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Lst>
  <p:notesMasterIdLst>
    <p:notesMasterId r:id="rId46"/>
  </p:notesMasterIdLst>
  <p:sldIdLst>
    <p:sldId id="256" r:id="rId5"/>
    <p:sldId id="2147347264" r:id="rId6"/>
    <p:sldId id="2147347302" r:id="rId7"/>
    <p:sldId id="2147347265" r:id="rId8"/>
    <p:sldId id="2147347303" r:id="rId9"/>
    <p:sldId id="2147347308" r:id="rId10"/>
    <p:sldId id="2147347309" r:id="rId11"/>
    <p:sldId id="2147347310" r:id="rId12"/>
    <p:sldId id="2147347307" r:id="rId13"/>
    <p:sldId id="2147347299" r:id="rId14"/>
    <p:sldId id="2147347311" r:id="rId15"/>
    <p:sldId id="2147347300" r:id="rId16"/>
    <p:sldId id="2147347301" r:id="rId17"/>
    <p:sldId id="2147347266" r:id="rId18"/>
    <p:sldId id="2147347267" r:id="rId19"/>
    <p:sldId id="2147347268" r:id="rId20"/>
    <p:sldId id="2147347269" r:id="rId21"/>
    <p:sldId id="2147347270" r:id="rId22"/>
    <p:sldId id="2147347271" r:id="rId23"/>
    <p:sldId id="2147347273" r:id="rId24"/>
    <p:sldId id="2147347274" r:id="rId25"/>
    <p:sldId id="2147347276" r:id="rId26"/>
    <p:sldId id="2147347277" r:id="rId27"/>
    <p:sldId id="2147347278" r:id="rId28"/>
    <p:sldId id="2147347279" r:id="rId29"/>
    <p:sldId id="2147347280" r:id="rId30"/>
    <p:sldId id="2147347281" r:id="rId31"/>
    <p:sldId id="2147347282" r:id="rId32"/>
    <p:sldId id="2147347283" r:id="rId33"/>
    <p:sldId id="2147347284" r:id="rId34"/>
    <p:sldId id="2147347286" r:id="rId35"/>
    <p:sldId id="2147347287" r:id="rId36"/>
    <p:sldId id="2147347288" r:id="rId37"/>
    <p:sldId id="2147347289" r:id="rId38"/>
    <p:sldId id="2147347290" r:id="rId39"/>
    <p:sldId id="2147347291" r:id="rId40"/>
    <p:sldId id="2147347292" r:id="rId41"/>
    <p:sldId id="2147347293" r:id="rId42"/>
    <p:sldId id="2147347294" r:id="rId43"/>
    <p:sldId id="2147347298" r:id="rId44"/>
    <p:sldId id="2147347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614B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48FFC-0247-42FB-A667-85BC1E0C500B}" v="8" dt="2024-03-19T15:37:03.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7"/>
    <p:restoredTop sz="95065" autoAdjust="0"/>
  </p:normalViewPr>
  <p:slideViewPr>
    <p:cSldViewPr snapToGrid="0" snapToObjects="1">
      <p:cViewPr varScale="1">
        <p:scale>
          <a:sx n="108" d="100"/>
          <a:sy n="108" d="100"/>
        </p:scale>
        <p:origin x="924"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endiola" userId="33908c68-3f91-4b6e-8a50-7758f2894bc2" providerId="ADAL" clId="{7EF48FFC-0247-42FB-A667-85BC1E0C500B}"/>
    <pc:docChg chg="undo custSel addSld delSld modSld">
      <pc:chgData name="Sarah Mendiola" userId="33908c68-3f91-4b6e-8a50-7758f2894bc2" providerId="ADAL" clId="{7EF48FFC-0247-42FB-A667-85BC1E0C500B}" dt="2024-03-19T16:23:16.165" v="2406" actId="20577"/>
      <pc:docMkLst>
        <pc:docMk/>
      </pc:docMkLst>
      <pc:sldChg chg="modSp mod">
        <pc:chgData name="Sarah Mendiola" userId="33908c68-3f91-4b6e-8a50-7758f2894bc2" providerId="ADAL" clId="{7EF48FFC-0247-42FB-A667-85BC1E0C500B}" dt="2024-03-19T16:23:16.165" v="2406" actId="20577"/>
        <pc:sldMkLst>
          <pc:docMk/>
          <pc:sldMk cId="2916794851" sldId="2147347287"/>
        </pc:sldMkLst>
        <pc:spChg chg="mod">
          <ac:chgData name="Sarah Mendiola" userId="33908c68-3f91-4b6e-8a50-7758f2894bc2" providerId="ADAL" clId="{7EF48FFC-0247-42FB-A667-85BC1E0C500B}" dt="2024-03-19T15:37:22.451" v="2313" actId="1076"/>
          <ac:spMkLst>
            <pc:docMk/>
            <pc:sldMk cId="2916794851" sldId="2147347287"/>
            <ac:spMk id="4" creationId="{0EFAE5CB-360B-6D76-5FC0-D34681C756E8}"/>
          </ac:spMkLst>
        </pc:spChg>
        <pc:graphicFrameChg chg="mod modGraphic">
          <ac:chgData name="Sarah Mendiola" userId="33908c68-3f91-4b6e-8a50-7758f2894bc2" providerId="ADAL" clId="{7EF48FFC-0247-42FB-A667-85BC1E0C500B}" dt="2024-03-19T16:23:16.165" v="2406" actId="20577"/>
          <ac:graphicFrameMkLst>
            <pc:docMk/>
            <pc:sldMk cId="2916794851" sldId="2147347287"/>
            <ac:graphicFrameMk id="20" creationId="{847B7248-F673-7EE0-334C-0C2A7BA8CA72}"/>
          </ac:graphicFrameMkLst>
        </pc:graphicFrameChg>
      </pc:sldChg>
      <pc:sldChg chg="modSp mod">
        <pc:chgData name="Sarah Mendiola" userId="33908c68-3f91-4b6e-8a50-7758f2894bc2" providerId="ADAL" clId="{7EF48FFC-0247-42FB-A667-85BC1E0C500B}" dt="2024-03-18T17:31:28.141" v="1319" actId="20577"/>
        <pc:sldMkLst>
          <pc:docMk/>
          <pc:sldMk cId="1167987332" sldId="2147347288"/>
        </pc:sldMkLst>
        <pc:spChg chg="mod">
          <ac:chgData name="Sarah Mendiola" userId="33908c68-3f91-4b6e-8a50-7758f2894bc2" providerId="ADAL" clId="{7EF48FFC-0247-42FB-A667-85BC1E0C500B}" dt="2024-03-18T17:31:28.141" v="1319" actId="20577"/>
          <ac:spMkLst>
            <pc:docMk/>
            <pc:sldMk cId="1167987332" sldId="2147347288"/>
            <ac:spMk id="6" creationId="{0BC7CA6F-0C37-D038-D2FE-89D660154BF0}"/>
          </ac:spMkLst>
        </pc:spChg>
      </pc:sldChg>
      <pc:sldChg chg="modSp mod">
        <pc:chgData name="Sarah Mendiola" userId="33908c68-3f91-4b6e-8a50-7758f2894bc2" providerId="ADAL" clId="{7EF48FFC-0247-42FB-A667-85BC1E0C500B}" dt="2024-03-19T15:40:44.571" v="2331" actId="1076"/>
        <pc:sldMkLst>
          <pc:docMk/>
          <pc:sldMk cId="1154370722" sldId="2147347289"/>
        </pc:sldMkLst>
        <pc:spChg chg="mod">
          <ac:chgData name="Sarah Mendiola" userId="33908c68-3f91-4b6e-8a50-7758f2894bc2" providerId="ADAL" clId="{7EF48FFC-0247-42FB-A667-85BC1E0C500B}" dt="2024-03-19T15:40:44.571" v="2331" actId="1076"/>
          <ac:spMkLst>
            <pc:docMk/>
            <pc:sldMk cId="1154370722" sldId="2147347289"/>
            <ac:spMk id="7" creationId="{B50E3946-8D6C-9C17-3D10-7D308242A241}"/>
          </ac:spMkLst>
        </pc:spChg>
      </pc:sldChg>
      <pc:sldChg chg="addSp modSp mod">
        <pc:chgData name="Sarah Mendiola" userId="33908c68-3f91-4b6e-8a50-7758f2894bc2" providerId="ADAL" clId="{7EF48FFC-0247-42FB-A667-85BC1E0C500B}" dt="2024-03-19T15:42:33.475" v="2353" actId="14100"/>
        <pc:sldMkLst>
          <pc:docMk/>
          <pc:sldMk cId="2939720038" sldId="2147347290"/>
        </pc:sldMkLst>
        <pc:spChg chg="mod">
          <ac:chgData name="Sarah Mendiola" userId="33908c68-3f91-4b6e-8a50-7758f2894bc2" providerId="ADAL" clId="{7EF48FFC-0247-42FB-A667-85BC1E0C500B}" dt="2024-03-19T15:42:33.475" v="2353" actId="14100"/>
          <ac:spMkLst>
            <pc:docMk/>
            <pc:sldMk cId="2939720038" sldId="2147347290"/>
            <ac:spMk id="7" creationId="{B50E3946-8D6C-9C17-3D10-7D308242A241}"/>
          </ac:spMkLst>
        </pc:spChg>
        <pc:picChg chg="add mod">
          <ac:chgData name="Sarah Mendiola" userId="33908c68-3f91-4b6e-8a50-7758f2894bc2" providerId="ADAL" clId="{7EF48FFC-0247-42FB-A667-85BC1E0C500B}" dt="2024-03-19T15:42:05.120" v="2344" actId="1076"/>
          <ac:picMkLst>
            <pc:docMk/>
            <pc:sldMk cId="2939720038" sldId="2147347290"/>
            <ac:picMk id="6" creationId="{F21BC39A-F487-7CA7-75AA-628D435D66CD}"/>
          </ac:picMkLst>
        </pc:picChg>
      </pc:sldChg>
      <pc:sldChg chg="del">
        <pc:chgData name="Sarah Mendiola" userId="33908c68-3f91-4b6e-8a50-7758f2894bc2" providerId="ADAL" clId="{7EF48FFC-0247-42FB-A667-85BC1E0C500B}" dt="2024-03-18T15:59:22.715" v="0" actId="47"/>
        <pc:sldMkLst>
          <pc:docMk/>
          <pc:sldMk cId="1034256451" sldId="2147347312"/>
        </pc:sldMkLst>
      </pc:sldChg>
      <pc:sldChg chg="add del">
        <pc:chgData name="Sarah Mendiola" userId="33908c68-3f91-4b6e-8a50-7758f2894bc2" providerId="ADAL" clId="{7EF48FFC-0247-42FB-A667-85BC1E0C500B}" dt="2024-03-18T17:27:41.405" v="872" actId="47"/>
        <pc:sldMkLst>
          <pc:docMk/>
          <pc:sldMk cId="1373572443" sldId="2147347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6AA68-2F7E-D147-9793-84E93EC99D9E}" type="datetimeFigureOut">
              <a:rPr lang="en-US" smtClean="0"/>
              <a:t>3/19/2024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2EAA7-1A80-B244-8278-DB54D5F99E2C}" type="slidenum">
              <a:rPr lang="en-US" smtClean="0"/>
              <a:t>‹#›</a:t>
            </a:fld>
            <a:endParaRPr lang="en-US" dirty="0"/>
          </a:p>
        </p:txBody>
      </p:sp>
    </p:spTree>
    <p:extLst>
      <p:ext uri="{BB962C8B-B14F-4D97-AF65-F5344CB8AC3E}">
        <p14:creationId xmlns:p14="http://schemas.microsoft.com/office/powerpoint/2010/main" val="216780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2EAA7-1A80-B244-8278-DB54D5F99E2C}" type="slidenum">
              <a:rPr lang="en-US" smtClean="0"/>
              <a:t>1</a:t>
            </a:fld>
            <a:endParaRPr lang="en-US" dirty="0"/>
          </a:p>
        </p:txBody>
      </p:sp>
    </p:spTree>
    <p:extLst>
      <p:ext uri="{BB962C8B-B14F-4D97-AF65-F5344CB8AC3E}">
        <p14:creationId xmlns:p14="http://schemas.microsoft.com/office/powerpoint/2010/main" val="193117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2EAA7-1A80-B244-8278-DB54D5F99E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33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2EAA7-1A80-B244-8278-DB54D5F99E2C}" type="slidenum">
              <a:rPr lang="en-US" smtClean="0"/>
              <a:t>10</a:t>
            </a:fld>
            <a:endParaRPr lang="en-US" dirty="0"/>
          </a:p>
        </p:txBody>
      </p:sp>
    </p:spTree>
    <p:extLst>
      <p:ext uri="{BB962C8B-B14F-4D97-AF65-F5344CB8AC3E}">
        <p14:creationId xmlns:p14="http://schemas.microsoft.com/office/powerpoint/2010/main" val="2736735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A">
    <p:spTree>
      <p:nvGrpSpPr>
        <p:cNvPr id="1" name=""/>
        <p:cNvGrpSpPr/>
        <p:nvPr/>
      </p:nvGrpSpPr>
      <p:grpSpPr>
        <a:xfrm>
          <a:off x="0" y="0"/>
          <a:ext cx="0" cy="0"/>
          <a:chOff x="0" y="0"/>
          <a:chExt cx="0" cy="0"/>
        </a:xfrm>
      </p:grpSpPr>
      <p:pic>
        <p:nvPicPr>
          <p:cNvPr id="19" name="Picture 18" descr="A group of people walking down a hallway&#10;&#10;Description automatically generated with medium confidence">
            <a:extLst>
              <a:ext uri="{FF2B5EF4-FFF2-40B4-BE49-F238E27FC236}">
                <a16:creationId xmlns:a16="http://schemas.microsoft.com/office/drawing/2014/main" id="{02C79790-46CC-7742-900C-C816767AD7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F80FCA0-B941-9644-816F-B52171CB4FF4}"/>
              </a:ext>
            </a:extLst>
          </p:cNvPr>
          <p:cNvSpPr/>
          <p:nvPr/>
        </p:nvSpPr>
        <p:spPr>
          <a:xfrm>
            <a:off x="0" y="0"/>
            <a:ext cx="12192000" cy="6858000"/>
          </a:xfrm>
          <a:prstGeom prst="rect">
            <a:avLst/>
          </a:prstGeom>
          <a:gradFill flip="none" rotWithShape="1">
            <a:gsLst>
              <a:gs pos="0">
                <a:schemeClr val="accent3">
                  <a:alpha val="90000"/>
                </a:schemeClr>
              </a:gs>
              <a:gs pos="100000">
                <a:schemeClr val="accent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FE3EB-3923-8D4C-BED1-1D6F7C6D14EB}"/>
              </a:ext>
            </a:extLst>
          </p:cNvPr>
          <p:cNvSpPr>
            <a:spLocks noGrp="1"/>
          </p:cNvSpPr>
          <p:nvPr>
            <p:ph type="ctrTitle" hasCustomPrompt="1"/>
          </p:nvPr>
        </p:nvSpPr>
        <p:spPr>
          <a:xfrm>
            <a:off x="470451" y="2401074"/>
            <a:ext cx="7889778" cy="1200329"/>
          </a:xfrm>
          <a:prstGeom prst="rect">
            <a:avLst/>
          </a:prstGeom>
        </p:spPr>
        <p:txBody>
          <a:bodyPr anchor="b">
            <a:sp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561BD81F-A152-BC40-B77E-211E001B47BE}"/>
              </a:ext>
            </a:extLst>
          </p:cNvPr>
          <p:cNvSpPr>
            <a:spLocks noGrp="1"/>
          </p:cNvSpPr>
          <p:nvPr>
            <p:ph type="subTitle" idx="1"/>
          </p:nvPr>
        </p:nvSpPr>
        <p:spPr>
          <a:xfrm>
            <a:off x="490330" y="4446987"/>
            <a:ext cx="6702950" cy="461665"/>
          </a:xfrm>
          <a:prstGeom prst="rect">
            <a:avLst/>
          </a:prstGeo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7">
            <a:extLst>
              <a:ext uri="{FF2B5EF4-FFF2-40B4-BE49-F238E27FC236}">
                <a16:creationId xmlns:a16="http://schemas.microsoft.com/office/drawing/2014/main" id="{B7856B79-645A-1E44-8008-6E4BCBA4B120}"/>
              </a:ext>
            </a:extLst>
          </p:cNvPr>
          <p:cNvSpPr>
            <a:spLocks noGrp="1"/>
          </p:cNvSpPr>
          <p:nvPr>
            <p:ph type="body" sz="quarter" idx="13" hasCustomPrompt="1"/>
          </p:nvPr>
        </p:nvSpPr>
        <p:spPr>
          <a:xfrm>
            <a:off x="496888" y="4141018"/>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13" name="Text Placeholder 12">
            <a:extLst>
              <a:ext uri="{FF2B5EF4-FFF2-40B4-BE49-F238E27FC236}">
                <a16:creationId xmlns:a16="http://schemas.microsoft.com/office/drawing/2014/main" id="{3CF502FE-9C8C-DF45-AF6D-7113D467589F}"/>
              </a:ext>
            </a:extLst>
          </p:cNvPr>
          <p:cNvSpPr>
            <a:spLocks noGrp="1"/>
          </p:cNvSpPr>
          <p:nvPr>
            <p:ph type="body" sz="quarter" idx="11" hasCustomPrompt="1"/>
          </p:nvPr>
        </p:nvSpPr>
        <p:spPr>
          <a:xfrm>
            <a:off x="470451" y="6138660"/>
            <a:ext cx="4727091" cy="306302"/>
          </a:xfrm>
          <a:prstGeom prst="rect">
            <a:avLst/>
          </a:prstGeom>
        </p:spPr>
        <p:txBody>
          <a:bodyPr>
            <a:spAutoFit/>
          </a:bodyPr>
          <a:lstStyle>
            <a:lvl1pPr marL="0" indent="0">
              <a:lnSpc>
                <a:spcPts val="1820"/>
              </a:lnSpc>
              <a:buNone/>
              <a:defRPr sz="1400">
                <a:solidFill>
                  <a:schemeClr val="bg1"/>
                </a:solidFill>
              </a:defRPr>
            </a:lvl1pPr>
          </a:lstStyle>
          <a:p>
            <a:pPr lvl="0"/>
            <a:r>
              <a:rPr lang="en-US" dirty="0"/>
              <a:t>Presenters: </a:t>
            </a:r>
            <a:r>
              <a:rPr lang="en-US" dirty="0" err="1"/>
              <a:t>Firstname</a:t>
            </a:r>
            <a:r>
              <a:rPr lang="en-US" dirty="0"/>
              <a:t> </a:t>
            </a:r>
            <a:r>
              <a:rPr lang="en-US" dirty="0" err="1"/>
              <a:t>Lastname</a:t>
            </a:r>
            <a:endParaRPr lang="en-US" dirty="0"/>
          </a:p>
        </p:txBody>
      </p:sp>
      <p:pic>
        <p:nvPicPr>
          <p:cNvPr id="20" name="Graphic 19">
            <a:extLst>
              <a:ext uri="{FF2B5EF4-FFF2-40B4-BE49-F238E27FC236}">
                <a16:creationId xmlns:a16="http://schemas.microsoft.com/office/drawing/2014/main" id="{07B249BB-ECEF-924B-9449-8CF5716EB5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73146" y="4061059"/>
            <a:ext cx="5618854" cy="2796941"/>
          </a:xfrm>
          <a:prstGeom prst="rect">
            <a:avLst/>
          </a:prstGeom>
        </p:spPr>
      </p:pic>
      <p:pic>
        <p:nvPicPr>
          <p:cNvPr id="12" name="Graphic 11">
            <a:extLst>
              <a:ext uri="{FF2B5EF4-FFF2-40B4-BE49-F238E27FC236}">
                <a16:creationId xmlns:a16="http://schemas.microsoft.com/office/drawing/2014/main" id="{944229BA-5E68-0924-E782-54F34CBAF3A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52065" y="227582"/>
            <a:ext cx="2696142" cy="659057"/>
          </a:xfrm>
          <a:prstGeom prst="rect">
            <a:avLst/>
          </a:prstGeom>
        </p:spPr>
      </p:pic>
    </p:spTree>
    <p:extLst>
      <p:ext uri="{BB962C8B-B14F-4D97-AF65-F5344CB8AC3E}">
        <p14:creationId xmlns:p14="http://schemas.microsoft.com/office/powerpoint/2010/main" val="72194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no hex">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D9AEC131-E866-894F-8C90-AFD2FD27AAF6}"/>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2" name="Slide Number Placeholder 5">
            <a:extLst>
              <a:ext uri="{FF2B5EF4-FFF2-40B4-BE49-F238E27FC236}">
                <a16:creationId xmlns:a16="http://schemas.microsoft.com/office/drawing/2014/main" id="{7D3EDBF9-94B3-3A4A-B0AF-32409A0C9454}"/>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pic>
        <p:nvPicPr>
          <p:cNvPr id="5" name="Graphic 4">
            <a:extLst>
              <a:ext uri="{FF2B5EF4-FFF2-40B4-BE49-F238E27FC236}">
                <a16:creationId xmlns:a16="http://schemas.microsoft.com/office/drawing/2014/main" id="{8779D7E6-C252-4E8A-8C39-6798608F82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303240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with hex diagram">
    <p:bg>
      <p:bgPr>
        <a:solidFill>
          <a:schemeClr val="bg1">
            <a:alpha val="27000"/>
          </a:schemeClr>
        </a:solidFill>
        <a:effectLst/>
      </p:bgPr>
    </p:bg>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63867671-DC12-914D-9C87-D780E3F213CE}"/>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7" name="Slide Number Placeholder 5">
            <a:extLst>
              <a:ext uri="{FF2B5EF4-FFF2-40B4-BE49-F238E27FC236}">
                <a16:creationId xmlns:a16="http://schemas.microsoft.com/office/drawing/2014/main" id="{1755C514-63C3-8C44-B53B-2F0848AE47E9}"/>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pic>
        <p:nvPicPr>
          <p:cNvPr id="12" name="Graphic 11">
            <a:extLst>
              <a:ext uri="{FF2B5EF4-FFF2-40B4-BE49-F238E27FC236}">
                <a16:creationId xmlns:a16="http://schemas.microsoft.com/office/drawing/2014/main" id="{5EDEEF70-2AF4-6648-8D03-6FCE8E6852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2987" y="0"/>
            <a:ext cx="6659013" cy="1997704"/>
          </a:xfrm>
          <a:prstGeom prst="rect">
            <a:avLst/>
          </a:prstGeom>
        </p:spPr>
      </p:pic>
      <p:pic>
        <p:nvPicPr>
          <p:cNvPr id="6" name="Graphic 5">
            <a:extLst>
              <a:ext uri="{FF2B5EF4-FFF2-40B4-BE49-F238E27FC236}">
                <a16:creationId xmlns:a16="http://schemas.microsoft.com/office/drawing/2014/main" id="{E9985BC9-318E-FD85-54CA-C854222FE0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2851" y="222641"/>
            <a:ext cx="1761545" cy="430600"/>
          </a:xfrm>
          <a:prstGeom prst="rect">
            <a:avLst/>
          </a:prstGeom>
        </p:spPr>
      </p:pic>
    </p:spTree>
    <p:extLst>
      <p:ext uri="{BB962C8B-B14F-4D97-AF65-F5344CB8AC3E}">
        <p14:creationId xmlns:p14="http://schemas.microsoft.com/office/powerpoint/2010/main" val="183049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288F95D5-E33A-504A-8C84-48148662AF3C}"/>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8" name="Slide Number Placeholder 5">
            <a:extLst>
              <a:ext uri="{FF2B5EF4-FFF2-40B4-BE49-F238E27FC236}">
                <a16:creationId xmlns:a16="http://schemas.microsoft.com/office/drawing/2014/main" id="{0F69A6C9-217D-AD44-AFCD-86D1D6A36CB1}"/>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9" name="Title 1">
            <a:extLst>
              <a:ext uri="{FF2B5EF4-FFF2-40B4-BE49-F238E27FC236}">
                <a16:creationId xmlns:a16="http://schemas.microsoft.com/office/drawing/2014/main" id="{2EC7FD00-4CAB-A644-A0DC-BADF3EDF4487}"/>
              </a:ext>
            </a:extLst>
          </p:cNvPr>
          <p:cNvSpPr>
            <a:spLocks noGrp="1"/>
          </p:cNvSpPr>
          <p:nvPr>
            <p:ph type="ctrTitle"/>
          </p:nvPr>
        </p:nvSpPr>
        <p:spPr>
          <a:xfrm>
            <a:off x="412830" y="439457"/>
            <a:ext cx="8933189" cy="567541"/>
          </a:xfrm>
          <a:prstGeom prst="rect">
            <a:avLst/>
          </a:prstGeom>
        </p:spPr>
        <p:txBody>
          <a:bodyPr anchor="t">
            <a:noAutofit/>
          </a:bodyPr>
          <a:lstStyle>
            <a:lvl1pPr algn="l">
              <a:defRPr sz="3200"/>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9F819681-41D2-0609-AC12-4CD7F5DC68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16302649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width text - no subhea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288F95D5-E33A-504A-8C84-48148662AF3C}"/>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8" name="Slide Number Placeholder 5">
            <a:extLst>
              <a:ext uri="{FF2B5EF4-FFF2-40B4-BE49-F238E27FC236}">
                <a16:creationId xmlns:a16="http://schemas.microsoft.com/office/drawing/2014/main" id="{0F69A6C9-217D-AD44-AFCD-86D1D6A36CB1}"/>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12" name="Title 1">
            <a:extLst>
              <a:ext uri="{FF2B5EF4-FFF2-40B4-BE49-F238E27FC236}">
                <a16:creationId xmlns:a16="http://schemas.microsoft.com/office/drawing/2014/main" id="{A7E45419-AA1A-6A43-B02D-A63D19783745}"/>
              </a:ext>
            </a:extLst>
          </p:cNvPr>
          <p:cNvSpPr>
            <a:spLocks noGrp="1"/>
          </p:cNvSpPr>
          <p:nvPr>
            <p:ph type="ctrTitle"/>
          </p:nvPr>
        </p:nvSpPr>
        <p:spPr>
          <a:xfrm>
            <a:off x="412830" y="439457"/>
            <a:ext cx="9113942" cy="567541"/>
          </a:xfrm>
          <a:prstGeom prst="rect">
            <a:avLst/>
          </a:prstGeom>
        </p:spPr>
        <p:txBody>
          <a:bodyPr anchor="t">
            <a:noAutofit/>
          </a:bodyPr>
          <a:lstStyle>
            <a:lvl1pPr algn="l">
              <a:defRPr sz="3200"/>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69EC78E4-F859-3549-AD06-A05C5635CD3C}"/>
              </a:ext>
            </a:extLst>
          </p:cNvPr>
          <p:cNvSpPr>
            <a:spLocks noGrp="1"/>
          </p:cNvSpPr>
          <p:nvPr>
            <p:ph type="body" sz="quarter" idx="10"/>
          </p:nvPr>
        </p:nvSpPr>
        <p:spPr>
          <a:xfrm>
            <a:off x="438367" y="1590828"/>
            <a:ext cx="11071307" cy="1600438"/>
          </a:xfrm>
        </p:spPr>
        <p:txBody>
          <a:bodyPr/>
          <a:lstStyle>
            <a:lvl1pPr marL="0" indent="0">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E5849F0C-6648-EC8C-52CB-C638F7188E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133107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width tex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288F95D5-E33A-504A-8C84-48148662AF3C}"/>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8" name="Slide Number Placeholder 5">
            <a:extLst>
              <a:ext uri="{FF2B5EF4-FFF2-40B4-BE49-F238E27FC236}">
                <a16:creationId xmlns:a16="http://schemas.microsoft.com/office/drawing/2014/main" id="{0F69A6C9-217D-AD44-AFCD-86D1D6A36CB1}"/>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12" name="Title 1">
            <a:extLst>
              <a:ext uri="{FF2B5EF4-FFF2-40B4-BE49-F238E27FC236}">
                <a16:creationId xmlns:a16="http://schemas.microsoft.com/office/drawing/2014/main" id="{A7E45419-AA1A-6A43-B02D-A63D19783745}"/>
              </a:ext>
            </a:extLst>
          </p:cNvPr>
          <p:cNvSpPr>
            <a:spLocks noGrp="1"/>
          </p:cNvSpPr>
          <p:nvPr>
            <p:ph type="ctrTitle"/>
          </p:nvPr>
        </p:nvSpPr>
        <p:spPr>
          <a:xfrm>
            <a:off x="412830" y="439457"/>
            <a:ext cx="9113942" cy="567541"/>
          </a:xfrm>
          <a:prstGeom prst="rect">
            <a:avLst/>
          </a:prstGeom>
        </p:spPr>
        <p:txBody>
          <a:bodyPr anchor="t">
            <a:noAutofit/>
          </a:bodyPr>
          <a:lstStyle>
            <a:lvl1pPr algn="l">
              <a:defRPr sz="3200"/>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51739AB1-F663-B74E-B124-478CEE40B6AC}"/>
              </a:ext>
            </a:extLst>
          </p:cNvPr>
          <p:cNvSpPr>
            <a:spLocks noGrp="1"/>
          </p:cNvSpPr>
          <p:nvPr>
            <p:ph type="body" sz="quarter" idx="12"/>
          </p:nvPr>
        </p:nvSpPr>
        <p:spPr>
          <a:xfrm>
            <a:off x="432495" y="1590828"/>
            <a:ext cx="11007509"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3" name="Text Placeholder 6">
            <a:extLst>
              <a:ext uri="{FF2B5EF4-FFF2-40B4-BE49-F238E27FC236}">
                <a16:creationId xmlns:a16="http://schemas.microsoft.com/office/drawing/2014/main" id="{69EC78E4-F859-3549-AD06-A05C5635CD3C}"/>
              </a:ext>
            </a:extLst>
          </p:cNvPr>
          <p:cNvSpPr>
            <a:spLocks noGrp="1"/>
          </p:cNvSpPr>
          <p:nvPr>
            <p:ph type="body" sz="quarter" idx="10"/>
          </p:nvPr>
        </p:nvSpPr>
        <p:spPr>
          <a:xfrm>
            <a:off x="438367" y="2059242"/>
            <a:ext cx="11071307" cy="1600438"/>
          </a:xfrm>
        </p:spPr>
        <p:txBody>
          <a:bodyPr/>
          <a:lstStyle>
            <a:lvl1pPr marL="0" indent="0">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97B0E5D6-84A8-F06C-8979-6A61F4AB1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276111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1E51F33A-8AA7-4F44-9B1B-CCC17750F3CA}"/>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6" name="Slide Number Placeholder 5">
            <a:extLst>
              <a:ext uri="{FF2B5EF4-FFF2-40B4-BE49-F238E27FC236}">
                <a16:creationId xmlns:a16="http://schemas.microsoft.com/office/drawing/2014/main" id="{445A526B-5128-7146-9531-A7619C687F6B}"/>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10" name="Title 1">
            <a:extLst>
              <a:ext uri="{FF2B5EF4-FFF2-40B4-BE49-F238E27FC236}">
                <a16:creationId xmlns:a16="http://schemas.microsoft.com/office/drawing/2014/main" id="{A9C1C92D-BAA9-DF4E-B599-7B04E96BD364}"/>
              </a:ext>
            </a:extLst>
          </p:cNvPr>
          <p:cNvSpPr>
            <a:spLocks noGrp="1"/>
          </p:cNvSpPr>
          <p:nvPr>
            <p:ph type="ctrTitle"/>
          </p:nvPr>
        </p:nvSpPr>
        <p:spPr>
          <a:xfrm>
            <a:off x="412830" y="439457"/>
            <a:ext cx="9113942" cy="567541"/>
          </a:xfrm>
          <a:prstGeom prst="rect">
            <a:avLst/>
          </a:prstGeom>
        </p:spPr>
        <p:txBody>
          <a:bodyPr anchor="t">
            <a:noAutofit/>
          </a:bodyPr>
          <a:lstStyle>
            <a:lvl1pPr algn="l">
              <a:defRPr sz="3200"/>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691B99B-B98B-B446-A26B-08B11818A036}"/>
              </a:ext>
            </a:extLst>
          </p:cNvPr>
          <p:cNvSpPr>
            <a:spLocks noGrp="1"/>
          </p:cNvSpPr>
          <p:nvPr>
            <p:ph type="body" sz="quarter" idx="10"/>
          </p:nvPr>
        </p:nvSpPr>
        <p:spPr>
          <a:xfrm>
            <a:off x="438147" y="2059242"/>
            <a:ext cx="5346873" cy="1600438"/>
          </a:xfrm>
        </p:spPr>
        <p:txBody>
          <a:bodyPr/>
          <a:lstStyle>
            <a:lvl1pPr marL="0" indent="0">
              <a:spcBef>
                <a:spcPts val="14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22B6AE84-3F2E-2E40-BA83-4812B0ECAB82}"/>
              </a:ext>
            </a:extLst>
          </p:cNvPr>
          <p:cNvSpPr>
            <a:spLocks noGrp="1"/>
          </p:cNvSpPr>
          <p:nvPr>
            <p:ph type="body" sz="quarter" idx="12"/>
          </p:nvPr>
        </p:nvSpPr>
        <p:spPr>
          <a:xfrm>
            <a:off x="432496" y="1590828"/>
            <a:ext cx="5346872"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22" name="Text Placeholder 6">
            <a:extLst>
              <a:ext uri="{FF2B5EF4-FFF2-40B4-BE49-F238E27FC236}">
                <a16:creationId xmlns:a16="http://schemas.microsoft.com/office/drawing/2014/main" id="{7A095F4E-0FCE-7840-95D9-96BF90F5C806}"/>
              </a:ext>
            </a:extLst>
          </p:cNvPr>
          <p:cNvSpPr>
            <a:spLocks noGrp="1"/>
          </p:cNvSpPr>
          <p:nvPr>
            <p:ph type="body" sz="quarter" idx="13"/>
          </p:nvPr>
        </p:nvSpPr>
        <p:spPr>
          <a:xfrm>
            <a:off x="6314914" y="2059242"/>
            <a:ext cx="5346873" cy="1600438"/>
          </a:xfrm>
        </p:spPr>
        <p:txBody>
          <a:bodyPr/>
          <a:lstStyle>
            <a:lvl1pPr marL="0" indent="0">
              <a:spcBef>
                <a:spcPts val="1400"/>
              </a:spcBef>
              <a:spcAft>
                <a:spcPts val="0"/>
              </a:spcAft>
              <a:buNone/>
              <a:defRPr/>
            </a:lvl1pPr>
            <a:lvl2pPr>
              <a:spcBef>
                <a:spcPts val="600"/>
              </a:spcBef>
              <a:spcAft>
                <a:spcPts val="0"/>
              </a:spcAft>
              <a:defRPr/>
            </a:lvl2pPr>
            <a:lvl3pPr>
              <a:spcBef>
                <a:spcPts val="600"/>
              </a:spcBef>
              <a:spcAft>
                <a:spcPts val="0"/>
              </a:spcAft>
              <a:defRPr/>
            </a:lvl3pPr>
            <a:lvl4pPr>
              <a:spcBef>
                <a:spcPts val="600"/>
              </a:spcBef>
              <a:spcAft>
                <a:spcPts val="0"/>
              </a:spcAft>
              <a:defRPr/>
            </a:lvl4pPr>
            <a:lvl5pPr>
              <a:spcBef>
                <a:spcPts val="6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C9475687-0580-4943-BFE2-030CA1AD87AB}"/>
              </a:ext>
            </a:extLst>
          </p:cNvPr>
          <p:cNvSpPr>
            <a:spLocks noGrp="1"/>
          </p:cNvSpPr>
          <p:nvPr>
            <p:ph type="body" sz="quarter" idx="14"/>
          </p:nvPr>
        </p:nvSpPr>
        <p:spPr>
          <a:xfrm>
            <a:off x="6309263" y="1590828"/>
            <a:ext cx="5346872"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pic>
        <p:nvPicPr>
          <p:cNvPr id="11" name="Graphic 10">
            <a:extLst>
              <a:ext uri="{FF2B5EF4-FFF2-40B4-BE49-F238E27FC236}">
                <a16:creationId xmlns:a16="http://schemas.microsoft.com/office/drawing/2014/main" id="{1C78D7D2-520D-25C9-681F-95FEDF56CD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240961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column with picture">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1E51F33A-8AA7-4F44-9B1B-CCC17750F3CA}"/>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6" name="Slide Number Placeholder 5">
            <a:extLst>
              <a:ext uri="{FF2B5EF4-FFF2-40B4-BE49-F238E27FC236}">
                <a16:creationId xmlns:a16="http://schemas.microsoft.com/office/drawing/2014/main" id="{445A526B-5128-7146-9531-A7619C687F6B}"/>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10" name="Title 1">
            <a:extLst>
              <a:ext uri="{FF2B5EF4-FFF2-40B4-BE49-F238E27FC236}">
                <a16:creationId xmlns:a16="http://schemas.microsoft.com/office/drawing/2014/main" id="{A9C1C92D-BAA9-DF4E-B599-7B04E96BD364}"/>
              </a:ext>
            </a:extLst>
          </p:cNvPr>
          <p:cNvSpPr>
            <a:spLocks noGrp="1"/>
          </p:cNvSpPr>
          <p:nvPr>
            <p:ph type="ctrTitle"/>
          </p:nvPr>
        </p:nvSpPr>
        <p:spPr>
          <a:xfrm>
            <a:off x="412830" y="439457"/>
            <a:ext cx="9113942" cy="567541"/>
          </a:xfrm>
          <a:prstGeom prst="rect">
            <a:avLst/>
          </a:prstGeom>
        </p:spPr>
        <p:txBody>
          <a:bodyPr anchor="t">
            <a:noAutofit/>
          </a:bodyPr>
          <a:lstStyle>
            <a:lvl1pPr algn="l">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886B0F44-52BF-954A-8383-A6D20D87B7DC}"/>
              </a:ext>
            </a:extLst>
          </p:cNvPr>
          <p:cNvSpPr>
            <a:spLocks noGrp="1"/>
          </p:cNvSpPr>
          <p:nvPr>
            <p:ph type="pic" sz="quarter" idx="13"/>
          </p:nvPr>
        </p:nvSpPr>
        <p:spPr>
          <a:xfrm>
            <a:off x="6412634" y="1590675"/>
            <a:ext cx="5295900" cy="4005263"/>
          </a:xfrm>
        </p:spPr>
        <p:txBody>
          <a:bodyPr/>
          <a:lstStyle/>
          <a:p>
            <a:r>
              <a:rPr lang="en-US" dirty="0"/>
              <a:t>Click icon to add picture</a:t>
            </a:r>
          </a:p>
        </p:txBody>
      </p:sp>
      <p:sp>
        <p:nvSpPr>
          <p:cNvPr id="12" name="Text Placeholder 2">
            <a:extLst>
              <a:ext uri="{FF2B5EF4-FFF2-40B4-BE49-F238E27FC236}">
                <a16:creationId xmlns:a16="http://schemas.microsoft.com/office/drawing/2014/main" id="{FA9C23DA-154B-D044-8354-5839B4EBE900}"/>
              </a:ext>
            </a:extLst>
          </p:cNvPr>
          <p:cNvSpPr>
            <a:spLocks noGrp="1"/>
          </p:cNvSpPr>
          <p:nvPr>
            <p:ph type="body" sz="quarter" idx="12"/>
          </p:nvPr>
        </p:nvSpPr>
        <p:spPr>
          <a:xfrm>
            <a:off x="432496" y="1590828"/>
            <a:ext cx="5346872"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4" name="Text Placeholder 6">
            <a:extLst>
              <a:ext uri="{FF2B5EF4-FFF2-40B4-BE49-F238E27FC236}">
                <a16:creationId xmlns:a16="http://schemas.microsoft.com/office/drawing/2014/main" id="{A13FCEAB-5E1F-0840-A1DC-3ECAB08A351D}"/>
              </a:ext>
            </a:extLst>
          </p:cNvPr>
          <p:cNvSpPr>
            <a:spLocks noGrp="1"/>
          </p:cNvSpPr>
          <p:nvPr>
            <p:ph type="body" sz="quarter" idx="10"/>
          </p:nvPr>
        </p:nvSpPr>
        <p:spPr>
          <a:xfrm>
            <a:off x="438147" y="2059242"/>
            <a:ext cx="5346873" cy="1600438"/>
          </a:xfrm>
        </p:spPr>
        <p:txBody>
          <a:bodyPr/>
          <a:lstStyle>
            <a:lvl1pPr marL="0" indent="0">
              <a:spcBef>
                <a:spcPts val="14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70099557-EEFB-4988-2B57-93EEC19394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43215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F93DBCF-D78A-D745-BA75-85034EE2B585}"/>
              </a:ext>
            </a:extLst>
          </p:cNvPr>
          <p:cNvSpPr>
            <a:spLocks noGrp="1"/>
          </p:cNvSpPr>
          <p:nvPr>
            <p:ph type="body" sz="quarter" idx="10"/>
          </p:nvPr>
        </p:nvSpPr>
        <p:spPr>
          <a:xfrm>
            <a:off x="436249" y="2052829"/>
            <a:ext cx="3550019" cy="1703030"/>
          </a:xfrm>
          <a:prstGeom prst="rect">
            <a:avLst/>
          </a:prstGeom>
        </p:spPr>
        <p:txBody>
          <a:bodyPr wrap="square">
            <a:spAutoFit/>
          </a:bodyPr>
          <a:lstStyle>
            <a:lvl1pPr marL="0" indent="0">
              <a:spcBef>
                <a:spcPts val="1400"/>
              </a:spcBef>
              <a:buFont typeface="Arial" panose="020B0604020202020204" pitchFamily="34" charset="0"/>
              <a:buNone/>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D84DB529-031C-D549-9CD4-342F403755BC}"/>
              </a:ext>
            </a:extLst>
          </p:cNvPr>
          <p:cNvSpPr>
            <a:spLocks noGrp="1"/>
          </p:cNvSpPr>
          <p:nvPr>
            <p:ph type="body" sz="quarter" idx="11"/>
          </p:nvPr>
        </p:nvSpPr>
        <p:spPr>
          <a:xfrm>
            <a:off x="4341315" y="2052829"/>
            <a:ext cx="3550019" cy="1703030"/>
          </a:xfrm>
          <a:prstGeom prst="rect">
            <a:avLst/>
          </a:prstGeom>
        </p:spPr>
        <p:txBody>
          <a:bodyPr wrap="square">
            <a:spAutoFit/>
          </a:bodyPr>
          <a:lstStyle>
            <a:lvl1pPr marL="0" indent="0">
              <a:spcBef>
                <a:spcPts val="1400"/>
              </a:spcBef>
              <a:buFont typeface="Arial" panose="020B0604020202020204" pitchFamily="34" charset="0"/>
              <a:buNone/>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2CBF3C7F-8F33-E84B-A401-E7B2B99C14B3}"/>
              </a:ext>
            </a:extLst>
          </p:cNvPr>
          <p:cNvSpPr>
            <a:spLocks noGrp="1"/>
          </p:cNvSpPr>
          <p:nvPr>
            <p:ph type="body" sz="quarter" idx="12"/>
          </p:nvPr>
        </p:nvSpPr>
        <p:spPr>
          <a:xfrm>
            <a:off x="8211655" y="2052829"/>
            <a:ext cx="3550019" cy="1703030"/>
          </a:xfrm>
          <a:prstGeom prst="rect">
            <a:avLst/>
          </a:prstGeom>
        </p:spPr>
        <p:txBody>
          <a:bodyPr wrap="square">
            <a:spAutoFit/>
          </a:bodyPr>
          <a:lstStyle>
            <a:lvl1pPr marL="0" indent="0">
              <a:spcBef>
                <a:spcPts val="1400"/>
              </a:spcBef>
              <a:buFont typeface="Arial" panose="020B0604020202020204" pitchFamily="34" charset="0"/>
              <a:buNone/>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5120AC18-6D51-B44B-B875-7F8439BB5D06}"/>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6" name="Slide Number Placeholder 5">
            <a:extLst>
              <a:ext uri="{FF2B5EF4-FFF2-40B4-BE49-F238E27FC236}">
                <a16:creationId xmlns:a16="http://schemas.microsoft.com/office/drawing/2014/main" id="{A802C0FF-7062-8C44-B7C4-C0876F8F763C}"/>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11" name="Title 1">
            <a:extLst>
              <a:ext uri="{FF2B5EF4-FFF2-40B4-BE49-F238E27FC236}">
                <a16:creationId xmlns:a16="http://schemas.microsoft.com/office/drawing/2014/main" id="{592275FB-0AEC-B743-B52E-88399407C67F}"/>
              </a:ext>
            </a:extLst>
          </p:cNvPr>
          <p:cNvSpPr>
            <a:spLocks noGrp="1"/>
          </p:cNvSpPr>
          <p:nvPr>
            <p:ph type="ctrTitle"/>
          </p:nvPr>
        </p:nvSpPr>
        <p:spPr>
          <a:xfrm>
            <a:off x="412830" y="439457"/>
            <a:ext cx="9113942" cy="567541"/>
          </a:xfrm>
          <a:prstGeom prst="rect">
            <a:avLst/>
          </a:prstGeom>
        </p:spPr>
        <p:txBody>
          <a:bodyPr anchor="t">
            <a:noAutofit/>
          </a:bodyPr>
          <a:lstStyle>
            <a:lvl1pPr algn="l">
              <a:defRPr sz="3200"/>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D1EB8B4E-DE77-0F48-9C5D-2E7D3501A6A6}"/>
              </a:ext>
            </a:extLst>
          </p:cNvPr>
          <p:cNvSpPr>
            <a:spLocks noGrp="1"/>
          </p:cNvSpPr>
          <p:nvPr>
            <p:ph type="body" sz="quarter" idx="13"/>
          </p:nvPr>
        </p:nvSpPr>
        <p:spPr>
          <a:xfrm>
            <a:off x="432496" y="1590828"/>
            <a:ext cx="3565347"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64224304-71EF-584D-90AB-047F52649C38}"/>
              </a:ext>
            </a:extLst>
          </p:cNvPr>
          <p:cNvSpPr>
            <a:spLocks noGrp="1"/>
          </p:cNvSpPr>
          <p:nvPr>
            <p:ph type="body" sz="quarter" idx="14"/>
          </p:nvPr>
        </p:nvSpPr>
        <p:spPr>
          <a:xfrm>
            <a:off x="4313326" y="1590828"/>
            <a:ext cx="3565347"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43FF9EF7-C0D8-3B48-B7AE-0301D7B90C95}"/>
              </a:ext>
            </a:extLst>
          </p:cNvPr>
          <p:cNvSpPr>
            <a:spLocks noGrp="1"/>
          </p:cNvSpPr>
          <p:nvPr>
            <p:ph type="body" sz="quarter" idx="15"/>
          </p:nvPr>
        </p:nvSpPr>
        <p:spPr>
          <a:xfrm>
            <a:off x="8194156" y="1590828"/>
            <a:ext cx="3565347" cy="369332"/>
          </a:xfrm>
        </p:spPr>
        <p:txBody>
          <a:bodyPr anchor="b"/>
          <a:lstStyle>
            <a:lvl1pPr marL="0" indent="0">
              <a:lnSpc>
                <a:spcPct val="100000"/>
              </a:lnSpc>
              <a:spcBef>
                <a:spcPts val="0"/>
              </a:spcBef>
              <a:buNone/>
              <a:defRPr b="1">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pic>
        <p:nvPicPr>
          <p:cNvPr id="12" name="Graphic 11">
            <a:extLst>
              <a:ext uri="{FF2B5EF4-FFF2-40B4-BE49-F238E27FC236}">
                <a16:creationId xmlns:a16="http://schemas.microsoft.com/office/drawing/2014/main" id="{00BE9F7A-890F-EE57-46E7-24D900A4C3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277755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slide">
    <p:bg>
      <p:bgPr>
        <a:solidFill>
          <a:schemeClr val="bg1">
            <a:alpha val="27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F93DBCF-D78A-D745-BA75-85034EE2B585}"/>
              </a:ext>
            </a:extLst>
          </p:cNvPr>
          <p:cNvSpPr>
            <a:spLocks noGrp="1"/>
          </p:cNvSpPr>
          <p:nvPr>
            <p:ph type="body" sz="quarter" idx="10"/>
          </p:nvPr>
        </p:nvSpPr>
        <p:spPr>
          <a:xfrm>
            <a:off x="1794077" y="2639040"/>
            <a:ext cx="8495818" cy="1703030"/>
          </a:xfrm>
          <a:prstGeom prst="rect">
            <a:avLst/>
          </a:prstGeom>
        </p:spPr>
        <p:txBody>
          <a:bodyPr>
            <a:spAutoFit/>
          </a:bodyPr>
          <a:lstStyle>
            <a:lvl1pPr marL="342900" indent="-342900">
              <a:buFont typeface="+mj-lt"/>
              <a:buAutoNum type="arabicPeriod"/>
              <a:defRPr sz="1800"/>
            </a:lvl1pPr>
            <a:lvl2pPr marL="571500" indent="-342900">
              <a:buFont typeface="+mj-lt"/>
              <a:buAutoNum type="arabicPeriod"/>
              <a:defRPr/>
            </a:lvl2pPr>
            <a:lvl3pPr marL="800100" indent="-342900">
              <a:buFont typeface="+mj-lt"/>
              <a:buAutoNum type="arabicPeriod"/>
              <a:defRPr/>
            </a:lvl3pPr>
            <a:lvl4pPr marL="1028700" indent="-342900">
              <a:buFont typeface="+mj-lt"/>
              <a:buAutoNum type="arabicPeriod"/>
              <a:defRPr/>
            </a:lvl4pPr>
            <a:lvl5pPr marL="12573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a:extLst>
              <a:ext uri="{FF2B5EF4-FFF2-40B4-BE49-F238E27FC236}">
                <a16:creationId xmlns:a16="http://schemas.microsoft.com/office/drawing/2014/main" id="{FCCB40A1-94E0-E242-B42C-A0E5BFA7867D}"/>
              </a:ext>
            </a:extLst>
          </p:cNvPr>
          <p:cNvSpPr>
            <a:spLocks noGrp="1"/>
          </p:cNvSpPr>
          <p:nvPr>
            <p:ph type="body" sz="quarter" idx="11" hasCustomPrompt="1"/>
          </p:nvPr>
        </p:nvSpPr>
        <p:spPr>
          <a:xfrm>
            <a:off x="1794077" y="2029442"/>
            <a:ext cx="8495818" cy="430887"/>
          </a:xfrm>
          <a:prstGeom prst="rect">
            <a:avLst/>
          </a:prstGeom>
        </p:spPr>
        <p:txBody>
          <a:bodyPr>
            <a:spAutoFit/>
          </a:bodyPr>
          <a:lstStyle>
            <a:lvl1pPr marL="0" indent="0">
              <a:buNone/>
              <a:defRPr sz="2200" b="1" i="0">
                <a:solidFill>
                  <a:schemeClr val="accent2"/>
                </a:solidFill>
                <a:latin typeface="Arial" panose="020B0604020202020204" pitchFamily="34" charset="0"/>
                <a:cs typeface="Arial" panose="020B0604020202020204" pitchFamily="34" charset="0"/>
              </a:defRPr>
            </a:lvl1pPr>
          </a:lstStyle>
          <a:p>
            <a:pPr lvl="0"/>
            <a:r>
              <a:rPr lang="en-US" dirty="0"/>
              <a:t>CLICK TO ADD HEADING</a:t>
            </a:r>
          </a:p>
        </p:txBody>
      </p:sp>
      <p:sp>
        <p:nvSpPr>
          <p:cNvPr id="16" name="Footer Placeholder 4">
            <a:extLst>
              <a:ext uri="{FF2B5EF4-FFF2-40B4-BE49-F238E27FC236}">
                <a16:creationId xmlns:a16="http://schemas.microsoft.com/office/drawing/2014/main" id="{63867671-DC12-914D-9C87-D780E3F213CE}"/>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7" name="Slide Number Placeholder 5">
            <a:extLst>
              <a:ext uri="{FF2B5EF4-FFF2-40B4-BE49-F238E27FC236}">
                <a16:creationId xmlns:a16="http://schemas.microsoft.com/office/drawing/2014/main" id="{1755C514-63C3-8C44-B53B-2F0848AE47E9}"/>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pic>
        <p:nvPicPr>
          <p:cNvPr id="11" name="Graphic 10">
            <a:extLst>
              <a:ext uri="{FF2B5EF4-FFF2-40B4-BE49-F238E27FC236}">
                <a16:creationId xmlns:a16="http://schemas.microsoft.com/office/drawing/2014/main" id="{3FE49DC0-84B9-DE48-BEFF-2FF72DCDAA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2987" y="0"/>
            <a:ext cx="6659013" cy="1997704"/>
          </a:xfrm>
          <a:prstGeom prst="rect">
            <a:avLst/>
          </a:prstGeom>
        </p:spPr>
      </p:pic>
      <p:pic>
        <p:nvPicPr>
          <p:cNvPr id="8" name="Graphic 7">
            <a:extLst>
              <a:ext uri="{FF2B5EF4-FFF2-40B4-BE49-F238E27FC236}">
                <a16:creationId xmlns:a16="http://schemas.microsoft.com/office/drawing/2014/main" id="{9EB9D071-C569-0528-7965-6DFF581CB2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2851" y="222641"/>
            <a:ext cx="1761545" cy="430600"/>
          </a:xfrm>
          <a:prstGeom prst="rect">
            <a:avLst/>
          </a:prstGeom>
        </p:spPr>
      </p:pic>
    </p:spTree>
    <p:extLst>
      <p:ext uri="{BB962C8B-B14F-4D97-AF65-F5344CB8AC3E}">
        <p14:creationId xmlns:p14="http://schemas.microsoft.com/office/powerpoint/2010/main" val="2528515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slide - with Client">
    <p:bg>
      <p:bgPr>
        <a:solidFill>
          <a:schemeClr val="bg1">
            <a:alpha val="27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F93DBCF-D78A-D745-BA75-85034EE2B585}"/>
              </a:ext>
            </a:extLst>
          </p:cNvPr>
          <p:cNvSpPr>
            <a:spLocks noGrp="1"/>
          </p:cNvSpPr>
          <p:nvPr>
            <p:ph type="body" sz="quarter" idx="10"/>
          </p:nvPr>
        </p:nvSpPr>
        <p:spPr>
          <a:xfrm>
            <a:off x="3637343" y="3389619"/>
            <a:ext cx="7716457" cy="1703030"/>
          </a:xfrm>
          <a:prstGeom prst="rect">
            <a:avLst/>
          </a:prstGeom>
        </p:spPr>
        <p:txBody>
          <a:bodyPr wrap="square">
            <a:spAutoFit/>
          </a:bodyPr>
          <a:lstStyle>
            <a:lvl1pPr marL="342900" indent="-342900">
              <a:buFont typeface="+mj-lt"/>
              <a:buAutoNum type="arabicPeriod"/>
              <a:defRPr sz="1800"/>
            </a:lvl1pPr>
            <a:lvl2pPr marL="571500" indent="-342900">
              <a:buFont typeface="+mj-lt"/>
              <a:buAutoNum type="arabicPeriod"/>
              <a:defRPr/>
            </a:lvl2pPr>
            <a:lvl3pPr marL="800100" indent="-342900">
              <a:buFont typeface="+mj-lt"/>
              <a:buAutoNum type="arabicPeriod"/>
              <a:defRPr/>
            </a:lvl3pPr>
            <a:lvl4pPr marL="1028700" indent="-342900">
              <a:buFont typeface="+mj-lt"/>
              <a:buAutoNum type="arabicPeriod"/>
              <a:defRPr/>
            </a:lvl4pPr>
            <a:lvl5pPr marL="12573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a:extLst>
              <a:ext uri="{FF2B5EF4-FFF2-40B4-BE49-F238E27FC236}">
                <a16:creationId xmlns:a16="http://schemas.microsoft.com/office/drawing/2014/main" id="{FCCB40A1-94E0-E242-B42C-A0E5BFA7867D}"/>
              </a:ext>
            </a:extLst>
          </p:cNvPr>
          <p:cNvSpPr>
            <a:spLocks noGrp="1"/>
          </p:cNvSpPr>
          <p:nvPr>
            <p:ph type="body" sz="quarter" idx="11" hasCustomPrompt="1"/>
          </p:nvPr>
        </p:nvSpPr>
        <p:spPr>
          <a:xfrm>
            <a:off x="3637343" y="2780021"/>
            <a:ext cx="7716457" cy="430887"/>
          </a:xfrm>
          <a:prstGeom prst="rect">
            <a:avLst/>
          </a:prstGeom>
        </p:spPr>
        <p:txBody>
          <a:bodyPr wrap="square">
            <a:spAutoFit/>
          </a:bodyPr>
          <a:lstStyle>
            <a:lvl1pPr marL="0" indent="0">
              <a:buNone/>
              <a:defRPr sz="2200" b="1" i="0">
                <a:solidFill>
                  <a:schemeClr val="accent2"/>
                </a:solidFill>
                <a:latin typeface="Arial" panose="020B0604020202020204" pitchFamily="34" charset="0"/>
                <a:cs typeface="Arial" panose="020B0604020202020204" pitchFamily="34" charset="0"/>
              </a:defRPr>
            </a:lvl1pPr>
          </a:lstStyle>
          <a:p>
            <a:pPr lvl="0"/>
            <a:r>
              <a:rPr lang="en-US" dirty="0"/>
              <a:t>CLICK TO ADD HEADING</a:t>
            </a:r>
          </a:p>
        </p:txBody>
      </p:sp>
      <p:sp>
        <p:nvSpPr>
          <p:cNvPr id="16" name="Footer Placeholder 4">
            <a:extLst>
              <a:ext uri="{FF2B5EF4-FFF2-40B4-BE49-F238E27FC236}">
                <a16:creationId xmlns:a16="http://schemas.microsoft.com/office/drawing/2014/main" id="{63867671-DC12-914D-9C87-D780E3F213CE}"/>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7" name="Slide Number Placeholder 5">
            <a:extLst>
              <a:ext uri="{FF2B5EF4-FFF2-40B4-BE49-F238E27FC236}">
                <a16:creationId xmlns:a16="http://schemas.microsoft.com/office/drawing/2014/main" id="{1755C514-63C3-8C44-B53B-2F0848AE47E9}"/>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13" name="TextBox 12">
            <a:extLst>
              <a:ext uri="{FF2B5EF4-FFF2-40B4-BE49-F238E27FC236}">
                <a16:creationId xmlns:a16="http://schemas.microsoft.com/office/drawing/2014/main" id="{41640772-E071-1647-A0E0-1A7829ADC54C}"/>
              </a:ext>
            </a:extLst>
          </p:cNvPr>
          <p:cNvSpPr txBox="1"/>
          <p:nvPr userDrawn="1"/>
        </p:nvSpPr>
        <p:spPr>
          <a:xfrm>
            <a:off x="622851" y="2841575"/>
            <a:ext cx="1828800" cy="307777"/>
          </a:xfrm>
          <a:prstGeom prst="rect">
            <a:avLst/>
          </a:prstGeom>
          <a:noFill/>
        </p:spPr>
        <p:txBody>
          <a:bodyPr wrap="square" rtlCol="0">
            <a:spAutoFit/>
          </a:bodyPr>
          <a:lstStyle/>
          <a:p>
            <a:r>
              <a:rPr lang="en-US" sz="1400" dirty="0">
                <a:solidFill>
                  <a:srgbClr val="FF0000"/>
                </a:solidFill>
              </a:rPr>
              <a:t>Client logo here</a:t>
            </a:r>
          </a:p>
        </p:txBody>
      </p:sp>
      <p:pic>
        <p:nvPicPr>
          <p:cNvPr id="14" name="Graphic 13">
            <a:extLst>
              <a:ext uri="{FF2B5EF4-FFF2-40B4-BE49-F238E27FC236}">
                <a16:creationId xmlns:a16="http://schemas.microsoft.com/office/drawing/2014/main" id="{B06CDBA2-3FAD-2443-A09E-586FC05C2D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2987" y="0"/>
            <a:ext cx="6659013" cy="1997704"/>
          </a:xfrm>
          <a:prstGeom prst="rect">
            <a:avLst/>
          </a:prstGeom>
        </p:spPr>
      </p:pic>
      <p:pic>
        <p:nvPicPr>
          <p:cNvPr id="11" name="Graphic 10">
            <a:extLst>
              <a:ext uri="{FF2B5EF4-FFF2-40B4-BE49-F238E27FC236}">
                <a16:creationId xmlns:a16="http://schemas.microsoft.com/office/drawing/2014/main" id="{F263C8B8-9E58-E10A-7E76-B047A5602B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2851" y="222641"/>
            <a:ext cx="1761545" cy="430600"/>
          </a:xfrm>
          <a:prstGeom prst="rect">
            <a:avLst/>
          </a:prstGeom>
        </p:spPr>
      </p:pic>
    </p:spTree>
    <p:extLst>
      <p:ext uri="{BB962C8B-B14F-4D97-AF65-F5344CB8AC3E}">
        <p14:creationId xmlns:p14="http://schemas.microsoft.com/office/powerpoint/2010/main" val="354990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A - with Client">
    <p:spTree>
      <p:nvGrpSpPr>
        <p:cNvPr id="1" name=""/>
        <p:cNvGrpSpPr/>
        <p:nvPr/>
      </p:nvGrpSpPr>
      <p:grpSpPr>
        <a:xfrm>
          <a:off x="0" y="0"/>
          <a:ext cx="0" cy="0"/>
          <a:chOff x="0" y="0"/>
          <a:chExt cx="0" cy="0"/>
        </a:xfrm>
      </p:grpSpPr>
      <p:pic>
        <p:nvPicPr>
          <p:cNvPr id="15" name="Picture 14" descr="A group of people walking down a hallway&#10;&#10;Description automatically generated with medium confidence">
            <a:extLst>
              <a:ext uri="{FF2B5EF4-FFF2-40B4-BE49-F238E27FC236}">
                <a16:creationId xmlns:a16="http://schemas.microsoft.com/office/drawing/2014/main" id="{69A9ED34-5992-F840-B561-D44474949C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F80FCA0-B941-9644-816F-B52171CB4FF4}"/>
              </a:ext>
            </a:extLst>
          </p:cNvPr>
          <p:cNvSpPr/>
          <p:nvPr/>
        </p:nvSpPr>
        <p:spPr>
          <a:xfrm>
            <a:off x="0" y="0"/>
            <a:ext cx="12192000" cy="6858000"/>
          </a:xfrm>
          <a:prstGeom prst="rect">
            <a:avLst/>
          </a:prstGeom>
          <a:gradFill flip="none" rotWithShape="1">
            <a:gsLst>
              <a:gs pos="0">
                <a:schemeClr val="accent3">
                  <a:alpha val="90000"/>
                </a:schemeClr>
              </a:gs>
              <a:gs pos="100000">
                <a:schemeClr val="accent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FE3EB-3923-8D4C-BED1-1D6F7C6D14EB}"/>
              </a:ext>
            </a:extLst>
          </p:cNvPr>
          <p:cNvSpPr>
            <a:spLocks noGrp="1"/>
          </p:cNvSpPr>
          <p:nvPr>
            <p:ph type="ctrTitle" hasCustomPrompt="1"/>
          </p:nvPr>
        </p:nvSpPr>
        <p:spPr>
          <a:xfrm>
            <a:off x="470451" y="2401074"/>
            <a:ext cx="7889778" cy="1200329"/>
          </a:xfrm>
          <a:prstGeom prst="rect">
            <a:avLst/>
          </a:prstGeom>
        </p:spPr>
        <p:txBody>
          <a:bodyPr anchor="b">
            <a:sp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561BD81F-A152-BC40-B77E-211E001B47BE}"/>
              </a:ext>
            </a:extLst>
          </p:cNvPr>
          <p:cNvSpPr>
            <a:spLocks noGrp="1"/>
          </p:cNvSpPr>
          <p:nvPr>
            <p:ph type="subTitle" idx="1"/>
          </p:nvPr>
        </p:nvSpPr>
        <p:spPr>
          <a:xfrm>
            <a:off x="490330" y="4446987"/>
            <a:ext cx="6702950" cy="461665"/>
          </a:xfrm>
          <a:prstGeom prst="rect">
            <a:avLst/>
          </a:prstGeo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7">
            <a:extLst>
              <a:ext uri="{FF2B5EF4-FFF2-40B4-BE49-F238E27FC236}">
                <a16:creationId xmlns:a16="http://schemas.microsoft.com/office/drawing/2014/main" id="{B7856B79-645A-1E44-8008-6E4BCBA4B120}"/>
              </a:ext>
            </a:extLst>
          </p:cNvPr>
          <p:cNvSpPr>
            <a:spLocks noGrp="1"/>
          </p:cNvSpPr>
          <p:nvPr>
            <p:ph type="body" sz="quarter" idx="13" hasCustomPrompt="1"/>
          </p:nvPr>
        </p:nvSpPr>
        <p:spPr>
          <a:xfrm>
            <a:off x="496888" y="4141018"/>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18" name="Text Placeholder 12">
            <a:extLst>
              <a:ext uri="{FF2B5EF4-FFF2-40B4-BE49-F238E27FC236}">
                <a16:creationId xmlns:a16="http://schemas.microsoft.com/office/drawing/2014/main" id="{AAC41E22-63D2-494F-91E2-284267136391}"/>
              </a:ext>
            </a:extLst>
          </p:cNvPr>
          <p:cNvSpPr>
            <a:spLocks noGrp="1"/>
          </p:cNvSpPr>
          <p:nvPr>
            <p:ph type="body" sz="quarter" idx="11" hasCustomPrompt="1"/>
          </p:nvPr>
        </p:nvSpPr>
        <p:spPr>
          <a:xfrm>
            <a:off x="470451" y="6138660"/>
            <a:ext cx="4727091" cy="306302"/>
          </a:xfrm>
          <a:prstGeom prst="rect">
            <a:avLst/>
          </a:prstGeom>
        </p:spPr>
        <p:txBody>
          <a:bodyPr>
            <a:spAutoFit/>
          </a:bodyPr>
          <a:lstStyle>
            <a:lvl1pPr marL="0" indent="0">
              <a:lnSpc>
                <a:spcPts val="1820"/>
              </a:lnSpc>
              <a:buNone/>
              <a:defRPr sz="1400">
                <a:solidFill>
                  <a:schemeClr val="bg1"/>
                </a:solidFill>
              </a:defRPr>
            </a:lvl1pPr>
          </a:lstStyle>
          <a:p>
            <a:pPr lvl="0"/>
            <a:r>
              <a:rPr lang="en-US" dirty="0"/>
              <a:t>Presenters: </a:t>
            </a:r>
            <a:r>
              <a:rPr lang="en-US" dirty="0" err="1"/>
              <a:t>Firstname</a:t>
            </a:r>
            <a:r>
              <a:rPr lang="en-US" dirty="0"/>
              <a:t> </a:t>
            </a:r>
            <a:r>
              <a:rPr lang="en-US" dirty="0" err="1"/>
              <a:t>Lastname</a:t>
            </a:r>
            <a:endParaRPr lang="en-US" dirty="0"/>
          </a:p>
        </p:txBody>
      </p:sp>
      <p:sp>
        <p:nvSpPr>
          <p:cNvPr id="22" name="Freeform 21">
            <a:extLst>
              <a:ext uri="{FF2B5EF4-FFF2-40B4-BE49-F238E27FC236}">
                <a16:creationId xmlns:a16="http://schemas.microsoft.com/office/drawing/2014/main" id="{BC665ADA-39EA-4742-BD23-4B3CC31D69B2}"/>
              </a:ext>
            </a:extLst>
          </p:cNvPr>
          <p:cNvSpPr/>
          <p:nvPr userDrawn="1"/>
        </p:nvSpPr>
        <p:spPr>
          <a:xfrm>
            <a:off x="8379763" y="0"/>
            <a:ext cx="3812237" cy="1822775"/>
          </a:xfrm>
          <a:custGeom>
            <a:avLst/>
            <a:gdLst>
              <a:gd name="connsiteX0" fmla="*/ 0 w 3812237"/>
              <a:gd name="connsiteY0" fmla="*/ 0 h 1822775"/>
              <a:gd name="connsiteX1" fmla="*/ 3812237 w 3812237"/>
              <a:gd name="connsiteY1" fmla="*/ 0 h 1822775"/>
              <a:gd name="connsiteX2" fmla="*/ 3812237 w 3812237"/>
              <a:gd name="connsiteY2" fmla="*/ 874742 h 1822775"/>
              <a:gd name="connsiteX3" fmla="*/ 2215969 w 3812237"/>
              <a:gd name="connsiteY3" fmla="*/ 1796699 h 1822775"/>
              <a:gd name="connsiteX4" fmla="*/ 2024430 w 3812237"/>
              <a:gd name="connsiteY4" fmla="*/ 1796699 h 1822775"/>
              <a:gd name="connsiteX5" fmla="*/ 95774 w 3812237"/>
              <a:gd name="connsiteY5" fmla="*/ 683593 h 1822775"/>
              <a:gd name="connsiteX6" fmla="*/ 0 w 3812237"/>
              <a:gd name="connsiteY6" fmla="*/ 518325 h 18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237" h="1822775">
                <a:moveTo>
                  <a:pt x="0" y="0"/>
                </a:moveTo>
                <a:lnTo>
                  <a:pt x="3812237" y="0"/>
                </a:lnTo>
                <a:lnTo>
                  <a:pt x="3812237" y="874742"/>
                </a:lnTo>
                <a:lnTo>
                  <a:pt x="2215969" y="1796699"/>
                </a:lnTo>
                <a:cubicBezTo>
                  <a:pt x="2156849" y="1831468"/>
                  <a:pt x="2083550" y="1831468"/>
                  <a:pt x="2024430" y="1796699"/>
                </a:cubicBezTo>
                <a:lnTo>
                  <a:pt x="95774" y="683593"/>
                </a:lnTo>
                <a:cubicBezTo>
                  <a:pt x="36741" y="649479"/>
                  <a:pt x="271" y="586546"/>
                  <a:pt x="0" y="518325"/>
                </a:cubicBezTo>
                <a:close/>
              </a:path>
            </a:pathLst>
          </a:custGeom>
          <a:solidFill>
            <a:schemeClr val="bg1"/>
          </a:solidFill>
          <a:ln w="9338" cap="flat">
            <a:noFill/>
            <a:prstDash val="solid"/>
            <a:miter/>
          </a:ln>
        </p:spPr>
        <p:txBody>
          <a:bodyPr wrap="square" rtlCol="0" anchor="ctr">
            <a:noAutofit/>
          </a:bodyPr>
          <a:lstStyle/>
          <a:p>
            <a:endParaRPr lang="en-US" dirty="0"/>
          </a:p>
        </p:txBody>
      </p:sp>
      <p:sp>
        <p:nvSpPr>
          <p:cNvPr id="23" name="TextBox 22">
            <a:extLst>
              <a:ext uri="{FF2B5EF4-FFF2-40B4-BE49-F238E27FC236}">
                <a16:creationId xmlns:a16="http://schemas.microsoft.com/office/drawing/2014/main" id="{4B9390E2-AC90-A848-A4A5-C6443FCDE8A7}"/>
              </a:ext>
            </a:extLst>
          </p:cNvPr>
          <p:cNvSpPr txBox="1"/>
          <p:nvPr userDrawn="1"/>
        </p:nvSpPr>
        <p:spPr>
          <a:xfrm>
            <a:off x="9606985" y="502606"/>
            <a:ext cx="1828800" cy="307777"/>
          </a:xfrm>
          <a:prstGeom prst="rect">
            <a:avLst/>
          </a:prstGeom>
          <a:noFill/>
        </p:spPr>
        <p:txBody>
          <a:bodyPr wrap="square" rtlCol="0">
            <a:spAutoFit/>
          </a:bodyPr>
          <a:lstStyle/>
          <a:p>
            <a:r>
              <a:rPr lang="en-US" sz="1400" dirty="0">
                <a:solidFill>
                  <a:srgbClr val="FF0000"/>
                </a:solidFill>
              </a:rPr>
              <a:t>Client logo here</a:t>
            </a:r>
          </a:p>
        </p:txBody>
      </p:sp>
      <p:pic>
        <p:nvPicPr>
          <p:cNvPr id="24" name="Graphic 23">
            <a:extLst>
              <a:ext uri="{FF2B5EF4-FFF2-40B4-BE49-F238E27FC236}">
                <a16:creationId xmlns:a16="http://schemas.microsoft.com/office/drawing/2014/main" id="{BDB50CD0-C22E-B341-B66A-60430AAF6D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73146" y="4061059"/>
            <a:ext cx="5618854" cy="2796941"/>
          </a:xfrm>
          <a:prstGeom prst="rect">
            <a:avLst/>
          </a:prstGeom>
        </p:spPr>
      </p:pic>
      <p:pic>
        <p:nvPicPr>
          <p:cNvPr id="12" name="Graphic 11">
            <a:extLst>
              <a:ext uri="{FF2B5EF4-FFF2-40B4-BE49-F238E27FC236}">
                <a16:creationId xmlns:a16="http://schemas.microsoft.com/office/drawing/2014/main" id="{FB5652DF-1280-8D8A-2427-7FF9B2BE1BB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52065" y="227582"/>
            <a:ext cx="2696142" cy="659057"/>
          </a:xfrm>
          <a:prstGeom prst="rect">
            <a:avLst/>
          </a:prstGeom>
        </p:spPr>
      </p:pic>
    </p:spTree>
    <p:extLst>
      <p:ext uri="{BB962C8B-B14F-4D97-AF65-F5344CB8AC3E}">
        <p14:creationId xmlns:p14="http://schemas.microsoft.com/office/powerpoint/2010/main" val="3005876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eature slide - image righ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EB9C02E-2410-9D49-A9AA-36C95459ECA6}"/>
              </a:ext>
            </a:extLst>
          </p:cNvPr>
          <p:cNvSpPr>
            <a:spLocks noGrp="1"/>
          </p:cNvSpPr>
          <p:nvPr>
            <p:ph type="pic" sz="quarter" idx="13" hasCustomPrompt="1"/>
          </p:nvPr>
        </p:nvSpPr>
        <p:spPr>
          <a:xfrm>
            <a:off x="6100763" y="0"/>
            <a:ext cx="6091237" cy="6858000"/>
          </a:xfrm>
          <a:prstGeom prst="rect">
            <a:avLst/>
          </a:prstGeom>
          <a:solidFill>
            <a:schemeClr val="accent5">
              <a:lumMod val="20000"/>
              <a:lumOff val="80000"/>
            </a:schemeClr>
          </a:solidFill>
        </p:spPr>
        <p:txBody>
          <a:bodyPr anchor="ctr"/>
          <a:lstStyle>
            <a:lvl1pPr marL="0" indent="0" algn="ctr">
              <a:buNone/>
              <a:defRPr>
                <a:solidFill>
                  <a:schemeClr val="bg1"/>
                </a:solidFill>
              </a:defRPr>
            </a:lvl1pPr>
          </a:lstStyle>
          <a:p>
            <a:r>
              <a:rPr lang="en-US" dirty="0"/>
              <a:t>Insert Photo Here</a:t>
            </a:r>
          </a:p>
        </p:txBody>
      </p:sp>
      <p:sp>
        <p:nvSpPr>
          <p:cNvPr id="2" name="Title 1">
            <a:extLst>
              <a:ext uri="{FF2B5EF4-FFF2-40B4-BE49-F238E27FC236}">
                <a16:creationId xmlns:a16="http://schemas.microsoft.com/office/drawing/2014/main" id="{818FE3EB-3923-8D4C-BED1-1D6F7C6D14EB}"/>
              </a:ext>
            </a:extLst>
          </p:cNvPr>
          <p:cNvSpPr>
            <a:spLocks noGrp="1"/>
          </p:cNvSpPr>
          <p:nvPr>
            <p:ph type="ctrTitle"/>
          </p:nvPr>
        </p:nvSpPr>
        <p:spPr>
          <a:xfrm>
            <a:off x="416222" y="3048298"/>
            <a:ext cx="4395537" cy="461665"/>
          </a:xfrm>
          <a:prstGeom prst="rect">
            <a:avLst/>
          </a:prstGeom>
        </p:spPr>
        <p:txBody>
          <a:bodyPr anchor="b">
            <a:spAutoFit/>
          </a:bodyPr>
          <a:lstStyle>
            <a:lvl1pPr algn="l">
              <a:lnSpc>
                <a:spcPct val="100000"/>
              </a:lnSpc>
              <a:defRPr sz="2400" b="0"/>
            </a:lvl1pPr>
          </a:lstStyle>
          <a:p>
            <a:r>
              <a:rPr lang="en-US"/>
              <a:t>Click to edit Master title style</a:t>
            </a:r>
            <a:endParaRPr lang="en-US" dirty="0"/>
          </a:p>
        </p:txBody>
      </p:sp>
      <p:sp>
        <p:nvSpPr>
          <p:cNvPr id="15" name="Footer Placeholder 4">
            <a:extLst>
              <a:ext uri="{FF2B5EF4-FFF2-40B4-BE49-F238E27FC236}">
                <a16:creationId xmlns:a16="http://schemas.microsoft.com/office/drawing/2014/main" id="{6D8D620F-4258-AF4F-8AD0-690620104D3A}"/>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16" name="Slide Number Placeholder 5">
            <a:extLst>
              <a:ext uri="{FF2B5EF4-FFF2-40B4-BE49-F238E27FC236}">
                <a16:creationId xmlns:a16="http://schemas.microsoft.com/office/drawing/2014/main" id="{5E587593-5C07-5846-9049-5E37FCF7FF97}"/>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bg1"/>
                </a:solidFill>
              </a:defRPr>
            </a:lvl1pPr>
          </a:lstStyle>
          <a:p>
            <a:fld id="{CADD471E-9CF1-4340-87DA-CD183043D1D2}" type="slidenum">
              <a:rPr lang="en-US" smtClean="0"/>
              <a:pPr/>
              <a:t>‹#›</a:t>
            </a:fld>
            <a:endParaRPr lang="en-US" dirty="0"/>
          </a:p>
        </p:txBody>
      </p:sp>
      <p:sp>
        <p:nvSpPr>
          <p:cNvPr id="5" name="Text Placeholder 4">
            <a:extLst>
              <a:ext uri="{FF2B5EF4-FFF2-40B4-BE49-F238E27FC236}">
                <a16:creationId xmlns:a16="http://schemas.microsoft.com/office/drawing/2014/main" id="{322BEFFF-693B-0845-AA87-DA431338FF77}"/>
              </a:ext>
            </a:extLst>
          </p:cNvPr>
          <p:cNvSpPr>
            <a:spLocks noGrp="1"/>
          </p:cNvSpPr>
          <p:nvPr>
            <p:ph type="body" sz="quarter" idx="14"/>
          </p:nvPr>
        </p:nvSpPr>
        <p:spPr>
          <a:xfrm>
            <a:off x="501316" y="3612706"/>
            <a:ext cx="5070475" cy="1703030"/>
          </a:xfrm>
        </p:spPr>
        <p:txBody>
          <a:bodyPr lIns="0"/>
          <a:lstStyle>
            <a:lvl1pPr marL="0">
              <a:spcBef>
                <a:spcPts val="1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c 10">
            <a:extLst>
              <a:ext uri="{FF2B5EF4-FFF2-40B4-BE49-F238E27FC236}">
                <a16:creationId xmlns:a16="http://schemas.microsoft.com/office/drawing/2014/main" id="{316B55FD-B95A-C6F1-0B2B-3D434CBE2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2851" y="222641"/>
            <a:ext cx="1761545" cy="430600"/>
          </a:xfrm>
          <a:prstGeom prst="rect">
            <a:avLst/>
          </a:prstGeom>
        </p:spPr>
      </p:pic>
    </p:spTree>
    <p:extLst>
      <p:ext uri="{BB962C8B-B14F-4D97-AF65-F5344CB8AC3E}">
        <p14:creationId xmlns:p14="http://schemas.microsoft.com/office/powerpoint/2010/main" val="2408584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slide - image lef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EB9C02E-2410-9D49-A9AA-36C95459ECA6}"/>
              </a:ext>
            </a:extLst>
          </p:cNvPr>
          <p:cNvSpPr>
            <a:spLocks noGrp="1"/>
          </p:cNvSpPr>
          <p:nvPr>
            <p:ph type="pic" sz="quarter" idx="13" hasCustomPrompt="1"/>
          </p:nvPr>
        </p:nvSpPr>
        <p:spPr>
          <a:xfrm>
            <a:off x="0" y="0"/>
            <a:ext cx="6091237" cy="6858000"/>
          </a:xfrm>
          <a:prstGeom prst="rect">
            <a:avLst/>
          </a:prstGeom>
          <a:solidFill>
            <a:schemeClr val="accent5">
              <a:lumMod val="20000"/>
              <a:lumOff val="80000"/>
            </a:schemeClr>
          </a:solidFill>
        </p:spPr>
        <p:txBody>
          <a:bodyPr anchor="ctr"/>
          <a:lstStyle>
            <a:lvl1pPr marL="0" indent="0" algn="ctr">
              <a:buNone/>
              <a:defRPr>
                <a:solidFill>
                  <a:schemeClr val="bg1"/>
                </a:solidFill>
              </a:defRPr>
            </a:lvl1pPr>
          </a:lstStyle>
          <a:p>
            <a:r>
              <a:rPr lang="en-US" dirty="0"/>
              <a:t>Insert Photo Here</a:t>
            </a:r>
          </a:p>
        </p:txBody>
      </p:sp>
      <p:sp>
        <p:nvSpPr>
          <p:cNvPr id="14" name="Footer Placeholder 4">
            <a:extLst>
              <a:ext uri="{FF2B5EF4-FFF2-40B4-BE49-F238E27FC236}">
                <a16:creationId xmlns:a16="http://schemas.microsoft.com/office/drawing/2014/main" id="{2DAB7291-D877-AA46-B7C9-28EDC333037B}"/>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bg1"/>
                </a:solidFill>
              </a:defRPr>
            </a:lvl1pPr>
          </a:lstStyle>
          <a:p>
            <a:r>
              <a:rPr lang="en-US" dirty="0"/>
              <a:t>© Cloudmed. All Rights Reserved.</a:t>
            </a:r>
          </a:p>
        </p:txBody>
      </p:sp>
      <p:sp>
        <p:nvSpPr>
          <p:cNvPr id="15" name="Slide Number Placeholder 5">
            <a:extLst>
              <a:ext uri="{FF2B5EF4-FFF2-40B4-BE49-F238E27FC236}">
                <a16:creationId xmlns:a16="http://schemas.microsoft.com/office/drawing/2014/main" id="{D61B4963-CE81-8448-A473-E34BD0B4F63D}"/>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
        <p:nvSpPr>
          <p:cNvPr id="9" name="Title 1">
            <a:extLst>
              <a:ext uri="{FF2B5EF4-FFF2-40B4-BE49-F238E27FC236}">
                <a16:creationId xmlns:a16="http://schemas.microsoft.com/office/drawing/2014/main" id="{D4E2067B-E9B4-5C41-943A-347F3FDFA832}"/>
              </a:ext>
            </a:extLst>
          </p:cNvPr>
          <p:cNvSpPr txBox="1">
            <a:spLocks/>
          </p:cNvSpPr>
          <p:nvPr/>
        </p:nvSpPr>
        <p:spPr>
          <a:xfrm>
            <a:off x="6516080" y="3048298"/>
            <a:ext cx="4395537" cy="461665"/>
          </a:xfrm>
          <a:prstGeom prst="rect">
            <a:avLst/>
          </a:prstGeom>
        </p:spPr>
        <p:txBody>
          <a:bodyPr vert="horz" lIns="91440" tIns="45720" rIns="91440" bIns="45720" rtlCol="0" anchor="b">
            <a:spAutoFit/>
          </a:bodyPr>
          <a:lstStyle>
            <a:lvl1pPr algn="l" defTabSz="914400" rtl="0" eaLnBrk="1" latinLnBrk="0" hangingPunct="1">
              <a:lnSpc>
                <a:spcPct val="100000"/>
              </a:lnSpc>
              <a:spcBef>
                <a:spcPct val="0"/>
              </a:spcBef>
              <a:buNone/>
              <a:defRPr sz="2400" b="0" kern="1200">
                <a:solidFill>
                  <a:schemeClr val="accent4"/>
                </a:solidFill>
                <a:latin typeface="+mj-lt"/>
                <a:ea typeface="+mj-ea"/>
                <a:cs typeface="+mj-cs"/>
              </a:defRPr>
            </a:lvl1pPr>
          </a:lstStyle>
          <a:p>
            <a:r>
              <a:rPr lang="en-US" dirty="0"/>
              <a:t>Click to edit Master title style</a:t>
            </a:r>
          </a:p>
        </p:txBody>
      </p:sp>
      <p:sp>
        <p:nvSpPr>
          <p:cNvPr id="10" name="Text Placeholder 4">
            <a:extLst>
              <a:ext uri="{FF2B5EF4-FFF2-40B4-BE49-F238E27FC236}">
                <a16:creationId xmlns:a16="http://schemas.microsoft.com/office/drawing/2014/main" id="{84FE2115-90D4-AB41-A0D1-207E577DA66E}"/>
              </a:ext>
            </a:extLst>
          </p:cNvPr>
          <p:cNvSpPr>
            <a:spLocks noGrp="1"/>
          </p:cNvSpPr>
          <p:nvPr>
            <p:ph type="body" sz="quarter" idx="15"/>
          </p:nvPr>
        </p:nvSpPr>
        <p:spPr>
          <a:xfrm>
            <a:off x="6601174" y="3612706"/>
            <a:ext cx="5070475" cy="1703030"/>
          </a:xfrm>
        </p:spPr>
        <p:txBody>
          <a:bodyPr lIns="0"/>
          <a:lstStyle>
            <a:lvl1pPr marL="0">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4E9B149E-419A-742D-CFAF-4D462ED25B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8870" y="222641"/>
            <a:ext cx="1761545" cy="430600"/>
          </a:xfrm>
          <a:prstGeom prst="rect">
            <a:avLst/>
          </a:prstGeom>
        </p:spPr>
      </p:pic>
    </p:spTree>
    <p:extLst>
      <p:ext uri="{BB962C8B-B14F-4D97-AF65-F5344CB8AC3E}">
        <p14:creationId xmlns:p14="http://schemas.microsoft.com/office/powerpoint/2010/main" val="955653359"/>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break 1 - plain">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FD09F2-7CC6-D24B-A6C7-16878B73E6DA}"/>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4" name="Graphic 3">
            <a:extLst>
              <a:ext uri="{FF2B5EF4-FFF2-40B4-BE49-F238E27FC236}">
                <a16:creationId xmlns:a16="http://schemas.microsoft.com/office/drawing/2014/main" id="{545C73CA-A020-19F3-5C05-1A9E9BB978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9127" y="226826"/>
            <a:ext cx="1731751" cy="423317"/>
          </a:xfrm>
          <a:prstGeom prst="rect">
            <a:avLst/>
          </a:prstGeom>
        </p:spPr>
      </p:pic>
    </p:spTree>
    <p:extLst>
      <p:ext uri="{BB962C8B-B14F-4D97-AF65-F5344CB8AC3E}">
        <p14:creationId xmlns:p14="http://schemas.microsoft.com/office/powerpoint/2010/main" val="146217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break 2 - plain">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0E9E36-0609-9446-B4FF-077160448036}"/>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6" name="Graphic 5">
            <a:extLst>
              <a:ext uri="{FF2B5EF4-FFF2-40B4-BE49-F238E27FC236}">
                <a16:creationId xmlns:a16="http://schemas.microsoft.com/office/drawing/2014/main" id="{0679A1A0-26B4-D7C3-E3F3-6CF068E8D43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9127" y="226826"/>
            <a:ext cx="1731751" cy="423317"/>
          </a:xfrm>
          <a:prstGeom prst="rect">
            <a:avLst/>
          </a:prstGeom>
        </p:spPr>
      </p:pic>
    </p:spTree>
    <p:extLst>
      <p:ext uri="{BB962C8B-B14F-4D97-AF65-F5344CB8AC3E}">
        <p14:creationId xmlns:p14="http://schemas.microsoft.com/office/powerpoint/2010/main" val="1673335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break 3 - plai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302202-920D-064B-8494-3B2D76D3A022}"/>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5" name="Graphic 4">
            <a:extLst>
              <a:ext uri="{FF2B5EF4-FFF2-40B4-BE49-F238E27FC236}">
                <a16:creationId xmlns:a16="http://schemas.microsoft.com/office/drawing/2014/main" id="{350C101F-2DF1-F68D-2F73-77A7502478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9127" y="226826"/>
            <a:ext cx="1731751" cy="423317"/>
          </a:xfrm>
          <a:prstGeom prst="rect">
            <a:avLst/>
          </a:prstGeom>
        </p:spPr>
      </p:pic>
    </p:spTree>
    <p:extLst>
      <p:ext uri="{BB962C8B-B14F-4D97-AF65-F5344CB8AC3E}">
        <p14:creationId xmlns:p14="http://schemas.microsoft.com/office/powerpoint/2010/main" val="156727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break 4 - plain">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809009-A875-FC4F-9081-2E8710E2B22B}"/>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4" name="Graphic 3">
            <a:extLst>
              <a:ext uri="{FF2B5EF4-FFF2-40B4-BE49-F238E27FC236}">
                <a16:creationId xmlns:a16="http://schemas.microsoft.com/office/drawing/2014/main" id="{D706F8E4-36BE-0E2D-AEA8-C0BAD323BA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9127" y="226826"/>
            <a:ext cx="1731751" cy="423317"/>
          </a:xfrm>
          <a:prstGeom prst="rect">
            <a:avLst/>
          </a:prstGeom>
        </p:spPr>
      </p:pic>
    </p:spTree>
    <p:extLst>
      <p:ext uri="{BB962C8B-B14F-4D97-AF65-F5344CB8AC3E}">
        <p14:creationId xmlns:p14="http://schemas.microsoft.com/office/powerpoint/2010/main" val="2808396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break 1 - hex">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4C16BE-A680-2A42-8124-E0E5E97359C1}"/>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9" name="Graphic 8">
            <a:extLst>
              <a:ext uri="{FF2B5EF4-FFF2-40B4-BE49-F238E27FC236}">
                <a16:creationId xmlns:a16="http://schemas.microsoft.com/office/drawing/2014/main" id="{894DD34B-822B-E64D-897F-A40F1521BA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690" y="0"/>
            <a:ext cx="6371310" cy="2758460"/>
          </a:xfrm>
          <a:prstGeom prst="rect">
            <a:avLst/>
          </a:prstGeom>
        </p:spPr>
      </p:pic>
      <p:pic>
        <p:nvPicPr>
          <p:cNvPr id="5" name="Graphic 4">
            <a:extLst>
              <a:ext uri="{FF2B5EF4-FFF2-40B4-BE49-F238E27FC236}">
                <a16:creationId xmlns:a16="http://schemas.microsoft.com/office/drawing/2014/main" id="{B77ED5F2-0CB0-09CE-532D-D1846207BA4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57240" y="222726"/>
            <a:ext cx="1731751" cy="423317"/>
          </a:xfrm>
          <a:prstGeom prst="rect">
            <a:avLst/>
          </a:prstGeom>
        </p:spPr>
      </p:pic>
    </p:spTree>
    <p:extLst>
      <p:ext uri="{BB962C8B-B14F-4D97-AF65-F5344CB8AC3E}">
        <p14:creationId xmlns:p14="http://schemas.microsoft.com/office/powerpoint/2010/main" val="60098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2 - hex">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3ED6D8-0321-4E4F-A053-4CC364851FAF}"/>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10" name="Graphic 9">
            <a:extLst>
              <a:ext uri="{FF2B5EF4-FFF2-40B4-BE49-F238E27FC236}">
                <a16:creationId xmlns:a16="http://schemas.microsoft.com/office/drawing/2014/main" id="{A1407454-7C36-D54A-B824-1885178B09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690" y="0"/>
            <a:ext cx="6371310" cy="2758460"/>
          </a:xfrm>
          <a:prstGeom prst="rect">
            <a:avLst/>
          </a:prstGeom>
        </p:spPr>
      </p:pic>
      <p:pic>
        <p:nvPicPr>
          <p:cNvPr id="5" name="Graphic 4">
            <a:extLst>
              <a:ext uri="{FF2B5EF4-FFF2-40B4-BE49-F238E27FC236}">
                <a16:creationId xmlns:a16="http://schemas.microsoft.com/office/drawing/2014/main" id="{A4C5F633-587A-7AE3-64A6-9405D23632B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57240" y="222726"/>
            <a:ext cx="1731751" cy="423317"/>
          </a:xfrm>
          <a:prstGeom prst="rect">
            <a:avLst/>
          </a:prstGeom>
        </p:spPr>
      </p:pic>
    </p:spTree>
    <p:extLst>
      <p:ext uri="{BB962C8B-B14F-4D97-AF65-F5344CB8AC3E}">
        <p14:creationId xmlns:p14="http://schemas.microsoft.com/office/powerpoint/2010/main" val="1958706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break 3 - hex">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B68A40-676B-5645-BD01-F75ABCB60C0B}"/>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9" name="Graphic 8">
            <a:extLst>
              <a:ext uri="{FF2B5EF4-FFF2-40B4-BE49-F238E27FC236}">
                <a16:creationId xmlns:a16="http://schemas.microsoft.com/office/drawing/2014/main" id="{32C09469-9AAD-A847-A764-21FEBD42F7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690" y="0"/>
            <a:ext cx="6371310" cy="2758460"/>
          </a:xfrm>
          <a:prstGeom prst="rect">
            <a:avLst/>
          </a:prstGeom>
        </p:spPr>
      </p:pic>
      <p:pic>
        <p:nvPicPr>
          <p:cNvPr id="7" name="Graphic 6">
            <a:extLst>
              <a:ext uri="{FF2B5EF4-FFF2-40B4-BE49-F238E27FC236}">
                <a16:creationId xmlns:a16="http://schemas.microsoft.com/office/drawing/2014/main" id="{DC51B542-6BE4-7F69-8F61-409F9607D91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57240" y="222726"/>
            <a:ext cx="1731751" cy="423317"/>
          </a:xfrm>
          <a:prstGeom prst="rect">
            <a:avLst/>
          </a:prstGeom>
        </p:spPr>
      </p:pic>
    </p:spTree>
    <p:extLst>
      <p:ext uri="{BB962C8B-B14F-4D97-AF65-F5344CB8AC3E}">
        <p14:creationId xmlns:p14="http://schemas.microsoft.com/office/powerpoint/2010/main" val="265077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break 4 - hex">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0F1503-D57E-F54E-A89D-93DB72DEBACA}"/>
              </a:ext>
            </a:extLst>
          </p:cNvPr>
          <p:cNvSpPr>
            <a:spLocks noGrp="1"/>
          </p:cNvSpPr>
          <p:nvPr>
            <p:ph type="ctrTitle" hasCustomPrompt="1"/>
          </p:nvPr>
        </p:nvSpPr>
        <p:spPr>
          <a:xfrm>
            <a:off x="470451" y="3097127"/>
            <a:ext cx="8141921" cy="535531"/>
          </a:xfrm>
          <a:prstGeom prst="rect">
            <a:avLst/>
          </a:prstGeom>
        </p:spPr>
        <p:txBody>
          <a:bodyPr wrap="square" anchor="ctr">
            <a:spAutoFit/>
          </a:bodyPr>
          <a:lstStyle>
            <a:lvl1pPr algn="l">
              <a:defRPr sz="3200" b="1">
                <a:solidFill>
                  <a:schemeClr val="bg1"/>
                </a:solidFill>
              </a:defRPr>
            </a:lvl1pPr>
          </a:lstStyle>
          <a:p>
            <a:r>
              <a:rPr lang="en-US" dirty="0"/>
              <a:t>CLICK TO EDIT MASTER TITLE STYLE</a:t>
            </a:r>
          </a:p>
        </p:txBody>
      </p:sp>
      <p:pic>
        <p:nvPicPr>
          <p:cNvPr id="12" name="Graphic 11">
            <a:extLst>
              <a:ext uri="{FF2B5EF4-FFF2-40B4-BE49-F238E27FC236}">
                <a16:creationId xmlns:a16="http://schemas.microsoft.com/office/drawing/2014/main" id="{49BD47DA-5886-EE45-9234-7FE320343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690" y="0"/>
            <a:ext cx="6371310" cy="2758460"/>
          </a:xfrm>
          <a:prstGeom prst="rect">
            <a:avLst/>
          </a:prstGeom>
        </p:spPr>
      </p:pic>
      <p:pic>
        <p:nvPicPr>
          <p:cNvPr id="5" name="Graphic 4">
            <a:extLst>
              <a:ext uri="{FF2B5EF4-FFF2-40B4-BE49-F238E27FC236}">
                <a16:creationId xmlns:a16="http://schemas.microsoft.com/office/drawing/2014/main" id="{CECAB5CF-9BBD-955A-451D-E8D3F540700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57240" y="222726"/>
            <a:ext cx="1731751" cy="423317"/>
          </a:xfrm>
          <a:prstGeom prst="rect">
            <a:avLst/>
          </a:prstGeom>
        </p:spPr>
      </p:pic>
    </p:spTree>
    <p:extLst>
      <p:ext uri="{BB962C8B-B14F-4D97-AF65-F5344CB8AC3E}">
        <p14:creationId xmlns:p14="http://schemas.microsoft.com/office/powerpoint/2010/main" val="142026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B - with Cli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970A0C-A63C-FC46-87CA-63CEA5BCAB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64F18C7-CAB8-5643-A763-089DA17B655E}"/>
              </a:ext>
            </a:extLst>
          </p:cNvPr>
          <p:cNvSpPr/>
          <p:nvPr userDrawn="1"/>
        </p:nvSpPr>
        <p:spPr>
          <a:xfrm>
            <a:off x="0" y="0"/>
            <a:ext cx="12192000" cy="6858000"/>
          </a:xfrm>
          <a:prstGeom prst="rect">
            <a:avLst/>
          </a:prstGeom>
          <a:gradFill flip="none" rotWithShape="1">
            <a:gsLst>
              <a:gs pos="0">
                <a:schemeClr val="accent3">
                  <a:alpha val="90000"/>
                </a:schemeClr>
              </a:gs>
              <a:gs pos="100000">
                <a:schemeClr val="accent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5E770162-2176-BE4B-B05E-1AD08906B195}"/>
              </a:ext>
            </a:extLst>
          </p:cNvPr>
          <p:cNvSpPr>
            <a:spLocks noGrp="1"/>
          </p:cNvSpPr>
          <p:nvPr>
            <p:ph type="ctrTitle" hasCustomPrompt="1"/>
          </p:nvPr>
        </p:nvSpPr>
        <p:spPr>
          <a:xfrm>
            <a:off x="470451" y="2401074"/>
            <a:ext cx="7889778" cy="1200329"/>
          </a:xfrm>
          <a:prstGeom prst="rect">
            <a:avLst/>
          </a:prstGeom>
        </p:spPr>
        <p:txBody>
          <a:bodyPr anchor="b">
            <a:sp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Subtitle 2">
            <a:extLst>
              <a:ext uri="{FF2B5EF4-FFF2-40B4-BE49-F238E27FC236}">
                <a16:creationId xmlns:a16="http://schemas.microsoft.com/office/drawing/2014/main" id="{D7E1ED02-E57B-184B-BADD-A2CB63BD3701}"/>
              </a:ext>
            </a:extLst>
          </p:cNvPr>
          <p:cNvSpPr>
            <a:spLocks noGrp="1"/>
          </p:cNvSpPr>
          <p:nvPr>
            <p:ph type="subTitle" idx="1"/>
          </p:nvPr>
        </p:nvSpPr>
        <p:spPr>
          <a:xfrm>
            <a:off x="490330" y="4446987"/>
            <a:ext cx="6702950" cy="461665"/>
          </a:xfrm>
          <a:prstGeom prst="rect">
            <a:avLst/>
          </a:prstGeo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17">
            <a:extLst>
              <a:ext uri="{FF2B5EF4-FFF2-40B4-BE49-F238E27FC236}">
                <a16:creationId xmlns:a16="http://schemas.microsoft.com/office/drawing/2014/main" id="{C69D941C-1A38-0D40-9947-64477FC0DFEA}"/>
              </a:ext>
            </a:extLst>
          </p:cNvPr>
          <p:cNvSpPr>
            <a:spLocks noGrp="1"/>
          </p:cNvSpPr>
          <p:nvPr>
            <p:ph type="body" sz="quarter" idx="13" hasCustomPrompt="1"/>
          </p:nvPr>
        </p:nvSpPr>
        <p:spPr>
          <a:xfrm>
            <a:off x="496888" y="4141018"/>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24" name="Text Placeholder 12">
            <a:extLst>
              <a:ext uri="{FF2B5EF4-FFF2-40B4-BE49-F238E27FC236}">
                <a16:creationId xmlns:a16="http://schemas.microsoft.com/office/drawing/2014/main" id="{2F1ADD1E-DDE0-A741-94F8-7242029BA34F}"/>
              </a:ext>
            </a:extLst>
          </p:cNvPr>
          <p:cNvSpPr>
            <a:spLocks noGrp="1"/>
          </p:cNvSpPr>
          <p:nvPr>
            <p:ph type="body" sz="quarter" idx="11" hasCustomPrompt="1"/>
          </p:nvPr>
        </p:nvSpPr>
        <p:spPr>
          <a:xfrm>
            <a:off x="470451" y="6138660"/>
            <a:ext cx="4727091" cy="306302"/>
          </a:xfrm>
          <a:prstGeom prst="rect">
            <a:avLst/>
          </a:prstGeom>
        </p:spPr>
        <p:txBody>
          <a:bodyPr>
            <a:spAutoFit/>
          </a:bodyPr>
          <a:lstStyle>
            <a:lvl1pPr marL="0" indent="0">
              <a:lnSpc>
                <a:spcPts val="1820"/>
              </a:lnSpc>
              <a:buNone/>
              <a:defRPr sz="1400">
                <a:solidFill>
                  <a:schemeClr val="bg1"/>
                </a:solidFill>
              </a:defRPr>
            </a:lvl1pPr>
          </a:lstStyle>
          <a:p>
            <a:pPr lvl="0"/>
            <a:r>
              <a:rPr lang="en-US" dirty="0"/>
              <a:t>Presenters: </a:t>
            </a:r>
            <a:r>
              <a:rPr lang="en-US" dirty="0" err="1"/>
              <a:t>Firstname</a:t>
            </a:r>
            <a:r>
              <a:rPr lang="en-US" dirty="0"/>
              <a:t> </a:t>
            </a:r>
            <a:r>
              <a:rPr lang="en-US" dirty="0" err="1"/>
              <a:t>Lastname</a:t>
            </a:r>
            <a:endParaRPr lang="en-US" dirty="0"/>
          </a:p>
        </p:txBody>
      </p:sp>
      <p:sp>
        <p:nvSpPr>
          <p:cNvPr id="25" name="Freeform 24">
            <a:extLst>
              <a:ext uri="{FF2B5EF4-FFF2-40B4-BE49-F238E27FC236}">
                <a16:creationId xmlns:a16="http://schemas.microsoft.com/office/drawing/2014/main" id="{8E0BABCA-A978-B440-8321-B61021722246}"/>
              </a:ext>
            </a:extLst>
          </p:cNvPr>
          <p:cNvSpPr/>
          <p:nvPr userDrawn="1"/>
        </p:nvSpPr>
        <p:spPr>
          <a:xfrm>
            <a:off x="8379763" y="0"/>
            <a:ext cx="3812237" cy="1822775"/>
          </a:xfrm>
          <a:custGeom>
            <a:avLst/>
            <a:gdLst>
              <a:gd name="connsiteX0" fmla="*/ 0 w 3812237"/>
              <a:gd name="connsiteY0" fmla="*/ 0 h 1822775"/>
              <a:gd name="connsiteX1" fmla="*/ 3812237 w 3812237"/>
              <a:gd name="connsiteY1" fmla="*/ 0 h 1822775"/>
              <a:gd name="connsiteX2" fmla="*/ 3812237 w 3812237"/>
              <a:gd name="connsiteY2" fmla="*/ 874742 h 1822775"/>
              <a:gd name="connsiteX3" fmla="*/ 2215969 w 3812237"/>
              <a:gd name="connsiteY3" fmla="*/ 1796699 h 1822775"/>
              <a:gd name="connsiteX4" fmla="*/ 2024430 w 3812237"/>
              <a:gd name="connsiteY4" fmla="*/ 1796699 h 1822775"/>
              <a:gd name="connsiteX5" fmla="*/ 95774 w 3812237"/>
              <a:gd name="connsiteY5" fmla="*/ 683593 h 1822775"/>
              <a:gd name="connsiteX6" fmla="*/ 0 w 3812237"/>
              <a:gd name="connsiteY6" fmla="*/ 518325 h 18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237" h="1822775">
                <a:moveTo>
                  <a:pt x="0" y="0"/>
                </a:moveTo>
                <a:lnTo>
                  <a:pt x="3812237" y="0"/>
                </a:lnTo>
                <a:lnTo>
                  <a:pt x="3812237" y="874742"/>
                </a:lnTo>
                <a:lnTo>
                  <a:pt x="2215969" y="1796699"/>
                </a:lnTo>
                <a:cubicBezTo>
                  <a:pt x="2156849" y="1831468"/>
                  <a:pt x="2083550" y="1831468"/>
                  <a:pt x="2024430" y="1796699"/>
                </a:cubicBezTo>
                <a:lnTo>
                  <a:pt x="95774" y="683593"/>
                </a:lnTo>
                <a:cubicBezTo>
                  <a:pt x="36741" y="649479"/>
                  <a:pt x="271" y="586546"/>
                  <a:pt x="0" y="518325"/>
                </a:cubicBezTo>
                <a:close/>
              </a:path>
            </a:pathLst>
          </a:custGeom>
          <a:solidFill>
            <a:schemeClr val="bg1"/>
          </a:solidFill>
          <a:ln w="9338" cap="flat">
            <a:noFill/>
            <a:prstDash val="solid"/>
            <a:miter/>
          </a:ln>
        </p:spPr>
        <p:txBody>
          <a:bodyPr wrap="square" rtlCol="0" anchor="ctr">
            <a:noAutofit/>
          </a:bodyPr>
          <a:lstStyle/>
          <a:p>
            <a:endParaRPr lang="en-US" dirty="0"/>
          </a:p>
        </p:txBody>
      </p:sp>
      <p:sp>
        <p:nvSpPr>
          <p:cNvPr id="26" name="TextBox 25">
            <a:extLst>
              <a:ext uri="{FF2B5EF4-FFF2-40B4-BE49-F238E27FC236}">
                <a16:creationId xmlns:a16="http://schemas.microsoft.com/office/drawing/2014/main" id="{128994F3-0103-B44D-A993-D43063145AD2}"/>
              </a:ext>
            </a:extLst>
          </p:cNvPr>
          <p:cNvSpPr txBox="1"/>
          <p:nvPr userDrawn="1"/>
        </p:nvSpPr>
        <p:spPr>
          <a:xfrm>
            <a:off x="9606985" y="502606"/>
            <a:ext cx="1828800" cy="307777"/>
          </a:xfrm>
          <a:prstGeom prst="rect">
            <a:avLst/>
          </a:prstGeom>
          <a:noFill/>
        </p:spPr>
        <p:txBody>
          <a:bodyPr wrap="square" rtlCol="0">
            <a:spAutoFit/>
          </a:bodyPr>
          <a:lstStyle/>
          <a:p>
            <a:r>
              <a:rPr lang="en-US" sz="1400" dirty="0">
                <a:solidFill>
                  <a:srgbClr val="FF0000"/>
                </a:solidFill>
              </a:rPr>
              <a:t>Client logo here</a:t>
            </a:r>
          </a:p>
        </p:txBody>
      </p:sp>
      <p:pic>
        <p:nvPicPr>
          <p:cNvPr id="27" name="Graphic 26">
            <a:extLst>
              <a:ext uri="{FF2B5EF4-FFF2-40B4-BE49-F238E27FC236}">
                <a16:creationId xmlns:a16="http://schemas.microsoft.com/office/drawing/2014/main" id="{7FFC6E30-8E31-9B4C-A18A-89017254E6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73146" y="4061059"/>
            <a:ext cx="5618854" cy="2796941"/>
          </a:xfrm>
          <a:prstGeom prst="rect">
            <a:avLst/>
          </a:prstGeom>
        </p:spPr>
      </p:pic>
      <p:pic>
        <p:nvPicPr>
          <p:cNvPr id="14" name="Graphic 13">
            <a:extLst>
              <a:ext uri="{FF2B5EF4-FFF2-40B4-BE49-F238E27FC236}">
                <a16:creationId xmlns:a16="http://schemas.microsoft.com/office/drawing/2014/main" id="{C64FDAC0-620B-8078-CB21-58CF7F6A42A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52065" y="227582"/>
            <a:ext cx="2696142" cy="659057"/>
          </a:xfrm>
          <a:prstGeom prst="rect">
            <a:avLst/>
          </a:prstGeom>
        </p:spPr>
      </p:pic>
    </p:spTree>
    <p:extLst>
      <p:ext uri="{BB962C8B-B14F-4D97-AF65-F5344CB8AC3E}">
        <p14:creationId xmlns:p14="http://schemas.microsoft.com/office/powerpoint/2010/main" val="3129919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0874A9-EA3D-8A47-8CDB-2F50F2255097}"/>
              </a:ext>
            </a:extLst>
          </p:cNvPr>
          <p:cNvSpPr>
            <a:spLocks noGrp="1"/>
          </p:cNvSpPr>
          <p:nvPr>
            <p:ph type="ftr" sz="quarter" idx="10"/>
          </p:nvPr>
        </p:nvSpPr>
        <p:spPr/>
        <p:txBody>
          <a:bodyPr/>
          <a:lstStyle/>
          <a:p>
            <a:r>
              <a:rPr lang="en-US" dirty="0"/>
              <a:t>© Cloudmed. All Rights Reserved.</a:t>
            </a:r>
          </a:p>
        </p:txBody>
      </p:sp>
      <p:sp>
        <p:nvSpPr>
          <p:cNvPr id="7" name="TextBox 6">
            <a:extLst>
              <a:ext uri="{FF2B5EF4-FFF2-40B4-BE49-F238E27FC236}">
                <a16:creationId xmlns:a16="http://schemas.microsoft.com/office/drawing/2014/main" id="{BD1764CF-598A-B44D-8D2F-3DC9B344002A}"/>
              </a:ext>
            </a:extLst>
          </p:cNvPr>
          <p:cNvSpPr txBox="1"/>
          <p:nvPr/>
        </p:nvSpPr>
        <p:spPr>
          <a:xfrm>
            <a:off x="1874348" y="3655913"/>
            <a:ext cx="6339329" cy="1015663"/>
          </a:xfrm>
          <a:prstGeom prst="rect">
            <a:avLst/>
          </a:prstGeom>
          <a:noFill/>
        </p:spPr>
        <p:txBody>
          <a:bodyPr wrap="square" rtlCol="0">
            <a:spAutoFit/>
          </a:bodyPr>
          <a:lstStyle/>
          <a:p>
            <a:r>
              <a:rPr lang="en-US" sz="6000" b="1" dirty="0">
                <a:solidFill>
                  <a:schemeClr val="accent1"/>
                </a:solidFill>
              </a:rPr>
              <a:t>THANK YOU</a:t>
            </a:r>
          </a:p>
        </p:txBody>
      </p:sp>
      <p:sp>
        <p:nvSpPr>
          <p:cNvPr id="9" name="TextBox 8">
            <a:extLst>
              <a:ext uri="{FF2B5EF4-FFF2-40B4-BE49-F238E27FC236}">
                <a16:creationId xmlns:a16="http://schemas.microsoft.com/office/drawing/2014/main" id="{277398CA-8DD1-0747-A8C9-FC7316562964}"/>
              </a:ext>
            </a:extLst>
          </p:cNvPr>
          <p:cNvSpPr txBox="1"/>
          <p:nvPr/>
        </p:nvSpPr>
        <p:spPr>
          <a:xfrm>
            <a:off x="1925587" y="4787322"/>
            <a:ext cx="8507393" cy="584775"/>
          </a:xfrm>
          <a:prstGeom prst="rect">
            <a:avLst/>
          </a:prstGeom>
          <a:noFill/>
        </p:spPr>
        <p:txBody>
          <a:bodyPr wrap="square" rtlCol="0">
            <a:spAutoFit/>
          </a:bodyPr>
          <a:lstStyle/>
          <a:p>
            <a:r>
              <a:rPr lang="en-US" sz="1600" dirty="0">
                <a:solidFill>
                  <a:schemeClr val="accent4"/>
                </a:solidFill>
              </a:rPr>
              <a:t>For an assessment performed by our expert team, contact </a:t>
            </a:r>
            <a:r>
              <a:rPr lang="en-US" sz="1600" b="1" dirty="0">
                <a:solidFill>
                  <a:schemeClr val="accent4"/>
                </a:solidFill>
              </a:rPr>
              <a:t>connect@cloudmed.com</a:t>
            </a:r>
          </a:p>
          <a:p>
            <a:endParaRPr lang="en-US" sz="1600" dirty="0">
              <a:solidFill>
                <a:schemeClr val="accent4"/>
              </a:solidFill>
            </a:endParaRPr>
          </a:p>
        </p:txBody>
      </p:sp>
      <p:pic>
        <p:nvPicPr>
          <p:cNvPr id="13" name="Graphic 12">
            <a:extLst>
              <a:ext uri="{FF2B5EF4-FFF2-40B4-BE49-F238E27FC236}">
                <a16:creationId xmlns:a16="http://schemas.microsoft.com/office/drawing/2014/main" id="{1883C8FE-AE9A-9345-A2D8-EA7FEC8CE5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2987" y="0"/>
            <a:ext cx="6659013" cy="1997704"/>
          </a:xfrm>
          <a:prstGeom prst="rect">
            <a:avLst/>
          </a:prstGeom>
        </p:spPr>
      </p:pic>
      <p:pic>
        <p:nvPicPr>
          <p:cNvPr id="8" name="Graphic 7">
            <a:extLst>
              <a:ext uri="{FF2B5EF4-FFF2-40B4-BE49-F238E27FC236}">
                <a16:creationId xmlns:a16="http://schemas.microsoft.com/office/drawing/2014/main" id="{73C5DD35-128B-320C-A93E-3498E9408E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10089" y="2797697"/>
            <a:ext cx="2569442" cy="628086"/>
          </a:xfrm>
          <a:prstGeom prst="rect">
            <a:avLst/>
          </a:prstGeom>
        </p:spPr>
      </p:pic>
    </p:spTree>
    <p:extLst>
      <p:ext uri="{BB962C8B-B14F-4D97-AF65-F5344CB8AC3E}">
        <p14:creationId xmlns:p14="http://schemas.microsoft.com/office/powerpoint/2010/main" val="143666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ank you - with Cli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0874A9-EA3D-8A47-8CDB-2F50F2255097}"/>
              </a:ext>
            </a:extLst>
          </p:cNvPr>
          <p:cNvSpPr>
            <a:spLocks noGrp="1"/>
          </p:cNvSpPr>
          <p:nvPr>
            <p:ph type="ftr" sz="quarter" idx="10"/>
          </p:nvPr>
        </p:nvSpPr>
        <p:spPr/>
        <p:txBody>
          <a:bodyPr/>
          <a:lstStyle/>
          <a:p>
            <a:r>
              <a:rPr lang="en-US" dirty="0"/>
              <a:t>© Cloudmed. All Rights Reserved.</a:t>
            </a:r>
          </a:p>
        </p:txBody>
      </p:sp>
      <p:sp>
        <p:nvSpPr>
          <p:cNvPr id="7" name="TextBox 6">
            <a:extLst>
              <a:ext uri="{FF2B5EF4-FFF2-40B4-BE49-F238E27FC236}">
                <a16:creationId xmlns:a16="http://schemas.microsoft.com/office/drawing/2014/main" id="{BD1764CF-598A-B44D-8D2F-3DC9B344002A}"/>
              </a:ext>
            </a:extLst>
          </p:cNvPr>
          <p:cNvSpPr txBox="1"/>
          <p:nvPr/>
        </p:nvSpPr>
        <p:spPr>
          <a:xfrm>
            <a:off x="1874348" y="3655913"/>
            <a:ext cx="6339329" cy="1015663"/>
          </a:xfrm>
          <a:prstGeom prst="rect">
            <a:avLst/>
          </a:prstGeom>
          <a:noFill/>
        </p:spPr>
        <p:txBody>
          <a:bodyPr wrap="square" rtlCol="0">
            <a:spAutoFit/>
          </a:bodyPr>
          <a:lstStyle/>
          <a:p>
            <a:r>
              <a:rPr lang="en-US" sz="6000" b="1" dirty="0">
                <a:solidFill>
                  <a:schemeClr val="accent1"/>
                </a:solidFill>
              </a:rPr>
              <a:t>THANK YOU</a:t>
            </a:r>
          </a:p>
        </p:txBody>
      </p:sp>
      <p:sp>
        <p:nvSpPr>
          <p:cNvPr id="9" name="TextBox 8">
            <a:extLst>
              <a:ext uri="{FF2B5EF4-FFF2-40B4-BE49-F238E27FC236}">
                <a16:creationId xmlns:a16="http://schemas.microsoft.com/office/drawing/2014/main" id="{277398CA-8DD1-0747-A8C9-FC7316562964}"/>
              </a:ext>
            </a:extLst>
          </p:cNvPr>
          <p:cNvSpPr txBox="1"/>
          <p:nvPr/>
        </p:nvSpPr>
        <p:spPr>
          <a:xfrm>
            <a:off x="1925587" y="4787322"/>
            <a:ext cx="8507393" cy="584775"/>
          </a:xfrm>
          <a:prstGeom prst="rect">
            <a:avLst/>
          </a:prstGeom>
          <a:noFill/>
        </p:spPr>
        <p:txBody>
          <a:bodyPr wrap="square" rtlCol="0">
            <a:spAutoFit/>
          </a:bodyPr>
          <a:lstStyle/>
          <a:p>
            <a:r>
              <a:rPr lang="en-US" sz="1600" dirty="0">
                <a:solidFill>
                  <a:schemeClr val="accent4"/>
                </a:solidFill>
              </a:rPr>
              <a:t>For an assessment performed by our expert team, contact </a:t>
            </a:r>
            <a:r>
              <a:rPr lang="en-US" sz="1600" b="1" dirty="0">
                <a:solidFill>
                  <a:schemeClr val="accent4"/>
                </a:solidFill>
              </a:rPr>
              <a:t>connect@cloudmed.com</a:t>
            </a:r>
          </a:p>
          <a:p>
            <a:endParaRPr lang="en-US" sz="1600" dirty="0">
              <a:solidFill>
                <a:schemeClr val="accent4"/>
              </a:solidFill>
            </a:endParaRPr>
          </a:p>
        </p:txBody>
      </p:sp>
      <p:sp>
        <p:nvSpPr>
          <p:cNvPr id="15" name="TextBox 14">
            <a:extLst>
              <a:ext uri="{FF2B5EF4-FFF2-40B4-BE49-F238E27FC236}">
                <a16:creationId xmlns:a16="http://schemas.microsoft.com/office/drawing/2014/main" id="{047C0C17-5B59-144F-A5F6-2189F2B0CD89}"/>
              </a:ext>
            </a:extLst>
          </p:cNvPr>
          <p:cNvSpPr txBox="1"/>
          <p:nvPr userDrawn="1"/>
        </p:nvSpPr>
        <p:spPr>
          <a:xfrm>
            <a:off x="513521" y="484741"/>
            <a:ext cx="1828800" cy="307777"/>
          </a:xfrm>
          <a:prstGeom prst="rect">
            <a:avLst/>
          </a:prstGeom>
          <a:noFill/>
        </p:spPr>
        <p:txBody>
          <a:bodyPr wrap="square" rtlCol="0">
            <a:spAutoFit/>
          </a:bodyPr>
          <a:lstStyle/>
          <a:p>
            <a:r>
              <a:rPr lang="en-US" sz="1400" dirty="0">
                <a:solidFill>
                  <a:srgbClr val="FF0000"/>
                </a:solidFill>
              </a:rPr>
              <a:t>Client logo here</a:t>
            </a:r>
          </a:p>
        </p:txBody>
      </p:sp>
      <p:pic>
        <p:nvPicPr>
          <p:cNvPr id="16" name="Graphic 15">
            <a:extLst>
              <a:ext uri="{FF2B5EF4-FFF2-40B4-BE49-F238E27FC236}">
                <a16:creationId xmlns:a16="http://schemas.microsoft.com/office/drawing/2014/main" id="{1AA7CDBF-9890-5247-BFAB-9947FE680F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2987" y="0"/>
            <a:ext cx="6659013" cy="1997704"/>
          </a:xfrm>
          <a:prstGeom prst="rect">
            <a:avLst/>
          </a:prstGeom>
        </p:spPr>
      </p:pic>
      <p:pic>
        <p:nvPicPr>
          <p:cNvPr id="8" name="Graphic 7">
            <a:extLst>
              <a:ext uri="{FF2B5EF4-FFF2-40B4-BE49-F238E27FC236}">
                <a16:creationId xmlns:a16="http://schemas.microsoft.com/office/drawing/2014/main" id="{95F19558-C13D-F730-47A7-23F4967303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10089" y="2797697"/>
            <a:ext cx="2569442" cy="628086"/>
          </a:xfrm>
          <a:prstGeom prst="rect">
            <a:avLst/>
          </a:prstGeom>
        </p:spPr>
      </p:pic>
    </p:spTree>
    <p:extLst>
      <p:ext uri="{BB962C8B-B14F-4D97-AF65-F5344CB8AC3E}">
        <p14:creationId xmlns:p14="http://schemas.microsoft.com/office/powerpoint/2010/main" val="193984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ingle Headli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3ED643-0D18-3D48-BFF8-90E392E1CA57}"/>
              </a:ext>
            </a:extLst>
          </p:cNvPr>
          <p:cNvSpPr>
            <a:spLocks noGrp="1"/>
          </p:cNvSpPr>
          <p:nvPr>
            <p:ph type="title" hasCustomPrompt="1"/>
          </p:nvPr>
        </p:nvSpPr>
        <p:spPr>
          <a:xfrm>
            <a:off x="585259" y="189628"/>
            <a:ext cx="11021483" cy="553998"/>
          </a:xfrm>
          <a:prstGeom prst="rect">
            <a:avLst/>
          </a:prstGeom>
        </p:spPr>
        <p:txBody>
          <a:bodyPr anchor="ctr" anchorCtr="0"/>
          <a:lstStyle>
            <a:lvl1pPr>
              <a:lnSpc>
                <a:spcPct val="100000"/>
              </a:lnSpc>
              <a:defRPr sz="3000" baseline="0">
                <a:solidFill>
                  <a:schemeClr val="tx2"/>
                </a:solidFill>
                <a:latin typeface="Calbri"/>
              </a:defRPr>
            </a:lvl1pPr>
          </a:lstStyle>
          <a:p>
            <a:r>
              <a:rPr lang="en-US"/>
              <a:t>Slide Title (30pt)</a:t>
            </a:r>
          </a:p>
        </p:txBody>
      </p:sp>
      <p:sp>
        <p:nvSpPr>
          <p:cNvPr id="3" name="Content Placeholder 2">
            <a:extLst>
              <a:ext uri="{FF2B5EF4-FFF2-40B4-BE49-F238E27FC236}">
                <a16:creationId xmlns:a16="http://schemas.microsoft.com/office/drawing/2014/main" id="{9E12BE3C-1909-6D41-8F2D-9ABA77765EE5}"/>
              </a:ext>
            </a:extLst>
          </p:cNvPr>
          <p:cNvSpPr>
            <a:spLocks noGrp="1"/>
          </p:cNvSpPr>
          <p:nvPr>
            <p:ph sz="quarter" idx="10"/>
          </p:nvPr>
        </p:nvSpPr>
        <p:spPr>
          <a:xfrm>
            <a:off x="586319" y="1192213"/>
            <a:ext cx="11019367" cy="16004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37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C - with Cli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9E31E1-1AAD-594A-B8FB-E66397C542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4" name="Rectangle 13">
            <a:extLst>
              <a:ext uri="{FF2B5EF4-FFF2-40B4-BE49-F238E27FC236}">
                <a16:creationId xmlns:a16="http://schemas.microsoft.com/office/drawing/2014/main" id="{72F6B39C-3C66-004A-A00A-9D5EFD641782}"/>
              </a:ext>
            </a:extLst>
          </p:cNvPr>
          <p:cNvSpPr/>
          <p:nvPr userDrawn="1"/>
        </p:nvSpPr>
        <p:spPr>
          <a:xfrm>
            <a:off x="0" y="0"/>
            <a:ext cx="12192000" cy="6858000"/>
          </a:xfrm>
          <a:prstGeom prst="rect">
            <a:avLst/>
          </a:prstGeom>
          <a:gradFill flip="none" rotWithShape="1">
            <a:gsLst>
              <a:gs pos="0">
                <a:schemeClr val="accent3">
                  <a:alpha val="90000"/>
                </a:schemeClr>
              </a:gs>
              <a:gs pos="100000">
                <a:schemeClr val="accent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D7184F7-DB56-3D44-AC55-B7EA4FFD01AA}"/>
              </a:ext>
            </a:extLst>
          </p:cNvPr>
          <p:cNvSpPr>
            <a:spLocks noGrp="1"/>
          </p:cNvSpPr>
          <p:nvPr>
            <p:ph type="ctrTitle" hasCustomPrompt="1"/>
          </p:nvPr>
        </p:nvSpPr>
        <p:spPr>
          <a:xfrm>
            <a:off x="470451" y="2401074"/>
            <a:ext cx="7889778" cy="1200329"/>
          </a:xfrm>
          <a:prstGeom prst="rect">
            <a:avLst/>
          </a:prstGeom>
        </p:spPr>
        <p:txBody>
          <a:bodyPr anchor="b">
            <a:sp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Subtitle 2">
            <a:extLst>
              <a:ext uri="{FF2B5EF4-FFF2-40B4-BE49-F238E27FC236}">
                <a16:creationId xmlns:a16="http://schemas.microsoft.com/office/drawing/2014/main" id="{46C3CB74-3B57-FB44-8992-008A86379212}"/>
              </a:ext>
            </a:extLst>
          </p:cNvPr>
          <p:cNvSpPr>
            <a:spLocks noGrp="1"/>
          </p:cNvSpPr>
          <p:nvPr>
            <p:ph type="subTitle" idx="1"/>
          </p:nvPr>
        </p:nvSpPr>
        <p:spPr>
          <a:xfrm>
            <a:off x="490330" y="4446987"/>
            <a:ext cx="6702950" cy="461665"/>
          </a:xfrm>
          <a:prstGeom prst="rect">
            <a:avLst/>
          </a:prstGeo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ext Placeholder 17">
            <a:extLst>
              <a:ext uri="{FF2B5EF4-FFF2-40B4-BE49-F238E27FC236}">
                <a16:creationId xmlns:a16="http://schemas.microsoft.com/office/drawing/2014/main" id="{8E218CFA-98E8-074D-8F46-E85D6F273D75}"/>
              </a:ext>
            </a:extLst>
          </p:cNvPr>
          <p:cNvSpPr>
            <a:spLocks noGrp="1"/>
          </p:cNvSpPr>
          <p:nvPr>
            <p:ph type="body" sz="quarter" idx="13" hasCustomPrompt="1"/>
          </p:nvPr>
        </p:nvSpPr>
        <p:spPr>
          <a:xfrm>
            <a:off x="496888" y="4141018"/>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27" name="Text Placeholder 12">
            <a:extLst>
              <a:ext uri="{FF2B5EF4-FFF2-40B4-BE49-F238E27FC236}">
                <a16:creationId xmlns:a16="http://schemas.microsoft.com/office/drawing/2014/main" id="{8BAA930D-F3EA-6B47-ADC7-DF90E4A8B4AE}"/>
              </a:ext>
            </a:extLst>
          </p:cNvPr>
          <p:cNvSpPr>
            <a:spLocks noGrp="1"/>
          </p:cNvSpPr>
          <p:nvPr>
            <p:ph type="body" sz="quarter" idx="11" hasCustomPrompt="1"/>
          </p:nvPr>
        </p:nvSpPr>
        <p:spPr>
          <a:xfrm>
            <a:off x="470451" y="6138660"/>
            <a:ext cx="4727091" cy="306302"/>
          </a:xfrm>
          <a:prstGeom prst="rect">
            <a:avLst/>
          </a:prstGeom>
        </p:spPr>
        <p:txBody>
          <a:bodyPr>
            <a:spAutoFit/>
          </a:bodyPr>
          <a:lstStyle>
            <a:lvl1pPr marL="0" indent="0">
              <a:lnSpc>
                <a:spcPts val="1820"/>
              </a:lnSpc>
              <a:buNone/>
              <a:defRPr sz="1400">
                <a:solidFill>
                  <a:schemeClr val="bg1"/>
                </a:solidFill>
              </a:defRPr>
            </a:lvl1pPr>
          </a:lstStyle>
          <a:p>
            <a:pPr lvl="0"/>
            <a:r>
              <a:rPr lang="en-US" dirty="0"/>
              <a:t>Presenters: </a:t>
            </a:r>
            <a:r>
              <a:rPr lang="en-US" dirty="0" err="1"/>
              <a:t>Firstname</a:t>
            </a:r>
            <a:r>
              <a:rPr lang="en-US" dirty="0"/>
              <a:t> </a:t>
            </a:r>
            <a:r>
              <a:rPr lang="en-US" dirty="0" err="1"/>
              <a:t>Lastname</a:t>
            </a:r>
            <a:endParaRPr lang="en-US" dirty="0"/>
          </a:p>
        </p:txBody>
      </p:sp>
      <p:sp>
        <p:nvSpPr>
          <p:cNvPr id="28" name="Freeform 27">
            <a:extLst>
              <a:ext uri="{FF2B5EF4-FFF2-40B4-BE49-F238E27FC236}">
                <a16:creationId xmlns:a16="http://schemas.microsoft.com/office/drawing/2014/main" id="{09ECE03E-0716-0E4C-B2E6-6FAF03776778}"/>
              </a:ext>
            </a:extLst>
          </p:cNvPr>
          <p:cNvSpPr/>
          <p:nvPr userDrawn="1"/>
        </p:nvSpPr>
        <p:spPr>
          <a:xfrm>
            <a:off x="8379763" y="0"/>
            <a:ext cx="3812237" cy="1822775"/>
          </a:xfrm>
          <a:custGeom>
            <a:avLst/>
            <a:gdLst>
              <a:gd name="connsiteX0" fmla="*/ 0 w 3812237"/>
              <a:gd name="connsiteY0" fmla="*/ 0 h 1822775"/>
              <a:gd name="connsiteX1" fmla="*/ 3812237 w 3812237"/>
              <a:gd name="connsiteY1" fmla="*/ 0 h 1822775"/>
              <a:gd name="connsiteX2" fmla="*/ 3812237 w 3812237"/>
              <a:gd name="connsiteY2" fmla="*/ 874742 h 1822775"/>
              <a:gd name="connsiteX3" fmla="*/ 2215969 w 3812237"/>
              <a:gd name="connsiteY3" fmla="*/ 1796699 h 1822775"/>
              <a:gd name="connsiteX4" fmla="*/ 2024430 w 3812237"/>
              <a:gd name="connsiteY4" fmla="*/ 1796699 h 1822775"/>
              <a:gd name="connsiteX5" fmla="*/ 95774 w 3812237"/>
              <a:gd name="connsiteY5" fmla="*/ 683593 h 1822775"/>
              <a:gd name="connsiteX6" fmla="*/ 0 w 3812237"/>
              <a:gd name="connsiteY6" fmla="*/ 518325 h 18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237" h="1822775">
                <a:moveTo>
                  <a:pt x="0" y="0"/>
                </a:moveTo>
                <a:lnTo>
                  <a:pt x="3812237" y="0"/>
                </a:lnTo>
                <a:lnTo>
                  <a:pt x="3812237" y="874742"/>
                </a:lnTo>
                <a:lnTo>
                  <a:pt x="2215969" y="1796699"/>
                </a:lnTo>
                <a:cubicBezTo>
                  <a:pt x="2156849" y="1831468"/>
                  <a:pt x="2083550" y="1831468"/>
                  <a:pt x="2024430" y="1796699"/>
                </a:cubicBezTo>
                <a:lnTo>
                  <a:pt x="95774" y="683593"/>
                </a:lnTo>
                <a:cubicBezTo>
                  <a:pt x="36741" y="649479"/>
                  <a:pt x="271" y="586546"/>
                  <a:pt x="0" y="518325"/>
                </a:cubicBezTo>
                <a:close/>
              </a:path>
            </a:pathLst>
          </a:custGeom>
          <a:solidFill>
            <a:schemeClr val="bg1"/>
          </a:solidFill>
          <a:ln w="9338" cap="flat">
            <a:noFill/>
            <a:prstDash val="solid"/>
            <a:miter/>
          </a:ln>
        </p:spPr>
        <p:txBody>
          <a:bodyPr wrap="square" rtlCol="0" anchor="ctr">
            <a:noAutofit/>
          </a:bodyPr>
          <a:lstStyle/>
          <a:p>
            <a:endParaRPr lang="en-US" dirty="0"/>
          </a:p>
        </p:txBody>
      </p:sp>
      <p:sp>
        <p:nvSpPr>
          <p:cNvPr id="29" name="TextBox 28">
            <a:extLst>
              <a:ext uri="{FF2B5EF4-FFF2-40B4-BE49-F238E27FC236}">
                <a16:creationId xmlns:a16="http://schemas.microsoft.com/office/drawing/2014/main" id="{B3A8DEF5-91D8-7042-B8F8-334695819095}"/>
              </a:ext>
            </a:extLst>
          </p:cNvPr>
          <p:cNvSpPr txBox="1"/>
          <p:nvPr userDrawn="1"/>
        </p:nvSpPr>
        <p:spPr>
          <a:xfrm>
            <a:off x="9606985" y="502606"/>
            <a:ext cx="1828800" cy="307777"/>
          </a:xfrm>
          <a:prstGeom prst="rect">
            <a:avLst/>
          </a:prstGeom>
          <a:noFill/>
        </p:spPr>
        <p:txBody>
          <a:bodyPr wrap="square" rtlCol="0">
            <a:spAutoFit/>
          </a:bodyPr>
          <a:lstStyle/>
          <a:p>
            <a:r>
              <a:rPr lang="en-US" sz="1400" dirty="0">
                <a:solidFill>
                  <a:srgbClr val="FF0000"/>
                </a:solidFill>
              </a:rPr>
              <a:t>Client logo here</a:t>
            </a:r>
          </a:p>
        </p:txBody>
      </p:sp>
      <p:pic>
        <p:nvPicPr>
          <p:cNvPr id="30" name="Graphic 29">
            <a:extLst>
              <a:ext uri="{FF2B5EF4-FFF2-40B4-BE49-F238E27FC236}">
                <a16:creationId xmlns:a16="http://schemas.microsoft.com/office/drawing/2014/main" id="{D82AEFAA-77E3-E949-9D59-610CDB113F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73146" y="4061059"/>
            <a:ext cx="5618854" cy="2796941"/>
          </a:xfrm>
          <a:prstGeom prst="rect">
            <a:avLst/>
          </a:prstGeom>
        </p:spPr>
      </p:pic>
      <p:pic>
        <p:nvPicPr>
          <p:cNvPr id="12" name="Graphic 11">
            <a:extLst>
              <a:ext uri="{FF2B5EF4-FFF2-40B4-BE49-F238E27FC236}">
                <a16:creationId xmlns:a16="http://schemas.microsoft.com/office/drawing/2014/main" id="{4D6ECB4E-4B18-45D0-C937-210B8908833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52065" y="227582"/>
            <a:ext cx="2696142" cy="659057"/>
          </a:xfrm>
          <a:prstGeom prst="rect">
            <a:avLst/>
          </a:prstGeom>
        </p:spPr>
      </p:pic>
    </p:spTree>
    <p:extLst>
      <p:ext uri="{BB962C8B-B14F-4D97-AF65-F5344CB8AC3E}">
        <p14:creationId xmlns:p14="http://schemas.microsoft.com/office/powerpoint/2010/main" val="224845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80FCA0-B941-9644-816F-B52171CB4FF4}"/>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F331CF0-2D98-5F40-96B2-D0163DA30FEF}"/>
              </a:ext>
            </a:extLst>
          </p:cNvPr>
          <p:cNvSpPr>
            <a:spLocks noGrp="1"/>
          </p:cNvSpPr>
          <p:nvPr>
            <p:ph type="ctrTitle" hasCustomPrompt="1"/>
          </p:nvPr>
        </p:nvSpPr>
        <p:spPr>
          <a:xfrm>
            <a:off x="470451" y="2401074"/>
            <a:ext cx="7889778" cy="1200329"/>
          </a:xfrm>
          <a:prstGeom prst="rect">
            <a:avLst/>
          </a:prstGeom>
        </p:spPr>
        <p:txBody>
          <a:bodyPr anchor="b">
            <a:sp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536B4CCD-601F-9D49-AAB3-ABE3EAB5F3FC}"/>
              </a:ext>
            </a:extLst>
          </p:cNvPr>
          <p:cNvSpPr>
            <a:spLocks noGrp="1"/>
          </p:cNvSpPr>
          <p:nvPr>
            <p:ph type="subTitle" idx="1"/>
          </p:nvPr>
        </p:nvSpPr>
        <p:spPr>
          <a:xfrm>
            <a:off x="490330" y="4446987"/>
            <a:ext cx="6702950" cy="461665"/>
          </a:xfrm>
          <a:prstGeom prst="rect">
            <a:avLst/>
          </a:prstGeo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7">
            <a:extLst>
              <a:ext uri="{FF2B5EF4-FFF2-40B4-BE49-F238E27FC236}">
                <a16:creationId xmlns:a16="http://schemas.microsoft.com/office/drawing/2014/main" id="{166E36CC-89DC-3347-AB4A-E22F3F6F1E28}"/>
              </a:ext>
            </a:extLst>
          </p:cNvPr>
          <p:cNvSpPr>
            <a:spLocks noGrp="1"/>
          </p:cNvSpPr>
          <p:nvPr>
            <p:ph type="body" sz="quarter" idx="13" hasCustomPrompt="1"/>
          </p:nvPr>
        </p:nvSpPr>
        <p:spPr>
          <a:xfrm>
            <a:off x="496888" y="4141018"/>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17" name="Text Placeholder 12">
            <a:extLst>
              <a:ext uri="{FF2B5EF4-FFF2-40B4-BE49-F238E27FC236}">
                <a16:creationId xmlns:a16="http://schemas.microsoft.com/office/drawing/2014/main" id="{6599AE99-2499-F249-83C5-1C814473A2DE}"/>
              </a:ext>
            </a:extLst>
          </p:cNvPr>
          <p:cNvSpPr>
            <a:spLocks noGrp="1"/>
          </p:cNvSpPr>
          <p:nvPr>
            <p:ph type="body" sz="quarter" idx="11" hasCustomPrompt="1"/>
          </p:nvPr>
        </p:nvSpPr>
        <p:spPr>
          <a:xfrm>
            <a:off x="493601" y="6138660"/>
            <a:ext cx="4727091" cy="306302"/>
          </a:xfrm>
          <a:prstGeom prst="rect">
            <a:avLst/>
          </a:prstGeom>
        </p:spPr>
        <p:txBody>
          <a:bodyPr>
            <a:spAutoFit/>
          </a:bodyPr>
          <a:lstStyle>
            <a:lvl1pPr marL="0" indent="0">
              <a:lnSpc>
                <a:spcPts val="1820"/>
              </a:lnSpc>
              <a:buNone/>
              <a:defRPr sz="1400">
                <a:solidFill>
                  <a:schemeClr val="bg1"/>
                </a:solidFill>
              </a:defRPr>
            </a:lvl1pPr>
          </a:lstStyle>
          <a:p>
            <a:pPr lvl="0"/>
            <a:r>
              <a:rPr lang="en-US" dirty="0"/>
              <a:t>Presenters: </a:t>
            </a:r>
            <a:r>
              <a:rPr lang="en-US" dirty="0" err="1"/>
              <a:t>Firstname</a:t>
            </a:r>
            <a:r>
              <a:rPr lang="en-US" dirty="0"/>
              <a:t> </a:t>
            </a:r>
            <a:r>
              <a:rPr lang="en-US" dirty="0" err="1"/>
              <a:t>Lastname</a:t>
            </a:r>
            <a:endParaRPr lang="en-US" dirty="0"/>
          </a:p>
        </p:txBody>
      </p:sp>
      <p:pic>
        <p:nvPicPr>
          <p:cNvPr id="18" name="Graphic 17">
            <a:extLst>
              <a:ext uri="{FF2B5EF4-FFF2-40B4-BE49-F238E27FC236}">
                <a16:creationId xmlns:a16="http://schemas.microsoft.com/office/drawing/2014/main" id="{14032139-2C64-8D45-A68D-44318B0CFF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73146" y="4061059"/>
            <a:ext cx="5618854" cy="2796941"/>
          </a:xfrm>
          <a:prstGeom prst="rect">
            <a:avLst/>
          </a:prstGeom>
        </p:spPr>
      </p:pic>
      <p:pic>
        <p:nvPicPr>
          <p:cNvPr id="13" name="Graphic 12">
            <a:extLst>
              <a:ext uri="{FF2B5EF4-FFF2-40B4-BE49-F238E27FC236}">
                <a16:creationId xmlns:a16="http://schemas.microsoft.com/office/drawing/2014/main" id="{2D71DE96-BC67-A149-3BD5-9F196276AEF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52065" y="227582"/>
            <a:ext cx="2696142" cy="659057"/>
          </a:xfrm>
          <a:prstGeom prst="rect">
            <a:avLst/>
          </a:prstGeom>
        </p:spPr>
      </p:pic>
    </p:spTree>
    <p:extLst>
      <p:ext uri="{BB962C8B-B14F-4D97-AF65-F5344CB8AC3E}">
        <p14:creationId xmlns:p14="http://schemas.microsoft.com/office/powerpoint/2010/main" val="28005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2 - with Cli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80FCA0-B941-9644-816F-B52171CB4FF4}"/>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F331CF0-2D98-5F40-96B2-D0163DA30FEF}"/>
              </a:ext>
            </a:extLst>
          </p:cNvPr>
          <p:cNvSpPr>
            <a:spLocks noGrp="1"/>
          </p:cNvSpPr>
          <p:nvPr>
            <p:ph type="ctrTitle" hasCustomPrompt="1"/>
          </p:nvPr>
        </p:nvSpPr>
        <p:spPr>
          <a:xfrm>
            <a:off x="470451" y="2401074"/>
            <a:ext cx="7889778" cy="1200329"/>
          </a:xfrm>
          <a:prstGeom prst="rect">
            <a:avLst/>
          </a:prstGeom>
        </p:spPr>
        <p:txBody>
          <a:bodyPr anchor="b">
            <a:sp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536B4CCD-601F-9D49-AAB3-ABE3EAB5F3FC}"/>
              </a:ext>
            </a:extLst>
          </p:cNvPr>
          <p:cNvSpPr>
            <a:spLocks noGrp="1"/>
          </p:cNvSpPr>
          <p:nvPr>
            <p:ph type="subTitle" idx="1"/>
          </p:nvPr>
        </p:nvSpPr>
        <p:spPr>
          <a:xfrm>
            <a:off x="490330" y="4446987"/>
            <a:ext cx="6702950" cy="461665"/>
          </a:xfrm>
          <a:prstGeom prst="rect">
            <a:avLst/>
          </a:prstGeo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7">
            <a:extLst>
              <a:ext uri="{FF2B5EF4-FFF2-40B4-BE49-F238E27FC236}">
                <a16:creationId xmlns:a16="http://schemas.microsoft.com/office/drawing/2014/main" id="{166E36CC-89DC-3347-AB4A-E22F3F6F1E28}"/>
              </a:ext>
            </a:extLst>
          </p:cNvPr>
          <p:cNvSpPr>
            <a:spLocks noGrp="1"/>
          </p:cNvSpPr>
          <p:nvPr>
            <p:ph type="body" sz="quarter" idx="13" hasCustomPrompt="1"/>
          </p:nvPr>
        </p:nvSpPr>
        <p:spPr>
          <a:xfrm>
            <a:off x="496888" y="4141018"/>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pic>
        <p:nvPicPr>
          <p:cNvPr id="16" name="Picture 15">
            <a:extLst>
              <a:ext uri="{FF2B5EF4-FFF2-40B4-BE49-F238E27FC236}">
                <a16:creationId xmlns:a16="http://schemas.microsoft.com/office/drawing/2014/main" id="{59E67BC3-A819-4E4A-82F9-7E611873B6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2172" y="314341"/>
            <a:ext cx="2295573" cy="425434"/>
          </a:xfrm>
          <a:prstGeom prst="rect">
            <a:avLst/>
          </a:prstGeom>
        </p:spPr>
      </p:pic>
      <p:sp>
        <p:nvSpPr>
          <p:cNvPr id="19" name="Text Placeholder 12">
            <a:extLst>
              <a:ext uri="{FF2B5EF4-FFF2-40B4-BE49-F238E27FC236}">
                <a16:creationId xmlns:a16="http://schemas.microsoft.com/office/drawing/2014/main" id="{EA0FB4D9-E19C-0348-B2FA-25A5CF6CD70F}"/>
              </a:ext>
            </a:extLst>
          </p:cNvPr>
          <p:cNvSpPr>
            <a:spLocks noGrp="1"/>
          </p:cNvSpPr>
          <p:nvPr>
            <p:ph type="body" sz="quarter" idx="11" hasCustomPrompt="1"/>
          </p:nvPr>
        </p:nvSpPr>
        <p:spPr>
          <a:xfrm>
            <a:off x="493601" y="6138660"/>
            <a:ext cx="4727091" cy="306302"/>
          </a:xfrm>
          <a:prstGeom prst="rect">
            <a:avLst/>
          </a:prstGeom>
        </p:spPr>
        <p:txBody>
          <a:bodyPr>
            <a:spAutoFit/>
          </a:bodyPr>
          <a:lstStyle>
            <a:lvl1pPr marL="0" indent="0">
              <a:lnSpc>
                <a:spcPts val="1820"/>
              </a:lnSpc>
              <a:buNone/>
              <a:defRPr sz="1400">
                <a:solidFill>
                  <a:schemeClr val="bg1"/>
                </a:solidFill>
              </a:defRPr>
            </a:lvl1pPr>
          </a:lstStyle>
          <a:p>
            <a:pPr lvl="0"/>
            <a:r>
              <a:rPr lang="en-US" dirty="0"/>
              <a:t>Presenters: </a:t>
            </a:r>
            <a:r>
              <a:rPr lang="en-US" dirty="0" err="1"/>
              <a:t>Firstname</a:t>
            </a:r>
            <a:r>
              <a:rPr lang="en-US" dirty="0"/>
              <a:t> </a:t>
            </a:r>
            <a:r>
              <a:rPr lang="en-US" dirty="0" err="1"/>
              <a:t>Lastname</a:t>
            </a:r>
            <a:endParaRPr lang="en-US" dirty="0"/>
          </a:p>
        </p:txBody>
      </p:sp>
      <p:sp>
        <p:nvSpPr>
          <p:cNvPr id="22" name="Freeform 21">
            <a:extLst>
              <a:ext uri="{FF2B5EF4-FFF2-40B4-BE49-F238E27FC236}">
                <a16:creationId xmlns:a16="http://schemas.microsoft.com/office/drawing/2014/main" id="{24148207-3516-9547-8895-D1BC3F2A6B4E}"/>
              </a:ext>
            </a:extLst>
          </p:cNvPr>
          <p:cNvSpPr/>
          <p:nvPr userDrawn="1"/>
        </p:nvSpPr>
        <p:spPr>
          <a:xfrm>
            <a:off x="8379763" y="0"/>
            <a:ext cx="3812237" cy="1822775"/>
          </a:xfrm>
          <a:custGeom>
            <a:avLst/>
            <a:gdLst>
              <a:gd name="connsiteX0" fmla="*/ 0 w 3812237"/>
              <a:gd name="connsiteY0" fmla="*/ 0 h 1822775"/>
              <a:gd name="connsiteX1" fmla="*/ 3812237 w 3812237"/>
              <a:gd name="connsiteY1" fmla="*/ 0 h 1822775"/>
              <a:gd name="connsiteX2" fmla="*/ 3812237 w 3812237"/>
              <a:gd name="connsiteY2" fmla="*/ 874742 h 1822775"/>
              <a:gd name="connsiteX3" fmla="*/ 2215969 w 3812237"/>
              <a:gd name="connsiteY3" fmla="*/ 1796699 h 1822775"/>
              <a:gd name="connsiteX4" fmla="*/ 2024430 w 3812237"/>
              <a:gd name="connsiteY4" fmla="*/ 1796699 h 1822775"/>
              <a:gd name="connsiteX5" fmla="*/ 95774 w 3812237"/>
              <a:gd name="connsiteY5" fmla="*/ 683593 h 1822775"/>
              <a:gd name="connsiteX6" fmla="*/ 0 w 3812237"/>
              <a:gd name="connsiteY6" fmla="*/ 518325 h 18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237" h="1822775">
                <a:moveTo>
                  <a:pt x="0" y="0"/>
                </a:moveTo>
                <a:lnTo>
                  <a:pt x="3812237" y="0"/>
                </a:lnTo>
                <a:lnTo>
                  <a:pt x="3812237" y="874742"/>
                </a:lnTo>
                <a:lnTo>
                  <a:pt x="2215969" y="1796699"/>
                </a:lnTo>
                <a:cubicBezTo>
                  <a:pt x="2156849" y="1831468"/>
                  <a:pt x="2083550" y="1831468"/>
                  <a:pt x="2024430" y="1796699"/>
                </a:cubicBezTo>
                <a:lnTo>
                  <a:pt x="95774" y="683593"/>
                </a:lnTo>
                <a:cubicBezTo>
                  <a:pt x="36741" y="649479"/>
                  <a:pt x="271" y="586546"/>
                  <a:pt x="0" y="518325"/>
                </a:cubicBezTo>
                <a:close/>
              </a:path>
            </a:pathLst>
          </a:custGeom>
          <a:solidFill>
            <a:schemeClr val="bg1"/>
          </a:solidFill>
          <a:ln w="9338" cap="flat">
            <a:noFill/>
            <a:prstDash val="solid"/>
            <a:miter/>
          </a:ln>
        </p:spPr>
        <p:txBody>
          <a:bodyPr wrap="square" rtlCol="0" anchor="ctr">
            <a:noAutofit/>
          </a:bodyPr>
          <a:lstStyle/>
          <a:p>
            <a:endParaRPr lang="en-US" dirty="0"/>
          </a:p>
        </p:txBody>
      </p:sp>
      <p:pic>
        <p:nvPicPr>
          <p:cNvPr id="24" name="Graphic 23">
            <a:extLst>
              <a:ext uri="{FF2B5EF4-FFF2-40B4-BE49-F238E27FC236}">
                <a16:creationId xmlns:a16="http://schemas.microsoft.com/office/drawing/2014/main" id="{D9AA654B-CE6D-774A-96AC-9D8C2C1A36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73146" y="4061059"/>
            <a:ext cx="5618854" cy="2796941"/>
          </a:xfrm>
          <a:prstGeom prst="rect">
            <a:avLst/>
          </a:prstGeom>
        </p:spPr>
      </p:pic>
      <p:pic>
        <p:nvPicPr>
          <p:cNvPr id="13" name="Graphic 12">
            <a:extLst>
              <a:ext uri="{FF2B5EF4-FFF2-40B4-BE49-F238E27FC236}">
                <a16:creationId xmlns:a16="http://schemas.microsoft.com/office/drawing/2014/main" id="{2BF644F2-353A-5935-914F-2CF48B5B351C}"/>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52065" y="227582"/>
            <a:ext cx="2696142" cy="659057"/>
          </a:xfrm>
          <a:prstGeom prst="rect">
            <a:avLst/>
          </a:prstGeom>
        </p:spPr>
      </p:pic>
    </p:spTree>
    <p:extLst>
      <p:ext uri="{BB962C8B-B14F-4D97-AF65-F5344CB8AC3E}">
        <p14:creationId xmlns:p14="http://schemas.microsoft.com/office/powerpoint/2010/main" val="242877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2EC8E6-F9CE-5749-9B28-D6A129E865C8}"/>
              </a:ext>
            </a:extLst>
          </p:cNvPr>
          <p:cNvSpPr>
            <a:spLocks noGrp="1"/>
          </p:cNvSpPr>
          <p:nvPr>
            <p:ph type="pic" sz="quarter" idx="12" hasCustomPrompt="1"/>
          </p:nvPr>
        </p:nvSpPr>
        <p:spPr>
          <a:xfrm>
            <a:off x="5754688" y="0"/>
            <a:ext cx="6437312" cy="6858000"/>
          </a:xfrm>
          <a:prstGeom prst="rect">
            <a:avLst/>
          </a:prstGeom>
          <a:solidFill>
            <a:schemeClr val="accent5">
              <a:lumMod val="20000"/>
              <a:lumOff val="80000"/>
            </a:schemeClr>
          </a:solidFill>
        </p:spPr>
        <p:txBody>
          <a:bodyPr anchor="ctr"/>
          <a:lstStyle>
            <a:lvl1pPr marL="0" indent="0" algn="ctr">
              <a:buNone/>
              <a:defRPr>
                <a:solidFill>
                  <a:schemeClr val="bg1"/>
                </a:solidFill>
              </a:defRPr>
            </a:lvl1pPr>
          </a:lstStyle>
          <a:p>
            <a:r>
              <a:rPr lang="en-US" dirty="0"/>
              <a:t>Insert Photo Here</a:t>
            </a:r>
          </a:p>
        </p:txBody>
      </p:sp>
      <p:sp>
        <p:nvSpPr>
          <p:cNvPr id="12" name="Title 1">
            <a:extLst>
              <a:ext uri="{FF2B5EF4-FFF2-40B4-BE49-F238E27FC236}">
                <a16:creationId xmlns:a16="http://schemas.microsoft.com/office/drawing/2014/main" id="{FB845E79-A4E3-ED46-9159-0AD8960EDFF8}"/>
              </a:ext>
            </a:extLst>
          </p:cNvPr>
          <p:cNvSpPr>
            <a:spLocks noGrp="1"/>
          </p:cNvSpPr>
          <p:nvPr>
            <p:ph type="ctrTitle" hasCustomPrompt="1"/>
          </p:nvPr>
        </p:nvSpPr>
        <p:spPr>
          <a:xfrm>
            <a:off x="301290" y="1737360"/>
            <a:ext cx="4717775" cy="1671227"/>
          </a:xfrm>
          <a:prstGeom prst="rect">
            <a:avLst/>
          </a:prstGeom>
        </p:spPr>
        <p:txBody>
          <a:bodyPr anchor="t">
            <a:spAutoFit/>
          </a:bodyPr>
          <a:lstStyle>
            <a:lvl1pPr algn="l">
              <a:defRPr sz="3800" b="1" i="0">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AA76A71C-C066-D543-98E0-8EB79E3F0D7E}"/>
              </a:ext>
            </a:extLst>
          </p:cNvPr>
          <p:cNvSpPr>
            <a:spLocks noGrp="1"/>
          </p:cNvSpPr>
          <p:nvPr>
            <p:ph type="subTitle" idx="1"/>
          </p:nvPr>
        </p:nvSpPr>
        <p:spPr>
          <a:xfrm>
            <a:off x="321169" y="5179461"/>
            <a:ext cx="5257828" cy="461665"/>
          </a:xfrm>
          <a:prstGeom prst="rect">
            <a:avLst/>
          </a:prstGeom>
        </p:spPr>
        <p:txBody>
          <a:bodyPr wrap="square">
            <a:sp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7">
            <a:extLst>
              <a:ext uri="{FF2B5EF4-FFF2-40B4-BE49-F238E27FC236}">
                <a16:creationId xmlns:a16="http://schemas.microsoft.com/office/drawing/2014/main" id="{808381AC-1145-574F-B44D-E633DB49E610}"/>
              </a:ext>
            </a:extLst>
          </p:cNvPr>
          <p:cNvSpPr>
            <a:spLocks noGrp="1"/>
          </p:cNvSpPr>
          <p:nvPr>
            <p:ph type="body" sz="quarter" idx="13" hasCustomPrompt="1"/>
          </p:nvPr>
        </p:nvSpPr>
        <p:spPr>
          <a:xfrm>
            <a:off x="327727" y="4873492"/>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20" name="Text Placeholder 12">
            <a:extLst>
              <a:ext uri="{FF2B5EF4-FFF2-40B4-BE49-F238E27FC236}">
                <a16:creationId xmlns:a16="http://schemas.microsoft.com/office/drawing/2014/main" id="{25966139-516B-904F-9245-B3F06168D34B}"/>
              </a:ext>
            </a:extLst>
          </p:cNvPr>
          <p:cNvSpPr>
            <a:spLocks noGrp="1"/>
          </p:cNvSpPr>
          <p:nvPr>
            <p:ph type="body" sz="quarter" idx="11" hasCustomPrompt="1"/>
          </p:nvPr>
        </p:nvSpPr>
        <p:spPr>
          <a:xfrm>
            <a:off x="336015" y="6138660"/>
            <a:ext cx="4727091" cy="306302"/>
          </a:xfrm>
          <a:prstGeom prst="rect">
            <a:avLst/>
          </a:prstGeom>
        </p:spPr>
        <p:txBody>
          <a:bodyPr>
            <a:spAutoFit/>
          </a:bodyPr>
          <a:lstStyle>
            <a:lvl1pPr marL="0" indent="0">
              <a:lnSpc>
                <a:spcPts val="1820"/>
              </a:lnSpc>
              <a:buNone/>
              <a:defRPr sz="1400">
                <a:solidFill>
                  <a:schemeClr val="accent4"/>
                </a:solidFill>
              </a:defRPr>
            </a:lvl1pPr>
          </a:lstStyle>
          <a:p>
            <a:pPr lvl="0"/>
            <a:r>
              <a:rPr lang="en-US" dirty="0"/>
              <a:t>Presenters: </a:t>
            </a:r>
            <a:r>
              <a:rPr lang="en-US" dirty="0" err="1"/>
              <a:t>Firstname</a:t>
            </a:r>
            <a:r>
              <a:rPr lang="en-US" dirty="0"/>
              <a:t> </a:t>
            </a:r>
            <a:r>
              <a:rPr lang="en-US" dirty="0" err="1"/>
              <a:t>Lastname</a:t>
            </a:r>
            <a:endParaRPr lang="en-US" dirty="0"/>
          </a:p>
        </p:txBody>
      </p:sp>
      <p:pic>
        <p:nvPicPr>
          <p:cNvPr id="11" name="Graphic 10">
            <a:extLst>
              <a:ext uri="{FF2B5EF4-FFF2-40B4-BE49-F238E27FC236}">
                <a16:creationId xmlns:a16="http://schemas.microsoft.com/office/drawing/2014/main" id="{BEF424FB-F9BF-A648-B40E-28A5C7D88F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73146" y="4061059"/>
            <a:ext cx="5618854" cy="2796941"/>
          </a:xfrm>
          <a:prstGeom prst="rect">
            <a:avLst/>
          </a:prstGeom>
        </p:spPr>
      </p:pic>
      <p:pic>
        <p:nvPicPr>
          <p:cNvPr id="9" name="Graphic 8">
            <a:extLst>
              <a:ext uri="{FF2B5EF4-FFF2-40B4-BE49-F238E27FC236}">
                <a16:creationId xmlns:a16="http://schemas.microsoft.com/office/drawing/2014/main" id="{B7929AA7-BF76-EE0D-ABAF-727B83A3D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996" y="584324"/>
            <a:ext cx="2638092" cy="644867"/>
          </a:xfrm>
          <a:prstGeom prst="rect">
            <a:avLst/>
          </a:prstGeom>
        </p:spPr>
      </p:pic>
    </p:spTree>
    <p:extLst>
      <p:ext uri="{BB962C8B-B14F-4D97-AF65-F5344CB8AC3E}">
        <p14:creationId xmlns:p14="http://schemas.microsoft.com/office/powerpoint/2010/main" val="158280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3 - with Cli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2EC8E6-F9CE-5749-9B28-D6A129E865C8}"/>
              </a:ext>
            </a:extLst>
          </p:cNvPr>
          <p:cNvSpPr>
            <a:spLocks noGrp="1"/>
          </p:cNvSpPr>
          <p:nvPr>
            <p:ph type="pic" sz="quarter" idx="12" hasCustomPrompt="1"/>
          </p:nvPr>
        </p:nvSpPr>
        <p:spPr>
          <a:xfrm>
            <a:off x="5754688" y="0"/>
            <a:ext cx="6437312" cy="6858000"/>
          </a:xfrm>
          <a:prstGeom prst="rect">
            <a:avLst/>
          </a:prstGeom>
          <a:solidFill>
            <a:schemeClr val="accent5">
              <a:lumMod val="20000"/>
              <a:lumOff val="80000"/>
            </a:schemeClr>
          </a:solidFill>
        </p:spPr>
        <p:txBody>
          <a:bodyPr anchor="ctr"/>
          <a:lstStyle>
            <a:lvl1pPr marL="0" indent="0" algn="ctr">
              <a:buNone/>
              <a:defRPr>
                <a:solidFill>
                  <a:schemeClr val="bg1"/>
                </a:solidFill>
              </a:defRPr>
            </a:lvl1pPr>
          </a:lstStyle>
          <a:p>
            <a:r>
              <a:rPr lang="en-US" dirty="0"/>
              <a:t>Insert Photo Here</a:t>
            </a:r>
          </a:p>
        </p:txBody>
      </p:sp>
      <p:sp>
        <p:nvSpPr>
          <p:cNvPr id="2" name="Title 1">
            <a:extLst>
              <a:ext uri="{FF2B5EF4-FFF2-40B4-BE49-F238E27FC236}">
                <a16:creationId xmlns:a16="http://schemas.microsoft.com/office/drawing/2014/main" id="{818FE3EB-3923-8D4C-BED1-1D6F7C6D14EB}"/>
              </a:ext>
            </a:extLst>
          </p:cNvPr>
          <p:cNvSpPr>
            <a:spLocks noGrp="1"/>
          </p:cNvSpPr>
          <p:nvPr>
            <p:ph type="ctrTitle" hasCustomPrompt="1"/>
          </p:nvPr>
        </p:nvSpPr>
        <p:spPr>
          <a:xfrm>
            <a:off x="301290" y="1737360"/>
            <a:ext cx="4717775" cy="1671227"/>
          </a:xfrm>
          <a:prstGeom prst="rect">
            <a:avLst/>
          </a:prstGeom>
        </p:spPr>
        <p:txBody>
          <a:bodyPr anchor="t">
            <a:spAutoFit/>
          </a:bodyPr>
          <a:lstStyle>
            <a:lvl1pPr algn="l">
              <a:defRPr sz="3800" b="1" i="0">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3CD27C5-4E0D-9B43-A557-11F485F078A3}"/>
              </a:ext>
            </a:extLst>
          </p:cNvPr>
          <p:cNvSpPr>
            <a:spLocks noGrp="1"/>
          </p:cNvSpPr>
          <p:nvPr>
            <p:ph type="subTitle" idx="1"/>
          </p:nvPr>
        </p:nvSpPr>
        <p:spPr>
          <a:xfrm>
            <a:off x="321168" y="5179461"/>
            <a:ext cx="5304127" cy="461665"/>
          </a:xfrm>
          <a:prstGeom prst="rect">
            <a:avLst/>
          </a:prstGeom>
        </p:spPr>
        <p:txBody>
          <a:bodyPr wrap="square">
            <a:sp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Text Placeholder 17">
            <a:extLst>
              <a:ext uri="{FF2B5EF4-FFF2-40B4-BE49-F238E27FC236}">
                <a16:creationId xmlns:a16="http://schemas.microsoft.com/office/drawing/2014/main" id="{0DFE6E08-33EF-B04B-9613-639A7EEC6F16}"/>
              </a:ext>
            </a:extLst>
          </p:cNvPr>
          <p:cNvSpPr>
            <a:spLocks noGrp="1"/>
          </p:cNvSpPr>
          <p:nvPr>
            <p:ph type="body" sz="quarter" idx="13" hasCustomPrompt="1"/>
          </p:nvPr>
        </p:nvSpPr>
        <p:spPr>
          <a:xfrm>
            <a:off x="327727" y="4873492"/>
            <a:ext cx="3422650" cy="338554"/>
          </a:xfrm>
          <a:prstGeom prst="rect">
            <a:avLst/>
          </a:prstGeom>
        </p:spPr>
        <p:txBody>
          <a:bodyPr>
            <a:sp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Add date here</a:t>
            </a:r>
          </a:p>
        </p:txBody>
      </p:sp>
      <p:sp>
        <p:nvSpPr>
          <p:cNvPr id="12" name="Text Placeholder 12">
            <a:extLst>
              <a:ext uri="{FF2B5EF4-FFF2-40B4-BE49-F238E27FC236}">
                <a16:creationId xmlns:a16="http://schemas.microsoft.com/office/drawing/2014/main" id="{FC6727F9-056F-FD4A-A28E-4E6A0A8461B6}"/>
              </a:ext>
            </a:extLst>
          </p:cNvPr>
          <p:cNvSpPr>
            <a:spLocks noGrp="1"/>
          </p:cNvSpPr>
          <p:nvPr>
            <p:ph type="body" sz="quarter" idx="11" hasCustomPrompt="1"/>
          </p:nvPr>
        </p:nvSpPr>
        <p:spPr>
          <a:xfrm>
            <a:off x="336015" y="6138660"/>
            <a:ext cx="4727091" cy="306302"/>
          </a:xfrm>
          <a:prstGeom prst="rect">
            <a:avLst/>
          </a:prstGeom>
        </p:spPr>
        <p:txBody>
          <a:bodyPr>
            <a:spAutoFit/>
          </a:bodyPr>
          <a:lstStyle>
            <a:lvl1pPr marL="0" indent="0">
              <a:lnSpc>
                <a:spcPts val="1820"/>
              </a:lnSpc>
              <a:buNone/>
              <a:defRPr sz="1400">
                <a:solidFill>
                  <a:schemeClr val="accent4"/>
                </a:solidFill>
              </a:defRPr>
            </a:lvl1pPr>
          </a:lstStyle>
          <a:p>
            <a:pPr lvl="0"/>
            <a:r>
              <a:rPr lang="en-US" dirty="0"/>
              <a:t>Presenters: </a:t>
            </a:r>
            <a:r>
              <a:rPr lang="en-US" dirty="0" err="1"/>
              <a:t>Firstname</a:t>
            </a:r>
            <a:r>
              <a:rPr lang="en-US" dirty="0"/>
              <a:t> </a:t>
            </a:r>
            <a:r>
              <a:rPr lang="en-US" dirty="0" err="1"/>
              <a:t>Lastname</a:t>
            </a:r>
            <a:endParaRPr lang="en-US" dirty="0"/>
          </a:p>
        </p:txBody>
      </p:sp>
      <p:sp>
        <p:nvSpPr>
          <p:cNvPr id="16" name="TextBox 15">
            <a:extLst>
              <a:ext uri="{FF2B5EF4-FFF2-40B4-BE49-F238E27FC236}">
                <a16:creationId xmlns:a16="http://schemas.microsoft.com/office/drawing/2014/main" id="{2DA76C85-1E82-544B-B56B-69FBE2E60517}"/>
              </a:ext>
            </a:extLst>
          </p:cNvPr>
          <p:cNvSpPr txBox="1"/>
          <p:nvPr userDrawn="1"/>
        </p:nvSpPr>
        <p:spPr>
          <a:xfrm>
            <a:off x="347590" y="3869119"/>
            <a:ext cx="1828800" cy="307777"/>
          </a:xfrm>
          <a:prstGeom prst="rect">
            <a:avLst/>
          </a:prstGeom>
          <a:noFill/>
        </p:spPr>
        <p:txBody>
          <a:bodyPr wrap="square" rtlCol="0">
            <a:spAutoFit/>
          </a:bodyPr>
          <a:lstStyle/>
          <a:p>
            <a:r>
              <a:rPr lang="en-US" sz="1400" dirty="0">
                <a:solidFill>
                  <a:srgbClr val="FF0000"/>
                </a:solidFill>
              </a:rPr>
              <a:t>Client logo here</a:t>
            </a:r>
          </a:p>
        </p:txBody>
      </p:sp>
      <p:pic>
        <p:nvPicPr>
          <p:cNvPr id="17" name="Graphic 16">
            <a:extLst>
              <a:ext uri="{FF2B5EF4-FFF2-40B4-BE49-F238E27FC236}">
                <a16:creationId xmlns:a16="http://schemas.microsoft.com/office/drawing/2014/main" id="{6301A175-9E4F-EC41-8296-A005E248D3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73146" y="4061059"/>
            <a:ext cx="5618854" cy="2796941"/>
          </a:xfrm>
          <a:prstGeom prst="rect">
            <a:avLst/>
          </a:prstGeom>
        </p:spPr>
      </p:pic>
      <p:pic>
        <p:nvPicPr>
          <p:cNvPr id="10" name="Graphic 9">
            <a:extLst>
              <a:ext uri="{FF2B5EF4-FFF2-40B4-BE49-F238E27FC236}">
                <a16:creationId xmlns:a16="http://schemas.microsoft.com/office/drawing/2014/main" id="{414D7E22-BFD4-BF9C-8A34-D6A867320B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996" y="584324"/>
            <a:ext cx="2638092" cy="644867"/>
          </a:xfrm>
          <a:prstGeom prst="rect">
            <a:avLst/>
          </a:prstGeom>
        </p:spPr>
      </p:pic>
    </p:spTree>
    <p:extLst>
      <p:ext uri="{BB962C8B-B14F-4D97-AF65-F5344CB8AC3E}">
        <p14:creationId xmlns:p14="http://schemas.microsoft.com/office/powerpoint/2010/main" val="158121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ission">
    <p:spTree>
      <p:nvGrpSpPr>
        <p:cNvPr id="1" name=""/>
        <p:cNvGrpSpPr/>
        <p:nvPr/>
      </p:nvGrpSpPr>
      <p:grpSpPr>
        <a:xfrm>
          <a:off x="0" y="0"/>
          <a:ext cx="0" cy="0"/>
          <a:chOff x="0" y="0"/>
          <a:chExt cx="0" cy="0"/>
        </a:xfrm>
      </p:grpSpPr>
      <p:pic>
        <p:nvPicPr>
          <p:cNvPr id="3" name="Picture 2" descr="A group of people walking down a hallway&#10;&#10;Description automatically generated with medium confidence">
            <a:extLst>
              <a:ext uri="{FF2B5EF4-FFF2-40B4-BE49-F238E27FC236}">
                <a16:creationId xmlns:a16="http://schemas.microsoft.com/office/drawing/2014/main" id="{997D5222-1631-DA49-BDF3-4EB8CBD417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0FFEA7E-3745-ED45-BB5A-3E37A9F7FFD7}"/>
              </a:ext>
            </a:extLst>
          </p:cNvPr>
          <p:cNvSpPr/>
          <p:nvPr userDrawn="1"/>
        </p:nvSpPr>
        <p:spPr>
          <a:xfrm>
            <a:off x="0" y="0"/>
            <a:ext cx="12192000" cy="6858000"/>
          </a:xfrm>
          <a:prstGeom prst="rect">
            <a:avLst/>
          </a:prstGeom>
          <a:gradFill flip="none" rotWithShape="1">
            <a:gsLst>
              <a:gs pos="0">
                <a:schemeClr val="accent3">
                  <a:alpha val="90000"/>
                </a:schemeClr>
              </a:gs>
              <a:gs pos="99000">
                <a:schemeClr val="accent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64062A4-8857-0C4A-9718-B74AE00FD457}"/>
              </a:ext>
            </a:extLst>
          </p:cNvPr>
          <p:cNvSpPr txBox="1"/>
          <p:nvPr/>
        </p:nvSpPr>
        <p:spPr>
          <a:xfrm>
            <a:off x="1084674" y="2597446"/>
            <a:ext cx="3265715" cy="461665"/>
          </a:xfrm>
          <a:prstGeom prst="rect">
            <a:avLst/>
          </a:prstGeom>
          <a:noFill/>
        </p:spPr>
        <p:txBody>
          <a:bodyPr wrap="square" rtlCol="0">
            <a:spAutoFit/>
          </a:bodyPr>
          <a:lstStyle/>
          <a:p>
            <a:r>
              <a:rPr lang="en-US" sz="2400" dirty="0">
                <a:solidFill>
                  <a:schemeClr val="bg1"/>
                </a:solidFill>
              </a:rPr>
              <a:t>Our mission is to</a:t>
            </a:r>
          </a:p>
        </p:txBody>
      </p:sp>
      <p:sp>
        <p:nvSpPr>
          <p:cNvPr id="7" name="TextBox 6">
            <a:extLst>
              <a:ext uri="{FF2B5EF4-FFF2-40B4-BE49-F238E27FC236}">
                <a16:creationId xmlns:a16="http://schemas.microsoft.com/office/drawing/2014/main" id="{036A5178-B412-8847-9486-3079AA20F160}"/>
              </a:ext>
            </a:extLst>
          </p:cNvPr>
          <p:cNvSpPr txBox="1"/>
          <p:nvPr/>
        </p:nvSpPr>
        <p:spPr>
          <a:xfrm>
            <a:off x="1080319" y="3021874"/>
            <a:ext cx="6908649" cy="1169551"/>
          </a:xfrm>
          <a:prstGeom prst="rect">
            <a:avLst/>
          </a:prstGeom>
          <a:noFill/>
        </p:spPr>
        <p:txBody>
          <a:bodyPr wrap="square" rtlCol="0">
            <a:spAutoFit/>
          </a:bodyPr>
          <a:lstStyle/>
          <a:p>
            <a:pPr>
              <a:lnSpc>
                <a:spcPts val="4200"/>
              </a:lnSpc>
            </a:pPr>
            <a:r>
              <a:rPr lang="en-US" sz="4000" b="1" i="0" dirty="0">
                <a:solidFill>
                  <a:schemeClr val="accent2"/>
                </a:solidFill>
                <a:latin typeface="Arial" panose="020B0604020202020204" pitchFamily="34" charset="0"/>
                <a:cs typeface="Arial" panose="020B0604020202020204" pitchFamily="34" charset="0"/>
              </a:rPr>
              <a:t>HELP HEALTHCARE COMMUNITIES GET PAID</a:t>
            </a:r>
          </a:p>
        </p:txBody>
      </p:sp>
      <p:sp>
        <p:nvSpPr>
          <p:cNvPr id="8" name="TextBox 7">
            <a:extLst>
              <a:ext uri="{FF2B5EF4-FFF2-40B4-BE49-F238E27FC236}">
                <a16:creationId xmlns:a16="http://schemas.microsoft.com/office/drawing/2014/main" id="{4698140B-419D-8E4D-A454-C4F299A08592}"/>
              </a:ext>
            </a:extLst>
          </p:cNvPr>
          <p:cNvSpPr txBox="1"/>
          <p:nvPr/>
        </p:nvSpPr>
        <p:spPr>
          <a:xfrm>
            <a:off x="1084674" y="4060485"/>
            <a:ext cx="4305473" cy="461665"/>
          </a:xfrm>
          <a:prstGeom prst="rect">
            <a:avLst/>
          </a:prstGeom>
          <a:noFill/>
        </p:spPr>
        <p:txBody>
          <a:bodyPr wrap="square" rtlCol="0">
            <a:spAutoFit/>
          </a:bodyPr>
          <a:lstStyle/>
          <a:p>
            <a:r>
              <a:rPr lang="en-US" sz="2400" dirty="0">
                <a:solidFill>
                  <a:schemeClr val="bg1"/>
                </a:solidFill>
              </a:rPr>
              <a:t>for the care they provide.</a:t>
            </a:r>
          </a:p>
        </p:txBody>
      </p:sp>
      <p:pic>
        <p:nvPicPr>
          <p:cNvPr id="9" name="Graphic 8">
            <a:extLst>
              <a:ext uri="{FF2B5EF4-FFF2-40B4-BE49-F238E27FC236}">
                <a16:creationId xmlns:a16="http://schemas.microsoft.com/office/drawing/2014/main" id="{5D22988C-993A-5BA3-002F-89C9D2069A5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5849" y="1651049"/>
            <a:ext cx="2696142" cy="659057"/>
          </a:xfrm>
          <a:prstGeom prst="rect">
            <a:avLst/>
          </a:prstGeom>
        </p:spPr>
      </p:pic>
    </p:spTree>
    <p:extLst>
      <p:ext uri="{BB962C8B-B14F-4D97-AF65-F5344CB8AC3E}">
        <p14:creationId xmlns:p14="http://schemas.microsoft.com/office/powerpoint/2010/main" val="23217932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B44C2-6655-C04B-897F-AB75175DD5E6}"/>
              </a:ext>
            </a:extLst>
          </p:cNvPr>
          <p:cNvSpPr>
            <a:spLocks noGrp="1"/>
          </p:cNvSpPr>
          <p:nvPr>
            <p:ph type="title"/>
          </p:nvPr>
        </p:nvSpPr>
        <p:spPr>
          <a:xfrm>
            <a:off x="838200" y="760141"/>
            <a:ext cx="10515600" cy="5355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1ABB8-1719-354F-97A4-6DAC2534B2B6}"/>
              </a:ext>
            </a:extLst>
          </p:cNvPr>
          <p:cNvSpPr>
            <a:spLocks noGrp="1"/>
          </p:cNvSpPr>
          <p:nvPr>
            <p:ph type="body" idx="1"/>
          </p:nvPr>
        </p:nvSpPr>
        <p:spPr>
          <a:xfrm>
            <a:off x="838200" y="1825625"/>
            <a:ext cx="10515600" cy="1600438"/>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AEEF800F-81BA-3D48-93F0-17C401E11F3F}"/>
              </a:ext>
            </a:extLst>
          </p:cNvPr>
          <p:cNvSpPr>
            <a:spLocks noGrp="1"/>
          </p:cNvSpPr>
          <p:nvPr>
            <p:ph type="ftr" sz="quarter" idx="3"/>
          </p:nvPr>
        </p:nvSpPr>
        <p:spPr>
          <a:xfrm>
            <a:off x="241851" y="6492875"/>
            <a:ext cx="2372140" cy="365125"/>
          </a:xfrm>
          <a:prstGeom prst="rect">
            <a:avLst/>
          </a:prstGeom>
        </p:spPr>
        <p:txBody>
          <a:bodyPr vert="horz" lIns="91440" tIns="45720" rIns="91440" bIns="45720" rtlCol="0" anchor="ctr"/>
          <a:lstStyle>
            <a:lvl1pPr marL="0" indent="0" algn="l">
              <a:buFont typeface="Arial" panose="020B0604020202020204" pitchFamily="34" charset="0"/>
              <a:buNone/>
              <a:defRPr sz="800">
                <a:solidFill>
                  <a:schemeClr val="accent5"/>
                </a:solidFill>
              </a:defRPr>
            </a:lvl1pPr>
          </a:lstStyle>
          <a:p>
            <a:r>
              <a:rPr lang="en-US" dirty="0"/>
              <a:t>© Cloudmed. All Rights Reserved.</a:t>
            </a:r>
          </a:p>
        </p:txBody>
      </p:sp>
      <p:sp>
        <p:nvSpPr>
          <p:cNvPr id="9" name="Slide Number Placeholder 5">
            <a:extLst>
              <a:ext uri="{FF2B5EF4-FFF2-40B4-BE49-F238E27FC236}">
                <a16:creationId xmlns:a16="http://schemas.microsoft.com/office/drawing/2014/main" id="{F5A225A1-FF85-6F46-A406-D896FA221673}"/>
              </a:ext>
            </a:extLst>
          </p:cNvPr>
          <p:cNvSpPr>
            <a:spLocks noGrp="1"/>
          </p:cNvSpPr>
          <p:nvPr>
            <p:ph type="sldNum" sz="quarter" idx="4"/>
          </p:nvPr>
        </p:nvSpPr>
        <p:spPr>
          <a:xfrm>
            <a:off x="11353800" y="6492875"/>
            <a:ext cx="584348" cy="365125"/>
          </a:xfrm>
          <a:prstGeom prst="rect">
            <a:avLst/>
          </a:prstGeom>
        </p:spPr>
        <p:txBody>
          <a:bodyPr vert="horz" lIns="91440" tIns="45720" rIns="91440" bIns="45720" rtlCol="0" anchor="ctr"/>
          <a:lstStyle>
            <a:lvl1pPr algn="r">
              <a:defRPr sz="800">
                <a:solidFill>
                  <a:schemeClr val="accent5"/>
                </a:solidFill>
              </a:defRPr>
            </a:lvl1pPr>
          </a:lstStyle>
          <a:p>
            <a:fld id="{CADD471E-9CF1-4340-87DA-CD183043D1D2}" type="slidenum">
              <a:rPr lang="en-US" smtClean="0"/>
              <a:pPr/>
              <a:t>‹#›</a:t>
            </a:fld>
            <a:endParaRPr lang="en-US" dirty="0"/>
          </a:p>
        </p:txBody>
      </p:sp>
    </p:spTree>
    <p:extLst>
      <p:ext uri="{BB962C8B-B14F-4D97-AF65-F5344CB8AC3E}">
        <p14:creationId xmlns:p14="http://schemas.microsoft.com/office/powerpoint/2010/main" val="18321085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8" r:id="rId3"/>
    <p:sldLayoutId id="2147483719"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2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1" r:id="rId32"/>
  </p:sldLayoutIdLst>
  <p:hf hdr="0" dt="0"/>
  <p:txStyles>
    <p:titleStyle>
      <a:lvl1pPr algn="l" defTabSz="914400" rtl="0" eaLnBrk="1" latinLnBrk="0" hangingPunct="1">
        <a:lnSpc>
          <a:spcPct val="90000"/>
        </a:lnSpc>
        <a:spcBef>
          <a:spcPct val="0"/>
        </a:spcBef>
        <a:buNone/>
        <a:defRPr sz="3200" kern="1200">
          <a:solidFill>
            <a:schemeClr val="accent4"/>
          </a:solidFill>
          <a:latin typeface="+mj-lt"/>
          <a:ea typeface="+mj-ea"/>
          <a:cs typeface="+mj-cs"/>
        </a:defRPr>
      </a:lvl1pPr>
    </p:titleStyle>
    <p:bodyStyle>
      <a:lvl1pPr marL="9144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56B876-3958-8C4D-AC2B-CA09FC71461F}"/>
              </a:ext>
            </a:extLst>
          </p:cNvPr>
          <p:cNvSpPr>
            <a:spLocks noGrp="1"/>
          </p:cNvSpPr>
          <p:nvPr>
            <p:ph type="ctrTitle"/>
          </p:nvPr>
        </p:nvSpPr>
        <p:spPr/>
        <p:txBody>
          <a:bodyPr/>
          <a:lstStyle/>
          <a:p>
            <a:r>
              <a:rPr lang="en-US" dirty="0"/>
              <a:t>Best Practices to Combat Denials: Keep Calm and Appeal Like a Lawyer</a:t>
            </a:r>
          </a:p>
        </p:txBody>
      </p:sp>
      <p:sp>
        <p:nvSpPr>
          <p:cNvPr id="9" name="Text Placeholder 8">
            <a:extLst>
              <a:ext uri="{FF2B5EF4-FFF2-40B4-BE49-F238E27FC236}">
                <a16:creationId xmlns:a16="http://schemas.microsoft.com/office/drawing/2014/main" id="{B918E847-8381-8F44-B71B-375E78342874}"/>
              </a:ext>
            </a:extLst>
          </p:cNvPr>
          <p:cNvSpPr>
            <a:spLocks noGrp="1"/>
          </p:cNvSpPr>
          <p:nvPr>
            <p:ph type="body" sz="quarter" idx="11"/>
          </p:nvPr>
        </p:nvSpPr>
        <p:spPr>
          <a:xfrm>
            <a:off x="493601" y="5754236"/>
            <a:ext cx="7048176" cy="690726"/>
          </a:xfrm>
        </p:spPr>
        <p:txBody>
          <a:bodyPr>
            <a:noAutofit/>
          </a:bodyPr>
          <a:lstStyle/>
          <a:p>
            <a:r>
              <a:rPr lang="en-US" dirty="0"/>
              <a:t>Sarah Mendiola, Esq., LPN, CPC, CPCO, Vice President, Denials</a:t>
            </a:r>
          </a:p>
        </p:txBody>
      </p:sp>
      <p:pic>
        <p:nvPicPr>
          <p:cNvPr id="3" name="Picture 2">
            <a:extLst>
              <a:ext uri="{FF2B5EF4-FFF2-40B4-BE49-F238E27FC236}">
                <a16:creationId xmlns:a16="http://schemas.microsoft.com/office/drawing/2014/main" id="{92BA577D-49ED-BBA7-E3AE-84FCFFEBAA01}"/>
              </a:ext>
            </a:extLst>
          </p:cNvPr>
          <p:cNvPicPr>
            <a:picLocks noChangeAspect="1"/>
          </p:cNvPicPr>
          <p:nvPr/>
        </p:nvPicPr>
        <p:blipFill>
          <a:blip r:embed="rId3"/>
          <a:stretch>
            <a:fillRect/>
          </a:stretch>
        </p:blipFill>
        <p:spPr>
          <a:xfrm>
            <a:off x="9807454" y="114300"/>
            <a:ext cx="1426291" cy="1274885"/>
          </a:xfrm>
          <a:prstGeom prst="rect">
            <a:avLst/>
          </a:prstGeom>
        </p:spPr>
      </p:pic>
    </p:spTree>
    <p:extLst>
      <p:ext uri="{BB962C8B-B14F-4D97-AF65-F5344CB8AC3E}">
        <p14:creationId xmlns:p14="http://schemas.microsoft.com/office/powerpoint/2010/main" val="328485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AE2F48-3431-4D8B-A696-E277E5DF6168}"/>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5C0BF4C4-13FB-44A0-AEF9-3AB0776B5070}"/>
              </a:ext>
            </a:extLst>
          </p:cNvPr>
          <p:cNvSpPr>
            <a:spLocks noGrp="1"/>
          </p:cNvSpPr>
          <p:nvPr>
            <p:ph type="sldNum" sz="quarter" idx="4"/>
          </p:nvPr>
        </p:nvSpPr>
        <p:spPr/>
        <p:txBody>
          <a:bodyPr/>
          <a:lstStyle/>
          <a:p>
            <a:fld id="{CADD471E-9CF1-4340-87DA-CD183043D1D2}" type="slidenum">
              <a:rPr lang="en-US" smtClean="0"/>
              <a:pPr/>
              <a:t>10</a:t>
            </a:fld>
            <a:endParaRPr lang="en-US" dirty="0"/>
          </a:p>
        </p:txBody>
      </p:sp>
      <p:sp>
        <p:nvSpPr>
          <p:cNvPr id="4" name="Title 3">
            <a:extLst>
              <a:ext uri="{FF2B5EF4-FFF2-40B4-BE49-F238E27FC236}">
                <a16:creationId xmlns:a16="http://schemas.microsoft.com/office/drawing/2014/main" id="{8C417862-4EFB-4DDF-B4AB-5208FBF13C74}"/>
              </a:ext>
            </a:extLst>
          </p:cNvPr>
          <p:cNvSpPr>
            <a:spLocks noGrp="1"/>
          </p:cNvSpPr>
          <p:nvPr>
            <p:ph type="ctrTitle"/>
          </p:nvPr>
        </p:nvSpPr>
        <p:spPr/>
        <p:txBody>
          <a:bodyPr/>
          <a:lstStyle/>
          <a:p>
            <a:r>
              <a:rPr lang="en-US" dirty="0"/>
              <a:t>Best Practices - Utilizing State &amp; Federal Law</a:t>
            </a:r>
          </a:p>
        </p:txBody>
      </p:sp>
      <p:graphicFrame>
        <p:nvGraphicFramePr>
          <p:cNvPr id="9" name="Table 9">
            <a:extLst>
              <a:ext uri="{FF2B5EF4-FFF2-40B4-BE49-F238E27FC236}">
                <a16:creationId xmlns:a16="http://schemas.microsoft.com/office/drawing/2014/main" id="{2EAB7C99-CBE1-AC74-84FC-D45BAE89BEA3}"/>
              </a:ext>
            </a:extLst>
          </p:cNvPr>
          <p:cNvGraphicFramePr>
            <a:graphicFrameLocks noGrp="1"/>
          </p:cNvGraphicFramePr>
          <p:nvPr>
            <p:extLst>
              <p:ext uri="{D42A27DB-BD31-4B8C-83A1-F6EECF244321}">
                <p14:modId xmlns:p14="http://schemas.microsoft.com/office/powerpoint/2010/main" val="3148234967"/>
              </p:ext>
            </p:extLst>
          </p:nvPr>
        </p:nvGraphicFramePr>
        <p:xfrm>
          <a:off x="2032000" y="1579947"/>
          <a:ext cx="8128000" cy="38933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98122773"/>
                    </a:ext>
                  </a:extLst>
                </a:gridCol>
                <a:gridCol w="4064000">
                  <a:extLst>
                    <a:ext uri="{9D8B030D-6E8A-4147-A177-3AD203B41FA5}">
                      <a16:colId xmlns:a16="http://schemas.microsoft.com/office/drawing/2014/main" val="1848902111"/>
                    </a:ext>
                  </a:extLst>
                </a:gridCol>
              </a:tblGrid>
              <a:tr h="616579">
                <a:tc>
                  <a:txBody>
                    <a:bodyPr/>
                    <a:lstStyle/>
                    <a:p>
                      <a:pPr algn="ctr"/>
                      <a:r>
                        <a:rPr lang="en-US" dirty="0"/>
                        <a:t>Type of Plan</a:t>
                      </a:r>
                    </a:p>
                  </a:txBody>
                  <a:tcPr anchor="ctr"/>
                </a:tc>
                <a:tc>
                  <a:txBody>
                    <a:bodyPr/>
                    <a:lstStyle/>
                    <a:p>
                      <a:pPr algn="ctr"/>
                      <a:r>
                        <a:rPr lang="en-US" dirty="0"/>
                        <a:t>Controlling Law</a:t>
                      </a:r>
                    </a:p>
                  </a:txBody>
                  <a:tcPr anchor="ctr"/>
                </a:tc>
                <a:extLst>
                  <a:ext uri="{0D108BD9-81ED-4DB2-BD59-A6C34878D82A}">
                    <a16:rowId xmlns:a16="http://schemas.microsoft.com/office/drawing/2014/main" val="199442638"/>
                  </a:ext>
                </a:extLst>
              </a:tr>
              <a:tr h="713537">
                <a:tc>
                  <a:txBody>
                    <a:bodyPr/>
                    <a:lstStyle/>
                    <a:p>
                      <a:pPr algn="ctr"/>
                      <a:r>
                        <a:rPr lang="en-US" sz="1600" dirty="0">
                          <a:solidFill>
                            <a:schemeClr val="accent4"/>
                          </a:solidFill>
                        </a:rPr>
                        <a:t>Fully insured</a:t>
                      </a:r>
                    </a:p>
                    <a:p>
                      <a:pPr algn="ctr"/>
                      <a:r>
                        <a:rPr lang="en-US" sz="1600" dirty="0">
                          <a:solidFill>
                            <a:schemeClr val="accent4"/>
                          </a:solidFill>
                        </a:rPr>
                        <a:t>(Insurance)</a:t>
                      </a:r>
                    </a:p>
                  </a:txBody>
                  <a:tcPr anchor="ctr">
                    <a:solidFill>
                      <a:schemeClr val="accent5">
                        <a:lumMod val="20000"/>
                        <a:lumOff val="80000"/>
                      </a:schemeClr>
                    </a:solidFill>
                  </a:tcPr>
                </a:tc>
                <a:tc>
                  <a:txBody>
                    <a:bodyPr/>
                    <a:lstStyle/>
                    <a:p>
                      <a:pPr algn="ctr"/>
                      <a:r>
                        <a:rPr lang="en-US" sz="1600" dirty="0">
                          <a:solidFill>
                            <a:schemeClr val="accent4"/>
                          </a:solidFill>
                        </a:rPr>
                        <a:t>State</a:t>
                      </a:r>
                    </a:p>
                  </a:txBody>
                  <a:tcPr anchor="ctr">
                    <a:solidFill>
                      <a:schemeClr val="accent5">
                        <a:lumMod val="20000"/>
                        <a:lumOff val="80000"/>
                      </a:schemeClr>
                    </a:solidFill>
                  </a:tcPr>
                </a:tc>
                <a:extLst>
                  <a:ext uri="{0D108BD9-81ED-4DB2-BD59-A6C34878D82A}">
                    <a16:rowId xmlns:a16="http://schemas.microsoft.com/office/drawing/2014/main" val="3729770136"/>
                  </a:ext>
                </a:extLst>
              </a:tr>
              <a:tr h="713537">
                <a:tc>
                  <a:txBody>
                    <a:bodyPr/>
                    <a:lstStyle/>
                    <a:p>
                      <a:pPr algn="ctr"/>
                      <a:r>
                        <a:rPr lang="en-US" sz="1600" dirty="0">
                          <a:solidFill>
                            <a:schemeClr val="accent4"/>
                          </a:solidFill>
                        </a:rPr>
                        <a:t>Self-funded</a:t>
                      </a:r>
                    </a:p>
                    <a:p>
                      <a:pPr algn="ctr"/>
                      <a:r>
                        <a:rPr lang="en-US" sz="1600" dirty="0">
                          <a:solidFill>
                            <a:schemeClr val="accent4"/>
                          </a:solidFill>
                        </a:rPr>
                        <a:t>(Claims paid by employer group)</a:t>
                      </a:r>
                    </a:p>
                  </a:txBody>
                  <a:tcPr anchor="ctr">
                    <a:solidFill>
                      <a:schemeClr val="bg1"/>
                    </a:solidFill>
                  </a:tcPr>
                </a:tc>
                <a:tc>
                  <a:txBody>
                    <a:bodyPr/>
                    <a:lstStyle/>
                    <a:p>
                      <a:pPr algn="ctr"/>
                      <a:r>
                        <a:rPr lang="en-US" sz="1600" dirty="0">
                          <a:solidFill>
                            <a:schemeClr val="accent4"/>
                          </a:solidFill>
                        </a:rPr>
                        <a:t>Federal</a:t>
                      </a:r>
                    </a:p>
                  </a:txBody>
                  <a:tcPr anchor="ctr">
                    <a:solidFill>
                      <a:schemeClr val="bg1"/>
                    </a:solidFill>
                  </a:tcPr>
                </a:tc>
                <a:extLst>
                  <a:ext uri="{0D108BD9-81ED-4DB2-BD59-A6C34878D82A}">
                    <a16:rowId xmlns:a16="http://schemas.microsoft.com/office/drawing/2014/main" val="1444537425"/>
                  </a:ext>
                </a:extLst>
              </a:tr>
              <a:tr h="616579">
                <a:tc>
                  <a:txBody>
                    <a:bodyPr/>
                    <a:lstStyle/>
                    <a:p>
                      <a:pPr algn="ctr"/>
                      <a:r>
                        <a:rPr lang="en-US" sz="1600" dirty="0">
                          <a:solidFill>
                            <a:schemeClr val="accent4"/>
                          </a:solidFill>
                        </a:rPr>
                        <a:t>Medicaid/Medicaid MCOs</a:t>
                      </a:r>
                    </a:p>
                  </a:txBody>
                  <a:tcPr anchor="ctr">
                    <a:solidFill>
                      <a:schemeClr val="accent5">
                        <a:lumMod val="20000"/>
                        <a:lumOff val="80000"/>
                      </a:schemeClr>
                    </a:solidFill>
                  </a:tcPr>
                </a:tc>
                <a:tc>
                  <a:txBody>
                    <a:bodyPr/>
                    <a:lstStyle/>
                    <a:p>
                      <a:pPr algn="ctr"/>
                      <a:r>
                        <a:rPr lang="en-US" sz="1600" dirty="0">
                          <a:solidFill>
                            <a:schemeClr val="accent4"/>
                          </a:solidFill>
                        </a:rPr>
                        <a:t>State</a:t>
                      </a:r>
                    </a:p>
                  </a:txBody>
                  <a:tcPr anchor="ctr">
                    <a:solidFill>
                      <a:schemeClr val="accent5">
                        <a:lumMod val="20000"/>
                        <a:lumOff val="80000"/>
                      </a:schemeClr>
                    </a:solidFill>
                  </a:tcPr>
                </a:tc>
                <a:extLst>
                  <a:ext uri="{0D108BD9-81ED-4DB2-BD59-A6C34878D82A}">
                    <a16:rowId xmlns:a16="http://schemas.microsoft.com/office/drawing/2014/main" val="2732792890"/>
                  </a:ext>
                </a:extLst>
              </a:tr>
              <a:tr h="616579">
                <a:tc>
                  <a:txBody>
                    <a:bodyPr/>
                    <a:lstStyle/>
                    <a:p>
                      <a:pPr algn="ctr"/>
                      <a:r>
                        <a:rPr lang="en-US" sz="1600" dirty="0">
                          <a:solidFill>
                            <a:schemeClr val="accent4"/>
                          </a:solidFill>
                        </a:rPr>
                        <a:t>Medicare</a:t>
                      </a:r>
                    </a:p>
                  </a:txBody>
                  <a:tcPr anchor="ctr">
                    <a:solidFill>
                      <a:schemeClr val="bg1"/>
                    </a:solidFill>
                  </a:tcPr>
                </a:tc>
                <a:tc>
                  <a:txBody>
                    <a:bodyPr/>
                    <a:lstStyle/>
                    <a:p>
                      <a:pPr algn="ctr"/>
                      <a:r>
                        <a:rPr lang="en-US" sz="1600" dirty="0">
                          <a:solidFill>
                            <a:schemeClr val="accent4"/>
                          </a:solidFill>
                        </a:rPr>
                        <a:t>Federal</a:t>
                      </a:r>
                    </a:p>
                  </a:txBody>
                  <a:tcPr anchor="ctr">
                    <a:solidFill>
                      <a:schemeClr val="bg1"/>
                    </a:solidFill>
                  </a:tcPr>
                </a:tc>
                <a:extLst>
                  <a:ext uri="{0D108BD9-81ED-4DB2-BD59-A6C34878D82A}">
                    <a16:rowId xmlns:a16="http://schemas.microsoft.com/office/drawing/2014/main" val="4121580201"/>
                  </a:ext>
                </a:extLst>
              </a:tr>
              <a:tr h="616579">
                <a:tc>
                  <a:txBody>
                    <a:bodyPr/>
                    <a:lstStyle/>
                    <a:p>
                      <a:pPr algn="ctr"/>
                      <a:r>
                        <a:rPr lang="en-US" sz="1600" dirty="0">
                          <a:solidFill>
                            <a:schemeClr val="accent4"/>
                          </a:solidFill>
                        </a:rPr>
                        <a:t>Medicare Advantage</a:t>
                      </a:r>
                    </a:p>
                  </a:txBody>
                  <a:tcPr anchor="ctr">
                    <a:solidFill>
                      <a:schemeClr val="accent5">
                        <a:lumMod val="20000"/>
                        <a:lumOff val="80000"/>
                      </a:schemeClr>
                    </a:solidFill>
                  </a:tcPr>
                </a:tc>
                <a:tc>
                  <a:txBody>
                    <a:bodyPr/>
                    <a:lstStyle/>
                    <a:p>
                      <a:pPr algn="ctr"/>
                      <a:r>
                        <a:rPr lang="en-US" sz="1600" dirty="0">
                          <a:solidFill>
                            <a:schemeClr val="accent4"/>
                          </a:solidFill>
                        </a:rPr>
                        <a:t>Federal</a:t>
                      </a:r>
                    </a:p>
                  </a:txBody>
                  <a:tcPr anchor="ctr">
                    <a:solidFill>
                      <a:schemeClr val="accent5">
                        <a:lumMod val="20000"/>
                        <a:lumOff val="80000"/>
                      </a:schemeClr>
                    </a:solidFill>
                  </a:tcPr>
                </a:tc>
                <a:extLst>
                  <a:ext uri="{0D108BD9-81ED-4DB2-BD59-A6C34878D82A}">
                    <a16:rowId xmlns:a16="http://schemas.microsoft.com/office/drawing/2014/main" val="382623355"/>
                  </a:ext>
                </a:extLst>
              </a:tr>
            </a:tbl>
          </a:graphicData>
        </a:graphic>
      </p:graphicFrame>
    </p:spTree>
    <p:extLst>
      <p:ext uri="{BB962C8B-B14F-4D97-AF65-F5344CB8AC3E}">
        <p14:creationId xmlns:p14="http://schemas.microsoft.com/office/powerpoint/2010/main" val="25419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EF6177-BDFC-4384-90EF-FD5F09D764D1}"/>
              </a:ext>
            </a:extLst>
          </p:cNvPr>
          <p:cNvSpPr>
            <a:spLocks noGrp="1"/>
          </p:cNvSpPr>
          <p:nvPr>
            <p:ph type="ftr" sz="quarter" idx="3"/>
          </p:nvPr>
        </p:nvSpPr>
        <p:spPr/>
        <p:txBody>
          <a:bodyPr/>
          <a:lstStyle/>
          <a:p>
            <a:r>
              <a:rPr lang="en-US"/>
              <a:t>© Cloudmed. All Rights Reserved.</a:t>
            </a:r>
            <a:endParaRPr lang="en-US" dirty="0"/>
          </a:p>
        </p:txBody>
      </p:sp>
      <p:sp>
        <p:nvSpPr>
          <p:cNvPr id="3" name="Slide Number Placeholder 2">
            <a:extLst>
              <a:ext uri="{FF2B5EF4-FFF2-40B4-BE49-F238E27FC236}">
                <a16:creationId xmlns:a16="http://schemas.microsoft.com/office/drawing/2014/main" id="{FB292F04-1158-4BF9-9B4F-14759A3AEC14}"/>
              </a:ext>
            </a:extLst>
          </p:cNvPr>
          <p:cNvSpPr>
            <a:spLocks noGrp="1"/>
          </p:cNvSpPr>
          <p:nvPr>
            <p:ph type="sldNum" sz="quarter" idx="4"/>
          </p:nvPr>
        </p:nvSpPr>
        <p:spPr/>
        <p:txBody>
          <a:bodyPr/>
          <a:lstStyle/>
          <a:p>
            <a:fld id="{CADD471E-9CF1-4340-87DA-CD183043D1D2}" type="slidenum">
              <a:rPr lang="en-US" smtClean="0"/>
              <a:pPr/>
              <a:t>11</a:t>
            </a:fld>
            <a:endParaRPr lang="en-US" dirty="0"/>
          </a:p>
        </p:txBody>
      </p:sp>
      <p:sp>
        <p:nvSpPr>
          <p:cNvPr id="5" name="Title 4">
            <a:extLst>
              <a:ext uri="{FF2B5EF4-FFF2-40B4-BE49-F238E27FC236}">
                <a16:creationId xmlns:a16="http://schemas.microsoft.com/office/drawing/2014/main" id="{FB5105DA-0C1E-4F02-9FBA-CE5F1AAC0220}"/>
              </a:ext>
            </a:extLst>
          </p:cNvPr>
          <p:cNvSpPr>
            <a:spLocks noGrp="1"/>
          </p:cNvSpPr>
          <p:nvPr>
            <p:ph type="ctrTitle"/>
          </p:nvPr>
        </p:nvSpPr>
        <p:spPr>
          <a:xfrm>
            <a:off x="412829" y="439457"/>
            <a:ext cx="11649299" cy="567541"/>
          </a:xfrm>
        </p:spPr>
        <p:txBody>
          <a:bodyPr/>
          <a:lstStyle/>
          <a:p>
            <a:r>
              <a:rPr lang="en-US" dirty="0"/>
              <a:t>Best Practices - Helpful Legal Theories for your Appeal Toolbox</a:t>
            </a:r>
          </a:p>
        </p:txBody>
      </p:sp>
      <p:pic>
        <p:nvPicPr>
          <p:cNvPr id="7" name="Picture 6">
            <a:extLst>
              <a:ext uri="{FF2B5EF4-FFF2-40B4-BE49-F238E27FC236}">
                <a16:creationId xmlns:a16="http://schemas.microsoft.com/office/drawing/2014/main" id="{7DC55D02-6217-4759-9B03-8161D95E3338}"/>
              </a:ext>
            </a:extLst>
          </p:cNvPr>
          <p:cNvPicPr>
            <a:picLocks noChangeAspect="1"/>
          </p:cNvPicPr>
          <p:nvPr/>
        </p:nvPicPr>
        <p:blipFill>
          <a:blip r:embed="rId2"/>
          <a:stretch>
            <a:fillRect/>
          </a:stretch>
        </p:blipFill>
        <p:spPr>
          <a:xfrm>
            <a:off x="1021869" y="1402953"/>
            <a:ext cx="9246738" cy="4549542"/>
          </a:xfrm>
          <a:prstGeom prst="rect">
            <a:avLst/>
          </a:prstGeom>
        </p:spPr>
      </p:pic>
    </p:spTree>
    <p:extLst>
      <p:ext uri="{BB962C8B-B14F-4D97-AF65-F5344CB8AC3E}">
        <p14:creationId xmlns:p14="http://schemas.microsoft.com/office/powerpoint/2010/main" val="141728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19AE51-9886-4E89-8A55-5948CE28E005}"/>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99651572-DD69-45BF-8B48-4E94C87CB4AB}"/>
              </a:ext>
            </a:extLst>
          </p:cNvPr>
          <p:cNvSpPr>
            <a:spLocks noGrp="1"/>
          </p:cNvSpPr>
          <p:nvPr>
            <p:ph type="sldNum" sz="quarter" idx="4"/>
          </p:nvPr>
        </p:nvSpPr>
        <p:spPr/>
        <p:txBody>
          <a:bodyPr/>
          <a:lstStyle/>
          <a:p>
            <a:fld id="{CADD471E-9CF1-4340-87DA-CD183043D1D2}" type="slidenum">
              <a:rPr lang="en-US" smtClean="0"/>
              <a:pPr/>
              <a:t>12</a:t>
            </a:fld>
            <a:endParaRPr lang="en-US" dirty="0"/>
          </a:p>
        </p:txBody>
      </p:sp>
      <p:sp>
        <p:nvSpPr>
          <p:cNvPr id="4" name="Title 3">
            <a:extLst>
              <a:ext uri="{FF2B5EF4-FFF2-40B4-BE49-F238E27FC236}">
                <a16:creationId xmlns:a16="http://schemas.microsoft.com/office/drawing/2014/main" id="{6412492E-AED0-4FA6-BCE8-0A9004CCF64E}"/>
              </a:ext>
            </a:extLst>
          </p:cNvPr>
          <p:cNvSpPr>
            <a:spLocks noGrp="1"/>
          </p:cNvSpPr>
          <p:nvPr>
            <p:ph type="ctrTitle"/>
          </p:nvPr>
        </p:nvSpPr>
        <p:spPr/>
        <p:txBody>
          <a:bodyPr/>
          <a:lstStyle/>
          <a:p>
            <a:r>
              <a:rPr lang="en-US" dirty="0"/>
              <a:t>Best Practices - Create a Payer Matrix</a:t>
            </a:r>
          </a:p>
        </p:txBody>
      </p:sp>
      <p:sp>
        <p:nvSpPr>
          <p:cNvPr id="6" name="TextBox 5">
            <a:extLst>
              <a:ext uri="{FF2B5EF4-FFF2-40B4-BE49-F238E27FC236}">
                <a16:creationId xmlns:a16="http://schemas.microsoft.com/office/drawing/2014/main" id="{1AF3B05E-019E-36B1-F927-577D32DE10B0}"/>
              </a:ext>
            </a:extLst>
          </p:cNvPr>
          <p:cNvSpPr txBox="1"/>
          <p:nvPr/>
        </p:nvSpPr>
        <p:spPr>
          <a:xfrm>
            <a:off x="753292" y="1536174"/>
            <a:ext cx="9106988" cy="4001095"/>
          </a:xfrm>
          <a:prstGeom prst="rect">
            <a:avLst/>
          </a:prstGeom>
          <a:noFill/>
        </p:spPr>
        <p:txBody>
          <a:bodyPr wrap="square" rtlCol="0">
            <a:spAutoFit/>
          </a:bodyPr>
          <a:lstStyle/>
          <a:p>
            <a:pPr>
              <a:spcAft>
                <a:spcPts val="1200"/>
              </a:spcAft>
            </a:pPr>
            <a:r>
              <a:rPr lang="en-US" sz="2400" b="1" dirty="0">
                <a:solidFill>
                  <a:schemeClr val="accent1"/>
                </a:solidFill>
              </a:rPr>
              <a:t>This is an extremely beneficial tool for ALL team members.</a:t>
            </a:r>
          </a:p>
          <a:p>
            <a:pPr marL="228600" indent="-137160">
              <a:spcAft>
                <a:spcPts val="1600"/>
              </a:spcAft>
              <a:buFont typeface="Arial" panose="020B0604020202020204" pitchFamily="34" charset="0"/>
              <a:buChar char="•"/>
            </a:pPr>
            <a:r>
              <a:rPr lang="en-US" sz="2000" dirty="0">
                <a:solidFill>
                  <a:schemeClr val="accent4"/>
                </a:solidFill>
              </a:rPr>
              <a:t>Claim submission and resubmission timeframes</a:t>
            </a:r>
          </a:p>
          <a:p>
            <a:pPr marL="228600" indent="-137160">
              <a:spcAft>
                <a:spcPts val="1600"/>
              </a:spcAft>
              <a:buFont typeface="Arial" panose="020B0604020202020204" pitchFamily="34" charset="0"/>
              <a:buChar char="•"/>
            </a:pPr>
            <a:r>
              <a:rPr lang="en-US" sz="2000" dirty="0">
                <a:solidFill>
                  <a:schemeClr val="accent4"/>
                </a:solidFill>
              </a:rPr>
              <a:t>Coordination of Benefits</a:t>
            </a:r>
          </a:p>
          <a:p>
            <a:pPr marL="228600" indent="-137160">
              <a:spcAft>
                <a:spcPts val="1600"/>
              </a:spcAft>
              <a:buFont typeface="Arial" panose="020B0604020202020204" pitchFamily="34" charset="0"/>
              <a:buChar char="•"/>
            </a:pPr>
            <a:r>
              <a:rPr lang="en-US" sz="2000" dirty="0">
                <a:solidFill>
                  <a:schemeClr val="accent4"/>
                </a:solidFill>
              </a:rPr>
              <a:t>Timeframes for first and second level appeals</a:t>
            </a:r>
          </a:p>
          <a:p>
            <a:pPr marL="228600" indent="-137160">
              <a:spcAft>
                <a:spcPts val="1600"/>
              </a:spcAft>
              <a:buFont typeface="Arial" panose="020B0604020202020204" pitchFamily="34" charset="0"/>
              <a:buChar char="•"/>
            </a:pPr>
            <a:r>
              <a:rPr lang="en-US" sz="2000" dirty="0">
                <a:solidFill>
                  <a:schemeClr val="accent4"/>
                </a:solidFill>
              </a:rPr>
              <a:t>External appeal options and timeframes</a:t>
            </a:r>
          </a:p>
          <a:p>
            <a:pPr marL="228600" indent="-137160">
              <a:spcAft>
                <a:spcPts val="1600"/>
              </a:spcAft>
              <a:buFont typeface="Arial" panose="020B0604020202020204" pitchFamily="34" charset="0"/>
              <a:buChar char="•"/>
            </a:pPr>
            <a:r>
              <a:rPr lang="en-US" sz="2000" dirty="0">
                <a:solidFill>
                  <a:schemeClr val="accent4"/>
                </a:solidFill>
              </a:rPr>
              <a:t>Correct addresses, phone numbers, and fax numbers</a:t>
            </a:r>
          </a:p>
          <a:p>
            <a:pPr marL="228600" indent="-137160">
              <a:spcAft>
                <a:spcPts val="1600"/>
              </a:spcAft>
              <a:buFont typeface="Arial" panose="020B0604020202020204" pitchFamily="34" charset="0"/>
              <a:buChar char="•"/>
            </a:pPr>
            <a:r>
              <a:rPr lang="en-US" sz="2000" dirty="0">
                <a:solidFill>
                  <a:schemeClr val="accent4"/>
                </a:solidFill>
              </a:rPr>
              <a:t>Any key contract terms to assist in the appeals process</a:t>
            </a:r>
          </a:p>
          <a:p>
            <a:pPr marL="228600" indent="-137160">
              <a:spcAft>
                <a:spcPts val="1600"/>
              </a:spcAft>
              <a:buFont typeface="Arial" panose="020B0604020202020204" pitchFamily="34" charset="0"/>
              <a:buChar char="•"/>
            </a:pPr>
            <a:r>
              <a:rPr lang="en-US" sz="2000" dirty="0">
                <a:solidFill>
                  <a:schemeClr val="accent4"/>
                </a:solidFill>
              </a:rPr>
              <a:t>Availability of retro-authorization and timeframes</a:t>
            </a:r>
          </a:p>
        </p:txBody>
      </p:sp>
    </p:spTree>
    <p:extLst>
      <p:ext uri="{BB962C8B-B14F-4D97-AF65-F5344CB8AC3E}">
        <p14:creationId xmlns:p14="http://schemas.microsoft.com/office/powerpoint/2010/main" val="366584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BD083C-0ED1-4B5E-817D-B82A4DB1B301}"/>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6D918213-17DF-41F7-A739-AFD9B8E046B8}"/>
              </a:ext>
            </a:extLst>
          </p:cNvPr>
          <p:cNvSpPr>
            <a:spLocks noGrp="1"/>
          </p:cNvSpPr>
          <p:nvPr>
            <p:ph type="sldNum" sz="quarter" idx="4"/>
          </p:nvPr>
        </p:nvSpPr>
        <p:spPr/>
        <p:txBody>
          <a:bodyPr/>
          <a:lstStyle/>
          <a:p>
            <a:fld id="{CADD471E-9CF1-4340-87DA-CD183043D1D2}" type="slidenum">
              <a:rPr lang="en-US" smtClean="0"/>
              <a:pPr/>
              <a:t>13</a:t>
            </a:fld>
            <a:endParaRPr lang="en-US" dirty="0"/>
          </a:p>
        </p:txBody>
      </p:sp>
      <p:sp>
        <p:nvSpPr>
          <p:cNvPr id="4" name="Title 3">
            <a:extLst>
              <a:ext uri="{FF2B5EF4-FFF2-40B4-BE49-F238E27FC236}">
                <a16:creationId xmlns:a16="http://schemas.microsoft.com/office/drawing/2014/main" id="{2A44918A-372A-44B9-9A77-FAAA0909A65D}"/>
              </a:ext>
            </a:extLst>
          </p:cNvPr>
          <p:cNvSpPr>
            <a:spLocks noGrp="1"/>
          </p:cNvSpPr>
          <p:nvPr>
            <p:ph type="ctrTitle"/>
          </p:nvPr>
        </p:nvSpPr>
        <p:spPr/>
        <p:txBody>
          <a:bodyPr/>
          <a:lstStyle/>
          <a:p>
            <a:r>
              <a:rPr lang="en-US" dirty="0"/>
              <a:t>Best Practices - Example Payer Matrix</a:t>
            </a:r>
          </a:p>
        </p:txBody>
      </p:sp>
      <p:graphicFrame>
        <p:nvGraphicFramePr>
          <p:cNvPr id="5" name="Table 6">
            <a:extLst>
              <a:ext uri="{FF2B5EF4-FFF2-40B4-BE49-F238E27FC236}">
                <a16:creationId xmlns:a16="http://schemas.microsoft.com/office/drawing/2014/main" id="{3E06D90F-40EF-4675-7D0C-911BA2492DF4}"/>
              </a:ext>
            </a:extLst>
          </p:cNvPr>
          <p:cNvGraphicFramePr>
            <a:graphicFrameLocks noGrp="1"/>
          </p:cNvGraphicFramePr>
          <p:nvPr>
            <p:extLst>
              <p:ext uri="{D42A27DB-BD31-4B8C-83A1-F6EECF244321}">
                <p14:modId xmlns:p14="http://schemas.microsoft.com/office/powerpoint/2010/main" val="530225343"/>
              </p:ext>
            </p:extLst>
          </p:nvPr>
        </p:nvGraphicFramePr>
        <p:xfrm>
          <a:off x="531031" y="1381294"/>
          <a:ext cx="11051560" cy="4601494"/>
        </p:xfrm>
        <a:graphic>
          <a:graphicData uri="http://schemas.openxmlformats.org/drawingml/2006/table">
            <a:tbl>
              <a:tblPr firstRow="1" bandRow="1">
                <a:tableStyleId>{B301B821-A1FF-4177-AEE7-76D212191A09}</a:tableStyleId>
              </a:tblPr>
              <a:tblGrid>
                <a:gridCol w="2212169">
                  <a:extLst>
                    <a:ext uri="{9D8B030D-6E8A-4147-A177-3AD203B41FA5}">
                      <a16:colId xmlns:a16="http://schemas.microsoft.com/office/drawing/2014/main" val="397758718"/>
                    </a:ext>
                  </a:extLst>
                </a:gridCol>
                <a:gridCol w="1685108">
                  <a:extLst>
                    <a:ext uri="{9D8B030D-6E8A-4147-A177-3AD203B41FA5}">
                      <a16:colId xmlns:a16="http://schemas.microsoft.com/office/drawing/2014/main" val="4236092547"/>
                    </a:ext>
                  </a:extLst>
                </a:gridCol>
                <a:gridCol w="2647598">
                  <a:extLst>
                    <a:ext uri="{9D8B030D-6E8A-4147-A177-3AD203B41FA5}">
                      <a16:colId xmlns:a16="http://schemas.microsoft.com/office/drawing/2014/main" val="1726969915"/>
                    </a:ext>
                  </a:extLst>
                </a:gridCol>
                <a:gridCol w="1946366">
                  <a:extLst>
                    <a:ext uri="{9D8B030D-6E8A-4147-A177-3AD203B41FA5}">
                      <a16:colId xmlns:a16="http://schemas.microsoft.com/office/drawing/2014/main" val="3557001328"/>
                    </a:ext>
                  </a:extLst>
                </a:gridCol>
                <a:gridCol w="2560319">
                  <a:extLst>
                    <a:ext uri="{9D8B030D-6E8A-4147-A177-3AD203B41FA5}">
                      <a16:colId xmlns:a16="http://schemas.microsoft.com/office/drawing/2014/main" val="651617909"/>
                    </a:ext>
                  </a:extLst>
                </a:gridCol>
              </a:tblGrid>
              <a:tr h="595600">
                <a:tc>
                  <a:txBody>
                    <a:bodyPr/>
                    <a:lstStyle/>
                    <a:p>
                      <a:pPr algn="ctr"/>
                      <a:r>
                        <a:rPr lang="en-US" sz="1200" dirty="0"/>
                        <a:t>Payer</a:t>
                      </a:r>
                    </a:p>
                  </a:txBody>
                  <a:tcPr anchor="ctr">
                    <a:lnR w="12700" cap="flat" cmpd="sng" algn="ctr">
                      <a:solidFill>
                        <a:schemeClr val="bg1"/>
                      </a:solidFill>
                      <a:prstDash val="solid"/>
                      <a:round/>
                      <a:headEnd type="none" w="med" len="med"/>
                      <a:tailEnd type="none" w="med" len="med"/>
                    </a:lnR>
                    <a:lnB w="12700" cmpd="sng">
                      <a:noFill/>
                    </a:lnB>
                  </a:tcPr>
                </a:tc>
                <a:tc>
                  <a:txBody>
                    <a:bodyPr/>
                    <a:lstStyle/>
                    <a:p>
                      <a:pPr algn="ctr"/>
                      <a:r>
                        <a:rPr lang="en-US" sz="1200" dirty="0"/>
                        <a:t>Claim Submission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pPr algn="ctr"/>
                      <a:r>
                        <a:rPr lang="en-US" sz="1200" dirty="0"/>
                        <a:t>Reconsideration/First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pPr algn="ctr"/>
                      <a:r>
                        <a:rPr lang="en-US" sz="1200" dirty="0"/>
                        <a:t>Second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pPr algn="ctr"/>
                      <a:r>
                        <a:rPr lang="en-US" sz="1200" dirty="0"/>
                        <a:t>Appeal Address</a:t>
                      </a:r>
                    </a:p>
                  </a:txBody>
                  <a:tcPr anchor="ctr">
                    <a:lnL w="12700" cap="flat" cmpd="sng" algn="ctr">
                      <a:solidFill>
                        <a:schemeClr val="bg1"/>
                      </a:solidFill>
                      <a:prstDash val="solid"/>
                      <a:round/>
                      <a:headEnd type="none" w="med" len="med"/>
                      <a:tailEnd type="none" w="med" len="med"/>
                    </a:lnL>
                    <a:lnB w="12700" cmpd="sng">
                      <a:noFill/>
                    </a:lnB>
                  </a:tcPr>
                </a:tc>
                <a:extLst>
                  <a:ext uri="{0D108BD9-81ED-4DB2-BD59-A6C34878D82A}">
                    <a16:rowId xmlns:a16="http://schemas.microsoft.com/office/drawing/2014/main" val="3864428028"/>
                  </a:ext>
                </a:extLst>
              </a:tr>
              <a:tr h="1103434">
                <a:tc>
                  <a:txBody>
                    <a:bodyPr/>
                    <a:lstStyle/>
                    <a:p>
                      <a:pPr algn="ctr"/>
                      <a:r>
                        <a:rPr lang="en-US" sz="1100" b="1" dirty="0">
                          <a:solidFill>
                            <a:schemeClr val="bg1"/>
                          </a:solidFill>
                        </a:rPr>
                        <a:t>Aetna</a:t>
                      </a:r>
                    </a:p>
                    <a:p>
                      <a:pPr algn="ctr"/>
                      <a:r>
                        <a:rPr lang="en-US" sz="1100" b="1" dirty="0">
                          <a:solidFill>
                            <a:schemeClr val="bg1"/>
                          </a:solidFill>
                        </a:rPr>
                        <a:t>Contracted all lines</a:t>
                      </a:r>
                    </a:p>
                  </a:txBody>
                  <a:tcPr anchor="ctr">
                    <a:lnL w="12700" cmpd="sng">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dirty="0">
                          <a:solidFill>
                            <a:schemeClr val="accent4"/>
                          </a:solidFill>
                        </a:rPr>
                        <a:t>180 days</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b="1" dirty="0">
                          <a:solidFill>
                            <a:schemeClr val="accent4"/>
                          </a:solidFill>
                        </a:rPr>
                        <a:t>180 days from denial</a:t>
                      </a:r>
                    </a:p>
                    <a:p>
                      <a:pPr algn="ctr"/>
                      <a:r>
                        <a:rPr lang="en-US" sz="1100" dirty="0">
                          <a:solidFill>
                            <a:schemeClr val="accent4"/>
                          </a:solidFill>
                        </a:rPr>
                        <a:t>Reconsideration considered first level</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b="1" dirty="0">
                          <a:solidFill>
                            <a:schemeClr val="accent4"/>
                          </a:solidFill>
                        </a:rPr>
                        <a:t>60 days from denial of reconsideration</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dirty="0">
                          <a:solidFill>
                            <a:schemeClr val="accent4"/>
                          </a:solidFill>
                        </a:rPr>
                        <a:t>Attn: Provider Resolution Team</a:t>
                      </a:r>
                    </a:p>
                    <a:p>
                      <a:pPr algn="ctr"/>
                      <a:r>
                        <a:rPr lang="en-US" sz="1100" dirty="0">
                          <a:solidFill>
                            <a:schemeClr val="accent4"/>
                          </a:solidFill>
                        </a:rPr>
                        <a:t>PO Box 14079</a:t>
                      </a:r>
                    </a:p>
                    <a:p>
                      <a:pPr algn="ctr"/>
                      <a:r>
                        <a:rPr lang="en-US" sz="1100" dirty="0">
                          <a:solidFill>
                            <a:schemeClr val="accent4"/>
                          </a:solidFill>
                        </a:rPr>
                        <a:t>Lexington, KY 40512-4079</a:t>
                      </a:r>
                    </a:p>
                    <a:p>
                      <a:pPr algn="ctr"/>
                      <a:endParaRPr lang="en-US" sz="1100" dirty="0">
                        <a:solidFill>
                          <a:schemeClr val="accent4"/>
                        </a:solidFill>
                      </a:endParaRPr>
                    </a:p>
                    <a:p>
                      <a:pPr algn="ctr"/>
                      <a:r>
                        <a:rPr lang="en-US" sz="1100" dirty="0">
                          <a:solidFill>
                            <a:schemeClr val="accent4"/>
                          </a:solidFill>
                        </a:rPr>
                        <a:t>*Must submit appeal form with appeal</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88536607"/>
                  </a:ext>
                </a:extLst>
              </a:tr>
              <a:tr h="899513">
                <a:tc>
                  <a:txBody>
                    <a:bodyPr/>
                    <a:lstStyle/>
                    <a:p>
                      <a:pPr algn="ctr"/>
                      <a:r>
                        <a:rPr lang="en-US" sz="1100" b="1" dirty="0">
                          <a:solidFill>
                            <a:schemeClr val="bg1"/>
                          </a:solidFill>
                        </a:rPr>
                        <a:t>Cigna</a:t>
                      </a:r>
                    </a:p>
                    <a:p>
                      <a:pPr algn="ctr"/>
                      <a:r>
                        <a:rPr lang="en-US" sz="1100" b="1" dirty="0">
                          <a:solidFill>
                            <a:schemeClr val="bg1"/>
                          </a:solidFill>
                        </a:rPr>
                        <a:t>Contracted all lines</a:t>
                      </a:r>
                    </a:p>
                  </a:txBody>
                  <a:tcPr anchor="ctr">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100" b="1" dirty="0">
                          <a:solidFill>
                            <a:schemeClr val="accent4"/>
                          </a:solidFill>
                        </a:rPr>
                        <a:t>180 days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4"/>
                          </a:solidFill>
                        </a:rPr>
                        <a:t>180 days from denial</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b="1" dirty="0">
                          <a:solidFill>
                            <a:schemeClr val="accent4"/>
                          </a:solidFill>
                        </a:rPr>
                        <a:t>NO second level</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solidFill>
                            <a:schemeClr val="accent4"/>
                          </a:solidFill>
                        </a:rPr>
                        <a:t>Attn: National Appeals Unit</a:t>
                      </a:r>
                    </a:p>
                    <a:p>
                      <a:pPr algn="ctr"/>
                      <a:r>
                        <a:rPr lang="en-US" sz="1100" dirty="0">
                          <a:solidFill>
                            <a:schemeClr val="accent4"/>
                          </a:solidFill>
                        </a:rPr>
                        <a:t>PO Box 188011</a:t>
                      </a:r>
                    </a:p>
                    <a:p>
                      <a:pPr algn="ctr"/>
                      <a:r>
                        <a:rPr lang="en-US" sz="1100" dirty="0">
                          <a:solidFill>
                            <a:schemeClr val="accent4"/>
                          </a:solidFill>
                        </a:rPr>
                        <a:t>Chattanooga, TN 37422</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7507748"/>
                  </a:ext>
                </a:extLst>
              </a:tr>
              <a:tr h="899513">
                <a:tc>
                  <a:txBody>
                    <a:bodyPr/>
                    <a:lstStyle/>
                    <a:p>
                      <a:pPr algn="ctr"/>
                      <a:r>
                        <a:rPr lang="en-US" sz="1100" b="1" dirty="0">
                          <a:solidFill>
                            <a:schemeClr val="bg1"/>
                          </a:solidFill>
                        </a:rPr>
                        <a:t>United Healthcare</a:t>
                      </a:r>
                    </a:p>
                    <a:p>
                      <a:pPr algn="ctr"/>
                      <a:r>
                        <a:rPr lang="en-US" sz="1100" b="1" dirty="0">
                          <a:solidFill>
                            <a:schemeClr val="bg1"/>
                          </a:solidFill>
                        </a:rPr>
                        <a:t>(Commercial Product Lines)</a:t>
                      </a:r>
                    </a:p>
                    <a:p>
                      <a:pPr algn="ctr"/>
                      <a:r>
                        <a:rPr lang="en-US" sz="1100" b="1" dirty="0">
                          <a:solidFill>
                            <a:schemeClr val="bg1"/>
                          </a:solidFill>
                        </a:rPr>
                        <a:t>Contracted</a:t>
                      </a:r>
                    </a:p>
                  </a:txBody>
                  <a:tcPr anchor="ctr">
                    <a:lnL w="12700" cmpd="sng">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4"/>
                          </a:solidFill>
                        </a:rPr>
                        <a:t>180 days</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4"/>
                          </a:solidFill>
                        </a:rPr>
                        <a:t>365 days from denial</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4"/>
                          </a:solidFill>
                        </a:rPr>
                        <a:t>365 days from denial</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dirty="0">
                          <a:solidFill>
                            <a:schemeClr val="accent4"/>
                          </a:solidFill>
                        </a:rPr>
                        <a:t>E-file through UHC portal</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27128427"/>
                  </a:ext>
                </a:extLst>
              </a:tr>
              <a:tr h="1103434">
                <a:tc>
                  <a:txBody>
                    <a:bodyPr/>
                    <a:lstStyle/>
                    <a:p>
                      <a:pPr algn="ctr"/>
                      <a:r>
                        <a:rPr lang="en-US" sz="1100" b="1" dirty="0">
                          <a:solidFill>
                            <a:schemeClr val="bg1"/>
                          </a:solidFill>
                        </a:rPr>
                        <a:t>United Healthcare</a:t>
                      </a:r>
                    </a:p>
                    <a:p>
                      <a:pPr algn="ctr"/>
                      <a:r>
                        <a:rPr lang="en-US" sz="1100" b="1" dirty="0">
                          <a:solidFill>
                            <a:schemeClr val="bg1"/>
                          </a:solidFill>
                        </a:rPr>
                        <a:t>(Medicare Products)</a:t>
                      </a:r>
                    </a:p>
                    <a:p>
                      <a:pPr algn="ctr"/>
                      <a:r>
                        <a:rPr lang="en-US" sz="1100" b="1" dirty="0">
                          <a:solidFill>
                            <a:schemeClr val="accent2">
                              <a:lumMod val="60000"/>
                              <a:lumOff val="40000"/>
                            </a:schemeClr>
                          </a:solidFill>
                        </a:rPr>
                        <a:t>NOT contracted</a:t>
                      </a:r>
                    </a:p>
                  </a:txBody>
                  <a:tcPr anchor="ctr">
                    <a:lnL w="12700" cmpd="sng">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100" b="1" dirty="0">
                          <a:solidFill>
                            <a:schemeClr val="accent4"/>
                          </a:solidFill>
                        </a:rPr>
                        <a:t>1 year</a:t>
                      </a:r>
                    </a:p>
                    <a:p>
                      <a:pPr algn="ctr"/>
                      <a:r>
                        <a:rPr lang="en-US" sz="1100" dirty="0">
                          <a:solidFill>
                            <a:schemeClr val="accent4"/>
                          </a:solidFill>
                        </a:rPr>
                        <a:t>Based on Medicare Rules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b="1" dirty="0">
                          <a:solidFill>
                            <a:schemeClr val="accent4"/>
                          </a:solidFill>
                        </a:rPr>
                        <a:t>60 days from denial</a:t>
                      </a:r>
                    </a:p>
                    <a:p>
                      <a:pPr algn="ctr"/>
                      <a:r>
                        <a:rPr lang="en-US" sz="1100" dirty="0">
                          <a:solidFill>
                            <a:schemeClr val="accent4"/>
                          </a:solidFill>
                        </a:rPr>
                        <a:t>Submit Waiver of Liability due </a:t>
                      </a:r>
                      <a:br>
                        <a:rPr lang="en-US" sz="1100" dirty="0">
                          <a:solidFill>
                            <a:schemeClr val="accent4"/>
                          </a:solidFill>
                        </a:rPr>
                      </a:br>
                      <a:r>
                        <a:rPr lang="en-US" sz="1100" dirty="0">
                          <a:solidFill>
                            <a:schemeClr val="accent4"/>
                          </a:solidFill>
                        </a:rPr>
                        <a:t>to Non-Contracted Status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solidFill>
                            <a:schemeClr val="accent4"/>
                          </a:solidFill>
                        </a:rPr>
                        <a:t>Appeal to be forwarded to Maximus for Independent Review if denied or </a:t>
                      </a:r>
                      <a:br>
                        <a:rPr lang="en-US" sz="1100" dirty="0">
                          <a:solidFill>
                            <a:schemeClr val="accent4"/>
                          </a:solidFill>
                        </a:rPr>
                      </a:br>
                      <a:r>
                        <a:rPr lang="en-US" sz="1100" dirty="0">
                          <a:solidFill>
                            <a:schemeClr val="accent4"/>
                          </a:solidFill>
                        </a:rPr>
                        <a:t>appeal not completed </a:t>
                      </a:r>
                      <a:br>
                        <a:rPr lang="en-US" sz="1100" dirty="0">
                          <a:solidFill>
                            <a:schemeClr val="accent4"/>
                          </a:solidFill>
                        </a:rPr>
                      </a:br>
                      <a:r>
                        <a:rPr lang="en-US" sz="1100" dirty="0">
                          <a:solidFill>
                            <a:schemeClr val="accent4"/>
                          </a:solidFill>
                        </a:rPr>
                        <a:t>within 60 days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solidFill>
                            <a:schemeClr val="accent4"/>
                          </a:solidFill>
                        </a:rPr>
                        <a:t>PO Box 6106</a:t>
                      </a:r>
                    </a:p>
                    <a:p>
                      <a:pPr algn="ctr"/>
                      <a:r>
                        <a:rPr lang="en-US" sz="1100" dirty="0">
                          <a:solidFill>
                            <a:schemeClr val="accent4"/>
                          </a:solidFill>
                        </a:rPr>
                        <a:t>MS CA 124-0157</a:t>
                      </a:r>
                    </a:p>
                    <a:p>
                      <a:pPr algn="ctr"/>
                      <a:r>
                        <a:rPr lang="en-US" sz="1100" dirty="0">
                          <a:solidFill>
                            <a:schemeClr val="accent4"/>
                          </a:solidFill>
                        </a:rPr>
                        <a:t>Cypress, CA 90630-9948</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3897381"/>
                  </a:ext>
                </a:extLst>
              </a:tr>
            </a:tbl>
          </a:graphicData>
        </a:graphic>
      </p:graphicFrame>
    </p:spTree>
    <p:extLst>
      <p:ext uri="{BB962C8B-B14F-4D97-AF65-F5344CB8AC3E}">
        <p14:creationId xmlns:p14="http://schemas.microsoft.com/office/powerpoint/2010/main" val="284353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172D0-A3FB-215C-422D-C8845B10061E}"/>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8617AA44-8C2C-37EA-7A15-C3CC406AB831}"/>
              </a:ext>
            </a:extLst>
          </p:cNvPr>
          <p:cNvSpPr>
            <a:spLocks noGrp="1"/>
          </p:cNvSpPr>
          <p:nvPr>
            <p:ph type="sldNum" sz="quarter" idx="4"/>
          </p:nvPr>
        </p:nvSpPr>
        <p:spPr/>
        <p:txBody>
          <a:bodyPr/>
          <a:lstStyle/>
          <a:p>
            <a:fld id="{CADD471E-9CF1-4340-87DA-CD183043D1D2}" type="slidenum">
              <a:rPr lang="en-US" smtClean="0"/>
              <a:pPr/>
              <a:t>14</a:t>
            </a:fld>
            <a:endParaRPr lang="en-US" dirty="0"/>
          </a:p>
        </p:txBody>
      </p:sp>
      <p:sp>
        <p:nvSpPr>
          <p:cNvPr id="4" name="Title 3">
            <a:extLst>
              <a:ext uri="{FF2B5EF4-FFF2-40B4-BE49-F238E27FC236}">
                <a16:creationId xmlns:a16="http://schemas.microsoft.com/office/drawing/2014/main" id="{AB0A0B6A-3CC1-83B1-7B84-C1855694D754}"/>
              </a:ext>
            </a:extLst>
          </p:cNvPr>
          <p:cNvSpPr>
            <a:spLocks noGrp="1"/>
          </p:cNvSpPr>
          <p:nvPr>
            <p:ph type="ctrTitle"/>
          </p:nvPr>
        </p:nvSpPr>
        <p:spPr>
          <a:xfrm>
            <a:off x="412830" y="439457"/>
            <a:ext cx="11696043" cy="567541"/>
          </a:xfrm>
        </p:spPr>
        <p:txBody>
          <a:bodyPr/>
          <a:lstStyle/>
          <a:p>
            <a:r>
              <a:rPr lang="en-US" dirty="0"/>
              <a:t>The Continuously Evolving Landscape </a:t>
            </a:r>
            <a:br>
              <a:rPr lang="en-US" dirty="0"/>
            </a:br>
            <a:r>
              <a:rPr lang="en-US" dirty="0"/>
              <a:t>of Today’s Denials</a:t>
            </a:r>
          </a:p>
        </p:txBody>
      </p:sp>
      <p:sp>
        <p:nvSpPr>
          <p:cNvPr id="5" name="Rectangle 4">
            <a:extLst>
              <a:ext uri="{FF2B5EF4-FFF2-40B4-BE49-F238E27FC236}">
                <a16:creationId xmlns:a16="http://schemas.microsoft.com/office/drawing/2014/main" id="{C09E9620-51AB-59B7-404B-1647633D021B}"/>
              </a:ext>
            </a:extLst>
          </p:cNvPr>
          <p:cNvSpPr/>
          <p:nvPr/>
        </p:nvSpPr>
        <p:spPr>
          <a:xfrm>
            <a:off x="8356542" y="3195938"/>
            <a:ext cx="2490682" cy="369332"/>
          </a:xfrm>
          <a:prstGeom prst="rect">
            <a:avLst/>
          </a:prstGeom>
        </p:spPr>
        <p:txBody>
          <a:bodyPr wrap="none" lIns="0" tIns="0" rIns="0" bIns="0">
            <a:spAutoFit/>
          </a:bodyPr>
          <a:lstStyle/>
          <a:p>
            <a:r>
              <a:rPr lang="en-US" sz="2400" b="1" dirty="0">
                <a:solidFill>
                  <a:schemeClr val="accent1"/>
                </a:solidFill>
                <a:latin typeface="Arial"/>
                <a:ea typeface="Helvetica Neue" panose="02000503000000020004" pitchFamily="2" charset="0"/>
                <a:cs typeface="Arial"/>
                <a:sym typeface="Wingdings" pitchFamily="2" charset="2"/>
              </a:rPr>
              <a:t>HAVE NO FEAR! </a:t>
            </a:r>
          </a:p>
        </p:txBody>
      </p:sp>
      <p:pic>
        <p:nvPicPr>
          <p:cNvPr id="6" name="Picture 3" descr="A close up of a map&#10;&#10;Description automatically generated">
            <a:extLst>
              <a:ext uri="{FF2B5EF4-FFF2-40B4-BE49-F238E27FC236}">
                <a16:creationId xmlns:a16="http://schemas.microsoft.com/office/drawing/2014/main" id="{D418970C-19E8-C9EF-4E60-D8B871D1045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17397" y="1477849"/>
            <a:ext cx="4551172" cy="478394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25551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8301055D-AF48-1320-B163-E26C0927D1DB}"/>
              </a:ext>
            </a:extLst>
          </p:cNvPr>
          <p:cNvSpPr>
            <a:spLocks noGrp="1"/>
          </p:cNvSpPr>
          <p:nvPr>
            <p:ph type="ctrTitle"/>
          </p:nvPr>
        </p:nvSpPr>
        <p:spPr>
          <a:xfrm>
            <a:off x="470451" y="1251780"/>
            <a:ext cx="8141921" cy="535531"/>
          </a:xfrm>
        </p:spPr>
        <p:txBody>
          <a:bodyPr/>
          <a:lstStyle/>
          <a:p>
            <a:r>
              <a:rPr lang="en-US" dirty="0"/>
              <a:t>The Revenue Manager’s Lawyerly Oath</a:t>
            </a:r>
          </a:p>
        </p:txBody>
      </p:sp>
      <p:sp>
        <p:nvSpPr>
          <p:cNvPr id="15" name="Rectangle 14">
            <a:extLst>
              <a:ext uri="{FF2B5EF4-FFF2-40B4-BE49-F238E27FC236}">
                <a16:creationId xmlns:a16="http://schemas.microsoft.com/office/drawing/2014/main" id="{8BDE366F-A354-8907-3BA6-B21B8EBA008F}"/>
              </a:ext>
            </a:extLst>
          </p:cNvPr>
          <p:cNvSpPr/>
          <p:nvPr/>
        </p:nvSpPr>
        <p:spPr>
          <a:xfrm>
            <a:off x="582864" y="3008019"/>
            <a:ext cx="5586288" cy="2954655"/>
          </a:xfrm>
          <a:prstGeom prst="rect">
            <a:avLst/>
          </a:prstGeom>
        </p:spPr>
        <p:txBody>
          <a:bodyPr wrap="square" lIns="0" tIns="0" rIns="0" bIns="0">
            <a:spAutoFit/>
          </a:bodyPr>
          <a:lstStyle/>
          <a:p>
            <a:r>
              <a:rPr lang="en-US" sz="4800" b="1" dirty="0">
                <a:solidFill>
                  <a:schemeClr val="accent2">
                    <a:lumMod val="60000"/>
                    <a:lumOff val="40000"/>
                  </a:schemeClr>
                </a:solidFill>
                <a:ea typeface="Helvetica Neue" panose="02000503000000020004" pitchFamily="2" charset="0"/>
                <a:cs typeface="Arial"/>
                <a:sym typeface="Wingdings" pitchFamily="2" charset="2"/>
              </a:rPr>
              <a:t>P</a:t>
            </a:r>
            <a:r>
              <a:rPr lang="en-US" sz="4800" dirty="0">
                <a:solidFill>
                  <a:schemeClr val="bg1"/>
                </a:solidFill>
                <a:ea typeface="Helvetica Neue" panose="02000503000000020004" pitchFamily="2" charset="0"/>
                <a:cs typeface="Arial"/>
                <a:sym typeface="Wingdings" pitchFamily="2" charset="2"/>
              </a:rPr>
              <a:t>ersistence</a:t>
            </a:r>
          </a:p>
          <a:p>
            <a:r>
              <a:rPr lang="en-US" sz="4800" b="1" dirty="0">
                <a:solidFill>
                  <a:schemeClr val="accent2">
                    <a:lumMod val="60000"/>
                    <a:lumOff val="40000"/>
                  </a:schemeClr>
                </a:solidFill>
                <a:ea typeface="Helvetica Neue" panose="02000503000000020004" pitchFamily="2" charset="0"/>
                <a:cs typeface="Arial"/>
                <a:sym typeface="Wingdings" pitchFamily="2" charset="2"/>
              </a:rPr>
              <a:t>L</a:t>
            </a:r>
            <a:r>
              <a:rPr lang="en-US" sz="4800" dirty="0">
                <a:solidFill>
                  <a:schemeClr val="bg1"/>
                </a:solidFill>
                <a:ea typeface="Helvetica Neue" panose="02000503000000020004" pitchFamily="2" charset="0"/>
                <a:cs typeface="Arial"/>
                <a:sym typeface="Wingdings" pitchFamily="2" charset="2"/>
              </a:rPr>
              <a:t>ogic</a:t>
            </a:r>
          </a:p>
          <a:p>
            <a:r>
              <a:rPr lang="en-US" sz="4800" b="1" dirty="0">
                <a:solidFill>
                  <a:schemeClr val="accent2">
                    <a:lumMod val="60000"/>
                    <a:lumOff val="40000"/>
                  </a:schemeClr>
                </a:solidFill>
                <a:ea typeface="Helvetica Neue" panose="02000503000000020004" pitchFamily="2" charset="0"/>
                <a:cs typeface="Arial"/>
                <a:sym typeface="Wingdings" pitchFamily="2" charset="2"/>
              </a:rPr>
              <a:t>E</a:t>
            </a:r>
            <a:r>
              <a:rPr lang="en-US" sz="4800" dirty="0">
                <a:solidFill>
                  <a:schemeClr val="bg1"/>
                </a:solidFill>
                <a:ea typeface="Helvetica Neue" panose="02000503000000020004" pitchFamily="2" charset="0"/>
                <a:cs typeface="Arial"/>
                <a:sym typeface="Wingdings" pitchFamily="2" charset="2"/>
              </a:rPr>
              <a:t>xculpation and</a:t>
            </a:r>
          </a:p>
          <a:p>
            <a:r>
              <a:rPr lang="en-US" sz="4800" b="1" dirty="0">
                <a:solidFill>
                  <a:schemeClr val="accent2">
                    <a:lumMod val="60000"/>
                    <a:lumOff val="40000"/>
                  </a:schemeClr>
                </a:solidFill>
                <a:ea typeface="Helvetica Neue" panose="02000503000000020004" pitchFamily="2" charset="0"/>
                <a:cs typeface="Arial"/>
                <a:sym typeface="Wingdings" pitchFamily="2" charset="2"/>
              </a:rPr>
              <a:t>A</a:t>
            </a:r>
            <a:r>
              <a:rPr lang="en-US" sz="4800" dirty="0">
                <a:solidFill>
                  <a:schemeClr val="bg1"/>
                </a:solidFill>
                <a:ea typeface="Helvetica Neue" panose="02000503000000020004" pitchFamily="2" charset="0"/>
                <a:cs typeface="Arial"/>
                <a:sym typeface="Wingdings" pitchFamily="2" charset="2"/>
              </a:rPr>
              <a:t>dvocacy</a:t>
            </a:r>
          </a:p>
        </p:txBody>
      </p:sp>
      <p:sp>
        <p:nvSpPr>
          <p:cNvPr id="16" name="Rectangle 15">
            <a:extLst>
              <a:ext uri="{FF2B5EF4-FFF2-40B4-BE49-F238E27FC236}">
                <a16:creationId xmlns:a16="http://schemas.microsoft.com/office/drawing/2014/main" id="{FF6C4614-BA69-9E3C-15E3-DCAF3D110F89}"/>
              </a:ext>
            </a:extLst>
          </p:cNvPr>
          <p:cNvSpPr/>
          <p:nvPr/>
        </p:nvSpPr>
        <p:spPr>
          <a:xfrm>
            <a:off x="582864" y="2387660"/>
            <a:ext cx="4263455" cy="369332"/>
          </a:xfrm>
          <a:prstGeom prst="rect">
            <a:avLst/>
          </a:prstGeom>
        </p:spPr>
        <p:txBody>
          <a:bodyPr wrap="square" lIns="0" tIns="0" rIns="0" bIns="0">
            <a:spAutoFit/>
          </a:bodyPr>
          <a:lstStyle/>
          <a:p>
            <a:r>
              <a:rPr lang="en-US" sz="2400" dirty="0">
                <a:solidFill>
                  <a:schemeClr val="bg1"/>
                </a:solidFill>
                <a:ea typeface="Helvetica Neue" panose="02000503000000020004" pitchFamily="2" charset="0"/>
                <a:cs typeface="Arial"/>
                <a:sym typeface="Wingdings" pitchFamily="2" charset="2"/>
              </a:rPr>
              <a:t>I will appeal all denials with:</a:t>
            </a:r>
          </a:p>
        </p:txBody>
      </p:sp>
    </p:spTree>
    <p:extLst>
      <p:ext uri="{BB962C8B-B14F-4D97-AF65-F5344CB8AC3E}">
        <p14:creationId xmlns:p14="http://schemas.microsoft.com/office/powerpoint/2010/main" val="205618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172D0-A3FB-215C-422D-C8845B10061E}"/>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8617AA44-8C2C-37EA-7A15-C3CC406AB831}"/>
              </a:ext>
            </a:extLst>
          </p:cNvPr>
          <p:cNvSpPr>
            <a:spLocks noGrp="1"/>
          </p:cNvSpPr>
          <p:nvPr>
            <p:ph type="sldNum" sz="quarter" idx="4"/>
          </p:nvPr>
        </p:nvSpPr>
        <p:spPr/>
        <p:txBody>
          <a:bodyPr/>
          <a:lstStyle/>
          <a:p>
            <a:fld id="{CADD471E-9CF1-4340-87DA-CD183043D1D2}" type="slidenum">
              <a:rPr lang="en-US" smtClean="0"/>
              <a:pPr/>
              <a:t>16</a:t>
            </a:fld>
            <a:endParaRPr lang="en-US" dirty="0"/>
          </a:p>
        </p:txBody>
      </p:sp>
      <p:sp>
        <p:nvSpPr>
          <p:cNvPr id="4" name="Title 3">
            <a:extLst>
              <a:ext uri="{FF2B5EF4-FFF2-40B4-BE49-F238E27FC236}">
                <a16:creationId xmlns:a16="http://schemas.microsoft.com/office/drawing/2014/main" id="{AB0A0B6A-3CC1-83B1-7B84-C1855694D754}"/>
              </a:ext>
            </a:extLst>
          </p:cNvPr>
          <p:cNvSpPr>
            <a:spLocks noGrp="1"/>
          </p:cNvSpPr>
          <p:nvPr>
            <p:ph type="ctrTitle"/>
          </p:nvPr>
        </p:nvSpPr>
        <p:spPr/>
        <p:txBody>
          <a:bodyPr/>
          <a:lstStyle/>
          <a:p>
            <a:r>
              <a:rPr lang="en-US" dirty="0"/>
              <a:t>Persistence is Key</a:t>
            </a:r>
          </a:p>
        </p:txBody>
      </p:sp>
      <p:pic>
        <p:nvPicPr>
          <p:cNvPr id="7" name="Picture 6">
            <a:extLst>
              <a:ext uri="{FF2B5EF4-FFF2-40B4-BE49-F238E27FC236}">
                <a16:creationId xmlns:a16="http://schemas.microsoft.com/office/drawing/2014/main" id="{13452B12-693C-C52D-1336-D162E3CC83F1}"/>
              </a:ext>
            </a:extLst>
          </p:cNvPr>
          <p:cNvPicPr>
            <a:picLocks noChangeAspect="1"/>
          </p:cNvPicPr>
          <p:nvPr/>
        </p:nvPicPr>
        <p:blipFill>
          <a:blip r:embed="rId2"/>
          <a:stretch>
            <a:fillRect/>
          </a:stretch>
        </p:blipFill>
        <p:spPr>
          <a:xfrm>
            <a:off x="1066800" y="1559859"/>
            <a:ext cx="7620000" cy="4258539"/>
          </a:xfrm>
          <a:prstGeom prst="rect">
            <a:avLst/>
          </a:prstGeom>
        </p:spPr>
      </p:pic>
      <p:sp>
        <p:nvSpPr>
          <p:cNvPr id="5" name="Rectangle 4">
            <a:extLst>
              <a:ext uri="{FF2B5EF4-FFF2-40B4-BE49-F238E27FC236}">
                <a16:creationId xmlns:a16="http://schemas.microsoft.com/office/drawing/2014/main" id="{A13B1797-B4DB-F4A2-D361-0989D9E47E71}"/>
              </a:ext>
            </a:extLst>
          </p:cNvPr>
          <p:cNvSpPr/>
          <p:nvPr/>
        </p:nvSpPr>
        <p:spPr>
          <a:xfrm>
            <a:off x="6409038" y="4530811"/>
            <a:ext cx="2277762" cy="7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8A16456-48EE-341B-9147-941692D57F6D}"/>
              </a:ext>
            </a:extLst>
          </p:cNvPr>
          <p:cNvSpPr/>
          <p:nvPr/>
        </p:nvSpPr>
        <p:spPr>
          <a:xfrm>
            <a:off x="7363765" y="4545144"/>
            <a:ext cx="3627660" cy="369332"/>
          </a:xfrm>
          <a:prstGeom prst="rect">
            <a:avLst/>
          </a:prstGeom>
        </p:spPr>
        <p:txBody>
          <a:bodyPr wrap="none" lIns="0" tIns="0" rIns="0" bIns="0">
            <a:spAutoFit/>
          </a:bodyPr>
          <a:lstStyle/>
          <a:p>
            <a:r>
              <a:rPr lang="en-US" sz="2400" b="1" dirty="0">
                <a:solidFill>
                  <a:schemeClr val="accent1"/>
                </a:solidFill>
                <a:latin typeface="Arial"/>
                <a:ea typeface="Helvetica Neue" panose="02000503000000020004" pitchFamily="2" charset="0"/>
                <a:cs typeface="Arial"/>
                <a:sym typeface="Wingdings" pitchFamily="2" charset="2"/>
              </a:rPr>
              <a:t>REFUSE TO ROLL OVER</a:t>
            </a:r>
          </a:p>
        </p:txBody>
      </p:sp>
    </p:spTree>
    <p:extLst>
      <p:ext uri="{BB962C8B-B14F-4D97-AF65-F5344CB8AC3E}">
        <p14:creationId xmlns:p14="http://schemas.microsoft.com/office/powerpoint/2010/main" val="392000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17</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Persistence: Example</a:t>
            </a:r>
          </a:p>
        </p:txBody>
      </p:sp>
      <p:sp>
        <p:nvSpPr>
          <p:cNvPr id="5" name="Text Placeholder 4">
            <a:extLst>
              <a:ext uri="{FF2B5EF4-FFF2-40B4-BE49-F238E27FC236}">
                <a16:creationId xmlns:a16="http://schemas.microsoft.com/office/drawing/2014/main" id="{044933F9-9B86-71F8-CD82-548C9344C3F0}"/>
              </a:ext>
            </a:extLst>
          </p:cNvPr>
          <p:cNvSpPr>
            <a:spLocks noGrp="1"/>
          </p:cNvSpPr>
          <p:nvPr>
            <p:ph type="body" sz="quarter" idx="10"/>
          </p:nvPr>
        </p:nvSpPr>
        <p:spPr>
          <a:xfrm>
            <a:off x="1378661" y="1531974"/>
            <a:ext cx="10406939" cy="1810752"/>
          </a:xfrm>
        </p:spPr>
        <p:txBody>
          <a:bodyPr/>
          <a:lstStyle/>
          <a:p>
            <a:r>
              <a:rPr lang="en-US" sz="2000" dirty="0"/>
              <a:t>Provider gets authorization for CPT code </a:t>
            </a:r>
            <a:r>
              <a:rPr lang="en-US" sz="2000" b="1" dirty="0"/>
              <a:t>29823</a:t>
            </a:r>
            <a:r>
              <a:rPr lang="en-US" sz="2000" dirty="0"/>
              <a:t> (Arthroscopy w/ debridement) </a:t>
            </a:r>
            <a:br>
              <a:rPr lang="en-US" sz="2000" dirty="0"/>
            </a:br>
            <a:r>
              <a:rPr lang="en-US" sz="2000" dirty="0"/>
              <a:t>but bills CPT code </a:t>
            </a:r>
            <a:r>
              <a:rPr lang="en-US" sz="2000" b="1" dirty="0"/>
              <a:t>29826</a:t>
            </a:r>
            <a:r>
              <a:rPr lang="en-US" sz="2000" dirty="0"/>
              <a:t> (Arthroscopy w/ ligament release) and </a:t>
            </a:r>
            <a:r>
              <a:rPr lang="en-US" sz="2000" b="1" dirty="0"/>
              <a:t>23430</a:t>
            </a:r>
            <a:r>
              <a:rPr lang="en-US" sz="2000" dirty="0"/>
              <a:t> (Tenodesis) </a:t>
            </a:r>
            <a:br>
              <a:rPr lang="en-US" sz="2000" dirty="0"/>
            </a:br>
            <a:r>
              <a:rPr lang="en-US" sz="2000" dirty="0"/>
              <a:t>that deny for lack of authorization.</a:t>
            </a:r>
          </a:p>
          <a:p>
            <a:r>
              <a:rPr lang="en-US" sz="2000" dirty="0"/>
              <a:t>The provider’s appeal asks the payer to make an “exception” </a:t>
            </a:r>
            <a:br>
              <a:rPr lang="en-US" sz="2000" dirty="0"/>
            </a:br>
            <a:r>
              <a:rPr lang="en-US" sz="2000" dirty="0"/>
              <a:t>since “we neglected to get authorization for the two CPT codes”.</a:t>
            </a:r>
          </a:p>
        </p:txBody>
      </p:sp>
      <p:sp>
        <p:nvSpPr>
          <p:cNvPr id="6" name="Text Placeholder 4">
            <a:extLst>
              <a:ext uri="{FF2B5EF4-FFF2-40B4-BE49-F238E27FC236}">
                <a16:creationId xmlns:a16="http://schemas.microsoft.com/office/drawing/2014/main" id="{D355927E-D3E5-21F5-369B-839AC51D7524}"/>
              </a:ext>
            </a:extLst>
          </p:cNvPr>
          <p:cNvSpPr txBox="1">
            <a:spLocks/>
          </p:cNvSpPr>
          <p:nvPr/>
        </p:nvSpPr>
        <p:spPr>
          <a:xfrm>
            <a:off x="438367" y="5420376"/>
            <a:ext cx="11071307" cy="307777"/>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2"/>
                </a:solidFill>
              </a:rPr>
              <a:t>We’ll cover this example in more detail in a bit…</a:t>
            </a:r>
          </a:p>
        </p:txBody>
      </p:sp>
      <p:sp>
        <p:nvSpPr>
          <p:cNvPr id="7" name="TextBox 6">
            <a:extLst>
              <a:ext uri="{FF2B5EF4-FFF2-40B4-BE49-F238E27FC236}">
                <a16:creationId xmlns:a16="http://schemas.microsoft.com/office/drawing/2014/main" id="{D1C2B865-5C38-F5D0-F90E-11BDC47A753F}"/>
              </a:ext>
            </a:extLst>
          </p:cNvPr>
          <p:cNvSpPr txBox="1"/>
          <p:nvPr/>
        </p:nvSpPr>
        <p:spPr>
          <a:xfrm>
            <a:off x="1383957" y="3759739"/>
            <a:ext cx="9424086" cy="954107"/>
          </a:xfrm>
          <a:prstGeom prst="rect">
            <a:avLst/>
          </a:prstGeom>
          <a:noFill/>
        </p:spPr>
        <p:txBody>
          <a:bodyPr wrap="square" rtlCol="0">
            <a:spAutoFit/>
          </a:bodyPr>
          <a:lstStyle/>
          <a:p>
            <a:r>
              <a:rPr lang="en-US" sz="2800" b="1" dirty="0"/>
              <a:t>Does this sound like a lawyer?</a:t>
            </a:r>
          </a:p>
          <a:p>
            <a:r>
              <a:rPr lang="en-US" sz="2800" b="1" dirty="0">
                <a:solidFill>
                  <a:schemeClr val="accent1"/>
                </a:solidFill>
              </a:rPr>
              <a:t>Never Concede. Never Roll Over. Never Accept Blame.</a:t>
            </a:r>
          </a:p>
        </p:txBody>
      </p:sp>
    </p:spTree>
    <p:extLst>
      <p:ext uri="{BB962C8B-B14F-4D97-AF65-F5344CB8AC3E}">
        <p14:creationId xmlns:p14="http://schemas.microsoft.com/office/powerpoint/2010/main" val="217430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172D0-A3FB-215C-422D-C8845B10061E}"/>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8617AA44-8C2C-37EA-7A15-C3CC406AB831}"/>
              </a:ext>
            </a:extLst>
          </p:cNvPr>
          <p:cNvSpPr>
            <a:spLocks noGrp="1"/>
          </p:cNvSpPr>
          <p:nvPr>
            <p:ph type="sldNum" sz="quarter" idx="4"/>
          </p:nvPr>
        </p:nvSpPr>
        <p:spPr/>
        <p:txBody>
          <a:bodyPr/>
          <a:lstStyle/>
          <a:p>
            <a:fld id="{CADD471E-9CF1-4340-87DA-CD183043D1D2}" type="slidenum">
              <a:rPr lang="en-US" smtClean="0"/>
              <a:pPr/>
              <a:t>18</a:t>
            </a:fld>
            <a:endParaRPr lang="en-US" dirty="0"/>
          </a:p>
        </p:txBody>
      </p:sp>
      <p:sp>
        <p:nvSpPr>
          <p:cNvPr id="4" name="Title 3">
            <a:extLst>
              <a:ext uri="{FF2B5EF4-FFF2-40B4-BE49-F238E27FC236}">
                <a16:creationId xmlns:a16="http://schemas.microsoft.com/office/drawing/2014/main" id="{AB0A0B6A-3CC1-83B1-7B84-C1855694D754}"/>
              </a:ext>
            </a:extLst>
          </p:cNvPr>
          <p:cNvSpPr>
            <a:spLocks noGrp="1"/>
          </p:cNvSpPr>
          <p:nvPr>
            <p:ph type="ctrTitle"/>
          </p:nvPr>
        </p:nvSpPr>
        <p:spPr/>
        <p:txBody>
          <a:bodyPr/>
          <a:lstStyle/>
          <a:p>
            <a:r>
              <a:rPr lang="en-US" dirty="0"/>
              <a:t>Apply Logic</a:t>
            </a:r>
          </a:p>
        </p:txBody>
      </p:sp>
      <p:sp>
        <p:nvSpPr>
          <p:cNvPr id="5" name="Rectangle 4">
            <a:extLst>
              <a:ext uri="{FF2B5EF4-FFF2-40B4-BE49-F238E27FC236}">
                <a16:creationId xmlns:a16="http://schemas.microsoft.com/office/drawing/2014/main" id="{C09E9620-51AB-59B7-404B-1647633D021B}"/>
              </a:ext>
            </a:extLst>
          </p:cNvPr>
          <p:cNvSpPr/>
          <p:nvPr/>
        </p:nvSpPr>
        <p:spPr>
          <a:xfrm>
            <a:off x="7363766" y="2784261"/>
            <a:ext cx="3175549" cy="738664"/>
          </a:xfrm>
          <a:prstGeom prst="rect">
            <a:avLst/>
          </a:prstGeom>
        </p:spPr>
        <p:txBody>
          <a:bodyPr wrap="none" lIns="0" tIns="0" rIns="0" bIns="0">
            <a:spAutoFit/>
          </a:bodyPr>
          <a:lstStyle/>
          <a:p>
            <a:r>
              <a:rPr lang="en-US" sz="2400" b="1" dirty="0">
                <a:solidFill>
                  <a:schemeClr val="accent1"/>
                </a:solidFill>
                <a:ea typeface="Helvetica Neue" panose="02000503000000020004" pitchFamily="2" charset="0"/>
                <a:cs typeface="Arial"/>
                <a:sym typeface="Wingdings" pitchFamily="2" charset="2"/>
              </a:rPr>
              <a:t>IF IT SEEMS WRONG,</a:t>
            </a:r>
            <a:br>
              <a:rPr lang="en-US" sz="2400" b="1" dirty="0">
                <a:solidFill>
                  <a:schemeClr val="accent1"/>
                </a:solidFill>
                <a:ea typeface="Helvetica Neue" panose="02000503000000020004" pitchFamily="2" charset="0"/>
                <a:cs typeface="Arial"/>
                <a:sym typeface="Wingdings" pitchFamily="2" charset="2"/>
              </a:rPr>
            </a:br>
            <a:r>
              <a:rPr lang="en-US" sz="2400" b="1" dirty="0">
                <a:solidFill>
                  <a:schemeClr val="accent1"/>
                </a:solidFill>
                <a:ea typeface="Helvetica Neue" panose="02000503000000020004" pitchFamily="2" charset="0"/>
                <a:cs typeface="Arial"/>
                <a:sym typeface="Wingdings" pitchFamily="2" charset="2"/>
              </a:rPr>
              <a:t>IT PROBABLY IS!</a:t>
            </a:r>
          </a:p>
        </p:txBody>
      </p:sp>
      <p:pic>
        <p:nvPicPr>
          <p:cNvPr id="7" name="Picture 6">
            <a:extLst>
              <a:ext uri="{FF2B5EF4-FFF2-40B4-BE49-F238E27FC236}">
                <a16:creationId xmlns:a16="http://schemas.microsoft.com/office/drawing/2014/main" id="{07BCAB04-0FCA-B9A8-F359-3D5660E85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08" y="1148748"/>
            <a:ext cx="6302508" cy="4748353"/>
          </a:xfrm>
          <a:prstGeom prst="rect">
            <a:avLst/>
          </a:prstGeom>
          <a:solidFill>
            <a:srgbClr val="FFFFFF">
              <a:shade val="85000"/>
            </a:srgbClr>
          </a:solidFill>
          <a:ln w="88900" cap="sq">
            <a:solidFill>
              <a:srgbClr val="FFFFFF"/>
            </a:solidFill>
            <a:miter lim="800000"/>
          </a:ln>
          <a:effectLst/>
        </p:spPr>
      </p:pic>
      <p:sp>
        <p:nvSpPr>
          <p:cNvPr id="8" name="Rectángulo 6">
            <a:extLst>
              <a:ext uri="{FF2B5EF4-FFF2-40B4-BE49-F238E27FC236}">
                <a16:creationId xmlns:a16="http://schemas.microsoft.com/office/drawing/2014/main" id="{552BFE96-11A5-1990-6D61-F7B4573BC468}"/>
              </a:ext>
            </a:extLst>
          </p:cNvPr>
          <p:cNvSpPr/>
          <p:nvPr/>
        </p:nvSpPr>
        <p:spPr>
          <a:xfrm>
            <a:off x="7389714" y="3777706"/>
            <a:ext cx="1885576" cy="44050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3">
            <a:extLst>
              <a:ext uri="{FF2B5EF4-FFF2-40B4-BE49-F238E27FC236}">
                <a16:creationId xmlns:a16="http://schemas.microsoft.com/office/drawing/2014/main" id="{97DD147D-D409-1408-647D-7D987B1AF30E}"/>
              </a:ext>
            </a:extLst>
          </p:cNvPr>
          <p:cNvSpPr/>
          <p:nvPr/>
        </p:nvSpPr>
        <p:spPr>
          <a:xfrm>
            <a:off x="7573859" y="3870823"/>
            <a:ext cx="1502784" cy="246221"/>
          </a:xfrm>
          <a:prstGeom prst="rect">
            <a:avLst/>
          </a:prstGeom>
        </p:spPr>
        <p:txBody>
          <a:bodyPr wrap="none" lIns="0" tIns="0" rIns="0" bIns="0">
            <a:spAutoFit/>
          </a:bodyPr>
          <a:lstStyle/>
          <a:p>
            <a:r>
              <a:rPr lang="en-US" sz="1600" dirty="0">
                <a:solidFill>
                  <a:schemeClr val="bg1"/>
                </a:solidFill>
                <a:latin typeface="Arial"/>
                <a:ea typeface="Helvetica Neue" panose="02000503000000020004" pitchFamily="2" charset="0"/>
                <a:cs typeface="Arial"/>
                <a:sym typeface="Wingdings" pitchFamily="2" charset="2"/>
              </a:rPr>
              <a:t>a.k.a. Smell Test</a:t>
            </a:r>
          </a:p>
        </p:txBody>
      </p:sp>
    </p:spTree>
    <p:extLst>
      <p:ext uri="{BB962C8B-B14F-4D97-AF65-F5344CB8AC3E}">
        <p14:creationId xmlns:p14="http://schemas.microsoft.com/office/powerpoint/2010/main" val="18448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19</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Apply Logic: Example - The Smell Test</a:t>
            </a:r>
          </a:p>
        </p:txBody>
      </p:sp>
      <p:sp>
        <p:nvSpPr>
          <p:cNvPr id="5" name="Text Placeholder 4">
            <a:extLst>
              <a:ext uri="{FF2B5EF4-FFF2-40B4-BE49-F238E27FC236}">
                <a16:creationId xmlns:a16="http://schemas.microsoft.com/office/drawing/2014/main" id="{044933F9-9B86-71F8-CD82-548C9344C3F0}"/>
              </a:ext>
            </a:extLst>
          </p:cNvPr>
          <p:cNvSpPr>
            <a:spLocks noGrp="1"/>
          </p:cNvSpPr>
          <p:nvPr>
            <p:ph type="body" sz="quarter" idx="10"/>
          </p:nvPr>
        </p:nvSpPr>
        <p:spPr>
          <a:xfrm>
            <a:off x="1447847" y="1794783"/>
            <a:ext cx="9296305" cy="1502976"/>
          </a:xfrm>
        </p:spPr>
        <p:txBody>
          <a:bodyPr/>
          <a:lstStyle/>
          <a:p>
            <a:r>
              <a:rPr lang="en-US" sz="2000" b="1" dirty="0">
                <a:solidFill>
                  <a:schemeClr val="accent1"/>
                </a:solidFill>
              </a:rPr>
              <a:t>Benefit Exclusion: </a:t>
            </a:r>
            <a:r>
              <a:rPr lang="en-US" sz="2000" dirty="0"/>
              <a:t>Plan denied benefits to a child with cancer stating that Plan does not have to pay if the patient himself would not have to pay. Original intent was to exclude payment to family member-caretakers.</a:t>
            </a:r>
          </a:p>
          <a:p>
            <a:r>
              <a:rPr lang="en-US" sz="2000" b="1" dirty="0">
                <a:solidFill>
                  <a:schemeClr val="accent1"/>
                </a:solidFill>
              </a:rPr>
              <a:t>Issue: </a:t>
            </a:r>
            <a:r>
              <a:rPr lang="en-US" sz="2000" dirty="0"/>
              <a:t>National Children’s Hospital advertises no patient will ever receive a bill.</a:t>
            </a:r>
          </a:p>
        </p:txBody>
      </p:sp>
      <p:sp>
        <p:nvSpPr>
          <p:cNvPr id="6" name="TextBox 5">
            <a:extLst>
              <a:ext uri="{FF2B5EF4-FFF2-40B4-BE49-F238E27FC236}">
                <a16:creationId xmlns:a16="http://schemas.microsoft.com/office/drawing/2014/main" id="{27828678-0F6A-4758-BD00-90D0E4ADF89D}"/>
              </a:ext>
            </a:extLst>
          </p:cNvPr>
          <p:cNvSpPr txBox="1"/>
          <p:nvPr/>
        </p:nvSpPr>
        <p:spPr>
          <a:xfrm>
            <a:off x="1516697" y="3885245"/>
            <a:ext cx="8968231" cy="954107"/>
          </a:xfrm>
          <a:prstGeom prst="rect">
            <a:avLst/>
          </a:prstGeom>
          <a:noFill/>
        </p:spPr>
        <p:txBody>
          <a:bodyPr wrap="square" rtlCol="0">
            <a:spAutoFit/>
          </a:bodyPr>
          <a:lstStyle/>
          <a:p>
            <a:r>
              <a:rPr lang="en-US" sz="2800" b="1" dirty="0">
                <a:solidFill>
                  <a:schemeClr val="accent1"/>
                </a:solidFill>
              </a:rPr>
              <a:t>Logic: </a:t>
            </a:r>
            <a:r>
              <a:rPr lang="en-US" sz="2800" b="1" dirty="0">
                <a:solidFill>
                  <a:schemeClr val="accent4"/>
                </a:solidFill>
              </a:rPr>
              <a:t>A Plan provision cannot be so distorted from its original intent to the detriment of a Provider.</a:t>
            </a:r>
          </a:p>
        </p:txBody>
      </p:sp>
    </p:spTree>
    <p:extLst>
      <p:ext uri="{BB962C8B-B14F-4D97-AF65-F5344CB8AC3E}">
        <p14:creationId xmlns:p14="http://schemas.microsoft.com/office/powerpoint/2010/main" val="68250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2F3F3-C422-B544-6BA8-6EC5E86FD411}"/>
              </a:ext>
            </a:extLst>
          </p:cNvPr>
          <p:cNvSpPr>
            <a:spLocks noGrp="1"/>
          </p:cNvSpPr>
          <p:nvPr>
            <p:ph type="body" sz="quarter" idx="10"/>
          </p:nvPr>
        </p:nvSpPr>
        <p:spPr>
          <a:xfrm>
            <a:off x="1794076" y="2639040"/>
            <a:ext cx="9205357" cy="2144177"/>
          </a:xfrm>
        </p:spPr>
        <p:txBody>
          <a:bodyPr/>
          <a:lstStyle/>
          <a:p>
            <a:pPr>
              <a:buClr>
                <a:schemeClr val="accent5"/>
              </a:buClr>
            </a:pPr>
            <a:r>
              <a:rPr lang="en-US" sz="2200" dirty="0"/>
              <a:t>Review best practice concepts to maximize your recovery and “Appeal like a Lawyer”.</a:t>
            </a:r>
          </a:p>
          <a:p>
            <a:pPr>
              <a:buClr>
                <a:schemeClr val="accent5"/>
              </a:buClr>
            </a:pPr>
            <a:r>
              <a:rPr lang="en-US" sz="2200" dirty="0"/>
              <a:t>Learn legal and organizational rules for best practice appeal writing </a:t>
            </a:r>
            <a:br>
              <a:rPr lang="en-US" sz="2200" dirty="0"/>
            </a:br>
            <a:r>
              <a:rPr lang="en-US" sz="2200" dirty="0"/>
              <a:t>(PLEA and IRAC).</a:t>
            </a:r>
          </a:p>
          <a:p>
            <a:pPr>
              <a:buClr>
                <a:schemeClr val="accent5"/>
              </a:buClr>
            </a:pPr>
            <a:r>
              <a:rPr lang="en-US" sz="2200" dirty="0"/>
              <a:t>Applying our Knowledge!</a:t>
            </a:r>
          </a:p>
        </p:txBody>
      </p:sp>
      <p:sp>
        <p:nvSpPr>
          <p:cNvPr id="3" name="Text Placeholder 2">
            <a:extLst>
              <a:ext uri="{FF2B5EF4-FFF2-40B4-BE49-F238E27FC236}">
                <a16:creationId xmlns:a16="http://schemas.microsoft.com/office/drawing/2014/main" id="{34D2CA91-DDB2-A66A-8972-09FC73D16826}"/>
              </a:ext>
            </a:extLst>
          </p:cNvPr>
          <p:cNvSpPr>
            <a:spLocks noGrp="1"/>
          </p:cNvSpPr>
          <p:nvPr>
            <p:ph type="body" sz="quarter" idx="11"/>
          </p:nvPr>
        </p:nvSpPr>
        <p:spPr>
          <a:xfrm>
            <a:off x="1794077" y="2029442"/>
            <a:ext cx="8495818" cy="461665"/>
          </a:xfrm>
        </p:spPr>
        <p:txBody>
          <a:bodyPr/>
          <a:lstStyle/>
          <a:p>
            <a:r>
              <a:rPr lang="en-US" sz="2400" dirty="0"/>
              <a:t>Objectives</a:t>
            </a:r>
          </a:p>
        </p:txBody>
      </p:sp>
      <p:sp>
        <p:nvSpPr>
          <p:cNvPr id="4" name="Footer Placeholder 3">
            <a:extLst>
              <a:ext uri="{FF2B5EF4-FFF2-40B4-BE49-F238E27FC236}">
                <a16:creationId xmlns:a16="http://schemas.microsoft.com/office/drawing/2014/main" id="{43841982-F8D7-44CA-8454-F10CCF61E13A}"/>
              </a:ext>
            </a:extLst>
          </p:cNvPr>
          <p:cNvSpPr>
            <a:spLocks noGrp="1"/>
          </p:cNvSpPr>
          <p:nvPr>
            <p:ph type="ftr" sz="quarter" idx="3"/>
          </p:nvPr>
        </p:nvSpPr>
        <p:spPr/>
        <p:txBody>
          <a:bodyPr/>
          <a:lstStyle/>
          <a:p>
            <a:r>
              <a:rPr lang="en-US" dirty="0"/>
              <a:t>© Cloudmed. All Rights Reserved.</a:t>
            </a:r>
          </a:p>
        </p:txBody>
      </p:sp>
      <p:sp>
        <p:nvSpPr>
          <p:cNvPr id="5" name="Slide Number Placeholder 4">
            <a:extLst>
              <a:ext uri="{FF2B5EF4-FFF2-40B4-BE49-F238E27FC236}">
                <a16:creationId xmlns:a16="http://schemas.microsoft.com/office/drawing/2014/main" id="{B7600724-385F-D135-B097-F8255FE6EA5D}"/>
              </a:ext>
            </a:extLst>
          </p:cNvPr>
          <p:cNvSpPr>
            <a:spLocks noGrp="1"/>
          </p:cNvSpPr>
          <p:nvPr>
            <p:ph type="sldNum" sz="quarter" idx="4"/>
          </p:nvPr>
        </p:nvSpPr>
        <p:spPr/>
        <p:txBody>
          <a:bodyPr/>
          <a:lstStyle/>
          <a:p>
            <a:fld id="{CADD471E-9CF1-4340-87DA-CD183043D1D2}" type="slidenum">
              <a:rPr lang="en-US" smtClean="0"/>
              <a:pPr/>
              <a:t>2</a:t>
            </a:fld>
            <a:endParaRPr lang="en-US" dirty="0"/>
          </a:p>
        </p:txBody>
      </p:sp>
    </p:spTree>
    <p:extLst>
      <p:ext uri="{BB962C8B-B14F-4D97-AF65-F5344CB8AC3E}">
        <p14:creationId xmlns:p14="http://schemas.microsoft.com/office/powerpoint/2010/main" val="353199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172D0-A3FB-215C-422D-C8845B10061E}"/>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8617AA44-8C2C-37EA-7A15-C3CC406AB831}"/>
              </a:ext>
            </a:extLst>
          </p:cNvPr>
          <p:cNvSpPr>
            <a:spLocks noGrp="1"/>
          </p:cNvSpPr>
          <p:nvPr>
            <p:ph type="sldNum" sz="quarter" idx="4"/>
          </p:nvPr>
        </p:nvSpPr>
        <p:spPr/>
        <p:txBody>
          <a:bodyPr/>
          <a:lstStyle/>
          <a:p>
            <a:fld id="{CADD471E-9CF1-4340-87DA-CD183043D1D2}" type="slidenum">
              <a:rPr lang="en-US" smtClean="0"/>
              <a:pPr/>
              <a:t>20</a:t>
            </a:fld>
            <a:endParaRPr lang="en-US" dirty="0"/>
          </a:p>
        </p:txBody>
      </p:sp>
      <p:sp>
        <p:nvSpPr>
          <p:cNvPr id="4" name="Title 3">
            <a:extLst>
              <a:ext uri="{FF2B5EF4-FFF2-40B4-BE49-F238E27FC236}">
                <a16:creationId xmlns:a16="http://schemas.microsoft.com/office/drawing/2014/main" id="{AB0A0B6A-3CC1-83B1-7B84-C1855694D754}"/>
              </a:ext>
            </a:extLst>
          </p:cNvPr>
          <p:cNvSpPr>
            <a:spLocks noGrp="1"/>
          </p:cNvSpPr>
          <p:nvPr>
            <p:ph type="ctrTitle"/>
          </p:nvPr>
        </p:nvSpPr>
        <p:spPr/>
        <p:txBody>
          <a:bodyPr/>
          <a:lstStyle/>
          <a:p>
            <a:r>
              <a:rPr lang="en-US" dirty="0"/>
              <a:t>Exculpation &amp; Advocacy</a:t>
            </a:r>
          </a:p>
        </p:txBody>
      </p:sp>
      <p:sp>
        <p:nvSpPr>
          <p:cNvPr id="5" name="Rectangle 4">
            <a:extLst>
              <a:ext uri="{FF2B5EF4-FFF2-40B4-BE49-F238E27FC236}">
                <a16:creationId xmlns:a16="http://schemas.microsoft.com/office/drawing/2014/main" id="{C09E9620-51AB-59B7-404B-1647633D021B}"/>
              </a:ext>
            </a:extLst>
          </p:cNvPr>
          <p:cNvSpPr/>
          <p:nvPr/>
        </p:nvSpPr>
        <p:spPr>
          <a:xfrm>
            <a:off x="7130684" y="2784260"/>
            <a:ext cx="3895905" cy="738664"/>
          </a:xfrm>
          <a:prstGeom prst="rect">
            <a:avLst/>
          </a:prstGeom>
        </p:spPr>
        <p:txBody>
          <a:bodyPr wrap="square" lIns="0" tIns="0" rIns="0" bIns="0">
            <a:spAutoFit/>
          </a:bodyPr>
          <a:lstStyle/>
          <a:p>
            <a:r>
              <a:rPr lang="en-US" sz="2400" b="1" dirty="0">
                <a:solidFill>
                  <a:schemeClr val="accent1"/>
                </a:solidFill>
                <a:ea typeface="Helvetica Neue" panose="02000503000000020004" pitchFamily="2" charset="0"/>
                <a:cs typeface="Arial"/>
                <a:sym typeface="Wingdings" pitchFamily="2" charset="2"/>
              </a:rPr>
              <a:t>NEVER ACCEPT DENIALS AT FACE VALUE</a:t>
            </a:r>
          </a:p>
        </p:txBody>
      </p:sp>
      <p:pic>
        <p:nvPicPr>
          <p:cNvPr id="10" name="Picture 6">
            <a:extLst>
              <a:ext uri="{FF2B5EF4-FFF2-40B4-BE49-F238E27FC236}">
                <a16:creationId xmlns:a16="http://schemas.microsoft.com/office/drawing/2014/main" id="{453B4237-2B3D-52E3-CE18-BCA0F2098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539" y="1502110"/>
            <a:ext cx="4614896" cy="4041628"/>
          </a:xfrm>
          <a:prstGeom prst="rect">
            <a:avLst/>
          </a:prstGeom>
          <a:ln w="38100">
            <a:noFill/>
          </a:ln>
        </p:spPr>
      </p:pic>
    </p:spTree>
    <p:extLst>
      <p:ext uri="{BB962C8B-B14F-4D97-AF65-F5344CB8AC3E}">
        <p14:creationId xmlns:p14="http://schemas.microsoft.com/office/powerpoint/2010/main" val="532394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21</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Exculpation &amp; Advocacy: Example</a:t>
            </a:r>
          </a:p>
        </p:txBody>
      </p:sp>
      <p:sp>
        <p:nvSpPr>
          <p:cNvPr id="5" name="Text Placeholder 4">
            <a:extLst>
              <a:ext uri="{FF2B5EF4-FFF2-40B4-BE49-F238E27FC236}">
                <a16:creationId xmlns:a16="http://schemas.microsoft.com/office/drawing/2014/main" id="{044933F9-9B86-71F8-CD82-548C9344C3F0}"/>
              </a:ext>
            </a:extLst>
          </p:cNvPr>
          <p:cNvSpPr>
            <a:spLocks noGrp="1"/>
          </p:cNvSpPr>
          <p:nvPr>
            <p:ph type="body" sz="quarter" idx="10"/>
          </p:nvPr>
        </p:nvSpPr>
        <p:spPr>
          <a:xfrm>
            <a:off x="617389" y="1290289"/>
            <a:ext cx="9856647" cy="5534849"/>
          </a:xfrm>
        </p:spPr>
        <p:txBody>
          <a:bodyPr/>
          <a:lstStyle/>
          <a:p>
            <a:r>
              <a:rPr lang="en-US" sz="2000" dirty="0"/>
              <a:t>Payer denied a claim for Lack Notification of an ER Admission, but the Contract states the Payer has to pay for the first 48 hours.</a:t>
            </a:r>
          </a:p>
          <a:p>
            <a:r>
              <a:rPr lang="en-US" sz="2000" dirty="0"/>
              <a:t>Provider files an appeal which is rightly denied as </a:t>
            </a:r>
            <a:r>
              <a:rPr lang="en-US" sz="2000" b="1" dirty="0"/>
              <a:t>untimely</a:t>
            </a:r>
            <a:r>
              <a:rPr lang="en-US" sz="2000" dirty="0"/>
              <a:t>.</a:t>
            </a:r>
          </a:p>
          <a:p>
            <a:endParaRPr lang="en-US" sz="1600" dirty="0"/>
          </a:p>
          <a:p>
            <a:r>
              <a:rPr lang="en-US" sz="2800" b="1" dirty="0">
                <a:solidFill>
                  <a:schemeClr val="accent1"/>
                </a:solidFill>
              </a:rPr>
              <a:t>Give up?</a:t>
            </a:r>
          </a:p>
          <a:p>
            <a:endParaRPr lang="en-US" sz="2800" b="1" dirty="0">
              <a:solidFill>
                <a:schemeClr val="accent1"/>
              </a:solidFill>
            </a:endParaRPr>
          </a:p>
          <a:p>
            <a:r>
              <a:rPr lang="en-US" sz="2800" b="1" dirty="0">
                <a:solidFill>
                  <a:schemeClr val="accent1"/>
                </a:solidFill>
              </a:rPr>
              <a:t>NO: The Payer’s obligation for prompt pay under the Contract and law is not contingent on Provider filing a timely appeal.</a:t>
            </a:r>
          </a:p>
          <a:p>
            <a:r>
              <a:rPr lang="en-US" sz="2800" b="1" dirty="0">
                <a:solidFill>
                  <a:schemeClr val="accent1"/>
                </a:solidFill>
              </a:rPr>
              <a:t>Contract payment at DRG pays the claim in full.</a:t>
            </a:r>
          </a:p>
          <a:p>
            <a:endParaRPr lang="en-US" sz="2800" b="1" dirty="0">
              <a:solidFill>
                <a:schemeClr val="accent1"/>
              </a:solidFill>
            </a:endParaRPr>
          </a:p>
        </p:txBody>
      </p:sp>
      <p:sp>
        <p:nvSpPr>
          <p:cNvPr id="7" name="Rectangle 6">
            <a:extLst>
              <a:ext uri="{FF2B5EF4-FFF2-40B4-BE49-F238E27FC236}">
                <a16:creationId xmlns:a16="http://schemas.microsoft.com/office/drawing/2014/main" id="{69C2E957-D1CB-4F4D-92DB-B0DCD3ACBF12}"/>
              </a:ext>
            </a:extLst>
          </p:cNvPr>
          <p:cNvSpPr/>
          <p:nvPr/>
        </p:nvSpPr>
        <p:spPr>
          <a:xfrm>
            <a:off x="469608" y="3994690"/>
            <a:ext cx="9364673" cy="338554"/>
          </a:xfrm>
          <a:prstGeom prst="rect">
            <a:avLst/>
          </a:prstGeom>
          <a:ln>
            <a:noFill/>
          </a:ln>
        </p:spPr>
        <p:txBody>
          <a:bodyPr wrap="square">
            <a:spAutoFit/>
          </a:bodyPr>
          <a:lstStyle/>
          <a:p>
            <a:pPr algn="l"/>
            <a:endParaRPr lang="en-US" sz="16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28319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22</a:t>
            </a:fld>
            <a:endParaRPr lang="en-US" dirty="0"/>
          </a:p>
        </p:txBody>
      </p:sp>
      <p:sp>
        <p:nvSpPr>
          <p:cNvPr id="22" name="Title 3">
            <a:extLst>
              <a:ext uri="{FF2B5EF4-FFF2-40B4-BE49-F238E27FC236}">
                <a16:creationId xmlns:a16="http://schemas.microsoft.com/office/drawing/2014/main" id="{042061BC-3286-F3A2-11E1-11315930115D}"/>
              </a:ext>
            </a:extLst>
          </p:cNvPr>
          <p:cNvSpPr>
            <a:spLocks noGrp="1"/>
          </p:cNvSpPr>
          <p:nvPr>
            <p:ph type="ctrTitle" idx="4294967295"/>
          </p:nvPr>
        </p:nvSpPr>
        <p:spPr>
          <a:xfrm>
            <a:off x="522635" y="1142460"/>
            <a:ext cx="9113838" cy="536575"/>
          </a:xfrm>
        </p:spPr>
        <p:txBody>
          <a:bodyPr/>
          <a:lstStyle/>
          <a:p>
            <a:r>
              <a:rPr lang="en-US" dirty="0"/>
              <a:t>Legal Writing Tools</a:t>
            </a:r>
          </a:p>
        </p:txBody>
      </p:sp>
      <p:sp>
        <p:nvSpPr>
          <p:cNvPr id="23" name="Text Placeholder 4">
            <a:extLst>
              <a:ext uri="{FF2B5EF4-FFF2-40B4-BE49-F238E27FC236}">
                <a16:creationId xmlns:a16="http://schemas.microsoft.com/office/drawing/2014/main" id="{5604499F-7484-316C-944D-FCDCE1354DC7}"/>
              </a:ext>
            </a:extLst>
          </p:cNvPr>
          <p:cNvSpPr txBox="1">
            <a:spLocks/>
          </p:cNvSpPr>
          <p:nvPr/>
        </p:nvSpPr>
        <p:spPr>
          <a:xfrm>
            <a:off x="1308847" y="2380081"/>
            <a:ext cx="8086166" cy="369332"/>
          </a:xfrm>
          <a:prstGeom prst="rect">
            <a:avLst/>
          </a:prstGeom>
        </p:spPr>
        <p:txBody>
          <a:bodyPr/>
          <a:lstStyle>
            <a:lvl1pPr marL="9144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ISSUE: </a:t>
            </a:r>
            <a:r>
              <a:rPr lang="en-US" dirty="0"/>
              <a:t>What’s the issue you need to address?</a:t>
            </a:r>
          </a:p>
        </p:txBody>
      </p:sp>
      <p:sp>
        <p:nvSpPr>
          <p:cNvPr id="24" name="Text Placeholder 4">
            <a:extLst>
              <a:ext uri="{FF2B5EF4-FFF2-40B4-BE49-F238E27FC236}">
                <a16:creationId xmlns:a16="http://schemas.microsoft.com/office/drawing/2014/main" id="{B24A3675-44C9-BCEA-333C-B87061BE774F}"/>
              </a:ext>
            </a:extLst>
          </p:cNvPr>
          <p:cNvSpPr txBox="1">
            <a:spLocks/>
          </p:cNvSpPr>
          <p:nvPr/>
        </p:nvSpPr>
        <p:spPr>
          <a:xfrm>
            <a:off x="1308847" y="3317299"/>
            <a:ext cx="8086166"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RULE: </a:t>
            </a:r>
            <a:r>
              <a:rPr lang="en-US" dirty="0"/>
              <a:t>What rule(s) apply to the denial?</a:t>
            </a:r>
          </a:p>
        </p:txBody>
      </p:sp>
      <p:sp>
        <p:nvSpPr>
          <p:cNvPr id="25" name="Text Placeholder 4">
            <a:extLst>
              <a:ext uri="{FF2B5EF4-FFF2-40B4-BE49-F238E27FC236}">
                <a16:creationId xmlns:a16="http://schemas.microsoft.com/office/drawing/2014/main" id="{63F5B35B-6EAD-AE6E-3469-E2C35A1413E6}"/>
              </a:ext>
            </a:extLst>
          </p:cNvPr>
          <p:cNvSpPr txBox="1">
            <a:spLocks/>
          </p:cNvSpPr>
          <p:nvPr/>
        </p:nvSpPr>
        <p:spPr>
          <a:xfrm>
            <a:off x="1308847" y="4204805"/>
            <a:ext cx="8086166"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 </a:t>
            </a:r>
            <a:r>
              <a:rPr lang="en-US" dirty="0"/>
              <a:t>How do the rules apply to your facts?</a:t>
            </a:r>
          </a:p>
        </p:txBody>
      </p:sp>
      <p:sp>
        <p:nvSpPr>
          <p:cNvPr id="26" name="Text Placeholder 4">
            <a:extLst>
              <a:ext uri="{FF2B5EF4-FFF2-40B4-BE49-F238E27FC236}">
                <a16:creationId xmlns:a16="http://schemas.microsoft.com/office/drawing/2014/main" id="{4C250A42-B9A5-AA3B-67DA-25306F91ED9B}"/>
              </a:ext>
            </a:extLst>
          </p:cNvPr>
          <p:cNvSpPr txBox="1">
            <a:spLocks/>
          </p:cNvSpPr>
          <p:nvPr/>
        </p:nvSpPr>
        <p:spPr>
          <a:xfrm>
            <a:off x="1308847" y="5078864"/>
            <a:ext cx="8086166"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CONCLUSION: </a:t>
            </a:r>
            <a:r>
              <a:rPr lang="en-US" dirty="0"/>
              <a:t>The logical conclusion of the analysis.</a:t>
            </a:r>
          </a:p>
        </p:txBody>
      </p:sp>
      <p:sp>
        <p:nvSpPr>
          <p:cNvPr id="27" name="Freeform 26">
            <a:extLst>
              <a:ext uri="{FF2B5EF4-FFF2-40B4-BE49-F238E27FC236}">
                <a16:creationId xmlns:a16="http://schemas.microsoft.com/office/drawing/2014/main" id="{61709483-9A9A-3FDC-6AD7-2745F3E12CAB}"/>
              </a:ext>
            </a:extLst>
          </p:cNvPr>
          <p:cNvSpPr/>
          <p:nvPr/>
        </p:nvSpPr>
        <p:spPr>
          <a:xfrm>
            <a:off x="522635" y="2206409"/>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1"/>
          </a:solidFill>
          <a:ln w="9338"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E78E7217-013F-FE13-4A45-74503E414E3C}"/>
              </a:ext>
            </a:extLst>
          </p:cNvPr>
          <p:cNvSpPr/>
          <p:nvPr/>
        </p:nvSpPr>
        <p:spPr>
          <a:xfrm>
            <a:off x="522635" y="3120076"/>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3"/>
          </a:solidFill>
          <a:ln w="9338" cap="flat">
            <a:noFill/>
            <a:prstDash val="solid"/>
            <a:miter/>
          </a:ln>
        </p:spPr>
        <p:txBody>
          <a:bodyPr rtlCol="0" anchor="ctr"/>
          <a:lstStyle/>
          <a:p>
            <a:endParaRPr lang="en-US" dirty="0">
              <a:solidFill>
                <a:schemeClr val="accent3"/>
              </a:solidFill>
            </a:endParaRPr>
          </a:p>
        </p:txBody>
      </p:sp>
      <p:sp>
        <p:nvSpPr>
          <p:cNvPr id="29" name="Freeform 28">
            <a:extLst>
              <a:ext uri="{FF2B5EF4-FFF2-40B4-BE49-F238E27FC236}">
                <a16:creationId xmlns:a16="http://schemas.microsoft.com/office/drawing/2014/main" id="{EDA1A708-F610-6C6E-FBD8-087E3B0F832D}"/>
              </a:ext>
            </a:extLst>
          </p:cNvPr>
          <p:cNvSpPr/>
          <p:nvPr/>
        </p:nvSpPr>
        <p:spPr>
          <a:xfrm>
            <a:off x="522635" y="400758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2"/>
          </a:solidFill>
          <a:ln w="9338"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FDD1A681-0CC3-DC13-0586-1AD0371C282D}"/>
              </a:ext>
            </a:extLst>
          </p:cNvPr>
          <p:cNvSpPr/>
          <p:nvPr/>
        </p:nvSpPr>
        <p:spPr>
          <a:xfrm>
            <a:off x="522635" y="490405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4"/>
          </a:solidFill>
          <a:ln w="9338" cap="flat">
            <a:noFill/>
            <a:prstDash val="solid"/>
            <a:miter/>
          </a:ln>
        </p:spPr>
        <p:txBody>
          <a:bodyPr rtlCol="0" anchor="ctr"/>
          <a:lstStyle/>
          <a:p>
            <a:endParaRPr lang="en-US" dirty="0"/>
          </a:p>
        </p:txBody>
      </p:sp>
      <p:sp>
        <p:nvSpPr>
          <p:cNvPr id="31" name="Rectangle 30">
            <a:extLst>
              <a:ext uri="{FF2B5EF4-FFF2-40B4-BE49-F238E27FC236}">
                <a16:creationId xmlns:a16="http://schemas.microsoft.com/office/drawing/2014/main" id="{44F9020E-4AFA-3CBA-10EA-5DF5E504F603}"/>
              </a:ext>
            </a:extLst>
          </p:cNvPr>
          <p:cNvSpPr/>
          <p:nvPr/>
        </p:nvSpPr>
        <p:spPr>
          <a:xfrm>
            <a:off x="734765" y="2375114"/>
            <a:ext cx="269626" cy="461665"/>
          </a:xfrm>
          <a:prstGeom prst="rect">
            <a:avLst/>
          </a:prstGeom>
        </p:spPr>
        <p:txBody>
          <a:bodyPr wrap="none">
            <a:spAutoFit/>
          </a:bodyPr>
          <a:lstStyle/>
          <a:p>
            <a:pPr algn="ctr"/>
            <a:r>
              <a:rPr lang="en-US" sz="2400" b="1" dirty="0">
                <a:solidFill>
                  <a:schemeClr val="bg1"/>
                </a:solidFill>
              </a:rPr>
              <a:t>I</a:t>
            </a:r>
            <a:endParaRPr lang="en-US" sz="2400" dirty="0">
              <a:solidFill>
                <a:schemeClr val="bg1"/>
              </a:solidFill>
            </a:endParaRPr>
          </a:p>
        </p:txBody>
      </p:sp>
      <p:sp>
        <p:nvSpPr>
          <p:cNvPr id="32" name="Rectangle 31">
            <a:extLst>
              <a:ext uri="{FF2B5EF4-FFF2-40B4-BE49-F238E27FC236}">
                <a16:creationId xmlns:a16="http://schemas.microsoft.com/office/drawing/2014/main" id="{828FAD76-A698-F4E1-5EBF-2A3F3BE50349}"/>
              </a:ext>
            </a:extLst>
          </p:cNvPr>
          <p:cNvSpPr/>
          <p:nvPr/>
        </p:nvSpPr>
        <p:spPr>
          <a:xfrm>
            <a:off x="665836" y="3267991"/>
            <a:ext cx="407484" cy="461665"/>
          </a:xfrm>
          <a:prstGeom prst="rect">
            <a:avLst/>
          </a:prstGeom>
        </p:spPr>
        <p:txBody>
          <a:bodyPr wrap="none">
            <a:spAutoFit/>
          </a:bodyPr>
          <a:lstStyle/>
          <a:p>
            <a:pPr algn="ctr"/>
            <a:r>
              <a:rPr lang="en-US" sz="2400" b="1" dirty="0">
                <a:solidFill>
                  <a:schemeClr val="bg1"/>
                </a:solidFill>
              </a:rPr>
              <a:t>R</a:t>
            </a:r>
            <a:endParaRPr lang="en-US" sz="2400" dirty="0">
              <a:solidFill>
                <a:schemeClr val="bg1"/>
              </a:solidFill>
            </a:endParaRPr>
          </a:p>
        </p:txBody>
      </p:sp>
      <p:sp>
        <p:nvSpPr>
          <p:cNvPr id="33" name="Rectangle 32">
            <a:extLst>
              <a:ext uri="{FF2B5EF4-FFF2-40B4-BE49-F238E27FC236}">
                <a16:creationId xmlns:a16="http://schemas.microsoft.com/office/drawing/2014/main" id="{8193CD36-935E-BCEF-3781-5B1ECF65B15F}"/>
              </a:ext>
            </a:extLst>
          </p:cNvPr>
          <p:cNvSpPr/>
          <p:nvPr/>
        </p:nvSpPr>
        <p:spPr>
          <a:xfrm>
            <a:off x="665836" y="4142051"/>
            <a:ext cx="407484" cy="461665"/>
          </a:xfrm>
          <a:prstGeom prst="rect">
            <a:avLst/>
          </a:prstGeom>
        </p:spPr>
        <p:txBody>
          <a:bodyPr wrap="none">
            <a:spAutoFit/>
          </a:bodyPr>
          <a:lstStyle/>
          <a:p>
            <a:pPr algn="ctr"/>
            <a:r>
              <a:rPr lang="en-US" sz="2400" b="1" dirty="0">
                <a:solidFill>
                  <a:schemeClr val="bg1"/>
                </a:solidFill>
              </a:rPr>
              <a:t>A</a:t>
            </a:r>
            <a:endParaRPr lang="en-US" sz="2400" dirty="0">
              <a:solidFill>
                <a:schemeClr val="bg1"/>
              </a:solidFill>
            </a:endParaRPr>
          </a:p>
        </p:txBody>
      </p:sp>
      <p:sp>
        <p:nvSpPr>
          <p:cNvPr id="34" name="Rectangle 33">
            <a:extLst>
              <a:ext uri="{FF2B5EF4-FFF2-40B4-BE49-F238E27FC236}">
                <a16:creationId xmlns:a16="http://schemas.microsoft.com/office/drawing/2014/main" id="{D8DAEE45-41E6-21B2-8606-E1152D81EBC7}"/>
              </a:ext>
            </a:extLst>
          </p:cNvPr>
          <p:cNvSpPr/>
          <p:nvPr/>
        </p:nvSpPr>
        <p:spPr>
          <a:xfrm>
            <a:off x="665836" y="5047486"/>
            <a:ext cx="407484" cy="461665"/>
          </a:xfrm>
          <a:prstGeom prst="rect">
            <a:avLst/>
          </a:prstGeom>
        </p:spPr>
        <p:txBody>
          <a:bodyPr wrap="none">
            <a:spAutoFit/>
          </a:bodyPr>
          <a:lstStyle/>
          <a:p>
            <a:pPr algn="ctr"/>
            <a:r>
              <a:rPr lang="en-US" sz="2400" b="1" dirty="0">
                <a:solidFill>
                  <a:schemeClr val="bg1"/>
                </a:solidFill>
              </a:rPr>
              <a:t>C</a:t>
            </a:r>
            <a:endParaRPr lang="en-US" sz="2400" dirty="0">
              <a:solidFill>
                <a:schemeClr val="bg1"/>
              </a:solidFill>
            </a:endParaRPr>
          </a:p>
        </p:txBody>
      </p:sp>
    </p:spTree>
    <p:extLst>
      <p:ext uri="{BB962C8B-B14F-4D97-AF65-F5344CB8AC3E}">
        <p14:creationId xmlns:p14="http://schemas.microsoft.com/office/powerpoint/2010/main" val="297802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23</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Issue</a:t>
            </a:r>
          </a:p>
        </p:txBody>
      </p:sp>
      <p:sp>
        <p:nvSpPr>
          <p:cNvPr id="9" name="Freeform 8">
            <a:extLst>
              <a:ext uri="{FF2B5EF4-FFF2-40B4-BE49-F238E27FC236}">
                <a16:creationId xmlns:a16="http://schemas.microsoft.com/office/drawing/2014/main" id="{20F220D2-8328-2031-7033-03A1FD8E3C93}"/>
              </a:ext>
            </a:extLst>
          </p:cNvPr>
          <p:cNvSpPr/>
          <p:nvPr/>
        </p:nvSpPr>
        <p:spPr>
          <a:xfrm>
            <a:off x="522635" y="142612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1"/>
          </a:solidFill>
          <a:ln w="933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83C3F10E-4049-67C1-F94B-77A04DD428E0}"/>
              </a:ext>
            </a:extLst>
          </p:cNvPr>
          <p:cNvSpPr/>
          <p:nvPr/>
        </p:nvSpPr>
        <p:spPr>
          <a:xfrm>
            <a:off x="734765" y="1594826"/>
            <a:ext cx="269626" cy="461665"/>
          </a:xfrm>
          <a:prstGeom prst="rect">
            <a:avLst/>
          </a:prstGeom>
        </p:spPr>
        <p:txBody>
          <a:bodyPr wrap="none">
            <a:spAutoFit/>
          </a:bodyPr>
          <a:lstStyle/>
          <a:p>
            <a:pPr algn="ctr"/>
            <a:r>
              <a:rPr lang="en-US" sz="2400" b="1" dirty="0">
                <a:solidFill>
                  <a:schemeClr val="bg1"/>
                </a:solidFill>
              </a:rPr>
              <a:t>I</a:t>
            </a:r>
            <a:endParaRPr lang="en-US" sz="2400" dirty="0">
              <a:solidFill>
                <a:schemeClr val="bg1"/>
              </a:solidFill>
            </a:endParaRPr>
          </a:p>
        </p:txBody>
      </p:sp>
      <p:graphicFrame>
        <p:nvGraphicFramePr>
          <p:cNvPr id="19" name="Table 8">
            <a:extLst>
              <a:ext uri="{FF2B5EF4-FFF2-40B4-BE49-F238E27FC236}">
                <a16:creationId xmlns:a16="http://schemas.microsoft.com/office/drawing/2014/main" id="{AD768FC0-D73A-BBC0-E52B-EE2B47166525}"/>
              </a:ext>
            </a:extLst>
          </p:cNvPr>
          <p:cNvGraphicFramePr>
            <a:graphicFrameLocks noGrp="1"/>
          </p:cNvGraphicFramePr>
          <p:nvPr>
            <p:extLst>
              <p:ext uri="{D42A27DB-BD31-4B8C-83A1-F6EECF244321}">
                <p14:modId xmlns:p14="http://schemas.microsoft.com/office/powerpoint/2010/main" val="3013061475"/>
              </p:ext>
            </p:extLst>
          </p:nvPr>
        </p:nvGraphicFramePr>
        <p:xfrm>
          <a:off x="1831549" y="1612638"/>
          <a:ext cx="8556035" cy="3256640"/>
        </p:xfrm>
        <a:graphic>
          <a:graphicData uri="http://schemas.openxmlformats.org/drawingml/2006/table">
            <a:tbl>
              <a:tblPr firstRow="1" firstCol="1" bandRow="1">
                <a:tableStyleId>{5FD0F851-EC5A-4D38-B0AD-8093EC10F338}</a:tableStyleId>
              </a:tblPr>
              <a:tblGrid>
                <a:gridCol w="4215683">
                  <a:extLst>
                    <a:ext uri="{9D8B030D-6E8A-4147-A177-3AD203B41FA5}">
                      <a16:colId xmlns:a16="http://schemas.microsoft.com/office/drawing/2014/main" val="4057762928"/>
                    </a:ext>
                  </a:extLst>
                </a:gridCol>
                <a:gridCol w="4340352">
                  <a:extLst>
                    <a:ext uri="{9D8B030D-6E8A-4147-A177-3AD203B41FA5}">
                      <a16:colId xmlns:a16="http://schemas.microsoft.com/office/drawing/2014/main" val="1879554403"/>
                    </a:ext>
                  </a:extLst>
                </a:gridCol>
              </a:tblGrid>
              <a:tr h="393402">
                <a:tc>
                  <a:txBody>
                    <a:bodyPr/>
                    <a:lstStyle/>
                    <a:p>
                      <a:pPr algn="ctr" fontAlgn="ctr"/>
                      <a:r>
                        <a:rPr lang="en-US" sz="1600" u="none" strike="noStrike" dirty="0">
                          <a:solidFill>
                            <a:schemeClr val="bg1"/>
                          </a:solidFill>
                          <a:effectLst/>
                        </a:rPr>
                        <a:t>Clinical</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20069" marR="20069" marT="20069" marB="0" anchor="ctr">
                    <a:lnR>
                      <a:noFill/>
                    </a:lnR>
                    <a:lnB w="12700" cmpd="sng">
                      <a:noFill/>
                    </a:lnB>
                    <a:solidFill>
                      <a:schemeClr val="accent1"/>
                    </a:solidFill>
                  </a:tcPr>
                </a:tc>
                <a:tc>
                  <a:txBody>
                    <a:bodyPr/>
                    <a:lstStyle/>
                    <a:p>
                      <a:pPr algn="ctr" fontAlgn="ctr"/>
                      <a:r>
                        <a:rPr lang="en-US" sz="1600" u="none" strike="noStrike" dirty="0">
                          <a:solidFill>
                            <a:schemeClr val="bg1"/>
                          </a:solidFill>
                          <a:effectLst/>
                        </a:rPr>
                        <a:t>Technical/Administrative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20069" marR="20069" marT="20069" marB="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70672665"/>
                  </a:ext>
                </a:extLst>
              </a:tr>
              <a:tr h="409034">
                <a:tc>
                  <a:txBody>
                    <a:bodyPr/>
                    <a:lstStyle/>
                    <a:p>
                      <a:pPr algn="ctr" fontAlgn="ctr"/>
                      <a:r>
                        <a:rPr lang="en-US" sz="1400" b="0" u="none" strike="noStrike" dirty="0">
                          <a:solidFill>
                            <a:schemeClr val="accent4"/>
                          </a:solidFill>
                          <a:effectLst/>
                        </a:rPr>
                        <a:t>Not Medically Necessary</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Precertification</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83393070"/>
                  </a:ext>
                </a:extLst>
              </a:tr>
              <a:tr h="409034">
                <a:tc>
                  <a:txBody>
                    <a:bodyPr/>
                    <a:lstStyle/>
                    <a:p>
                      <a:pPr algn="ctr" fontAlgn="ctr"/>
                      <a:r>
                        <a:rPr lang="en-US" sz="1400" b="0" u="none" strike="noStrike" dirty="0">
                          <a:solidFill>
                            <a:schemeClr val="accent4"/>
                          </a:solidFill>
                          <a:effectLst/>
                        </a:rPr>
                        <a:t>Lower Level of Care</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Notification</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04757132"/>
                  </a:ext>
                </a:extLst>
              </a:tr>
              <a:tr h="409034">
                <a:tc>
                  <a:txBody>
                    <a:bodyPr/>
                    <a:lstStyle/>
                    <a:p>
                      <a:pPr algn="ctr" fontAlgn="ctr"/>
                      <a:r>
                        <a:rPr lang="en-US" sz="1400" b="0" u="none" strike="noStrike" dirty="0">
                          <a:solidFill>
                            <a:schemeClr val="accent4"/>
                          </a:solidFill>
                          <a:effectLst/>
                        </a:rPr>
                        <a:t>Experimental/Investigational</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Untimely Claim</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31339836"/>
                  </a:ext>
                </a:extLst>
              </a:tr>
              <a:tr h="409034">
                <a:tc>
                  <a:txBody>
                    <a:bodyPr/>
                    <a:lstStyle/>
                    <a:p>
                      <a:pPr algn="ctr" fontAlgn="ctr"/>
                      <a:r>
                        <a:rPr lang="en-US" sz="1400" b="0" u="none" strike="noStrike" dirty="0">
                          <a:solidFill>
                            <a:schemeClr val="accent4"/>
                          </a:solidFill>
                          <a:effectLst/>
                        </a:rPr>
                        <a:t>MUE</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Untimely Appeal</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9075262"/>
                  </a:ext>
                </a:extLst>
              </a:tr>
              <a:tr h="409034">
                <a:tc>
                  <a:txBody>
                    <a:bodyPr/>
                    <a:lstStyle/>
                    <a:p>
                      <a:pPr algn="ctr" fontAlgn="ctr"/>
                      <a:r>
                        <a:rPr lang="en-US" sz="1400" b="0" u="none" strike="noStrike" dirty="0">
                          <a:solidFill>
                            <a:schemeClr val="accent4"/>
                          </a:solidFill>
                          <a:effectLst/>
                        </a:rPr>
                        <a:t>DRG Down Code</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Coordination of Benefits</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9993900"/>
                  </a:ext>
                </a:extLst>
              </a:tr>
              <a:tr h="409034">
                <a:tc>
                  <a:txBody>
                    <a:bodyPr/>
                    <a:lstStyle/>
                    <a:p>
                      <a:pPr algn="ctr" fontAlgn="ctr"/>
                      <a:r>
                        <a:rPr lang="en-US" sz="1400" b="0" u="none" strike="noStrike" dirty="0">
                          <a:solidFill>
                            <a:schemeClr val="accent4"/>
                          </a:solidFill>
                          <a:effectLst/>
                        </a:rPr>
                        <a:t>Clinical Policy/NCD/LCD </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Out of Network</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9801877"/>
                  </a:ext>
                </a:extLst>
              </a:tr>
              <a:tr h="409034">
                <a:tc>
                  <a:txBody>
                    <a:bodyPr/>
                    <a:lstStyle/>
                    <a:p>
                      <a:pPr algn="ctr" fontAlgn="ctr"/>
                      <a:r>
                        <a:rPr lang="en-US" sz="1400" b="0" u="none" strike="noStrike" dirty="0">
                          <a:solidFill>
                            <a:schemeClr val="accent4"/>
                          </a:solidFill>
                          <a:effectLst/>
                        </a:rPr>
                        <a:t>Readmission</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fontAlgn="ctr"/>
                      <a:r>
                        <a:rPr lang="en-US" sz="1400" u="none" strike="noStrike" dirty="0">
                          <a:solidFill>
                            <a:schemeClr val="accent4"/>
                          </a:solidFill>
                          <a:effectLst/>
                        </a:rPr>
                        <a:t>Stalled Appeal </a:t>
                      </a:r>
                      <a:endParaRPr lang="en-US" sz="1400" b="0" i="0" u="none" strike="noStrike" dirty="0">
                        <a:solidFill>
                          <a:schemeClr val="accent4"/>
                        </a:solidFill>
                        <a:effectLst/>
                        <a:latin typeface="Arial" panose="020B0604020202020204" pitchFamily="34" charset="0"/>
                        <a:cs typeface="Arial" panose="020B0604020202020204" pitchFamily="34" charset="0"/>
                      </a:endParaRPr>
                    </a:p>
                  </a:txBody>
                  <a:tcPr marL="20069" marR="20069" marT="20069" marB="0" anchor="ct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4631289"/>
                  </a:ext>
                </a:extLst>
              </a:tr>
            </a:tbl>
          </a:graphicData>
        </a:graphic>
      </p:graphicFrame>
    </p:spTree>
    <p:extLst>
      <p:ext uri="{BB962C8B-B14F-4D97-AF65-F5344CB8AC3E}">
        <p14:creationId xmlns:p14="http://schemas.microsoft.com/office/powerpoint/2010/main" val="20659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24</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Rule</a:t>
            </a:r>
          </a:p>
        </p:txBody>
      </p:sp>
      <p:sp>
        <p:nvSpPr>
          <p:cNvPr id="9" name="Freeform 8">
            <a:extLst>
              <a:ext uri="{FF2B5EF4-FFF2-40B4-BE49-F238E27FC236}">
                <a16:creationId xmlns:a16="http://schemas.microsoft.com/office/drawing/2014/main" id="{20F220D2-8328-2031-7033-03A1FD8E3C93}"/>
              </a:ext>
            </a:extLst>
          </p:cNvPr>
          <p:cNvSpPr/>
          <p:nvPr/>
        </p:nvSpPr>
        <p:spPr>
          <a:xfrm>
            <a:off x="522635" y="142612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3"/>
          </a:solidFill>
          <a:ln w="933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83C3F10E-4049-67C1-F94B-77A04DD428E0}"/>
              </a:ext>
            </a:extLst>
          </p:cNvPr>
          <p:cNvSpPr/>
          <p:nvPr/>
        </p:nvSpPr>
        <p:spPr>
          <a:xfrm>
            <a:off x="665836" y="1594826"/>
            <a:ext cx="407484" cy="461665"/>
          </a:xfrm>
          <a:prstGeom prst="rect">
            <a:avLst/>
          </a:prstGeom>
        </p:spPr>
        <p:txBody>
          <a:bodyPr wrap="none">
            <a:spAutoFit/>
          </a:bodyPr>
          <a:lstStyle/>
          <a:p>
            <a:pPr algn="ctr"/>
            <a:r>
              <a:rPr lang="en-US" sz="2400" b="1" dirty="0">
                <a:solidFill>
                  <a:schemeClr val="bg1"/>
                </a:solidFill>
              </a:rPr>
              <a:t>R</a:t>
            </a:r>
            <a:endParaRPr lang="en-US" sz="2400" dirty="0">
              <a:solidFill>
                <a:schemeClr val="bg1"/>
              </a:solidFill>
            </a:endParaRPr>
          </a:p>
        </p:txBody>
      </p:sp>
      <p:sp>
        <p:nvSpPr>
          <p:cNvPr id="8" name="Text Placeholder 4">
            <a:extLst>
              <a:ext uri="{FF2B5EF4-FFF2-40B4-BE49-F238E27FC236}">
                <a16:creationId xmlns:a16="http://schemas.microsoft.com/office/drawing/2014/main" id="{93BBC3A4-7CB9-A26E-828D-09C8872D5E8E}"/>
              </a:ext>
            </a:extLst>
          </p:cNvPr>
          <p:cNvSpPr>
            <a:spLocks noGrp="1"/>
          </p:cNvSpPr>
          <p:nvPr>
            <p:ph type="body" sz="quarter" idx="10"/>
          </p:nvPr>
        </p:nvSpPr>
        <p:spPr>
          <a:xfrm>
            <a:off x="1596608" y="1603020"/>
            <a:ext cx="10211704" cy="2780248"/>
          </a:xfrm>
        </p:spPr>
        <p:txBody>
          <a:bodyPr/>
          <a:lstStyle/>
          <a:p>
            <a:pPr marL="6350">
              <a:buClr>
                <a:srgbClr val="75993E"/>
              </a:buClr>
            </a:pPr>
            <a:r>
              <a:rPr lang="en-US" sz="2400" b="1" dirty="0">
                <a:solidFill>
                  <a:schemeClr val="accent3"/>
                </a:solidFill>
                <a:cs typeface="Arial"/>
              </a:rPr>
              <a:t>What the provider was supposed to do.</a:t>
            </a:r>
          </a:p>
          <a:p>
            <a:pPr marL="6350">
              <a:buClr>
                <a:srgbClr val="75993E"/>
              </a:buClr>
            </a:pPr>
            <a:r>
              <a:rPr lang="en-US" sz="2400" b="1" dirty="0">
                <a:solidFill>
                  <a:schemeClr val="accent3"/>
                </a:solidFill>
                <a:cs typeface="Arial"/>
              </a:rPr>
              <a:t>What the payer was supposed to do.</a:t>
            </a:r>
          </a:p>
          <a:p>
            <a:pPr marL="806450" lvl="1" indent="-342900"/>
            <a:r>
              <a:rPr lang="en-US" sz="1800" dirty="0">
                <a:cs typeface="Arial"/>
              </a:rPr>
              <a:t>Contract</a:t>
            </a:r>
          </a:p>
          <a:p>
            <a:pPr marL="806450" lvl="1" indent="-342900"/>
            <a:r>
              <a:rPr lang="en-US" sz="1800" dirty="0">
                <a:cs typeface="Arial"/>
              </a:rPr>
              <a:t>Provider Manual/Clinical Policies</a:t>
            </a:r>
          </a:p>
          <a:p>
            <a:pPr marL="806450" lvl="1" indent="-342900"/>
            <a:r>
              <a:rPr lang="en-US" sz="1800" dirty="0">
                <a:cs typeface="Arial"/>
              </a:rPr>
              <a:t>Law</a:t>
            </a:r>
          </a:p>
          <a:p>
            <a:pPr marL="1263650" lvl="2" indent="-342900">
              <a:buFont typeface="Wingdings" pitchFamily="2" charset="2"/>
              <a:buChar char="§"/>
            </a:pPr>
            <a:r>
              <a:rPr lang="en-US" sz="1800" dirty="0">
                <a:cs typeface="Arial"/>
              </a:rPr>
              <a:t>State</a:t>
            </a:r>
          </a:p>
          <a:p>
            <a:pPr marL="1263650" lvl="2" indent="-342900">
              <a:buFont typeface="Wingdings" pitchFamily="2" charset="2"/>
              <a:buChar char="§"/>
            </a:pPr>
            <a:r>
              <a:rPr lang="en-US" sz="1800" dirty="0">
                <a:cs typeface="Arial"/>
              </a:rPr>
              <a:t>Federal</a:t>
            </a:r>
          </a:p>
        </p:txBody>
      </p:sp>
    </p:spTree>
    <p:extLst>
      <p:ext uri="{BB962C8B-B14F-4D97-AF65-F5344CB8AC3E}">
        <p14:creationId xmlns:p14="http://schemas.microsoft.com/office/powerpoint/2010/main" val="368345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25</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Analysis</a:t>
            </a:r>
          </a:p>
        </p:txBody>
      </p:sp>
      <p:sp>
        <p:nvSpPr>
          <p:cNvPr id="8" name="Text Placeholder 4">
            <a:extLst>
              <a:ext uri="{FF2B5EF4-FFF2-40B4-BE49-F238E27FC236}">
                <a16:creationId xmlns:a16="http://schemas.microsoft.com/office/drawing/2014/main" id="{93BBC3A4-7CB9-A26E-828D-09C8872D5E8E}"/>
              </a:ext>
            </a:extLst>
          </p:cNvPr>
          <p:cNvSpPr>
            <a:spLocks noGrp="1"/>
          </p:cNvSpPr>
          <p:nvPr>
            <p:ph type="body" sz="quarter" idx="4294967295"/>
          </p:nvPr>
        </p:nvSpPr>
        <p:spPr>
          <a:xfrm>
            <a:off x="1981200" y="1614488"/>
            <a:ext cx="10210800" cy="1559401"/>
          </a:xfrm>
        </p:spPr>
        <p:txBody>
          <a:bodyPr/>
          <a:lstStyle/>
          <a:p>
            <a:pPr marL="6350">
              <a:buClr>
                <a:schemeClr val="accent2"/>
              </a:buClr>
            </a:pPr>
            <a:r>
              <a:rPr lang="en-US" sz="2400" b="1" dirty="0">
                <a:solidFill>
                  <a:schemeClr val="accent2"/>
                </a:solidFill>
                <a:cs typeface="Arial"/>
              </a:rPr>
              <a:t>Why the provider followed the rules.</a:t>
            </a:r>
          </a:p>
          <a:p>
            <a:pPr marL="6350">
              <a:buClr>
                <a:schemeClr val="accent2"/>
              </a:buClr>
            </a:pPr>
            <a:r>
              <a:rPr lang="en-US" sz="2400" b="1" dirty="0">
                <a:solidFill>
                  <a:schemeClr val="accent2"/>
                </a:solidFill>
                <a:cs typeface="Arial"/>
              </a:rPr>
              <a:t>Why the payer did not follow the rules.</a:t>
            </a:r>
          </a:p>
          <a:p>
            <a:pPr marL="6350">
              <a:buClr>
                <a:schemeClr val="accent2"/>
              </a:buClr>
            </a:pPr>
            <a:r>
              <a:rPr lang="en-US" sz="2400" b="1" dirty="0">
                <a:solidFill>
                  <a:schemeClr val="accent2"/>
                </a:solidFill>
                <a:cs typeface="Arial"/>
              </a:rPr>
              <a:t>Apply rules to facts.</a:t>
            </a:r>
          </a:p>
        </p:txBody>
      </p:sp>
      <p:sp>
        <p:nvSpPr>
          <p:cNvPr id="9" name="Freeform 8">
            <a:extLst>
              <a:ext uri="{FF2B5EF4-FFF2-40B4-BE49-F238E27FC236}">
                <a16:creationId xmlns:a16="http://schemas.microsoft.com/office/drawing/2014/main" id="{20F220D2-8328-2031-7033-03A1FD8E3C93}"/>
              </a:ext>
            </a:extLst>
          </p:cNvPr>
          <p:cNvSpPr/>
          <p:nvPr/>
        </p:nvSpPr>
        <p:spPr>
          <a:xfrm>
            <a:off x="522635" y="142612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2"/>
          </a:solidFill>
          <a:ln w="933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83C3F10E-4049-67C1-F94B-77A04DD428E0}"/>
              </a:ext>
            </a:extLst>
          </p:cNvPr>
          <p:cNvSpPr/>
          <p:nvPr/>
        </p:nvSpPr>
        <p:spPr>
          <a:xfrm>
            <a:off x="665836" y="1594826"/>
            <a:ext cx="407484" cy="461665"/>
          </a:xfrm>
          <a:prstGeom prst="rect">
            <a:avLst/>
          </a:prstGeom>
        </p:spPr>
        <p:txBody>
          <a:bodyPr wrap="none">
            <a:spAutoFit/>
          </a:bodyPr>
          <a:lstStyle/>
          <a:p>
            <a:pPr algn="ctr"/>
            <a:r>
              <a:rPr lang="en-US" sz="2400" b="1" dirty="0">
                <a:solidFill>
                  <a:schemeClr val="bg1"/>
                </a:solidFill>
              </a:rPr>
              <a:t>A</a:t>
            </a:r>
            <a:endParaRPr lang="en-US" sz="2400" dirty="0">
              <a:solidFill>
                <a:schemeClr val="bg1"/>
              </a:solidFill>
            </a:endParaRPr>
          </a:p>
        </p:txBody>
      </p:sp>
    </p:spTree>
    <p:extLst>
      <p:ext uri="{BB962C8B-B14F-4D97-AF65-F5344CB8AC3E}">
        <p14:creationId xmlns:p14="http://schemas.microsoft.com/office/powerpoint/2010/main" val="201062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26</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Conclusion</a:t>
            </a:r>
          </a:p>
        </p:txBody>
      </p:sp>
      <p:sp>
        <p:nvSpPr>
          <p:cNvPr id="9" name="Freeform 8">
            <a:extLst>
              <a:ext uri="{FF2B5EF4-FFF2-40B4-BE49-F238E27FC236}">
                <a16:creationId xmlns:a16="http://schemas.microsoft.com/office/drawing/2014/main" id="{20F220D2-8328-2031-7033-03A1FD8E3C93}"/>
              </a:ext>
            </a:extLst>
          </p:cNvPr>
          <p:cNvSpPr/>
          <p:nvPr/>
        </p:nvSpPr>
        <p:spPr>
          <a:xfrm>
            <a:off x="522635" y="142612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4"/>
          </a:solidFill>
          <a:ln w="933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83C3F10E-4049-67C1-F94B-77A04DD428E0}"/>
              </a:ext>
            </a:extLst>
          </p:cNvPr>
          <p:cNvSpPr/>
          <p:nvPr/>
        </p:nvSpPr>
        <p:spPr>
          <a:xfrm>
            <a:off x="665836" y="1594826"/>
            <a:ext cx="407484" cy="461665"/>
          </a:xfrm>
          <a:prstGeom prst="rect">
            <a:avLst/>
          </a:prstGeom>
        </p:spPr>
        <p:txBody>
          <a:bodyPr wrap="none">
            <a:spAutoFit/>
          </a:bodyPr>
          <a:lstStyle/>
          <a:p>
            <a:pPr algn="ctr"/>
            <a:r>
              <a:rPr lang="en-US" sz="2400" b="1" dirty="0">
                <a:solidFill>
                  <a:schemeClr val="bg1"/>
                </a:solidFill>
              </a:rPr>
              <a:t>C</a:t>
            </a:r>
            <a:endParaRPr lang="en-US" sz="2400" dirty="0">
              <a:solidFill>
                <a:schemeClr val="bg1"/>
              </a:solidFill>
            </a:endParaRPr>
          </a:p>
        </p:txBody>
      </p:sp>
      <p:sp>
        <p:nvSpPr>
          <p:cNvPr id="8" name="Text Placeholder 4">
            <a:extLst>
              <a:ext uri="{FF2B5EF4-FFF2-40B4-BE49-F238E27FC236}">
                <a16:creationId xmlns:a16="http://schemas.microsoft.com/office/drawing/2014/main" id="{93BBC3A4-7CB9-A26E-828D-09C8872D5E8E}"/>
              </a:ext>
            </a:extLst>
          </p:cNvPr>
          <p:cNvSpPr>
            <a:spLocks noGrp="1"/>
          </p:cNvSpPr>
          <p:nvPr>
            <p:ph type="body" sz="quarter" idx="10"/>
          </p:nvPr>
        </p:nvSpPr>
        <p:spPr>
          <a:xfrm>
            <a:off x="1596608" y="1566444"/>
            <a:ext cx="10211704" cy="1010533"/>
          </a:xfrm>
        </p:spPr>
        <p:txBody>
          <a:bodyPr/>
          <a:lstStyle/>
          <a:p>
            <a:pPr marL="6350">
              <a:buClr>
                <a:schemeClr val="accent1"/>
              </a:buClr>
            </a:pPr>
            <a:r>
              <a:rPr lang="en-US" sz="2400" b="1" dirty="0">
                <a:cs typeface="Arial"/>
              </a:rPr>
              <a:t>Only logical outcome is overturn.</a:t>
            </a:r>
          </a:p>
          <a:p>
            <a:pPr marL="6350">
              <a:buClr>
                <a:schemeClr val="accent1"/>
              </a:buClr>
            </a:pPr>
            <a:r>
              <a:rPr lang="en-US" sz="2400" b="1" dirty="0">
                <a:cs typeface="Arial"/>
              </a:rPr>
              <a:t>Explain the expected remedy.</a:t>
            </a:r>
          </a:p>
        </p:txBody>
      </p:sp>
    </p:spTree>
    <p:extLst>
      <p:ext uri="{BB962C8B-B14F-4D97-AF65-F5344CB8AC3E}">
        <p14:creationId xmlns:p14="http://schemas.microsoft.com/office/powerpoint/2010/main" val="93838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27</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solidFill>
                  <a:schemeClr val="tx2"/>
                </a:solidFill>
              </a:rPr>
              <a:t>Example </a:t>
            </a:r>
          </a:p>
        </p:txBody>
      </p:sp>
      <p:sp>
        <p:nvSpPr>
          <p:cNvPr id="5" name="Text Placeholder 4">
            <a:extLst>
              <a:ext uri="{FF2B5EF4-FFF2-40B4-BE49-F238E27FC236}">
                <a16:creationId xmlns:a16="http://schemas.microsoft.com/office/drawing/2014/main" id="{044933F9-9B86-71F8-CD82-548C9344C3F0}"/>
              </a:ext>
            </a:extLst>
          </p:cNvPr>
          <p:cNvSpPr>
            <a:spLocks noGrp="1"/>
          </p:cNvSpPr>
          <p:nvPr>
            <p:ph type="body" sz="quarter" idx="10"/>
          </p:nvPr>
        </p:nvSpPr>
        <p:spPr>
          <a:xfrm>
            <a:off x="2048256" y="1529868"/>
            <a:ext cx="8894424" cy="923330"/>
          </a:xfrm>
        </p:spPr>
        <p:txBody>
          <a:bodyPr/>
          <a:lstStyle/>
          <a:p>
            <a:r>
              <a:rPr lang="en-US" dirty="0"/>
              <a:t>Provider gets authorization for CPT code </a:t>
            </a:r>
            <a:r>
              <a:rPr lang="en-US" b="1" dirty="0"/>
              <a:t>29823</a:t>
            </a:r>
            <a:r>
              <a:rPr lang="en-US" dirty="0"/>
              <a:t> (Arthroscopy w/ debridement) </a:t>
            </a:r>
            <a:br>
              <a:rPr lang="en-US" dirty="0"/>
            </a:br>
            <a:r>
              <a:rPr lang="en-US" dirty="0"/>
              <a:t>but bills CPT code </a:t>
            </a:r>
            <a:r>
              <a:rPr lang="en-US" b="1" dirty="0"/>
              <a:t>29826</a:t>
            </a:r>
            <a:r>
              <a:rPr lang="en-US" dirty="0"/>
              <a:t> (Arthroscopy w/ ligament release) and </a:t>
            </a:r>
            <a:r>
              <a:rPr lang="en-US" b="1" dirty="0"/>
              <a:t>23430</a:t>
            </a:r>
            <a:r>
              <a:rPr lang="en-US" dirty="0"/>
              <a:t> (Tenodesis) that deny for lack of authorization.</a:t>
            </a:r>
          </a:p>
        </p:txBody>
      </p:sp>
      <p:sp>
        <p:nvSpPr>
          <p:cNvPr id="6" name="Text Placeholder 4">
            <a:extLst>
              <a:ext uri="{FF2B5EF4-FFF2-40B4-BE49-F238E27FC236}">
                <a16:creationId xmlns:a16="http://schemas.microsoft.com/office/drawing/2014/main" id="{6F79473D-1C50-E2DF-4689-756D7C577820}"/>
              </a:ext>
            </a:extLst>
          </p:cNvPr>
          <p:cNvSpPr txBox="1">
            <a:spLocks/>
          </p:cNvSpPr>
          <p:nvPr/>
        </p:nvSpPr>
        <p:spPr>
          <a:xfrm>
            <a:off x="2048256" y="3127248"/>
            <a:ext cx="8894424" cy="1559401"/>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Provider Manual:</a:t>
            </a:r>
          </a:p>
          <a:p>
            <a:r>
              <a:rPr lang="en-US" dirty="0"/>
              <a:t>(1)  Surgical codes need precertification</a:t>
            </a:r>
          </a:p>
          <a:p>
            <a:r>
              <a:rPr lang="en-US" dirty="0"/>
              <a:t>(2)  If you don’t follow authorization protocols, you must show </a:t>
            </a:r>
            <a:br>
              <a:rPr lang="en-US" dirty="0"/>
            </a:br>
            <a:r>
              <a:rPr lang="en-US" b="1" dirty="0"/>
              <a:t>extenuating circumstances</a:t>
            </a:r>
            <a:r>
              <a:rPr lang="en-US" dirty="0"/>
              <a:t> why you couldn’t.</a:t>
            </a:r>
          </a:p>
        </p:txBody>
      </p:sp>
      <p:sp>
        <p:nvSpPr>
          <p:cNvPr id="11" name="Rectángulo 13">
            <a:extLst>
              <a:ext uri="{FF2B5EF4-FFF2-40B4-BE49-F238E27FC236}">
                <a16:creationId xmlns:a16="http://schemas.microsoft.com/office/drawing/2014/main" id="{04EC8F16-EAD1-0ABA-BF7C-9B3A09206668}"/>
              </a:ext>
            </a:extLst>
          </p:cNvPr>
          <p:cNvSpPr/>
          <p:nvPr/>
        </p:nvSpPr>
        <p:spPr>
          <a:xfrm>
            <a:off x="524070" y="1597282"/>
            <a:ext cx="1280346" cy="57171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468ACEB-7EEE-8614-7B44-F0126DFA71B5}"/>
              </a:ext>
            </a:extLst>
          </p:cNvPr>
          <p:cNvSpPr/>
          <p:nvPr/>
        </p:nvSpPr>
        <p:spPr>
          <a:xfrm>
            <a:off x="680139" y="1647182"/>
            <a:ext cx="990165" cy="461665"/>
          </a:xfrm>
          <a:prstGeom prst="rect">
            <a:avLst/>
          </a:prstGeom>
        </p:spPr>
        <p:txBody>
          <a:bodyPr wrap="square">
            <a:spAutoFit/>
          </a:bodyPr>
          <a:lstStyle/>
          <a:p>
            <a:pPr algn="ctr"/>
            <a:r>
              <a:rPr lang="en-US" sz="2400" b="1" dirty="0">
                <a:solidFill>
                  <a:schemeClr val="bg1"/>
                </a:solidFill>
                <a:cs typeface="Arial"/>
              </a:rPr>
              <a:t>Issue</a:t>
            </a:r>
            <a:endParaRPr lang="en-US" sz="2400" dirty="0">
              <a:solidFill>
                <a:schemeClr val="bg1"/>
              </a:solidFill>
            </a:endParaRPr>
          </a:p>
        </p:txBody>
      </p:sp>
      <p:sp>
        <p:nvSpPr>
          <p:cNvPr id="13" name="Rectángulo 13">
            <a:extLst>
              <a:ext uri="{FF2B5EF4-FFF2-40B4-BE49-F238E27FC236}">
                <a16:creationId xmlns:a16="http://schemas.microsoft.com/office/drawing/2014/main" id="{289F532A-D4D9-E6CC-65FC-7C487C8BD72E}"/>
              </a:ext>
            </a:extLst>
          </p:cNvPr>
          <p:cNvSpPr/>
          <p:nvPr/>
        </p:nvSpPr>
        <p:spPr>
          <a:xfrm>
            <a:off x="524070" y="3197352"/>
            <a:ext cx="1280346" cy="571714"/>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CCC9436-B97A-D677-366B-B5FF7EDB06A6}"/>
              </a:ext>
            </a:extLst>
          </p:cNvPr>
          <p:cNvSpPr/>
          <p:nvPr/>
        </p:nvSpPr>
        <p:spPr>
          <a:xfrm>
            <a:off x="680139" y="3247252"/>
            <a:ext cx="990165" cy="461665"/>
          </a:xfrm>
          <a:prstGeom prst="rect">
            <a:avLst/>
          </a:prstGeom>
        </p:spPr>
        <p:txBody>
          <a:bodyPr wrap="square">
            <a:spAutoFit/>
          </a:bodyPr>
          <a:lstStyle/>
          <a:p>
            <a:pPr algn="ctr"/>
            <a:r>
              <a:rPr lang="en-US" sz="2400" b="1" dirty="0">
                <a:solidFill>
                  <a:schemeClr val="bg1"/>
                </a:solidFill>
                <a:cs typeface="Arial"/>
              </a:rPr>
              <a:t>Rule</a:t>
            </a:r>
            <a:endParaRPr lang="en-US" sz="2400" dirty="0">
              <a:solidFill>
                <a:schemeClr val="bg1"/>
              </a:solidFill>
            </a:endParaRPr>
          </a:p>
        </p:txBody>
      </p:sp>
      <p:sp>
        <p:nvSpPr>
          <p:cNvPr id="16" name="Isosceles Triangle 5">
            <a:extLst>
              <a:ext uri="{FF2B5EF4-FFF2-40B4-BE49-F238E27FC236}">
                <a16:creationId xmlns:a16="http://schemas.microsoft.com/office/drawing/2014/main" id="{0E2DEDFA-2578-318E-62F8-91832E718A76}"/>
              </a:ext>
            </a:extLst>
          </p:cNvPr>
          <p:cNvSpPr/>
          <p:nvPr/>
        </p:nvSpPr>
        <p:spPr>
          <a:xfrm rot="10800000">
            <a:off x="891450" y="2608018"/>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4509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3">
            <a:extLst>
              <a:ext uri="{FF2B5EF4-FFF2-40B4-BE49-F238E27FC236}">
                <a16:creationId xmlns:a16="http://schemas.microsoft.com/office/drawing/2014/main" id="{8CD9337A-7091-F3E3-6503-B6276FDD6F88}"/>
              </a:ext>
            </a:extLst>
          </p:cNvPr>
          <p:cNvSpPr/>
          <p:nvPr/>
        </p:nvSpPr>
        <p:spPr>
          <a:xfrm>
            <a:off x="609414" y="1560706"/>
            <a:ext cx="1743642" cy="57171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28</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solidFill>
                  <a:schemeClr val="tx2"/>
                </a:solidFill>
              </a:rPr>
              <a:t>Example</a:t>
            </a:r>
          </a:p>
        </p:txBody>
      </p:sp>
      <p:sp>
        <p:nvSpPr>
          <p:cNvPr id="5" name="Text Placeholder 4">
            <a:extLst>
              <a:ext uri="{FF2B5EF4-FFF2-40B4-BE49-F238E27FC236}">
                <a16:creationId xmlns:a16="http://schemas.microsoft.com/office/drawing/2014/main" id="{044933F9-9B86-71F8-CD82-548C9344C3F0}"/>
              </a:ext>
            </a:extLst>
          </p:cNvPr>
          <p:cNvSpPr>
            <a:spLocks noGrp="1"/>
          </p:cNvSpPr>
          <p:nvPr>
            <p:ph type="body" sz="quarter" idx="10"/>
          </p:nvPr>
        </p:nvSpPr>
        <p:spPr>
          <a:xfrm>
            <a:off x="792479" y="2322348"/>
            <a:ext cx="9635375" cy="2974946"/>
          </a:xfrm>
        </p:spPr>
        <p:txBody>
          <a:bodyPr/>
          <a:lstStyle/>
          <a:p>
            <a:pPr marL="285750" indent="-285750">
              <a:buFont typeface="Arial" panose="020B0604020202020204" pitchFamily="34" charset="0"/>
              <a:buChar char="•"/>
            </a:pPr>
            <a:r>
              <a:rPr lang="en-US" dirty="0"/>
              <a:t>Provider did follow the rules and got precertification for the intended code. </a:t>
            </a:r>
            <a:r>
              <a:rPr lang="en-US" b="1" dirty="0"/>
              <a:t>(E)</a:t>
            </a:r>
          </a:p>
          <a:p>
            <a:pPr marL="285750" indent="-285750">
              <a:buFont typeface="Arial" panose="020B0604020202020204" pitchFamily="34" charset="0"/>
              <a:buChar char="•"/>
            </a:pPr>
            <a:r>
              <a:rPr lang="en-US" dirty="0"/>
              <a:t>Because Provider followed the rules, the denial goes against Payer’s own policy and they should have reviewed clinically on appeal. </a:t>
            </a:r>
            <a:r>
              <a:rPr lang="en-US" b="1" dirty="0"/>
              <a:t>(A)</a:t>
            </a:r>
          </a:p>
          <a:p>
            <a:pPr marL="285750" indent="-285750">
              <a:buFont typeface="Arial" panose="020B0604020202020204" pitchFamily="34" charset="0"/>
              <a:buChar char="•"/>
            </a:pPr>
            <a:r>
              <a:rPr lang="en-US" dirty="0"/>
              <a:t>Extenuating clinical circumstances also exist when a slightly different or additional procedure is not foreseeable. </a:t>
            </a:r>
            <a:r>
              <a:rPr lang="en-US" b="1" dirty="0"/>
              <a:t>(P</a:t>
            </a:r>
            <a:r>
              <a:rPr lang="en-US" dirty="0"/>
              <a:t>)</a:t>
            </a:r>
          </a:p>
          <a:p>
            <a:pPr marL="285750" indent="-285750">
              <a:buFont typeface="Arial" panose="020B0604020202020204" pitchFamily="34" charset="0"/>
              <a:buChar char="•"/>
            </a:pPr>
            <a:r>
              <a:rPr lang="en-US" dirty="0"/>
              <a:t>Physicians aren’t coders so the whole process of issuing approvals based on CPT codes is flawed. Claims are coded based on medical records after-the fact. </a:t>
            </a:r>
            <a:r>
              <a:rPr lang="en-US" b="1" dirty="0"/>
              <a:t>(L)</a:t>
            </a:r>
          </a:p>
        </p:txBody>
      </p:sp>
      <p:sp>
        <p:nvSpPr>
          <p:cNvPr id="7" name="Rectangle 6">
            <a:extLst>
              <a:ext uri="{FF2B5EF4-FFF2-40B4-BE49-F238E27FC236}">
                <a16:creationId xmlns:a16="http://schemas.microsoft.com/office/drawing/2014/main" id="{F8B962D6-8026-9DBF-02E1-209C985C90DE}"/>
              </a:ext>
            </a:extLst>
          </p:cNvPr>
          <p:cNvSpPr/>
          <p:nvPr/>
        </p:nvSpPr>
        <p:spPr>
          <a:xfrm>
            <a:off x="765483" y="1610606"/>
            <a:ext cx="1453461" cy="461665"/>
          </a:xfrm>
          <a:prstGeom prst="rect">
            <a:avLst/>
          </a:prstGeom>
        </p:spPr>
        <p:txBody>
          <a:bodyPr wrap="square">
            <a:spAutoFit/>
          </a:bodyPr>
          <a:lstStyle/>
          <a:p>
            <a:pPr algn="ctr"/>
            <a:r>
              <a:rPr lang="en-US" sz="2400" b="1" dirty="0">
                <a:solidFill>
                  <a:schemeClr val="bg1"/>
                </a:solidFill>
                <a:cs typeface="Arial"/>
              </a:rPr>
              <a:t>Analysis</a:t>
            </a:r>
            <a:endParaRPr lang="en-US" sz="2400" dirty="0">
              <a:solidFill>
                <a:schemeClr val="bg1"/>
              </a:solidFill>
            </a:endParaRPr>
          </a:p>
        </p:txBody>
      </p:sp>
      <p:sp>
        <p:nvSpPr>
          <p:cNvPr id="11" name="Rectángulo 13">
            <a:extLst>
              <a:ext uri="{FF2B5EF4-FFF2-40B4-BE49-F238E27FC236}">
                <a16:creationId xmlns:a16="http://schemas.microsoft.com/office/drawing/2014/main" id="{94D4B757-BD01-F978-10A4-361E11EB9DFB}"/>
              </a:ext>
            </a:extLst>
          </p:cNvPr>
          <p:cNvSpPr/>
          <p:nvPr/>
        </p:nvSpPr>
        <p:spPr>
          <a:xfrm>
            <a:off x="3858768" y="1560706"/>
            <a:ext cx="2078736" cy="57171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DCEBB44-FBA8-581F-9011-32AF5F42EAC3}"/>
              </a:ext>
            </a:extLst>
          </p:cNvPr>
          <p:cNvSpPr/>
          <p:nvPr/>
        </p:nvSpPr>
        <p:spPr>
          <a:xfrm>
            <a:off x="3933175" y="1610606"/>
            <a:ext cx="1858201" cy="461665"/>
          </a:xfrm>
          <a:prstGeom prst="rect">
            <a:avLst/>
          </a:prstGeom>
        </p:spPr>
        <p:txBody>
          <a:bodyPr wrap="none">
            <a:spAutoFit/>
          </a:bodyPr>
          <a:lstStyle/>
          <a:p>
            <a:pPr algn="ctr"/>
            <a:r>
              <a:rPr lang="en-US" sz="2400" b="1" dirty="0">
                <a:solidFill>
                  <a:schemeClr val="bg1"/>
                </a:solidFill>
                <a:cs typeface="Arial"/>
              </a:rPr>
              <a:t>Conclusion</a:t>
            </a:r>
            <a:endParaRPr lang="en-US" sz="2400" dirty="0">
              <a:solidFill>
                <a:schemeClr val="bg1"/>
              </a:solidFill>
            </a:endParaRPr>
          </a:p>
        </p:txBody>
      </p:sp>
      <p:sp>
        <p:nvSpPr>
          <p:cNvPr id="13" name="Isosceles Triangle 5">
            <a:extLst>
              <a:ext uri="{FF2B5EF4-FFF2-40B4-BE49-F238E27FC236}">
                <a16:creationId xmlns:a16="http://schemas.microsoft.com/office/drawing/2014/main" id="{FEB07B42-FFF1-845A-C39C-CCE2E9A24C86}"/>
              </a:ext>
            </a:extLst>
          </p:cNvPr>
          <p:cNvSpPr/>
          <p:nvPr/>
        </p:nvSpPr>
        <p:spPr>
          <a:xfrm rot="5400000">
            <a:off x="2822141" y="1765807"/>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08190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29</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solidFill>
                  <a:schemeClr val="tx2"/>
                </a:solidFill>
              </a:rPr>
              <a:t>Example </a:t>
            </a:r>
          </a:p>
        </p:txBody>
      </p:sp>
      <p:sp>
        <p:nvSpPr>
          <p:cNvPr id="8" name="Text Placeholder 7">
            <a:extLst>
              <a:ext uri="{FF2B5EF4-FFF2-40B4-BE49-F238E27FC236}">
                <a16:creationId xmlns:a16="http://schemas.microsoft.com/office/drawing/2014/main" id="{4EB5A4FC-1E50-54AF-30CB-96615E34755F}"/>
              </a:ext>
            </a:extLst>
          </p:cNvPr>
          <p:cNvSpPr>
            <a:spLocks noGrp="1"/>
          </p:cNvSpPr>
          <p:nvPr>
            <p:ph type="body" sz="quarter" idx="10"/>
          </p:nvPr>
        </p:nvSpPr>
        <p:spPr>
          <a:xfrm>
            <a:off x="438367" y="1590828"/>
            <a:ext cx="11071307" cy="369332"/>
          </a:xfrm>
        </p:spPr>
        <p:txBody>
          <a:bodyPr/>
          <a:lstStyle/>
          <a:p>
            <a:r>
              <a:rPr lang="en-US" b="1" dirty="0">
                <a:solidFill>
                  <a:schemeClr val="accent1"/>
                </a:solidFill>
                <a:latin typeface="Arial" panose="020B0604020202020204" pitchFamily="34" charset="0"/>
                <a:cs typeface="Arial" panose="020B0604020202020204" pitchFamily="34" charset="0"/>
              </a:rPr>
              <a:t>Editorial note: case was referred after provider-exhausted appeals</a:t>
            </a:r>
          </a:p>
        </p:txBody>
      </p:sp>
      <p:pic>
        <p:nvPicPr>
          <p:cNvPr id="15" name="Picture 3">
            <a:extLst>
              <a:ext uri="{FF2B5EF4-FFF2-40B4-BE49-F238E27FC236}">
                <a16:creationId xmlns:a16="http://schemas.microsoft.com/office/drawing/2014/main" id="{C88DA574-36BA-48A6-2F91-9C657CE43AA3}"/>
              </a:ext>
            </a:extLst>
          </p:cNvPr>
          <p:cNvPicPr>
            <a:picLocks noChangeAspect="1"/>
          </p:cNvPicPr>
          <p:nvPr/>
        </p:nvPicPr>
        <p:blipFill>
          <a:blip r:embed="rId2">
            <a:lum bright="-20000" contrast="40000"/>
          </a:blip>
          <a:stretch>
            <a:fillRect/>
          </a:stretch>
        </p:blipFill>
        <p:spPr>
          <a:xfrm>
            <a:off x="477368" y="2194078"/>
            <a:ext cx="9386773" cy="1487906"/>
          </a:xfrm>
          <a:prstGeom prst="rect">
            <a:avLst/>
          </a:prstGeom>
        </p:spPr>
      </p:pic>
      <p:sp>
        <p:nvSpPr>
          <p:cNvPr id="16" name="Rectangle: Rounded Corners 1">
            <a:extLst>
              <a:ext uri="{FF2B5EF4-FFF2-40B4-BE49-F238E27FC236}">
                <a16:creationId xmlns:a16="http://schemas.microsoft.com/office/drawing/2014/main" id="{B22CECCD-97B9-383D-69D2-B5E8F90267FF}"/>
              </a:ext>
            </a:extLst>
          </p:cNvPr>
          <p:cNvSpPr/>
          <p:nvPr/>
        </p:nvSpPr>
        <p:spPr>
          <a:xfrm>
            <a:off x="7029763" y="2798780"/>
            <a:ext cx="1554493" cy="329724"/>
          </a:xfrm>
          <a:prstGeom prst="roundRect">
            <a:avLst/>
          </a:prstGeom>
          <a:noFill/>
          <a:ln>
            <a:solidFill>
              <a:srgbClr val="30394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 name="Rectangle: Rounded Corners 1">
            <a:extLst>
              <a:ext uri="{FF2B5EF4-FFF2-40B4-BE49-F238E27FC236}">
                <a16:creationId xmlns:a16="http://schemas.microsoft.com/office/drawing/2014/main" id="{C365A9D6-2206-4D0F-8025-9F0F3730FBA6}"/>
              </a:ext>
            </a:extLst>
          </p:cNvPr>
          <p:cNvSpPr/>
          <p:nvPr/>
        </p:nvSpPr>
        <p:spPr>
          <a:xfrm>
            <a:off x="477368" y="3113149"/>
            <a:ext cx="1479077" cy="283944"/>
          </a:xfrm>
          <a:prstGeom prst="roundRect">
            <a:avLst/>
          </a:prstGeom>
          <a:noFill/>
          <a:ln>
            <a:solidFill>
              <a:srgbClr val="30394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Rectángulo 19">
            <a:extLst>
              <a:ext uri="{FF2B5EF4-FFF2-40B4-BE49-F238E27FC236}">
                <a16:creationId xmlns:a16="http://schemas.microsoft.com/office/drawing/2014/main" id="{0B334F4B-D38D-C77D-0E30-4101C53169DB}"/>
              </a:ext>
            </a:extLst>
          </p:cNvPr>
          <p:cNvSpPr/>
          <p:nvPr/>
        </p:nvSpPr>
        <p:spPr>
          <a:xfrm>
            <a:off x="9057125" y="2584330"/>
            <a:ext cx="1177231" cy="544175"/>
          </a:xfrm>
          <a:prstGeom prst="rect">
            <a:avLst/>
          </a:prstGeom>
          <a:solidFill>
            <a:schemeClr val="accent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Rectangle 3">
            <a:extLst>
              <a:ext uri="{FF2B5EF4-FFF2-40B4-BE49-F238E27FC236}">
                <a16:creationId xmlns:a16="http://schemas.microsoft.com/office/drawing/2014/main" id="{38410332-2FCB-3489-4C72-AC3C30D5C3E2}"/>
              </a:ext>
            </a:extLst>
          </p:cNvPr>
          <p:cNvSpPr/>
          <p:nvPr/>
        </p:nvSpPr>
        <p:spPr>
          <a:xfrm>
            <a:off x="9057125" y="2701652"/>
            <a:ext cx="1177231" cy="307777"/>
          </a:xfrm>
          <a:prstGeom prst="rect">
            <a:avLst/>
          </a:prstGeom>
        </p:spPr>
        <p:txBody>
          <a:bodyPr wrap="square" lIns="0" tIns="0" rIns="0" bIns="0">
            <a:spAutoFit/>
          </a:bodyPr>
          <a:lstStyle/>
          <a:p>
            <a:pPr algn="ctr"/>
            <a:r>
              <a:rPr lang="es-VE" sz="2000" b="1" dirty="0">
                <a:solidFill>
                  <a:schemeClr val="bg1"/>
                </a:solidFill>
                <a:latin typeface="Arial"/>
                <a:ea typeface="Helvetica Neue" panose="02000503000000020004" pitchFamily="2" charset="0"/>
                <a:cs typeface="Arial"/>
                <a:sym typeface="Wingdings" pitchFamily="2" charset="2"/>
              </a:rPr>
              <a:t>ISSUE</a:t>
            </a:r>
            <a:endParaRPr lang="en-US" sz="2000" b="1" dirty="0">
              <a:solidFill>
                <a:schemeClr val="bg1"/>
              </a:solidFill>
              <a:latin typeface="Arial"/>
              <a:ea typeface="Helvetica Neue" panose="02000503000000020004" pitchFamily="2" charset="0"/>
              <a:cs typeface="Arial"/>
              <a:sym typeface="Wingdings" pitchFamily="2" charset="2"/>
            </a:endParaRPr>
          </a:p>
        </p:txBody>
      </p:sp>
    </p:spTree>
    <p:extLst>
      <p:ext uri="{BB962C8B-B14F-4D97-AF65-F5344CB8AC3E}">
        <p14:creationId xmlns:p14="http://schemas.microsoft.com/office/powerpoint/2010/main" val="84249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6E1D7-0DAB-A14F-241F-0ED8B928CC53}"/>
              </a:ext>
            </a:extLst>
          </p:cNvPr>
          <p:cNvSpPr>
            <a:spLocks noGrp="1"/>
          </p:cNvSpPr>
          <p:nvPr>
            <p:ph type="title"/>
          </p:nvPr>
        </p:nvSpPr>
        <p:spPr>
          <a:xfrm>
            <a:off x="447407" y="399908"/>
            <a:ext cx="11021483" cy="584775"/>
          </a:xfrm>
        </p:spPr>
        <p:txBody>
          <a:bodyPr/>
          <a:lstStyle/>
          <a:p>
            <a:r>
              <a:rPr lang="en-US" sz="3200" dirty="0">
                <a:solidFill>
                  <a:schemeClr val="accent4"/>
                </a:solidFill>
                <a:latin typeface="+mj-lt"/>
              </a:rPr>
              <a:t>Best Practices - Evaluate Internal Resources</a:t>
            </a:r>
            <a:endParaRPr lang="en-US" sz="3200" dirty="0">
              <a:solidFill>
                <a:schemeClr val="accent4"/>
              </a:solidFill>
              <a:latin typeface="+mj-lt"/>
              <a:cs typeface="Arial" panose="020B0604020202020204" pitchFamily="34" charset="0"/>
            </a:endParaRPr>
          </a:p>
        </p:txBody>
      </p:sp>
      <p:grpSp>
        <p:nvGrpSpPr>
          <p:cNvPr id="32" name="Group 31">
            <a:extLst>
              <a:ext uri="{FF2B5EF4-FFF2-40B4-BE49-F238E27FC236}">
                <a16:creationId xmlns:a16="http://schemas.microsoft.com/office/drawing/2014/main" id="{1B282E2F-2849-44BA-C87B-B016F9C10070}"/>
              </a:ext>
            </a:extLst>
          </p:cNvPr>
          <p:cNvGrpSpPr/>
          <p:nvPr/>
        </p:nvGrpSpPr>
        <p:grpSpPr>
          <a:xfrm>
            <a:off x="972579" y="1927650"/>
            <a:ext cx="10246588" cy="1501351"/>
            <a:chOff x="837239" y="1217627"/>
            <a:chExt cx="7684941" cy="1126013"/>
          </a:xfrm>
          <a:solidFill>
            <a:schemeClr val="bg2"/>
          </a:solidFill>
        </p:grpSpPr>
        <p:sp>
          <p:nvSpPr>
            <p:cNvPr id="22" name="Rectangle 21">
              <a:extLst>
                <a:ext uri="{FF2B5EF4-FFF2-40B4-BE49-F238E27FC236}">
                  <a16:creationId xmlns:a16="http://schemas.microsoft.com/office/drawing/2014/main" id="{BCC6FADA-30A2-5336-6607-C4D7FBD3C187}"/>
                </a:ext>
              </a:extLst>
            </p:cNvPr>
            <p:cNvSpPr/>
            <p:nvPr/>
          </p:nvSpPr>
          <p:spPr>
            <a:xfrm>
              <a:off x="837239" y="12176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Compliance</a:t>
              </a:r>
            </a:p>
          </p:txBody>
        </p:sp>
        <p:sp>
          <p:nvSpPr>
            <p:cNvPr id="23" name="Rectangle 22">
              <a:extLst>
                <a:ext uri="{FF2B5EF4-FFF2-40B4-BE49-F238E27FC236}">
                  <a16:creationId xmlns:a16="http://schemas.microsoft.com/office/drawing/2014/main" id="{9533E418-B2A3-2282-EED6-C3C4116E9866}"/>
                </a:ext>
              </a:extLst>
            </p:cNvPr>
            <p:cNvSpPr/>
            <p:nvPr/>
          </p:nvSpPr>
          <p:spPr>
            <a:xfrm>
              <a:off x="2811234" y="12176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Care Management</a:t>
              </a:r>
            </a:p>
          </p:txBody>
        </p:sp>
        <p:sp>
          <p:nvSpPr>
            <p:cNvPr id="24" name="Rectangle 23">
              <a:extLst>
                <a:ext uri="{FF2B5EF4-FFF2-40B4-BE49-F238E27FC236}">
                  <a16:creationId xmlns:a16="http://schemas.microsoft.com/office/drawing/2014/main" id="{9F3C4FBE-94E6-9316-2524-2D48717F0874}"/>
                </a:ext>
              </a:extLst>
            </p:cNvPr>
            <p:cNvSpPr/>
            <p:nvPr/>
          </p:nvSpPr>
          <p:spPr>
            <a:xfrm>
              <a:off x="4785229" y="12176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Patient Financial Services</a:t>
              </a:r>
            </a:p>
          </p:txBody>
        </p:sp>
        <p:sp>
          <p:nvSpPr>
            <p:cNvPr id="25" name="Rectangle 24">
              <a:extLst>
                <a:ext uri="{FF2B5EF4-FFF2-40B4-BE49-F238E27FC236}">
                  <a16:creationId xmlns:a16="http://schemas.microsoft.com/office/drawing/2014/main" id="{3A587630-10F5-D713-02D7-08B331658672}"/>
                </a:ext>
              </a:extLst>
            </p:cNvPr>
            <p:cNvSpPr/>
            <p:nvPr/>
          </p:nvSpPr>
          <p:spPr>
            <a:xfrm>
              <a:off x="6759223" y="12176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Clinical Documentation Integrity (CDI)</a:t>
              </a:r>
            </a:p>
          </p:txBody>
        </p:sp>
      </p:grpSp>
      <p:grpSp>
        <p:nvGrpSpPr>
          <p:cNvPr id="31" name="Group 30">
            <a:extLst>
              <a:ext uri="{FF2B5EF4-FFF2-40B4-BE49-F238E27FC236}">
                <a16:creationId xmlns:a16="http://schemas.microsoft.com/office/drawing/2014/main" id="{3C82B8DB-7C76-D2D6-658D-2EED8A5AC4DA}"/>
              </a:ext>
            </a:extLst>
          </p:cNvPr>
          <p:cNvGrpSpPr/>
          <p:nvPr/>
        </p:nvGrpSpPr>
        <p:grpSpPr>
          <a:xfrm>
            <a:off x="972579" y="4053871"/>
            <a:ext cx="10246588" cy="1501351"/>
            <a:chOff x="729434" y="2634827"/>
            <a:chExt cx="7684941" cy="1126013"/>
          </a:xfrm>
          <a:solidFill>
            <a:schemeClr val="bg2"/>
          </a:solidFill>
        </p:grpSpPr>
        <p:sp>
          <p:nvSpPr>
            <p:cNvPr id="26" name="Rectangle 25">
              <a:extLst>
                <a:ext uri="{FF2B5EF4-FFF2-40B4-BE49-F238E27FC236}">
                  <a16:creationId xmlns:a16="http://schemas.microsoft.com/office/drawing/2014/main" id="{11A05521-78AF-EB54-49B6-775AF0DEF4C4}"/>
                </a:ext>
              </a:extLst>
            </p:cNvPr>
            <p:cNvSpPr/>
            <p:nvPr/>
          </p:nvSpPr>
          <p:spPr>
            <a:xfrm>
              <a:off x="729434" y="26348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Health Information Management (HIM)</a:t>
              </a:r>
            </a:p>
          </p:txBody>
        </p:sp>
        <p:sp>
          <p:nvSpPr>
            <p:cNvPr id="27" name="Rectangle 26">
              <a:extLst>
                <a:ext uri="{FF2B5EF4-FFF2-40B4-BE49-F238E27FC236}">
                  <a16:creationId xmlns:a16="http://schemas.microsoft.com/office/drawing/2014/main" id="{43E7A1AE-9B0E-C36B-3235-19780B9149F2}"/>
                </a:ext>
              </a:extLst>
            </p:cNvPr>
            <p:cNvSpPr/>
            <p:nvPr/>
          </p:nvSpPr>
          <p:spPr>
            <a:xfrm>
              <a:off x="2703429" y="26348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Patient Access</a:t>
              </a:r>
            </a:p>
          </p:txBody>
        </p:sp>
        <p:sp>
          <p:nvSpPr>
            <p:cNvPr id="28" name="Rectangle 27">
              <a:extLst>
                <a:ext uri="{FF2B5EF4-FFF2-40B4-BE49-F238E27FC236}">
                  <a16:creationId xmlns:a16="http://schemas.microsoft.com/office/drawing/2014/main" id="{48D9E706-288B-FE8B-E188-E8048419D189}"/>
                </a:ext>
              </a:extLst>
            </p:cNvPr>
            <p:cNvSpPr/>
            <p:nvPr/>
          </p:nvSpPr>
          <p:spPr>
            <a:xfrm>
              <a:off x="4677424" y="26348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Contracting</a:t>
              </a:r>
            </a:p>
          </p:txBody>
        </p:sp>
        <p:sp>
          <p:nvSpPr>
            <p:cNvPr id="29" name="Rectangle 28">
              <a:extLst>
                <a:ext uri="{FF2B5EF4-FFF2-40B4-BE49-F238E27FC236}">
                  <a16:creationId xmlns:a16="http://schemas.microsoft.com/office/drawing/2014/main" id="{5097AD6F-6D51-76E2-DBF6-EBDFD0CE2252}"/>
                </a:ext>
              </a:extLst>
            </p:cNvPr>
            <p:cNvSpPr/>
            <p:nvPr/>
          </p:nvSpPr>
          <p:spPr>
            <a:xfrm>
              <a:off x="6651418" y="2634827"/>
              <a:ext cx="1762957" cy="1126013"/>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nchorCtr="0"/>
            <a:lstStyle/>
            <a:p>
              <a:pPr algn="ctr"/>
              <a:r>
                <a:rPr lang="en-US" sz="2133" b="1" dirty="0">
                  <a:solidFill>
                    <a:sysClr val="windowText" lastClr="000000"/>
                  </a:solidFill>
                  <a:latin typeface="Arial" panose="020B0604020202020204" pitchFamily="34" charset="0"/>
                  <a:ea typeface="Lato" panose="020F0502020204030203" pitchFamily="34" charset="0"/>
                  <a:cs typeface="Arial" panose="020B0604020202020204" pitchFamily="34" charset="0"/>
                </a:rPr>
                <a:t>Utilization Review</a:t>
              </a:r>
            </a:p>
          </p:txBody>
        </p:sp>
      </p:grpSp>
      <p:pic>
        <p:nvPicPr>
          <p:cNvPr id="3" name="Picture 2">
            <a:extLst>
              <a:ext uri="{FF2B5EF4-FFF2-40B4-BE49-F238E27FC236}">
                <a16:creationId xmlns:a16="http://schemas.microsoft.com/office/drawing/2014/main" id="{5BEB262F-3579-4D13-97E3-0724653EECBA}"/>
              </a:ext>
            </a:extLst>
          </p:cNvPr>
          <p:cNvPicPr>
            <a:picLocks noChangeAspect="1"/>
          </p:cNvPicPr>
          <p:nvPr/>
        </p:nvPicPr>
        <p:blipFill>
          <a:blip r:embed="rId3"/>
          <a:stretch>
            <a:fillRect/>
          </a:stretch>
        </p:blipFill>
        <p:spPr>
          <a:xfrm>
            <a:off x="9962861" y="143092"/>
            <a:ext cx="2038350" cy="552450"/>
          </a:xfrm>
          <a:prstGeom prst="rect">
            <a:avLst/>
          </a:prstGeom>
        </p:spPr>
      </p:pic>
      <p:pic>
        <p:nvPicPr>
          <p:cNvPr id="2" name="Picture 1">
            <a:extLst>
              <a:ext uri="{FF2B5EF4-FFF2-40B4-BE49-F238E27FC236}">
                <a16:creationId xmlns:a16="http://schemas.microsoft.com/office/drawing/2014/main" id="{5A2A41B5-B3E6-4AB9-AB60-491C26C51AC5}"/>
              </a:ext>
            </a:extLst>
          </p:cNvPr>
          <p:cNvPicPr>
            <a:picLocks noChangeAspect="1"/>
          </p:cNvPicPr>
          <p:nvPr/>
        </p:nvPicPr>
        <p:blipFill>
          <a:blip r:embed="rId4"/>
          <a:stretch>
            <a:fillRect/>
          </a:stretch>
        </p:blipFill>
        <p:spPr>
          <a:xfrm>
            <a:off x="447407" y="6454846"/>
            <a:ext cx="2371550" cy="365792"/>
          </a:xfrm>
          <a:prstGeom prst="rect">
            <a:avLst/>
          </a:prstGeom>
        </p:spPr>
      </p:pic>
    </p:spTree>
    <p:extLst>
      <p:ext uri="{BB962C8B-B14F-4D97-AF65-F5344CB8AC3E}">
        <p14:creationId xmlns:p14="http://schemas.microsoft.com/office/powerpoint/2010/main" val="218321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30</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solidFill>
                  <a:schemeClr val="tx2"/>
                </a:solidFill>
              </a:rPr>
              <a:t>Example</a:t>
            </a:r>
          </a:p>
        </p:txBody>
      </p:sp>
      <p:pic>
        <p:nvPicPr>
          <p:cNvPr id="14" name="Picture 3">
            <a:extLst>
              <a:ext uri="{FF2B5EF4-FFF2-40B4-BE49-F238E27FC236}">
                <a16:creationId xmlns:a16="http://schemas.microsoft.com/office/drawing/2014/main" id="{18F3C0FB-9DBA-5624-5CDC-A7A6643FC0B7}"/>
              </a:ext>
            </a:extLst>
          </p:cNvPr>
          <p:cNvPicPr>
            <a:picLocks noChangeAspect="1"/>
          </p:cNvPicPr>
          <p:nvPr/>
        </p:nvPicPr>
        <p:blipFill rotWithShape="1">
          <a:blip r:embed="rId2"/>
          <a:srcRect r="3174"/>
          <a:stretch/>
        </p:blipFill>
        <p:spPr>
          <a:xfrm>
            <a:off x="3341170" y="1249680"/>
            <a:ext cx="5707406" cy="5608320"/>
          </a:xfrm>
          <a:prstGeom prst="rect">
            <a:avLst/>
          </a:prstGeom>
        </p:spPr>
      </p:pic>
      <p:sp>
        <p:nvSpPr>
          <p:cNvPr id="21" name="Rectangle: Rounded Corners 1">
            <a:extLst>
              <a:ext uri="{FF2B5EF4-FFF2-40B4-BE49-F238E27FC236}">
                <a16:creationId xmlns:a16="http://schemas.microsoft.com/office/drawing/2014/main" id="{B73FDCEB-A6D0-C70D-2BD3-FA81602527CB}"/>
              </a:ext>
            </a:extLst>
          </p:cNvPr>
          <p:cNvSpPr/>
          <p:nvPr/>
        </p:nvSpPr>
        <p:spPr>
          <a:xfrm>
            <a:off x="3661878" y="1996440"/>
            <a:ext cx="5101121" cy="1094232"/>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2" name="Rectangle: Rounded Corners 1">
            <a:extLst>
              <a:ext uri="{FF2B5EF4-FFF2-40B4-BE49-F238E27FC236}">
                <a16:creationId xmlns:a16="http://schemas.microsoft.com/office/drawing/2014/main" id="{2375D809-A38C-D35D-B7BE-826E9E9494DA}"/>
              </a:ext>
            </a:extLst>
          </p:cNvPr>
          <p:cNvSpPr/>
          <p:nvPr/>
        </p:nvSpPr>
        <p:spPr>
          <a:xfrm>
            <a:off x="3269243" y="1565273"/>
            <a:ext cx="5493757" cy="431167"/>
          </a:xfrm>
          <a:prstGeom prst="round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6" name="Rectangle 3">
            <a:extLst>
              <a:ext uri="{FF2B5EF4-FFF2-40B4-BE49-F238E27FC236}">
                <a16:creationId xmlns:a16="http://schemas.microsoft.com/office/drawing/2014/main" id="{E540966C-328A-287B-16DC-3ED2CDDE8337}"/>
              </a:ext>
            </a:extLst>
          </p:cNvPr>
          <p:cNvSpPr/>
          <p:nvPr/>
        </p:nvSpPr>
        <p:spPr>
          <a:xfrm>
            <a:off x="390144" y="5329480"/>
            <a:ext cx="2564821" cy="553998"/>
          </a:xfrm>
          <a:prstGeom prst="rect">
            <a:avLst/>
          </a:prstGeom>
        </p:spPr>
        <p:txBody>
          <a:bodyPr wrap="square" lIns="0" tIns="0" rIns="0" bIns="0">
            <a:spAutoFit/>
          </a:bodyPr>
          <a:lstStyle/>
          <a:p>
            <a:pPr algn="ctr"/>
            <a:r>
              <a:rPr lang="en-US" b="1" dirty="0">
                <a:solidFill>
                  <a:schemeClr val="accent4"/>
                </a:solidFill>
                <a:latin typeface="Arial"/>
                <a:ea typeface="Helvetica Neue" panose="02000503000000020004" pitchFamily="2" charset="0"/>
                <a:cs typeface="Arial"/>
                <a:sym typeface="Wingdings" pitchFamily="2" charset="2"/>
              </a:rPr>
              <a:t>Intra-Operative Change is not Foreseeable</a:t>
            </a:r>
          </a:p>
        </p:txBody>
      </p:sp>
      <p:sp>
        <p:nvSpPr>
          <p:cNvPr id="27" name="Rectangle: Rounded Corners 1">
            <a:extLst>
              <a:ext uri="{FF2B5EF4-FFF2-40B4-BE49-F238E27FC236}">
                <a16:creationId xmlns:a16="http://schemas.microsoft.com/office/drawing/2014/main" id="{2981FB5B-98B3-7F6D-74D5-AC5198CEB78F}"/>
              </a:ext>
            </a:extLst>
          </p:cNvPr>
          <p:cNvSpPr/>
          <p:nvPr/>
        </p:nvSpPr>
        <p:spPr>
          <a:xfrm>
            <a:off x="3341171" y="5208955"/>
            <a:ext cx="4239844" cy="33998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8" name="Rectángulo 13">
            <a:extLst>
              <a:ext uri="{FF2B5EF4-FFF2-40B4-BE49-F238E27FC236}">
                <a16:creationId xmlns:a16="http://schemas.microsoft.com/office/drawing/2014/main" id="{51425D5C-750C-EB35-E83A-4CD202256F1A}"/>
              </a:ext>
            </a:extLst>
          </p:cNvPr>
          <p:cNvSpPr/>
          <p:nvPr/>
        </p:nvSpPr>
        <p:spPr>
          <a:xfrm>
            <a:off x="560646" y="1514856"/>
            <a:ext cx="1280346" cy="571714"/>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F461A22-5FEA-7BD5-3C00-1DF22673CDC5}"/>
              </a:ext>
            </a:extLst>
          </p:cNvPr>
          <p:cNvSpPr/>
          <p:nvPr/>
        </p:nvSpPr>
        <p:spPr>
          <a:xfrm>
            <a:off x="716715" y="1564756"/>
            <a:ext cx="990165" cy="461665"/>
          </a:xfrm>
          <a:prstGeom prst="rect">
            <a:avLst/>
          </a:prstGeom>
        </p:spPr>
        <p:txBody>
          <a:bodyPr wrap="square">
            <a:spAutoFit/>
          </a:bodyPr>
          <a:lstStyle/>
          <a:p>
            <a:pPr algn="ctr"/>
            <a:r>
              <a:rPr lang="en-US" sz="2400" b="1" dirty="0">
                <a:solidFill>
                  <a:schemeClr val="bg1"/>
                </a:solidFill>
                <a:cs typeface="Arial"/>
              </a:rPr>
              <a:t>Rule</a:t>
            </a:r>
            <a:endParaRPr lang="en-US" sz="2400" dirty="0">
              <a:solidFill>
                <a:schemeClr val="bg1"/>
              </a:solidFill>
            </a:endParaRPr>
          </a:p>
        </p:txBody>
      </p:sp>
      <p:sp>
        <p:nvSpPr>
          <p:cNvPr id="30" name="Rectángulo 13">
            <a:extLst>
              <a:ext uri="{FF2B5EF4-FFF2-40B4-BE49-F238E27FC236}">
                <a16:creationId xmlns:a16="http://schemas.microsoft.com/office/drawing/2014/main" id="{9C932BE4-3195-3F86-82D8-107593A00F2B}"/>
              </a:ext>
            </a:extLst>
          </p:cNvPr>
          <p:cNvSpPr/>
          <p:nvPr/>
        </p:nvSpPr>
        <p:spPr>
          <a:xfrm>
            <a:off x="560646" y="2286000"/>
            <a:ext cx="1792410" cy="57171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777C9AF-6C68-E0B1-298C-E29E3B59734C}"/>
              </a:ext>
            </a:extLst>
          </p:cNvPr>
          <p:cNvSpPr/>
          <p:nvPr/>
        </p:nvSpPr>
        <p:spPr>
          <a:xfrm>
            <a:off x="716715" y="2335900"/>
            <a:ext cx="1550997" cy="461665"/>
          </a:xfrm>
          <a:prstGeom prst="rect">
            <a:avLst/>
          </a:prstGeom>
        </p:spPr>
        <p:txBody>
          <a:bodyPr wrap="square">
            <a:spAutoFit/>
          </a:bodyPr>
          <a:lstStyle/>
          <a:p>
            <a:pPr algn="ctr"/>
            <a:r>
              <a:rPr lang="en-US" sz="2400" b="1" dirty="0">
                <a:solidFill>
                  <a:schemeClr val="bg1"/>
                </a:solidFill>
                <a:cs typeface="Arial"/>
              </a:rPr>
              <a:t>Analysis</a:t>
            </a:r>
            <a:endParaRPr lang="en-US" sz="2400" dirty="0">
              <a:solidFill>
                <a:schemeClr val="bg1"/>
              </a:solidFill>
            </a:endParaRPr>
          </a:p>
        </p:txBody>
      </p:sp>
      <p:sp>
        <p:nvSpPr>
          <p:cNvPr id="32" name="Rectángulo 13">
            <a:extLst>
              <a:ext uri="{FF2B5EF4-FFF2-40B4-BE49-F238E27FC236}">
                <a16:creationId xmlns:a16="http://schemas.microsoft.com/office/drawing/2014/main" id="{49654E1D-0196-3BB7-328A-2CF4D120A3AE}"/>
              </a:ext>
            </a:extLst>
          </p:cNvPr>
          <p:cNvSpPr/>
          <p:nvPr/>
        </p:nvSpPr>
        <p:spPr>
          <a:xfrm>
            <a:off x="560646" y="3703320"/>
            <a:ext cx="2121594" cy="57171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5C6D32D-C05F-7BDF-14D9-061883EB329D}"/>
              </a:ext>
            </a:extLst>
          </p:cNvPr>
          <p:cNvSpPr/>
          <p:nvPr/>
        </p:nvSpPr>
        <p:spPr>
          <a:xfrm>
            <a:off x="716715" y="3753220"/>
            <a:ext cx="1867989" cy="461665"/>
          </a:xfrm>
          <a:prstGeom prst="rect">
            <a:avLst/>
          </a:prstGeom>
        </p:spPr>
        <p:txBody>
          <a:bodyPr wrap="square">
            <a:spAutoFit/>
          </a:bodyPr>
          <a:lstStyle/>
          <a:p>
            <a:pPr algn="ctr"/>
            <a:r>
              <a:rPr lang="en-US" sz="2400" b="1" dirty="0">
                <a:solidFill>
                  <a:schemeClr val="bg1"/>
                </a:solidFill>
                <a:cs typeface="Arial"/>
              </a:rPr>
              <a:t>Conclusion</a:t>
            </a:r>
            <a:endParaRPr lang="en-US" sz="2400" dirty="0">
              <a:solidFill>
                <a:schemeClr val="bg1"/>
              </a:solidFill>
            </a:endParaRPr>
          </a:p>
        </p:txBody>
      </p:sp>
      <p:sp>
        <p:nvSpPr>
          <p:cNvPr id="23" name="Isosceles Triangle 5">
            <a:extLst>
              <a:ext uri="{FF2B5EF4-FFF2-40B4-BE49-F238E27FC236}">
                <a16:creationId xmlns:a16="http://schemas.microsoft.com/office/drawing/2014/main" id="{9D320CBA-1E23-3574-B266-8B5C4E7168AF}"/>
              </a:ext>
            </a:extLst>
          </p:cNvPr>
          <p:cNvSpPr/>
          <p:nvPr/>
        </p:nvSpPr>
        <p:spPr>
          <a:xfrm rot="5400000">
            <a:off x="2255344" y="1722996"/>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Isosceles Triangle 5">
            <a:extLst>
              <a:ext uri="{FF2B5EF4-FFF2-40B4-BE49-F238E27FC236}">
                <a16:creationId xmlns:a16="http://schemas.microsoft.com/office/drawing/2014/main" id="{EBE2398E-7501-FB81-F651-DB451C78B49B}"/>
              </a:ext>
            </a:extLst>
          </p:cNvPr>
          <p:cNvSpPr/>
          <p:nvPr/>
        </p:nvSpPr>
        <p:spPr>
          <a:xfrm rot="5400000">
            <a:off x="2671194" y="2467925"/>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Isosceles Triangle 5">
            <a:extLst>
              <a:ext uri="{FF2B5EF4-FFF2-40B4-BE49-F238E27FC236}">
                <a16:creationId xmlns:a16="http://schemas.microsoft.com/office/drawing/2014/main" id="{70D29B24-A542-3B27-7EEA-E0ABCA585C5D}"/>
              </a:ext>
            </a:extLst>
          </p:cNvPr>
          <p:cNvSpPr/>
          <p:nvPr/>
        </p:nvSpPr>
        <p:spPr>
          <a:xfrm rot="10800000">
            <a:off x="1388783" y="4796863"/>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530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31</a:t>
            </a:fld>
            <a:endParaRPr lang="en-US" dirty="0"/>
          </a:p>
        </p:txBody>
      </p:sp>
      <p:sp>
        <p:nvSpPr>
          <p:cNvPr id="22" name="Title 3">
            <a:extLst>
              <a:ext uri="{FF2B5EF4-FFF2-40B4-BE49-F238E27FC236}">
                <a16:creationId xmlns:a16="http://schemas.microsoft.com/office/drawing/2014/main" id="{F5AB96A2-4122-551A-3CB9-6C10FA33FC8C}"/>
              </a:ext>
            </a:extLst>
          </p:cNvPr>
          <p:cNvSpPr>
            <a:spLocks noGrp="1"/>
          </p:cNvSpPr>
          <p:nvPr>
            <p:ph type="ctrTitle" idx="4294967295"/>
          </p:nvPr>
        </p:nvSpPr>
        <p:spPr>
          <a:xfrm>
            <a:off x="522635" y="1256230"/>
            <a:ext cx="9113838" cy="536575"/>
          </a:xfrm>
        </p:spPr>
        <p:txBody>
          <a:bodyPr/>
          <a:lstStyle/>
          <a:p>
            <a:r>
              <a:rPr lang="en-US" dirty="0"/>
              <a:t>Applying our Knowledge!</a:t>
            </a:r>
          </a:p>
        </p:txBody>
      </p:sp>
      <p:sp>
        <p:nvSpPr>
          <p:cNvPr id="23" name="Text Placeholder 4">
            <a:extLst>
              <a:ext uri="{FF2B5EF4-FFF2-40B4-BE49-F238E27FC236}">
                <a16:creationId xmlns:a16="http://schemas.microsoft.com/office/drawing/2014/main" id="{9617F9D9-4B78-ECAA-679C-3D145ABE413F}"/>
              </a:ext>
            </a:extLst>
          </p:cNvPr>
          <p:cNvSpPr txBox="1">
            <a:spLocks/>
          </p:cNvSpPr>
          <p:nvPr/>
        </p:nvSpPr>
        <p:spPr>
          <a:xfrm>
            <a:off x="1308847" y="2380081"/>
            <a:ext cx="8086166" cy="369332"/>
          </a:xfrm>
          <a:prstGeom prst="rect">
            <a:avLst/>
          </a:prstGeom>
        </p:spPr>
        <p:txBody>
          <a:bodyPr/>
          <a:lstStyle>
            <a:lvl1pPr marL="9144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ISSUE: </a:t>
            </a:r>
            <a:r>
              <a:rPr lang="en-US" dirty="0"/>
              <a:t>What’s the issue you need to address?</a:t>
            </a:r>
          </a:p>
        </p:txBody>
      </p:sp>
      <p:sp>
        <p:nvSpPr>
          <p:cNvPr id="24" name="Text Placeholder 4">
            <a:extLst>
              <a:ext uri="{FF2B5EF4-FFF2-40B4-BE49-F238E27FC236}">
                <a16:creationId xmlns:a16="http://schemas.microsoft.com/office/drawing/2014/main" id="{CC050154-B377-71A5-25C8-CA32B3979986}"/>
              </a:ext>
            </a:extLst>
          </p:cNvPr>
          <p:cNvSpPr txBox="1">
            <a:spLocks/>
          </p:cNvSpPr>
          <p:nvPr/>
        </p:nvSpPr>
        <p:spPr>
          <a:xfrm>
            <a:off x="1308847" y="3317299"/>
            <a:ext cx="8086166"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RULE: </a:t>
            </a:r>
            <a:r>
              <a:rPr lang="en-US" dirty="0"/>
              <a:t>What rule(s) apply to the denial?</a:t>
            </a:r>
          </a:p>
        </p:txBody>
      </p:sp>
      <p:sp>
        <p:nvSpPr>
          <p:cNvPr id="25" name="Text Placeholder 4">
            <a:extLst>
              <a:ext uri="{FF2B5EF4-FFF2-40B4-BE49-F238E27FC236}">
                <a16:creationId xmlns:a16="http://schemas.microsoft.com/office/drawing/2014/main" id="{006A95FA-B2A3-4699-4A58-28EFA14B0A60}"/>
              </a:ext>
            </a:extLst>
          </p:cNvPr>
          <p:cNvSpPr txBox="1">
            <a:spLocks/>
          </p:cNvSpPr>
          <p:nvPr/>
        </p:nvSpPr>
        <p:spPr>
          <a:xfrm>
            <a:off x="1308847" y="4204805"/>
            <a:ext cx="8086166"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 </a:t>
            </a:r>
            <a:r>
              <a:rPr lang="en-US" dirty="0"/>
              <a:t>How do the rules apply to your facts?</a:t>
            </a:r>
          </a:p>
        </p:txBody>
      </p:sp>
      <p:sp>
        <p:nvSpPr>
          <p:cNvPr id="26" name="Text Placeholder 4">
            <a:extLst>
              <a:ext uri="{FF2B5EF4-FFF2-40B4-BE49-F238E27FC236}">
                <a16:creationId xmlns:a16="http://schemas.microsoft.com/office/drawing/2014/main" id="{7D9B03EE-A9BC-C931-D913-D0611ADE5210}"/>
              </a:ext>
            </a:extLst>
          </p:cNvPr>
          <p:cNvSpPr txBox="1">
            <a:spLocks/>
          </p:cNvSpPr>
          <p:nvPr/>
        </p:nvSpPr>
        <p:spPr>
          <a:xfrm>
            <a:off x="1308847" y="5078864"/>
            <a:ext cx="8086166"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CONCLUSION: </a:t>
            </a:r>
            <a:r>
              <a:rPr lang="en-US" dirty="0"/>
              <a:t>The logical conclusion of the analysis.</a:t>
            </a:r>
          </a:p>
        </p:txBody>
      </p:sp>
      <p:sp>
        <p:nvSpPr>
          <p:cNvPr id="27" name="Freeform 26">
            <a:extLst>
              <a:ext uri="{FF2B5EF4-FFF2-40B4-BE49-F238E27FC236}">
                <a16:creationId xmlns:a16="http://schemas.microsoft.com/office/drawing/2014/main" id="{594B363C-31CF-F310-2579-5A204E9306C8}"/>
              </a:ext>
            </a:extLst>
          </p:cNvPr>
          <p:cNvSpPr/>
          <p:nvPr/>
        </p:nvSpPr>
        <p:spPr>
          <a:xfrm>
            <a:off x="522635" y="2206409"/>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1"/>
          </a:solidFill>
          <a:ln w="9338"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ED0D7D9E-65FB-B02A-250E-71EE8F0B9E45}"/>
              </a:ext>
            </a:extLst>
          </p:cNvPr>
          <p:cNvSpPr/>
          <p:nvPr/>
        </p:nvSpPr>
        <p:spPr>
          <a:xfrm>
            <a:off x="522635" y="3120076"/>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3"/>
          </a:solidFill>
          <a:ln w="9338"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92B45CAF-0728-758A-9B17-D0A01D3DB60D}"/>
              </a:ext>
            </a:extLst>
          </p:cNvPr>
          <p:cNvSpPr/>
          <p:nvPr/>
        </p:nvSpPr>
        <p:spPr>
          <a:xfrm>
            <a:off x="522635" y="400758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2"/>
          </a:solidFill>
          <a:ln w="9338"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D2B48705-BEC5-12DB-8D21-C3EE9ADBD498}"/>
              </a:ext>
            </a:extLst>
          </p:cNvPr>
          <p:cNvSpPr/>
          <p:nvPr/>
        </p:nvSpPr>
        <p:spPr>
          <a:xfrm>
            <a:off x="522635" y="4904051"/>
            <a:ext cx="679700" cy="775985"/>
          </a:xfrm>
          <a:custGeom>
            <a:avLst/>
            <a:gdLst>
              <a:gd name="connsiteX0" fmla="*/ 486007 w 486006"/>
              <a:gd name="connsiteY0" fmla="*/ 405156 h 554853"/>
              <a:gd name="connsiteX1" fmla="*/ 486007 w 486006"/>
              <a:gd name="connsiteY1" fmla="*/ 149434 h 554853"/>
              <a:gd name="connsiteX2" fmla="*/ 475030 w 486006"/>
              <a:gd name="connsiteY2" fmla="*/ 130492 h 554853"/>
              <a:gd name="connsiteX3" fmla="*/ 253980 w 486006"/>
              <a:gd name="connsiteY3" fmla="*/ 2915 h 554853"/>
              <a:gd name="connsiteX4" fmla="*/ 232027 w 486006"/>
              <a:gd name="connsiteY4" fmla="*/ 2915 h 554853"/>
              <a:gd name="connsiteX5" fmla="*/ 10977 w 486006"/>
              <a:gd name="connsiteY5" fmla="*/ 130681 h 554853"/>
              <a:gd name="connsiteX6" fmla="*/ 0 w 486006"/>
              <a:gd name="connsiteY6" fmla="*/ 149624 h 554853"/>
              <a:gd name="connsiteX7" fmla="*/ 0 w 486006"/>
              <a:gd name="connsiteY7" fmla="*/ 405346 h 554853"/>
              <a:gd name="connsiteX8" fmla="*/ 10977 w 486006"/>
              <a:gd name="connsiteY8" fmla="*/ 424288 h 554853"/>
              <a:gd name="connsiteX9" fmla="*/ 232027 w 486006"/>
              <a:gd name="connsiteY9" fmla="*/ 551865 h 554853"/>
              <a:gd name="connsiteX10" fmla="*/ 253980 w 486006"/>
              <a:gd name="connsiteY10" fmla="*/ 551865 h 554853"/>
              <a:gd name="connsiteX11" fmla="*/ 475030 w 486006"/>
              <a:gd name="connsiteY11" fmla="*/ 424193 h 554853"/>
              <a:gd name="connsiteX12" fmla="*/ 486007 w 486006"/>
              <a:gd name="connsiteY12" fmla="*/ 405156 h 55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06" h="554853">
                <a:moveTo>
                  <a:pt x="486007" y="405156"/>
                </a:moveTo>
                <a:lnTo>
                  <a:pt x="486007" y="149434"/>
                </a:lnTo>
                <a:cubicBezTo>
                  <a:pt x="485995" y="141610"/>
                  <a:pt x="481810" y="134387"/>
                  <a:pt x="475030" y="130492"/>
                </a:cubicBezTo>
                <a:lnTo>
                  <a:pt x="253980" y="2915"/>
                </a:lnTo>
                <a:cubicBezTo>
                  <a:pt x="247177" y="-972"/>
                  <a:pt x="238829" y="-972"/>
                  <a:pt x="232027" y="2915"/>
                </a:cubicBezTo>
                <a:lnTo>
                  <a:pt x="10977" y="130681"/>
                </a:lnTo>
                <a:cubicBezTo>
                  <a:pt x="4197" y="134576"/>
                  <a:pt x="12" y="141799"/>
                  <a:pt x="0" y="149624"/>
                </a:cubicBezTo>
                <a:lnTo>
                  <a:pt x="0" y="405346"/>
                </a:lnTo>
                <a:cubicBezTo>
                  <a:pt x="31" y="413165"/>
                  <a:pt x="4211" y="420378"/>
                  <a:pt x="10977" y="424288"/>
                </a:cubicBezTo>
                <a:lnTo>
                  <a:pt x="232027" y="551865"/>
                </a:lnTo>
                <a:cubicBezTo>
                  <a:pt x="238803" y="555850"/>
                  <a:pt x="247204" y="555850"/>
                  <a:pt x="253980" y="551865"/>
                </a:cubicBezTo>
                <a:lnTo>
                  <a:pt x="475030" y="424193"/>
                </a:lnTo>
                <a:cubicBezTo>
                  <a:pt x="481825" y="420267"/>
                  <a:pt x="486009" y="413009"/>
                  <a:pt x="486007" y="405156"/>
                </a:cubicBezTo>
                <a:close/>
              </a:path>
            </a:pathLst>
          </a:custGeom>
          <a:solidFill>
            <a:schemeClr val="accent4"/>
          </a:solidFill>
          <a:ln w="9338" cap="flat">
            <a:noFill/>
            <a:prstDash val="solid"/>
            <a:miter/>
          </a:ln>
        </p:spPr>
        <p:txBody>
          <a:bodyPr rtlCol="0" anchor="ctr"/>
          <a:lstStyle/>
          <a:p>
            <a:endParaRPr lang="en-US" dirty="0"/>
          </a:p>
        </p:txBody>
      </p:sp>
      <p:sp>
        <p:nvSpPr>
          <p:cNvPr id="31" name="Rectangle 30">
            <a:extLst>
              <a:ext uri="{FF2B5EF4-FFF2-40B4-BE49-F238E27FC236}">
                <a16:creationId xmlns:a16="http://schemas.microsoft.com/office/drawing/2014/main" id="{0A935AF6-CC46-8969-8DE7-4533A66D4911}"/>
              </a:ext>
            </a:extLst>
          </p:cNvPr>
          <p:cNvSpPr/>
          <p:nvPr/>
        </p:nvSpPr>
        <p:spPr>
          <a:xfrm>
            <a:off x="734765" y="2375114"/>
            <a:ext cx="269626" cy="461665"/>
          </a:xfrm>
          <a:prstGeom prst="rect">
            <a:avLst/>
          </a:prstGeom>
        </p:spPr>
        <p:txBody>
          <a:bodyPr wrap="none">
            <a:spAutoFit/>
          </a:bodyPr>
          <a:lstStyle/>
          <a:p>
            <a:pPr algn="ctr"/>
            <a:r>
              <a:rPr lang="en-US" sz="2400" b="1" dirty="0">
                <a:solidFill>
                  <a:schemeClr val="bg1"/>
                </a:solidFill>
              </a:rPr>
              <a:t>I</a:t>
            </a:r>
            <a:endParaRPr lang="en-US" sz="2400" dirty="0">
              <a:solidFill>
                <a:schemeClr val="bg1"/>
              </a:solidFill>
            </a:endParaRPr>
          </a:p>
        </p:txBody>
      </p:sp>
      <p:sp>
        <p:nvSpPr>
          <p:cNvPr id="32" name="Rectangle 31">
            <a:extLst>
              <a:ext uri="{FF2B5EF4-FFF2-40B4-BE49-F238E27FC236}">
                <a16:creationId xmlns:a16="http://schemas.microsoft.com/office/drawing/2014/main" id="{1E9FFFB4-E4B2-7A0D-4788-916CEB13013A}"/>
              </a:ext>
            </a:extLst>
          </p:cNvPr>
          <p:cNvSpPr/>
          <p:nvPr/>
        </p:nvSpPr>
        <p:spPr>
          <a:xfrm>
            <a:off x="665836" y="3267991"/>
            <a:ext cx="407484" cy="461665"/>
          </a:xfrm>
          <a:prstGeom prst="rect">
            <a:avLst/>
          </a:prstGeom>
        </p:spPr>
        <p:txBody>
          <a:bodyPr wrap="none">
            <a:spAutoFit/>
          </a:bodyPr>
          <a:lstStyle/>
          <a:p>
            <a:pPr algn="ctr"/>
            <a:r>
              <a:rPr lang="en-US" sz="2400" b="1" dirty="0">
                <a:solidFill>
                  <a:schemeClr val="bg1"/>
                </a:solidFill>
              </a:rPr>
              <a:t>R</a:t>
            </a:r>
            <a:endParaRPr lang="en-US" sz="2400" dirty="0">
              <a:solidFill>
                <a:schemeClr val="bg1"/>
              </a:solidFill>
            </a:endParaRPr>
          </a:p>
        </p:txBody>
      </p:sp>
      <p:sp>
        <p:nvSpPr>
          <p:cNvPr id="33" name="Rectangle 32">
            <a:extLst>
              <a:ext uri="{FF2B5EF4-FFF2-40B4-BE49-F238E27FC236}">
                <a16:creationId xmlns:a16="http://schemas.microsoft.com/office/drawing/2014/main" id="{E0698BAC-8C60-D5C0-C572-8F02CA7AACDD}"/>
              </a:ext>
            </a:extLst>
          </p:cNvPr>
          <p:cNvSpPr/>
          <p:nvPr/>
        </p:nvSpPr>
        <p:spPr>
          <a:xfrm>
            <a:off x="665836" y="4142051"/>
            <a:ext cx="407484" cy="461665"/>
          </a:xfrm>
          <a:prstGeom prst="rect">
            <a:avLst/>
          </a:prstGeom>
        </p:spPr>
        <p:txBody>
          <a:bodyPr wrap="none">
            <a:spAutoFit/>
          </a:bodyPr>
          <a:lstStyle/>
          <a:p>
            <a:pPr algn="ctr"/>
            <a:r>
              <a:rPr lang="en-US" sz="2400" b="1" dirty="0">
                <a:solidFill>
                  <a:schemeClr val="bg1"/>
                </a:solidFill>
              </a:rPr>
              <a:t>A</a:t>
            </a:r>
            <a:endParaRPr lang="en-US" sz="2400" dirty="0">
              <a:solidFill>
                <a:schemeClr val="bg1"/>
              </a:solidFill>
            </a:endParaRPr>
          </a:p>
        </p:txBody>
      </p:sp>
      <p:sp>
        <p:nvSpPr>
          <p:cNvPr id="34" name="Rectangle 33">
            <a:extLst>
              <a:ext uri="{FF2B5EF4-FFF2-40B4-BE49-F238E27FC236}">
                <a16:creationId xmlns:a16="http://schemas.microsoft.com/office/drawing/2014/main" id="{DAC0BD57-FF5B-7C1F-CACC-FF62F1B7D1BB}"/>
              </a:ext>
            </a:extLst>
          </p:cNvPr>
          <p:cNvSpPr/>
          <p:nvPr/>
        </p:nvSpPr>
        <p:spPr>
          <a:xfrm>
            <a:off x="665836" y="5047486"/>
            <a:ext cx="407484" cy="461665"/>
          </a:xfrm>
          <a:prstGeom prst="rect">
            <a:avLst/>
          </a:prstGeom>
        </p:spPr>
        <p:txBody>
          <a:bodyPr wrap="none">
            <a:spAutoFit/>
          </a:bodyPr>
          <a:lstStyle/>
          <a:p>
            <a:pPr algn="ctr"/>
            <a:r>
              <a:rPr lang="en-US" sz="2400" b="1" dirty="0">
                <a:solidFill>
                  <a:schemeClr val="bg1"/>
                </a:solidFill>
              </a:rPr>
              <a:t>C</a:t>
            </a:r>
            <a:endParaRPr lang="en-US" sz="2400" dirty="0">
              <a:solidFill>
                <a:schemeClr val="bg1"/>
              </a:solidFill>
            </a:endParaRPr>
          </a:p>
        </p:txBody>
      </p:sp>
    </p:spTree>
    <p:extLst>
      <p:ext uri="{BB962C8B-B14F-4D97-AF65-F5344CB8AC3E}">
        <p14:creationId xmlns:p14="http://schemas.microsoft.com/office/powerpoint/2010/main" val="1370963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32</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a:xfrm>
            <a:off x="412830" y="127951"/>
            <a:ext cx="9113942" cy="567541"/>
          </a:xfrm>
        </p:spPr>
        <p:txBody>
          <a:bodyPr/>
          <a:lstStyle/>
          <a:p>
            <a:r>
              <a:rPr lang="en-US" dirty="0"/>
              <a:t>Problem 1 - Inpatient Clinical Denial </a:t>
            </a:r>
          </a:p>
        </p:txBody>
      </p:sp>
      <p:graphicFrame>
        <p:nvGraphicFramePr>
          <p:cNvPr id="20" name="Table 8">
            <a:extLst>
              <a:ext uri="{FF2B5EF4-FFF2-40B4-BE49-F238E27FC236}">
                <a16:creationId xmlns:a16="http://schemas.microsoft.com/office/drawing/2014/main" id="{847B7248-F673-7EE0-334C-0C2A7BA8CA72}"/>
              </a:ext>
            </a:extLst>
          </p:cNvPr>
          <p:cNvGraphicFramePr>
            <a:graphicFrameLocks noGrp="1"/>
          </p:cNvGraphicFramePr>
          <p:nvPr>
            <p:extLst>
              <p:ext uri="{D42A27DB-BD31-4B8C-83A1-F6EECF244321}">
                <p14:modId xmlns:p14="http://schemas.microsoft.com/office/powerpoint/2010/main" val="2069207312"/>
              </p:ext>
            </p:extLst>
          </p:nvPr>
        </p:nvGraphicFramePr>
        <p:xfrm>
          <a:off x="412830" y="791054"/>
          <a:ext cx="11525318" cy="5913120"/>
        </p:xfrm>
        <a:graphic>
          <a:graphicData uri="http://schemas.openxmlformats.org/drawingml/2006/table">
            <a:tbl>
              <a:tblPr firstRow="1" firstCol="1" bandRow="1">
                <a:tableStyleId>{69012ECD-51FC-41F1-AA8D-1B2483CD663E}</a:tableStyleId>
              </a:tblPr>
              <a:tblGrid>
                <a:gridCol w="11525318">
                  <a:extLst>
                    <a:ext uri="{9D8B030D-6E8A-4147-A177-3AD203B41FA5}">
                      <a16:colId xmlns:a16="http://schemas.microsoft.com/office/drawing/2014/main" val="1879554403"/>
                    </a:ext>
                  </a:extLst>
                </a:gridCol>
              </a:tblGrid>
              <a:tr h="509533">
                <a:tc>
                  <a:txBody>
                    <a:bodyPr/>
                    <a:lstStyle/>
                    <a:p>
                      <a:pPr lvl="0" algn="l" fontAlgn="ctr"/>
                      <a:r>
                        <a:rPr lang="en-US" sz="1600" u="none" strike="noStrike" dirty="0">
                          <a:effectLst/>
                        </a:rPr>
                        <a:t>Problem </a:t>
                      </a:r>
                      <a:r>
                        <a:rPr lang="en-US" sz="1600" u="none" strike="noStrike">
                          <a:effectLst/>
                        </a:rPr>
                        <a:t>1 </a:t>
                      </a:r>
                      <a:r>
                        <a:rPr lang="en-US" sz="1600" u="none" strike="noStrike" dirty="0">
                          <a:effectLst/>
                        </a:rPr>
                        <a:t>-</a:t>
                      </a:r>
                      <a:r>
                        <a:rPr lang="en-US" sz="1600" u="none" strike="noStrike">
                          <a:effectLst/>
                        </a:rPr>
                        <a:t> </a:t>
                      </a:r>
                      <a:r>
                        <a:rPr lang="en-US" sz="1600" u="none" strike="noStrike" dirty="0">
                          <a:effectLst/>
                        </a:rPr>
                        <a:t>Inpatient Clinical Denial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672665"/>
                  </a:ext>
                </a:extLst>
              </a:tr>
              <a:tr h="970597">
                <a:tc>
                  <a:txBody>
                    <a:bodyPr/>
                    <a:lstStyle/>
                    <a:p>
                      <a:pPr lvl="0" algn="l" fontAlgn="ctr"/>
                      <a:r>
                        <a:rPr lang="en-US" sz="1200" b="1" u="sng" strike="noStrike" dirty="0">
                          <a:solidFill>
                            <a:schemeClr val="accent4"/>
                          </a:solidFill>
                          <a:effectLst/>
                          <a:latin typeface="Arial" panose="020B0604020202020204" pitchFamily="34" charset="0"/>
                          <a:cs typeface="Arial" panose="020B0604020202020204" pitchFamily="34" charset="0"/>
                        </a:rPr>
                        <a:t>Facts</a:t>
                      </a:r>
                      <a:r>
                        <a:rPr lang="en-US" sz="1200" b="1" u="none" strike="noStrike" dirty="0">
                          <a:solidFill>
                            <a:schemeClr val="accent4"/>
                          </a:solidFill>
                          <a:effectLst/>
                          <a:latin typeface="Arial" panose="020B0604020202020204" pitchFamily="34" charset="0"/>
                          <a:cs typeface="Arial" panose="020B0604020202020204" pitchFamily="34" charset="0"/>
                        </a:rPr>
                        <a:t>: </a:t>
                      </a:r>
                      <a:r>
                        <a:rPr lang="en-US" sz="1200" b="0" u="none" strike="noStrike" dirty="0">
                          <a:solidFill>
                            <a:schemeClr val="accent4"/>
                          </a:solidFill>
                          <a:effectLst/>
                          <a:latin typeface="Arial" panose="020B0604020202020204" pitchFamily="34" charset="0"/>
                          <a:cs typeface="Arial" panose="020B0604020202020204" pitchFamily="34" charset="0"/>
                        </a:rPr>
                        <a:t>Your facility obtains authorization #242424 from ABC Medicare Plan for the patient’s scheduled total knee revision on 2/15/24. The patient is admitted as </a:t>
                      </a:r>
                      <a:r>
                        <a:rPr lang="en-US" sz="1200" b="0" u="none" strike="noStrike">
                          <a:solidFill>
                            <a:schemeClr val="accent4"/>
                          </a:solidFill>
                          <a:effectLst/>
                          <a:latin typeface="Arial" panose="020B0604020202020204" pitchFamily="34" charset="0"/>
                          <a:cs typeface="Arial" panose="020B0604020202020204" pitchFamily="34" charset="0"/>
                        </a:rPr>
                        <a:t>an inpatient on </a:t>
                      </a:r>
                      <a:r>
                        <a:rPr lang="en-US" sz="1200" b="0" u="none" strike="noStrike" dirty="0">
                          <a:solidFill>
                            <a:schemeClr val="accent4"/>
                          </a:solidFill>
                          <a:effectLst/>
                          <a:latin typeface="Arial" panose="020B0604020202020204" pitchFamily="34" charset="0"/>
                          <a:cs typeface="Arial" panose="020B0604020202020204" pitchFamily="34" charset="0"/>
                        </a:rPr>
                        <a:t>2/15 and undergoes a successful surgical procedure, removing &amp; replacing the previously placed prosthesis. The patient recovers well and is able to be discharged the next day, 2/16. Your facility bills the claim to ABC Medicare Plan, who denies the inpatient claim as not medically necessary. Your facility is not contracted with this plan.</a:t>
                      </a:r>
                      <a:endParaRPr lang="en-US" sz="1200" b="0" i="0" u="none" strike="noStrike" dirty="0">
                        <a:solidFill>
                          <a:schemeClr val="accent4"/>
                        </a:solidFill>
                        <a:effectLst/>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3393070"/>
                  </a:ext>
                </a:extLst>
              </a:tr>
              <a:tr h="3326953">
                <a:tc>
                  <a:txBody>
                    <a:bodyPr/>
                    <a:lstStyle/>
                    <a:p>
                      <a:pPr lvl="0" algn="l" fontAlgn="ctr"/>
                      <a:r>
                        <a:rPr lang="en-US" sz="1200" b="1" kern="1200" dirty="0">
                          <a:solidFill>
                            <a:schemeClr val="accent4"/>
                          </a:solidFill>
                          <a:effectLst/>
                          <a:latin typeface="Arial" panose="020B0604020202020204" pitchFamily="34" charset="0"/>
                          <a:ea typeface="+mn-ea"/>
                          <a:cs typeface="Arial" panose="020B0604020202020204" pitchFamily="34" charset="0"/>
                        </a:rPr>
                        <a:t>42 CFR 422.138</a:t>
                      </a:r>
                    </a:p>
                    <a:p>
                      <a:pPr lvl="0" algn="l" fontAlgn="ctr"/>
                      <a:r>
                        <a:rPr lang="en-US" sz="1200" b="1" i="0" kern="1200" dirty="0">
                          <a:solidFill>
                            <a:schemeClr val="accent4"/>
                          </a:solidFill>
                          <a:effectLst/>
                          <a:latin typeface="Arial" panose="020B0604020202020204" pitchFamily="34" charset="0"/>
                          <a:ea typeface="+mn-ea"/>
                          <a:cs typeface="Arial" panose="020B0604020202020204" pitchFamily="34" charset="0"/>
                        </a:rPr>
                        <a:t>(c) Effect of prior authorization or pre-service approval. </a:t>
                      </a:r>
                      <a:r>
                        <a:rPr lang="en-US" sz="1200" b="0" i="0" kern="1200" dirty="0">
                          <a:solidFill>
                            <a:schemeClr val="accent4"/>
                          </a:solidFill>
                          <a:effectLst/>
                          <a:latin typeface="Arial" panose="020B0604020202020204" pitchFamily="34" charset="0"/>
                          <a:ea typeface="+mn-ea"/>
                          <a:cs typeface="Arial" panose="020B0604020202020204" pitchFamily="34" charset="0"/>
                        </a:rPr>
                        <a:t>If the MA organization approved the furnishing of a covered item or service through a prior authorization or pre-service determination of coverage or payment, it may not deny coverage later on the basis of lack of medical necessity and may not reopen such a decision for any reason except for good cause (as provided at § 405.986 of this chapter) or if there is reliable evidence of fraud or similar fault per the reopening provisions at § 422.616. The definitions of the terms “reliable evidence” and “similar fault” in § 405.902 of this chapter apply to this provision.</a:t>
                      </a:r>
                    </a:p>
                    <a:p>
                      <a:pPr marL="0" lvl="0" indent="0" algn="l" fontAlgn="ctr">
                        <a:buNone/>
                      </a:pPr>
                      <a:r>
                        <a:rPr lang="en-US" sz="1200" b="1" i="0" kern="1200" dirty="0">
                          <a:solidFill>
                            <a:schemeClr val="accent4"/>
                          </a:solidFill>
                          <a:effectLst/>
                          <a:latin typeface="Arial" panose="020B0604020202020204" pitchFamily="34" charset="0"/>
                          <a:ea typeface="+mn-ea"/>
                          <a:cs typeface="Arial" panose="020B0604020202020204" pitchFamily="34" charset="0"/>
                        </a:rPr>
                        <a:t>42 CFR 419.22 </a:t>
                      </a:r>
                    </a:p>
                    <a:p>
                      <a:pPr lvl="0" algn="l" fontAlgn="ctr"/>
                      <a:r>
                        <a:rPr lang="en-US" sz="1200" b="0" i="0" kern="1200" dirty="0">
                          <a:solidFill>
                            <a:schemeClr val="accent4"/>
                          </a:solidFill>
                          <a:effectLst/>
                          <a:latin typeface="Arial" panose="020B0604020202020204" pitchFamily="34" charset="0"/>
                          <a:ea typeface="+mn-ea"/>
                          <a:cs typeface="Arial" panose="020B0604020202020204" pitchFamily="34" charset="0"/>
                        </a:rPr>
                        <a:t>Hospital services excluded from payment under the hospital outpatient prospective payment system. The following services are not paid for under the hospital outpatient prospective payment system (except when packaged as a part of a bundled payment): (n) Services and procedures that the Secretary designates as requiring inpatient care.</a:t>
                      </a:r>
                    </a:p>
                    <a:p>
                      <a:pPr lvl="0" algn="l" fontAlgn="ctr"/>
                      <a:r>
                        <a:rPr lang="en-US" sz="1200" b="1" i="0" kern="1200" dirty="0">
                          <a:solidFill>
                            <a:schemeClr val="accent4"/>
                          </a:solidFill>
                          <a:effectLst/>
                          <a:latin typeface="Arial" panose="020B0604020202020204" pitchFamily="34" charset="0"/>
                          <a:ea typeface="+mn-ea"/>
                          <a:cs typeface="Arial" panose="020B0604020202020204" pitchFamily="34" charset="0"/>
                        </a:rPr>
                        <a:t>42 CFR 412.3 – Admissions </a:t>
                      </a:r>
                    </a:p>
                    <a:p>
                      <a:pPr lvl="0" algn="l" fontAlgn="ctr"/>
                      <a:r>
                        <a:rPr lang="en-US" sz="1200" b="1" i="0" kern="1200" dirty="0">
                          <a:solidFill>
                            <a:schemeClr val="accent4"/>
                          </a:solidFill>
                          <a:effectLst/>
                          <a:latin typeface="Arial" panose="020B0604020202020204" pitchFamily="34" charset="0"/>
                          <a:ea typeface="+mn-ea"/>
                          <a:cs typeface="Arial" panose="020B0604020202020204" pitchFamily="34" charset="0"/>
                        </a:rPr>
                        <a:t>(d)(2) </a:t>
                      </a:r>
                      <a:r>
                        <a:rPr lang="en-US" sz="1200" b="0" i="0" kern="1200" dirty="0">
                          <a:solidFill>
                            <a:schemeClr val="accent4"/>
                          </a:solidFill>
                          <a:effectLst/>
                          <a:latin typeface="Arial" panose="020B0604020202020204" pitchFamily="34" charset="0"/>
                          <a:ea typeface="+mn-ea"/>
                          <a:cs typeface="Arial" panose="020B0604020202020204" pitchFamily="34" charset="0"/>
                        </a:rPr>
                        <a:t>An inpatient admission for a surgical procedure specified by Medicare as inpatient only under § 419.22(n) of this chapter is generally appropriate for payment under Medicare Part A regardless of the expected duration of care. Procedures no longer specified as inpatient only under § 419.22(n) of this chapter are appropriate for payment under Medicare Part A in accordance with paragraph (d)(1) or (3) of this section…</a:t>
                      </a:r>
                      <a:r>
                        <a:rPr lang="en-US" sz="1200" b="1" i="0" kern="1200" dirty="0">
                          <a:solidFill>
                            <a:schemeClr val="accent4"/>
                          </a:solidFill>
                          <a:effectLst/>
                          <a:latin typeface="Arial" panose="020B0604020202020204" pitchFamily="34" charset="0"/>
                          <a:ea typeface="+mn-ea"/>
                          <a:cs typeface="Arial" panose="020B0604020202020204" pitchFamily="34" charset="0"/>
                        </a:rPr>
                        <a:t> (3) </a:t>
                      </a:r>
                      <a:r>
                        <a:rPr lang="en-US" sz="1200" b="0" i="0" kern="1200" dirty="0">
                          <a:solidFill>
                            <a:schemeClr val="accent4"/>
                          </a:solidFill>
                          <a:effectLst/>
                          <a:latin typeface="Arial" panose="020B0604020202020204" pitchFamily="34" charset="0"/>
                          <a:ea typeface="+mn-ea"/>
                          <a:cs typeface="Arial" panose="020B0604020202020204" pitchFamily="34" charset="0"/>
                        </a:rPr>
                        <a:t>Where the admitting physician expects a patient to require hospital care for only a limited period of time that does not cross 2 midnights, an inpatient admission may be appropriate for payment under Medicare Part A based on the clinical judgment of the admitting physician and medical record support for that determination. The physician's decision should be based on such complex medical factors as patient history and comorbidities, the severity of signs and symptoms, current medical needs, and the risk of an adverse event. In these cases, the factors that lead to the decision to admit the patient as an inpatient must be supported by the medical record in order to be granted consideration.</a:t>
                      </a: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4757132"/>
                  </a:ext>
                </a:extLst>
              </a:tr>
              <a:tr h="989094">
                <a:tc>
                  <a:txBody>
                    <a:bodyPr/>
                    <a:lstStyle/>
                    <a:p>
                      <a:pPr lvl="0" algn="l" fontAlgn="ctr"/>
                      <a:r>
                        <a:rPr lang="en-US" sz="1200" b="1" u="none" strike="noStrike" dirty="0">
                          <a:solidFill>
                            <a:schemeClr val="accent1"/>
                          </a:solidFill>
                          <a:effectLst/>
                          <a:latin typeface="Arial" panose="020B0604020202020204" pitchFamily="34" charset="0"/>
                          <a:cs typeface="Arial" panose="020B0604020202020204" pitchFamily="34" charset="0"/>
                        </a:rPr>
                        <a:t>I-lssue(s) - </a:t>
                      </a:r>
                    </a:p>
                    <a:p>
                      <a:pPr lvl="0" algn="l" fontAlgn="ctr"/>
                      <a:r>
                        <a:rPr lang="en-US" sz="1200" b="1" i="0" u="none" strike="noStrike" dirty="0">
                          <a:solidFill>
                            <a:schemeClr val="accent3"/>
                          </a:solidFill>
                          <a:effectLst/>
                          <a:latin typeface="Arial" panose="020B0604020202020204" pitchFamily="34" charset="0"/>
                          <a:cs typeface="Arial" panose="020B0604020202020204" pitchFamily="34" charset="0"/>
                        </a:rPr>
                        <a:t>R-Rule(s) - </a:t>
                      </a:r>
                    </a:p>
                    <a:p>
                      <a:pPr lvl="0" algn="l" fontAlgn="ctr"/>
                      <a:r>
                        <a:rPr lang="en-US" sz="1200" b="1" i="0" u="none" strike="noStrike" dirty="0">
                          <a:solidFill>
                            <a:schemeClr val="accent2"/>
                          </a:solidFill>
                          <a:effectLst/>
                          <a:latin typeface="Arial" panose="020B0604020202020204" pitchFamily="34" charset="0"/>
                          <a:cs typeface="Arial" panose="020B0604020202020204" pitchFamily="34" charset="0"/>
                        </a:rPr>
                        <a:t>A-Analysis - </a:t>
                      </a:r>
                    </a:p>
                    <a:p>
                      <a:pPr lvl="0" algn="l" fontAlgn="ctr"/>
                      <a:r>
                        <a:rPr lang="en-US" sz="1200" b="1" i="0" u="none" strike="noStrike" dirty="0">
                          <a:solidFill>
                            <a:schemeClr val="accent4"/>
                          </a:solidFill>
                          <a:effectLst/>
                          <a:latin typeface="Arial" panose="020B0604020202020204" pitchFamily="34" charset="0"/>
                          <a:cs typeface="Arial" panose="020B0604020202020204" pitchFamily="34" charset="0"/>
                        </a:rPr>
                        <a:t>C-Conclusion(s) - </a:t>
                      </a: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339836"/>
                  </a:ext>
                </a:extLst>
              </a:tr>
            </a:tbl>
          </a:graphicData>
        </a:graphic>
      </p:graphicFrame>
    </p:spTree>
    <p:extLst>
      <p:ext uri="{BB962C8B-B14F-4D97-AF65-F5344CB8AC3E}">
        <p14:creationId xmlns:p14="http://schemas.microsoft.com/office/powerpoint/2010/main" val="2916794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33</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Problem 1 - </a:t>
            </a:r>
            <a:r>
              <a:rPr lang="en-US" dirty="0">
                <a:solidFill>
                  <a:schemeClr val="accent1"/>
                </a:solidFill>
              </a:rPr>
              <a:t>Issue</a:t>
            </a:r>
          </a:p>
        </p:txBody>
      </p:sp>
      <p:sp>
        <p:nvSpPr>
          <p:cNvPr id="6" name="Rectangle 5">
            <a:extLst>
              <a:ext uri="{FF2B5EF4-FFF2-40B4-BE49-F238E27FC236}">
                <a16:creationId xmlns:a16="http://schemas.microsoft.com/office/drawing/2014/main" id="{0BC7CA6F-0C37-D038-D2FE-89D660154BF0}"/>
              </a:ext>
            </a:extLst>
          </p:cNvPr>
          <p:cNvSpPr/>
          <p:nvPr/>
        </p:nvSpPr>
        <p:spPr>
          <a:xfrm>
            <a:off x="519224" y="1395984"/>
            <a:ext cx="10307272" cy="3662541"/>
          </a:xfrm>
          <a:prstGeom prst="rect">
            <a:avLst/>
          </a:prstGeom>
        </p:spPr>
        <p:txBody>
          <a:bodyPr wrap="square" lIns="0" tIns="0" rIns="0" bIns="0">
            <a:spAutoFit/>
          </a:bodyPr>
          <a:lstStyle/>
          <a:p>
            <a:pPr marL="292100" indent="-285750">
              <a:buClr>
                <a:schemeClr val="accent4"/>
              </a:buClr>
              <a:buFont typeface="Arial" panose="020B0604020202020204" pitchFamily="34" charset="0"/>
              <a:buChar char="•"/>
            </a:pPr>
            <a:r>
              <a:rPr lang="en-US" sz="2200" dirty="0">
                <a:solidFill>
                  <a:schemeClr val="accent4"/>
                </a:solidFill>
                <a:latin typeface="Arial"/>
                <a:cs typeface="Arial"/>
              </a:rPr>
              <a:t>Approved authorization was obtained for the surgery. </a:t>
            </a:r>
          </a:p>
          <a:p>
            <a:pPr marL="292100" indent="-285750">
              <a:buClr>
                <a:schemeClr val="accent4"/>
              </a:buClr>
              <a:buFont typeface="Arial" panose="020B0604020202020204" pitchFamily="34" charset="0"/>
              <a:buChar char="•"/>
            </a:pPr>
            <a:endParaRPr lang="en-US" sz="2200" dirty="0">
              <a:solidFill>
                <a:schemeClr val="accent4"/>
              </a:solidFill>
              <a:latin typeface="Arial"/>
              <a:cs typeface="Arial"/>
            </a:endParaRPr>
          </a:p>
          <a:p>
            <a:pPr marL="292100" indent="-285750">
              <a:buClr>
                <a:schemeClr val="accent4"/>
              </a:buClr>
              <a:buFont typeface="Arial" panose="020B0604020202020204" pitchFamily="34" charset="0"/>
              <a:buChar char="•"/>
            </a:pPr>
            <a:r>
              <a:rPr lang="en-US" sz="2200" dirty="0">
                <a:solidFill>
                  <a:schemeClr val="accent4"/>
                </a:solidFill>
                <a:latin typeface="Arial"/>
                <a:cs typeface="Arial"/>
              </a:rPr>
              <a:t>The patient was admitted to the inpatient level of care. </a:t>
            </a:r>
          </a:p>
          <a:p>
            <a:pPr marL="292100" indent="-285750">
              <a:buClr>
                <a:schemeClr val="accent4"/>
              </a:buClr>
              <a:buFont typeface="Arial" panose="020B0604020202020204" pitchFamily="34" charset="0"/>
              <a:buChar char="•"/>
            </a:pPr>
            <a:endParaRPr lang="en-US" sz="2200" dirty="0">
              <a:solidFill>
                <a:schemeClr val="accent4"/>
              </a:solidFill>
              <a:latin typeface="Arial"/>
              <a:cs typeface="Arial"/>
            </a:endParaRPr>
          </a:p>
          <a:p>
            <a:pPr marL="292100" indent="-285750">
              <a:buClr>
                <a:schemeClr val="accent4"/>
              </a:buClr>
              <a:buFont typeface="Arial" panose="020B0604020202020204" pitchFamily="34" charset="0"/>
              <a:buChar char="•"/>
            </a:pPr>
            <a:r>
              <a:rPr lang="en-US" sz="2200" dirty="0">
                <a:solidFill>
                  <a:schemeClr val="accent4"/>
                </a:solidFill>
                <a:latin typeface="Arial"/>
                <a:cs typeface="Arial"/>
              </a:rPr>
              <a:t>The patient did not remain in the hospital for two midnights or greater. </a:t>
            </a:r>
          </a:p>
          <a:p>
            <a:pPr marL="292100" indent="-285750">
              <a:buClr>
                <a:schemeClr val="accent4"/>
              </a:buClr>
              <a:buFont typeface="Arial" panose="020B0604020202020204" pitchFamily="34" charset="0"/>
              <a:buChar char="•"/>
            </a:pPr>
            <a:endParaRPr lang="en-US" sz="2200" dirty="0">
              <a:solidFill>
                <a:schemeClr val="accent4"/>
              </a:solidFill>
              <a:latin typeface="Arial"/>
              <a:cs typeface="Arial"/>
            </a:endParaRPr>
          </a:p>
          <a:p>
            <a:pPr marL="292100" indent="-285750">
              <a:buClr>
                <a:schemeClr val="accent4"/>
              </a:buClr>
              <a:buFont typeface="Arial" panose="020B0604020202020204" pitchFamily="34" charset="0"/>
              <a:buChar char="•"/>
            </a:pPr>
            <a:r>
              <a:rPr lang="en-US" sz="2200" b="1" dirty="0">
                <a:solidFill>
                  <a:schemeClr val="accent1"/>
                </a:solidFill>
                <a:latin typeface="Arial"/>
                <a:cs typeface="Arial"/>
              </a:rPr>
              <a:t>Issue</a:t>
            </a:r>
            <a:r>
              <a:rPr lang="en-US" sz="2200" dirty="0">
                <a:solidFill>
                  <a:schemeClr val="accent1"/>
                </a:solidFill>
                <a:latin typeface="Arial"/>
                <a:cs typeface="Arial"/>
              </a:rPr>
              <a:t>: </a:t>
            </a:r>
          </a:p>
          <a:p>
            <a:pPr marL="749300" lvl="1" indent="-285750">
              <a:buClr>
                <a:schemeClr val="accent4"/>
              </a:buClr>
              <a:buFont typeface="Arial" panose="020B0604020202020204" pitchFamily="34" charset="0"/>
              <a:buChar char="•"/>
            </a:pPr>
            <a:r>
              <a:rPr lang="en-US" sz="2200" dirty="0">
                <a:solidFill>
                  <a:schemeClr val="accent4"/>
                </a:solidFill>
                <a:latin typeface="Arial"/>
                <a:cs typeface="Arial"/>
              </a:rPr>
              <a:t>Was the patient admitted to the appropriate level of care? </a:t>
            </a:r>
          </a:p>
          <a:p>
            <a:pPr marL="749300" lvl="1" indent="-285750">
              <a:buClr>
                <a:schemeClr val="accent4"/>
              </a:buClr>
              <a:buFont typeface="Arial" panose="020B0604020202020204" pitchFamily="34" charset="0"/>
              <a:buChar char="•"/>
            </a:pPr>
            <a:r>
              <a:rPr lang="en-US" sz="2200" dirty="0">
                <a:solidFill>
                  <a:schemeClr val="accent4"/>
                </a:solidFill>
                <a:latin typeface="Arial"/>
                <a:cs typeface="Arial"/>
              </a:rPr>
              <a:t>What is our argument to obtain payment?</a:t>
            </a:r>
          </a:p>
          <a:p>
            <a:pPr marL="749300" lvl="1" indent="-285750">
              <a:buClr>
                <a:schemeClr val="accent4"/>
              </a:buClr>
              <a:buFont typeface="Arial" panose="020B0604020202020204" pitchFamily="34" charset="0"/>
              <a:buChar char="•"/>
            </a:pPr>
            <a:r>
              <a:rPr lang="en-US" sz="2200" dirty="0">
                <a:solidFill>
                  <a:schemeClr val="accent4"/>
                </a:solidFill>
                <a:latin typeface="Arial"/>
                <a:cs typeface="Arial"/>
              </a:rPr>
              <a:t>What are our avenues to appeal since this is a non-par relationship?</a:t>
            </a:r>
            <a:endParaRPr lang="en-US" dirty="0">
              <a:solidFill>
                <a:schemeClr val="accent4"/>
              </a:solidFill>
              <a:latin typeface="Arial"/>
              <a:cs typeface="Arial"/>
            </a:endParaRPr>
          </a:p>
          <a:p>
            <a:pPr marL="292100" indent="-285750">
              <a:buClr>
                <a:schemeClr val="accent4"/>
              </a:buClr>
              <a:buFont typeface="Arial" panose="020B0604020202020204" pitchFamily="34" charset="0"/>
              <a:buChar char="•"/>
            </a:pPr>
            <a:endParaRPr lang="en-US" dirty="0">
              <a:solidFill>
                <a:schemeClr val="accent4"/>
              </a:solidFill>
              <a:latin typeface="Arial"/>
              <a:cs typeface="Arial"/>
            </a:endParaRPr>
          </a:p>
        </p:txBody>
      </p:sp>
    </p:spTree>
    <p:extLst>
      <p:ext uri="{BB962C8B-B14F-4D97-AF65-F5344CB8AC3E}">
        <p14:creationId xmlns:p14="http://schemas.microsoft.com/office/powerpoint/2010/main" val="116798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34</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Problem 1: Audit &amp; Recoupment - </a:t>
            </a:r>
            <a:r>
              <a:rPr lang="en-US" dirty="0">
                <a:solidFill>
                  <a:schemeClr val="accent3"/>
                </a:solidFill>
              </a:rPr>
              <a:t>Rules</a:t>
            </a:r>
          </a:p>
        </p:txBody>
      </p:sp>
      <p:sp>
        <p:nvSpPr>
          <p:cNvPr id="7" name="TextBox 6">
            <a:extLst>
              <a:ext uri="{FF2B5EF4-FFF2-40B4-BE49-F238E27FC236}">
                <a16:creationId xmlns:a16="http://schemas.microsoft.com/office/drawing/2014/main" id="{B50E3946-8D6C-9C17-3D10-7D308242A241}"/>
              </a:ext>
            </a:extLst>
          </p:cNvPr>
          <p:cNvSpPr txBox="1"/>
          <p:nvPr/>
        </p:nvSpPr>
        <p:spPr>
          <a:xfrm>
            <a:off x="412830" y="1229523"/>
            <a:ext cx="11041099" cy="4770537"/>
          </a:xfrm>
          <a:prstGeom prst="rect">
            <a:avLst/>
          </a:prstGeom>
          <a:noFill/>
        </p:spPr>
        <p:txBody>
          <a:bodyPr wrap="square">
            <a:spAutoFit/>
          </a:bodyPr>
          <a:lstStyle/>
          <a:p>
            <a:pPr lvl="0" algn="l" fontAlgn="ctr"/>
            <a:r>
              <a:rPr lang="en-US" sz="1600" b="1" kern="1200" dirty="0">
                <a:solidFill>
                  <a:schemeClr val="accent4"/>
                </a:solidFill>
                <a:effectLst/>
                <a:latin typeface="Arial" panose="020B0604020202020204" pitchFamily="34" charset="0"/>
                <a:ea typeface="+mn-ea"/>
                <a:cs typeface="Arial" panose="020B0604020202020204" pitchFamily="34" charset="0"/>
              </a:rPr>
              <a:t>42 CFR 422.138</a:t>
            </a:r>
          </a:p>
          <a:p>
            <a:pPr lvl="0" algn="l" fontAlgn="ctr"/>
            <a:r>
              <a:rPr lang="en-US" sz="1600" b="1" i="0" kern="1200" dirty="0">
                <a:solidFill>
                  <a:schemeClr val="accent4"/>
                </a:solidFill>
                <a:effectLst/>
                <a:latin typeface="Arial" panose="020B0604020202020204" pitchFamily="34" charset="0"/>
                <a:ea typeface="+mn-ea"/>
                <a:cs typeface="Arial" panose="020B0604020202020204" pitchFamily="34" charset="0"/>
              </a:rPr>
              <a:t>(c) </a:t>
            </a:r>
            <a:r>
              <a:rPr lang="en-US" sz="1600" b="0" i="0" kern="1200" dirty="0">
                <a:solidFill>
                  <a:schemeClr val="accent4"/>
                </a:solidFill>
                <a:effectLst/>
                <a:latin typeface="Arial" panose="020B0604020202020204" pitchFamily="34" charset="0"/>
                <a:ea typeface="+mn-ea"/>
                <a:cs typeface="Arial" panose="020B0604020202020204" pitchFamily="34" charset="0"/>
              </a:rPr>
              <a:t>Effect of prior authorization or pre-service approval. </a:t>
            </a:r>
            <a:r>
              <a:rPr lang="en-US" sz="1600" b="1" i="0" kern="1200" dirty="0">
                <a:solidFill>
                  <a:schemeClr val="accent4"/>
                </a:solidFill>
                <a:effectLst/>
                <a:latin typeface="Arial" panose="020B0604020202020204" pitchFamily="34" charset="0"/>
                <a:ea typeface="+mn-ea"/>
                <a:cs typeface="Arial" panose="020B0604020202020204" pitchFamily="34" charset="0"/>
              </a:rPr>
              <a:t>If the MA organization approved the furnishing of a covered item or service through a prior authorization or pre-service determination of coverage or payment, </a:t>
            </a:r>
            <a:r>
              <a:rPr lang="en-US" sz="1600" b="1" i="0" kern="1200" dirty="0">
                <a:solidFill>
                  <a:srgbClr val="7030A0"/>
                </a:solidFill>
                <a:effectLst/>
                <a:latin typeface="Arial" panose="020B0604020202020204" pitchFamily="34" charset="0"/>
                <a:ea typeface="+mn-ea"/>
                <a:cs typeface="Arial" panose="020B0604020202020204" pitchFamily="34" charset="0"/>
              </a:rPr>
              <a:t>it may not deny coverage later on the basis of lack of medical necessity</a:t>
            </a:r>
            <a:r>
              <a:rPr lang="en-US" sz="1600" b="1" i="0" kern="1200" dirty="0">
                <a:solidFill>
                  <a:schemeClr val="accent4"/>
                </a:solidFill>
                <a:effectLst/>
                <a:latin typeface="Arial" panose="020B0604020202020204" pitchFamily="34" charset="0"/>
                <a:ea typeface="+mn-ea"/>
                <a:cs typeface="Arial" panose="020B0604020202020204" pitchFamily="34" charset="0"/>
              </a:rPr>
              <a:t> </a:t>
            </a:r>
            <a:r>
              <a:rPr lang="en-US" sz="1600" i="0" kern="1200" dirty="0">
                <a:solidFill>
                  <a:schemeClr val="accent4"/>
                </a:solidFill>
                <a:effectLst/>
                <a:latin typeface="Arial" panose="020B0604020202020204" pitchFamily="34" charset="0"/>
                <a:ea typeface="+mn-ea"/>
                <a:cs typeface="Arial" panose="020B0604020202020204" pitchFamily="34" charset="0"/>
              </a:rPr>
              <a:t>and may not reopen such a decision for any reason except for good cause</a:t>
            </a:r>
            <a:r>
              <a:rPr lang="en-US" sz="1600" b="1" i="0" kern="1200" dirty="0">
                <a:solidFill>
                  <a:schemeClr val="accent4"/>
                </a:solidFill>
                <a:effectLst/>
                <a:latin typeface="Arial" panose="020B0604020202020204" pitchFamily="34" charset="0"/>
                <a:ea typeface="+mn-ea"/>
                <a:cs typeface="Arial" panose="020B0604020202020204" pitchFamily="34" charset="0"/>
              </a:rPr>
              <a:t> </a:t>
            </a:r>
            <a:r>
              <a:rPr lang="en-US" sz="1600" b="0" i="0" kern="1200" dirty="0">
                <a:solidFill>
                  <a:schemeClr val="accent4"/>
                </a:solidFill>
                <a:effectLst/>
                <a:latin typeface="Arial" panose="020B0604020202020204" pitchFamily="34" charset="0"/>
                <a:ea typeface="+mn-ea"/>
                <a:cs typeface="Arial" panose="020B0604020202020204" pitchFamily="34" charset="0"/>
              </a:rPr>
              <a:t>(as provided at § 405.986 of this chapter) or if there is reliable evidence of fraud or similar fault per the reopening provisions at § 422.616. The definitions of the terms “reliable evidence” and “similar fault” in § 405.902 of this chapter apply to this provision.</a:t>
            </a:r>
          </a:p>
          <a:p>
            <a:pPr lvl="0" algn="l" fontAlgn="ctr"/>
            <a:endParaRPr lang="en-US" sz="1600" b="0" i="0" kern="1200" dirty="0">
              <a:solidFill>
                <a:schemeClr val="accent4"/>
              </a:solidFill>
              <a:effectLst/>
              <a:latin typeface="Arial" panose="020B0604020202020204" pitchFamily="34" charset="0"/>
              <a:ea typeface="+mn-ea"/>
              <a:cs typeface="Arial" panose="020B0604020202020204" pitchFamily="34" charset="0"/>
            </a:endParaRPr>
          </a:p>
          <a:p>
            <a:pPr lvl="0" algn="l" fontAlgn="ctr"/>
            <a:endParaRPr lang="en-US" sz="1600" b="0" i="0" kern="1200" dirty="0">
              <a:solidFill>
                <a:schemeClr val="accent4"/>
              </a:solidFill>
              <a:effectLst/>
              <a:latin typeface="Arial" panose="020B0604020202020204" pitchFamily="34" charset="0"/>
              <a:ea typeface="+mn-ea"/>
              <a:cs typeface="Arial" panose="020B0604020202020204" pitchFamily="34" charset="0"/>
            </a:endParaRPr>
          </a:p>
          <a:p>
            <a:pPr marL="0" lvl="0" indent="0" algn="l" fontAlgn="ctr">
              <a:buNone/>
            </a:pPr>
            <a:r>
              <a:rPr lang="en-US" sz="1600" b="1" i="0" kern="1200" dirty="0">
                <a:solidFill>
                  <a:schemeClr val="accent4"/>
                </a:solidFill>
                <a:effectLst/>
                <a:latin typeface="Arial" panose="020B0604020202020204" pitchFamily="34" charset="0"/>
                <a:ea typeface="+mn-ea"/>
                <a:cs typeface="Arial" panose="020B0604020202020204" pitchFamily="34" charset="0"/>
              </a:rPr>
              <a:t>42 CFR 419.22 </a:t>
            </a:r>
          </a:p>
          <a:p>
            <a:pPr lvl="0" algn="l" fontAlgn="ctr"/>
            <a:r>
              <a:rPr lang="en-US" sz="1600" b="0" i="0" kern="1200" dirty="0">
                <a:solidFill>
                  <a:schemeClr val="accent4"/>
                </a:solidFill>
                <a:effectLst/>
                <a:latin typeface="Arial" panose="020B0604020202020204" pitchFamily="34" charset="0"/>
                <a:ea typeface="+mn-ea"/>
                <a:cs typeface="Arial" panose="020B0604020202020204" pitchFamily="34" charset="0"/>
              </a:rPr>
              <a:t>Hospital services excluded from payment under the hospital outpatient prospective payment system. </a:t>
            </a:r>
            <a:r>
              <a:rPr lang="en-US" sz="1600" b="1" i="0" kern="1200" dirty="0">
                <a:solidFill>
                  <a:schemeClr val="accent4"/>
                </a:solidFill>
                <a:effectLst/>
                <a:latin typeface="Arial" panose="020B0604020202020204" pitchFamily="34" charset="0"/>
                <a:ea typeface="+mn-ea"/>
                <a:cs typeface="Arial" panose="020B0604020202020204" pitchFamily="34" charset="0"/>
              </a:rPr>
              <a:t>The following services are not paid for under the hospital outpatient prospective payment system (except when packaged as a part of a bundled payment): (n) Services and procedures that the Secretary designates as requiring inpatient care.</a:t>
            </a:r>
          </a:p>
          <a:p>
            <a:pPr lvl="0" algn="l" fontAlgn="ctr"/>
            <a:endParaRPr lang="en-US" sz="1600" b="1" dirty="0">
              <a:solidFill>
                <a:schemeClr val="accent4"/>
              </a:solidFill>
              <a:latin typeface="Arial" panose="020B0604020202020204" pitchFamily="34" charset="0"/>
              <a:cs typeface="Arial" panose="020B0604020202020204" pitchFamily="34" charset="0"/>
            </a:endParaRPr>
          </a:p>
          <a:p>
            <a:pPr lvl="0" algn="l" fontAlgn="ctr"/>
            <a:endParaRPr lang="en-US" sz="1600" b="1" dirty="0">
              <a:solidFill>
                <a:schemeClr val="accent4"/>
              </a:solidFill>
              <a:latin typeface="Arial" panose="020B0604020202020204" pitchFamily="34" charset="0"/>
              <a:cs typeface="Arial" panose="020B0604020202020204" pitchFamily="34" charset="0"/>
            </a:endParaRPr>
          </a:p>
          <a:p>
            <a:pPr lvl="0" algn="l" fontAlgn="ctr"/>
            <a:r>
              <a:rPr lang="en-US" sz="1600" b="1" dirty="0">
                <a:solidFill>
                  <a:schemeClr val="accent4"/>
                </a:solidFill>
                <a:latin typeface="Arial" panose="020B0604020202020204" pitchFamily="34" charset="0"/>
                <a:cs typeface="Arial" panose="020B0604020202020204" pitchFamily="34" charset="0"/>
              </a:rPr>
              <a:t>42 CFR 412.3 – Admissions (d)(2)</a:t>
            </a:r>
          </a:p>
          <a:p>
            <a:pPr lvl="0" algn="l" fontAlgn="ctr"/>
            <a:r>
              <a:rPr lang="en-US" sz="1600" b="1" i="0" kern="1200" dirty="0">
                <a:solidFill>
                  <a:schemeClr val="accent4"/>
                </a:solidFill>
                <a:effectLst/>
                <a:latin typeface="Arial" panose="020B0604020202020204" pitchFamily="34" charset="0"/>
                <a:ea typeface="+mn-ea"/>
                <a:cs typeface="Arial" panose="020B0604020202020204" pitchFamily="34" charset="0"/>
              </a:rPr>
              <a:t>An inpatient admission for a surgical procedure specified by Medicare as inpatient only under § 419.22(n) of this chapter is </a:t>
            </a:r>
            <a:r>
              <a:rPr lang="en-US" sz="1600" b="1" i="0" kern="1200" dirty="0">
                <a:solidFill>
                  <a:srgbClr val="7030A0"/>
                </a:solidFill>
                <a:effectLst/>
                <a:latin typeface="Arial" panose="020B0604020202020204" pitchFamily="34" charset="0"/>
                <a:ea typeface="+mn-ea"/>
                <a:cs typeface="Arial" panose="020B0604020202020204" pitchFamily="34" charset="0"/>
              </a:rPr>
              <a:t>generally appropriate for payment under Medicare Part A regardless of the expected duration of care.</a:t>
            </a:r>
            <a:r>
              <a:rPr lang="en-US" sz="1600" b="1" i="0" kern="1200" dirty="0">
                <a:solidFill>
                  <a:schemeClr val="accent4"/>
                </a:solidFill>
                <a:effectLst/>
                <a:latin typeface="Arial" panose="020B0604020202020204" pitchFamily="34" charset="0"/>
                <a:ea typeface="+mn-ea"/>
                <a:cs typeface="Arial" panose="020B0604020202020204" pitchFamily="34" charset="0"/>
              </a:rPr>
              <a:t> </a:t>
            </a:r>
            <a:endParaRPr lang="en-US" sz="1600" i="0" kern="1200" dirty="0">
              <a:solidFill>
                <a:schemeClr val="accent4"/>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437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35</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Problem 1: Audit &amp; Recoupment – </a:t>
            </a:r>
            <a:br>
              <a:rPr lang="en-US" dirty="0"/>
            </a:br>
            <a:r>
              <a:rPr lang="en-US" dirty="0">
                <a:solidFill>
                  <a:schemeClr val="accent2"/>
                </a:solidFill>
              </a:rPr>
              <a:t>Analysis</a:t>
            </a:r>
            <a:r>
              <a:rPr lang="en-US" dirty="0"/>
              <a:t> &amp; Conclusion</a:t>
            </a:r>
          </a:p>
        </p:txBody>
      </p:sp>
      <p:sp>
        <p:nvSpPr>
          <p:cNvPr id="7" name="TextBox 6">
            <a:extLst>
              <a:ext uri="{FF2B5EF4-FFF2-40B4-BE49-F238E27FC236}">
                <a16:creationId xmlns:a16="http://schemas.microsoft.com/office/drawing/2014/main" id="{B50E3946-8D6C-9C17-3D10-7D308242A241}"/>
              </a:ext>
            </a:extLst>
          </p:cNvPr>
          <p:cNvSpPr txBox="1"/>
          <p:nvPr/>
        </p:nvSpPr>
        <p:spPr>
          <a:xfrm>
            <a:off x="241851" y="1624079"/>
            <a:ext cx="11387897" cy="4493538"/>
          </a:xfrm>
          <a:prstGeom prst="rect">
            <a:avLst/>
          </a:prstGeom>
          <a:noFill/>
        </p:spPr>
        <p:txBody>
          <a:bodyPr wrap="square">
            <a:spAutoFit/>
          </a:bodyPr>
          <a:lstStyle/>
          <a:p>
            <a:pPr marL="349250" indent="-342900">
              <a:buClr>
                <a:schemeClr val="accent4"/>
              </a:buClr>
              <a:buFont typeface="Arial" panose="020B0604020202020204" pitchFamily="34" charset="0"/>
              <a:buChar char="•"/>
            </a:pPr>
            <a:r>
              <a:rPr lang="en-US" sz="2200" dirty="0">
                <a:solidFill>
                  <a:schemeClr val="accent4"/>
                </a:solidFill>
                <a:ea typeface="ＭＳ Ｐゴシック"/>
                <a:cs typeface="Arial"/>
              </a:rPr>
              <a:t>Approved authorization was obtained for the surgical procedure. </a:t>
            </a:r>
          </a:p>
          <a:p>
            <a:pPr marL="349250" indent="-342900">
              <a:buClr>
                <a:schemeClr val="accent4"/>
              </a:buClr>
              <a:buFont typeface="Arial" panose="020B0604020202020204" pitchFamily="34" charset="0"/>
              <a:buChar char="•"/>
            </a:pPr>
            <a:endParaRPr lang="en-US" sz="2200" dirty="0">
              <a:solidFill>
                <a:schemeClr val="accent4"/>
              </a:solidFill>
              <a:ea typeface="ＭＳ Ｐゴシック"/>
              <a:cs typeface="Arial"/>
            </a:endParaRPr>
          </a:p>
          <a:p>
            <a:pPr marL="349250" indent="-342900">
              <a:buClr>
                <a:schemeClr val="accent4"/>
              </a:buClr>
              <a:buFont typeface="Arial" panose="020B0604020202020204" pitchFamily="34" charset="0"/>
              <a:buChar char="•"/>
            </a:pPr>
            <a:r>
              <a:rPr lang="en-US" sz="2200" dirty="0">
                <a:solidFill>
                  <a:schemeClr val="accent4"/>
                </a:solidFill>
                <a:ea typeface="ＭＳ Ｐゴシック"/>
                <a:cs typeface="Arial"/>
              </a:rPr>
              <a:t>The surgery performed is on CMS’ Inpatient Only List. </a:t>
            </a:r>
          </a:p>
          <a:p>
            <a:pPr marL="349250" indent="-342900">
              <a:buClr>
                <a:schemeClr val="accent4"/>
              </a:buClr>
              <a:buFont typeface="Arial" panose="020B0604020202020204" pitchFamily="34" charset="0"/>
              <a:buChar char="•"/>
            </a:pPr>
            <a:endParaRPr lang="en-US" sz="2200" dirty="0">
              <a:solidFill>
                <a:schemeClr val="accent4"/>
              </a:solidFill>
              <a:ea typeface="ＭＳ Ｐゴシック"/>
              <a:cs typeface="Arial"/>
            </a:endParaRPr>
          </a:p>
          <a:p>
            <a:pPr marL="6350">
              <a:buClr>
                <a:schemeClr val="accent4"/>
              </a:buClr>
            </a:pPr>
            <a:endParaRPr lang="en-US" sz="2200" dirty="0">
              <a:solidFill>
                <a:schemeClr val="accent4"/>
              </a:solidFill>
              <a:cs typeface="Arial"/>
            </a:endParaRPr>
          </a:p>
          <a:p>
            <a:pPr marL="349250" indent="-342900">
              <a:buClr>
                <a:schemeClr val="accent4"/>
              </a:buClr>
              <a:buFont typeface="Arial" panose="020B0604020202020204" pitchFamily="34" charset="0"/>
              <a:buChar char="•"/>
            </a:pPr>
            <a:r>
              <a:rPr lang="en-US" sz="2200" dirty="0">
                <a:solidFill>
                  <a:schemeClr val="accent4"/>
                </a:solidFill>
                <a:cs typeface="Arial"/>
              </a:rPr>
              <a:t>As of 1/1/24, Medicare managed care plans must follow the Inpatient Only List and adhere to other CMS guidance such as LCDs &amp; NCDs and the Two Midnight Rule.</a:t>
            </a:r>
          </a:p>
          <a:p>
            <a:pPr marL="349250" indent="-342900">
              <a:buClr>
                <a:schemeClr val="accent4"/>
              </a:buClr>
              <a:buFont typeface="Arial" panose="020B0604020202020204" pitchFamily="34" charset="0"/>
              <a:buChar char="•"/>
            </a:pPr>
            <a:endParaRPr lang="en-US" sz="2200" dirty="0">
              <a:solidFill>
                <a:schemeClr val="accent4"/>
              </a:solidFill>
              <a:cs typeface="Arial"/>
            </a:endParaRPr>
          </a:p>
          <a:p>
            <a:pPr marL="349250" indent="-342900">
              <a:buClr>
                <a:schemeClr val="accent4"/>
              </a:buClr>
              <a:buFont typeface="Arial" panose="020B0604020202020204" pitchFamily="34" charset="0"/>
              <a:buChar char="•"/>
            </a:pPr>
            <a:r>
              <a:rPr lang="en-US" sz="2200" dirty="0">
                <a:solidFill>
                  <a:schemeClr val="accent4"/>
                </a:solidFill>
                <a:cs typeface="Arial"/>
              </a:rPr>
              <a:t>Inpatient Only List procedures are an exception to the Two Midnight Rule. </a:t>
            </a:r>
          </a:p>
          <a:p>
            <a:pPr marL="6350">
              <a:buClr>
                <a:schemeClr val="accent4"/>
              </a:buClr>
            </a:pPr>
            <a:endParaRPr lang="en-US" sz="2200" dirty="0">
              <a:solidFill>
                <a:schemeClr val="accent4"/>
              </a:solidFill>
              <a:cs typeface="Arial"/>
            </a:endParaRPr>
          </a:p>
          <a:p>
            <a:pPr marL="349250" indent="-342900">
              <a:buClr>
                <a:schemeClr val="accent4"/>
              </a:buClr>
              <a:buFont typeface="Arial" panose="020B0604020202020204" pitchFamily="34" charset="0"/>
              <a:buChar char="•"/>
            </a:pPr>
            <a:r>
              <a:rPr lang="en-US" sz="2200" dirty="0">
                <a:solidFill>
                  <a:schemeClr val="accent4"/>
                </a:solidFill>
                <a:cs typeface="Arial"/>
              </a:rPr>
              <a:t>Since this is a non-contracted relationship with the payer, should the denial be upheld on appeal, we would then proceed to the IRE, and then to hearing with OMHA, if necessary. </a:t>
            </a:r>
          </a:p>
        </p:txBody>
      </p:sp>
      <p:pic>
        <p:nvPicPr>
          <p:cNvPr id="6" name="Picture 5">
            <a:extLst>
              <a:ext uri="{FF2B5EF4-FFF2-40B4-BE49-F238E27FC236}">
                <a16:creationId xmlns:a16="http://schemas.microsoft.com/office/drawing/2014/main" id="{F21BC39A-F487-7CA7-75AA-628D435D66CD}"/>
              </a:ext>
            </a:extLst>
          </p:cNvPr>
          <p:cNvPicPr>
            <a:picLocks noChangeAspect="1"/>
          </p:cNvPicPr>
          <p:nvPr/>
        </p:nvPicPr>
        <p:blipFill>
          <a:blip r:embed="rId2"/>
          <a:stretch>
            <a:fillRect/>
          </a:stretch>
        </p:blipFill>
        <p:spPr>
          <a:xfrm>
            <a:off x="2437306" y="2737956"/>
            <a:ext cx="6867525" cy="400050"/>
          </a:xfrm>
          <a:prstGeom prst="rect">
            <a:avLst/>
          </a:prstGeom>
        </p:spPr>
      </p:pic>
    </p:spTree>
    <p:extLst>
      <p:ext uri="{BB962C8B-B14F-4D97-AF65-F5344CB8AC3E}">
        <p14:creationId xmlns:p14="http://schemas.microsoft.com/office/powerpoint/2010/main" val="2939720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36</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Problem 2 - ERISA Benefit Exclusion</a:t>
            </a:r>
          </a:p>
        </p:txBody>
      </p:sp>
      <p:graphicFrame>
        <p:nvGraphicFramePr>
          <p:cNvPr id="20" name="Table 8">
            <a:extLst>
              <a:ext uri="{FF2B5EF4-FFF2-40B4-BE49-F238E27FC236}">
                <a16:creationId xmlns:a16="http://schemas.microsoft.com/office/drawing/2014/main" id="{847B7248-F673-7EE0-334C-0C2A7BA8CA72}"/>
              </a:ext>
            </a:extLst>
          </p:cNvPr>
          <p:cNvGraphicFramePr>
            <a:graphicFrameLocks noGrp="1"/>
          </p:cNvGraphicFramePr>
          <p:nvPr>
            <p:extLst>
              <p:ext uri="{D42A27DB-BD31-4B8C-83A1-F6EECF244321}">
                <p14:modId xmlns:p14="http://schemas.microsoft.com/office/powerpoint/2010/main" val="2816771788"/>
              </p:ext>
            </p:extLst>
          </p:nvPr>
        </p:nvGraphicFramePr>
        <p:xfrm>
          <a:off x="527004" y="1219200"/>
          <a:ext cx="11165124" cy="4224551"/>
        </p:xfrm>
        <a:graphic>
          <a:graphicData uri="http://schemas.openxmlformats.org/drawingml/2006/table">
            <a:tbl>
              <a:tblPr firstRow="1" firstCol="1" bandRow="1">
                <a:tableStyleId>{69012ECD-51FC-41F1-AA8D-1B2483CD663E}</a:tableStyleId>
              </a:tblPr>
              <a:tblGrid>
                <a:gridCol w="11165124">
                  <a:extLst>
                    <a:ext uri="{9D8B030D-6E8A-4147-A177-3AD203B41FA5}">
                      <a16:colId xmlns:a16="http://schemas.microsoft.com/office/drawing/2014/main" val="1879554403"/>
                    </a:ext>
                  </a:extLst>
                </a:gridCol>
              </a:tblGrid>
              <a:tr h="530733">
                <a:tc>
                  <a:txBody>
                    <a:bodyPr/>
                    <a:lstStyle/>
                    <a:p>
                      <a:pPr lvl="0" algn="l" fontAlgn="ctr"/>
                      <a:r>
                        <a:rPr lang="en-US" sz="1600" u="none" strike="noStrike" dirty="0">
                          <a:effectLst/>
                        </a:rPr>
                        <a:t>Problem 2 - ERISA Benefit Exclusion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0672665"/>
                  </a:ext>
                </a:extLst>
              </a:tr>
              <a:tr h="944499">
                <a:tc>
                  <a:txBody>
                    <a:bodyPr/>
                    <a:lstStyle/>
                    <a:p>
                      <a:pPr lvl="0" algn="l" fontAlgn="ctr">
                        <a:spcAft>
                          <a:spcPts val="600"/>
                        </a:spcAft>
                      </a:pPr>
                      <a:r>
                        <a:rPr lang="en-US" sz="1200" b="1" u="sng" strike="noStrike" dirty="0">
                          <a:solidFill>
                            <a:schemeClr val="accent4"/>
                          </a:solidFill>
                          <a:effectLst/>
                          <a:latin typeface="Arial" panose="020B0604020202020204" pitchFamily="34" charset="0"/>
                          <a:cs typeface="Arial" panose="020B0604020202020204" pitchFamily="34" charset="0"/>
                        </a:rPr>
                        <a:t>Facts</a:t>
                      </a:r>
                      <a:r>
                        <a:rPr lang="en-US" sz="1200" b="1" u="none" strike="noStrike" dirty="0">
                          <a:solidFill>
                            <a:schemeClr val="accent4"/>
                          </a:solidFill>
                          <a:effectLst/>
                          <a:latin typeface="Arial" panose="020B0604020202020204" pitchFamily="34" charset="0"/>
                          <a:cs typeface="Arial" panose="020B0604020202020204" pitchFamily="34" charset="0"/>
                        </a:rPr>
                        <a:t>: </a:t>
                      </a:r>
                      <a:r>
                        <a:rPr lang="en-US" sz="1200" b="0" u="none" strike="noStrike" dirty="0">
                          <a:solidFill>
                            <a:schemeClr val="accent4"/>
                          </a:solidFill>
                          <a:effectLst/>
                          <a:latin typeface="Arial" panose="020B0604020202020204" pitchFamily="34" charset="0"/>
                          <a:cs typeface="Arial" panose="020B0604020202020204" pitchFamily="34" charset="0"/>
                        </a:rPr>
                        <a:t>36-year-old man was the driver in a single car accident. He had a blood-alcohol well over the legal limit for driving but was not charged. He was taken to your ER with multiple fractures and injuries. Provider faxed all relevant clinical information to self ­insured Plan the same day for approval of the admission. </a:t>
                      </a:r>
                    </a:p>
                    <a:p>
                      <a:pPr lvl="0" algn="l" fontAlgn="ctr">
                        <a:spcAft>
                          <a:spcPts val="600"/>
                        </a:spcAft>
                      </a:pPr>
                      <a:r>
                        <a:rPr lang="en-US" sz="1200" b="0" u="none" strike="noStrike" dirty="0">
                          <a:solidFill>
                            <a:schemeClr val="accent4"/>
                          </a:solidFill>
                          <a:effectLst/>
                          <a:latin typeface="Arial" panose="020B0604020202020204" pitchFamily="34" charset="0"/>
                          <a:cs typeface="Arial" panose="020B0604020202020204" pitchFamily="34" charset="0"/>
                        </a:rPr>
                        <a:t>Six days later the Plan denies the request for authorization under the plans "Limitations and Exclusions" under the exclusion policy below.  </a:t>
                      </a:r>
                      <a:endParaRPr lang="en-US" sz="1200" b="0" i="0" u="none" strike="noStrike" dirty="0">
                        <a:solidFill>
                          <a:schemeClr val="accent4"/>
                        </a:solidFill>
                        <a:effectLst/>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3393070"/>
                  </a:ext>
                </a:extLst>
              </a:tr>
              <a:tr h="1719072">
                <a:tc>
                  <a:txBody>
                    <a:bodyPr/>
                    <a:lstStyle/>
                    <a:p>
                      <a:pPr lvl="0" algn="l" fontAlgn="ctr">
                        <a:lnSpc>
                          <a:spcPts val="1440"/>
                        </a:lnSpc>
                        <a:spcAft>
                          <a:spcPts val="600"/>
                        </a:spcAft>
                      </a:pPr>
                      <a:r>
                        <a:rPr lang="en-US" sz="1200" b="1" u="none" strike="noStrike" dirty="0">
                          <a:solidFill>
                            <a:schemeClr val="accent4"/>
                          </a:solidFill>
                          <a:effectLst/>
                          <a:latin typeface="Arial" panose="020B0604020202020204" pitchFamily="34" charset="0"/>
                          <a:cs typeface="Arial" panose="020B0604020202020204" pitchFamily="34" charset="0"/>
                        </a:rPr>
                        <a:t>Plan Terms &amp; Law:</a:t>
                      </a:r>
                    </a:p>
                    <a:p>
                      <a:pPr lvl="0" algn="l" fontAlgn="ctr">
                        <a:lnSpc>
                          <a:spcPts val="1440"/>
                        </a:lnSpc>
                        <a:spcAft>
                          <a:spcPts val="600"/>
                        </a:spcAft>
                      </a:pPr>
                      <a:r>
                        <a:rPr lang="en-US" sz="1200" b="1" u="sng" strike="noStrike" dirty="0">
                          <a:solidFill>
                            <a:schemeClr val="accent4"/>
                          </a:solidFill>
                          <a:effectLst/>
                          <a:latin typeface="Arial" panose="020B0604020202020204" pitchFamily="34" charset="0"/>
                          <a:cs typeface="Arial" panose="020B0604020202020204" pitchFamily="34" charset="0"/>
                        </a:rPr>
                        <a:t>Benefit Exclusion:</a:t>
                      </a:r>
                      <a:r>
                        <a:rPr lang="en-US" sz="1200" b="0" u="none" strike="noStrike" dirty="0">
                          <a:solidFill>
                            <a:schemeClr val="accent4"/>
                          </a:solidFill>
                          <a:effectLst/>
                          <a:latin typeface="Arial" panose="020B0604020202020204" pitchFamily="34" charset="0"/>
                          <a:cs typeface="Arial" panose="020B0604020202020204" pitchFamily="34" charset="0"/>
                        </a:rPr>
                        <a:t> Services, supplies, care or treatment to a Covered person for an Injury or Sickness which occurred as a result of that Covered person's </a:t>
                      </a:r>
                      <a:r>
                        <a:rPr lang="en-US" sz="1200" b="1" u="none" strike="noStrike" dirty="0">
                          <a:solidFill>
                            <a:schemeClr val="accent4"/>
                          </a:solidFill>
                          <a:effectLst/>
                          <a:latin typeface="Arial" panose="020B0604020202020204" pitchFamily="34" charset="0"/>
                          <a:cs typeface="Arial" panose="020B0604020202020204" pitchFamily="34" charset="0"/>
                        </a:rPr>
                        <a:t>illegal use of alcohol</a:t>
                      </a:r>
                      <a:r>
                        <a:rPr lang="en-US" sz="1200" b="0" u="none" strike="noStrike" dirty="0">
                          <a:solidFill>
                            <a:schemeClr val="accent4"/>
                          </a:solidFill>
                          <a:effectLst/>
                          <a:latin typeface="Arial" panose="020B0604020202020204" pitchFamily="34" charset="0"/>
                          <a:cs typeface="Arial" panose="020B0604020202020204" pitchFamily="34" charset="0"/>
                        </a:rPr>
                        <a:t>. The arresting officer's determination of inebriation will be sufficient for this exclusion. </a:t>
                      </a:r>
                    </a:p>
                    <a:p>
                      <a:pPr lvl="0" algn="l" fontAlgn="ctr">
                        <a:lnSpc>
                          <a:spcPts val="1440"/>
                        </a:lnSpc>
                        <a:spcAft>
                          <a:spcPts val="600"/>
                        </a:spcAft>
                      </a:pPr>
                      <a:r>
                        <a:rPr lang="en-US" sz="1200" b="1" u="sng" strike="noStrike" dirty="0">
                          <a:solidFill>
                            <a:schemeClr val="accent4"/>
                          </a:solidFill>
                          <a:effectLst/>
                          <a:latin typeface="Arial" panose="020B0604020202020204" pitchFamily="34" charset="0"/>
                          <a:cs typeface="Arial" panose="020B0604020202020204" pitchFamily="34" charset="0"/>
                        </a:rPr>
                        <a:t>ERISA:</a:t>
                      </a:r>
                      <a:r>
                        <a:rPr lang="en-US" sz="1200" b="1" u="none" strike="noStrike" dirty="0">
                          <a:solidFill>
                            <a:schemeClr val="accent4"/>
                          </a:solidFill>
                          <a:effectLst/>
                          <a:latin typeface="Arial" panose="020B0604020202020204" pitchFamily="34" charset="0"/>
                          <a:cs typeface="Arial" panose="020B0604020202020204" pitchFamily="34" charset="0"/>
                        </a:rPr>
                        <a:t> Urgent care claims. </a:t>
                      </a:r>
                      <a:r>
                        <a:rPr lang="en-US" sz="1200" b="0" u="none" strike="noStrike" dirty="0">
                          <a:solidFill>
                            <a:schemeClr val="accent4"/>
                          </a:solidFill>
                          <a:effectLst/>
                          <a:latin typeface="Arial" panose="020B0604020202020204" pitchFamily="34" charset="0"/>
                          <a:cs typeface="Arial" panose="020B0604020202020204" pitchFamily="34" charset="0"/>
                        </a:rPr>
                        <a:t>In the case of a claim involving urgent care, the plan administrator shall notify the claimant of the plan's benefit determination (whether adverse or not) as soon as possible, taking into account the medical exigencies, but not later than 72 hours after receipt (29 C.F.R. 2560.503-1 ). </a:t>
                      </a:r>
                    </a:p>
                    <a:p>
                      <a:pPr lvl="0" algn="l" fontAlgn="ctr">
                        <a:lnSpc>
                          <a:spcPts val="1440"/>
                        </a:lnSpc>
                        <a:spcAft>
                          <a:spcPts val="600"/>
                        </a:spcAft>
                      </a:pPr>
                      <a:r>
                        <a:rPr lang="en-US" sz="1200" b="1" u="sng" strike="noStrike" dirty="0">
                          <a:solidFill>
                            <a:schemeClr val="accent4"/>
                          </a:solidFill>
                          <a:effectLst/>
                          <a:latin typeface="Arial" panose="020B0604020202020204" pitchFamily="34" charset="0"/>
                          <a:cs typeface="Arial" panose="020B0604020202020204" pitchFamily="34" charset="0"/>
                        </a:rPr>
                        <a:t>State Motor Vehicle Laws</a:t>
                      </a:r>
                      <a:r>
                        <a:rPr lang="en-US" sz="1200" b="1" u="none" strike="noStrike" dirty="0">
                          <a:solidFill>
                            <a:schemeClr val="accent4"/>
                          </a:solidFill>
                          <a:effectLst/>
                          <a:latin typeface="Arial" panose="020B0604020202020204" pitchFamily="34" charset="0"/>
                          <a:cs typeface="Arial" panose="020B0604020202020204" pitchFamily="34" charset="0"/>
                        </a:rPr>
                        <a:t> </a:t>
                      </a:r>
                      <a:r>
                        <a:rPr lang="en-US" sz="1200" b="0" u="none" strike="noStrike" dirty="0">
                          <a:solidFill>
                            <a:schemeClr val="accent4"/>
                          </a:solidFill>
                          <a:effectLst/>
                          <a:latin typeface="Arial" panose="020B0604020202020204" pitchFamily="34" charset="0"/>
                          <a:cs typeface="Arial" panose="020B0604020202020204" pitchFamily="34" charset="0"/>
                        </a:rPr>
                        <a:t>makes it unlawful to operate a motor vehicle while intoxicated. </a:t>
                      </a:r>
                      <a:endParaRPr lang="en-US" sz="1200" b="0" i="0" u="none" strike="noStrike" dirty="0">
                        <a:solidFill>
                          <a:schemeClr val="accent4"/>
                        </a:solidFill>
                        <a:effectLst/>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4757132"/>
                  </a:ext>
                </a:extLst>
              </a:tr>
              <a:tr h="1030247">
                <a:tc>
                  <a:txBody>
                    <a:bodyPr/>
                    <a:lstStyle/>
                    <a:p>
                      <a:pPr lvl="0" algn="l" fontAlgn="ctr"/>
                      <a:r>
                        <a:rPr lang="en-US" sz="1200" b="1" u="none" strike="noStrike" dirty="0">
                          <a:solidFill>
                            <a:schemeClr val="accent1"/>
                          </a:solidFill>
                          <a:effectLst/>
                          <a:latin typeface="Arial" panose="020B0604020202020204" pitchFamily="34" charset="0"/>
                          <a:cs typeface="Arial" panose="020B0604020202020204" pitchFamily="34" charset="0"/>
                        </a:rPr>
                        <a:t>I-lssue(s) - </a:t>
                      </a:r>
                    </a:p>
                    <a:p>
                      <a:pPr lvl="0" algn="l" fontAlgn="ctr"/>
                      <a:r>
                        <a:rPr lang="en-US" sz="1200" b="1" i="0" u="none" strike="noStrike" dirty="0">
                          <a:solidFill>
                            <a:schemeClr val="accent3"/>
                          </a:solidFill>
                          <a:effectLst/>
                          <a:latin typeface="Arial" panose="020B0604020202020204" pitchFamily="34" charset="0"/>
                          <a:cs typeface="Arial" panose="020B0604020202020204" pitchFamily="34" charset="0"/>
                        </a:rPr>
                        <a:t>R-Rule(s) - </a:t>
                      </a:r>
                    </a:p>
                    <a:p>
                      <a:pPr lvl="0" algn="l" fontAlgn="ctr"/>
                      <a:r>
                        <a:rPr lang="en-US" sz="1200" b="1" i="0" u="none" strike="noStrike" dirty="0">
                          <a:solidFill>
                            <a:schemeClr val="accent2"/>
                          </a:solidFill>
                          <a:effectLst/>
                          <a:latin typeface="Arial" panose="020B0604020202020204" pitchFamily="34" charset="0"/>
                          <a:cs typeface="Arial" panose="020B0604020202020204" pitchFamily="34" charset="0"/>
                        </a:rPr>
                        <a:t>A-Analysis - </a:t>
                      </a:r>
                    </a:p>
                    <a:p>
                      <a:pPr lvl="0" algn="l" fontAlgn="ctr"/>
                      <a:r>
                        <a:rPr lang="en-US" sz="1200" b="1" i="0" u="none" strike="noStrike" dirty="0">
                          <a:solidFill>
                            <a:schemeClr val="accent4"/>
                          </a:solidFill>
                          <a:effectLst/>
                          <a:latin typeface="Arial" panose="020B0604020202020204" pitchFamily="34" charset="0"/>
                          <a:cs typeface="Arial" panose="020B0604020202020204" pitchFamily="34" charset="0"/>
                        </a:rPr>
                        <a:t>C-Conclusion(s) - </a:t>
                      </a:r>
                    </a:p>
                  </a:txBody>
                  <a:tcPr marL="137160" marR="137160" marT="137160" marB="1371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339836"/>
                  </a:ext>
                </a:extLst>
              </a:tr>
            </a:tbl>
          </a:graphicData>
        </a:graphic>
      </p:graphicFrame>
    </p:spTree>
    <p:extLst>
      <p:ext uri="{BB962C8B-B14F-4D97-AF65-F5344CB8AC3E}">
        <p14:creationId xmlns:p14="http://schemas.microsoft.com/office/powerpoint/2010/main" val="3864005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37</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Problem 2: ERISA Benefit Exclusion: </a:t>
            </a:r>
            <a:r>
              <a:rPr lang="en-US" dirty="0">
                <a:solidFill>
                  <a:schemeClr val="accent1"/>
                </a:solidFill>
              </a:rPr>
              <a:t>Issue</a:t>
            </a:r>
          </a:p>
        </p:txBody>
      </p:sp>
      <p:sp>
        <p:nvSpPr>
          <p:cNvPr id="6" name="Rectangle 5">
            <a:extLst>
              <a:ext uri="{FF2B5EF4-FFF2-40B4-BE49-F238E27FC236}">
                <a16:creationId xmlns:a16="http://schemas.microsoft.com/office/drawing/2014/main" id="{0BC7CA6F-0C37-D038-D2FE-89D660154BF0}"/>
              </a:ext>
            </a:extLst>
          </p:cNvPr>
          <p:cNvSpPr/>
          <p:nvPr/>
        </p:nvSpPr>
        <p:spPr>
          <a:xfrm>
            <a:off x="519224" y="1395984"/>
            <a:ext cx="10307272" cy="4832092"/>
          </a:xfrm>
          <a:prstGeom prst="rect">
            <a:avLst/>
          </a:prstGeom>
        </p:spPr>
        <p:txBody>
          <a:bodyPr wrap="square" lIns="0" tIns="0" rIns="0" bIns="0">
            <a:spAutoFit/>
          </a:bodyPr>
          <a:lstStyle/>
          <a:p>
            <a:pPr marL="292100" indent="-285750">
              <a:buClr>
                <a:schemeClr val="accent4"/>
              </a:buClr>
              <a:buFont typeface="Arial" panose="020B0604020202020204" pitchFamily="34" charset="0"/>
              <a:buChar char="•"/>
            </a:pPr>
            <a:r>
              <a:rPr lang="en-US" sz="2200" dirty="0">
                <a:solidFill>
                  <a:schemeClr val="accent4"/>
                </a:solidFill>
                <a:cs typeface="Arial"/>
              </a:rPr>
              <a:t>36-year-old man was in a single car accident. His blood-alcohol was well over the legal limit for driving but he was not charged. He was taken to your ER with multiple fractures and injuries. Provider faxed all relevant clinical information to self-insured Plan the same day for approval of the admission.</a:t>
            </a:r>
          </a:p>
          <a:p>
            <a:pPr marL="6350">
              <a:buClr>
                <a:schemeClr val="accent4"/>
              </a:buClr>
            </a:pPr>
            <a:endParaRPr lang="en-US" sz="2200" dirty="0">
              <a:solidFill>
                <a:schemeClr val="accent4"/>
              </a:solidFill>
              <a:cs typeface="Arial"/>
            </a:endParaRPr>
          </a:p>
          <a:p>
            <a:pPr marL="292100" indent="-285750">
              <a:buClr>
                <a:schemeClr val="accent4"/>
              </a:buClr>
              <a:buFont typeface="Arial" panose="020B0604020202020204" pitchFamily="34" charset="0"/>
              <a:buChar char="•"/>
            </a:pPr>
            <a:r>
              <a:rPr lang="en-US" sz="2200" dirty="0">
                <a:solidFill>
                  <a:schemeClr val="accent4"/>
                </a:solidFill>
                <a:cs typeface="Arial"/>
              </a:rPr>
              <a:t>Patient's plan is governed by ERISA.</a:t>
            </a:r>
          </a:p>
          <a:p>
            <a:pPr marL="6350">
              <a:buClr>
                <a:schemeClr val="accent4"/>
              </a:buClr>
            </a:pPr>
            <a:endParaRPr lang="en-US" sz="2200" dirty="0">
              <a:solidFill>
                <a:schemeClr val="accent4"/>
              </a:solidFill>
              <a:latin typeface="Arial"/>
              <a:cs typeface="Arial"/>
            </a:endParaRPr>
          </a:p>
          <a:p>
            <a:pPr marL="292100" indent="-285750">
              <a:spcAft>
                <a:spcPts val="600"/>
              </a:spcAft>
              <a:buClr>
                <a:schemeClr val="accent4"/>
              </a:buClr>
              <a:buFont typeface="Arial" panose="020B0604020202020204" pitchFamily="34" charset="0"/>
              <a:buChar char="•"/>
            </a:pPr>
            <a:r>
              <a:rPr lang="en-US" sz="2200" b="1" dirty="0">
                <a:solidFill>
                  <a:schemeClr val="accent1"/>
                </a:solidFill>
                <a:latin typeface="Arial"/>
                <a:cs typeface="Arial"/>
              </a:rPr>
              <a:t>Issue</a:t>
            </a:r>
            <a:r>
              <a:rPr lang="en-US" sz="2200" dirty="0">
                <a:solidFill>
                  <a:schemeClr val="accent1"/>
                </a:solidFill>
                <a:latin typeface="Arial"/>
                <a:cs typeface="Arial"/>
              </a:rPr>
              <a:t>: </a:t>
            </a:r>
            <a:r>
              <a:rPr lang="en-US" sz="2200" dirty="0">
                <a:solidFill>
                  <a:schemeClr val="accent4"/>
                </a:solidFill>
                <a:cs typeface="Arial"/>
              </a:rPr>
              <a:t>The Plan denies the request for authorization under the plans “Limitations and Exclusions" policy which will not cover:</a:t>
            </a:r>
            <a:endParaRPr lang="en-US" sz="2200" dirty="0">
              <a:solidFill>
                <a:schemeClr val="accent4"/>
              </a:solidFill>
              <a:latin typeface="Arial"/>
              <a:cs typeface="Arial"/>
            </a:endParaRPr>
          </a:p>
          <a:p>
            <a:pPr marL="749300" lvl="1" indent="-285750">
              <a:spcAft>
                <a:spcPts val="600"/>
              </a:spcAft>
              <a:buClr>
                <a:schemeClr val="accent4"/>
              </a:buClr>
              <a:buFont typeface="Wingdings" pitchFamily="2" charset="2"/>
              <a:buChar char="§"/>
            </a:pPr>
            <a:r>
              <a:rPr lang="en-US" sz="2200" b="1" dirty="0">
                <a:solidFill>
                  <a:schemeClr val="accent4"/>
                </a:solidFill>
                <a:cs typeface="Arial"/>
              </a:rPr>
              <a:t>Alcohol. </a:t>
            </a:r>
            <a:r>
              <a:rPr lang="en-US" sz="2200" b="1" i="1" dirty="0">
                <a:solidFill>
                  <a:schemeClr val="accent4"/>
                </a:solidFill>
                <a:cs typeface="Arial"/>
              </a:rPr>
              <a:t>Services, </a:t>
            </a:r>
            <a:r>
              <a:rPr lang="en-US" sz="2200" dirty="0">
                <a:solidFill>
                  <a:schemeClr val="accent4"/>
                </a:solidFill>
                <a:cs typeface="Arial"/>
              </a:rPr>
              <a:t>supplies, care or treatment to a Covered person </a:t>
            </a:r>
            <a:r>
              <a:rPr lang="en-US" sz="2200" b="1" i="1" dirty="0">
                <a:solidFill>
                  <a:schemeClr val="accent4"/>
                </a:solidFill>
                <a:cs typeface="Arial"/>
              </a:rPr>
              <a:t>for an Injury or Sickness which occurred as a result of that Covered person's </a:t>
            </a:r>
            <a:r>
              <a:rPr lang="en-US" sz="2200" b="1" i="1" u="sng" dirty="0">
                <a:solidFill>
                  <a:schemeClr val="accent4"/>
                </a:solidFill>
                <a:cs typeface="Arial"/>
              </a:rPr>
              <a:t>illegal use of alcohol</a:t>
            </a:r>
            <a:r>
              <a:rPr lang="en-US" sz="2200" b="1" i="1" dirty="0">
                <a:solidFill>
                  <a:schemeClr val="accent4"/>
                </a:solidFill>
                <a:cs typeface="Arial"/>
              </a:rPr>
              <a:t>.</a:t>
            </a:r>
            <a:r>
              <a:rPr lang="en-US" sz="2200" i="1" dirty="0">
                <a:solidFill>
                  <a:schemeClr val="accent4"/>
                </a:solidFill>
                <a:cs typeface="Arial"/>
              </a:rPr>
              <a:t> </a:t>
            </a:r>
            <a:r>
              <a:rPr lang="en-US" sz="2200" dirty="0">
                <a:solidFill>
                  <a:schemeClr val="accent4"/>
                </a:solidFill>
                <a:cs typeface="Arial"/>
              </a:rPr>
              <a:t>The arresting officer's determination of inebriation will be sufficient for this exclusion.</a:t>
            </a:r>
            <a:endParaRPr lang="en-US" sz="2200" dirty="0">
              <a:solidFill>
                <a:schemeClr val="accent4"/>
              </a:solidFill>
              <a:latin typeface="Arial"/>
              <a:cs typeface="Arial"/>
            </a:endParaRPr>
          </a:p>
          <a:p>
            <a:pPr marL="349250" indent="-342900">
              <a:buClr>
                <a:srgbClr val="75993E"/>
              </a:buClr>
              <a:buFont typeface="Arial" panose="020B0604020202020204" pitchFamily="34" charset="0"/>
              <a:buChar char="•"/>
            </a:pPr>
            <a:endParaRPr lang="en-US" dirty="0">
              <a:solidFill>
                <a:schemeClr val="accent4"/>
              </a:solidFill>
              <a:latin typeface="Arial"/>
              <a:cs typeface="Arial"/>
            </a:endParaRPr>
          </a:p>
        </p:txBody>
      </p:sp>
    </p:spTree>
    <p:extLst>
      <p:ext uri="{BB962C8B-B14F-4D97-AF65-F5344CB8AC3E}">
        <p14:creationId xmlns:p14="http://schemas.microsoft.com/office/powerpoint/2010/main" val="2897959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38</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solidFill>
                  <a:schemeClr val="tx2"/>
                </a:solidFill>
              </a:rPr>
              <a:t>Problem 2: ERISA Benefit Exclusion: </a:t>
            </a:r>
            <a:r>
              <a:rPr lang="en-US" dirty="0">
                <a:solidFill>
                  <a:schemeClr val="accent3"/>
                </a:solidFill>
              </a:rPr>
              <a:t>Rules</a:t>
            </a:r>
          </a:p>
        </p:txBody>
      </p:sp>
      <p:sp>
        <p:nvSpPr>
          <p:cNvPr id="6" name="Rectangle 5">
            <a:extLst>
              <a:ext uri="{FF2B5EF4-FFF2-40B4-BE49-F238E27FC236}">
                <a16:creationId xmlns:a16="http://schemas.microsoft.com/office/drawing/2014/main" id="{0BC7CA6F-0C37-D038-D2FE-89D660154BF0}"/>
              </a:ext>
            </a:extLst>
          </p:cNvPr>
          <p:cNvSpPr/>
          <p:nvPr/>
        </p:nvSpPr>
        <p:spPr>
          <a:xfrm>
            <a:off x="519224" y="1395984"/>
            <a:ext cx="10307272" cy="4678204"/>
          </a:xfrm>
          <a:prstGeom prst="rect">
            <a:avLst/>
          </a:prstGeom>
        </p:spPr>
        <p:txBody>
          <a:bodyPr wrap="square" lIns="0" tIns="0" rIns="0" bIns="0">
            <a:spAutoFit/>
          </a:bodyPr>
          <a:lstStyle/>
          <a:p>
            <a:pPr marL="6350">
              <a:spcAft>
                <a:spcPts val="1200"/>
              </a:spcAft>
              <a:buClr>
                <a:schemeClr val="accent1"/>
              </a:buClr>
            </a:pPr>
            <a:r>
              <a:rPr lang="en-US" sz="2200" b="1" dirty="0">
                <a:solidFill>
                  <a:schemeClr val="accent3"/>
                </a:solidFill>
                <a:cs typeface="Arial"/>
              </a:rPr>
              <a:t>Benefit Exclusion: </a:t>
            </a:r>
            <a:r>
              <a:rPr lang="en-US" sz="2200" dirty="0">
                <a:solidFill>
                  <a:schemeClr val="accent4"/>
                </a:solidFill>
                <a:cs typeface="Arial"/>
              </a:rPr>
              <a:t>Services, supplies, care or treatment to a Covered person </a:t>
            </a:r>
            <a:r>
              <a:rPr lang="en-US" sz="2200" b="1" i="1" dirty="0">
                <a:solidFill>
                  <a:schemeClr val="accent4"/>
                </a:solidFill>
                <a:cs typeface="Arial"/>
              </a:rPr>
              <a:t>for an Injury or Sickness which occurred as a result of that Covered person's </a:t>
            </a:r>
            <a:r>
              <a:rPr lang="en-US" sz="2200" b="1" i="1" u="sng" dirty="0">
                <a:solidFill>
                  <a:schemeClr val="accent4"/>
                </a:solidFill>
                <a:cs typeface="Arial"/>
              </a:rPr>
              <a:t>illegal use</a:t>
            </a:r>
            <a:r>
              <a:rPr lang="en-US" sz="2200" b="1" i="1" dirty="0">
                <a:solidFill>
                  <a:schemeClr val="accent4"/>
                </a:solidFill>
                <a:cs typeface="Arial"/>
              </a:rPr>
              <a:t> of alcohol. </a:t>
            </a:r>
            <a:r>
              <a:rPr lang="en-US" sz="2200" dirty="0">
                <a:solidFill>
                  <a:schemeClr val="accent4"/>
                </a:solidFill>
                <a:cs typeface="Arial"/>
              </a:rPr>
              <a:t>The arresting officer's determination of inebriation will be sufficient for this exclusion. </a:t>
            </a:r>
          </a:p>
          <a:p>
            <a:pPr marL="6350">
              <a:spcAft>
                <a:spcPts val="1200"/>
              </a:spcAft>
              <a:buClr>
                <a:schemeClr val="accent1"/>
              </a:buClr>
            </a:pPr>
            <a:endParaRPr lang="en-US" sz="2200" dirty="0">
              <a:solidFill>
                <a:schemeClr val="accent4"/>
              </a:solidFill>
              <a:cs typeface="Arial"/>
            </a:endParaRPr>
          </a:p>
          <a:p>
            <a:pPr marL="6350">
              <a:spcAft>
                <a:spcPts val="1200"/>
              </a:spcAft>
              <a:buClr>
                <a:schemeClr val="accent1"/>
              </a:buClr>
            </a:pPr>
            <a:r>
              <a:rPr lang="en-US" sz="2200" b="1" dirty="0">
                <a:solidFill>
                  <a:schemeClr val="accent3"/>
                </a:solidFill>
                <a:cs typeface="Arial"/>
              </a:rPr>
              <a:t>ERISA: </a:t>
            </a:r>
            <a:r>
              <a:rPr lang="en-US" sz="2200" dirty="0">
                <a:solidFill>
                  <a:schemeClr val="accent4"/>
                </a:solidFill>
                <a:cs typeface="Arial"/>
              </a:rPr>
              <a:t>In the case of a claim involving urgent care, the plan administrator shall notify the claimant of the plan's benefit determination (whether adverse or not) as soon as possible, taking into account the medical exigencies, </a:t>
            </a:r>
            <a:r>
              <a:rPr lang="en-US" sz="2200" b="1" dirty="0">
                <a:solidFill>
                  <a:schemeClr val="accent4"/>
                </a:solidFill>
                <a:cs typeface="Arial"/>
              </a:rPr>
              <a:t>but not later than 72 hours</a:t>
            </a:r>
            <a:r>
              <a:rPr lang="en-US" sz="2200" dirty="0">
                <a:solidFill>
                  <a:schemeClr val="accent4"/>
                </a:solidFill>
                <a:cs typeface="Arial"/>
              </a:rPr>
              <a:t> after receipt (29 C.F.R. 2560.503-1)</a:t>
            </a:r>
          </a:p>
          <a:p>
            <a:pPr marL="6350">
              <a:spcAft>
                <a:spcPts val="1200"/>
              </a:spcAft>
              <a:buClr>
                <a:schemeClr val="accent1"/>
              </a:buClr>
            </a:pPr>
            <a:endParaRPr lang="en-US" sz="2200" dirty="0">
              <a:solidFill>
                <a:schemeClr val="accent4"/>
              </a:solidFill>
              <a:cs typeface="Arial"/>
            </a:endParaRPr>
          </a:p>
          <a:p>
            <a:pPr marL="6350">
              <a:spcAft>
                <a:spcPts val="1200"/>
              </a:spcAft>
              <a:buClr>
                <a:schemeClr val="accent1"/>
              </a:buClr>
            </a:pPr>
            <a:r>
              <a:rPr lang="en-US" sz="2200" b="1" dirty="0">
                <a:solidFill>
                  <a:schemeClr val="accent3"/>
                </a:solidFill>
                <a:cs typeface="Arial"/>
              </a:rPr>
              <a:t>State Motor Vehicle Laws </a:t>
            </a:r>
            <a:r>
              <a:rPr lang="en-US" sz="2200" dirty="0">
                <a:solidFill>
                  <a:schemeClr val="accent4"/>
                </a:solidFill>
                <a:cs typeface="Arial"/>
              </a:rPr>
              <a:t>makes it unlawful to operate a motor vehicle while intoxicated. </a:t>
            </a:r>
            <a:endParaRPr lang="en-US" sz="2200" dirty="0">
              <a:solidFill>
                <a:schemeClr val="accent4"/>
              </a:solidFill>
              <a:latin typeface="Arial"/>
              <a:cs typeface="Arial"/>
            </a:endParaRPr>
          </a:p>
        </p:txBody>
      </p:sp>
    </p:spTree>
    <p:extLst>
      <p:ext uri="{BB962C8B-B14F-4D97-AF65-F5344CB8AC3E}">
        <p14:creationId xmlns:p14="http://schemas.microsoft.com/office/powerpoint/2010/main" val="1981746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935CC-A809-FCCA-6516-0CA9805C7877}"/>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1C669D67-53D0-4686-86BC-D43AE95537EE}"/>
              </a:ext>
            </a:extLst>
          </p:cNvPr>
          <p:cNvSpPr>
            <a:spLocks noGrp="1"/>
          </p:cNvSpPr>
          <p:nvPr>
            <p:ph type="sldNum" sz="quarter" idx="4"/>
          </p:nvPr>
        </p:nvSpPr>
        <p:spPr/>
        <p:txBody>
          <a:bodyPr/>
          <a:lstStyle/>
          <a:p>
            <a:fld id="{CADD471E-9CF1-4340-87DA-CD183043D1D2}" type="slidenum">
              <a:rPr lang="en-US" smtClean="0"/>
              <a:pPr/>
              <a:t>39</a:t>
            </a:fld>
            <a:endParaRPr lang="en-US" dirty="0"/>
          </a:p>
        </p:txBody>
      </p:sp>
      <p:sp>
        <p:nvSpPr>
          <p:cNvPr id="4" name="Title 3">
            <a:extLst>
              <a:ext uri="{FF2B5EF4-FFF2-40B4-BE49-F238E27FC236}">
                <a16:creationId xmlns:a16="http://schemas.microsoft.com/office/drawing/2014/main" id="{0EFAE5CB-360B-6D76-5FC0-D34681C756E8}"/>
              </a:ext>
            </a:extLst>
          </p:cNvPr>
          <p:cNvSpPr>
            <a:spLocks noGrp="1"/>
          </p:cNvSpPr>
          <p:nvPr>
            <p:ph type="ctrTitle"/>
          </p:nvPr>
        </p:nvSpPr>
        <p:spPr/>
        <p:txBody>
          <a:bodyPr/>
          <a:lstStyle/>
          <a:p>
            <a:r>
              <a:rPr lang="en-US" dirty="0"/>
              <a:t>Problem 2: ERISA Benefit Exclusion – </a:t>
            </a:r>
            <a:br>
              <a:rPr lang="en-US" dirty="0"/>
            </a:br>
            <a:r>
              <a:rPr lang="en-US" dirty="0">
                <a:solidFill>
                  <a:schemeClr val="accent2"/>
                </a:solidFill>
              </a:rPr>
              <a:t>Analysis</a:t>
            </a:r>
            <a:r>
              <a:rPr lang="en-US" dirty="0"/>
              <a:t> &amp; Conclusion</a:t>
            </a:r>
          </a:p>
        </p:txBody>
      </p:sp>
      <p:sp>
        <p:nvSpPr>
          <p:cNvPr id="6" name="Rectangle 5">
            <a:extLst>
              <a:ext uri="{FF2B5EF4-FFF2-40B4-BE49-F238E27FC236}">
                <a16:creationId xmlns:a16="http://schemas.microsoft.com/office/drawing/2014/main" id="{0BC7CA6F-0C37-D038-D2FE-89D660154BF0}"/>
              </a:ext>
            </a:extLst>
          </p:cNvPr>
          <p:cNvSpPr/>
          <p:nvPr/>
        </p:nvSpPr>
        <p:spPr>
          <a:xfrm>
            <a:off x="519224" y="1664208"/>
            <a:ext cx="10307272" cy="2677656"/>
          </a:xfrm>
          <a:prstGeom prst="rect">
            <a:avLst/>
          </a:prstGeom>
        </p:spPr>
        <p:txBody>
          <a:bodyPr wrap="square" lIns="0" tIns="0" rIns="0" bIns="0">
            <a:spAutoFit/>
          </a:bodyPr>
          <a:lstStyle/>
          <a:p>
            <a:pPr marL="292100" indent="-285750">
              <a:spcAft>
                <a:spcPts val="1200"/>
              </a:spcAft>
              <a:buClr>
                <a:schemeClr val="accent4"/>
              </a:buClr>
              <a:buFont typeface="Arial" panose="020B0604020202020204" pitchFamily="34" charset="0"/>
              <a:buChar char="•"/>
            </a:pPr>
            <a:r>
              <a:rPr lang="en-US" sz="2200" dirty="0">
                <a:solidFill>
                  <a:schemeClr val="accent4"/>
                </a:solidFill>
                <a:cs typeface="Arial"/>
              </a:rPr>
              <a:t>Plan erred in not issuing a determination within 72 hours. This is particularly important in an ERISA non-covered denial when the balance is patient responsibility. </a:t>
            </a:r>
          </a:p>
          <a:p>
            <a:pPr marL="292100" indent="-285750">
              <a:spcAft>
                <a:spcPts val="1200"/>
              </a:spcAft>
              <a:buClr>
                <a:schemeClr val="accent4"/>
              </a:buClr>
              <a:buFont typeface="Arial" panose="020B0604020202020204" pitchFamily="34" charset="0"/>
              <a:buChar char="•"/>
            </a:pPr>
            <a:r>
              <a:rPr lang="en-US" sz="2200" dirty="0">
                <a:solidFill>
                  <a:schemeClr val="accent4"/>
                </a:solidFill>
                <a:cs typeface="Arial"/>
              </a:rPr>
              <a:t>There was no arrest - patient was transferred directly to the ER so no independent determination. </a:t>
            </a:r>
          </a:p>
          <a:p>
            <a:pPr marL="292100" indent="-285750">
              <a:spcAft>
                <a:spcPts val="1200"/>
              </a:spcAft>
              <a:buClr>
                <a:schemeClr val="accent4"/>
              </a:buClr>
              <a:buFont typeface="Arial" panose="020B0604020202020204" pitchFamily="34" charset="0"/>
              <a:buChar char="•"/>
            </a:pPr>
            <a:r>
              <a:rPr lang="en-US" sz="2200" i="1" dirty="0">
                <a:solidFill>
                  <a:schemeClr val="accent4"/>
                </a:solidFill>
                <a:cs typeface="Arial"/>
              </a:rPr>
              <a:t>State Motor Vehicle Laws </a:t>
            </a:r>
            <a:r>
              <a:rPr lang="en-US" sz="2200" dirty="0">
                <a:solidFill>
                  <a:schemeClr val="accent4"/>
                </a:solidFill>
                <a:cs typeface="Arial"/>
              </a:rPr>
              <a:t>makes it unlawful to operate a motor vehicle while intoxicated. There was </a:t>
            </a:r>
            <a:r>
              <a:rPr lang="en-US" sz="2200" b="1" i="1" dirty="0">
                <a:solidFill>
                  <a:schemeClr val="accent4"/>
                </a:solidFill>
                <a:cs typeface="Arial"/>
              </a:rPr>
              <a:t>no illegal use of alcohol </a:t>
            </a:r>
            <a:r>
              <a:rPr lang="en-US" sz="2200" dirty="0">
                <a:solidFill>
                  <a:schemeClr val="accent4"/>
                </a:solidFill>
                <a:cs typeface="Arial"/>
              </a:rPr>
              <a:t>under the State law. </a:t>
            </a:r>
            <a:endParaRPr lang="en-US" sz="2200" dirty="0">
              <a:solidFill>
                <a:schemeClr val="accent4"/>
              </a:solidFill>
              <a:latin typeface="Arial"/>
              <a:cs typeface="Arial"/>
            </a:endParaRPr>
          </a:p>
        </p:txBody>
      </p:sp>
    </p:spTree>
    <p:extLst>
      <p:ext uri="{BB962C8B-B14F-4D97-AF65-F5344CB8AC3E}">
        <p14:creationId xmlns:p14="http://schemas.microsoft.com/office/powerpoint/2010/main" val="240856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5">
            <a:extLst>
              <a:ext uri="{FF2B5EF4-FFF2-40B4-BE49-F238E27FC236}">
                <a16:creationId xmlns:a16="http://schemas.microsoft.com/office/drawing/2014/main" id="{1FE43D5C-B64D-CBCD-A802-0689316A6B9F}"/>
              </a:ext>
            </a:extLst>
          </p:cNvPr>
          <p:cNvSpPr/>
          <p:nvPr/>
        </p:nvSpPr>
        <p:spPr>
          <a:xfrm>
            <a:off x="1427921" y="1523676"/>
            <a:ext cx="2129118" cy="57171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30F55F47-73BB-41BF-AF84-F025C6C65582}"/>
              </a:ext>
            </a:extLst>
          </p:cNvPr>
          <p:cNvSpPr>
            <a:spLocks noGrp="1"/>
          </p:cNvSpPr>
          <p:nvPr>
            <p:ph type="ftr" sz="quarter" idx="3"/>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021EE2DB-8D00-0D22-F379-0D1F37A874F7}"/>
              </a:ext>
            </a:extLst>
          </p:cNvPr>
          <p:cNvSpPr>
            <a:spLocks noGrp="1"/>
          </p:cNvSpPr>
          <p:nvPr>
            <p:ph type="sldNum" sz="quarter" idx="4"/>
          </p:nvPr>
        </p:nvSpPr>
        <p:spPr/>
        <p:txBody>
          <a:bodyPr/>
          <a:lstStyle/>
          <a:p>
            <a:fld id="{CADD471E-9CF1-4340-87DA-CD183043D1D2}" type="slidenum">
              <a:rPr lang="en-US" smtClean="0"/>
              <a:pPr/>
              <a:t>4</a:t>
            </a:fld>
            <a:endParaRPr lang="en-US" dirty="0"/>
          </a:p>
        </p:txBody>
      </p:sp>
      <p:sp>
        <p:nvSpPr>
          <p:cNvPr id="4" name="Title 3">
            <a:extLst>
              <a:ext uri="{FF2B5EF4-FFF2-40B4-BE49-F238E27FC236}">
                <a16:creationId xmlns:a16="http://schemas.microsoft.com/office/drawing/2014/main" id="{92F47685-3F9A-DEBD-84B9-A22C23C1981D}"/>
              </a:ext>
            </a:extLst>
          </p:cNvPr>
          <p:cNvSpPr>
            <a:spLocks noGrp="1"/>
          </p:cNvSpPr>
          <p:nvPr>
            <p:ph type="ctrTitle"/>
          </p:nvPr>
        </p:nvSpPr>
        <p:spPr/>
        <p:txBody>
          <a:bodyPr/>
          <a:lstStyle/>
          <a:p>
            <a:r>
              <a:rPr lang="en-US" dirty="0"/>
              <a:t>Best Practices - Root Cause Analysis</a:t>
            </a:r>
          </a:p>
        </p:txBody>
      </p:sp>
      <p:sp>
        <p:nvSpPr>
          <p:cNvPr id="5" name="Text Placeholder 4">
            <a:extLst>
              <a:ext uri="{FF2B5EF4-FFF2-40B4-BE49-F238E27FC236}">
                <a16:creationId xmlns:a16="http://schemas.microsoft.com/office/drawing/2014/main" id="{518073AD-9852-7FF1-7F9E-0E0875202C2D}"/>
              </a:ext>
            </a:extLst>
          </p:cNvPr>
          <p:cNvSpPr>
            <a:spLocks noGrp="1"/>
          </p:cNvSpPr>
          <p:nvPr>
            <p:ph type="body" sz="quarter" idx="4294967295"/>
          </p:nvPr>
        </p:nvSpPr>
        <p:spPr>
          <a:xfrm>
            <a:off x="1440463" y="3630778"/>
            <a:ext cx="3371850" cy="2332038"/>
          </a:xfrm>
        </p:spPr>
        <p:txBody>
          <a:bodyPr/>
          <a:lstStyle/>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Lack of Medical Necessity</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Readmission</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DRG Downcode</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Delay in Service</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Non-Emergent Service</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Experimental/Investigational</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Medically Unlikely Edits</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Lower Level of Care</a:t>
            </a:r>
          </a:p>
        </p:txBody>
      </p:sp>
      <p:sp>
        <p:nvSpPr>
          <p:cNvPr id="6" name="Text Placeholder 4">
            <a:extLst>
              <a:ext uri="{FF2B5EF4-FFF2-40B4-BE49-F238E27FC236}">
                <a16:creationId xmlns:a16="http://schemas.microsoft.com/office/drawing/2014/main" id="{660F1CBF-D647-2B57-D3C0-EDD028B89F69}"/>
              </a:ext>
            </a:extLst>
          </p:cNvPr>
          <p:cNvSpPr txBox="1">
            <a:spLocks/>
          </p:cNvSpPr>
          <p:nvPr/>
        </p:nvSpPr>
        <p:spPr>
          <a:xfrm>
            <a:off x="5266174" y="2318013"/>
            <a:ext cx="4079845" cy="3216265"/>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400"/>
              </a:spcBef>
              <a:buClr>
                <a:schemeClr val="accent4"/>
              </a:buClr>
              <a:buFont typeface="Arial" panose="020B0604020202020204" pitchFamily="34" charset="0"/>
              <a:buNone/>
              <a:defRPr sz="1800" kern="1200">
                <a:solidFill>
                  <a:schemeClr val="accent4"/>
                </a:solidFill>
                <a:latin typeface="+mn-lt"/>
                <a:ea typeface="+mn-ea"/>
                <a:cs typeface="+mn-cs"/>
              </a:defRPr>
            </a:lvl1pPr>
            <a:lvl2pPr marL="4572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2pPr>
            <a:lvl3pPr marL="685800" indent="-228600" algn="l" defTabSz="914400" rtl="0" eaLnBrk="1" latinLnBrk="0" hangingPunct="1">
              <a:lnSpc>
                <a:spcPct val="100000"/>
              </a:lnSpc>
              <a:spcBef>
                <a:spcPts val="600"/>
              </a:spcBef>
              <a:buClr>
                <a:schemeClr val="accent4"/>
              </a:buClr>
              <a:buFont typeface="Arial" panose="020B0604020202020204" pitchFamily="34" charset="0"/>
              <a:buChar char="•"/>
              <a:defRPr sz="1600" kern="1200">
                <a:solidFill>
                  <a:schemeClr val="accent4"/>
                </a:solidFill>
                <a:latin typeface="+mn-lt"/>
                <a:ea typeface="+mn-ea"/>
                <a:cs typeface="+mn-cs"/>
              </a:defRPr>
            </a:lvl3pPr>
            <a:lvl4pPr marL="9144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4pPr>
            <a:lvl5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Lack of Authorization</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Readmission</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DRG Downcode</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Lack of IP Notification</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Out of Network</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Not Covered Under Clinical Policy</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Lack of Eligibility/Benefits  </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Coordination of Benefits</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Untimely Claim</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Untimely Appeal</a:t>
            </a:r>
          </a:p>
          <a:p>
            <a:pPr marL="285750" indent="-285750">
              <a:spcBef>
                <a:spcPts val="0"/>
              </a:spcBef>
              <a:spcAft>
                <a:spcPts val="300"/>
              </a:spcAft>
              <a:buSzPct val="100000"/>
              <a:buFont typeface="Arial" panose="020B0604020202020204" pitchFamily="34" charset="0"/>
              <a:buChar char="•"/>
            </a:pPr>
            <a:r>
              <a:rPr lang="en-US" sz="1600" dirty="0">
                <a:latin typeface="Arial" panose="020B0604020202020204" pitchFamily="34" charset="0"/>
                <a:ea typeface="MS PGothic" panose="020B0600070205080204" pitchFamily="34" charset="-128"/>
                <a:cs typeface="Arial" panose="020B0604020202020204" pitchFamily="34" charset="0"/>
              </a:rPr>
              <a:t>Billing Error</a:t>
            </a:r>
          </a:p>
        </p:txBody>
      </p:sp>
      <p:sp>
        <p:nvSpPr>
          <p:cNvPr id="7" name="Rectángulo 13">
            <a:extLst>
              <a:ext uri="{FF2B5EF4-FFF2-40B4-BE49-F238E27FC236}">
                <a16:creationId xmlns:a16="http://schemas.microsoft.com/office/drawing/2014/main" id="{0019DF44-63D5-8CAD-6DF7-898C3F23C611}"/>
              </a:ext>
            </a:extLst>
          </p:cNvPr>
          <p:cNvSpPr/>
          <p:nvPr/>
        </p:nvSpPr>
        <p:spPr>
          <a:xfrm>
            <a:off x="1440463" y="2913268"/>
            <a:ext cx="1388037" cy="57171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F7B535F-FA17-D0EF-AC91-61597DCA6C19}"/>
              </a:ext>
            </a:extLst>
          </p:cNvPr>
          <p:cNvSpPr/>
          <p:nvPr/>
        </p:nvSpPr>
        <p:spPr>
          <a:xfrm>
            <a:off x="1673553" y="1658907"/>
            <a:ext cx="1612621" cy="307777"/>
          </a:xfrm>
          <a:prstGeom prst="rect">
            <a:avLst/>
          </a:prstGeom>
        </p:spPr>
        <p:txBody>
          <a:bodyPr wrap="none" lIns="0" tIns="0" rIns="0" bIns="0">
            <a:spAutoFit/>
          </a:bodyPr>
          <a:lstStyle/>
          <a:p>
            <a:r>
              <a:rPr lang="en-US" sz="2000" b="1" dirty="0">
                <a:solidFill>
                  <a:schemeClr val="bg1"/>
                </a:solidFill>
                <a:latin typeface="Arial"/>
                <a:ea typeface="Helvetica Neue" panose="02000503000000020004" pitchFamily="2" charset="0"/>
                <a:cs typeface="Arial"/>
                <a:sym typeface="Wingdings" pitchFamily="2" charset="2"/>
              </a:rPr>
              <a:t>Non-Covered</a:t>
            </a:r>
          </a:p>
        </p:txBody>
      </p:sp>
      <p:sp>
        <p:nvSpPr>
          <p:cNvPr id="12" name="Rectangle 3">
            <a:extLst>
              <a:ext uri="{FF2B5EF4-FFF2-40B4-BE49-F238E27FC236}">
                <a16:creationId xmlns:a16="http://schemas.microsoft.com/office/drawing/2014/main" id="{01CD8470-6330-A8B6-48C4-DEE450AA3ECA}"/>
              </a:ext>
            </a:extLst>
          </p:cNvPr>
          <p:cNvSpPr/>
          <p:nvPr/>
        </p:nvSpPr>
        <p:spPr>
          <a:xfrm>
            <a:off x="1673553" y="3059064"/>
            <a:ext cx="910506" cy="307777"/>
          </a:xfrm>
          <a:prstGeom prst="rect">
            <a:avLst/>
          </a:prstGeom>
        </p:spPr>
        <p:txBody>
          <a:bodyPr wrap="none" lIns="0" tIns="0" rIns="0" bIns="0">
            <a:spAutoFit/>
          </a:bodyPr>
          <a:lstStyle/>
          <a:p>
            <a:r>
              <a:rPr lang="en-US" sz="2000" b="1" dirty="0">
                <a:solidFill>
                  <a:schemeClr val="bg1"/>
                </a:solidFill>
                <a:latin typeface="Arial"/>
                <a:ea typeface="Helvetica Neue" panose="02000503000000020004" pitchFamily="2" charset="0"/>
                <a:cs typeface="Arial"/>
                <a:sym typeface="Wingdings" pitchFamily="2" charset="2"/>
              </a:rPr>
              <a:t>Clinical</a:t>
            </a:r>
          </a:p>
        </p:txBody>
      </p:sp>
      <p:sp>
        <p:nvSpPr>
          <p:cNvPr id="13" name="Rectángulo 15">
            <a:extLst>
              <a:ext uri="{FF2B5EF4-FFF2-40B4-BE49-F238E27FC236}">
                <a16:creationId xmlns:a16="http://schemas.microsoft.com/office/drawing/2014/main" id="{4CC85D67-6AF3-7D41-3E25-ABF4B1E57B07}"/>
              </a:ext>
            </a:extLst>
          </p:cNvPr>
          <p:cNvSpPr/>
          <p:nvPr/>
        </p:nvSpPr>
        <p:spPr>
          <a:xfrm>
            <a:off x="5213043" y="1523676"/>
            <a:ext cx="4896967" cy="571714"/>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3">
            <a:extLst>
              <a:ext uri="{FF2B5EF4-FFF2-40B4-BE49-F238E27FC236}">
                <a16:creationId xmlns:a16="http://schemas.microsoft.com/office/drawing/2014/main" id="{5C11304A-BD82-B264-240C-377DA46BEE4E}"/>
              </a:ext>
            </a:extLst>
          </p:cNvPr>
          <p:cNvSpPr/>
          <p:nvPr/>
        </p:nvSpPr>
        <p:spPr>
          <a:xfrm>
            <a:off x="5425642" y="1669472"/>
            <a:ext cx="4509440" cy="307777"/>
          </a:xfrm>
          <a:prstGeom prst="rect">
            <a:avLst/>
          </a:prstGeom>
        </p:spPr>
        <p:txBody>
          <a:bodyPr wrap="none" lIns="0" tIns="0" rIns="0" bIns="0">
            <a:spAutoFit/>
          </a:bodyPr>
          <a:lstStyle/>
          <a:p>
            <a:r>
              <a:rPr lang="en-US" sz="2000" b="1" dirty="0">
                <a:solidFill>
                  <a:schemeClr val="bg1"/>
                </a:solidFill>
                <a:latin typeface="Arial"/>
                <a:ea typeface="Helvetica Neue" panose="02000503000000020004" pitchFamily="2" charset="0"/>
                <a:cs typeface="Arial"/>
                <a:sym typeface="Wingdings" pitchFamily="2" charset="2"/>
              </a:rPr>
              <a:t>Contractual/Technical/Administrative</a:t>
            </a:r>
          </a:p>
        </p:txBody>
      </p:sp>
      <p:sp>
        <p:nvSpPr>
          <p:cNvPr id="17" name="Isosceles Triangle 5">
            <a:extLst>
              <a:ext uri="{FF2B5EF4-FFF2-40B4-BE49-F238E27FC236}">
                <a16:creationId xmlns:a16="http://schemas.microsoft.com/office/drawing/2014/main" id="{38857643-3E15-EAD8-69B4-6BB0153954AC}"/>
              </a:ext>
            </a:extLst>
          </p:cNvPr>
          <p:cNvSpPr/>
          <p:nvPr/>
        </p:nvSpPr>
        <p:spPr>
          <a:xfrm rot="5400000">
            <a:off x="4025639" y="1747729"/>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Isosceles Triangle 5">
            <a:extLst>
              <a:ext uri="{FF2B5EF4-FFF2-40B4-BE49-F238E27FC236}">
                <a16:creationId xmlns:a16="http://schemas.microsoft.com/office/drawing/2014/main" id="{58B1E7E7-23D5-8C1D-FDEE-542E13E5ECCD}"/>
              </a:ext>
            </a:extLst>
          </p:cNvPr>
          <p:cNvSpPr/>
          <p:nvPr/>
        </p:nvSpPr>
        <p:spPr>
          <a:xfrm rot="10800000">
            <a:off x="1845035" y="2457675"/>
            <a:ext cx="567542" cy="151262"/>
          </a:xfrm>
          <a:prstGeom prst="triangle">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2613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9CAEFF-B12F-6027-2447-9359450E8117}"/>
              </a:ext>
            </a:extLst>
          </p:cNvPr>
          <p:cNvSpPr>
            <a:spLocks noGrp="1"/>
          </p:cNvSpPr>
          <p:nvPr>
            <p:ph type="ftr" sz="quarter" idx="10"/>
          </p:nvPr>
        </p:nvSpPr>
        <p:spPr/>
        <p:txBody>
          <a:bodyPr/>
          <a:lstStyle/>
          <a:p>
            <a:r>
              <a:rPr lang="en-US" dirty="0"/>
              <a:t>© Cloudmed. All Rights Reserved.</a:t>
            </a:r>
          </a:p>
        </p:txBody>
      </p:sp>
      <p:sp>
        <p:nvSpPr>
          <p:cNvPr id="3" name="Slide Number Placeholder 2">
            <a:extLst>
              <a:ext uri="{FF2B5EF4-FFF2-40B4-BE49-F238E27FC236}">
                <a16:creationId xmlns:a16="http://schemas.microsoft.com/office/drawing/2014/main" id="{88EFD090-E6CB-20E0-A0B4-092F0A46C979}"/>
              </a:ext>
            </a:extLst>
          </p:cNvPr>
          <p:cNvSpPr>
            <a:spLocks noGrp="1"/>
          </p:cNvSpPr>
          <p:nvPr>
            <p:ph type="sldNum" sz="quarter" idx="4294967295"/>
          </p:nvPr>
        </p:nvSpPr>
        <p:spPr>
          <a:xfrm>
            <a:off x="11607800" y="6492875"/>
            <a:ext cx="584200" cy="365125"/>
          </a:xfrm>
        </p:spPr>
        <p:txBody>
          <a:bodyPr/>
          <a:lstStyle/>
          <a:p>
            <a:fld id="{CADD471E-9CF1-4340-87DA-CD183043D1D2}" type="slidenum">
              <a:rPr lang="en-US" smtClean="0"/>
              <a:pPr/>
              <a:t>40</a:t>
            </a:fld>
            <a:endParaRPr lang="en-US" dirty="0"/>
          </a:p>
        </p:txBody>
      </p:sp>
      <p:sp>
        <p:nvSpPr>
          <p:cNvPr id="6" name="Rectangle 5">
            <a:extLst>
              <a:ext uri="{FF2B5EF4-FFF2-40B4-BE49-F238E27FC236}">
                <a16:creationId xmlns:a16="http://schemas.microsoft.com/office/drawing/2014/main" id="{2ADFF682-02E7-0787-6DD7-83112B8C974F}"/>
              </a:ext>
            </a:extLst>
          </p:cNvPr>
          <p:cNvSpPr/>
          <p:nvPr/>
        </p:nvSpPr>
        <p:spPr>
          <a:xfrm>
            <a:off x="1873405" y="4683512"/>
            <a:ext cx="8686800" cy="591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87A392F-26D9-CB73-DFBA-D7B241002775}"/>
              </a:ext>
            </a:extLst>
          </p:cNvPr>
          <p:cNvSpPr/>
          <p:nvPr/>
        </p:nvSpPr>
        <p:spPr>
          <a:xfrm>
            <a:off x="1991185" y="4831154"/>
            <a:ext cx="10307272" cy="630942"/>
          </a:xfrm>
          <a:prstGeom prst="rect">
            <a:avLst/>
          </a:prstGeom>
        </p:spPr>
        <p:txBody>
          <a:bodyPr wrap="square" lIns="0" tIns="0" rIns="0" bIns="0">
            <a:spAutoFit/>
          </a:bodyPr>
          <a:lstStyle/>
          <a:p>
            <a:pPr marL="6350">
              <a:spcAft>
                <a:spcPts val="600"/>
              </a:spcAft>
              <a:buClr>
                <a:schemeClr val="accent4"/>
              </a:buClr>
            </a:pPr>
            <a:r>
              <a:rPr lang="en-US" b="1" dirty="0">
                <a:solidFill>
                  <a:schemeClr val="accent4"/>
                </a:solidFill>
                <a:latin typeface="Arial"/>
                <a:cs typeface="Arial"/>
              </a:rPr>
              <a:t>Sarah Mendiola</a:t>
            </a:r>
          </a:p>
          <a:p>
            <a:pPr marL="6350">
              <a:spcAft>
                <a:spcPts val="600"/>
              </a:spcAft>
              <a:buClr>
                <a:schemeClr val="accent4"/>
              </a:buClr>
            </a:pPr>
            <a:r>
              <a:rPr lang="en-US" dirty="0">
                <a:solidFill>
                  <a:schemeClr val="accent4"/>
                </a:solidFill>
                <a:latin typeface="Arial"/>
                <a:cs typeface="Arial"/>
              </a:rPr>
              <a:t>sarah.mendiola@cloudmed.com</a:t>
            </a:r>
          </a:p>
        </p:txBody>
      </p:sp>
    </p:spTree>
    <p:extLst>
      <p:ext uri="{BB962C8B-B14F-4D97-AF65-F5344CB8AC3E}">
        <p14:creationId xmlns:p14="http://schemas.microsoft.com/office/powerpoint/2010/main" val="2738749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6AF3-53C3-CBD5-7C58-E83CD6EA0E5D}"/>
              </a:ext>
            </a:extLst>
          </p:cNvPr>
          <p:cNvSpPr>
            <a:spLocks noGrp="1"/>
          </p:cNvSpPr>
          <p:nvPr>
            <p:ph type="ctrTitle"/>
          </p:nvPr>
        </p:nvSpPr>
        <p:spPr/>
        <p:txBody>
          <a:bodyPr/>
          <a:lstStyle/>
          <a:p>
            <a:r>
              <a:rPr lang="en-US" sz="6000" dirty="0"/>
              <a:t>Q&amp;A</a:t>
            </a:r>
          </a:p>
        </p:txBody>
      </p:sp>
    </p:spTree>
    <p:extLst>
      <p:ext uri="{BB962C8B-B14F-4D97-AF65-F5344CB8AC3E}">
        <p14:creationId xmlns:p14="http://schemas.microsoft.com/office/powerpoint/2010/main" val="276253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5DD4A-591D-4D04-9217-0DA5BDD9333E}"/>
              </a:ext>
            </a:extLst>
          </p:cNvPr>
          <p:cNvSpPr>
            <a:spLocks noGrp="1"/>
          </p:cNvSpPr>
          <p:nvPr>
            <p:ph type="ctrTitle"/>
          </p:nvPr>
        </p:nvSpPr>
        <p:spPr>
          <a:xfrm>
            <a:off x="1357745" y="1416114"/>
            <a:ext cx="9092663" cy="3859518"/>
          </a:xfrm>
        </p:spPr>
        <p:txBody>
          <a:bodyPr/>
          <a:lstStyle/>
          <a:p>
            <a:pPr algn="ctr"/>
            <a:r>
              <a:rPr lang="en-US" sz="3400" dirty="0"/>
              <a:t>The information obtained during the registration/admitting process is crucial to prevent and fight denials!</a:t>
            </a:r>
            <a:br>
              <a:rPr lang="en-US" sz="3400" dirty="0"/>
            </a:br>
            <a:br>
              <a:rPr lang="en-US" sz="3400" dirty="0"/>
            </a:br>
            <a:br>
              <a:rPr lang="en-US" sz="3400" dirty="0"/>
            </a:br>
            <a:br>
              <a:rPr lang="en-US" sz="3400" dirty="0"/>
            </a:br>
            <a:r>
              <a:rPr lang="en-US" sz="3400" dirty="0"/>
              <a:t>Almost </a:t>
            </a:r>
            <a:r>
              <a:rPr lang="en-US" sz="3400" u="sng" dirty="0"/>
              <a:t>all</a:t>
            </a:r>
            <a:r>
              <a:rPr lang="en-US" sz="3400" dirty="0"/>
              <a:t> technical denials can be challenged. </a:t>
            </a:r>
          </a:p>
        </p:txBody>
      </p:sp>
    </p:spTree>
    <p:extLst>
      <p:ext uri="{BB962C8B-B14F-4D97-AF65-F5344CB8AC3E}">
        <p14:creationId xmlns:p14="http://schemas.microsoft.com/office/powerpoint/2010/main" val="428799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D39E5E-B41F-4F76-AC46-1E649AA547E8}"/>
              </a:ext>
            </a:extLst>
          </p:cNvPr>
          <p:cNvSpPr>
            <a:spLocks noGrp="1"/>
          </p:cNvSpPr>
          <p:nvPr>
            <p:ph type="ftr" sz="quarter" idx="3"/>
          </p:nvPr>
        </p:nvSpPr>
        <p:spPr/>
        <p:txBody>
          <a:bodyPr/>
          <a:lstStyle/>
          <a:p>
            <a:r>
              <a:rPr lang="en-US"/>
              <a:t>© Cloudmed. All Rights Reserved.</a:t>
            </a:r>
            <a:endParaRPr lang="en-US" dirty="0"/>
          </a:p>
        </p:txBody>
      </p:sp>
      <p:sp>
        <p:nvSpPr>
          <p:cNvPr id="3" name="Slide Number Placeholder 2">
            <a:extLst>
              <a:ext uri="{FF2B5EF4-FFF2-40B4-BE49-F238E27FC236}">
                <a16:creationId xmlns:a16="http://schemas.microsoft.com/office/drawing/2014/main" id="{DF9FA9EC-FDA3-400D-9511-5CDF1751C58B}"/>
              </a:ext>
            </a:extLst>
          </p:cNvPr>
          <p:cNvSpPr>
            <a:spLocks noGrp="1"/>
          </p:cNvSpPr>
          <p:nvPr>
            <p:ph type="sldNum" sz="quarter" idx="4"/>
          </p:nvPr>
        </p:nvSpPr>
        <p:spPr/>
        <p:txBody>
          <a:bodyPr/>
          <a:lstStyle/>
          <a:p>
            <a:fld id="{CADD471E-9CF1-4340-87DA-CD183043D1D2}" type="slidenum">
              <a:rPr lang="en-US" smtClean="0"/>
              <a:pPr/>
              <a:t>6</a:t>
            </a:fld>
            <a:endParaRPr lang="en-US" dirty="0"/>
          </a:p>
        </p:txBody>
      </p:sp>
      <p:sp>
        <p:nvSpPr>
          <p:cNvPr id="4" name="Title 3">
            <a:extLst>
              <a:ext uri="{FF2B5EF4-FFF2-40B4-BE49-F238E27FC236}">
                <a16:creationId xmlns:a16="http://schemas.microsoft.com/office/drawing/2014/main" id="{B69E1CE7-75A4-4517-BCEE-920A312EB54C}"/>
              </a:ext>
            </a:extLst>
          </p:cNvPr>
          <p:cNvSpPr>
            <a:spLocks noGrp="1"/>
          </p:cNvSpPr>
          <p:nvPr>
            <p:ph type="ctrTitle"/>
          </p:nvPr>
        </p:nvSpPr>
        <p:spPr>
          <a:xfrm>
            <a:off x="412830" y="439457"/>
            <a:ext cx="9761184" cy="567541"/>
          </a:xfrm>
        </p:spPr>
        <p:txBody>
          <a:bodyPr/>
          <a:lstStyle/>
          <a:p>
            <a:r>
              <a:rPr lang="en-US" dirty="0"/>
              <a:t>Best Practices - Eligibility &amp; Insurance Verification</a:t>
            </a:r>
          </a:p>
        </p:txBody>
      </p:sp>
      <p:sp>
        <p:nvSpPr>
          <p:cNvPr id="6" name="TextBox 5">
            <a:extLst>
              <a:ext uri="{FF2B5EF4-FFF2-40B4-BE49-F238E27FC236}">
                <a16:creationId xmlns:a16="http://schemas.microsoft.com/office/drawing/2014/main" id="{DDC0AB1A-2582-4E7F-A807-1B5408FC1180}"/>
              </a:ext>
            </a:extLst>
          </p:cNvPr>
          <p:cNvSpPr txBox="1"/>
          <p:nvPr/>
        </p:nvSpPr>
        <p:spPr>
          <a:xfrm>
            <a:off x="826827" y="1305341"/>
            <a:ext cx="10324649" cy="4555093"/>
          </a:xfrm>
          <a:prstGeom prst="rect">
            <a:avLst/>
          </a:prstGeom>
          <a:noFill/>
        </p:spPr>
        <p:txBody>
          <a:bodyPr wrap="square">
            <a:spAutoFit/>
          </a:bodyPr>
          <a:lstStyle/>
          <a:p>
            <a:pPr algn="ctr"/>
            <a:r>
              <a:rPr lang="en-US" sz="2000" b="1" i="1" dirty="0">
                <a:solidFill>
                  <a:srgbClr val="0070C0"/>
                </a:solidFill>
              </a:rPr>
              <a:t>Just asking the right questions can prevent denials!</a:t>
            </a:r>
          </a:p>
          <a:p>
            <a:endParaRPr lang="en-US" dirty="0"/>
          </a:p>
          <a:p>
            <a:r>
              <a:rPr lang="en-US" dirty="0">
                <a:solidFill>
                  <a:schemeClr val="accent4"/>
                </a:solidFill>
              </a:rPr>
              <a:t>Verify eligibility and plan type and elicit information that is not routinely provided:</a:t>
            </a:r>
          </a:p>
          <a:p>
            <a:endParaRPr lang="en-US" dirty="0">
              <a:solidFill>
                <a:schemeClr val="accent4"/>
              </a:solidFill>
            </a:endParaRPr>
          </a:p>
          <a:p>
            <a:pPr marL="285750" indent="-285750">
              <a:buFont typeface="Arial" panose="020B0604020202020204" pitchFamily="34" charset="0"/>
              <a:buChar char="•"/>
            </a:pPr>
            <a:r>
              <a:rPr lang="en-US" dirty="0">
                <a:solidFill>
                  <a:schemeClr val="accent4"/>
                </a:solidFill>
              </a:rPr>
              <a:t>Specific policy exclusions</a:t>
            </a:r>
          </a:p>
          <a:p>
            <a:pPr marL="285750" indent="-285750">
              <a:buFont typeface="Arial" panose="020B0604020202020204" pitchFamily="34" charset="0"/>
              <a:buChar char="•"/>
            </a:pPr>
            <a:endParaRPr lang="en-US" dirty="0">
              <a:solidFill>
                <a:schemeClr val="accent4"/>
              </a:solidFill>
            </a:endParaRPr>
          </a:p>
          <a:p>
            <a:pPr marL="285750" indent="-285750">
              <a:buFont typeface="Arial" panose="020B0604020202020204" pitchFamily="34" charset="0"/>
              <a:buChar char="•"/>
            </a:pPr>
            <a:r>
              <a:rPr lang="en-US" dirty="0">
                <a:solidFill>
                  <a:schemeClr val="accent4"/>
                </a:solidFill>
              </a:rPr>
              <a:t>Pre-existing conditions limitations</a:t>
            </a:r>
          </a:p>
          <a:p>
            <a:endParaRPr lang="en-US" dirty="0">
              <a:solidFill>
                <a:schemeClr val="accent4"/>
              </a:solidFill>
            </a:endParaRPr>
          </a:p>
          <a:p>
            <a:endParaRPr lang="en-US" dirty="0">
              <a:solidFill>
                <a:schemeClr val="accent4"/>
              </a:solidFill>
            </a:endParaRPr>
          </a:p>
          <a:p>
            <a:r>
              <a:rPr lang="en-US" dirty="0">
                <a:solidFill>
                  <a:schemeClr val="accent4"/>
                </a:solidFill>
              </a:rPr>
              <a:t>Opportunity to correct potential benefit problems:</a:t>
            </a:r>
          </a:p>
          <a:p>
            <a:endParaRPr lang="en-US" dirty="0">
              <a:solidFill>
                <a:schemeClr val="accent4"/>
              </a:solidFill>
            </a:endParaRPr>
          </a:p>
          <a:p>
            <a:pPr marL="285750" indent="-285750">
              <a:buFont typeface="Arial" panose="020B0604020202020204" pitchFamily="34" charset="0"/>
              <a:buChar char="•"/>
            </a:pPr>
            <a:r>
              <a:rPr lang="en-US" dirty="0">
                <a:solidFill>
                  <a:schemeClr val="accent4"/>
                </a:solidFill>
              </a:rPr>
              <a:t>Early registration</a:t>
            </a:r>
          </a:p>
          <a:p>
            <a:pPr marL="285750" indent="-285750">
              <a:buFont typeface="Arial" panose="020B0604020202020204" pitchFamily="34" charset="0"/>
              <a:buChar char="•"/>
            </a:pPr>
            <a:endParaRPr lang="en-US" dirty="0">
              <a:solidFill>
                <a:schemeClr val="accent4"/>
              </a:solidFill>
            </a:endParaRPr>
          </a:p>
          <a:p>
            <a:pPr marL="285750" indent="-285750">
              <a:buFont typeface="Arial" panose="020B0604020202020204" pitchFamily="34" charset="0"/>
              <a:buChar char="•"/>
            </a:pPr>
            <a:r>
              <a:rPr lang="en-US" dirty="0">
                <a:solidFill>
                  <a:schemeClr val="accent4"/>
                </a:solidFill>
              </a:rPr>
              <a:t>Lapses in coverage during admission/patient involvement</a:t>
            </a:r>
          </a:p>
          <a:p>
            <a:pPr marL="285750" indent="-285750">
              <a:buFont typeface="Arial" panose="020B0604020202020204" pitchFamily="34" charset="0"/>
              <a:buChar char="•"/>
            </a:pPr>
            <a:endParaRPr lang="en-US" dirty="0">
              <a:solidFill>
                <a:schemeClr val="accent4"/>
              </a:solidFill>
            </a:endParaRPr>
          </a:p>
          <a:p>
            <a:pPr marL="285750" indent="-285750">
              <a:buFont typeface="Arial" panose="020B0604020202020204" pitchFamily="34" charset="0"/>
              <a:buChar char="•"/>
            </a:pPr>
            <a:r>
              <a:rPr lang="en-US" dirty="0">
                <a:solidFill>
                  <a:schemeClr val="accent4"/>
                </a:solidFill>
              </a:rPr>
              <a:t>Has the patient paid their premium?</a:t>
            </a:r>
          </a:p>
        </p:txBody>
      </p:sp>
    </p:spTree>
    <p:extLst>
      <p:ext uri="{BB962C8B-B14F-4D97-AF65-F5344CB8AC3E}">
        <p14:creationId xmlns:p14="http://schemas.microsoft.com/office/powerpoint/2010/main" val="165924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D39E5E-B41F-4F76-AC46-1E649AA547E8}"/>
              </a:ext>
            </a:extLst>
          </p:cNvPr>
          <p:cNvSpPr>
            <a:spLocks noGrp="1"/>
          </p:cNvSpPr>
          <p:nvPr>
            <p:ph type="ftr" sz="quarter" idx="3"/>
          </p:nvPr>
        </p:nvSpPr>
        <p:spPr/>
        <p:txBody>
          <a:bodyPr/>
          <a:lstStyle/>
          <a:p>
            <a:r>
              <a:rPr lang="en-US"/>
              <a:t>© Cloudmed. All Rights Reserved.</a:t>
            </a:r>
            <a:endParaRPr lang="en-US" dirty="0"/>
          </a:p>
        </p:txBody>
      </p:sp>
      <p:sp>
        <p:nvSpPr>
          <p:cNvPr id="3" name="Slide Number Placeholder 2">
            <a:extLst>
              <a:ext uri="{FF2B5EF4-FFF2-40B4-BE49-F238E27FC236}">
                <a16:creationId xmlns:a16="http://schemas.microsoft.com/office/drawing/2014/main" id="{DF9FA9EC-FDA3-400D-9511-5CDF1751C58B}"/>
              </a:ext>
            </a:extLst>
          </p:cNvPr>
          <p:cNvSpPr>
            <a:spLocks noGrp="1"/>
          </p:cNvSpPr>
          <p:nvPr>
            <p:ph type="sldNum" sz="quarter" idx="4"/>
          </p:nvPr>
        </p:nvSpPr>
        <p:spPr/>
        <p:txBody>
          <a:bodyPr/>
          <a:lstStyle/>
          <a:p>
            <a:fld id="{CADD471E-9CF1-4340-87DA-CD183043D1D2}" type="slidenum">
              <a:rPr lang="en-US" smtClean="0"/>
              <a:pPr/>
              <a:t>7</a:t>
            </a:fld>
            <a:endParaRPr lang="en-US" dirty="0"/>
          </a:p>
        </p:txBody>
      </p:sp>
      <p:sp>
        <p:nvSpPr>
          <p:cNvPr id="4" name="Title 3">
            <a:extLst>
              <a:ext uri="{FF2B5EF4-FFF2-40B4-BE49-F238E27FC236}">
                <a16:creationId xmlns:a16="http://schemas.microsoft.com/office/drawing/2014/main" id="{B69E1CE7-75A4-4517-BCEE-920A312EB54C}"/>
              </a:ext>
            </a:extLst>
          </p:cNvPr>
          <p:cNvSpPr>
            <a:spLocks noGrp="1"/>
          </p:cNvSpPr>
          <p:nvPr>
            <p:ph type="ctrTitle"/>
          </p:nvPr>
        </p:nvSpPr>
        <p:spPr>
          <a:xfrm>
            <a:off x="412830" y="439457"/>
            <a:ext cx="10234149" cy="567541"/>
          </a:xfrm>
        </p:spPr>
        <p:txBody>
          <a:bodyPr/>
          <a:lstStyle/>
          <a:p>
            <a:r>
              <a:rPr lang="en-US" dirty="0"/>
              <a:t>Best Practices - Obtaining/Confirming Authorization</a:t>
            </a:r>
          </a:p>
        </p:txBody>
      </p:sp>
      <p:sp>
        <p:nvSpPr>
          <p:cNvPr id="6" name="TextBox 5">
            <a:extLst>
              <a:ext uri="{FF2B5EF4-FFF2-40B4-BE49-F238E27FC236}">
                <a16:creationId xmlns:a16="http://schemas.microsoft.com/office/drawing/2014/main" id="{DDC0AB1A-2582-4E7F-A807-1B5408FC1180}"/>
              </a:ext>
            </a:extLst>
          </p:cNvPr>
          <p:cNvSpPr txBox="1"/>
          <p:nvPr/>
        </p:nvSpPr>
        <p:spPr>
          <a:xfrm>
            <a:off x="686100" y="1174846"/>
            <a:ext cx="11067750" cy="4862870"/>
          </a:xfrm>
          <a:prstGeom prst="rect">
            <a:avLst/>
          </a:prstGeom>
          <a:noFill/>
        </p:spPr>
        <p:txBody>
          <a:bodyPr wrap="square">
            <a:spAutoFit/>
          </a:bodyPr>
          <a:lstStyle/>
          <a:p>
            <a:endParaRPr lang="en-US" dirty="0">
              <a:solidFill>
                <a:schemeClr val="accent4"/>
              </a:solidFill>
            </a:endParaRPr>
          </a:p>
          <a:p>
            <a:r>
              <a:rPr lang="en-US" dirty="0">
                <a:solidFill>
                  <a:schemeClr val="accent4"/>
                </a:solidFill>
              </a:rPr>
              <a:t>Is authorization needed for this particular service under this patient’s plan?</a:t>
            </a:r>
          </a:p>
          <a:p>
            <a:endParaRPr lang="en-US" dirty="0">
              <a:solidFill>
                <a:schemeClr val="accent4"/>
              </a:solidFill>
            </a:endParaRPr>
          </a:p>
          <a:p>
            <a:r>
              <a:rPr lang="en-US" dirty="0">
                <a:solidFill>
                  <a:schemeClr val="accent4"/>
                </a:solidFill>
              </a:rPr>
              <a:t>Check provider website/portal and/or call to verify.</a:t>
            </a:r>
          </a:p>
          <a:p>
            <a:endParaRPr lang="en-US" dirty="0">
              <a:solidFill>
                <a:schemeClr val="accent4"/>
              </a:solidFill>
            </a:endParaRPr>
          </a:p>
          <a:p>
            <a:r>
              <a:rPr lang="en-US" dirty="0">
                <a:solidFill>
                  <a:schemeClr val="accent4"/>
                </a:solidFill>
              </a:rPr>
              <a:t>Even if authorization wasn’t required prior, make sure nothing has changed! (ex. unclassified drugs or temporary codes)</a:t>
            </a:r>
          </a:p>
          <a:p>
            <a:endParaRPr lang="en-US" dirty="0">
              <a:solidFill>
                <a:schemeClr val="accent4"/>
              </a:solidFill>
            </a:endParaRPr>
          </a:p>
          <a:p>
            <a:r>
              <a:rPr lang="en-US" dirty="0">
                <a:solidFill>
                  <a:schemeClr val="accent4"/>
                </a:solidFill>
              </a:rPr>
              <a:t>If authorization was obtained:</a:t>
            </a:r>
          </a:p>
          <a:p>
            <a:pPr marL="285750" indent="-285750">
              <a:buFont typeface="Arial" panose="020B0604020202020204" pitchFamily="34" charset="0"/>
              <a:buChar char="•"/>
            </a:pPr>
            <a:r>
              <a:rPr lang="en-US" dirty="0">
                <a:solidFill>
                  <a:schemeClr val="accent4"/>
                </a:solidFill>
              </a:rPr>
              <a:t>Does it cover this particular service?</a:t>
            </a:r>
          </a:p>
          <a:p>
            <a:pPr marL="285750" indent="-285750">
              <a:buFont typeface="Arial" panose="020B0604020202020204" pitchFamily="34" charset="0"/>
              <a:buChar char="•"/>
            </a:pPr>
            <a:r>
              <a:rPr lang="en-US" dirty="0">
                <a:solidFill>
                  <a:schemeClr val="accent4"/>
                </a:solidFill>
              </a:rPr>
              <a:t>Is it for this date?</a:t>
            </a:r>
          </a:p>
          <a:p>
            <a:pPr marL="285750" indent="-285750">
              <a:buFont typeface="Arial" panose="020B0604020202020204" pitchFamily="34" charset="0"/>
              <a:buChar char="•"/>
            </a:pPr>
            <a:r>
              <a:rPr lang="en-US" dirty="0">
                <a:solidFill>
                  <a:schemeClr val="accent4"/>
                </a:solidFill>
              </a:rPr>
              <a:t>Is it still valid?</a:t>
            </a:r>
          </a:p>
          <a:p>
            <a:pPr marL="285750" indent="-285750">
              <a:buFont typeface="Arial" panose="020B0604020202020204" pitchFamily="34" charset="0"/>
              <a:buChar char="•"/>
            </a:pPr>
            <a:r>
              <a:rPr lang="en-US" dirty="0">
                <a:solidFill>
                  <a:schemeClr val="accent4"/>
                </a:solidFill>
              </a:rPr>
              <a:t>Has it been used already?</a:t>
            </a:r>
          </a:p>
          <a:p>
            <a:pPr marL="285750" indent="-285750">
              <a:buFont typeface="Arial" panose="020B0604020202020204" pitchFamily="34" charset="0"/>
              <a:buChar char="•"/>
            </a:pPr>
            <a:r>
              <a:rPr lang="en-US" dirty="0">
                <a:solidFill>
                  <a:schemeClr val="accent4"/>
                </a:solidFill>
              </a:rPr>
              <a:t>Number of units and effective date?</a:t>
            </a:r>
          </a:p>
          <a:p>
            <a:pPr marL="285750" indent="-285750">
              <a:buFont typeface="Arial" panose="020B0604020202020204" pitchFamily="34" charset="0"/>
              <a:buChar char="•"/>
            </a:pPr>
            <a:r>
              <a:rPr lang="en-US" dirty="0">
                <a:solidFill>
                  <a:schemeClr val="accent4"/>
                </a:solidFill>
              </a:rPr>
              <a:t>Documentation of authorization &amp; reference number(s)</a:t>
            </a:r>
          </a:p>
          <a:p>
            <a:pPr algn="ctr"/>
            <a:endParaRPr lang="en-US" sz="2000" b="1" dirty="0">
              <a:solidFill>
                <a:srgbClr val="7030A0"/>
              </a:solidFill>
            </a:endParaRPr>
          </a:p>
          <a:p>
            <a:pPr algn="ctr"/>
            <a:r>
              <a:rPr lang="en-US" sz="2000" b="1" i="1" dirty="0">
                <a:solidFill>
                  <a:srgbClr val="7030A0"/>
                </a:solidFill>
              </a:rPr>
              <a:t>Document, Document, Document! </a:t>
            </a:r>
          </a:p>
        </p:txBody>
      </p:sp>
    </p:spTree>
    <p:extLst>
      <p:ext uri="{BB962C8B-B14F-4D97-AF65-F5344CB8AC3E}">
        <p14:creationId xmlns:p14="http://schemas.microsoft.com/office/powerpoint/2010/main" val="220657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F12794-5C9A-4EBC-951B-24136838F0E1}"/>
              </a:ext>
            </a:extLst>
          </p:cNvPr>
          <p:cNvSpPr>
            <a:spLocks noGrp="1"/>
          </p:cNvSpPr>
          <p:nvPr>
            <p:ph type="ftr" sz="quarter" idx="3"/>
          </p:nvPr>
        </p:nvSpPr>
        <p:spPr/>
        <p:txBody>
          <a:bodyPr/>
          <a:lstStyle/>
          <a:p>
            <a:r>
              <a:rPr lang="en-US"/>
              <a:t>© Cloudmed. All Rights Reserved.</a:t>
            </a:r>
            <a:endParaRPr lang="en-US" dirty="0"/>
          </a:p>
        </p:txBody>
      </p:sp>
      <p:sp>
        <p:nvSpPr>
          <p:cNvPr id="3" name="Slide Number Placeholder 2">
            <a:extLst>
              <a:ext uri="{FF2B5EF4-FFF2-40B4-BE49-F238E27FC236}">
                <a16:creationId xmlns:a16="http://schemas.microsoft.com/office/drawing/2014/main" id="{69E89B5A-3536-4D31-8030-75011A52E391}"/>
              </a:ext>
            </a:extLst>
          </p:cNvPr>
          <p:cNvSpPr>
            <a:spLocks noGrp="1"/>
          </p:cNvSpPr>
          <p:nvPr>
            <p:ph type="sldNum" sz="quarter" idx="4"/>
          </p:nvPr>
        </p:nvSpPr>
        <p:spPr/>
        <p:txBody>
          <a:bodyPr/>
          <a:lstStyle/>
          <a:p>
            <a:fld id="{CADD471E-9CF1-4340-87DA-CD183043D1D2}" type="slidenum">
              <a:rPr lang="en-US" smtClean="0"/>
              <a:pPr/>
              <a:t>8</a:t>
            </a:fld>
            <a:endParaRPr lang="en-US" dirty="0"/>
          </a:p>
        </p:txBody>
      </p:sp>
      <p:sp>
        <p:nvSpPr>
          <p:cNvPr id="4" name="Title 3">
            <a:extLst>
              <a:ext uri="{FF2B5EF4-FFF2-40B4-BE49-F238E27FC236}">
                <a16:creationId xmlns:a16="http://schemas.microsoft.com/office/drawing/2014/main" id="{33C63AFF-0F68-4D8E-AEC5-6F7478CB201C}"/>
              </a:ext>
            </a:extLst>
          </p:cNvPr>
          <p:cNvSpPr>
            <a:spLocks noGrp="1"/>
          </p:cNvSpPr>
          <p:nvPr>
            <p:ph type="ctrTitle"/>
          </p:nvPr>
        </p:nvSpPr>
        <p:spPr/>
        <p:txBody>
          <a:bodyPr/>
          <a:lstStyle/>
          <a:p>
            <a:r>
              <a:rPr lang="en-US" dirty="0"/>
              <a:t>An ineffective process can impact patient care!</a:t>
            </a:r>
          </a:p>
        </p:txBody>
      </p:sp>
      <p:pic>
        <p:nvPicPr>
          <p:cNvPr id="6" name="Picture 5">
            <a:extLst>
              <a:ext uri="{FF2B5EF4-FFF2-40B4-BE49-F238E27FC236}">
                <a16:creationId xmlns:a16="http://schemas.microsoft.com/office/drawing/2014/main" id="{3AB2BB05-269B-4E26-B99C-76034138D161}"/>
              </a:ext>
            </a:extLst>
          </p:cNvPr>
          <p:cNvPicPr>
            <a:picLocks noChangeAspect="1"/>
          </p:cNvPicPr>
          <p:nvPr/>
        </p:nvPicPr>
        <p:blipFill>
          <a:blip r:embed="rId2"/>
          <a:stretch>
            <a:fillRect/>
          </a:stretch>
        </p:blipFill>
        <p:spPr>
          <a:xfrm>
            <a:off x="1685925" y="1428750"/>
            <a:ext cx="8404006" cy="3811752"/>
          </a:xfrm>
          <a:prstGeom prst="rect">
            <a:avLst/>
          </a:prstGeom>
        </p:spPr>
      </p:pic>
      <p:sp>
        <p:nvSpPr>
          <p:cNvPr id="5" name="Rectangle 4">
            <a:extLst>
              <a:ext uri="{FF2B5EF4-FFF2-40B4-BE49-F238E27FC236}">
                <a16:creationId xmlns:a16="http://schemas.microsoft.com/office/drawing/2014/main" id="{6A6A1E3B-0645-4F32-A641-0182E5331E2A}"/>
              </a:ext>
            </a:extLst>
          </p:cNvPr>
          <p:cNvSpPr/>
          <p:nvPr/>
        </p:nvSpPr>
        <p:spPr>
          <a:xfrm>
            <a:off x="1828800" y="1713186"/>
            <a:ext cx="3741683" cy="33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15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E9E416-C362-488D-A2F0-4CB6665D0BFA}"/>
              </a:ext>
            </a:extLst>
          </p:cNvPr>
          <p:cNvSpPr>
            <a:spLocks noGrp="1"/>
          </p:cNvSpPr>
          <p:nvPr>
            <p:ph type="ftr" sz="quarter" idx="3"/>
          </p:nvPr>
        </p:nvSpPr>
        <p:spPr/>
        <p:txBody>
          <a:bodyPr/>
          <a:lstStyle/>
          <a:p>
            <a:r>
              <a:rPr lang="en-US"/>
              <a:t>© Cloudmed. All Rights Reserved.</a:t>
            </a:r>
            <a:endParaRPr lang="en-US" dirty="0"/>
          </a:p>
        </p:txBody>
      </p:sp>
      <p:sp>
        <p:nvSpPr>
          <p:cNvPr id="3" name="Slide Number Placeholder 2">
            <a:extLst>
              <a:ext uri="{FF2B5EF4-FFF2-40B4-BE49-F238E27FC236}">
                <a16:creationId xmlns:a16="http://schemas.microsoft.com/office/drawing/2014/main" id="{4CEFA406-38CF-4734-BB2A-B21FD724CA9E}"/>
              </a:ext>
            </a:extLst>
          </p:cNvPr>
          <p:cNvSpPr>
            <a:spLocks noGrp="1"/>
          </p:cNvSpPr>
          <p:nvPr>
            <p:ph type="sldNum" sz="quarter" idx="4"/>
          </p:nvPr>
        </p:nvSpPr>
        <p:spPr/>
        <p:txBody>
          <a:bodyPr/>
          <a:lstStyle/>
          <a:p>
            <a:fld id="{CADD471E-9CF1-4340-87DA-CD183043D1D2}" type="slidenum">
              <a:rPr lang="en-US" smtClean="0"/>
              <a:pPr/>
              <a:t>9</a:t>
            </a:fld>
            <a:endParaRPr lang="en-US" dirty="0"/>
          </a:p>
        </p:txBody>
      </p:sp>
      <p:sp>
        <p:nvSpPr>
          <p:cNvPr id="4" name="Title 3">
            <a:extLst>
              <a:ext uri="{FF2B5EF4-FFF2-40B4-BE49-F238E27FC236}">
                <a16:creationId xmlns:a16="http://schemas.microsoft.com/office/drawing/2014/main" id="{CA0E438B-9A65-4765-ADFF-1AFC63AC697D}"/>
              </a:ext>
            </a:extLst>
          </p:cNvPr>
          <p:cNvSpPr>
            <a:spLocks noGrp="1"/>
          </p:cNvSpPr>
          <p:nvPr>
            <p:ph type="ctrTitle"/>
          </p:nvPr>
        </p:nvSpPr>
        <p:spPr/>
        <p:txBody>
          <a:bodyPr/>
          <a:lstStyle/>
          <a:p>
            <a:r>
              <a:rPr lang="en-US" dirty="0"/>
              <a:t>Best Practices - Contracting for Protection </a:t>
            </a:r>
          </a:p>
        </p:txBody>
      </p:sp>
      <p:sp>
        <p:nvSpPr>
          <p:cNvPr id="8" name="TextBox 7">
            <a:extLst>
              <a:ext uri="{FF2B5EF4-FFF2-40B4-BE49-F238E27FC236}">
                <a16:creationId xmlns:a16="http://schemas.microsoft.com/office/drawing/2014/main" id="{592AEACC-E120-4611-9182-5AD7D06F173A}"/>
              </a:ext>
            </a:extLst>
          </p:cNvPr>
          <p:cNvSpPr txBox="1"/>
          <p:nvPr/>
        </p:nvSpPr>
        <p:spPr>
          <a:xfrm>
            <a:off x="1587061" y="2112579"/>
            <a:ext cx="9017877" cy="2308324"/>
          </a:xfrm>
          <a:prstGeom prst="rect">
            <a:avLst/>
          </a:prstGeom>
          <a:noFill/>
        </p:spPr>
        <p:txBody>
          <a:bodyPr wrap="square">
            <a:spAutoFit/>
          </a:bodyPr>
          <a:lstStyle/>
          <a:p>
            <a:r>
              <a:rPr lang="en-US" sz="2400" i="1" dirty="0"/>
              <a:t>In the event that the lack of authorization can reasonably be shown to have </a:t>
            </a:r>
            <a:r>
              <a:rPr lang="en-US" sz="2400" b="1" i="1" dirty="0"/>
              <a:t>resulted from an action or inaction by Hospital</a:t>
            </a:r>
            <a:r>
              <a:rPr lang="en-US" sz="2400" i="1" dirty="0"/>
              <a:t>, and </a:t>
            </a:r>
            <a:r>
              <a:rPr lang="en-US" sz="2400" b="1" i="1" dirty="0"/>
              <a:t>Insurer determines the services to be Medically Necessary</a:t>
            </a:r>
            <a:r>
              <a:rPr lang="en-US" sz="2400" i="1" dirty="0"/>
              <a:t>, then Insurer </a:t>
            </a:r>
            <a:r>
              <a:rPr lang="en-US" sz="2400" b="1" i="1" dirty="0">
                <a:solidFill>
                  <a:srgbClr val="7030A0"/>
                </a:solidFill>
              </a:rPr>
              <a:t>shall</a:t>
            </a:r>
            <a:r>
              <a:rPr lang="en-US" sz="2400" i="1" dirty="0"/>
              <a:t> </a:t>
            </a:r>
            <a:r>
              <a:rPr lang="en-US" sz="2400" b="1" i="1" dirty="0"/>
              <a:t>reimburse Hospital for all Medically Necessary Covered Services </a:t>
            </a:r>
            <a:r>
              <a:rPr lang="en-US" sz="2400" i="1" dirty="0"/>
              <a:t>rendered to the Member.</a:t>
            </a:r>
          </a:p>
        </p:txBody>
      </p:sp>
    </p:spTree>
    <p:extLst>
      <p:ext uri="{BB962C8B-B14F-4D97-AF65-F5344CB8AC3E}">
        <p14:creationId xmlns:p14="http://schemas.microsoft.com/office/powerpoint/2010/main" val="315523842"/>
      </p:ext>
    </p:extLst>
  </p:cSld>
  <p:clrMapOvr>
    <a:masterClrMapping/>
  </p:clrMapOvr>
</p:sld>
</file>

<file path=ppt/theme/theme1.xml><?xml version="1.0" encoding="utf-8"?>
<a:theme xmlns:a="http://schemas.openxmlformats.org/drawingml/2006/main" name="Cloudmed2021">
  <a:themeElements>
    <a:clrScheme name="Cloudmed 2021 1">
      <a:dk1>
        <a:srgbClr val="000000"/>
      </a:dk1>
      <a:lt1>
        <a:srgbClr val="FFFFFF"/>
      </a:lt1>
      <a:dk2>
        <a:srgbClr val="3F4443"/>
      </a:dk2>
      <a:lt2>
        <a:srgbClr val="D9D9D6"/>
      </a:lt2>
      <a:accent1>
        <a:srgbClr val="008C95"/>
      </a:accent1>
      <a:accent2>
        <a:srgbClr val="12BDC6"/>
      </a:accent2>
      <a:accent3>
        <a:srgbClr val="614B78"/>
      </a:accent3>
      <a:accent4>
        <a:srgbClr val="334157"/>
      </a:accent4>
      <a:accent5>
        <a:srgbClr val="768692"/>
      </a:accent5>
      <a:accent6>
        <a:srgbClr val="FF83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oudmed2021" id="{F6468461-182A-8249-A699-4247514D651E}" vid="{EA433E5A-AD04-304F-B640-34456F7A97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F0B2A56AA7B4889270CA20C638E39" ma:contentTypeVersion="16" ma:contentTypeDescription="Create a new document." ma:contentTypeScope="" ma:versionID="3774ebd9fb3bed4e10164721ff8718e8">
  <xsd:schema xmlns:xsd="http://www.w3.org/2001/XMLSchema" xmlns:xs="http://www.w3.org/2001/XMLSchema" xmlns:p="http://schemas.microsoft.com/office/2006/metadata/properties" xmlns:ns2="60408c28-a525-4c33-bebd-af1bad7ecbb3" xmlns:ns3="86c7f713-80d9-4171-bd64-cc29967725e4" targetNamespace="http://schemas.microsoft.com/office/2006/metadata/properties" ma:root="true" ma:fieldsID="41a876052ab85edc85ee04e5db840557" ns2:_="" ns3:_="">
    <xsd:import namespace="60408c28-a525-4c33-bebd-af1bad7ecbb3"/>
    <xsd:import namespace="86c7f713-80d9-4171-bd64-cc29967725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08c28-a525-4c33-bebd-af1bad7ec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e827fa-89f7-4092-bc72-e95422c619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c7f713-80d9-4171-bd64-cc29967725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aad687-df73-4950-9c47-70c0ca18017a}" ma:internalName="TaxCatchAll" ma:showField="CatchAllData" ma:web="86c7f713-80d9-4171-bd64-cc29967725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7f713-80d9-4171-bd64-cc29967725e4" xsi:nil="true"/>
    <lcf76f155ced4ddcb4097134ff3c332f xmlns="60408c28-a525-4c33-bebd-af1bad7ecbb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8B851-0649-4FF8-9728-E17177016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408c28-a525-4c33-bebd-af1bad7ecbb3"/>
    <ds:schemaRef ds:uri="86c7f713-80d9-4171-bd64-cc29967725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651F5C-F635-4616-AE94-C3A5EDD53620}">
  <ds:schemaRefs>
    <ds:schemaRef ds:uri="http://schemas.microsoft.com/office/2006/metadata/properties"/>
    <ds:schemaRef ds:uri="http://schemas.microsoft.com/office/infopath/2007/PartnerControls"/>
    <ds:schemaRef ds:uri="86c7f713-80d9-4171-bd64-cc29967725e4"/>
    <ds:schemaRef ds:uri="60408c28-a525-4c33-bebd-af1bad7ecbb3"/>
  </ds:schemaRefs>
</ds:datastoreItem>
</file>

<file path=customXml/itemProps3.xml><?xml version="1.0" encoding="utf-8"?>
<ds:datastoreItem xmlns:ds="http://schemas.openxmlformats.org/officeDocument/2006/customXml" ds:itemID="{0B40B6BD-CD3C-47D2-A2A3-1EB77A0A01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Cloudmed2021</Template>
  <TotalTime>6504</TotalTime>
  <Words>3219</Words>
  <Application>Microsoft Office PowerPoint</Application>
  <PresentationFormat>Widescreen</PresentationFormat>
  <Paragraphs>406</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Calbri</vt:lpstr>
      <vt:lpstr>Calibri</vt:lpstr>
      <vt:lpstr>Helvetica Neue</vt:lpstr>
      <vt:lpstr>Wingdings</vt:lpstr>
      <vt:lpstr>Cloudmed2021</vt:lpstr>
      <vt:lpstr>Best Practices to Combat Denials: Keep Calm and Appeal Like a Lawyer</vt:lpstr>
      <vt:lpstr>PowerPoint Presentation</vt:lpstr>
      <vt:lpstr>Best Practices - Evaluate Internal Resources</vt:lpstr>
      <vt:lpstr>Best Practices - Root Cause Analysis</vt:lpstr>
      <vt:lpstr>The information obtained during the registration/admitting process is crucial to prevent and fight denials!    Almost all technical denials can be challenged. </vt:lpstr>
      <vt:lpstr>Best Practices - Eligibility &amp; Insurance Verification</vt:lpstr>
      <vt:lpstr>Best Practices - Obtaining/Confirming Authorization</vt:lpstr>
      <vt:lpstr>An ineffective process can impact patient care!</vt:lpstr>
      <vt:lpstr>Best Practices - Contracting for Protection </vt:lpstr>
      <vt:lpstr>Best Practices - Utilizing State &amp; Federal Law</vt:lpstr>
      <vt:lpstr>Best Practices - Helpful Legal Theories for your Appeal Toolbox</vt:lpstr>
      <vt:lpstr>Best Practices - Create a Payer Matrix</vt:lpstr>
      <vt:lpstr>Best Practices - Example Payer Matrix</vt:lpstr>
      <vt:lpstr>The Continuously Evolving Landscape  of Today’s Denials</vt:lpstr>
      <vt:lpstr>The Revenue Manager’s Lawyerly Oath</vt:lpstr>
      <vt:lpstr>Persistence is Key</vt:lpstr>
      <vt:lpstr>Persistence: Example</vt:lpstr>
      <vt:lpstr>Apply Logic</vt:lpstr>
      <vt:lpstr>Apply Logic: Example - The Smell Test</vt:lpstr>
      <vt:lpstr>Exculpation &amp; Advocacy</vt:lpstr>
      <vt:lpstr>Exculpation &amp; Advocacy: Example</vt:lpstr>
      <vt:lpstr>Legal Writing Tools</vt:lpstr>
      <vt:lpstr>Issue</vt:lpstr>
      <vt:lpstr>Rule</vt:lpstr>
      <vt:lpstr>Analysis</vt:lpstr>
      <vt:lpstr>Conclusion</vt:lpstr>
      <vt:lpstr>Example </vt:lpstr>
      <vt:lpstr>Example</vt:lpstr>
      <vt:lpstr>Example </vt:lpstr>
      <vt:lpstr>Example</vt:lpstr>
      <vt:lpstr>Applying our Knowledge!</vt:lpstr>
      <vt:lpstr>Problem 1 - Inpatient Clinical Denial </vt:lpstr>
      <vt:lpstr>Problem 1 - Issue</vt:lpstr>
      <vt:lpstr>Problem 1: Audit &amp; Recoupment - Rules</vt:lpstr>
      <vt:lpstr>Problem 1: Audit &amp; Recoupment –  Analysis &amp; Conclusion</vt:lpstr>
      <vt:lpstr>Problem 2 - ERISA Benefit Exclusion</vt:lpstr>
      <vt:lpstr>Problem 2: ERISA Benefit Exclusion: Issue</vt:lpstr>
      <vt:lpstr>Problem 2: ERISA Benefit Exclusion: Rules</vt:lpstr>
      <vt:lpstr>Problem 2: ERISA Benefit Exclusion –  Analysis &amp; Conclusion</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Leedle</dc:creator>
  <cp:lastModifiedBy>Sarah Mendiola</cp:lastModifiedBy>
  <cp:revision>127</cp:revision>
  <dcterms:created xsi:type="dcterms:W3CDTF">2021-07-12T18:39:54Z</dcterms:created>
  <dcterms:modified xsi:type="dcterms:W3CDTF">2024-03-19T16:23:18Z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0x010100753F0B2A56AA7B4889270CA20C638E39</vt:lpwstr>
  </property>
</Properties>
</file>