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7" r:id="rId2"/>
    <p:sldId id="304" r:id="rId3"/>
    <p:sldId id="258" r:id="rId4"/>
    <p:sldId id="260" r:id="rId5"/>
    <p:sldId id="259" r:id="rId6"/>
    <p:sldId id="261" r:id="rId7"/>
    <p:sldId id="262" r:id="rId8"/>
    <p:sldId id="263" r:id="rId9"/>
    <p:sldId id="264" r:id="rId10"/>
    <p:sldId id="265" r:id="rId11"/>
    <p:sldId id="268" r:id="rId12"/>
    <p:sldId id="269" r:id="rId13"/>
    <p:sldId id="270" r:id="rId14"/>
    <p:sldId id="271" r:id="rId15"/>
    <p:sldId id="272" r:id="rId16"/>
    <p:sldId id="273" r:id="rId17"/>
    <p:sldId id="297" r:id="rId18"/>
    <p:sldId id="276" r:id="rId19"/>
    <p:sldId id="277" r:id="rId20"/>
    <p:sldId id="278" r:id="rId21"/>
    <p:sldId id="298" r:id="rId22"/>
    <p:sldId id="313" r:id="rId23"/>
    <p:sldId id="300" r:id="rId24"/>
    <p:sldId id="314" r:id="rId25"/>
    <p:sldId id="315" r:id="rId26"/>
    <p:sldId id="284" r:id="rId27"/>
    <p:sldId id="302" r:id="rId28"/>
    <p:sldId id="286" r:id="rId29"/>
    <p:sldId id="287" r:id="rId30"/>
    <p:sldId id="288" r:id="rId31"/>
    <p:sldId id="289" r:id="rId32"/>
    <p:sldId id="290" r:id="rId33"/>
    <p:sldId id="291" r:id="rId34"/>
    <p:sldId id="292" r:id="rId35"/>
    <p:sldId id="303" r:id="rId36"/>
    <p:sldId id="294" r:id="rId37"/>
    <p:sldId id="295" r:id="rId38"/>
    <p:sldId id="296" r:id="rId39"/>
  </p:sldIdLst>
  <p:sldSz cx="18288000" cy="10287000"/>
  <p:notesSz cx="6858000" cy="9144000"/>
  <p:embeddedFontLst>
    <p:embeddedFont>
      <p:font typeface="Aileron" panose="020B0604020202020204" charset="0"/>
      <p:regular r:id="rId41"/>
    </p:embeddedFont>
    <p:embeddedFont>
      <p:font typeface="Aileron Bold" panose="020B0604020202020204" charset="0"/>
      <p:regular r:id="rId42"/>
    </p:embeddedFont>
    <p:embeddedFont>
      <p:font typeface="Aileron Heavy" panose="020B0604020202020204" charset="0"/>
      <p:regular r:id="rId43"/>
    </p:embeddedFont>
    <p:embeddedFont>
      <p:font typeface="Calibri" panose="020F0502020204030204" pitchFamily="34" charset="0"/>
      <p:regular r:id="rId44"/>
      <p:bold r:id="rId45"/>
      <p:italic r:id="rId46"/>
      <p:boldItalic r:id="rId47"/>
    </p:embeddedFont>
    <p:embeddedFont>
      <p:font typeface="Hammersmith One" panose="02010703030501060504" pitchFamily="2" charset="0"/>
      <p:regular r:id="rId48"/>
    </p:embeddedFont>
    <p:embeddedFont>
      <p:font typeface="Lazord Sans Serif Expanded" panose="020B0604020202020204" charset="-78"/>
      <p:regular r:id="rId49"/>
    </p:embeddedFont>
    <p:embeddedFont>
      <p:font typeface="Montserrat Semi-Bold" panose="020B0604020202020204" charset="0"/>
      <p:regular r:id="rId50"/>
    </p:embeddedFont>
    <p:embeddedFont>
      <p:font typeface="Nourd" panose="020B0604020202020204" charset="0"/>
      <p:regular r:id="rId51"/>
    </p:embeddedFont>
    <p:embeddedFont>
      <p:font typeface="Playfair Display" panose="00000500000000000000" pitchFamily="2" charset="0"/>
      <p:regular r:id="rId52"/>
      <p:bold r:id="rId53"/>
      <p:italic r:id="rId54"/>
      <p:boldItalic r:id="rId55"/>
    </p:embeddedFont>
    <p:embeddedFont>
      <p:font typeface="Playfair Display Italics" panose="020B0604020202020204" charset="0"/>
      <p:regular r:id="rId56"/>
    </p:embeddedFont>
    <p:embeddedFont>
      <p:font typeface="Telegraf"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A9E371-CFD9-2891-89F6-D261B3E01A05}" name="Dr. Jeny McNair" initials="DJM" userId="S::jmcnair@med-metrix.com::3bd792d7-dd82-4d8e-be82-407006d1ccc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18.03.2024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the introduction of Medicare and Medicaid in the 1960s to control healthcare spending and provide expanded healthcare coverage, CMS enacted a requirement for Utilization Review. 42 CFR 482.30, June 17, 1986</a:t>
            </a:r>
          </a:p>
          <a:p>
            <a:endParaRPr lang="en-US"/>
          </a:p>
          <a:p>
            <a:r>
              <a:rPr lang="en-US"/>
              <a:t>Utilization review was meant as a cost containment measure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the scope of the Physician Advisor role creeps/evolves, PAs are asked to do more to impact the Rev Cycle.  Some of the newer tasks include management of hospital to hospital transfers – screening for medical necessity even before a transfer is accepted.</a:t>
            </a:r>
          </a:p>
          <a:p>
            <a:r>
              <a:rPr lang="en-US"/>
              <a:t>And – if your PA is NOT performing these next 2 functions – they need to be…</a:t>
            </a:r>
          </a:p>
          <a:p>
            <a:r>
              <a:rPr lang="en-US"/>
              <a:t>Payer contracting and contribution to payer JOCs.   At most institutions, these meetings happen without boots-on-the-ground clinical representation and then the CFO is surprised to find there is a chasm separating what the payer considers IP from what the providers consider IP; or the payer doesn’t allow 3rd party peer to peers; or the P2P window is only 72 hours…things that are operationally inefficient or even impossible for most facilities to execute.  </a:t>
            </a:r>
          </a:p>
          <a:p>
            <a:endParaRPr lang="en-US"/>
          </a:p>
          <a:p>
            <a:r>
              <a:rPr lang="en-US"/>
              <a:t>Each of the functions I just described aligns to two primary goals of a Physician Advisor program: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Stephen Covey</a:t>
            </a:r>
          </a:p>
          <a:p>
            <a:r>
              <a:rPr lang="en-US"/>
              <a:t>7 Habits of Highly Effective People</a:t>
            </a:r>
          </a:p>
          <a:p>
            <a:endParaRPr lang="en-US"/>
          </a:p>
          <a:p>
            <a:r>
              <a:rPr lang="en-US"/>
              <a:t>In this evolution, you’ll find Steven Covey’s quote to be true, “people who end up with the good……do whatever is necessary to get the job done”</a:t>
            </a:r>
          </a:p>
          <a:p>
            <a:r>
              <a:rPr lang="en-US"/>
              <a:t> and was initially executed by RNs in the acute care setting.  The concept quickly gained popularity within the health insurance sector and an industry was born.</a:t>
            </a:r>
          </a:p>
          <a:p>
            <a:r>
              <a:rPr lang="en-US"/>
              <a:t>With research showing misuse and overutilization of services, health insurance companies were soon evaluating medical necessity and length of stay.</a:t>
            </a:r>
          </a:p>
          <a:p>
            <a:r>
              <a:rPr lang="en-US"/>
              <a:t>Before long, physicians needed to CERTIFY the admission and subsequent days, necessitating discussions with payers where differences in perspective occurred.</a:t>
            </a:r>
          </a:p>
          <a:p>
            <a:r>
              <a:rPr lang="en-US"/>
              <a:t>This series of events marked the casual introduction of the function of a physician advisor – a PCP executing these tasks as a part of their clinical role – increasing the administrative burden of practice and ultimately prompting, in the early 2000s, formalization of the role.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you construct and/or evaluate your PA program, several critical factors emerge for consideration…</a:t>
            </a:r>
          </a:p>
          <a:p>
            <a:r>
              <a:rPr lang="en-US"/>
              <a:t>Some of them include staffing ratios/diplomacy/expertise…</a:t>
            </a:r>
          </a:p>
          <a:p>
            <a:r>
              <a:rPr lang="en-US"/>
              <a:t>Then, </a:t>
            </a:r>
          </a:p>
          <a:p>
            <a:r>
              <a:rPr lang="en-US"/>
              <a:t>How do you monitor the efficacy of your PA program?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robust and successful PA program can net your facility ROI upwards of 10:1.</a:t>
            </a:r>
          </a:p>
          <a:p>
            <a:r>
              <a:rPr lang="en-US"/>
              <a:t>Can you really afford NOT to?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 Edwards Deming, Data Scientist</a:t>
            </a:r>
          </a:p>
          <a:p>
            <a:endParaRPr lang="en-US"/>
          </a:p>
          <a:p>
            <a:r>
              <a:rPr lang="en-US"/>
              <a:t>Let’s level set our ontology.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define concurrence and conversion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 Edwards Deming, Data Scientist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Robert Louis Stevenson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so the 2 MN rule was adopted into practice.  </a:t>
            </a:r>
          </a:p>
          <a:p>
            <a:r>
              <a:rPr lang="en-US"/>
              <a:t>And you know what happened next….</a:t>
            </a:r>
          </a:p>
          <a:p>
            <a:r>
              <a:rPr lang="en-US"/>
              <a:t>This patient would’ve stayed 2 MN EXCEPT…</a:t>
            </a:r>
          </a:p>
          <a:p>
            <a:r>
              <a:rPr lang="en-US"/>
              <a:t>They died</a:t>
            </a:r>
          </a:p>
          <a:p>
            <a:r>
              <a:rPr lang="en-US"/>
              <a:t>They left AMA</a:t>
            </a:r>
          </a:p>
          <a:p>
            <a:r>
              <a:rPr lang="en-US"/>
              <a:t>They got better faster than we expected (DKA, CHF, etc)</a:t>
            </a:r>
          </a:p>
          <a:p>
            <a:r>
              <a:rPr lang="en-US"/>
              <a:t>As you know, exceptions occurred.  Patients presented in extremis, received intensive, life-salvaging care but expired prior to the second midnight, for instance.  The came in in DKA, were admitted to the ICU and then left AMA…and other exceptions</a:t>
            </a:r>
          </a:p>
          <a:p>
            <a:r>
              <a:rPr lang="en-US"/>
              <a:t>The healthcare community cried out and CMS responded in 2016 with an update to the 2MN rule, suggesting that physician judgment might actually supercede a wall clock.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2 MN rule – believe it or not – was CMS’ attempt to clarify when hospital payment is appropriate under part A or part B.</a:t>
            </a:r>
          </a:p>
          <a:p>
            <a:r>
              <a:rPr lang="en-US"/>
              <a:t>According to the 2013 2MN rule – anything &gt;2MN would be IP and considered reasonable for payment under Medicare Part A if a physician CERTIFIED that the pt would required at least 2 midnights of medically necessary hospital services or received a procedure on the IP only list.</a:t>
            </a:r>
          </a:p>
          <a:p>
            <a:r>
              <a:rPr lang="en-US"/>
              <a:t>What does ‘medically necessary’ mean, you ask?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update offered some exceptions that allowed for payment for stays under 2 MN by Medicare part A on a case by case basis.  These exceptions include patient death, transfer, unforeseen clinical improvement, or departure AMA.</a:t>
            </a:r>
          </a:p>
          <a:p>
            <a:r>
              <a:rPr lang="en-US"/>
              <a:t>I presented that as a set of very clear rules with clearly stated exceptions.  But this is real life.  And not only are medicare cases not that clear, but private insurers are not beholden to this 2 MN rule.  Sure, they loosely follow CMS guidance, but more and more of late 2MN to them is clearly OBS despite CMS’ guidance.</a:t>
            </a:r>
          </a:p>
          <a:p>
            <a:r>
              <a:rPr lang="en-US"/>
              <a:t>And so the role of a Physician Advisor is cemented.  or rather, one of the roles of a physician advisor.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Stephen Covey</a:t>
            </a:r>
          </a:p>
          <a:p>
            <a:r>
              <a:rPr lang="en-US"/>
              <a:t>7 Habits of Highly Effective People</a:t>
            </a:r>
          </a:p>
          <a:p>
            <a:endParaRPr lang="en-US"/>
          </a:p>
          <a:p>
            <a:r>
              <a:rPr lang="en-US"/>
              <a:t>In this evolution, you’ll find Steven Covey’s quote to be true, “people who end up with the good……do whatever is necessary to get the job done”</a:t>
            </a:r>
          </a:p>
          <a:p>
            <a:r>
              <a:rPr lang="en-US"/>
              <a:t> and was initially executed by RNs in the acute care setting.  The concept quickly gained popularity within the health insurance sector and an industry was born.</a:t>
            </a:r>
          </a:p>
          <a:p>
            <a:r>
              <a:rPr lang="en-US"/>
              <a:t>With research showing misuse and overutilization of services, health insurance companies were soon evaluating medical necessity and length of stay.</a:t>
            </a:r>
          </a:p>
          <a:p>
            <a:r>
              <a:rPr lang="en-US"/>
              <a:t>Before long, physicians needed to CERTIFY the admission and subsequent days, necessitating discussions with payers where differences in perspective occurred.</a:t>
            </a:r>
          </a:p>
          <a:p>
            <a:r>
              <a:rPr lang="en-US"/>
              <a:t>This series of events marked the casual introduction of the function of a physician advisor – a PCP executing these tasks as a part of their clinical role – increasing the administrative burden of practice and ultimately prompting, in the early 2000s, formalization of the role.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Traditionally, and preceding the 2 MN rule, Physician advisors have assisted the UR nurse in determining appropriate level of care to justify payment based on length of stay and medical necessity when the initial UR review is inconclusive or inconsistent with the care provided.</a:t>
            </a:r>
          </a:p>
          <a:p>
            <a:r>
              <a:rPr lang="en-US"/>
              <a:t>These physicians have also served on the UR committee and provided CC 44.</a:t>
            </a:r>
          </a:p>
          <a:p>
            <a:r>
              <a:rPr lang="en-US"/>
              <a:t>As the health insurance companies expanded their review capacity and guidelines, denials and appeals have become a much larger part of UM/RCM and Physician Advisors have developed specific expertise to respond to this need.</a:t>
            </a:r>
          </a:p>
          <a:p>
            <a:r>
              <a:rPr lang="en-US"/>
              <a:t>In the past several years, there has been a significant increase in denial rates by private payers.  In fact, even the OIG is aware and concerned.  So much so that they are reviewing cases overturned on appeal to see if they should have been approved initially.  The administrative burden of appealing so many denials has created additional strain on our facilities at a time when capacity is low…</a:t>
            </a:r>
          </a:p>
          <a:p>
            <a:r>
              <a:rPr lang="en-US"/>
              <a:t>And while MA plans overturn 75% of their own denials on appeal, only about 1 percent of denials are actually appealed.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some examples of cases that are being denied:  </a:t>
            </a:r>
          </a:p>
          <a:p>
            <a:r>
              <a:rPr lang="en-US"/>
              <a:t>Clinical and radiographic SBO, NPO and IV fluids with serial abdominal exam; payer denies b/c no ‘documented feculent vomitus’</a:t>
            </a:r>
          </a:p>
          <a:p>
            <a:r>
              <a:rPr lang="en-US"/>
              <a:t>CHF on day 5 of IV Lasix and IV steroids for persistent symptoms; payer denies b/c there is no documented hypoxia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More recently, physician advisors have executed multidisciplinary rounds, bridging the gap from clinician to rev cycle by bringing all internal stakeholders to the bedside to understand the clinical and socioeconomic factors contributing to the patients condition and potential barriers to recovery.</a:t>
            </a:r>
          </a:p>
          <a:p>
            <a:r>
              <a:rPr lang="en-US"/>
              <a:t>Length of stay management is becoming an increasingly common function of physician advisors.</a:t>
            </a:r>
          </a:p>
          <a:p>
            <a:r>
              <a:rPr lang="en-US"/>
              <a:t>Some physician advisors serve a dual role assisting with clinical documentation integrity and medical staff education.</a:t>
            </a:r>
          </a:p>
          <a:p>
            <a:r>
              <a:rPr lang="en-US"/>
              <a:t>And finally, more and more facilities post COVID are revisiting Observation units, which can provide significant efficiencies in the observation period with consistent staffing, geolocated stat support services such as lab and imaging, and protocol-driven care.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191A"/>
        </a:solidFill>
        <a:effectLst/>
      </p:bgPr>
    </p:bg>
    <p:spTree>
      <p:nvGrpSpPr>
        <p:cNvPr id="1" name=""/>
        <p:cNvGrpSpPr/>
        <p:nvPr/>
      </p:nvGrpSpPr>
      <p:grpSpPr>
        <a:xfrm>
          <a:off x="0" y="0"/>
          <a:ext cx="0" cy="0"/>
          <a:chOff x="0" y="0"/>
          <a:chExt cx="0" cy="0"/>
        </a:xfrm>
      </p:grpSpPr>
      <p:sp>
        <p:nvSpPr>
          <p:cNvPr id="2" name="AutoShape 2"/>
          <p:cNvSpPr/>
          <p:nvPr/>
        </p:nvSpPr>
        <p:spPr>
          <a:xfrm>
            <a:off x="-300792" y="8691563"/>
            <a:ext cx="18753901" cy="1595437"/>
          </a:xfrm>
          <a:prstGeom prst="rect">
            <a:avLst/>
          </a:prstGeom>
          <a:solidFill>
            <a:srgbClr val="F6E7D8"/>
          </a:solidFill>
        </p:spPr>
      </p:sp>
      <p:sp>
        <p:nvSpPr>
          <p:cNvPr id="3" name="TextBox 3"/>
          <p:cNvSpPr txBox="1"/>
          <p:nvPr/>
        </p:nvSpPr>
        <p:spPr>
          <a:xfrm>
            <a:off x="970192" y="4858506"/>
            <a:ext cx="16347617" cy="2150745"/>
          </a:xfrm>
          <a:prstGeom prst="rect">
            <a:avLst/>
          </a:prstGeom>
        </p:spPr>
        <p:txBody>
          <a:bodyPr lIns="0" tIns="0" rIns="0" bIns="0" rtlCol="0" anchor="t">
            <a:spAutoFit/>
          </a:bodyPr>
          <a:lstStyle/>
          <a:p>
            <a:pPr algn="ctr">
              <a:lnSpc>
                <a:spcPts val="8190"/>
              </a:lnSpc>
            </a:pPr>
            <a:r>
              <a:rPr lang="en-US" sz="9000" spc="261">
                <a:solidFill>
                  <a:srgbClr val="F6E7D8"/>
                </a:solidFill>
                <a:latin typeface="Hammersmith One"/>
              </a:rPr>
              <a:t>THE CRITICAL ROLE OF PHYSICIAN ADVISORS</a:t>
            </a:r>
          </a:p>
        </p:txBody>
      </p:sp>
      <p:grpSp>
        <p:nvGrpSpPr>
          <p:cNvPr id="4" name="Group 4"/>
          <p:cNvGrpSpPr/>
          <p:nvPr/>
        </p:nvGrpSpPr>
        <p:grpSpPr>
          <a:xfrm>
            <a:off x="4073005" y="2754699"/>
            <a:ext cx="10475363" cy="1172150"/>
            <a:chOff x="0" y="0"/>
            <a:chExt cx="13967151" cy="1562866"/>
          </a:xfrm>
        </p:grpSpPr>
        <p:grpSp>
          <p:nvGrpSpPr>
            <p:cNvPr id="5" name="Group 5"/>
            <p:cNvGrpSpPr/>
            <p:nvPr/>
          </p:nvGrpSpPr>
          <p:grpSpPr>
            <a:xfrm>
              <a:off x="0" y="0"/>
              <a:ext cx="13967151" cy="1562866"/>
              <a:chOff x="0" y="0"/>
              <a:chExt cx="10437953" cy="1106170"/>
            </a:xfrm>
          </p:grpSpPr>
          <p:sp>
            <p:nvSpPr>
              <p:cNvPr id="6" name="Freeform 6"/>
              <p:cNvSpPr/>
              <p:nvPr/>
            </p:nvSpPr>
            <p:spPr>
              <a:xfrm>
                <a:off x="0" y="0"/>
                <a:ext cx="10439223" cy="1107440"/>
              </a:xfrm>
              <a:custGeom>
                <a:avLst/>
                <a:gdLst/>
                <a:ahLst/>
                <a:cxnLst/>
                <a:rect l="l" t="t" r="r" b="b"/>
                <a:pathLst>
                  <a:path w="10439223" h="1107440">
                    <a:moveTo>
                      <a:pt x="9885503" y="45720"/>
                    </a:moveTo>
                    <a:cubicBezTo>
                      <a:pt x="10164903" y="45720"/>
                      <a:pt x="10392232" y="273050"/>
                      <a:pt x="10392232" y="552450"/>
                    </a:cubicBezTo>
                    <a:cubicBezTo>
                      <a:pt x="10392232" y="831850"/>
                      <a:pt x="10164903" y="1059180"/>
                      <a:pt x="9885503" y="1059180"/>
                    </a:cubicBezTo>
                    <a:lnTo>
                      <a:pt x="553720" y="1059180"/>
                    </a:lnTo>
                    <a:cubicBezTo>
                      <a:pt x="274320" y="1059180"/>
                      <a:pt x="46990" y="831850"/>
                      <a:pt x="46990" y="552450"/>
                    </a:cubicBezTo>
                    <a:cubicBezTo>
                      <a:pt x="46990" y="273050"/>
                      <a:pt x="274320" y="45720"/>
                      <a:pt x="553720" y="45720"/>
                    </a:cubicBezTo>
                    <a:lnTo>
                      <a:pt x="9885503" y="45720"/>
                    </a:lnTo>
                    <a:moveTo>
                      <a:pt x="9885503" y="0"/>
                    </a:moveTo>
                    <a:lnTo>
                      <a:pt x="553720" y="0"/>
                    </a:lnTo>
                    <a:cubicBezTo>
                      <a:pt x="247650" y="0"/>
                      <a:pt x="0" y="247650"/>
                      <a:pt x="0" y="553720"/>
                    </a:cubicBezTo>
                    <a:cubicBezTo>
                      <a:pt x="0" y="859790"/>
                      <a:pt x="247650" y="1107440"/>
                      <a:pt x="553720" y="1107440"/>
                    </a:cubicBezTo>
                    <a:lnTo>
                      <a:pt x="9885503" y="1107440"/>
                    </a:lnTo>
                    <a:cubicBezTo>
                      <a:pt x="10191572" y="1107440"/>
                      <a:pt x="10439222" y="859790"/>
                      <a:pt x="10439222" y="553720"/>
                    </a:cubicBezTo>
                    <a:cubicBezTo>
                      <a:pt x="10437953" y="247650"/>
                      <a:pt x="10190303" y="0"/>
                      <a:pt x="9885503" y="0"/>
                    </a:cubicBezTo>
                    <a:close/>
                  </a:path>
                </a:pathLst>
              </a:custGeom>
              <a:solidFill>
                <a:srgbClr val="F6E7D8">
                  <a:alpha val="23922"/>
                </a:srgbClr>
              </a:solidFill>
            </p:spPr>
          </p:sp>
        </p:grpSp>
        <p:sp>
          <p:nvSpPr>
            <p:cNvPr id="7" name="Freeform 7"/>
            <p:cNvSpPr/>
            <p:nvPr/>
          </p:nvSpPr>
          <p:spPr>
            <a:xfrm>
              <a:off x="939564" y="471741"/>
              <a:ext cx="619385" cy="619385"/>
            </a:xfrm>
            <a:custGeom>
              <a:avLst/>
              <a:gdLst/>
              <a:ahLst/>
              <a:cxnLst/>
              <a:rect l="l" t="t" r="r" b="b"/>
              <a:pathLst>
                <a:path w="619385" h="619385">
                  <a:moveTo>
                    <a:pt x="0" y="0"/>
                  </a:moveTo>
                  <a:lnTo>
                    <a:pt x="619384" y="0"/>
                  </a:lnTo>
                  <a:lnTo>
                    <a:pt x="619384" y="619385"/>
                  </a:lnTo>
                  <a:lnTo>
                    <a:pt x="0" y="6193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962628" y="293075"/>
              <a:ext cx="11748562" cy="890991"/>
            </a:xfrm>
            <a:prstGeom prst="rect">
              <a:avLst/>
            </a:prstGeom>
          </p:spPr>
          <p:txBody>
            <a:bodyPr lIns="0" tIns="0" rIns="0" bIns="0" rtlCol="0" anchor="t">
              <a:spAutoFit/>
            </a:bodyPr>
            <a:lstStyle/>
            <a:p>
              <a:pPr marL="0" lvl="0" indent="0">
                <a:lnSpc>
                  <a:spcPts val="5561"/>
                </a:lnSpc>
                <a:spcBef>
                  <a:spcPct val="0"/>
                </a:spcBef>
              </a:pPr>
              <a:r>
                <a:rPr lang="en-US" sz="3972" spc="198">
                  <a:solidFill>
                    <a:srgbClr val="07A5C3"/>
                  </a:solidFill>
                  <a:latin typeface="Playfair Display Italics"/>
                </a:rPr>
                <a:t>Understand, engage, and measure</a:t>
              </a:r>
            </a:p>
          </p:txBody>
        </p:sp>
      </p:grpSp>
      <p:sp>
        <p:nvSpPr>
          <p:cNvPr id="9" name="TextBox 9"/>
          <p:cNvSpPr txBox="1"/>
          <p:nvPr/>
        </p:nvSpPr>
        <p:spPr>
          <a:xfrm>
            <a:off x="-150396" y="459098"/>
            <a:ext cx="18588792" cy="1838325"/>
          </a:xfrm>
          <a:prstGeom prst="rect">
            <a:avLst/>
          </a:prstGeom>
        </p:spPr>
        <p:txBody>
          <a:bodyPr lIns="0" tIns="0" rIns="0" bIns="0" rtlCol="0" anchor="t">
            <a:spAutoFit/>
          </a:bodyPr>
          <a:lstStyle/>
          <a:p>
            <a:pPr algn="ctr">
              <a:lnSpc>
                <a:spcPts val="15750"/>
              </a:lnSpc>
            </a:pPr>
            <a:r>
              <a:rPr lang="en-US" sz="9000" spc="504">
                <a:solidFill>
                  <a:srgbClr val="F6E7D8"/>
                </a:solidFill>
                <a:latin typeface="Hammersmith One"/>
              </a:rPr>
              <a:t>UNINTENDED CONSEQUENCES</a:t>
            </a:r>
          </a:p>
        </p:txBody>
      </p:sp>
      <p:sp>
        <p:nvSpPr>
          <p:cNvPr id="10" name="TextBox 10"/>
          <p:cNvSpPr txBox="1"/>
          <p:nvPr/>
        </p:nvSpPr>
        <p:spPr>
          <a:xfrm>
            <a:off x="11597433" y="9267825"/>
            <a:ext cx="5339211" cy="412522"/>
          </a:xfrm>
          <a:prstGeom prst="rect">
            <a:avLst/>
          </a:prstGeom>
        </p:spPr>
        <p:txBody>
          <a:bodyPr lIns="0" tIns="0" rIns="0" bIns="0" rtlCol="0" anchor="t">
            <a:spAutoFit/>
          </a:bodyPr>
          <a:lstStyle/>
          <a:p>
            <a:pPr algn="ctr">
              <a:lnSpc>
                <a:spcPts val="3397"/>
              </a:lnSpc>
            </a:pPr>
            <a:r>
              <a:rPr lang="en-US" sz="2830" spc="141">
                <a:solidFill>
                  <a:srgbClr val="1C191A"/>
                </a:solidFill>
                <a:latin typeface="Playfair Display Italics"/>
              </a:rPr>
              <a:t>Jeny McNair, MD</a:t>
            </a:r>
          </a:p>
        </p:txBody>
      </p:sp>
      <p:sp>
        <p:nvSpPr>
          <p:cNvPr id="11" name="TextBox 11"/>
          <p:cNvSpPr txBox="1"/>
          <p:nvPr/>
        </p:nvSpPr>
        <p:spPr>
          <a:xfrm>
            <a:off x="12146996" y="9783421"/>
            <a:ext cx="5739245" cy="360250"/>
          </a:xfrm>
          <a:prstGeom prst="rect">
            <a:avLst/>
          </a:prstGeom>
        </p:spPr>
        <p:txBody>
          <a:bodyPr lIns="0" tIns="0" rIns="0" bIns="0" rtlCol="0" anchor="t">
            <a:spAutoFit/>
          </a:bodyPr>
          <a:lstStyle/>
          <a:p>
            <a:pPr algn="r">
              <a:lnSpc>
                <a:spcPts val="2840"/>
              </a:lnSpc>
            </a:pPr>
            <a:r>
              <a:rPr lang="en-US" sz="2367" spc="47">
                <a:solidFill>
                  <a:srgbClr val="07A5C3"/>
                </a:solidFill>
                <a:latin typeface="Playfair Display"/>
              </a:rPr>
              <a:t>President |Physician Advisor On Call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B324"/>
        </a:solidFill>
        <a:effectLst/>
      </p:bgPr>
    </p:bg>
    <p:spTree>
      <p:nvGrpSpPr>
        <p:cNvPr id="1" name=""/>
        <p:cNvGrpSpPr/>
        <p:nvPr/>
      </p:nvGrpSpPr>
      <p:grpSpPr>
        <a:xfrm>
          <a:off x="0" y="0"/>
          <a:ext cx="0" cy="0"/>
          <a:chOff x="0" y="0"/>
          <a:chExt cx="0" cy="0"/>
        </a:xfrm>
      </p:grpSpPr>
      <p:grpSp>
        <p:nvGrpSpPr>
          <p:cNvPr id="2" name="Group 2"/>
          <p:cNvGrpSpPr/>
          <p:nvPr/>
        </p:nvGrpSpPr>
        <p:grpSpPr>
          <a:xfrm>
            <a:off x="-697362" y="5528975"/>
            <a:ext cx="20691589" cy="7328265"/>
            <a:chOff x="0" y="0"/>
            <a:chExt cx="6999377" cy="2478944"/>
          </a:xfrm>
        </p:grpSpPr>
        <p:sp>
          <p:nvSpPr>
            <p:cNvPr id="3" name="Freeform 3"/>
            <p:cNvSpPr/>
            <p:nvPr/>
          </p:nvSpPr>
          <p:spPr>
            <a:xfrm>
              <a:off x="0" y="0"/>
              <a:ext cx="6999377" cy="2478944"/>
            </a:xfrm>
            <a:custGeom>
              <a:avLst/>
              <a:gdLst/>
              <a:ahLst/>
              <a:cxnLst/>
              <a:rect l="l" t="t" r="r" b="b"/>
              <a:pathLst>
                <a:path w="6999377" h="2478944">
                  <a:moveTo>
                    <a:pt x="0" y="0"/>
                  </a:moveTo>
                  <a:lnTo>
                    <a:pt x="6999377" y="0"/>
                  </a:lnTo>
                  <a:lnTo>
                    <a:pt x="6999377" y="2478944"/>
                  </a:lnTo>
                  <a:lnTo>
                    <a:pt x="0" y="2478944"/>
                  </a:lnTo>
                  <a:close/>
                </a:path>
              </a:pathLst>
            </a:custGeom>
            <a:solidFill>
              <a:srgbClr val="F6E7D8"/>
            </a:solidFill>
          </p:spPr>
        </p:sp>
      </p:grpSp>
      <p:sp>
        <p:nvSpPr>
          <p:cNvPr id="4" name="AutoShape 4"/>
          <p:cNvSpPr/>
          <p:nvPr/>
        </p:nvSpPr>
        <p:spPr>
          <a:xfrm rot="-5400000">
            <a:off x="8032522" y="-3432575"/>
            <a:ext cx="93923" cy="16158967"/>
          </a:xfrm>
          <a:prstGeom prst="rect">
            <a:avLst/>
          </a:prstGeom>
          <a:solidFill>
            <a:srgbClr val="07A5C3">
              <a:alpha val="26667"/>
            </a:srgbClr>
          </a:solidFill>
        </p:spPr>
      </p:sp>
      <p:grpSp>
        <p:nvGrpSpPr>
          <p:cNvPr id="5" name="Group 5"/>
          <p:cNvGrpSpPr/>
          <p:nvPr/>
        </p:nvGrpSpPr>
        <p:grpSpPr>
          <a:xfrm>
            <a:off x="8617378" y="4143111"/>
            <a:ext cx="946844" cy="1517452"/>
            <a:chOff x="0" y="0"/>
            <a:chExt cx="1262459" cy="2023269"/>
          </a:xfrm>
        </p:grpSpPr>
        <p:grpSp>
          <p:nvGrpSpPr>
            <p:cNvPr id="6" name="Group 6"/>
            <p:cNvGrpSpPr/>
            <p:nvPr/>
          </p:nvGrpSpPr>
          <p:grpSpPr>
            <a:xfrm rot="5400000">
              <a:off x="-44524" y="1176240"/>
              <a:ext cx="1351507" cy="342550"/>
              <a:chOff x="0" y="0"/>
              <a:chExt cx="2004282" cy="508000"/>
            </a:xfrm>
          </p:grpSpPr>
          <p:sp>
            <p:nvSpPr>
              <p:cNvPr id="7" name="Freeform 7"/>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sp>
          <p:sp>
            <p:nvSpPr>
              <p:cNvPr id="8" name="Freeform 8"/>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303030"/>
              </a:solidFill>
            </p:spPr>
          </p:sp>
        </p:grpSp>
        <p:sp>
          <p:nvSpPr>
            <p:cNvPr id="9" name="Freeform 9"/>
            <p:cNvSpPr/>
            <p:nvPr/>
          </p:nvSpPr>
          <p:spPr>
            <a:xfrm rot="-5400000">
              <a:off x="0" y="0"/>
              <a:ext cx="1262459" cy="1262459"/>
            </a:xfrm>
            <a:custGeom>
              <a:avLst/>
              <a:gdLst/>
              <a:ahLst/>
              <a:cxnLst/>
              <a:rect l="l" t="t" r="r" b="b"/>
              <a:pathLst>
                <a:path w="1262459" h="1262459">
                  <a:moveTo>
                    <a:pt x="0" y="0"/>
                  </a:moveTo>
                  <a:lnTo>
                    <a:pt x="1262459" y="0"/>
                  </a:lnTo>
                  <a:lnTo>
                    <a:pt x="1262459" y="1262459"/>
                  </a:lnTo>
                  <a:lnTo>
                    <a:pt x="0" y="12624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260513" y="321561"/>
              <a:ext cx="741434" cy="590762"/>
            </a:xfrm>
            <a:prstGeom prst="rect">
              <a:avLst/>
            </a:prstGeom>
          </p:spPr>
          <p:txBody>
            <a:bodyPr lIns="0" tIns="0" rIns="0" bIns="0" rtlCol="0" anchor="t">
              <a:spAutoFit/>
            </a:bodyPr>
            <a:lstStyle/>
            <a:p>
              <a:pPr algn="ctr">
                <a:lnSpc>
                  <a:spcPts val="3640"/>
                </a:lnSpc>
              </a:pPr>
              <a:r>
                <a:rPr lang="en-US" sz="2800" spc="282">
                  <a:solidFill>
                    <a:srgbClr val="F6E7D8"/>
                  </a:solidFill>
                  <a:latin typeface="Aileron"/>
                </a:rPr>
                <a:t>8</a:t>
              </a:r>
            </a:p>
          </p:txBody>
        </p:sp>
      </p:grpSp>
      <p:grpSp>
        <p:nvGrpSpPr>
          <p:cNvPr id="11" name="Group 11"/>
          <p:cNvGrpSpPr/>
          <p:nvPr/>
        </p:nvGrpSpPr>
        <p:grpSpPr>
          <a:xfrm>
            <a:off x="12034033" y="4143111"/>
            <a:ext cx="946844" cy="1517452"/>
            <a:chOff x="0" y="0"/>
            <a:chExt cx="1262459" cy="2023269"/>
          </a:xfrm>
        </p:grpSpPr>
        <p:grpSp>
          <p:nvGrpSpPr>
            <p:cNvPr id="12" name="Group 12"/>
            <p:cNvGrpSpPr/>
            <p:nvPr/>
          </p:nvGrpSpPr>
          <p:grpSpPr>
            <a:xfrm rot="5400000">
              <a:off x="-44524" y="1176240"/>
              <a:ext cx="1351507" cy="342550"/>
              <a:chOff x="0" y="0"/>
              <a:chExt cx="2004282" cy="508000"/>
            </a:xfrm>
          </p:grpSpPr>
          <p:sp>
            <p:nvSpPr>
              <p:cNvPr id="13" name="Freeform 13"/>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sp>
          <p:sp>
            <p:nvSpPr>
              <p:cNvPr id="14" name="Freeform 14"/>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303030"/>
              </a:solidFill>
            </p:spPr>
          </p:sp>
        </p:grpSp>
        <p:sp>
          <p:nvSpPr>
            <p:cNvPr id="15" name="Freeform 15"/>
            <p:cNvSpPr/>
            <p:nvPr/>
          </p:nvSpPr>
          <p:spPr>
            <a:xfrm rot="-5400000">
              <a:off x="0" y="0"/>
              <a:ext cx="1262459" cy="1262459"/>
            </a:xfrm>
            <a:custGeom>
              <a:avLst/>
              <a:gdLst/>
              <a:ahLst/>
              <a:cxnLst/>
              <a:rect l="l" t="t" r="r" b="b"/>
              <a:pathLst>
                <a:path w="1262459" h="1262459">
                  <a:moveTo>
                    <a:pt x="0" y="0"/>
                  </a:moveTo>
                  <a:lnTo>
                    <a:pt x="1262459" y="0"/>
                  </a:lnTo>
                  <a:lnTo>
                    <a:pt x="1262459" y="1262459"/>
                  </a:lnTo>
                  <a:lnTo>
                    <a:pt x="0" y="12624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260513" y="321561"/>
              <a:ext cx="741434" cy="590762"/>
            </a:xfrm>
            <a:prstGeom prst="rect">
              <a:avLst/>
            </a:prstGeom>
          </p:spPr>
          <p:txBody>
            <a:bodyPr lIns="0" tIns="0" rIns="0" bIns="0" rtlCol="0" anchor="t">
              <a:spAutoFit/>
            </a:bodyPr>
            <a:lstStyle/>
            <a:p>
              <a:pPr algn="ctr">
                <a:lnSpc>
                  <a:spcPts val="3640"/>
                </a:lnSpc>
              </a:pPr>
              <a:r>
                <a:rPr lang="en-US" sz="2800" spc="282">
                  <a:solidFill>
                    <a:srgbClr val="F6E7D8"/>
                  </a:solidFill>
                  <a:latin typeface="Aileron"/>
                </a:rPr>
                <a:t>9</a:t>
              </a:r>
            </a:p>
          </p:txBody>
        </p:sp>
      </p:grpSp>
      <p:grpSp>
        <p:nvGrpSpPr>
          <p:cNvPr id="17" name="Group 17"/>
          <p:cNvGrpSpPr/>
          <p:nvPr/>
        </p:nvGrpSpPr>
        <p:grpSpPr>
          <a:xfrm>
            <a:off x="15450689" y="4143111"/>
            <a:ext cx="946844" cy="1517452"/>
            <a:chOff x="0" y="0"/>
            <a:chExt cx="1262459" cy="2023269"/>
          </a:xfrm>
        </p:grpSpPr>
        <p:grpSp>
          <p:nvGrpSpPr>
            <p:cNvPr id="18" name="Group 18"/>
            <p:cNvGrpSpPr/>
            <p:nvPr/>
          </p:nvGrpSpPr>
          <p:grpSpPr>
            <a:xfrm rot="5400000">
              <a:off x="-44524" y="1176240"/>
              <a:ext cx="1351507" cy="342550"/>
              <a:chOff x="0" y="0"/>
              <a:chExt cx="2004282" cy="508000"/>
            </a:xfrm>
          </p:grpSpPr>
          <p:sp>
            <p:nvSpPr>
              <p:cNvPr id="19" name="Freeform 19"/>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sp>
          <p:sp>
            <p:nvSpPr>
              <p:cNvPr id="20" name="Freeform 20"/>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1C191A"/>
              </a:solidFill>
            </p:spPr>
          </p:sp>
        </p:grpSp>
        <p:sp>
          <p:nvSpPr>
            <p:cNvPr id="21" name="Freeform 21"/>
            <p:cNvSpPr/>
            <p:nvPr/>
          </p:nvSpPr>
          <p:spPr>
            <a:xfrm rot="-5400000">
              <a:off x="0" y="0"/>
              <a:ext cx="1262459" cy="1262459"/>
            </a:xfrm>
            <a:custGeom>
              <a:avLst/>
              <a:gdLst/>
              <a:ahLst/>
              <a:cxnLst/>
              <a:rect l="l" t="t" r="r" b="b"/>
              <a:pathLst>
                <a:path w="1262459" h="1262459">
                  <a:moveTo>
                    <a:pt x="0" y="0"/>
                  </a:moveTo>
                  <a:lnTo>
                    <a:pt x="1262459" y="0"/>
                  </a:lnTo>
                  <a:lnTo>
                    <a:pt x="1262459" y="1262459"/>
                  </a:lnTo>
                  <a:lnTo>
                    <a:pt x="0" y="1262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TextBox 22"/>
            <p:cNvSpPr txBox="1"/>
            <p:nvPr/>
          </p:nvSpPr>
          <p:spPr>
            <a:xfrm>
              <a:off x="260513" y="321561"/>
              <a:ext cx="741434" cy="590762"/>
            </a:xfrm>
            <a:prstGeom prst="rect">
              <a:avLst/>
            </a:prstGeom>
          </p:spPr>
          <p:txBody>
            <a:bodyPr lIns="0" tIns="0" rIns="0" bIns="0" rtlCol="0" anchor="t">
              <a:spAutoFit/>
            </a:bodyPr>
            <a:lstStyle/>
            <a:p>
              <a:pPr algn="ctr">
                <a:lnSpc>
                  <a:spcPts val="3640"/>
                </a:lnSpc>
              </a:pPr>
              <a:r>
                <a:rPr lang="en-US" sz="2800" spc="282">
                  <a:solidFill>
                    <a:srgbClr val="F6E7D8"/>
                  </a:solidFill>
                  <a:latin typeface="Aileron"/>
                </a:rPr>
                <a:t>10</a:t>
              </a:r>
            </a:p>
          </p:txBody>
        </p:sp>
      </p:grpSp>
      <p:grpSp>
        <p:nvGrpSpPr>
          <p:cNvPr id="23" name="Group 23"/>
          <p:cNvGrpSpPr/>
          <p:nvPr/>
        </p:nvGrpSpPr>
        <p:grpSpPr>
          <a:xfrm>
            <a:off x="5200722" y="4143111"/>
            <a:ext cx="946844" cy="1517452"/>
            <a:chOff x="0" y="0"/>
            <a:chExt cx="1262459" cy="2023269"/>
          </a:xfrm>
        </p:grpSpPr>
        <p:grpSp>
          <p:nvGrpSpPr>
            <p:cNvPr id="24" name="Group 24"/>
            <p:cNvGrpSpPr/>
            <p:nvPr/>
          </p:nvGrpSpPr>
          <p:grpSpPr>
            <a:xfrm rot="5400000">
              <a:off x="-44524" y="1176240"/>
              <a:ext cx="1351507" cy="342550"/>
              <a:chOff x="0" y="0"/>
              <a:chExt cx="2004282" cy="508000"/>
            </a:xfrm>
          </p:grpSpPr>
          <p:sp>
            <p:nvSpPr>
              <p:cNvPr id="25" name="Freeform 25"/>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sp>
          <p:sp>
            <p:nvSpPr>
              <p:cNvPr id="26" name="Freeform 26"/>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303030"/>
              </a:solidFill>
            </p:spPr>
          </p:sp>
        </p:grpSp>
        <p:sp>
          <p:nvSpPr>
            <p:cNvPr id="27" name="Freeform 27"/>
            <p:cNvSpPr/>
            <p:nvPr/>
          </p:nvSpPr>
          <p:spPr>
            <a:xfrm rot="-5400000">
              <a:off x="0" y="0"/>
              <a:ext cx="1262459" cy="1262459"/>
            </a:xfrm>
            <a:custGeom>
              <a:avLst/>
              <a:gdLst/>
              <a:ahLst/>
              <a:cxnLst/>
              <a:rect l="l" t="t" r="r" b="b"/>
              <a:pathLst>
                <a:path w="1262459" h="1262459">
                  <a:moveTo>
                    <a:pt x="0" y="0"/>
                  </a:moveTo>
                  <a:lnTo>
                    <a:pt x="1262459" y="0"/>
                  </a:lnTo>
                  <a:lnTo>
                    <a:pt x="1262459" y="1262459"/>
                  </a:lnTo>
                  <a:lnTo>
                    <a:pt x="0" y="12624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TextBox 28"/>
            <p:cNvSpPr txBox="1"/>
            <p:nvPr/>
          </p:nvSpPr>
          <p:spPr>
            <a:xfrm>
              <a:off x="260513" y="321561"/>
              <a:ext cx="741434" cy="590762"/>
            </a:xfrm>
            <a:prstGeom prst="rect">
              <a:avLst/>
            </a:prstGeom>
          </p:spPr>
          <p:txBody>
            <a:bodyPr lIns="0" tIns="0" rIns="0" bIns="0" rtlCol="0" anchor="t">
              <a:spAutoFit/>
            </a:bodyPr>
            <a:lstStyle/>
            <a:p>
              <a:pPr algn="ctr">
                <a:lnSpc>
                  <a:spcPts val="3640"/>
                </a:lnSpc>
              </a:pPr>
              <a:r>
                <a:rPr lang="en-US" sz="2800" spc="282">
                  <a:solidFill>
                    <a:srgbClr val="F6E7D8"/>
                  </a:solidFill>
                  <a:latin typeface="Aileron"/>
                </a:rPr>
                <a:t>7</a:t>
              </a:r>
            </a:p>
          </p:txBody>
        </p:sp>
      </p:grpSp>
      <p:grpSp>
        <p:nvGrpSpPr>
          <p:cNvPr id="29" name="Group 29"/>
          <p:cNvGrpSpPr/>
          <p:nvPr/>
        </p:nvGrpSpPr>
        <p:grpSpPr>
          <a:xfrm>
            <a:off x="1784067" y="4143111"/>
            <a:ext cx="946844" cy="1517452"/>
            <a:chOff x="0" y="0"/>
            <a:chExt cx="1262459" cy="2023269"/>
          </a:xfrm>
        </p:grpSpPr>
        <p:grpSp>
          <p:nvGrpSpPr>
            <p:cNvPr id="30" name="Group 30"/>
            <p:cNvGrpSpPr/>
            <p:nvPr/>
          </p:nvGrpSpPr>
          <p:grpSpPr>
            <a:xfrm rot="5400000">
              <a:off x="-44524" y="1176240"/>
              <a:ext cx="1351507" cy="342550"/>
              <a:chOff x="0" y="0"/>
              <a:chExt cx="2004282" cy="508000"/>
            </a:xfrm>
          </p:grpSpPr>
          <p:sp>
            <p:nvSpPr>
              <p:cNvPr id="31" name="Freeform 31"/>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sp>
          <p:sp>
            <p:nvSpPr>
              <p:cNvPr id="32" name="Freeform 32"/>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1C191A"/>
              </a:solidFill>
            </p:spPr>
          </p:sp>
        </p:grpSp>
        <p:sp>
          <p:nvSpPr>
            <p:cNvPr id="33" name="Freeform 33"/>
            <p:cNvSpPr/>
            <p:nvPr/>
          </p:nvSpPr>
          <p:spPr>
            <a:xfrm rot="-5400000">
              <a:off x="0" y="0"/>
              <a:ext cx="1262459" cy="1262459"/>
            </a:xfrm>
            <a:custGeom>
              <a:avLst/>
              <a:gdLst/>
              <a:ahLst/>
              <a:cxnLst/>
              <a:rect l="l" t="t" r="r" b="b"/>
              <a:pathLst>
                <a:path w="1262459" h="1262459">
                  <a:moveTo>
                    <a:pt x="0" y="0"/>
                  </a:moveTo>
                  <a:lnTo>
                    <a:pt x="1262459" y="0"/>
                  </a:lnTo>
                  <a:lnTo>
                    <a:pt x="1262459" y="1262459"/>
                  </a:lnTo>
                  <a:lnTo>
                    <a:pt x="0" y="1262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4" name="TextBox 34"/>
            <p:cNvSpPr txBox="1"/>
            <p:nvPr/>
          </p:nvSpPr>
          <p:spPr>
            <a:xfrm>
              <a:off x="260513" y="321561"/>
              <a:ext cx="741434" cy="590762"/>
            </a:xfrm>
            <a:prstGeom prst="rect">
              <a:avLst/>
            </a:prstGeom>
          </p:spPr>
          <p:txBody>
            <a:bodyPr lIns="0" tIns="0" rIns="0" bIns="0" rtlCol="0" anchor="t">
              <a:spAutoFit/>
            </a:bodyPr>
            <a:lstStyle/>
            <a:p>
              <a:pPr algn="ctr">
                <a:lnSpc>
                  <a:spcPts val="3640"/>
                </a:lnSpc>
              </a:pPr>
              <a:r>
                <a:rPr lang="en-US" sz="2800" spc="282">
                  <a:solidFill>
                    <a:srgbClr val="F6E7D8"/>
                  </a:solidFill>
                  <a:latin typeface="Aileron"/>
                </a:rPr>
                <a:t>6</a:t>
              </a:r>
            </a:p>
          </p:txBody>
        </p:sp>
      </p:grpSp>
      <p:sp>
        <p:nvSpPr>
          <p:cNvPr id="35" name="Freeform 35"/>
          <p:cNvSpPr/>
          <p:nvPr/>
        </p:nvSpPr>
        <p:spPr>
          <a:xfrm rot="-5400000" flipH="1" flipV="1">
            <a:off x="1656152" y="2833677"/>
            <a:ext cx="1202675" cy="1052341"/>
          </a:xfrm>
          <a:custGeom>
            <a:avLst/>
            <a:gdLst/>
            <a:ahLst/>
            <a:cxnLst/>
            <a:rect l="l" t="t" r="r" b="b"/>
            <a:pathLst>
              <a:path w="1202675" h="1052341">
                <a:moveTo>
                  <a:pt x="1202675" y="1052341"/>
                </a:moveTo>
                <a:lnTo>
                  <a:pt x="0" y="1052341"/>
                </a:lnTo>
                <a:lnTo>
                  <a:pt x="0" y="0"/>
                </a:lnTo>
                <a:lnTo>
                  <a:pt x="1202675" y="0"/>
                </a:lnTo>
                <a:lnTo>
                  <a:pt x="1202675" y="105234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6" name="Freeform 36"/>
          <p:cNvSpPr/>
          <p:nvPr/>
        </p:nvSpPr>
        <p:spPr>
          <a:xfrm rot="-5400000" flipH="1" flipV="1">
            <a:off x="11906118" y="2833677"/>
            <a:ext cx="1202675" cy="1052341"/>
          </a:xfrm>
          <a:custGeom>
            <a:avLst/>
            <a:gdLst/>
            <a:ahLst/>
            <a:cxnLst/>
            <a:rect l="l" t="t" r="r" b="b"/>
            <a:pathLst>
              <a:path w="1202675" h="1052341">
                <a:moveTo>
                  <a:pt x="1202675" y="1052341"/>
                </a:moveTo>
                <a:lnTo>
                  <a:pt x="0" y="1052341"/>
                </a:lnTo>
                <a:lnTo>
                  <a:pt x="0" y="0"/>
                </a:lnTo>
                <a:lnTo>
                  <a:pt x="1202675" y="0"/>
                </a:lnTo>
                <a:lnTo>
                  <a:pt x="1202675" y="105234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7" name="Freeform 37"/>
          <p:cNvSpPr/>
          <p:nvPr/>
        </p:nvSpPr>
        <p:spPr>
          <a:xfrm rot="-5400000" flipH="1" flipV="1">
            <a:off x="15322773" y="2833677"/>
            <a:ext cx="1202675" cy="1052341"/>
          </a:xfrm>
          <a:custGeom>
            <a:avLst/>
            <a:gdLst/>
            <a:ahLst/>
            <a:cxnLst/>
            <a:rect l="l" t="t" r="r" b="b"/>
            <a:pathLst>
              <a:path w="1202675" h="1052341">
                <a:moveTo>
                  <a:pt x="1202675" y="1052341"/>
                </a:moveTo>
                <a:lnTo>
                  <a:pt x="0" y="1052341"/>
                </a:lnTo>
                <a:lnTo>
                  <a:pt x="0" y="0"/>
                </a:lnTo>
                <a:lnTo>
                  <a:pt x="1202675" y="0"/>
                </a:lnTo>
                <a:lnTo>
                  <a:pt x="1202675" y="105234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Freeform 38"/>
          <p:cNvSpPr/>
          <p:nvPr/>
        </p:nvSpPr>
        <p:spPr>
          <a:xfrm>
            <a:off x="4694811" y="7120696"/>
            <a:ext cx="1958667" cy="2725102"/>
          </a:xfrm>
          <a:custGeom>
            <a:avLst/>
            <a:gdLst/>
            <a:ahLst/>
            <a:cxnLst/>
            <a:rect l="l" t="t" r="r" b="b"/>
            <a:pathLst>
              <a:path w="1958667" h="2725102">
                <a:moveTo>
                  <a:pt x="0" y="0"/>
                </a:moveTo>
                <a:lnTo>
                  <a:pt x="1958667" y="0"/>
                </a:lnTo>
                <a:lnTo>
                  <a:pt x="1958667" y="2725103"/>
                </a:lnTo>
                <a:lnTo>
                  <a:pt x="0" y="2725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9" name="TextBox 39"/>
          <p:cNvSpPr txBox="1"/>
          <p:nvPr/>
        </p:nvSpPr>
        <p:spPr>
          <a:xfrm>
            <a:off x="4445355" y="6357744"/>
            <a:ext cx="2457578" cy="459105"/>
          </a:xfrm>
          <a:prstGeom prst="rect">
            <a:avLst/>
          </a:prstGeom>
        </p:spPr>
        <p:txBody>
          <a:bodyPr lIns="0" tIns="0" rIns="0" bIns="0" rtlCol="0" anchor="t">
            <a:spAutoFit/>
          </a:bodyPr>
          <a:lstStyle/>
          <a:p>
            <a:pPr algn="ctr">
              <a:lnSpc>
                <a:spcPts val="3840"/>
              </a:lnSpc>
            </a:pPr>
            <a:r>
              <a:rPr lang="en-US" sz="2400" spc="290">
                <a:solidFill>
                  <a:srgbClr val="1C191A"/>
                </a:solidFill>
                <a:latin typeface="Aileron Bold"/>
              </a:rPr>
              <a:t>CLAIM DROP</a:t>
            </a:r>
          </a:p>
        </p:txBody>
      </p:sp>
      <p:sp>
        <p:nvSpPr>
          <p:cNvPr id="40" name="TextBox 40"/>
          <p:cNvSpPr txBox="1"/>
          <p:nvPr/>
        </p:nvSpPr>
        <p:spPr>
          <a:xfrm>
            <a:off x="11278666" y="6357744"/>
            <a:ext cx="2457578" cy="944880"/>
          </a:xfrm>
          <a:prstGeom prst="rect">
            <a:avLst/>
          </a:prstGeom>
        </p:spPr>
        <p:txBody>
          <a:bodyPr lIns="0" tIns="0" rIns="0" bIns="0" rtlCol="0" anchor="t">
            <a:spAutoFit/>
          </a:bodyPr>
          <a:lstStyle/>
          <a:p>
            <a:pPr algn="ctr">
              <a:lnSpc>
                <a:spcPts val="3840"/>
              </a:lnSpc>
            </a:pPr>
            <a:r>
              <a:rPr lang="en-US" sz="2400" spc="290">
                <a:solidFill>
                  <a:srgbClr val="1C191A"/>
                </a:solidFill>
                <a:latin typeface="Aileron Bold"/>
              </a:rPr>
              <a:t>1ST LEVEL APPEAL</a:t>
            </a:r>
          </a:p>
        </p:txBody>
      </p:sp>
      <p:sp>
        <p:nvSpPr>
          <p:cNvPr id="41" name="TextBox 41"/>
          <p:cNvSpPr txBox="1"/>
          <p:nvPr/>
        </p:nvSpPr>
        <p:spPr>
          <a:xfrm>
            <a:off x="2837311" y="968184"/>
            <a:ext cx="12613377" cy="699480"/>
          </a:xfrm>
          <a:prstGeom prst="rect">
            <a:avLst/>
          </a:prstGeom>
        </p:spPr>
        <p:txBody>
          <a:bodyPr lIns="0" tIns="0" rIns="0" bIns="0" rtlCol="0" anchor="t">
            <a:spAutoFit/>
          </a:bodyPr>
          <a:lstStyle/>
          <a:p>
            <a:pPr algn="ctr">
              <a:lnSpc>
                <a:spcPts val="5690"/>
              </a:lnSpc>
            </a:pPr>
            <a:r>
              <a:rPr lang="en-US" sz="4343" spc="1177">
                <a:solidFill>
                  <a:srgbClr val="1C191A"/>
                </a:solidFill>
                <a:latin typeface="Aileron Heavy"/>
              </a:rPr>
              <a:t>HOSPITALIZATION LIFE CYCLE</a:t>
            </a:r>
          </a:p>
        </p:txBody>
      </p:sp>
      <p:sp>
        <p:nvSpPr>
          <p:cNvPr id="42" name="TextBox 42"/>
          <p:cNvSpPr txBox="1"/>
          <p:nvPr/>
        </p:nvSpPr>
        <p:spPr>
          <a:xfrm>
            <a:off x="5527627" y="1781934"/>
            <a:ext cx="7232747" cy="448310"/>
          </a:xfrm>
          <a:prstGeom prst="rect">
            <a:avLst/>
          </a:prstGeom>
        </p:spPr>
        <p:txBody>
          <a:bodyPr lIns="0" tIns="0" rIns="0" bIns="0" rtlCol="0" anchor="t">
            <a:spAutoFit/>
          </a:bodyPr>
          <a:lstStyle/>
          <a:p>
            <a:pPr algn="ctr">
              <a:lnSpc>
                <a:spcPts val="3640"/>
              </a:lnSpc>
            </a:pPr>
            <a:r>
              <a:rPr lang="en-US" sz="2600" spc="431">
                <a:solidFill>
                  <a:srgbClr val="1C191A"/>
                </a:solidFill>
                <a:latin typeface="Aileron"/>
              </a:rPr>
              <a:t>for THIS Physician Advisor</a:t>
            </a:r>
          </a:p>
        </p:txBody>
      </p:sp>
      <p:sp>
        <p:nvSpPr>
          <p:cNvPr id="43" name="TextBox 43"/>
          <p:cNvSpPr txBox="1"/>
          <p:nvPr/>
        </p:nvSpPr>
        <p:spPr>
          <a:xfrm>
            <a:off x="1028700" y="6357744"/>
            <a:ext cx="2457578" cy="1430655"/>
          </a:xfrm>
          <a:prstGeom prst="rect">
            <a:avLst/>
          </a:prstGeom>
        </p:spPr>
        <p:txBody>
          <a:bodyPr lIns="0" tIns="0" rIns="0" bIns="0" rtlCol="0" anchor="t">
            <a:spAutoFit/>
          </a:bodyPr>
          <a:lstStyle/>
          <a:p>
            <a:pPr algn="ctr">
              <a:lnSpc>
                <a:spcPts val="3840"/>
              </a:lnSpc>
            </a:pPr>
            <a:r>
              <a:rPr lang="en-US" sz="2400" spc="290">
                <a:solidFill>
                  <a:srgbClr val="1C191A"/>
                </a:solidFill>
                <a:latin typeface="Aileron Bold"/>
              </a:rPr>
              <a:t>PEER TO PEER</a:t>
            </a:r>
          </a:p>
          <a:p>
            <a:pPr algn="ctr">
              <a:lnSpc>
                <a:spcPts val="3840"/>
              </a:lnSpc>
            </a:pPr>
            <a:r>
              <a:rPr lang="en-US" sz="2400" spc="290">
                <a:solidFill>
                  <a:srgbClr val="1C191A"/>
                </a:solidFill>
                <a:latin typeface="Aileron Bold"/>
              </a:rPr>
              <a:t>(PA)</a:t>
            </a:r>
          </a:p>
        </p:txBody>
      </p:sp>
      <p:sp>
        <p:nvSpPr>
          <p:cNvPr id="44" name="TextBox 44"/>
          <p:cNvSpPr txBox="1"/>
          <p:nvPr/>
        </p:nvSpPr>
        <p:spPr>
          <a:xfrm>
            <a:off x="7750938" y="6357744"/>
            <a:ext cx="2622966" cy="1916430"/>
          </a:xfrm>
          <a:prstGeom prst="rect">
            <a:avLst/>
          </a:prstGeom>
        </p:spPr>
        <p:txBody>
          <a:bodyPr lIns="0" tIns="0" rIns="0" bIns="0" rtlCol="0" anchor="t">
            <a:spAutoFit/>
          </a:bodyPr>
          <a:lstStyle/>
          <a:p>
            <a:pPr algn="ctr">
              <a:lnSpc>
                <a:spcPts val="3840"/>
              </a:lnSpc>
            </a:pPr>
            <a:r>
              <a:rPr lang="en-US" sz="2400" spc="290">
                <a:solidFill>
                  <a:srgbClr val="1C191A"/>
                </a:solidFill>
                <a:latin typeface="Aileron Bold"/>
              </a:rPr>
              <a:t>PAYER DENIAL</a:t>
            </a:r>
          </a:p>
          <a:p>
            <a:pPr algn="ctr">
              <a:lnSpc>
                <a:spcPts val="3840"/>
              </a:lnSpc>
            </a:pPr>
            <a:r>
              <a:rPr lang="en-US" sz="2400" spc="290">
                <a:solidFill>
                  <a:srgbClr val="1C191A"/>
                </a:solidFill>
                <a:latin typeface="Aileron Bold"/>
              </a:rPr>
              <a:t>(MEDICAL NECESSITY, CODING, ETC)</a:t>
            </a:r>
          </a:p>
        </p:txBody>
      </p:sp>
      <p:sp>
        <p:nvSpPr>
          <p:cNvPr id="45" name="TextBox 45"/>
          <p:cNvSpPr txBox="1"/>
          <p:nvPr/>
        </p:nvSpPr>
        <p:spPr>
          <a:xfrm>
            <a:off x="14801722" y="6357744"/>
            <a:ext cx="2457578" cy="1430655"/>
          </a:xfrm>
          <a:prstGeom prst="rect">
            <a:avLst/>
          </a:prstGeom>
        </p:spPr>
        <p:txBody>
          <a:bodyPr lIns="0" tIns="0" rIns="0" bIns="0" rtlCol="0" anchor="t">
            <a:spAutoFit/>
          </a:bodyPr>
          <a:lstStyle/>
          <a:p>
            <a:pPr algn="ctr">
              <a:lnSpc>
                <a:spcPts val="3840"/>
              </a:lnSpc>
            </a:pPr>
            <a:r>
              <a:rPr lang="en-US" sz="2400" spc="290">
                <a:solidFill>
                  <a:srgbClr val="1C191A"/>
                </a:solidFill>
                <a:latin typeface="Aileron Bold"/>
              </a:rPr>
              <a:t>2ND LEVEL APPEAL AND ALJ</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C191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28700"/>
            <a:ext cx="4352508" cy="8229600"/>
            <a:chOff x="0" y="0"/>
            <a:chExt cx="3371850" cy="6375400"/>
          </a:xfrm>
        </p:grpSpPr>
        <p:sp>
          <p:nvSpPr>
            <p:cNvPr id="3" name="Freeform 3"/>
            <p:cNvSpPr/>
            <p:nvPr/>
          </p:nvSpPr>
          <p:spPr>
            <a:xfrm>
              <a:off x="12700" y="12700"/>
              <a:ext cx="3346450" cy="6350000"/>
            </a:xfrm>
            <a:custGeom>
              <a:avLst/>
              <a:gdLst/>
              <a:ahLst/>
              <a:cxnLst/>
              <a:rect l="l" t="t" r="r" b="b"/>
              <a:pathLst>
                <a:path w="3346450" h="6350000">
                  <a:moveTo>
                    <a:pt x="3346450" y="6350000"/>
                  </a:moveTo>
                  <a:lnTo>
                    <a:pt x="1403350" y="6350000"/>
                  </a:lnTo>
                  <a:cubicBezTo>
                    <a:pt x="628650" y="6350000"/>
                    <a:pt x="0" y="5721350"/>
                    <a:pt x="0" y="4946650"/>
                  </a:cubicBezTo>
                  <a:lnTo>
                    <a:pt x="0" y="0"/>
                  </a:lnTo>
                  <a:lnTo>
                    <a:pt x="1849120" y="0"/>
                  </a:lnTo>
                  <a:cubicBezTo>
                    <a:pt x="2675890" y="0"/>
                    <a:pt x="3346450" y="670560"/>
                    <a:pt x="3346450" y="1497330"/>
                  </a:cubicBezTo>
                  <a:lnTo>
                    <a:pt x="3346450" y="6350000"/>
                  </a:lnTo>
                  <a:lnTo>
                    <a:pt x="3346450" y="6350000"/>
                  </a:lnTo>
                  <a:close/>
                </a:path>
              </a:pathLst>
            </a:custGeom>
            <a:blipFill>
              <a:blip r:embed="rId3"/>
              <a:stretch>
                <a:fillRect l="-13211" r="-13211"/>
              </a:stretch>
            </a:blipFill>
          </p:spPr>
        </p:sp>
        <p:sp>
          <p:nvSpPr>
            <p:cNvPr id="4" name="Freeform 4"/>
            <p:cNvSpPr/>
            <p:nvPr/>
          </p:nvSpPr>
          <p:spPr>
            <a:xfrm>
              <a:off x="0" y="0"/>
              <a:ext cx="3371850" cy="6375400"/>
            </a:xfrm>
            <a:custGeom>
              <a:avLst/>
              <a:gdLst/>
              <a:ahLst/>
              <a:cxnLst/>
              <a:rect l="l" t="t" r="r" b="b"/>
              <a:pathLst>
                <a:path w="3371850" h="6375400">
                  <a:moveTo>
                    <a:pt x="3371850" y="6375400"/>
                  </a:moveTo>
                  <a:lnTo>
                    <a:pt x="1416050" y="6375400"/>
                  </a:lnTo>
                  <a:cubicBezTo>
                    <a:pt x="635000" y="6375400"/>
                    <a:pt x="0" y="5740400"/>
                    <a:pt x="0" y="4959350"/>
                  </a:cubicBezTo>
                  <a:lnTo>
                    <a:pt x="0" y="0"/>
                  </a:lnTo>
                  <a:lnTo>
                    <a:pt x="1861820" y="0"/>
                  </a:lnTo>
                  <a:cubicBezTo>
                    <a:pt x="2694940" y="0"/>
                    <a:pt x="3371850" y="676910"/>
                    <a:pt x="3371850" y="1510030"/>
                  </a:cubicBezTo>
                  <a:lnTo>
                    <a:pt x="3371850" y="6375400"/>
                  </a:lnTo>
                  <a:lnTo>
                    <a:pt x="3371850" y="6375400"/>
                  </a:lnTo>
                  <a:close/>
                  <a:moveTo>
                    <a:pt x="25400" y="25400"/>
                  </a:moveTo>
                  <a:lnTo>
                    <a:pt x="25400" y="4959350"/>
                  </a:lnTo>
                  <a:cubicBezTo>
                    <a:pt x="25400" y="5726430"/>
                    <a:pt x="648970" y="6350000"/>
                    <a:pt x="1416050" y="6350000"/>
                  </a:cubicBezTo>
                  <a:lnTo>
                    <a:pt x="3345180" y="6350000"/>
                  </a:lnTo>
                  <a:lnTo>
                    <a:pt x="3345180" y="1510030"/>
                  </a:lnTo>
                  <a:cubicBezTo>
                    <a:pt x="3346450" y="690880"/>
                    <a:pt x="2679700" y="25400"/>
                    <a:pt x="1861820" y="25400"/>
                  </a:cubicBezTo>
                  <a:lnTo>
                    <a:pt x="25400" y="25400"/>
                  </a:lnTo>
                  <a:close/>
                </a:path>
              </a:pathLst>
            </a:custGeom>
            <a:solidFill>
              <a:srgbClr val="ECF4A1"/>
            </a:solidFill>
          </p:spPr>
        </p:sp>
      </p:grpSp>
      <p:sp>
        <p:nvSpPr>
          <p:cNvPr id="5" name="TextBox 5"/>
          <p:cNvSpPr txBox="1"/>
          <p:nvPr/>
        </p:nvSpPr>
        <p:spPr>
          <a:xfrm>
            <a:off x="7423416" y="3528015"/>
            <a:ext cx="9980446" cy="777240"/>
          </a:xfrm>
          <a:prstGeom prst="rect">
            <a:avLst/>
          </a:prstGeom>
        </p:spPr>
        <p:txBody>
          <a:bodyPr lIns="0" tIns="0" rIns="0" bIns="0" rtlCol="0" anchor="t">
            <a:spAutoFit/>
          </a:bodyPr>
          <a:lstStyle/>
          <a:p>
            <a:pPr>
              <a:lnSpc>
                <a:spcPts val="6240"/>
              </a:lnSpc>
            </a:pPr>
            <a:r>
              <a:rPr lang="en-US" sz="4800" spc="240">
                <a:solidFill>
                  <a:srgbClr val="F6E7D8"/>
                </a:solidFill>
                <a:latin typeface="Playfair Display Italics"/>
              </a:rPr>
              <a:t>Traditional</a:t>
            </a:r>
          </a:p>
        </p:txBody>
      </p:sp>
      <p:sp>
        <p:nvSpPr>
          <p:cNvPr id="6" name="TextBox 6"/>
          <p:cNvSpPr txBox="1"/>
          <p:nvPr/>
        </p:nvSpPr>
        <p:spPr>
          <a:xfrm>
            <a:off x="6414655" y="1428603"/>
            <a:ext cx="10611187" cy="1095375"/>
          </a:xfrm>
          <a:prstGeom prst="rect">
            <a:avLst/>
          </a:prstGeom>
        </p:spPr>
        <p:txBody>
          <a:bodyPr lIns="0" tIns="0" rIns="0" bIns="0" rtlCol="0" anchor="t">
            <a:spAutoFit/>
          </a:bodyPr>
          <a:lstStyle/>
          <a:p>
            <a:pPr>
              <a:lnSpc>
                <a:spcPts val="8640"/>
              </a:lnSpc>
            </a:pPr>
            <a:r>
              <a:rPr lang="en-US" sz="7200" spc="1008">
                <a:solidFill>
                  <a:srgbClr val="F6E7D8"/>
                </a:solidFill>
                <a:latin typeface="Hammersmith One"/>
              </a:rPr>
              <a:t>EXPANDING SCOPE</a:t>
            </a:r>
          </a:p>
        </p:txBody>
      </p:sp>
      <p:sp>
        <p:nvSpPr>
          <p:cNvPr id="7" name="Freeform 7"/>
          <p:cNvSpPr/>
          <p:nvPr/>
        </p:nvSpPr>
        <p:spPr>
          <a:xfrm>
            <a:off x="6404779" y="3575640"/>
            <a:ext cx="634557" cy="807886"/>
          </a:xfrm>
          <a:custGeom>
            <a:avLst/>
            <a:gdLst/>
            <a:ahLst/>
            <a:cxnLst/>
            <a:rect l="l" t="t" r="r" b="b"/>
            <a:pathLst>
              <a:path w="634557" h="807886">
                <a:moveTo>
                  <a:pt x="0" y="0"/>
                </a:moveTo>
                <a:lnTo>
                  <a:pt x="634557" y="0"/>
                </a:lnTo>
                <a:lnTo>
                  <a:pt x="634557" y="807886"/>
                </a:lnTo>
                <a:lnTo>
                  <a:pt x="0" y="807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8473931" y="4740776"/>
            <a:ext cx="4141271" cy="750287"/>
          </a:xfrm>
          <a:prstGeom prst="rect">
            <a:avLst/>
          </a:prstGeom>
        </p:spPr>
        <p:txBody>
          <a:bodyPr lIns="0" tIns="0" rIns="0" bIns="0" rtlCol="0" anchor="t">
            <a:spAutoFit/>
          </a:bodyPr>
          <a:lstStyle/>
          <a:p>
            <a:pPr>
              <a:lnSpc>
                <a:spcPts val="6073"/>
              </a:lnSpc>
            </a:pPr>
            <a:r>
              <a:rPr lang="en-US" sz="4672" spc="93">
                <a:solidFill>
                  <a:srgbClr val="F6E7D8"/>
                </a:solidFill>
                <a:latin typeface="Playfair Display"/>
              </a:rPr>
              <a:t>Level of Care</a:t>
            </a:r>
          </a:p>
        </p:txBody>
      </p:sp>
      <p:sp>
        <p:nvSpPr>
          <p:cNvPr id="9" name="TextBox 9"/>
          <p:cNvSpPr txBox="1"/>
          <p:nvPr/>
        </p:nvSpPr>
        <p:spPr>
          <a:xfrm>
            <a:off x="8473931" y="8636029"/>
            <a:ext cx="5894381" cy="750287"/>
          </a:xfrm>
          <a:prstGeom prst="rect">
            <a:avLst/>
          </a:prstGeom>
        </p:spPr>
        <p:txBody>
          <a:bodyPr lIns="0" tIns="0" rIns="0" bIns="0" rtlCol="0" anchor="t">
            <a:spAutoFit/>
          </a:bodyPr>
          <a:lstStyle/>
          <a:p>
            <a:pPr>
              <a:lnSpc>
                <a:spcPts val="6073"/>
              </a:lnSpc>
            </a:pPr>
            <a:r>
              <a:rPr lang="en-US" sz="4672" spc="93">
                <a:solidFill>
                  <a:srgbClr val="F6E7D8"/>
                </a:solidFill>
                <a:latin typeface="Playfair Display"/>
              </a:rPr>
              <a:t>Denials and Appeals</a:t>
            </a:r>
          </a:p>
        </p:txBody>
      </p:sp>
      <p:sp>
        <p:nvSpPr>
          <p:cNvPr id="10" name="TextBox 10"/>
          <p:cNvSpPr txBox="1"/>
          <p:nvPr/>
        </p:nvSpPr>
        <p:spPr>
          <a:xfrm>
            <a:off x="8473931" y="6031408"/>
            <a:ext cx="5894381" cy="750287"/>
          </a:xfrm>
          <a:prstGeom prst="rect">
            <a:avLst/>
          </a:prstGeom>
        </p:spPr>
        <p:txBody>
          <a:bodyPr lIns="0" tIns="0" rIns="0" bIns="0" rtlCol="0" anchor="t">
            <a:spAutoFit/>
          </a:bodyPr>
          <a:lstStyle/>
          <a:p>
            <a:pPr>
              <a:lnSpc>
                <a:spcPts val="6073"/>
              </a:lnSpc>
            </a:pPr>
            <a:r>
              <a:rPr lang="en-US" sz="4672" spc="93">
                <a:solidFill>
                  <a:srgbClr val="F6E7D8"/>
                </a:solidFill>
                <a:latin typeface="Playfair Display"/>
              </a:rPr>
              <a:t>UR Committee</a:t>
            </a:r>
          </a:p>
        </p:txBody>
      </p:sp>
      <p:sp>
        <p:nvSpPr>
          <p:cNvPr id="11" name="TextBox 11"/>
          <p:cNvSpPr txBox="1"/>
          <p:nvPr/>
        </p:nvSpPr>
        <p:spPr>
          <a:xfrm>
            <a:off x="8473931" y="7263851"/>
            <a:ext cx="5894381" cy="750287"/>
          </a:xfrm>
          <a:prstGeom prst="rect">
            <a:avLst/>
          </a:prstGeom>
        </p:spPr>
        <p:txBody>
          <a:bodyPr lIns="0" tIns="0" rIns="0" bIns="0" rtlCol="0" anchor="t">
            <a:spAutoFit/>
          </a:bodyPr>
          <a:lstStyle/>
          <a:p>
            <a:pPr>
              <a:lnSpc>
                <a:spcPts val="6073"/>
              </a:lnSpc>
            </a:pPr>
            <a:r>
              <a:rPr lang="en-US" sz="4672" spc="93">
                <a:solidFill>
                  <a:srgbClr val="F6E7D8"/>
                </a:solidFill>
                <a:latin typeface="Playfair Display"/>
              </a:rPr>
              <a:t>CC44 and HINN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7A5C3"/>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415129" y="5333570"/>
            <a:ext cx="2627371" cy="2914995"/>
            <a:chOff x="0" y="0"/>
            <a:chExt cx="5510530" cy="6113780"/>
          </a:xfrm>
        </p:grpSpPr>
        <p:sp>
          <p:nvSpPr>
            <p:cNvPr id="3" name="Freeform 3"/>
            <p:cNvSpPr/>
            <p:nvPr/>
          </p:nvSpPr>
          <p:spPr>
            <a:xfrm>
              <a:off x="45720" y="49530"/>
              <a:ext cx="5420360" cy="6014720"/>
            </a:xfrm>
            <a:custGeom>
              <a:avLst/>
              <a:gdLst/>
              <a:ahLst/>
              <a:cxnLst/>
              <a:rect l="l" t="t" r="r" b="b"/>
              <a:pathLst>
                <a:path w="5420360" h="6014720">
                  <a:moveTo>
                    <a:pt x="5148580" y="3408680"/>
                  </a:moveTo>
                  <a:lnTo>
                    <a:pt x="5149850" y="3406140"/>
                  </a:lnTo>
                  <a:lnTo>
                    <a:pt x="5149850" y="3406140"/>
                  </a:lnTo>
                  <a:cubicBezTo>
                    <a:pt x="5322570" y="3082290"/>
                    <a:pt x="5420360" y="2711450"/>
                    <a:pt x="5420360" y="2319020"/>
                  </a:cubicBezTo>
                  <a:cubicBezTo>
                    <a:pt x="5420360" y="1038860"/>
                    <a:pt x="4381500" y="0"/>
                    <a:pt x="3101340" y="0"/>
                  </a:cubicBezTo>
                  <a:cubicBezTo>
                    <a:pt x="2259330" y="0"/>
                    <a:pt x="1521460" y="449580"/>
                    <a:pt x="1115060" y="1121410"/>
                  </a:cubicBezTo>
                  <a:lnTo>
                    <a:pt x="1115060" y="1121410"/>
                  </a:lnTo>
                  <a:lnTo>
                    <a:pt x="1115060" y="1121410"/>
                  </a:lnTo>
                  <a:cubicBezTo>
                    <a:pt x="1094740" y="1155700"/>
                    <a:pt x="1075690" y="1188720"/>
                    <a:pt x="1056640" y="1224280"/>
                  </a:cubicBezTo>
                  <a:lnTo>
                    <a:pt x="328930" y="2503170"/>
                  </a:lnTo>
                  <a:cubicBezTo>
                    <a:pt x="308610" y="2536190"/>
                    <a:pt x="290830" y="2569210"/>
                    <a:pt x="271780" y="2603500"/>
                  </a:cubicBezTo>
                  <a:lnTo>
                    <a:pt x="271780" y="2604770"/>
                  </a:lnTo>
                  <a:lnTo>
                    <a:pt x="271780" y="2604770"/>
                  </a:lnTo>
                  <a:cubicBezTo>
                    <a:pt x="97790" y="2929890"/>
                    <a:pt x="0" y="3300730"/>
                    <a:pt x="0" y="3695700"/>
                  </a:cubicBezTo>
                  <a:cubicBezTo>
                    <a:pt x="0" y="4975860"/>
                    <a:pt x="1038860" y="6014720"/>
                    <a:pt x="2319020" y="6014720"/>
                  </a:cubicBezTo>
                  <a:cubicBezTo>
                    <a:pt x="3243580" y="6014720"/>
                    <a:pt x="4042410" y="5472430"/>
                    <a:pt x="4414520" y="4688840"/>
                  </a:cubicBezTo>
                  <a:lnTo>
                    <a:pt x="5077460" y="3533140"/>
                  </a:lnTo>
                  <a:cubicBezTo>
                    <a:pt x="5101590" y="3492500"/>
                    <a:pt x="5125720" y="3450590"/>
                    <a:pt x="5148580" y="3408680"/>
                  </a:cubicBezTo>
                  <a:close/>
                </a:path>
              </a:pathLst>
            </a:custGeom>
            <a:blipFill>
              <a:blip r:embed="rId3"/>
              <a:stretch>
                <a:fillRect l="-33120" r="-33120"/>
              </a:stretch>
            </a:blipFill>
          </p:spPr>
        </p:sp>
      </p:grpSp>
      <p:grpSp>
        <p:nvGrpSpPr>
          <p:cNvPr id="4" name="Group 4"/>
          <p:cNvGrpSpPr>
            <a:grpSpLocks noChangeAspect="1"/>
          </p:cNvGrpSpPr>
          <p:nvPr/>
        </p:nvGrpSpPr>
        <p:grpSpPr>
          <a:xfrm>
            <a:off x="7584624" y="5333570"/>
            <a:ext cx="2627371" cy="2914995"/>
            <a:chOff x="0" y="0"/>
            <a:chExt cx="5510530" cy="6113780"/>
          </a:xfrm>
        </p:grpSpPr>
        <p:sp>
          <p:nvSpPr>
            <p:cNvPr id="5" name="Freeform 5"/>
            <p:cNvSpPr/>
            <p:nvPr/>
          </p:nvSpPr>
          <p:spPr>
            <a:xfrm>
              <a:off x="45720" y="49530"/>
              <a:ext cx="5420360" cy="6014720"/>
            </a:xfrm>
            <a:custGeom>
              <a:avLst/>
              <a:gdLst/>
              <a:ahLst/>
              <a:cxnLst/>
              <a:rect l="l" t="t" r="r" b="b"/>
              <a:pathLst>
                <a:path w="5420360" h="6014720">
                  <a:moveTo>
                    <a:pt x="5148580" y="3408680"/>
                  </a:moveTo>
                  <a:lnTo>
                    <a:pt x="5149850" y="3406140"/>
                  </a:lnTo>
                  <a:lnTo>
                    <a:pt x="5149850" y="3406140"/>
                  </a:lnTo>
                  <a:cubicBezTo>
                    <a:pt x="5322570" y="3082290"/>
                    <a:pt x="5420360" y="2711450"/>
                    <a:pt x="5420360" y="2319020"/>
                  </a:cubicBezTo>
                  <a:cubicBezTo>
                    <a:pt x="5420360" y="1038860"/>
                    <a:pt x="4381500" y="0"/>
                    <a:pt x="3101340" y="0"/>
                  </a:cubicBezTo>
                  <a:cubicBezTo>
                    <a:pt x="2259330" y="0"/>
                    <a:pt x="1521460" y="449580"/>
                    <a:pt x="1115060" y="1121410"/>
                  </a:cubicBezTo>
                  <a:lnTo>
                    <a:pt x="1115060" y="1121410"/>
                  </a:lnTo>
                  <a:lnTo>
                    <a:pt x="1115060" y="1121410"/>
                  </a:lnTo>
                  <a:cubicBezTo>
                    <a:pt x="1094740" y="1155700"/>
                    <a:pt x="1075690" y="1188720"/>
                    <a:pt x="1056640" y="1224280"/>
                  </a:cubicBezTo>
                  <a:lnTo>
                    <a:pt x="328930" y="2503170"/>
                  </a:lnTo>
                  <a:cubicBezTo>
                    <a:pt x="308610" y="2536190"/>
                    <a:pt x="290830" y="2569210"/>
                    <a:pt x="271780" y="2603500"/>
                  </a:cubicBezTo>
                  <a:lnTo>
                    <a:pt x="271780" y="2604770"/>
                  </a:lnTo>
                  <a:lnTo>
                    <a:pt x="271780" y="2604770"/>
                  </a:lnTo>
                  <a:cubicBezTo>
                    <a:pt x="97790" y="2929890"/>
                    <a:pt x="0" y="3300730"/>
                    <a:pt x="0" y="3695700"/>
                  </a:cubicBezTo>
                  <a:cubicBezTo>
                    <a:pt x="0" y="4975860"/>
                    <a:pt x="1038860" y="6014720"/>
                    <a:pt x="2319020" y="6014720"/>
                  </a:cubicBezTo>
                  <a:cubicBezTo>
                    <a:pt x="3243580" y="6014720"/>
                    <a:pt x="4042410" y="5472430"/>
                    <a:pt x="4414520" y="4688840"/>
                  </a:cubicBezTo>
                  <a:lnTo>
                    <a:pt x="5077460" y="3533140"/>
                  </a:lnTo>
                  <a:cubicBezTo>
                    <a:pt x="5101590" y="3492500"/>
                    <a:pt x="5125720" y="3450590"/>
                    <a:pt x="5148580" y="3408680"/>
                  </a:cubicBezTo>
                  <a:close/>
                </a:path>
              </a:pathLst>
            </a:custGeom>
            <a:blipFill>
              <a:blip r:embed="rId4"/>
              <a:stretch>
                <a:fillRect t="-4783" b="-4783"/>
              </a:stretch>
            </a:blipFill>
          </p:spPr>
        </p:sp>
      </p:grpSp>
      <p:grpSp>
        <p:nvGrpSpPr>
          <p:cNvPr id="6" name="Group 6"/>
          <p:cNvGrpSpPr/>
          <p:nvPr/>
        </p:nvGrpSpPr>
        <p:grpSpPr>
          <a:xfrm>
            <a:off x="-198465" y="-1186282"/>
            <a:ext cx="18911932" cy="5461374"/>
            <a:chOff x="0" y="0"/>
            <a:chExt cx="6899124" cy="1992324"/>
          </a:xfrm>
        </p:grpSpPr>
        <p:sp>
          <p:nvSpPr>
            <p:cNvPr id="7" name="Freeform 7"/>
            <p:cNvSpPr/>
            <p:nvPr/>
          </p:nvSpPr>
          <p:spPr>
            <a:xfrm>
              <a:off x="0" y="0"/>
              <a:ext cx="6899124" cy="1992324"/>
            </a:xfrm>
            <a:custGeom>
              <a:avLst/>
              <a:gdLst/>
              <a:ahLst/>
              <a:cxnLst/>
              <a:rect l="l" t="t" r="r" b="b"/>
              <a:pathLst>
                <a:path w="6899124" h="1992324">
                  <a:moveTo>
                    <a:pt x="0" y="0"/>
                  </a:moveTo>
                  <a:lnTo>
                    <a:pt x="6899124" y="0"/>
                  </a:lnTo>
                  <a:lnTo>
                    <a:pt x="6899124" y="1992324"/>
                  </a:lnTo>
                  <a:lnTo>
                    <a:pt x="0" y="1992324"/>
                  </a:lnTo>
                  <a:close/>
                </a:path>
              </a:pathLst>
            </a:custGeom>
            <a:solidFill>
              <a:srgbClr val="F4B324"/>
            </a:solidFill>
          </p:spPr>
        </p:sp>
      </p:grpSp>
      <p:grpSp>
        <p:nvGrpSpPr>
          <p:cNvPr id="8" name="Group 8"/>
          <p:cNvGrpSpPr/>
          <p:nvPr/>
        </p:nvGrpSpPr>
        <p:grpSpPr>
          <a:xfrm>
            <a:off x="5022677" y="3067762"/>
            <a:ext cx="7517688" cy="879153"/>
            <a:chOff x="0" y="0"/>
            <a:chExt cx="9355060" cy="1106170"/>
          </a:xfrm>
        </p:grpSpPr>
        <p:sp>
          <p:nvSpPr>
            <p:cNvPr id="9" name="Freeform 9"/>
            <p:cNvSpPr/>
            <p:nvPr/>
          </p:nvSpPr>
          <p:spPr>
            <a:xfrm>
              <a:off x="0" y="0"/>
              <a:ext cx="9356330" cy="1107440"/>
            </a:xfrm>
            <a:custGeom>
              <a:avLst/>
              <a:gdLst/>
              <a:ahLst/>
              <a:cxnLst/>
              <a:rect l="l" t="t" r="r" b="b"/>
              <a:pathLst>
                <a:path w="9356330" h="1107440">
                  <a:moveTo>
                    <a:pt x="8802610" y="45720"/>
                  </a:moveTo>
                  <a:cubicBezTo>
                    <a:pt x="9082010" y="45720"/>
                    <a:pt x="9309340" y="273050"/>
                    <a:pt x="9309340" y="552450"/>
                  </a:cubicBezTo>
                  <a:cubicBezTo>
                    <a:pt x="9309340" y="831850"/>
                    <a:pt x="9082010" y="1059180"/>
                    <a:pt x="8802610" y="1059180"/>
                  </a:cubicBezTo>
                  <a:lnTo>
                    <a:pt x="553720" y="1059180"/>
                  </a:lnTo>
                  <a:cubicBezTo>
                    <a:pt x="274320" y="1059180"/>
                    <a:pt x="46990" y="831850"/>
                    <a:pt x="46990" y="552450"/>
                  </a:cubicBezTo>
                  <a:cubicBezTo>
                    <a:pt x="46990" y="273050"/>
                    <a:pt x="274320" y="45720"/>
                    <a:pt x="553720" y="45720"/>
                  </a:cubicBezTo>
                  <a:lnTo>
                    <a:pt x="8802610" y="45720"/>
                  </a:lnTo>
                  <a:moveTo>
                    <a:pt x="8802610" y="0"/>
                  </a:moveTo>
                  <a:lnTo>
                    <a:pt x="553720" y="0"/>
                  </a:lnTo>
                  <a:cubicBezTo>
                    <a:pt x="247650" y="0"/>
                    <a:pt x="0" y="247650"/>
                    <a:pt x="0" y="553720"/>
                  </a:cubicBezTo>
                  <a:cubicBezTo>
                    <a:pt x="0" y="859790"/>
                    <a:pt x="247650" y="1107440"/>
                    <a:pt x="553720" y="1107440"/>
                  </a:cubicBezTo>
                  <a:lnTo>
                    <a:pt x="8802610" y="1107440"/>
                  </a:lnTo>
                  <a:cubicBezTo>
                    <a:pt x="9108680" y="1107440"/>
                    <a:pt x="9356330" y="859790"/>
                    <a:pt x="9356330" y="553720"/>
                  </a:cubicBezTo>
                  <a:cubicBezTo>
                    <a:pt x="9355060" y="247650"/>
                    <a:pt x="9107410" y="0"/>
                    <a:pt x="8802610" y="0"/>
                  </a:cubicBezTo>
                  <a:close/>
                </a:path>
              </a:pathLst>
            </a:custGeom>
            <a:solidFill>
              <a:srgbClr val="07A5C3">
                <a:alpha val="29804"/>
              </a:srgbClr>
            </a:solidFill>
          </p:spPr>
        </p:sp>
      </p:grpSp>
      <p:sp>
        <p:nvSpPr>
          <p:cNvPr id="10" name="Freeform 10"/>
          <p:cNvSpPr/>
          <p:nvPr/>
        </p:nvSpPr>
        <p:spPr>
          <a:xfrm>
            <a:off x="5432475" y="3321354"/>
            <a:ext cx="371968" cy="371968"/>
          </a:xfrm>
          <a:custGeom>
            <a:avLst/>
            <a:gdLst/>
            <a:ahLst/>
            <a:cxnLst/>
            <a:rect l="l" t="t" r="r" b="b"/>
            <a:pathLst>
              <a:path w="371968" h="371968">
                <a:moveTo>
                  <a:pt x="0" y="0"/>
                </a:moveTo>
                <a:lnTo>
                  <a:pt x="371969" y="0"/>
                </a:lnTo>
                <a:lnTo>
                  <a:pt x="371969" y="371968"/>
                </a:lnTo>
                <a:lnTo>
                  <a:pt x="0" y="371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1"/>
          <p:cNvGrpSpPr>
            <a:grpSpLocks noChangeAspect="1"/>
          </p:cNvGrpSpPr>
          <p:nvPr/>
        </p:nvGrpSpPr>
        <p:grpSpPr>
          <a:xfrm>
            <a:off x="13472503" y="5333570"/>
            <a:ext cx="2627371" cy="2914995"/>
            <a:chOff x="0" y="0"/>
            <a:chExt cx="5510530" cy="6113780"/>
          </a:xfrm>
        </p:grpSpPr>
        <p:sp>
          <p:nvSpPr>
            <p:cNvPr id="12" name="Freeform 12"/>
            <p:cNvSpPr/>
            <p:nvPr/>
          </p:nvSpPr>
          <p:spPr>
            <a:xfrm>
              <a:off x="45720" y="49530"/>
              <a:ext cx="5420360" cy="6014720"/>
            </a:xfrm>
            <a:custGeom>
              <a:avLst/>
              <a:gdLst/>
              <a:ahLst/>
              <a:cxnLst/>
              <a:rect l="l" t="t" r="r" b="b"/>
              <a:pathLst>
                <a:path w="5420360" h="6014720">
                  <a:moveTo>
                    <a:pt x="5148580" y="3408680"/>
                  </a:moveTo>
                  <a:lnTo>
                    <a:pt x="5149850" y="3406140"/>
                  </a:lnTo>
                  <a:lnTo>
                    <a:pt x="5149850" y="3406140"/>
                  </a:lnTo>
                  <a:cubicBezTo>
                    <a:pt x="5322570" y="3082290"/>
                    <a:pt x="5420360" y="2711450"/>
                    <a:pt x="5420360" y="2319020"/>
                  </a:cubicBezTo>
                  <a:cubicBezTo>
                    <a:pt x="5420360" y="1038860"/>
                    <a:pt x="4381500" y="0"/>
                    <a:pt x="3101340" y="0"/>
                  </a:cubicBezTo>
                  <a:cubicBezTo>
                    <a:pt x="2259330" y="0"/>
                    <a:pt x="1521460" y="449580"/>
                    <a:pt x="1115060" y="1121410"/>
                  </a:cubicBezTo>
                  <a:lnTo>
                    <a:pt x="1115060" y="1121410"/>
                  </a:lnTo>
                  <a:lnTo>
                    <a:pt x="1115060" y="1121410"/>
                  </a:lnTo>
                  <a:cubicBezTo>
                    <a:pt x="1094740" y="1155700"/>
                    <a:pt x="1075690" y="1188720"/>
                    <a:pt x="1056640" y="1224280"/>
                  </a:cubicBezTo>
                  <a:lnTo>
                    <a:pt x="328930" y="2503170"/>
                  </a:lnTo>
                  <a:cubicBezTo>
                    <a:pt x="308610" y="2536190"/>
                    <a:pt x="290830" y="2569210"/>
                    <a:pt x="271780" y="2603500"/>
                  </a:cubicBezTo>
                  <a:lnTo>
                    <a:pt x="271780" y="2604770"/>
                  </a:lnTo>
                  <a:lnTo>
                    <a:pt x="271780" y="2604770"/>
                  </a:lnTo>
                  <a:cubicBezTo>
                    <a:pt x="97790" y="2929890"/>
                    <a:pt x="0" y="3300730"/>
                    <a:pt x="0" y="3695700"/>
                  </a:cubicBezTo>
                  <a:cubicBezTo>
                    <a:pt x="0" y="4975860"/>
                    <a:pt x="1038860" y="6014720"/>
                    <a:pt x="2319020" y="6014720"/>
                  </a:cubicBezTo>
                  <a:cubicBezTo>
                    <a:pt x="3243580" y="6014720"/>
                    <a:pt x="4042410" y="5472430"/>
                    <a:pt x="4414520" y="4688840"/>
                  </a:cubicBezTo>
                  <a:lnTo>
                    <a:pt x="5077460" y="3533140"/>
                  </a:lnTo>
                  <a:cubicBezTo>
                    <a:pt x="5101590" y="3492500"/>
                    <a:pt x="5125720" y="3450590"/>
                    <a:pt x="5148580" y="3408680"/>
                  </a:cubicBezTo>
                  <a:close/>
                </a:path>
              </a:pathLst>
            </a:custGeom>
            <a:blipFill>
              <a:blip r:embed="rId7"/>
              <a:stretch>
                <a:fillRect l="-33276" r="-33276"/>
              </a:stretch>
            </a:blipFill>
          </p:spPr>
        </p:sp>
      </p:grpSp>
      <p:grpSp>
        <p:nvGrpSpPr>
          <p:cNvPr id="13" name="Group 13"/>
          <p:cNvGrpSpPr/>
          <p:nvPr/>
        </p:nvGrpSpPr>
        <p:grpSpPr>
          <a:xfrm>
            <a:off x="1914837" y="8627366"/>
            <a:ext cx="3627954" cy="745200"/>
            <a:chOff x="0" y="0"/>
            <a:chExt cx="4837272" cy="993601"/>
          </a:xfrm>
        </p:grpSpPr>
        <p:sp>
          <p:nvSpPr>
            <p:cNvPr id="14" name="TextBox 14"/>
            <p:cNvSpPr txBox="1"/>
            <p:nvPr/>
          </p:nvSpPr>
          <p:spPr>
            <a:xfrm>
              <a:off x="0" y="509731"/>
              <a:ext cx="4837272" cy="483870"/>
            </a:xfrm>
            <a:prstGeom prst="rect">
              <a:avLst/>
            </a:prstGeom>
          </p:spPr>
          <p:txBody>
            <a:bodyPr lIns="0" tIns="0" rIns="0" bIns="0" rtlCol="0" anchor="t">
              <a:spAutoFit/>
            </a:bodyPr>
            <a:lstStyle/>
            <a:p>
              <a:pPr algn="ctr">
                <a:lnSpc>
                  <a:spcPts val="3150"/>
                </a:lnSpc>
              </a:pPr>
              <a:r>
                <a:rPr lang="en-US" sz="2100" spc="42">
                  <a:solidFill>
                    <a:srgbClr val="FFFFFF"/>
                  </a:solidFill>
                  <a:latin typeface="Playfair Display"/>
                </a:rPr>
                <a:t>payer says what?</a:t>
              </a:r>
            </a:p>
          </p:txBody>
        </p:sp>
        <p:sp>
          <p:nvSpPr>
            <p:cNvPr id="15" name="TextBox 15"/>
            <p:cNvSpPr txBox="1"/>
            <p:nvPr/>
          </p:nvSpPr>
          <p:spPr>
            <a:xfrm>
              <a:off x="0" y="-9525"/>
              <a:ext cx="4837272" cy="466725"/>
            </a:xfrm>
            <a:prstGeom prst="rect">
              <a:avLst/>
            </a:prstGeom>
          </p:spPr>
          <p:txBody>
            <a:bodyPr lIns="0" tIns="0" rIns="0" bIns="0" rtlCol="0" anchor="t">
              <a:spAutoFit/>
            </a:bodyPr>
            <a:lstStyle/>
            <a:p>
              <a:pPr algn="ctr">
                <a:lnSpc>
                  <a:spcPts val="2760"/>
                </a:lnSpc>
              </a:pPr>
              <a:r>
                <a:rPr lang="en-US" sz="2300" spc="115">
                  <a:solidFill>
                    <a:srgbClr val="FFFFFF"/>
                  </a:solidFill>
                  <a:latin typeface="Playfair Display Italics"/>
                </a:rPr>
                <a:t>SBO</a:t>
              </a:r>
            </a:p>
          </p:txBody>
        </p:sp>
      </p:grpSp>
      <p:grpSp>
        <p:nvGrpSpPr>
          <p:cNvPr id="16" name="Group 16"/>
          <p:cNvGrpSpPr/>
          <p:nvPr/>
        </p:nvGrpSpPr>
        <p:grpSpPr>
          <a:xfrm>
            <a:off x="7084333" y="8627366"/>
            <a:ext cx="3627954" cy="745200"/>
            <a:chOff x="0" y="0"/>
            <a:chExt cx="4837272" cy="993601"/>
          </a:xfrm>
        </p:grpSpPr>
        <p:sp>
          <p:nvSpPr>
            <p:cNvPr id="17" name="TextBox 17"/>
            <p:cNvSpPr txBox="1"/>
            <p:nvPr/>
          </p:nvSpPr>
          <p:spPr>
            <a:xfrm>
              <a:off x="0" y="509731"/>
              <a:ext cx="4837272" cy="483870"/>
            </a:xfrm>
            <a:prstGeom prst="rect">
              <a:avLst/>
            </a:prstGeom>
          </p:spPr>
          <p:txBody>
            <a:bodyPr lIns="0" tIns="0" rIns="0" bIns="0" rtlCol="0" anchor="t">
              <a:spAutoFit/>
            </a:bodyPr>
            <a:lstStyle/>
            <a:p>
              <a:pPr algn="ctr">
                <a:lnSpc>
                  <a:spcPts val="3150"/>
                </a:lnSpc>
              </a:pPr>
              <a:r>
                <a:rPr lang="en-US" sz="2100" spc="42">
                  <a:solidFill>
                    <a:srgbClr val="FEFEFE"/>
                  </a:solidFill>
                  <a:latin typeface="Playfair Display"/>
                </a:rPr>
                <a:t>payer says what?</a:t>
              </a:r>
            </a:p>
          </p:txBody>
        </p:sp>
        <p:sp>
          <p:nvSpPr>
            <p:cNvPr id="18" name="TextBox 18"/>
            <p:cNvSpPr txBox="1"/>
            <p:nvPr/>
          </p:nvSpPr>
          <p:spPr>
            <a:xfrm>
              <a:off x="0" y="-9525"/>
              <a:ext cx="4837272" cy="466725"/>
            </a:xfrm>
            <a:prstGeom prst="rect">
              <a:avLst/>
            </a:prstGeom>
          </p:spPr>
          <p:txBody>
            <a:bodyPr lIns="0" tIns="0" rIns="0" bIns="0" rtlCol="0" anchor="t">
              <a:spAutoFit/>
            </a:bodyPr>
            <a:lstStyle/>
            <a:p>
              <a:pPr algn="ctr">
                <a:lnSpc>
                  <a:spcPts val="2760"/>
                </a:lnSpc>
              </a:pPr>
              <a:r>
                <a:rPr lang="en-US" sz="2300" spc="115">
                  <a:solidFill>
                    <a:srgbClr val="FEFEFE"/>
                  </a:solidFill>
                  <a:latin typeface="Playfair Display Italics"/>
                </a:rPr>
                <a:t>CHF/COPD exacerbation</a:t>
              </a:r>
            </a:p>
          </p:txBody>
        </p:sp>
      </p:grpSp>
      <p:sp>
        <p:nvSpPr>
          <p:cNvPr id="19" name="TextBox 19"/>
          <p:cNvSpPr txBox="1"/>
          <p:nvPr/>
        </p:nvSpPr>
        <p:spPr>
          <a:xfrm>
            <a:off x="1028700" y="1423555"/>
            <a:ext cx="16230600" cy="1320800"/>
          </a:xfrm>
          <a:prstGeom prst="rect">
            <a:avLst/>
          </a:prstGeom>
        </p:spPr>
        <p:txBody>
          <a:bodyPr lIns="0" tIns="0" rIns="0" bIns="0" rtlCol="0" anchor="t">
            <a:spAutoFit/>
          </a:bodyPr>
          <a:lstStyle/>
          <a:p>
            <a:pPr algn="ctr">
              <a:lnSpc>
                <a:spcPts val="9999"/>
              </a:lnSpc>
            </a:pPr>
            <a:r>
              <a:rPr lang="en-US" sz="9999" spc="1399">
                <a:solidFill>
                  <a:srgbClr val="303030"/>
                </a:solidFill>
                <a:latin typeface="Hammersmith One"/>
              </a:rPr>
              <a:t>EGREGIOUS DENIALS</a:t>
            </a:r>
          </a:p>
        </p:txBody>
      </p:sp>
      <p:sp>
        <p:nvSpPr>
          <p:cNvPr id="20" name="TextBox 20"/>
          <p:cNvSpPr txBox="1"/>
          <p:nvPr/>
        </p:nvSpPr>
        <p:spPr>
          <a:xfrm>
            <a:off x="5956086" y="3198022"/>
            <a:ext cx="7914913" cy="495300"/>
          </a:xfrm>
          <a:prstGeom prst="rect">
            <a:avLst/>
          </a:prstGeom>
        </p:spPr>
        <p:txBody>
          <a:bodyPr lIns="0" tIns="0" rIns="0" bIns="0" rtlCol="0" anchor="t">
            <a:spAutoFit/>
          </a:bodyPr>
          <a:lstStyle/>
          <a:p>
            <a:pPr>
              <a:lnSpc>
                <a:spcPts val="4199"/>
              </a:lnSpc>
            </a:pPr>
            <a:r>
              <a:rPr lang="en-US" sz="2999" spc="149">
                <a:solidFill>
                  <a:srgbClr val="FFFFFF"/>
                </a:solidFill>
                <a:latin typeface="Playfair Display Italics"/>
              </a:rPr>
              <a:t>are we in the business of appeals?</a:t>
            </a:r>
          </a:p>
        </p:txBody>
      </p:sp>
      <p:grpSp>
        <p:nvGrpSpPr>
          <p:cNvPr id="21" name="Group 21"/>
          <p:cNvGrpSpPr/>
          <p:nvPr/>
        </p:nvGrpSpPr>
        <p:grpSpPr>
          <a:xfrm>
            <a:off x="12972211" y="8627366"/>
            <a:ext cx="3627954" cy="745200"/>
            <a:chOff x="0" y="0"/>
            <a:chExt cx="4837272" cy="993601"/>
          </a:xfrm>
        </p:grpSpPr>
        <p:sp>
          <p:nvSpPr>
            <p:cNvPr id="22" name="TextBox 22"/>
            <p:cNvSpPr txBox="1"/>
            <p:nvPr/>
          </p:nvSpPr>
          <p:spPr>
            <a:xfrm>
              <a:off x="0" y="509731"/>
              <a:ext cx="4837272" cy="483870"/>
            </a:xfrm>
            <a:prstGeom prst="rect">
              <a:avLst/>
            </a:prstGeom>
          </p:spPr>
          <p:txBody>
            <a:bodyPr lIns="0" tIns="0" rIns="0" bIns="0" rtlCol="0" anchor="t">
              <a:spAutoFit/>
            </a:bodyPr>
            <a:lstStyle/>
            <a:p>
              <a:pPr algn="ctr">
                <a:lnSpc>
                  <a:spcPts val="3150"/>
                </a:lnSpc>
              </a:pPr>
              <a:r>
                <a:rPr lang="en-US" sz="2100" spc="42">
                  <a:solidFill>
                    <a:srgbClr val="FEFEFE"/>
                  </a:solidFill>
                  <a:latin typeface="Playfair Display"/>
                </a:rPr>
                <a:t>payer says what?</a:t>
              </a:r>
            </a:p>
          </p:txBody>
        </p:sp>
        <p:sp>
          <p:nvSpPr>
            <p:cNvPr id="23" name="TextBox 23"/>
            <p:cNvSpPr txBox="1"/>
            <p:nvPr/>
          </p:nvSpPr>
          <p:spPr>
            <a:xfrm>
              <a:off x="0" y="-9525"/>
              <a:ext cx="4837272" cy="466725"/>
            </a:xfrm>
            <a:prstGeom prst="rect">
              <a:avLst/>
            </a:prstGeom>
          </p:spPr>
          <p:txBody>
            <a:bodyPr lIns="0" tIns="0" rIns="0" bIns="0" rtlCol="0" anchor="t">
              <a:spAutoFit/>
            </a:bodyPr>
            <a:lstStyle/>
            <a:p>
              <a:pPr algn="ctr">
                <a:lnSpc>
                  <a:spcPts val="2760"/>
                </a:lnSpc>
              </a:pPr>
              <a:r>
                <a:rPr lang="en-US" sz="2300" spc="115">
                  <a:solidFill>
                    <a:srgbClr val="FEFEFE"/>
                  </a:solidFill>
                  <a:latin typeface="Playfair Display Italics"/>
                </a:rPr>
                <a:t>Malignancy on CHEMO</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3030"/>
        </a:solidFill>
        <a:effectLst/>
      </p:bgPr>
    </p:bg>
    <p:spTree>
      <p:nvGrpSpPr>
        <p:cNvPr id="1" name=""/>
        <p:cNvGrpSpPr/>
        <p:nvPr/>
      </p:nvGrpSpPr>
      <p:grpSpPr>
        <a:xfrm>
          <a:off x="0" y="0"/>
          <a:ext cx="0" cy="0"/>
          <a:chOff x="0" y="0"/>
          <a:chExt cx="0" cy="0"/>
        </a:xfrm>
      </p:grpSpPr>
      <p:sp>
        <p:nvSpPr>
          <p:cNvPr id="2" name="TextBox 2"/>
          <p:cNvSpPr txBox="1"/>
          <p:nvPr/>
        </p:nvSpPr>
        <p:spPr>
          <a:xfrm>
            <a:off x="1028700" y="3483757"/>
            <a:ext cx="7097170" cy="2437470"/>
          </a:xfrm>
          <a:prstGeom prst="rect">
            <a:avLst/>
          </a:prstGeom>
        </p:spPr>
        <p:txBody>
          <a:bodyPr lIns="0" tIns="0" rIns="0" bIns="0" rtlCol="0" anchor="t">
            <a:spAutoFit/>
          </a:bodyPr>
          <a:lstStyle/>
          <a:p>
            <a:pPr>
              <a:lnSpc>
                <a:spcPts val="18338"/>
              </a:lnSpc>
            </a:pPr>
            <a:r>
              <a:rPr lang="en-US" sz="18338" spc="2567">
                <a:solidFill>
                  <a:srgbClr val="F6E7D8"/>
                </a:solidFill>
                <a:latin typeface="Hammersmith One"/>
              </a:rPr>
              <a:t>53%</a:t>
            </a:r>
          </a:p>
        </p:txBody>
      </p:sp>
      <p:sp>
        <p:nvSpPr>
          <p:cNvPr id="3" name="TextBox 3"/>
          <p:cNvSpPr txBox="1"/>
          <p:nvPr/>
        </p:nvSpPr>
        <p:spPr>
          <a:xfrm>
            <a:off x="7789669" y="8020269"/>
            <a:ext cx="9469631" cy="417195"/>
          </a:xfrm>
          <a:prstGeom prst="rect">
            <a:avLst/>
          </a:prstGeom>
        </p:spPr>
        <p:txBody>
          <a:bodyPr lIns="0" tIns="0" rIns="0" bIns="0" rtlCol="0" anchor="t">
            <a:spAutoFit/>
          </a:bodyPr>
          <a:lstStyle/>
          <a:p>
            <a:pPr>
              <a:lnSpc>
                <a:spcPts val="3449"/>
              </a:lnSpc>
            </a:pPr>
            <a:r>
              <a:rPr lang="en-US" sz="2299" spc="45">
                <a:solidFill>
                  <a:srgbClr val="F6E7D8"/>
                </a:solidFill>
                <a:latin typeface="Playfair Display"/>
              </a:rPr>
              <a:t>Are you capturing every opportunity to collect? </a:t>
            </a:r>
          </a:p>
        </p:txBody>
      </p:sp>
      <p:grpSp>
        <p:nvGrpSpPr>
          <p:cNvPr id="4" name="Group 4"/>
          <p:cNvGrpSpPr/>
          <p:nvPr/>
        </p:nvGrpSpPr>
        <p:grpSpPr>
          <a:xfrm>
            <a:off x="1028700" y="1215467"/>
            <a:ext cx="4468543" cy="879153"/>
            <a:chOff x="0" y="0"/>
            <a:chExt cx="5560684" cy="1106170"/>
          </a:xfrm>
        </p:grpSpPr>
        <p:sp>
          <p:nvSpPr>
            <p:cNvPr id="5" name="Freeform 5"/>
            <p:cNvSpPr/>
            <p:nvPr/>
          </p:nvSpPr>
          <p:spPr>
            <a:xfrm>
              <a:off x="0" y="0"/>
              <a:ext cx="5561954" cy="1107440"/>
            </a:xfrm>
            <a:custGeom>
              <a:avLst/>
              <a:gdLst/>
              <a:ahLst/>
              <a:cxnLst/>
              <a:rect l="l" t="t" r="r" b="b"/>
              <a:pathLst>
                <a:path w="5561954" h="1107440">
                  <a:moveTo>
                    <a:pt x="5008233" y="45720"/>
                  </a:moveTo>
                  <a:cubicBezTo>
                    <a:pt x="5287633" y="45720"/>
                    <a:pt x="5514964" y="273050"/>
                    <a:pt x="5514964" y="552450"/>
                  </a:cubicBezTo>
                  <a:cubicBezTo>
                    <a:pt x="5514964" y="831850"/>
                    <a:pt x="5287633" y="1059180"/>
                    <a:pt x="5008233" y="1059180"/>
                  </a:cubicBezTo>
                  <a:lnTo>
                    <a:pt x="553720" y="1059180"/>
                  </a:lnTo>
                  <a:cubicBezTo>
                    <a:pt x="274320" y="1059180"/>
                    <a:pt x="46990" y="831850"/>
                    <a:pt x="46990" y="552450"/>
                  </a:cubicBezTo>
                  <a:cubicBezTo>
                    <a:pt x="46990" y="273050"/>
                    <a:pt x="274320" y="45720"/>
                    <a:pt x="553720" y="45720"/>
                  </a:cubicBezTo>
                  <a:lnTo>
                    <a:pt x="5008233" y="45720"/>
                  </a:lnTo>
                  <a:moveTo>
                    <a:pt x="5008233" y="0"/>
                  </a:moveTo>
                  <a:lnTo>
                    <a:pt x="553720" y="0"/>
                  </a:lnTo>
                  <a:cubicBezTo>
                    <a:pt x="247650" y="0"/>
                    <a:pt x="0" y="247650"/>
                    <a:pt x="0" y="553720"/>
                  </a:cubicBezTo>
                  <a:cubicBezTo>
                    <a:pt x="0" y="859790"/>
                    <a:pt x="247650" y="1107440"/>
                    <a:pt x="553720" y="1107440"/>
                  </a:cubicBezTo>
                  <a:lnTo>
                    <a:pt x="5008233" y="1107440"/>
                  </a:lnTo>
                  <a:cubicBezTo>
                    <a:pt x="5314304" y="1107440"/>
                    <a:pt x="5561954" y="859790"/>
                    <a:pt x="5561954" y="553720"/>
                  </a:cubicBezTo>
                  <a:cubicBezTo>
                    <a:pt x="5560683" y="247650"/>
                    <a:pt x="5313033" y="0"/>
                    <a:pt x="5008233" y="0"/>
                  </a:cubicBezTo>
                  <a:close/>
                </a:path>
              </a:pathLst>
            </a:custGeom>
            <a:solidFill>
              <a:srgbClr val="F6E7D8">
                <a:alpha val="23922"/>
              </a:srgbClr>
            </a:solidFill>
          </p:spPr>
        </p:sp>
      </p:grpSp>
      <p:sp>
        <p:nvSpPr>
          <p:cNvPr id="6" name="Freeform 6"/>
          <p:cNvSpPr/>
          <p:nvPr/>
        </p:nvSpPr>
        <p:spPr>
          <a:xfrm>
            <a:off x="1438499" y="1469059"/>
            <a:ext cx="371968" cy="371968"/>
          </a:xfrm>
          <a:custGeom>
            <a:avLst/>
            <a:gdLst/>
            <a:ahLst/>
            <a:cxnLst/>
            <a:rect l="l" t="t" r="r" b="b"/>
            <a:pathLst>
              <a:path w="371968" h="371968">
                <a:moveTo>
                  <a:pt x="0" y="0"/>
                </a:moveTo>
                <a:lnTo>
                  <a:pt x="371968" y="0"/>
                </a:lnTo>
                <a:lnTo>
                  <a:pt x="371968" y="371968"/>
                </a:lnTo>
                <a:lnTo>
                  <a:pt x="0" y="3719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1995186" y="1383581"/>
            <a:ext cx="3053815" cy="495300"/>
          </a:xfrm>
          <a:prstGeom prst="rect">
            <a:avLst/>
          </a:prstGeom>
        </p:spPr>
        <p:txBody>
          <a:bodyPr lIns="0" tIns="0" rIns="0" bIns="0" rtlCol="0" anchor="t">
            <a:spAutoFit/>
          </a:bodyPr>
          <a:lstStyle/>
          <a:p>
            <a:pPr>
              <a:lnSpc>
                <a:spcPts val="4199"/>
              </a:lnSpc>
            </a:pPr>
            <a:r>
              <a:rPr lang="en-US" sz="2999" spc="149">
                <a:solidFill>
                  <a:srgbClr val="F6E7D8"/>
                </a:solidFill>
                <a:latin typeface="Playfair Display Italics"/>
              </a:rPr>
              <a:t>Did you know?</a:t>
            </a:r>
          </a:p>
        </p:txBody>
      </p:sp>
      <p:sp>
        <p:nvSpPr>
          <p:cNvPr id="8" name="TextBox 8"/>
          <p:cNvSpPr txBox="1"/>
          <p:nvPr/>
        </p:nvSpPr>
        <p:spPr>
          <a:xfrm>
            <a:off x="7789669" y="3882390"/>
            <a:ext cx="8666200" cy="1192530"/>
          </a:xfrm>
          <a:prstGeom prst="rect">
            <a:avLst/>
          </a:prstGeom>
        </p:spPr>
        <p:txBody>
          <a:bodyPr lIns="0" tIns="0" rIns="0" bIns="0" rtlCol="0" anchor="t">
            <a:spAutoFit/>
          </a:bodyPr>
          <a:lstStyle/>
          <a:p>
            <a:pPr>
              <a:lnSpc>
                <a:spcPts val="4800"/>
              </a:lnSpc>
            </a:pPr>
            <a:r>
              <a:rPr lang="en-US" sz="3200" spc="448">
                <a:solidFill>
                  <a:srgbClr val="F6E7D8"/>
                </a:solidFill>
                <a:latin typeface="Hammersmith One"/>
              </a:rPr>
              <a:t>OF DENIAL WRITE OFFS IN 2019 WERE DUE TO MEDICAL NECESSITY</a:t>
            </a:r>
          </a:p>
        </p:txBody>
      </p:sp>
      <p:sp>
        <p:nvSpPr>
          <p:cNvPr id="9" name="AutoShape 9"/>
          <p:cNvSpPr/>
          <p:nvPr/>
        </p:nvSpPr>
        <p:spPr>
          <a:xfrm>
            <a:off x="1028700" y="6357486"/>
            <a:ext cx="16230600" cy="0"/>
          </a:xfrm>
          <a:prstGeom prst="line">
            <a:avLst/>
          </a:prstGeom>
          <a:ln w="9525" cap="rnd">
            <a:solidFill>
              <a:srgbClr val="F6E7D8"/>
            </a:solidFill>
            <a:prstDash val="solid"/>
            <a:headEnd type="none" w="sm" len="sm"/>
            <a:tailEnd type="none" w="sm" len="sm"/>
          </a:ln>
        </p:spPr>
      </p:sp>
      <p:grpSp>
        <p:nvGrpSpPr>
          <p:cNvPr id="10" name="Group 10"/>
          <p:cNvGrpSpPr/>
          <p:nvPr/>
        </p:nvGrpSpPr>
        <p:grpSpPr>
          <a:xfrm>
            <a:off x="1028700" y="7751557"/>
            <a:ext cx="1119334" cy="1030820"/>
            <a:chOff x="0" y="0"/>
            <a:chExt cx="6343777" cy="5842127"/>
          </a:xfrm>
        </p:grpSpPr>
        <p:sp>
          <p:nvSpPr>
            <p:cNvPr id="11" name="Freeform 11"/>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F6E7D8"/>
            </a:solidFill>
          </p:spPr>
        </p:sp>
      </p:grpSp>
      <p:grpSp>
        <p:nvGrpSpPr>
          <p:cNvPr id="12" name="Group 12"/>
          <p:cNvGrpSpPr/>
          <p:nvPr/>
        </p:nvGrpSpPr>
        <p:grpSpPr>
          <a:xfrm>
            <a:off x="2633469" y="7751557"/>
            <a:ext cx="1119334" cy="1030820"/>
            <a:chOff x="0" y="0"/>
            <a:chExt cx="6343777" cy="5842127"/>
          </a:xfrm>
        </p:grpSpPr>
        <p:sp>
          <p:nvSpPr>
            <p:cNvPr id="13" name="Freeform 13"/>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07A5C3"/>
            </a:solidFill>
          </p:spPr>
        </p:sp>
      </p:grpSp>
      <p:grpSp>
        <p:nvGrpSpPr>
          <p:cNvPr id="14" name="Group 14"/>
          <p:cNvGrpSpPr/>
          <p:nvPr/>
        </p:nvGrpSpPr>
        <p:grpSpPr>
          <a:xfrm>
            <a:off x="4238238" y="7835270"/>
            <a:ext cx="1119334" cy="1030820"/>
            <a:chOff x="0" y="0"/>
            <a:chExt cx="6343777" cy="5842127"/>
          </a:xfrm>
        </p:grpSpPr>
        <p:sp>
          <p:nvSpPr>
            <p:cNvPr id="15" name="Freeform 15"/>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F6E7D8"/>
            </a:solidFill>
          </p:spPr>
        </p:sp>
      </p:grpSp>
      <p:grpSp>
        <p:nvGrpSpPr>
          <p:cNvPr id="16" name="Group 16"/>
          <p:cNvGrpSpPr/>
          <p:nvPr/>
        </p:nvGrpSpPr>
        <p:grpSpPr>
          <a:xfrm>
            <a:off x="5843008" y="7835270"/>
            <a:ext cx="1119334" cy="1030820"/>
            <a:chOff x="0" y="0"/>
            <a:chExt cx="6343777" cy="5842127"/>
          </a:xfrm>
        </p:grpSpPr>
        <p:sp>
          <p:nvSpPr>
            <p:cNvPr id="17" name="Freeform 17"/>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07A5C3"/>
            </a:solid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191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28700"/>
            <a:ext cx="4352508" cy="8229600"/>
            <a:chOff x="0" y="0"/>
            <a:chExt cx="3371850" cy="6375400"/>
          </a:xfrm>
        </p:grpSpPr>
        <p:sp>
          <p:nvSpPr>
            <p:cNvPr id="3" name="Freeform 3"/>
            <p:cNvSpPr/>
            <p:nvPr/>
          </p:nvSpPr>
          <p:spPr>
            <a:xfrm>
              <a:off x="12700" y="12700"/>
              <a:ext cx="3346450" cy="6350000"/>
            </a:xfrm>
            <a:custGeom>
              <a:avLst/>
              <a:gdLst/>
              <a:ahLst/>
              <a:cxnLst/>
              <a:rect l="l" t="t" r="r" b="b"/>
              <a:pathLst>
                <a:path w="3346450" h="6350000">
                  <a:moveTo>
                    <a:pt x="3346450" y="6350000"/>
                  </a:moveTo>
                  <a:lnTo>
                    <a:pt x="1403350" y="6350000"/>
                  </a:lnTo>
                  <a:cubicBezTo>
                    <a:pt x="628650" y="6350000"/>
                    <a:pt x="0" y="5721350"/>
                    <a:pt x="0" y="4946650"/>
                  </a:cubicBezTo>
                  <a:lnTo>
                    <a:pt x="0" y="0"/>
                  </a:lnTo>
                  <a:lnTo>
                    <a:pt x="1849120" y="0"/>
                  </a:lnTo>
                  <a:cubicBezTo>
                    <a:pt x="2675890" y="0"/>
                    <a:pt x="3346450" y="670560"/>
                    <a:pt x="3346450" y="1497330"/>
                  </a:cubicBezTo>
                  <a:lnTo>
                    <a:pt x="3346450" y="6350000"/>
                  </a:lnTo>
                  <a:lnTo>
                    <a:pt x="3346450" y="6350000"/>
                  </a:lnTo>
                  <a:close/>
                </a:path>
              </a:pathLst>
            </a:custGeom>
            <a:blipFill>
              <a:blip r:embed="rId3"/>
              <a:stretch>
                <a:fillRect l="-13211" r="-13211"/>
              </a:stretch>
            </a:blipFill>
          </p:spPr>
        </p:sp>
        <p:sp>
          <p:nvSpPr>
            <p:cNvPr id="4" name="Freeform 4"/>
            <p:cNvSpPr/>
            <p:nvPr/>
          </p:nvSpPr>
          <p:spPr>
            <a:xfrm>
              <a:off x="0" y="0"/>
              <a:ext cx="3371850" cy="6375400"/>
            </a:xfrm>
            <a:custGeom>
              <a:avLst/>
              <a:gdLst/>
              <a:ahLst/>
              <a:cxnLst/>
              <a:rect l="l" t="t" r="r" b="b"/>
              <a:pathLst>
                <a:path w="3371850" h="6375400">
                  <a:moveTo>
                    <a:pt x="3371850" y="6375400"/>
                  </a:moveTo>
                  <a:lnTo>
                    <a:pt x="1416050" y="6375400"/>
                  </a:lnTo>
                  <a:cubicBezTo>
                    <a:pt x="635000" y="6375400"/>
                    <a:pt x="0" y="5740400"/>
                    <a:pt x="0" y="4959350"/>
                  </a:cubicBezTo>
                  <a:lnTo>
                    <a:pt x="0" y="0"/>
                  </a:lnTo>
                  <a:lnTo>
                    <a:pt x="1861820" y="0"/>
                  </a:lnTo>
                  <a:cubicBezTo>
                    <a:pt x="2694940" y="0"/>
                    <a:pt x="3371850" y="676910"/>
                    <a:pt x="3371850" y="1510030"/>
                  </a:cubicBezTo>
                  <a:lnTo>
                    <a:pt x="3371850" y="6375400"/>
                  </a:lnTo>
                  <a:lnTo>
                    <a:pt x="3371850" y="6375400"/>
                  </a:lnTo>
                  <a:close/>
                  <a:moveTo>
                    <a:pt x="25400" y="25400"/>
                  </a:moveTo>
                  <a:lnTo>
                    <a:pt x="25400" y="4959350"/>
                  </a:lnTo>
                  <a:cubicBezTo>
                    <a:pt x="25400" y="5726430"/>
                    <a:pt x="648970" y="6350000"/>
                    <a:pt x="1416050" y="6350000"/>
                  </a:cubicBezTo>
                  <a:lnTo>
                    <a:pt x="3345180" y="6350000"/>
                  </a:lnTo>
                  <a:lnTo>
                    <a:pt x="3345180" y="1510030"/>
                  </a:lnTo>
                  <a:cubicBezTo>
                    <a:pt x="3346450" y="690880"/>
                    <a:pt x="2679700" y="25400"/>
                    <a:pt x="1861820" y="25400"/>
                  </a:cubicBezTo>
                  <a:lnTo>
                    <a:pt x="25400" y="25400"/>
                  </a:lnTo>
                  <a:close/>
                </a:path>
              </a:pathLst>
            </a:custGeom>
            <a:solidFill>
              <a:srgbClr val="ECF4A1"/>
            </a:solidFill>
          </p:spPr>
        </p:sp>
      </p:grpSp>
      <p:sp>
        <p:nvSpPr>
          <p:cNvPr id="5" name="TextBox 5"/>
          <p:cNvSpPr txBox="1"/>
          <p:nvPr/>
        </p:nvSpPr>
        <p:spPr>
          <a:xfrm>
            <a:off x="7423416" y="3528015"/>
            <a:ext cx="9980446" cy="777240"/>
          </a:xfrm>
          <a:prstGeom prst="rect">
            <a:avLst/>
          </a:prstGeom>
        </p:spPr>
        <p:txBody>
          <a:bodyPr lIns="0" tIns="0" rIns="0" bIns="0" rtlCol="0" anchor="t">
            <a:spAutoFit/>
          </a:bodyPr>
          <a:lstStyle/>
          <a:p>
            <a:pPr>
              <a:lnSpc>
                <a:spcPts val="6240"/>
              </a:lnSpc>
            </a:pPr>
            <a:r>
              <a:rPr lang="en-US" sz="4800" spc="240">
                <a:solidFill>
                  <a:srgbClr val="F6E7D8"/>
                </a:solidFill>
                <a:latin typeface="Playfair Display Italics"/>
              </a:rPr>
              <a:t>Traditional</a:t>
            </a:r>
          </a:p>
        </p:txBody>
      </p:sp>
      <p:sp>
        <p:nvSpPr>
          <p:cNvPr id="6" name="TextBox 6"/>
          <p:cNvSpPr txBox="1"/>
          <p:nvPr/>
        </p:nvSpPr>
        <p:spPr>
          <a:xfrm>
            <a:off x="6414655" y="1428603"/>
            <a:ext cx="10611187" cy="1095375"/>
          </a:xfrm>
          <a:prstGeom prst="rect">
            <a:avLst/>
          </a:prstGeom>
        </p:spPr>
        <p:txBody>
          <a:bodyPr lIns="0" tIns="0" rIns="0" bIns="0" rtlCol="0" anchor="t">
            <a:spAutoFit/>
          </a:bodyPr>
          <a:lstStyle/>
          <a:p>
            <a:pPr>
              <a:lnSpc>
                <a:spcPts val="8640"/>
              </a:lnSpc>
            </a:pPr>
            <a:r>
              <a:rPr lang="en-US" sz="7200" spc="1008">
                <a:solidFill>
                  <a:srgbClr val="F6E7D8"/>
                </a:solidFill>
                <a:latin typeface="Hammersmith One"/>
              </a:rPr>
              <a:t>EXPANDING SCOPE</a:t>
            </a:r>
          </a:p>
        </p:txBody>
      </p:sp>
      <p:sp>
        <p:nvSpPr>
          <p:cNvPr id="7" name="TextBox 7"/>
          <p:cNvSpPr txBox="1"/>
          <p:nvPr/>
        </p:nvSpPr>
        <p:spPr>
          <a:xfrm>
            <a:off x="7543475" y="5535640"/>
            <a:ext cx="9980446" cy="777240"/>
          </a:xfrm>
          <a:prstGeom prst="rect">
            <a:avLst/>
          </a:prstGeom>
        </p:spPr>
        <p:txBody>
          <a:bodyPr lIns="0" tIns="0" rIns="0" bIns="0" rtlCol="0" anchor="t">
            <a:spAutoFit/>
          </a:bodyPr>
          <a:lstStyle/>
          <a:p>
            <a:pPr>
              <a:lnSpc>
                <a:spcPts val="6240"/>
              </a:lnSpc>
            </a:pPr>
            <a:r>
              <a:rPr lang="en-US" sz="4800" spc="240">
                <a:solidFill>
                  <a:srgbClr val="F6E7D8"/>
                </a:solidFill>
                <a:latin typeface="Playfair Display Italics"/>
              </a:rPr>
              <a:t>Evolved</a:t>
            </a:r>
          </a:p>
        </p:txBody>
      </p:sp>
      <p:sp>
        <p:nvSpPr>
          <p:cNvPr id="8" name="Freeform 8"/>
          <p:cNvSpPr/>
          <p:nvPr/>
        </p:nvSpPr>
        <p:spPr>
          <a:xfrm>
            <a:off x="6404779" y="3575640"/>
            <a:ext cx="634557" cy="807886"/>
          </a:xfrm>
          <a:custGeom>
            <a:avLst/>
            <a:gdLst/>
            <a:ahLst/>
            <a:cxnLst/>
            <a:rect l="l" t="t" r="r" b="b"/>
            <a:pathLst>
              <a:path w="634557" h="807886">
                <a:moveTo>
                  <a:pt x="0" y="0"/>
                </a:moveTo>
                <a:lnTo>
                  <a:pt x="634557" y="0"/>
                </a:lnTo>
                <a:lnTo>
                  <a:pt x="634557" y="807886"/>
                </a:lnTo>
                <a:lnTo>
                  <a:pt x="0" y="807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6404779" y="5504994"/>
            <a:ext cx="634557" cy="807886"/>
          </a:xfrm>
          <a:custGeom>
            <a:avLst/>
            <a:gdLst/>
            <a:ahLst/>
            <a:cxnLst/>
            <a:rect l="l" t="t" r="r" b="b"/>
            <a:pathLst>
              <a:path w="634557" h="807886">
                <a:moveTo>
                  <a:pt x="0" y="0"/>
                </a:moveTo>
                <a:lnTo>
                  <a:pt x="634557" y="0"/>
                </a:lnTo>
                <a:lnTo>
                  <a:pt x="634557" y="807886"/>
                </a:lnTo>
                <a:lnTo>
                  <a:pt x="0" y="807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11131460" y="4542062"/>
            <a:ext cx="5728993" cy="750287"/>
          </a:xfrm>
          <a:prstGeom prst="rect">
            <a:avLst/>
          </a:prstGeom>
        </p:spPr>
        <p:txBody>
          <a:bodyPr lIns="0" tIns="0" rIns="0" bIns="0" rtlCol="0" anchor="t">
            <a:spAutoFit/>
          </a:bodyPr>
          <a:lstStyle/>
          <a:p>
            <a:pPr>
              <a:lnSpc>
                <a:spcPts val="6073"/>
              </a:lnSpc>
            </a:pPr>
            <a:r>
              <a:rPr lang="en-US" sz="4672" spc="93">
                <a:solidFill>
                  <a:srgbClr val="F6E7D8"/>
                </a:solidFill>
                <a:latin typeface="Playfair Display"/>
              </a:rPr>
              <a:t>MultiDisc Rounds</a:t>
            </a:r>
          </a:p>
        </p:txBody>
      </p:sp>
      <p:sp>
        <p:nvSpPr>
          <p:cNvPr id="11" name="TextBox 11"/>
          <p:cNvSpPr txBox="1"/>
          <p:nvPr/>
        </p:nvSpPr>
        <p:spPr>
          <a:xfrm>
            <a:off x="11131460" y="5666767"/>
            <a:ext cx="8060959" cy="1402987"/>
          </a:xfrm>
          <a:prstGeom prst="rect">
            <a:avLst/>
          </a:prstGeom>
        </p:spPr>
        <p:txBody>
          <a:bodyPr lIns="0" tIns="0" rIns="0" bIns="0" rtlCol="0" anchor="t">
            <a:spAutoFit/>
          </a:bodyPr>
          <a:lstStyle/>
          <a:p>
            <a:pPr>
              <a:lnSpc>
                <a:spcPts val="6073"/>
              </a:lnSpc>
            </a:pPr>
            <a:r>
              <a:rPr lang="en-US" sz="4672" spc="93">
                <a:solidFill>
                  <a:srgbClr val="F6E7D8"/>
                </a:solidFill>
                <a:latin typeface="Playfair Display"/>
              </a:rPr>
              <a:t>Length of Stay </a:t>
            </a:r>
          </a:p>
          <a:p>
            <a:pPr>
              <a:lnSpc>
                <a:spcPts val="4345"/>
              </a:lnSpc>
            </a:pPr>
            <a:r>
              <a:rPr lang="en-US" sz="4672" spc="93">
                <a:solidFill>
                  <a:srgbClr val="F6E7D8"/>
                </a:solidFill>
                <a:latin typeface="Playfair Display"/>
              </a:rPr>
              <a:t>Management</a:t>
            </a:r>
          </a:p>
        </p:txBody>
      </p:sp>
      <p:sp>
        <p:nvSpPr>
          <p:cNvPr id="12" name="TextBox 12"/>
          <p:cNvSpPr txBox="1"/>
          <p:nvPr/>
        </p:nvSpPr>
        <p:spPr>
          <a:xfrm>
            <a:off x="11131460" y="7395372"/>
            <a:ext cx="5894381" cy="750287"/>
          </a:xfrm>
          <a:prstGeom prst="rect">
            <a:avLst/>
          </a:prstGeom>
        </p:spPr>
        <p:txBody>
          <a:bodyPr lIns="0" tIns="0" rIns="0" bIns="0" rtlCol="0" anchor="t">
            <a:spAutoFit/>
          </a:bodyPr>
          <a:lstStyle/>
          <a:p>
            <a:pPr>
              <a:lnSpc>
                <a:spcPts val="6073"/>
              </a:lnSpc>
            </a:pPr>
            <a:r>
              <a:rPr lang="en-US" sz="4672" spc="93">
                <a:solidFill>
                  <a:srgbClr val="F6E7D8"/>
                </a:solidFill>
                <a:latin typeface="Playfair Display"/>
              </a:rPr>
              <a:t>CDI</a:t>
            </a:r>
          </a:p>
        </p:txBody>
      </p:sp>
      <p:sp>
        <p:nvSpPr>
          <p:cNvPr id="13" name="TextBox 13"/>
          <p:cNvSpPr txBox="1"/>
          <p:nvPr/>
        </p:nvSpPr>
        <p:spPr>
          <a:xfrm>
            <a:off x="11131460" y="8508013"/>
            <a:ext cx="5894381" cy="750287"/>
          </a:xfrm>
          <a:prstGeom prst="rect">
            <a:avLst/>
          </a:prstGeom>
        </p:spPr>
        <p:txBody>
          <a:bodyPr lIns="0" tIns="0" rIns="0" bIns="0" rtlCol="0" anchor="t">
            <a:spAutoFit/>
          </a:bodyPr>
          <a:lstStyle/>
          <a:p>
            <a:pPr>
              <a:lnSpc>
                <a:spcPts val="6073"/>
              </a:lnSpc>
            </a:pPr>
            <a:r>
              <a:rPr lang="en-US" sz="4672" spc="93">
                <a:solidFill>
                  <a:srgbClr val="F6E7D8"/>
                </a:solidFill>
                <a:latin typeface="Playfair Display"/>
              </a:rPr>
              <a:t>OBS Units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C191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28700"/>
            <a:ext cx="4352508" cy="8229600"/>
            <a:chOff x="0" y="0"/>
            <a:chExt cx="3371850" cy="6375400"/>
          </a:xfrm>
        </p:grpSpPr>
        <p:sp>
          <p:nvSpPr>
            <p:cNvPr id="3" name="Freeform 3"/>
            <p:cNvSpPr/>
            <p:nvPr/>
          </p:nvSpPr>
          <p:spPr>
            <a:xfrm>
              <a:off x="12700" y="12700"/>
              <a:ext cx="3346450" cy="6350000"/>
            </a:xfrm>
            <a:custGeom>
              <a:avLst/>
              <a:gdLst/>
              <a:ahLst/>
              <a:cxnLst/>
              <a:rect l="l" t="t" r="r" b="b"/>
              <a:pathLst>
                <a:path w="3346450" h="6350000">
                  <a:moveTo>
                    <a:pt x="3346450" y="6350000"/>
                  </a:moveTo>
                  <a:lnTo>
                    <a:pt x="1403350" y="6350000"/>
                  </a:lnTo>
                  <a:cubicBezTo>
                    <a:pt x="628650" y="6350000"/>
                    <a:pt x="0" y="5721350"/>
                    <a:pt x="0" y="4946650"/>
                  </a:cubicBezTo>
                  <a:lnTo>
                    <a:pt x="0" y="0"/>
                  </a:lnTo>
                  <a:lnTo>
                    <a:pt x="1849120" y="0"/>
                  </a:lnTo>
                  <a:cubicBezTo>
                    <a:pt x="2675890" y="0"/>
                    <a:pt x="3346450" y="670560"/>
                    <a:pt x="3346450" y="1497330"/>
                  </a:cubicBezTo>
                  <a:lnTo>
                    <a:pt x="3346450" y="6350000"/>
                  </a:lnTo>
                  <a:lnTo>
                    <a:pt x="3346450" y="6350000"/>
                  </a:lnTo>
                  <a:close/>
                </a:path>
              </a:pathLst>
            </a:custGeom>
            <a:blipFill>
              <a:blip r:embed="rId3"/>
              <a:stretch>
                <a:fillRect l="-13211" r="-13211"/>
              </a:stretch>
            </a:blipFill>
          </p:spPr>
        </p:sp>
        <p:sp>
          <p:nvSpPr>
            <p:cNvPr id="4" name="Freeform 4"/>
            <p:cNvSpPr/>
            <p:nvPr/>
          </p:nvSpPr>
          <p:spPr>
            <a:xfrm>
              <a:off x="0" y="0"/>
              <a:ext cx="3371850" cy="6375400"/>
            </a:xfrm>
            <a:custGeom>
              <a:avLst/>
              <a:gdLst/>
              <a:ahLst/>
              <a:cxnLst/>
              <a:rect l="l" t="t" r="r" b="b"/>
              <a:pathLst>
                <a:path w="3371850" h="6375400">
                  <a:moveTo>
                    <a:pt x="3371850" y="6375400"/>
                  </a:moveTo>
                  <a:lnTo>
                    <a:pt x="1416050" y="6375400"/>
                  </a:lnTo>
                  <a:cubicBezTo>
                    <a:pt x="635000" y="6375400"/>
                    <a:pt x="0" y="5740400"/>
                    <a:pt x="0" y="4959350"/>
                  </a:cubicBezTo>
                  <a:lnTo>
                    <a:pt x="0" y="0"/>
                  </a:lnTo>
                  <a:lnTo>
                    <a:pt x="1861820" y="0"/>
                  </a:lnTo>
                  <a:cubicBezTo>
                    <a:pt x="2694940" y="0"/>
                    <a:pt x="3371850" y="676910"/>
                    <a:pt x="3371850" y="1510030"/>
                  </a:cubicBezTo>
                  <a:lnTo>
                    <a:pt x="3371850" y="6375400"/>
                  </a:lnTo>
                  <a:lnTo>
                    <a:pt x="3371850" y="6375400"/>
                  </a:lnTo>
                  <a:close/>
                  <a:moveTo>
                    <a:pt x="25400" y="25400"/>
                  </a:moveTo>
                  <a:lnTo>
                    <a:pt x="25400" y="4959350"/>
                  </a:lnTo>
                  <a:cubicBezTo>
                    <a:pt x="25400" y="5726430"/>
                    <a:pt x="648970" y="6350000"/>
                    <a:pt x="1416050" y="6350000"/>
                  </a:cubicBezTo>
                  <a:lnTo>
                    <a:pt x="3345180" y="6350000"/>
                  </a:lnTo>
                  <a:lnTo>
                    <a:pt x="3345180" y="1510030"/>
                  </a:lnTo>
                  <a:cubicBezTo>
                    <a:pt x="3346450" y="690880"/>
                    <a:pt x="2679700" y="25400"/>
                    <a:pt x="1861820" y="25400"/>
                  </a:cubicBezTo>
                  <a:lnTo>
                    <a:pt x="25400" y="25400"/>
                  </a:lnTo>
                  <a:close/>
                </a:path>
              </a:pathLst>
            </a:custGeom>
            <a:solidFill>
              <a:srgbClr val="ECF4A1"/>
            </a:solidFill>
          </p:spPr>
        </p:sp>
      </p:grpSp>
      <p:sp>
        <p:nvSpPr>
          <p:cNvPr id="5" name="TextBox 5"/>
          <p:cNvSpPr txBox="1"/>
          <p:nvPr/>
        </p:nvSpPr>
        <p:spPr>
          <a:xfrm>
            <a:off x="7423416" y="3528015"/>
            <a:ext cx="9980446" cy="777240"/>
          </a:xfrm>
          <a:prstGeom prst="rect">
            <a:avLst/>
          </a:prstGeom>
        </p:spPr>
        <p:txBody>
          <a:bodyPr lIns="0" tIns="0" rIns="0" bIns="0" rtlCol="0" anchor="t">
            <a:spAutoFit/>
          </a:bodyPr>
          <a:lstStyle/>
          <a:p>
            <a:pPr>
              <a:lnSpc>
                <a:spcPts val="6240"/>
              </a:lnSpc>
            </a:pPr>
            <a:r>
              <a:rPr lang="en-US" sz="4800" spc="240">
                <a:solidFill>
                  <a:srgbClr val="F6E7D8"/>
                </a:solidFill>
                <a:latin typeface="Playfair Display Italics"/>
              </a:rPr>
              <a:t>Traditional</a:t>
            </a:r>
          </a:p>
        </p:txBody>
      </p:sp>
      <p:sp>
        <p:nvSpPr>
          <p:cNvPr id="6" name="TextBox 6"/>
          <p:cNvSpPr txBox="1"/>
          <p:nvPr/>
        </p:nvSpPr>
        <p:spPr>
          <a:xfrm>
            <a:off x="6414655" y="1428603"/>
            <a:ext cx="10611187" cy="1095375"/>
          </a:xfrm>
          <a:prstGeom prst="rect">
            <a:avLst/>
          </a:prstGeom>
        </p:spPr>
        <p:txBody>
          <a:bodyPr lIns="0" tIns="0" rIns="0" bIns="0" rtlCol="0" anchor="t">
            <a:spAutoFit/>
          </a:bodyPr>
          <a:lstStyle/>
          <a:p>
            <a:pPr>
              <a:lnSpc>
                <a:spcPts val="8640"/>
              </a:lnSpc>
            </a:pPr>
            <a:r>
              <a:rPr lang="en-US" sz="7200" spc="1008">
                <a:solidFill>
                  <a:srgbClr val="F6E7D8"/>
                </a:solidFill>
                <a:latin typeface="Hammersmith One"/>
              </a:rPr>
              <a:t>EXPANDING SCOPE</a:t>
            </a:r>
          </a:p>
        </p:txBody>
      </p:sp>
      <p:sp>
        <p:nvSpPr>
          <p:cNvPr id="7" name="TextBox 7"/>
          <p:cNvSpPr txBox="1"/>
          <p:nvPr/>
        </p:nvSpPr>
        <p:spPr>
          <a:xfrm>
            <a:off x="7543475" y="5535640"/>
            <a:ext cx="9980446" cy="777240"/>
          </a:xfrm>
          <a:prstGeom prst="rect">
            <a:avLst/>
          </a:prstGeom>
        </p:spPr>
        <p:txBody>
          <a:bodyPr lIns="0" tIns="0" rIns="0" bIns="0" rtlCol="0" anchor="t">
            <a:spAutoFit/>
          </a:bodyPr>
          <a:lstStyle/>
          <a:p>
            <a:pPr>
              <a:lnSpc>
                <a:spcPts val="6240"/>
              </a:lnSpc>
            </a:pPr>
            <a:r>
              <a:rPr lang="en-US" sz="4800" spc="240">
                <a:solidFill>
                  <a:srgbClr val="F6E7D8"/>
                </a:solidFill>
                <a:latin typeface="Playfair Display Italics"/>
              </a:rPr>
              <a:t>Evolved</a:t>
            </a:r>
          </a:p>
        </p:txBody>
      </p:sp>
      <p:sp>
        <p:nvSpPr>
          <p:cNvPr id="8" name="TextBox 8"/>
          <p:cNvSpPr txBox="1"/>
          <p:nvPr/>
        </p:nvSpPr>
        <p:spPr>
          <a:xfrm>
            <a:off x="7543475" y="7543265"/>
            <a:ext cx="9980446" cy="777240"/>
          </a:xfrm>
          <a:prstGeom prst="rect">
            <a:avLst/>
          </a:prstGeom>
        </p:spPr>
        <p:txBody>
          <a:bodyPr lIns="0" tIns="0" rIns="0" bIns="0" rtlCol="0" anchor="t">
            <a:spAutoFit/>
          </a:bodyPr>
          <a:lstStyle/>
          <a:p>
            <a:pPr>
              <a:lnSpc>
                <a:spcPts val="6240"/>
              </a:lnSpc>
            </a:pPr>
            <a:r>
              <a:rPr lang="en-US" sz="4800" spc="240">
                <a:solidFill>
                  <a:srgbClr val="F6E7D8"/>
                </a:solidFill>
                <a:latin typeface="Playfair Display Italics"/>
              </a:rPr>
              <a:t>Emerging</a:t>
            </a:r>
          </a:p>
        </p:txBody>
      </p:sp>
      <p:sp>
        <p:nvSpPr>
          <p:cNvPr id="9" name="Freeform 9"/>
          <p:cNvSpPr/>
          <p:nvPr/>
        </p:nvSpPr>
        <p:spPr>
          <a:xfrm>
            <a:off x="6404779" y="3575640"/>
            <a:ext cx="634557" cy="807886"/>
          </a:xfrm>
          <a:custGeom>
            <a:avLst/>
            <a:gdLst/>
            <a:ahLst/>
            <a:cxnLst/>
            <a:rect l="l" t="t" r="r" b="b"/>
            <a:pathLst>
              <a:path w="634557" h="807886">
                <a:moveTo>
                  <a:pt x="0" y="0"/>
                </a:moveTo>
                <a:lnTo>
                  <a:pt x="634557" y="0"/>
                </a:lnTo>
                <a:lnTo>
                  <a:pt x="634557" y="807886"/>
                </a:lnTo>
                <a:lnTo>
                  <a:pt x="0" y="807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6404779" y="5504994"/>
            <a:ext cx="634557" cy="807886"/>
          </a:xfrm>
          <a:custGeom>
            <a:avLst/>
            <a:gdLst/>
            <a:ahLst/>
            <a:cxnLst/>
            <a:rect l="l" t="t" r="r" b="b"/>
            <a:pathLst>
              <a:path w="634557" h="807886">
                <a:moveTo>
                  <a:pt x="0" y="0"/>
                </a:moveTo>
                <a:lnTo>
                  <a:pt x="634557" y="0"/>
                </a:lnTo>
                <a:lnTo>
                  <a:pt x="634557" y="807886"/>
                </a:lnTo>
                <a:lnTo>
                  <a:pt x="0" y="807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6414655" y="7551755"/>
            <a:ext cx="634557" cy="807886"/>
          </a:xfrm>
          <a:custGeom>
            <a:avLst/>
            <a:gdLst/>
            <a:ahLst/>
            <a:cxnLst/>
            <a:rect l="l" t="t" r="r" b="b"/>
            <a:pathLst>
              <a:path w="634557" h="807886">
                <a:moveTo>
                  <a:pt x="0" y="0"/>
                </a:moveTo>
                <a:lnTo>
                  <a:pt x="634557" y="0"/>
                </a:lnTo>
                <a:lnTo>
                  <a:pt x="634557" y="807885"/>
                </a:lnTo>
                <a:lnTo>
                  <a:pt x="0" y="807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7543475" y="5535640"/>
            <a:ext cx="9980446" cy="777240"/>
          </a:xfrm>
          <a:prstGeom prst="rect">
            <a:avLst/>
          </a:prstGeom>
        </p:spPr>
        <p:txBody>
          <a:bodyPr lIns="0" tIns="0" rIns="0" bIns="0" rtlCol="0" anchor="t">
            <a:spAutoFit/>
          </a:bodyPr>
          <a:lstStyle/>
          <a:p>
            <a:pPr>
              <a:lnSpc>
                <a:spcPts val="6240"/>
              </a:lnSpc>
            </a:pPr>
            <a:r>
              <a:rPr lang="en-US" sz="4800" spc="240">
                <a:solidFill>
                  <a:srgbClr val="F6E7D8"/>
                </a:solidFill>
                <a:latin typeface="Playfair Display Italics"/>
              </a:rPr>
              <a:t>Evolved</a:t>
            </a:r>
          </a:p>
        </p:txBody>
      </p:sp>
      <p:sp>
        <p:nvSpPr>
          <p:cNvPr id="13" name="TextBox 13"/>
          <p:cNvSpPr txBox="1"/>
          <p:nvPr/>
        </p:nvSpPr>
        <p:spPr>
          <a:xfrm>
            <a:off x="10899918" y="6510175"/>
            <a:ext cx="6886707" cy="750287"/>
          </a:xfrm>
          <a:prstGeom prst="rect">
            <a:avLst/>
          </a:prstGeom>
        </p:spPr>
        <p:txBody>
          <a:bodyPr lIns="0" tIns="0" rIns="0" bIns="0" rtlCol="0" anchor="t">
            <a:spAutoFit/>
          </a:bodyPr>
          <a:lstStyle/>
          <a:p>
            <a:pPr>
              <a:lnSpc>
                <a:spcPts val="6073"/>
              </a:lnSpc>
            </a:pPr>
            <a:r>
              <a:rPr lang="en-US" sz="4672" spc="93">
                <a:solidFill>
                  <a:srgbClr val="F6E7D8"/>
                </a:solidFill>
                <a:latin typeface="Playfair Display"/>
              </a:rPr>
              <a:t>Hosp to Hosp Transfers</a:t>
            </a:r>
          </a:p>
        </p:txBody>
      </p:sp>
      <p:sp>
        <p:nvSpPr>
          <p:cNvPr id="14" name="TextBox 14"/>
          <p:cNvSpPr txBox="1"/>
          <p:nvPr/>
        </p:nvSpPr>
        <p:spPr>
          <a:xfrm>
            <a:off x="10899918" y="7667957"/>
            <a:ext cx="8060959" cy="750287"/>
          </a:xfrm>
          <a:prstGeom prst="rect">
            <a:avLst/>
          </a:prstGeom>
        </p:spPr>
        <p:txBody>
          <a:bodyPr lIns="0" tIns="0" rIns="0" bIns="0" rtlCol="0" anchor="t">
            <a:spAutoFit/>
          </a:bodyPr>
          <a:lstStyle/>
          <a:p>
            <a:pPr>
              <a:lnSpc>
                <a:spcPts val="6073"/>
              </a:lnSpc>
            </a:pPr>
            <a:r>
              <a:rPr lang="en-US" sz="4672" spc="93">
                <a:solidFill>
                  <a:srgbClr val="F6E7D8"/>
                </a:solidFill>
                <a:latin typeface="Playfair Display"/>
              </a:rPr>
              <a:t>Payer contracting</a:t>
            </a:r>
          </a:p>
        </p:txBody>
      </p:sp>
      <p:sp>
        <p:nvSpPr>
          <p:cNvPr id="15" name="TextBox 15"/>
          <p:cNvSpPr txBox="1"/>
          <p:nvPr/>
        </p:nvSpPr>
        <p:spPr>
          <a:xfrm>
            <a:off x="10899918" y="8867322"/>
            <a:ext cx="5894381" cy="750287"/>
          </a:xfrm>
          <a:prstGeom prst="rect">
            <a:avLst/>
          </a:prstGeom>
        </p:spPr>
        <p:txBody>
          <a:bodyPr lIns="0" tIns="0" rIns="0" bIns="0" rtlCol="0" anchor="t">
            <a:spAutoFit/>
          </a:bodyPr>
          <a:lstStyle/>
          <a:p>
            <a:pPr>
              <a:lnSpc>
                <a:spcPts val="6073"/>
              </a:lnSpc>
            </a:pPr>
            <a:r>
              <a:rPr lang="en-US" sz="4672" spc="93">
                <a:solidFill>
                  <a:srgbClr val="F6E7D8"/>
                </a:solidFill>
                <a:latin typeface="Playfair Display"/>
              </a:rPr>
              <a:t>Payer JOCs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C191A"/>
        </a:solidFill>
        <a:effectLst/>
      </p:bgPr>
    </p:bg>
    <p:spTree>
      <p:nvGrpSpPr>
        <p:cNvPr id="1" name=""/>
        <p:cNvGrpSpPr/>
        <p:nvPr/>
      </p:nvGrpSpPr>
      <p:grpSpPr>
        <a:xfrm>
          <a:off x="0" y="0"/>
          <a:ext cx="0" cy="0"/>
          <a:chOff x="0" y="0"/>
          <a:chExt cx="0" cy="0"/>
        </a:xfrm>
      </p:grpSpPr>
      <p:sp>
        <p:nvSpPr>
          <p:cNvPr id="2" name="TextBox 2"/>
          <p:cNvSpPr txBox="1"/>
          <p:nvPr/>
        </p:nvSpPr>
        <p:spPr>
          <a:xfrm>
            <a:off x="2159113" y="3367593"/>
            <a:ext cx="11033826" cy="1320800"/>
          </a:xfrm>
          <a:prstGeom prst="rect">
            <a:avLst/>
          </a:prstGeom>
        </p:spPr>
        <p:txBody>
          <a:bodyPr lIns="0" tIns="0" rIns="0" bIns="0" rtlCol="0" anchor="t">
            <a:spAutoFit/>
          </a:bodyPr>
          <a:lstStyle/>
          <a:p>
            <a:pPr>
              <a:lnSpc>
                <a:spcPts val="9999"/>
              </a:lnSpc>
            </a:pPr>
            <a:r>
              <a:rPr lang="en-US" sz="9999" spc="1399">
                <a:solidFill>
                  <a:srgbClr val="F4B324"/>
                </a:solidFill>
                <a:latin typeface="Hammersmith One"/>
              </a:rPr>
              <a:t>EDUCATION</a:t>
            </a:r>
          </a:p>
        </p:txBody>
      </p:sp>
      <p:sp>
        <p:nvSpPr>
          <p:cNvPr id="3" name="TextBox 3"/>
          <p:cNvSpPr txBox="1"/>
          <p:nvPr/>
        </p:nvSpPr>
        <p:spPr>
          <a:xfrm>
            <a:off x="8616082" y="6882147"/>
            <a:ext cx="8000717" cy="393027"/>
          </a:xfrm>
          <a:prstGeom prst="rect">
            <a:avLst/>
          </a:prstGeom>
        </p:spPr>
        <p:txBody>
          <a:bodyPr lIns="0" tIns="0" rIns="0" bIns="0" rtlCol="0" anchor="t">
            <a:spAutoFit/>
          </a:bodyPr>
          <a:lstStyle/>
          <a:p>
            <a:pPr marL="0" lvl="0" indent="0">
              <a:lnSpc>
                <a:spcPts val="3398"/>
              </a:lnSpc>
            </a:pPr>
            <a:r>
              <a:rPr lang="en-US" sz="2265" spc="45">
                <a:solidFill>
                  <a:srgbClr val="07A5C3"/>
                </a:solidFill>
                <a:latin typeface="Playfair Display"/>
              </a:rPr>
              <a:t>.</a:t>
            </a:r>
          </a:p>
        </p:txBody>
      </p:sp>
      <p:grpSp>
        <p:nvGrpSpPr>
          <p:cNvPr id="4" name="Group 4"/>
          <p:cNvGrpSpPr/>
          <p:nvPr/>
        </p:nvGrpSpPr>
        <p:grpSpPr>
          <a:xfrm>
            <a:off x="2159113" y="5239407"/>
            <a:ext cx="13969773" cy="879153"/>
            <a:chOff x="0" y="0"/>
            <a:chExt cx="18626364" cy="1172203"/>
          </a:xfrm>
        </p:grpSpPr>
        <p:grpSp>
          <p:nvGrpSpPr>
            <p:cNvPr id="5" name="Group 5"/>
            <p:cNvGrpSpPr/>
            <p:nvPr/>
          </p:nvGrpSpPr>
          <p:grpSpPr>
            <a:xfrm>
              <a:off x="0" y="0"/>
              <a:ext cx="18626364" cy="1172203"/>
              <a:chOff x="0" y="0"/>
              <a:chExt cx="17384077" cy="1106170"/>
            </a:xfrm>
          </p:grpSpPr>
          <p:sp>
            <p:nvSpPr>
              <p:cNvPr id="6" name="Freeform 6"/>
              <p:cNvSpPr/>
              <p:nvPr/>
            </p:nvSpPr>
            <p:spPr>
              <a:xfrm>
                <a:off x="0" y="0"/>
                <a:ext cx="17385347" cy="1107440"/>
              </a:xfrm>
              <a:custGeom>
                <a:avLst/>
                <a:gdLst/>
                <a:ahLst/>
                <a:cxnLst/>
                <a:rect l="l" t="t" r="r" b="b"/>
                <a:pathLst>
                  <a:path w="17385347" h="1107440">
                    <a:moveTo>
                      <a:pt x="16831627" y="45720"/>
                    </a:moveTo>
                    <a:cubicBezTo>
                      <a:pt x="17111027" y="45720"/>
                      <a:pt x="17338357" y="273050"/>
                      <a:pt x="17338357" y="552450"/>
                    </a:cubicBezTo>
                    <a:cubicBezTo>
                      <a:pt x="17338357" y="831850"/>
                      <a:pt x="17111027" y="1059180"/>
                      <a:pt x="16831627" y="1059180"/>
                    </a:cubicBezTo>
                    <a:lnTo>
                      <a:pt x="553720" y="1059180"/>
                    </a:lnTo>
                    <a:cubicBezTo>
                      <a:pt x="274320" y="1059180"/>
                      <a:pt x="46990" y="831850"/>
                      <a:pt x="46990" y="552450"/>
                    </a:cubicBezTo>
                    <a:cubicBezTo>
                      <a:pt x="46990" y="273050"/>
                      <a:pt x="274320" y="45720"/>
                      <a:pt x="553720" y="45720"/>
                    </a:cubicBezTo>
                    <a:lnTo>
                      <a:pt x="16831627" y="45720"/>
                    </a:lnTo>
                    <a:moveTo>
                      <a:pt x="16831627" y="0"/>
                    </a:moveTo>
                    <a:lnTo>
                      <a:pt x="553720" y="0"/>
                    </a:lnTo>
                    <a:cubicBezTo>
                      <a:pt x="247650" y="0"/>
                      <a:pt x="0" y="247650"/>
                      <a:pt x="0" y="553720"/>
                    </a:cubicBezTo>
                    <a:cubicBezTo>
                      <a:pt x="0" y="859790"/>
                      <a:pt x="247650" y="1107440"/>
                      <a:pt x="553720" y="1107440"/>
                    </a:cubicBezTo>
                    <a:lnTo>
                      <a:pt x="16831627" y="1107440"/>
                    </a:lnTo>
                    <a:cubicBezTo>
                      <a:pt x="17137697" y="1107440"/>
                      <a:pt x="17385347" y="859790"/>
                      <a:pt x="17385347" y="553720"/>
                    </a:cubicBezTo>
                    <a:cubicBezTo>
                      <a:pt x="17384077" y="247650"/>
                      <a:pt x="17136427" y="0"/>
                      <a:pt x="16831627" y="0"/>
                    </a:cubicBezTo>
                    <a:close/>
                  </a:path>
                </a:pathLst>
              </a:custGeom>
              <a:solidFill>
                <a:srgbClr val="07A5C3">
                  <a:alpha val="23922"/>
                </a:srgbClr>
              </a:solidFill>
            </p:spPr>
          </p:sp>
        </p:grpSp>
        <p:sp>
          <p:nvSpPr>
            <p:cNvPr id="7" name="Freeform 7"/>
            <p:cNvSpPr/>
            <p:nvPr/>
          </p:nvSpPr>
          <p:spPr>
            <a:xfrm>
              <a:off x="642248" y="338123"/>
              <a:ext cx="495957" cy="495957"/>
            </a:xfrm>
            <a:custGeom>
              <a:avLst/>
              <a:gdLst/>
              <a:ahLst/>
              <a:cxnLst/>
              <a:rect l="l" t="t" r="r" b="b"/>
              <a:pathLst>
                <a:path w="495957" h="495957">
                  <a:moveTo>
                    <a:pt x="0" y="0"/>
                  </a:moveTo>
                  <a:lnTo>
                    <a:pt x="495957" y="0"/>
                  </a:lnTo>
                  <a:lnTo>
                    <a:pt x="495957" y="495957"/>
                  </a:lnTo>
                  <a:lnTo>
                    <a:pt x="0" y="4959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288648" y="240027"/>
              <a:ext cx="16747014" cy="644525"/>
            </a:xfrm>
            <a:prstGeom prst="rect">
              <a:avLst/>
            </a:prstGeom>
          </p:spPr>
          <p:txBody>
            <a:bodyPr lIns="0" tIns="0" rIns="0" bIns="0" rtlCol="0" anchor="t">
              <a:spAutoFit/>
            </a:bodyPr>
            <a:lstStyle/>
            <a:p>
              <a:pPr>
                <a:lnSpc>
                  <a:spcPts val="4199"/>
                </a:lnSpc>
              </a:pPr>
              <a:r>
                <a:rPr lang="en-US" sz="2999" spc="149">
                  <a:solidFill>
                    <a:srgbClr val="07A5C3"/>
                  </a:solidFill>
                  <a:latin typeface="Playfair Display Italics"/>
                </a:rPr>
                <a:t>ENSURE YOUR FRONTLINE CLINICIANS ARE CAPTURING CARE</a:t>
              </a:r>
            </a:p>
          </p:txBody>
        </p:sp>
      </p:grpSp>
      <p:grpSp>
        <p:nvGrpSpPr>
          <p:cNvPr id="9" name="Group 9"/>
          <p:cNvGrpSpPr/>
          <p:nvPr/>
        </p:nvGrpSpPr>
        <p:grpSpPr>
          <a:xfrm>
            <a:off x="2275164" y="6921311"/>
            <a:ext cx="850436" cy="1198245"/>
            <a:chOff x="0" y="0"/>
            <a:chExt cx="4503481" cy="6345301"/>
          </a:xfrm>
        </p:grpSpPr>
        <p:sp>
          <p:nvSpPr>
            <p:cNvPr id="10" name="Freeform 10"/>
            <p:cNvSpPr/>
            <p:nvPr/>
          </p:nvSpPr>
          <p:spPr>
            <a:xfrm>
              <a:off x="0" y="0"/>
              <a:ext cx="4503481" cy="6345301"/>
            </a:xfrm>
            <a:custGeom>
              <a:avLst/>
              <a:gdLst/>
              <a:ahLst/>
              <a:cxnLst/>
              <a:rect l="l" t="t" r="r" b="b"/>
              <a:pathLst>
                <a:path w="4503481" h="6345301">
                  <a:moveTo>
                    <a:pt x="1969516" y="0"/>
                  </a:moveTo>
                  <a:lnTo>
                    <a:pt x="0" y="6345301"/>
                  </a:lnTo>
                  <a:lnTo>
                    <a:pt x="2533965" y="6345301"/>
                  </a:lnTo>
                  <a:lnTo>
                    <a:pt x="4503481" y="0"/>
                  </a:lnTo>
                  <a:lnTo>
                    <a:pt x="1969516" y="0"/>
                  </a:lnTo>
                  <a:close/>
                  <a:moveTo>
                    <a:pt x="2440366" y="6218301"/>
                  </a:moveTo>
                  <a:lnTo>
                    <a:pt x="172339" y="6218301"/>
                  </a:lnTo>
                  <a:lnTo>
                    <a:pt x="2063115" y="127000"/>
                  </a:lnTo>
                  <a:lnTo>
                    <a:pt x="4331142" y="127000"/>
                  </a:lnTo>
                  <a:lnTo>
                    <a:pt x="2440366" y="6218301"/>
                  </a:lnTo>
                  <a:close/>
                </a:path>
              </a:pathLst>
            </a:custGeom>
            <a:solidFill>
              <a:srgbClr val="07A5C3"/>
            </a:solidFill>
          </p:spPr>
        </p:sp>
      </p:grpSp>
      <p:grpSp>
        <p:nvGrpSpPr>
          <p:cNvPr id="11" name="Group 11"/>
          <p:cNvGrpSpPr/>
          <p:nvPr/>
        </p:nvGrpSpPr>
        <p:grpSpPr>
          <a:xfrm>
            <a:off x="3315389" y="6921311"/>
            <a:ext cx="850436" cy="1198245"/>
            <a:chOff x="0" y="0"/>
            <a:chExt cx="4503481" cy="6345301"/>
          </a:xfrm>
        </p:grpSpPr>
        <p:sp>
          <p:nvSpPr>
            <p:cNvPr id="12" name="Freeform 12"/>
            <p:cNvSpPr/>
            <p:nvPr/>
          </p:nvSpPr>
          <p:spPr>
            <a:xfrm>
              <a:off x="0" y="0"/>
              <a:ext cx="4503481" cy="6345301"/>
            </a:xfrm>
            <a:custGeom>
              <a:avLst/>
              <a:gdLst/>
              <a:ahLst/>
              <a:cxnLst/>
              <a:rect l="l" t="t" r="r" b="b"/>
              <a:pathLst>
                <a:path w="4503481" h="6345301">
                  <a:moveTo>
                    <a:pt x="1969516" y="0"/>
                  </a:moveTo>
                  <a:lnTo>
                    <a:pt x="0" y="6345301"/>
                  </a:lnTo>
                  <a:lnTo>
                    <a:pt x="2533965" y="6345301"/>
                  </a:lnTo>
                  <a:lnTo>
                    <a:pt x="4503481" y="0"/>
                  </a:lnTo>
                  <a:lnTo>
                    <a:pt x="1969516" y="0"/>
                  </a:lnTo>
                  <a:close/>
                  <a:moveTo>
                    <a:pt x="2440366" y="6218301"/>
                  </a:moveTo>
                  <a:lnTo>
                    <a:pt x="172339" y="6218301"/>
                  </a:lnTo>
                  <a:lnTo>
                    <a:pt x="2063115" y="127000"/>
                  </a:lnTo>
                  <a:lnTo>
                    <a:pt x="4331142" y="127000"/>
                  </a:lnTo>
                  <a:lnTo>
                    <a:pt x="2440366" y="6218301"/>
                  </a:lnTo>
                  <a:close/>
                </a:path>
              </a:pathLst>
            </a:custGeom>
            <a:solidFill>
              <a:srgbClr val="E0A101"/>
            </a:solidFill>
          </p:spPr>
        </p:sp>
      </p:grpSp>
      <p:grpSp>
        <p:nvGrpSpPr>
          <p:cNvPr id="13" name="Group 13"/>
          <p:cNvGrpSpPr/>
          <p:nvPr/>
        </p:nvGrpSpPr>
        <p:grpSpPr>
          <a:xfrm>
            <a:off x="4355615" y="6921311"/>
            <a:ext cx="850436" cy="1198245"/>
            <a:chOff x="0" y="0"/>
            <a:chExt cx="4503481" cy="6345301"/>
          </a:xfrm>
        </p:grpSpPr>
        <p:sp>
          <p:nvSpPr>
            <p:cNvPr id="14" name="Freeform 14"/>
            <p:cNvSpPr/>
            <p:nvPr/>
          </p:nvSpPr>
          <p:spPr>
            <a:xfrm>
              <a:off x="0" y="0"/>
              <a:ext cx="4503481" cy="6345301"/>
            </a:xfrm>
            <a:custGeom>
              <a:avLst/>
              <a:gdLst/>
              <a:ahLst/>
              <a:cxnLst/>
              <a:rect l="l" t="t" r="r" b="b"/>
              <a:pathLst>
                <a:path w="4503481" h="6345301">
                  <a:moveTo>
                    <a:pt x="1969516" y="0"/>
                  </a:moveTo>
                  <a:lnTo>
                    <a:pt x="0" y="6345301"/>
                  </a:lnTo>
                  <a:lnTo>
                    <a:pt x="2533965" y="6345301"/>
                  </a:lnTo>
                  <a:lnTo>
                    <a:pt x="4503481" y="0"/>
                  </a:lnTo>
                  <a:lnTo>
                    <a:pt x="1969516" y="0"/>
                  </a:lnTo>
                  <a:close/>
                  <a:moveTo>
                    <a:pt x="2440366" y="6218301"/>
                  </a:moveTo>
                  <a:lnTo>
                    <a:pt x="172339" y="6218301"/>
                  </a:lnTo>
                  <a:lnTo>
                    <a:pt x="2063115" y="127000"/>
                  </a:lnTo>
                  <a:lnTo>
                    <a:pt x="4331142" y="127000"/>
                  </a:lnTo>
                  <a:lnTo>
                    <a:pt x="2440366" y="6218301"/>
                  </a:lnTo>
                  <a:close/>
                </a:path>
              </a:pathLst>
            </a:custGeom>
            <a:solidFill>
              <a:srgbClr val="07A5C3"/>
            </a:solidFill>
          </p:spPr>
        </p:sp>
      </p:grpSp>
      <p:grpSp>
        <p:nvGrpSpPr>
          <p:cNvPr id="15" name="Group 15"/>
          <p:cNvGrpSpPr/>
          <p:nvPr/>
        </p:nvGrpSpPr>
        <p:grpSpPr>
          <a:xfrm>
            <a:off x="5395840" y="6921311"/>
            <a:ext cx="850436" cy="1198245"/>
            <a:chOff x="0" y="0"/>
            <a:chExt cx="4503481" cy="6345301"/>
          </a:xfrm>
        </p:grpSpPr>
        <p:sp>
          <p:nvSpPr>
            <p:cNvPr id="16" name="Freeform 16"/>
            <p:cNvSpPr/>
            <p:nvPr/>
          </p:nvSpPr>
          <p:spPr>
            <a:xfrm>
              <a:off x="0" y="0"/>
              <a:ext cx="4503481" cy="6345301"/>
            </a:xfrm>
            <a:custGeom>
              <a:avLst/>
              <a:gdLst/>
              <a:ahLst/>
              <a:cxnLst/>
              <a:rect l="l" t="t" r="r" b="b"/>
              <a:pathLst>
                <a:path w="4503481" h="6345301">
                  <a:moveTo>
                    <a:pt x="1969516" y="0"/>
                  </a:moveTo>
                  <a:lnTo>
                    <a:pt x="0" y="6345301"/>
                  </a:lnTo>
                  <a:lnTo>
                    <a:pt x="2533965" y="6345301"/>
                  </a:lnTo>
                  <a:lnTo>
                    <a:pt x="4503481" y="0"/>
                  </a:lnTo>
                  <a:lnTo>
                    <a:pt x="1969516" y="0"/>
                  </a:lnTo>
                  <a:close/>
                  <a:moveTo>
                    <a:pt x="2440366" y="6218301"/>
                  </a:moveTo>
                  <a:lnTo>
                    <a:pt x="172339" y="6218301"/>
                  </a:lnTo>
                  <a:lnTo>
                    <a:pt x="2063115" y="127000"/>
                  </a:lnTo>
                  <a:lnTo>
                    <a:pt x="4331142" y="127000"/>
                  </a:lnTo>
                  <a:lnTo>
                    <a:pt x="2440366" y="6218301"/>
                  </a:lnTo>
                  <a:close/>
                </a:path>
              </a:pathLst>
            </a:custGeom>
            <a:solidFill>
              <a:srgbClr val="E0A101"/>
            </a:solidFill>
          </p:spPr>
        </p:sp>
      </p:grpSp>
      <p:grpSp>
        <p:nvGrpSpPr>
          <p:cNvPr id="17" name="Group 17"/>
          <p:cNvGrpSpPr/>
          <p:nvPr/>
        </p:nvGrpSpPr>
        <p:grpSpPr>
          <a:xfrm>
            <a:off x="6436066" y="6921311"/>
            <a:ext cx="850436" cy="1198245"/>
            <a:chOff x="0" y="0"/>
            <a:chExt cx="4503481" cy="6345301"/>
          </a:xfrm>
        </p:grpSpPr>
        <p:sp>
          <p:nvSpPr>
            <p:cNvPr id="18" name="Freeform 18"/>
            <p:cNvSpPr/>
            <p:nvPr/>
          </p:nvSpPr>
          <p:spPr>
            <a:xfrm>
              <a:off x="0" y="0"/>
              <a:ext cx="4503481" cy="6345301"/>
            </a:xfrm>
            <a:custGeom>
              <a:avLst/>
              <a:gdLst/>
              <a:ahLst/>
              <a:cxnLst/>
              <a:rect l="l" t="t" r="r" b="b"/>
              <a:pathLst>
                <a:path w="4503481" h="6345301">
                  <a:moveTo>
                    <a:pt x="1969516" y="0"/>
                  </a:moveTo>
                  <a:lnTo>
                    <a:pt x="0" y="6345301"/>
                  </a:lnTo>
                  <a:lnTo>
                    <a:pt x="2533965" y="6345301"/>
                  </a:lnTo>
                  <a:lnTo>
                    <a:pt x="4503481" y="0"/>
                  </a:lnTo>
                  <a:lnTo>
                    <a:pt x="1969516" y="0"/>
                  </a:lnTo>
                  <a:close/>
                  <a:moveTo>
                    <a:pt x="2440366" y="6218301"/>
                  </a:moveTo>
                  <a:lnTo>
                    <a:pt x="172339" y="6218301"/>
                  </a:lnTo>
                  <a:lnTo>
                    <a:pt x="2063115" y="127000"/>
                  </a:lnTo>
                  <a:lnTo>
                    <a:pt x="4331142" y="127000"/>
                  </a:lnTo>
                  <a:lnTo>
                    <a:pt x="2440366" y="6218301"/>
                  </a:lnTo>
                  <a:close/>
                </a:path>
              </a:pathLst>
            </a:custGeom>
            <a:solidFill>
              <a:srgbClr val="07A5C3"/>
            </a:solidFill>
          </p:spPr>
        </p:sp>
      </p:grpSp>
      <p:grpSp>
        <p:nvGrpSpPr>
          <p:cNvPr id="19" name="Group 19"/>
          <p:cNvGrpSpPr/>
          <p:nvPr/>
        </p:nvGrpSpPr>
        <p:grpSpPr>
          <a:xfrm>
            <a:off x="7476292" y="6921311"/>
            <a:ext cx="850436" cy="1198245"/>
            <a:chOff x="0" y="0"/>
            <a:chExt cx="4503481" cy="6345301"/>
          </a:xfrm>
        </p:grpSpPr>
        <p:sp>
          <p:nvSpPr>
            <p:cNvPr id="20" name="Freeform 20"/>
            <p:cNvSpPr/>
            <p:nvPr/>
          </p:nvSpPr>
          <p:spPr>
            <a:xfrm>
              <a:off x="0" y="0"/>
              <a:ext cx="4503481" cy="6345301"/>
            </a:xfrm>
            <a:custGeom>
              <a:avLst/>
              <a:gdLst/>
              <a:ahLst/>
              <a:cxnLst/>
              <a:rect l="l" t="t" r="r" b="b"/>
              <a:pathLst>
                <a:path w="4503481" h="6345301">
                  <a:moveTo>
                    <a:pt x="1969516" y="0"/>
                  </a:moveTo>
                  <a:lnTo>
                    <a:pt x="0" y="6345301"/>
                  </a:lnTo>
                  <a:lnTo>
                    <a:pt x="2533965" y="6345301"/>
                  </a:lnTo>
                  <a:lnTo>
                    <a:pt x="4503481" y="0"/>
                  </a:lnTo>
                  <a:lnTo>
                    <a:pt x="1969516" y="0"/>
                  </a:lnTo>
                  <a:close/>
                  <a:moveTo>
                    <a:pt x="2440366" y="6218301"/>
                  </a:moveTo>
                  <a:lnTo>
                    <a:pt x="172339" y="6218301"/>
                  </a:lnTo>
                  <a:lnTo>
                    <a:pt x="2063115" y="127000"/>
                  </a:lnTo>
                  <a:lnTo>
                    <a:pt x="4331142" y="127000"/>
                  </a:lnTo>
                  <a:lnTo>
                    <a:pt x="2440366" y="6218301"/>
                  </a:lnTo>
                  <a:close/>
                </a:path>
              </a:pathLst>
            </a:custGeom>
            <a:solidFill>
              <a:srgbClr val="E0A101"/>
            </a:solidFill>
          </p:spPr>
        </p:sp>
      </p:grpSp>
      <p:grpSp>
        <p:nvGrpSpPr>
          <p:cNvPr id="21" name="Group 21"/>
          <p:cNvGrpSpPr/>
          <p:nvPr/>
        </p:nvGrpSpPr>
        <p:grpSpPr>
          <a:xfrm>
            <a:off x="13535594" y="3448518"/>
            <a:ext cx="1119334" cy="1030820"/>
            <a:chOff x="0" y="0"/>
            <a:chExt cx="6343777" cy="5842127"/>
          </a:xfrm>
        </p:grpSpPr>
        <p:sp>
          <p:nvSpPr>
            <p:cNvPr id="22" name="Freeform 22"/>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40C0DF"/>
            </a:solid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274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0C0DF"/>
        </a:solidFill>
        <a:effectLst/>
      </p:bgPr>
    </p:bg>
    <p:spTree>
      <p:nvGrpSpPr>
        <p:cNvPr id="1" name=""/>
        <p:cNvGrpSpPr/>
        <p:nvPr/>
      </p:nvGrpSpPr>
      <p:grpSpPr>
        <a:xfrm>
          <a:off x="0" y="0"/>
          <a:ext cx="0" cy="0"/>
          <a:chOff x="0" y="0"/>
          <a:chExt cx="0" cy="0"/>
        </a:xfrm>
      </p:grpSpPr>
      <p:sp>
        <p:nvSpPr>
          <p:cNvPr id="2" name="TextBox 2"/>
          <p:cNvSpPr txBox="1"/>
          <p:nvPr/>
        </p:nvSpPr>
        <p:spPr>
          <a:xfrm>
            <a:off x="7374" y="2865613"/>
            <a:ext cx="18288000" cy="1009892"/>
          </a:xfrm>
          <a:prstGeom prst="rect">
            <a:avLst/>
          </a:prstGeom>
        </p:spPr>
        <p:txBody>
          <a:bodyPr wrap="square" lIns="0" tIns="0" rIns="0" bIns="0" rtlCol="0" anchor="t">
            <a:spAutoFit/>
          </a:bodyPr>
          <a:lstStyle/>
          <a:p>
            <a:pPr algn="ctr">
              <a:lnSpc>
                <a:spcPts val="4480"/>
              </a:lnSpc>
            </a:pPr>
            <a:r>
              <a:rPr lang="en-US" sz="15000" cap="all" dirty="0">
                <a:solidFill>
                  <a:srgbClr val="000000"/>
                </a:solidFill>
                <a:latin typeface="Hammersmith One" panose="02010703030501060504" pitchFamily="2" charset="0"/>
              </a:rPr>
              <a:t>healthcare system</a:t>
            </a:r>
          </a:p>
        </p:txBody>
      </p:sp>
      <p:sp>
        <p:nvSpPr>
          <p:cNvPr id="3" name="TextBox 2">
            <a:extLst>
              <a:ext uri="{FF2B5EF4-FFF2-40B4-BE49-F238E27FC236}">
                <a16:creationId xmlns:a16="http://schemas.microsoft.com/office/drawing/2014/main" id="{6D1A8CB3-434E-0B27-CFE8-4382FD2ECDEA}"/>
              </a:ext>
            </a:extLst>
          </p:cNvPr>
          <p:cNvSpPr txBox="1"/>
          <p:nvPr/>
        </p:nvSpPr>
        <p:spPr>
          <a:xfrm>
            <a:off x="-685800" y="1476880"/>
            <a:ext cx="5212080" cy="625171"/>
          </a:xfrm>
          <a:prstGeom prst="rect">
            <a:avLst/>
          </a:prstGeom>
        </p:spPr>
        <p:txBody>
          <a:bodyPr wrap="square" lIns="0" tIns="0" rIns="0" bIns="0" rtlCol="0" anchor="t">
            <a:spAutoFit/>
          </a:bodyPr>
          <a:lstStyle/>
          <a:p>
            <a:pPr algn="ctr">
              <a:lnSpc>
                <a:spcPts val="4480"/>
              </a:lnSpc>
            </a:pPr>
            <a:r>
              <a:rPr lang="en-US" sz="5000" cap="all" dirty="0">
                <a:solidFill>
                  <a:srgbClr val="000000"/>
                </a:solidFill>
                <a:latin typeface="Hammersmith One" panose="02010703030501060504" pitchFamily="2" charset="0"/>
              </a:rPr>
              <a:t>America's</a:t>
            </a:r>
          </a:p>
        </p:txBody>
      </p:sp>
      <p:sp>
        <p:nvSpPr>
          <p:cNvPr id="4" name="TextBox 2">
            <a:extLst>
              <a:ext uri="{FF2B5EF4-FFF2-40B4-BE49-F238E27FC236}">
                <a16:creationId xmlns:a16="http://schemas.microsoft.com/office/drawing/2014/main" id="{11FA623F-A794-4D0A-02D1-3167BFE1D439}"/>
              </a:ext>
            </a:extLst>
          </p:cNvPr>
          <p:cNvSpPr txBox="1"/>
          <p:nvPr/>
        </p:nvSpPr>
        <p:spPr>
          <a:xfrm>
            <a:off x="228600" y="9441843"/>
            <a:ext cx="4404852" cy="555921"/>
          </a:xfrm>
          <a:prstGeom prst="rect">
            <a:avLst/>
          </a:prstGeom>
        </p:spPr>
        <p:txBody>
          <a:bodyPr wrap="square" lIns="0" tIns="0" rIns="0" bIns="0" rtlCol="0" anchor="t">
            <a:spAutoFit/>
          </a:bodyPr>
          <a:lstStyle/>
          <a:p>
            <a:pPr algn="ctr">
              <a:lnSpc>
                <a:spcPts val="4480"/>
              </a:lnSpc>
            </a:pPr>
            <a:r>
              <a:rPr lang="en-US" sz="3200" cap="all" dirty="0">
                <a:solidFill>
                  <a:srgbClr val="000000"/>
                </a:solidFill>
                <a:latin typeface="Hammersmith One" panose="02010703030501060504" pitchFamily="2" charset="0"/>
              </a:rPr>
              <a:t>-Walter Cronkite</a:t>
            </a:r>
          </a:p>
        </p:txBody>
      </p:sp>
      <p:sp>
        <p:nvSpPr>
          <p:cNvPr id="5" name="TextBox 2">
            <a:extLst>
              <a:ext uri="{FF2B5EF4-FFF2-40B4-BE49-F238E27FC236}">
                <a16:creationId xmlns:a16="http://schemas.microsoft.com/office/drawing/2014/main" id="{BEEA7073-1578-BD10-A31C-85A09A64DF09}"/>
              </a:ext>
            </a:extLst>
          </p:cNvPr>
          <p:cNvSpPr txBox="1"/>
          <p:nvPr/>
        </p:nvSpPr>
        <p:spPr>
          <a:xfrm>
            <a:off x="10287000" y="4035142"/>
            <a:ext cx="5098026" cy="663643"/>
          </a:xfrm>
          <a:prstGeom prst="rect">
            <a:avLst/>
          </a:prstGeom>
        </p:spPr>
        <p:txBody>
          <a:bodyPr wrap="square" lIns="0" tIns="0" rIns="0" bIns="0" rtlCol="0" anchor="t">
            <a:spAutoFit/>
          </a:bodyPr>
          <a:lstStyle/>
          <a:p>
            <a:pPr algn="ctr">
              <a:lnSpc>
                <a:spcPts val="4480"/>
              </a:lnSpc>
            </a:pPr>
            <a:r>
              <a:rPr lang="en-US" sz="6000" cap="all" dirty="0">
                <a:solidFill>
                  <a:srgbClr val="000000"/>
                </a:solidFill>
                <a:latin typeface="Hammersmith One" panose="02010703030501060504" pitchFamily="2" charset="0"/>
              </a:rPr>
              <a:t>is neither</a:t>
            </a:r>
          </a:p>
        </p:txBody>
      </p:sp>
      <p:sp>
        <p:nvSpPr>
          <p:cNvPr id="6" name="TextBox 2">
            <a:extLst>
              <a:ext uri="{FF2B5EF4-FFF2-40B4-BE49-F238E27FC236}">
                <a16:creationId xmlns:a16="http://schemas.microsoft.com/office/drawing/2014/main" id="{1132C11A-87BA-9007-2C0C-F50D63846DCF}"/>
              </a:ext>
            </a:extLst>
          </p:cNvPr>
          <p:cNvSpPr txBox="1"/>
          <p:nvPr/>
        </p:nvSpPr>
        <p:spPr>
          <a:xfrm>
            <a:off x="-30480" y="5955960"/>
            <a:ext cx="8701548" cy="894476"/>
          </a:xfrm>
          <a:prstGeom prst="rect">
            <a:avLst/>
          </a:prstGeom>
        </p:spPr>
        <p:txBody>
          <a:bodyPr lIns="0" tIns="0" rIns="0" bIns="0" rtlCol="0" anchor="t">
            <a:spAutoFit/>
          </a:bodyPr>
          <a:lstStyle/>
          <a:p>
            <a:pPr algn="ctr">
              <a:lnSpc>
                <a:spcPts val="4480"/>
              </a:lnSpc>
            </a:pPr>
            <a:r>
              <a:rPr lang="en-US" sz="12000" cap="all" dirty="0">
                <a:solidFill>
                  <a:srgbClr val="000000"/>
                </a:solidFill>
                <a:latin typeface="Hammersmith One" panose="02010703030501060504" pitchFamily="2" charset="0"/>
              </a:rPr>
              <a:t>healthy, </a:t>
            </a:r>
          </a:p>
        </p:txBody>
      </p:sp>
      <p:sp>
        <p:nvSpPr>
          <p:cNvPr id="7" name="TextBox 2">
            <a:extLst>
              <a:ext uri="{FF2B5EF4-FFF2-40B4-BE49-F238E27FC236}">
                <a16:creationId xmlns:a16="http://schemas.microsoft.com/office/drawing/2014/main" id="{55046632-1781-3F4C-B54E-BE99E6AF79C4}"/>
              </a:ext>
            </a:extLst>
          </p:cNvPr>
          <p:cNvSpPr txBox="1"/>
          <p:nvPr/>
        </p:nvSpPr>
        <p:spPr>
          <a:xfrm>
            <a:off x="7284720" y="7577932"/>
            <a:ext cx="9753600" cy="1202252"/>
          </a:xfrm>
          <a:prstGeom prst="rect">
            <a:avLst/>
          </a:prstGeom>
        </p:spPr>
        <p:txBody>
          <a:bodyPr wrap="square" lIns="0" tIns="0" rIns="0" bIns="0" rtlCol="0" anchor="t">
            <a:spAutoFit/>
          </a:bodyPr>
          <a:lstStyle/>
          <a:p>
            <a:pPr algn="ctr">
              <a:lnSpc>
                <a:spcPts val="4480"/>
              </a:lnSpc>
            </a:pPr>
            <a:r>
              <a:rPr lang="en-US" sz="20000" cap="all" dirty="0">
                <a:solidFill>
                  <a:srgbClr val="000000"/>
                </a:solidFill>
                <a:latin typeface="Hammersmith One" panose="02010703030501060504" pitchFamily="2" charset="0"/>
              </a:rPr>
              <a:t>caring</a:t>
            </a:r>
            <a:r>
              <a:rPr lang="en-US" sz="10000" cap="all" dirty="0">
                <a:solidFill>
                  <a:srgbClr val="000000"/>
                </a:solidFill>
                <a:latin typeface="Hammersmith One" panose="02010703030501060504" pitchFamily="2" charset="0"/>
              </a:rPr>
              <a:t>, </a:t>
            </a:r>
          </a:p>
        </p:txBody>
      </p:sp>
      <p:sp>
        <p:nvSpPr>
          <p:cNvPr id="8" name="TextBox 2">
            <a:extLst>
              <a:ext uri="{FF2B5EF4-FFF2-40B4-BE49-F238E27FC236}">
                <a16:creationId xmlns:a16="http://schemas.microsoft.com/office/drawing/2014/main" id="{538D6863-2BD5-5A05-4E82-47639CFD5BD0}"/>
              </a:ext>
            </a:extLst>
          </p:cNvPr>
          <p:cNvSpPr txBox="1"/>
          <p:nvPr/>
        </p:nvSpPr>
        <p:spPr>
          <a:xfrm>
            <a:off x="9212334" y="8970157"/>
            <a:ext cx="9996948" cy="740587"/>
          </a:xfrm>
          <a:prstGeom prst="rect">
            <a:avLst/>
          </a:prstGeom>
        </p:spPr>
        <p:txBody>
          <a:bodyPr wrap="square" lIns="0" tIns="0" rIns="0" bIns="0" rtlCol="0" anchor="t">
            <a:spAutoFit/>
          </a:bodyPr>
          <a:lstStyle/>
          <a:p>
            <a:pPr algn="ctr">
              <a:lnSpc>
                <a:spcPts val="4480"/>
              </a:lnSpc>
            </a:pPr>
            <a:r>
              <a:rPr lang="en-US" sz="8000" cap="all" dirty="0">
                <a:solidFill>
                  <a:srgbClr val="000000"/>
                </a:solidFill>
                <a:latin typeface="Hammersmith One" panose="02010703030501060504" pitchFamily="2" charset="0"/>
              </a:rPr>
              <a:t>Nor a system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7D8"/>
        </a:solidFill>
        <a:effectLst/>
      </p:bgPr>
    </p:bg>
    <p:spTree>
      <p:nvGrpSpPr>
        <p:cNvPr id="1" name=""/>
        <p:cNvGrpSpPr/>
        <p:nvPr/>
      </p:nvGrpSpPr>
      <p:grpSpPr>
        <a:xfrm>
          <a:off x="0" y="0"/>
          <a:ext cx="0" cy="0"/>
          <a:chOff x="0" y="0"/>
          <a:chExt cx="0" cy="0"/>
        </a:xfrm>
      </p:grpSpPr>
      <p:sp>
        <p:nvSpPr>
          <p:cNvPr id="2" name="TextBox 2"/>
          <p:cNvSpPr txBox="1"/>
          <p:nvPr/>
        </p:nvSpPr>
        <p:spPr>
          <a:xfrm>
            <a:off x="874147" y="2302213"/>
            <a:ext cx="10599790" cy="4044950"/>
          </a:xfrm>
          <a:prstGeom prst="rect">
            <a:avLst/>
          </a:prstGeom>
        </p:spPr>
        <p:txBody>
          <a:bodyPr lIns="0" tIns="0" rIns="0" bIns="0" rtlCol="0" anchor="t">
            <a:spAutoFit/>
          </a:bodyPr>
          <a:lstStyle/>
          <a:p>
            <a:pPr>
              <a:lnSpc>
                <a:spcPts val="9999"/>
              </a:lnSpc>
            </a:pPr>
            <a:r>
              <a:rPr lang="en-US" sz="9999" spc="-299">
                <a:solidFill>
                  <a:srgbClr val="F14902"/>
                </a:solidFill>
                <a:latin typeface="Lazord Sans Serif Expanded"/>
              </a:rPr>
              <a:t>A </a:t>
            </a:r>
          </a:p>
          <a:p>
            <a:pPr>
              <a:lnSpc>
                <a:spcPts val="9999"/>
              </a:lnSpc>
            </a:pPr>
            <a:r>
              <a:rPr lang="en-US" sz="9999" spc="-299">
                <a:solidFill>
                  <a:srgbClr val="F14902"/>
                </a:solidFill>
                <a:latin typeface="Lazord Sans Serif Expanded"/>
              </a:rPr>
              <a:t>ROBUST </a:t>
            </a:r>
          </a:p>
          <a:p>
            <a:pPr>
              <a:lnSpc>
                <a:spcPts val="9999"/>
              </a:lnSpc>
            </a:pPr>
            <a:r>
              <a:rPr lang="en-US" sz="9999" spc="-299">
                <a:solidFill>
                  <a:srgbClr val="F14902"/>
                </a:solidFill>
                <a:latin typeface="Lazord Sans Serif Expanded"/>
              </a:rPr>
              <a:t>PA PROGRAM</a:t>
            </a:r>
          </a:p>
        </p:txBody>
      </p:sp>
      <p:grpSp>
        <p:nvGrpSpPr>
          <p:cNvPr id="3" name="Group 3"/>
          <p:cNvGrpSpPr/>
          <p:nvPr/>
        </p:nvGrpSpPr>
        <p:grpSpPr>
          <a:xfrm>
            <a:off x="1662873" y="6904912"/>
            <a:ext cx="7710186" cy="879153"/>
            <a:chOff x="0" y="0"/>
            <a:chExt cx="10280248" cy="1172203"/>
          </a:xfrm>
        </p:grpSpPr>
        <p:grpSp>
          <p:nvGrpSpPr>
            <p:cNvPr id="4" name="Group 4"/>
            <p:cNvGrpSpPr/>
            <p:nvPr/>
          </p:nvGrpSpPr>
          <p:grpSpPr>
            <a:xfrm>
              <a:off x="0" y="0"/>
              <a:ext cx="10280248" cy="1172203"/>
              <a:chOff x="0" y="0"/>
              <a:chExt cx="9594606" cy="1106170"/>
            </a:xfrm>
          </p:grpSpPr>
          <p:sp>
            <p:nvSpPr>
              <p:cNvPr id="5" name="Freeform 5"/>
              <p:cNvSpPr/>
              <p:nvPr/>
            </p:nvSpPr>
            <p:spPr>
              <a:xfrm>
                <a:off x="0" y="0"/>
                <a:ext cx="9595876" cy="1107440"/>
              </a:xfrm>
              <a:custGeom>
                <a:avLst/>
                <a:gdLst/>
                <a:ahLst/>
                <a:cxnLst/>
                <a:rect l="l" t="t" r="r" b="b"/>
                <a:pathLst>
                  <a:path w="9595876" h="1107440">
                    <a:moveTo>
                      <a:pt x="9042156" y="45720"/>
                    </a:moveTo>
                    <a:cubicBezTo>
                      <a:pt x="9321556" y="45720"/>
                      <a:pt x="9548886" y="273050"/>
                      <a:pt x="9548886" y="552450"/>
                    </a:cubicBezTo>
                    <a:cubicBezTo>
                      <a:pt x="9548886" y="831850"/>
                      <a:pt x="9321556" y="1059180"/>
                      <a:pt x="9042156" y="1059180"/>
                    </a:cubicBezTo>
                    <a:lnTo>
                      <a:pt x="553720" y="1059180"/>
                    </a:lnTo>
                    <a:cubicBezTo>
                      <a:pt x="274320" y="1059180"/>
                      <a:pt x="46990" y="831850"/>
                      <a:pt x="46990" y="552450"/>
                    </a:cubicBezTo>
                    <a:cubicBezTo>
                      <a:pt x="46990" y="273050"/>
                      <a:pt x="274320" y="45720"/>
                      <a:pt x="553720" y="45720"/>
                    </a:cubicBezTo>
                    <a:lnTo>
                      <a:pt x="9042156" y="45720"/>
                    </a:lnTo>
                    <a:moveTo>
                      <a:pt x="9042156" y="0"/>
                    </a:moveTo>
                    <a:lnTo>
                      <a:pt x="553720" y="0"/>
                    </a:lnTo>
                    <a:cubicBezTo>
                      <a:pt x="247650" y="0"/>
                      <a:pt x="0" y="247650"/>
                      <a:pt x="0" y="553720"/>
                    </a:cubicBezTo>
                    <a:cubicBezTo>
                      <a:pt x="0" y="859790"/>
                      <a:pt x="247650" y="1107440"/>
                      <a:pt x="553720" y="1107440"/>
                    </a:cubicBezTo>
                    <a:lnTo>
                      <a:pt x="9042156" y="1107440"/>
                    </a:lnTo>
                    <a:cubicBezTo>
                      <a:pt x="9348226" y="1107440"/>
                      <a:pt x="9595876" y="859790"/>
                      <a:pt x="9595876" y="553720"/>
                    </a:cubicBezTo>
                    <a:cubicBezTo>
                      <a:pt x="9594606" y="247650"/>
                      <a:pt x="9346956" y="0"/>
                      <a:pt x="9042156" y="0"/>
                    </a:cubicBezTo>
                    <a:close/>
                  </a:path>
                </a:pathLst>
              </a:custGeom>
              <a:solidFill>
                <a:srgbClr val="F14902">
                  <a:alpha val="17647"/>
                </a:srgbClr>
              </a:solidFill>
            </p:spPr>
          </p:sp>
        </p:grpSp>
        <p:sp>
          <p:nvSpPr>
            <p:cNvPr id="6" name="TextBox 6"/>
            <p:cNvSpPr txBox="1"/>
            <p:nvPr/>
          </p:nvSpPr>
          <p:spPr>
            <a:xfrm>
              <a:off x="1288648" y="192402"/>
              <a:ext cx="8186391" cy="692150"/>
            </a:xfrm>
            <a:prstGeom prst="rect">
              <a:avLst/>
            </a:prstGeom>
          </p:spPr>
          <p:txBody>
            <a:bodyPr lIns="0" tIns="0" rIns="0" bIns="0" rtlCol="0" anchor="t">
              <a:spAutoFit/>
            </a:bodyPr>
            <a:lstStyle/>
            <a:p>
              <a:pPr>
                <a:lnSpc>
                  <a:spcPts val="4199"/>
                </a:lnSpc>
              </a:pPr>
              <a:r>
                <a:rPr lang="en-US" sz="2999">
                  <a:solidFill>
                    <a:srgbClr val="1C191A"/>
                  </a:solidFill>
                  <a:latin typeface="Telegraf"/>
                </a:rPr>
                <a:t>Are you covered?</a:t>
              </a:r>
            </a:p>
          </p:txBody>
        </p:sp>
        <p:sp>
          <p:nvSpPr>
            <p:cNvPr id="7" name="Freeform 7"/>
            <p:cNvSpPr/>
            <p:nvPr/>
          </p:nvSpPr>
          <p:spPr>
            <a:xfrm>
              <a:off x="546398" y="338123"/>
              <a:ext cx="495957" cy="495957"/>
            </a:xfrm>
            <a:custGeom>
              <a:avLst/>
              <a:gdLst/>
              <a:ahLst/>
              <a:cxnLst/>
              <a:rect l="l" t="t" r="r" b="b"/>
              <a:pathLst>
                <a:path w="495957" h="495957">
                  <a:moveTo>
                    <a:pt x="0" y="0"/>
                  </a:moveTo>
                  <a:lnTo>
                    <a:pt x="495958" y="0"/>
                  </a:lnTo>
                  <a:lnTo>
                    <a:pt x="495958" y="495957"/>
                  </a:lnTo>
                  <a:lnTo>
                    <a:pt x="0" y="4959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8" name="Group 8"/>
          <p:cNvGrpSpPr/>
          <p:nvPr/>
        </p:nvGrpSpPr>
        <p:grpSpPr>
          <a:xfrm>
            <a:off x="11473937" y="433124"/>
            <a:ext cx="6281436" cy="9420753"/>
            <a:chOff x="0" y="0"/>
            <a:chExt cx="8375248" cy="12561004"/>
          </a:xfrm>
        </p:grpSpPr>
        <p:sp>
          <p:nvSpPr>
            <p:cNvPr id="9" name="TextBox 9"/>
            <p:cNvSpPr txBox="1"/>
            <p:nvPr/>
          </p:nvSpPr>
          <p:spPr>
            <a:xfrm>
              <a:off x="0" y="-142875"/>
              <a:ext cx="8375248" cy="2703195"/>
            </a:xfrm>
            <a:prstGeom prst="rect">
              <a:avLst/>
            </a:prstGeom>
          </p:spPr>
          <p:txBody>
            <a:bodyPr lIns="0" tIns="0" rIns="0" bIns="0" rtlCol="0" anchor="t">
              <a:spAutoFit/>
            </a:bodyPr>
            <a:lstStyle/>
            <a:p>
              <a:pPr marL="777240" lvl="1" indent="-388620">
                <a:lnSpc>
                  <a:spcPts val="5400"/>
                </a:lnSpc>
                <a:buFont typeface="Arial"/>
                <a:buChar char="•"/>
              </a:pPr>
              <a:r>
                <a:rPr lang="en-US" sz="3600">
                  <a:solidFill>
                    <a:srgbClr val="07A5C3"/>
                  </a:solidFill>
                  <a:latin typeface="Telegraf"/>
                </a:rPr>
                <a:t>1 FTE PA per 250-300 adult acute beds (for UR/compliance fx only)</a:t>
              </a:r>
            </a:p>
          </p:txBody>
        </p:sp>
        <p:sp>
          <p:nvSpPr>
            <p:cNvPr id="10" name="TextBox 10"/>
            <p:cNvSpPr txBox="1"/>
            <p:nvPr/>
          </p:nvSpPr>
          <p:spPr>
            <a:xfrm>
              <a:off x="0" y="3500296"/>
              <a:ext cx="8375248" cy="1788795"/>
            </a:xfrm>
            <a:prstGeom prst="rect">
              <a:avLst/>
            </a:prstGeom>
          </p:spPr>
          <p:txBody>
            <a:bodyPr lIns="0" tIns="0" rIns="0" bIns="0" rtlCol="0" anchor="t">
              <a:spAutoFit/>
            </a:bodyPr>
            <a:lstStyle/>
            <a:p>
              <a:pPr marL="777240" lvl="1" indent="-388620">
                <a:lnSpc>
                  <a:spcPts val="5400"/>
                </a:lnSpc>
                <a:buFont typeface="Arial"/>
                <a:buChar char="•"/>
              </a:pPr>
              <a:r>
                <a:rPr lang="en-US" sz="3600">
                  <a:solidFill>
                    <a:srgbClr val="07A5C3"/>
                  </a:solidFill>
                  <a:latin typeface="Telegraf"/>
                </a:rPr>
                <a:t>weekend and holiday coverage</a:t>
              </a:r>
            </a:p>
          </p:txBody>
        </p:sp>
        <p:sp>
          <p:nvSpPr>
            <p:cNvPr id="11" name="TextBox 11"/>
            <p:cNvSpPr txBox="1"/>
            <p:nvPr/>
          </p:nvSpPr>
          <p:spPr>
            <a:xfrm>
              <a:off x="0" y="6229067"/>
              <a:ext cx="8375248" cy="1788795"/>
            </a:xfrm>
            <a:prstGeom prst="rect">
              <a:avLst/>
            </a:prstGeom>
          </p:spPr>
          <p:txBody>
            <a:bodyPr lIns="0" tIns="0" rIns="0" bIns="0" rtlCol="0" anchor="t">
              <a:spAutoFit/>
            </a:bodyPr>
            <a:lstStyle/>
            <a:p>
              <a:pPr marL="777240" lvl="1" indent="-388620">
                <a:lnSpc>
                  <a:spcPts val="5400"/>
                </a:lnSpc>
                <a:buFont typeface="Arial"/>
                <a:buChar char="•"/>
              </a:pPr>
              <a:r>
                <a:rPr lang="en-US" sz="3600">
                  <a:solidFill>
                    <a:srgbClr val="07A5C3"/>
                  </a:solidFill>
                  <a:latin typeface="Telegraf"/>
                </a:rPr>
                <a:t>ancillary function coverage</a:t>
              </a:r>
            </a:p>
          </p:txBody>
        </p:sp>
        <p:sp>
          <p:nvSpPr>
            <p:cNvPr id="12" name="TextBox 12"/>
            <p:cNvSpPr txBox="1"/>
            <p:nvPr/>
          </p:nvSpPr>
          <p:spPr>
            <a:xfrm>
              <a:off x="0" y="8957838"/>
              <a:ext cx="8375248" cy="1788795"/>
            </a:xfrm>
            <a:prstGeom prst="rect">
              <a:avLst/>
            </a:prstGeom>
          </p:spPr>
          <p:txBody>
            <a:bodyPr lIns="0" tIns="0" rIns="0" bIns="0" rtlCol="0" anchor="t">
              <a:spAutoFit/>
            </a:bodyPr>
            <a:lstStyle/>
            <a:p>
              <a:pPr marL="777240" lvl="1" indent="-388620">
                <a:lnSpc>
                  <a:spcPts val="5400"/>
                </a:lnSpc>
                <a:buFont typeface="Arial"/>
                <a:buChar char="•"/>
              </a:pPr>
              <a:r>
                <a:rPr lang="en-US" sz="3600">
                  <a:solidFill>
                    <a:srgbClr val="07A5C3"/>
                  </a:solidFill>
                  <a:latin typeface="Telegraf"/>
                </a:rPr>
                <a:t>rapport with medical staff</a:t>
              </a:r>
            </a:p>
          </p:txBody>
        </p:sp>
        <p:sp>
          <p:nvSpPr>
            <p:cNvPr id="13" name="TextBox 13"/>
            <p:cNvSpPr txBox="1"/>
            <p:nvPr/>
          </p:nvSpPr>
          <p:spPr>
            <a:xfrm>
              <a:off x="0" y="11686609"/>
              <a:ext cx="8375248" cy="874395"/>
            </a:xfrm>
            <a:prstGeom prst="rect">
              <a:avLst/>
            </a:prstGeom>
          </p:spPr>
          <p:txBody>
            <a:bodyPr lIns="0" tIns="0" rIns="0" bIns="0" rtlCol="0" anchor="t">
              <a:spAutoFit/>
            </a:bodyPr>
            <a:lstStyle/>
            <a:p>
              <a:pPr marL="777240" lvl="1" indent="-388620">
                <a:lnSpc>
                  <a:spcPts val="5400"/>
                </a:lnSpc>
                <a:buFont typeface="Arial"/>
                <a:buChar char="•"/>
              </a:pPr>
              <a:r>
                <a:rPr lang="en-US" sz="3600">
                  <a:solidFill>
                    <a:srgbClr val="07A5C3"/>
                  </a:solidFill>
                  <a:latin typeface="Telegraf"/>
                </a:rPr>
                <a:t>basic data proficiency</a:t>
              </a:r>
            </a:p>
          </p:txBody>
        </p:sp>
      </p:grpSp>
      <p:grpSp>
        <p:nvGrpSpPr>
          <p:cNvPr id="14" name="Group 14"/>
          <p:cNvGrpSpPr/>
          <p:nvPr/>
        </p:nvGrpSpPr>
        <p:grpSpPr>
          <a:xfrm>
            <a:off x="7657137" y="2533728"/>
            <a:ext cx="2424439" cy="2232720"/>
            <a:chOff x="0" y="0"/>
            <a:chExt cx="6343777" cy="5842127"/>
          </a:xfrm>
        </p:grpSpPr>
        <p:sp>
          <p:nvSpPr>
            <p:cNvPr id="15" name="Freeform 15"/>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3F9B92"/>
            </a:solid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48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C191A"/>
        </a:solidFill>
        <a:effectLst/>
      </p:bgPr>
    </p:bg>
    <p:spTree>
      <p:nvGrpSpPr>
        <p:cNvPr id="1" name=""/>
        <p:cNvGrpSpPr/>
        <p:nvPr/>
      </p:nvGrpSpPr>
      <p:grpSpPr>
        <a:xfrm>
          <a:off x="0" y="0"/>
          <a:ext cx="0" cy="0"/>
          <a:chOff x="0" y="0"/>
          <a:chExt cx="0" cy="0"/>
        </a:xfrm>
      </p:grpSpPr>
      <p:sp>
        <p:nvSpPr>
          <p:cNvPr id="2" name="TextBox 2"/>
          <p:cNvSpPr txBox="1"/>
          <p:nvPr/>
        </p:nvSpPr>
        <p:spPr>
          <a:xfrm>
            <a:off x="936522" y="3466098"/>
            <a:ext cx="12776149" cy="2285970"/>
          </a:xfrm>
          <a:prstGeom prst="rect">
            <a:avLst/>
          </a:prstGeom>
        </p:spPr>
        <p:txBody>
          <a:bodyPr lIns="0" tIns="0" rIns="0" bIns="0" rtlCol="0" anchor="t">
            <a:spAutoFit/>
          </a:bodyPr>
          <a:lstStyle/>
          <a:p>
            <a:pPr>
              <a:lnSpc>
                <a:spcPts val="17248"/>
              </a:lnSpc>
            </a:pPr>
            <a:r>
              <a:rPr lang="en-US" sz="17248" spc="2414">
                <a:solidFill>
                  <a:srgbClr val="40C0DF"/>
                </a:solidFill>
                <a:latin typeface="Hammersmith One"/>
              </a:rPr>
              <a:t>&gt;10:1 ROI</a:t>
            </a:r>
          </a:p>
        </p:txBody>
      </p:sp>
      <p:sp>
        <p:nvSpPr>
          <p:cNvPr id="3" name="TextBox 3"/>
          <p:cNvSpPr txBox="1"/>
          <p:nvPr/>
        </p:nvSpPr>
        <p:spPr>
          <a:xfrm>
            <a:off x="11233029" y="7971584"/>
            <a:ext cx="6376882" cy="653415"/>
          </a:xfrm>
          <a:prstGeom prst="rect">
            <a:avLst/>
          </a:prstGeom>
        </p:spPr>
        <p:txBody>
          <a:bodyPr lIns="0" tIns="0" rIns="0" bIns="0" rtlCol="0" anchor="t">
            <a:spAutoFit/>
          </a:bodyPr>
          <a:lstStyle/>
          <a:p>
            <a:pPr>
              <a:lnSpc>
                <a:spcPts val="5400"/>
              </a:lnSpc>
            </a:pPr>
            <a:r>
              <a:rPr lang="en-US" sz="3600" spc="179">
                <a:solidFill>
                  <a:srgbClr val="F6E7D8"/>
                </a:solidFill>
                <a:latin typeface="Playfair Display Italics"/>
              </a:rPr>
              <a:t>Can you afford NOT to?</a:t>
            </a:r>
          </a:p>
        </p:txBody>
      </p:sp>
      <p:grpSp>
        <p:nvGrpSpPr>
          <p:cNvPr id="4" name="Group 4"/>
          <p:cNvGrpSpPr/>
          <p:nvPr/>
        </p:nvGrpSpPr>
        <p:grpSpPr>
          <a:xfrm>
            <a:off x="1028700" y="589124"/>
            <a:ext cx="4468543" cy="879153"/>
            <a:chOff x="0" y="0"/>
            <a:chExt cx="5560684" cy="1106170"/>
          </a:xfrm>
        </p:grpSpPr>
        <p:sp>
          <p:nvSpPr>
            <p:cNvPr id="5" name="Freeform 5"/>
            <p:cNvSpPr/>
            <p:nvPr/>
          </p:nvSpPr>
          <p:spPr>
            <a:xfrm>
              <a:off x="0" y="0"/>
              <a:ext cx="5561954" cy="1107440"/>
            </a:xfrm>
            <a:custGeom>
              <a:avLst/>
              <a:gdLst/>
              <a:ahLst/>
              <a:cxnLst/>
              <a:rect l="l" t="t" r="r" b="b"/>
              <a:pathLst>
                <a:path w="5561954" h="1107440">
                  <a:moveTo>
                    <a:pt x="5008233" y="45720"/>
                  </a:moveTo>
                  <a:cubicBezTo>
                    <a:pt x="5287633" y="45720"/>
                    <a:pt x="5514964" y="273050"/>
                    <a:pt x="5514964" y="552450"/>
                  </a:cubicBezTo>
                  <a:cubicBezTo>
                    <a:pt x="5514964" y="831850"/>
                    <a:pt x="5287633" y="1059180"/>
                    <a:pt x="5008233" y="1059180"/>
                  </a:cubicBezTo>
                  <a:lnTo>
                    <a:pt x="553720" y="1059180"/>
                  </a:lnTo>
                  <a:cubicBezTo>
                    <a:pt x="274320" y="1059180"/>
                    <a:pt x="46990" y="831850"/>
                    <a:pt x="46990" y="552450"/>
                  </a:cubicBezTo>
                  <a:cubicBezTo>
                    <a:pt x="46990" y="273050"/>
                    <a:pt x="274320" y="45720"/>
                    <a:pt x="553720" y="45720"/>
                  </a:cubicBezTo>
                  <a:lnTo>
                    <a:pt x="5008233" y="45720"/>
                  </a:lnTo>
                  <a:moveTo>
                    <a:pt x="5008233" y="0"/>
                  </a:moveTo>
                  <a:lnTo>
                    <a:pt x="553720" y="0"/>
                  </a:lnTo>
                  <a:cubicBezTo>
                    <a:pt x="247650" y="0"/>
                    <a:pt x="0" y="247650"/>
                    <a:pt x="0" y="553720"/>
                  </a:cubicBezTo>
                  <a:cubicBezTo>
                    <a:pt x="0" y="859790"/>
                    <a:pt x="247650" y="1107440"/>
                    <a:pt x="553720" y="1107440"/>
                  </a:cubicBezTo>
                  <a:lnTo>
                    <a:pt x="5008233" y="1107440"/>
                  </a:lnTo>
                  <a:cubicBezTo>
                    <a:pt x="5314304" y="1107440"/>
                    <a:pt x="5561954" y="859790"/>
                    <a:pt x="5561954" y="553720"/>
                  </a:cubicBezTo>
                  <a:cubicBezTo>
                    <a:pt x="5560683" y="247650"/>
                    <a:pt x="5313033" y="0"/>
                    <a:pt x="5008233" y="0"/>
                  </a:cubicBezTo>
                  <a:close/>
                </a:path>
              </a:pathLst>
            </a:custGeom>
            <a:solidFill>
              <a:srgbClr val="F4B324">
                <a:alpha val="23922"/>
              </a:srgbClr>
            </a:solidFill>
          </p:spPr>
        </p:sp>
      </p:grpSp>
      <p:sp>
        <p:nvSpPr>
          <p:cNvPr id="6" name="Freeform 6"/>
          <p:cNvSpPr/>
          <p:nvPr/>
        </p:nvSpPr>
        <p:spPr>
          <a:xfrm>
            <a:off x="1438499" y="842716"/>
            <a:ext cx="371968" cy="371968"/>
          </a:xfrm>
          <a:custGeom>
            <a:avLst/>
            <a:gdLst/>
            <a:ahLst/>
            <a:cxnLst/>
            <a:rect l="l" t="t" r="r" b="b"/>
            <a:pathLst>
              <a:path w="371968" h="371968">
                <a:moveTo>
                  <a:pt x="0" y="0"/>
                </a:moveTo>
                <a:lnTo>
                  <a:pt x="371968" y="0"/>
                </a:lnTo>
                <a:lnTo>
                  <a:pt x="371968" y="371968"/>
                </a:lnTo>
                <a:lnTo>
                  <a:pt x="0" y="3719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1995186" y="757237"/>
            <a:ext cx="3053815" cy="495300"/>
          </a:xfrm>
          <a:prstGeom prst="rect">
            <a:avLst/>
          </a:prstGeom>
        </p:spPr>
        <p:txBody>
          <a:bodyPr lIns="0" tIns="0" rIns="0" bIns="0" rtlCol="0" anchor="t">
            <a:spAutoFit/>
          </a:bodyPr>
          <a:lstStyle/>
          <a:p>
            <a:pPr>
              <a:lnSpc>
                <a:spcPts val="4199"/>
              </a:lnSpc>
            </a:pPr>
            <a:r>
              <a:rPr lang="en-US" sz="2999" spc="59">
                <a:solidFill>
                  <a:srgbClr val="F6E7D8"/>
                </a:solidFill>
                <a:latin typeface="Playfair Display"/>
              </a:rPr>
              <a:t>Did you know?</a:t>
            </a:r>
          </a:p>
        </p:txBody>
      </p:sp>
      <p:sp>
        <p:nvSpPr>
          <p:cNvPr id="8" name="TextBox 8"/>
          <p:cNvSpPr txBox="1"/>
          <p:nvPr/>
        </p:nvSpPr>
        <p:spPr>
          <a:xfrm>
            <a:off x="13172214" y="3591331"/>
            <a:ext cx="3556896" cy="1552169"/>
          </a:xfrm>
          <a:prstGeom prst="rect">
            <a:avLst/>
          </a:prstGeom>
        </p:spPr>
        <p:txBody>
          <a:bodyPr lIns="0" tIns="0" rIns="0" bIns="0" rtlCol="0" anchor="t">
            <a:spAutoFit/>
          </a:bodyPr>
          <a:lstStyle/>
          <a:p>
            <a:pPr>
              <a:lnSpc>
                <a:spcPts val="4223"/>
              </a:lnSpc>
            </a:pPr>
            <a:r>
              <a:rPr lang="en-US" sz="2815" spc="56">
                <a:solidFill>
                  <a:srgbClr val="F6E7D8"/>
                </a:solidFill>
                <a:latin typeface="Playfair Display"/>
              </a:rPr>
              <a:t>financial return on structured physician advisor services</a:t>
            </a:r>
          </a:p>
        </p:txBody>
      </p:sp>
      <p:sp>
        <p:nvSpPr>
          <p:cNvPr id="9" name="AutoShape 9"/>
          <p:cNvSpPr/>
          <p:nvPr/>
        </p:nvSpPr>
        <p:spPr>
          <a:xfrm>
            <a:off x="1028700" y="6357486"/>
            <a:ext cx="16230600" cy="0"/>
          </a:xfrm>
          <a:prstGeom prst="line">
            <a:avLst/>
          </a:prstGeom>
          <a:ln w="9525" cap="rnd">
            <a:solidFill>
              <a:srgbClr val="F4B324"/>
            </a:solidFill>
            <a:prstDash val="solid"/>
            <a:headEnd type="none" w="sm" len="sm"/>
            <a:tailEnd type="none" w="sm" len="sm"/>
          </a:ln>
        </p:spPr>
      </p:sp>
      <p:grpSp>
        <p:nvGrpSpPr>
          <p:cNvPr id="10" name="Group 10"/>
          <p:cNvGrpSpPr/>
          <p:nvPr/>
        </p:nvGrpSpPr>
        <p:grpSpPr>
          <a:xfrm>
            <a:off x="1028700" y="7751557"/>
            <a:ext cx="1119334" cy="1030820"/>
            <a:chOff x="0" y="0"/>
            <a:chExt cx="6343777" cy="5842127"/>
          </a:xfrm>
        </p:grpSpPr>
        <p:sp>
          <p:nvSpPr>
            <p:cNvPr id="11" name="Freeform 11"/>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F4B324"/>
            </a:solidFill>
          </p:spPr>
        </p:sp>
      </p:grpSp>
      <p:grpSp>
        <p:nvGrpSpPr>
          <p:cNvPr id="12" name="Group 12"/>
          <p:cNvGrpSpPr/>
          <p:nvPr/>
        </p:nvGrpSpPr>
        <p:grpSpPr>
          <a:xfrm>
            <a:off x="2633469" y="7751557"/>
            <a:ext cx="1119334" cy="1030820"/>
            <a:chOff x="0" y="0"/>
            <a:chExt cx="6343777" cy="5842127"/>
          </a:xfrm>
        </p:grpSpPr>
        <p:sp>
          <p:nvSpPr>
            <p:cNvPr id="13" name="Freeform 13"/>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F6E7D8"/>
            </a:solidFill>
          </p:spPr>
        </p:sp>
      </p:grpSp>
      <p:grpSp>
        <p:nvGrpSpPr>
          <p:cNvPr id="14" name="Group 14"/>
          <p:cNvGrpSpPr/>
          <p:nvPr/>
        </p:nvGrpSpPr>
        <p:grpSpPr>
          <a:xfrm>
            <a:off x="4238238" y="7835270"/>
            <a:ext cx="1119334" cy="1030820"/>
            <a:chOff x="0" y="0"/>
            <a:chExt cx="6343777" cy="5842127"/>
          </a:xfrm>
        </p:grpSpPr>
        <p:sp>
          <p:nvSpPr>
            <p:cNvPr id="15" name="Freeform 15"/>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F4B324"/>
            </a:solidFill>
          </p:spPr>
        </p:sp>
      </p:grpSp>
      <p:grpSp>
        <p:nvGrpSpPr>
          <p:cNvPr id="16" name="Group 16"/>
          <p:cNvGrpSpPr/>
          <p:nvPr/>
        </p:nvGrpSpPr>
        <p:grpSpPr>
          <a:xfrm>
            <a:off x="5843008" y="7835270"/>
            <a:ext cx="1119334" cy="1030820"/>
            <a:chOff x="0" y="0"/>
            <a:chExt cx="6343777" cy="5842127"/>
          </a:xfrm>
        </p:grpSpPr>
        <p:sp>
          <p:nvSpPr>
            <p:cNvPr id="17" name="Freeform 17"/>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F6E7D8"/>
            </a:solidFill>
          </p:spPr>
        </p:sp>
      </p:grpSp>
      <p:grpSp>
        <p:nvGrpSpPr>
          <p:cNvPr id="18" name="Group 18"/>
          <p:cNvGrpSpPr/>
          <p:nvPr/>
        </p:nvGrpSpPr>
        <p:grpSpPr>
          <a:xfrm>
            <a:off x="7488410" y="7835270"/>
            <a:ext cx="1119334" cy="1030820"/>
            <a:chOff x="0" y="0"/>
            <a:chExt cx="6343777" cy="5842127"/>
          </a:xfrm>
        </p:grpSpPr>
        <p:sp>
          <p:nvSpPr>
            <p:cNvPr id="19" name="Freeform 19"/>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F4B324"/>
            </a:solidFill>
          </p:spPr>
        </p:sp>
      </p:grpSp>
      <p:grpSp>
        <p:nvGrpSpPr>
          <p:cNvPr id="20" name="Group 20"/>
          <p:cNvGrpSpPr/>
          <p:nvPr/>
        </p:nvGrpSpPr>
        <p:grpSpPr>
          <a:xfrm>
            <a:off x="9093180" y="7835270"/>
            <a:ext cx="1119334" cy="1030820"/>
            <a:chOff x="0" y="0"/>
            <a:chExt cx="6343777" cy="5842127"/>
          </a:xfrm>
        </p:grpSpPr>
        <p:sp>
          <p:nvSpPr>
            <p:cNvPr id="21" name="Freeform 21"/>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F6E7D8"/>
            </a:solid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046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006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737574-F3BE-17C6-E2E2-DE6C1A89D2CF}"/>
              </a:ext>
            </a:extLst>
          </p:cNvPr>
          <p:cNvPicPr>
            <a:picLocks noChangeAspect="1"/>
          </p:cNvPicPr>
          <p:nvPr/>
        </p:nvPicPr>
        <p:blipFill>
          <a:blip r:embed="rId3"/>
          <a:stretch>
            <a:fillRect/>
          </a:stretch>
        </p:blipFill>
        <p:spPr>
          <a:xfrm>
            <a:off x="1219200" y="7429500"/>
            <a:ext cx="781090" cy="609631"/>
          </a:xfrm>
          <a:prstGeom prst="rect">
            <a:avLst/>
          </a:prstGeom>
        </p:spPr>
      </p:pic>
    </p:spTree>
    <p:extLst>
      <p:ext uri="{BB962C8B-B14F-4D97-AF65-F5344CB8AC3E}">
        <p14:creationId xmlns:p14="http://schemas.microsoft.com/office/powerpoint/2010/main" val="3426951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834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324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B324"/>
        </a:solidFill>
        <a:effectLst/>
      </p:bgPr>
    </p:bg>
    <p:spTree>
      <p:nvGrpSpPr>
        <p:cNvPr id="1" name=""/>
        <p:cNvGrpSpPr/>
        <p:nvPr/>
      </p:nvGrpSpPr>
      <p:grpSpPr>
        <a:xfrm>
          <a:off x="0" y="0"/>
          <a:ext cx="0" cy="0"/>
          <a:chOff x="0" y="0"/>
          <a:chExt cx="0" cy="0"/>
        </a:xfrm>
      </p:grpSpPr>
      <p:sp>
        <p:nvSpPr>
          <p:cNvPr id="2" name="TextBox 2"/>
          <p:cNvSpPr txBox="1"/>
          <p:nvPr/>
        </p:nvSpPr>
        <p:spPr>
          <a:xfrm>
            <a:off x="1273259" y="1783353"/>
            <a:ext cx="11897375" cy="1320800"/>
          </a:xfrm>
          <a:prstGeom prst="rect">
            <a:avLst/>
          </a:prstGeom>
        </p:spPr>
        <p:txBody>
          <a:bodyPr lIns="0" tIns="0" rIns="0" bIns="0" rtlCol="0" anchor="t">
            <a:spAutoFit/>
          </a:bodyPr>
          <a:lstStyle/>
          <a:p>
            <a:pPr>
              <a:lnSpc>
                <a:spcPts val="9999"/>
              </a:lnSpc>
            </a:pPr>
            <a:r>
              <a:rPr lang="en-US" sz="9999" spc="1399">
                <a:solidFill>
                  <a:srgbClr val="1C191A"/>
                </a:solidFill>
                <a:latin typeface="Hammersmith One"/>
              </a:rPr>
              <a:t>WITHOUT DATA</a:t>
            </a:r>
          </a:p>
        </p:txBody>
      </p:sp>
      <p:sp>
        <p:nvSpPr>
          <p:cNvPr id="3" name="TextBox 3"/>
          <p:cNvSpPr txBox="1"/>
          <p:nvPr/>
        </p:nvSpPr>
        <p:spPr>
          <a:xfrm>
            <a:off x="1167126" y="7382872"/>
            <a:ext cx="9244652" cy="1320799"/>
          </a:xfrm>
          <a:prstGeom prst="rect">
            <a:avLst/>
          </a:prstGeom>
        </p:spPr>
        <p:txBody>
          <a:bodyPr lIns="0" tIns="0" rIns="0" bIns="0" rtlCol="0" anchor="t">
            <a:spAutoFit/>
          </a:bodyPr>
          <a:lstStyle/>
          <a:p>
            <a:pPr>
              <a:lnSpc>
                <a:spcPts val="9999"/>
              </a:lnSpc>
            </a:pPr>
            <a:r>
              <a:rPr lang="en-US" sz="9999" spc="1399">
                <a:solidFill>
                  <a:srgbClr val="1C191A"/>
                </a:solidFill>
                <a:latin typeface="Hammersmith One"/>
              </a:rPr>
              <a:t>AN OPINION</a:t>
            </a:r>
          </a:p>
        </p:txBody>
      </p:sp>
      <p:sp>
        <p:nvSpPr>
          <p:cNvPr id="4" name="TextBox 4"/>
          <p:cNvSpPr txBox="1"/>
          <p:nvPr/>
        </p:nvSpPr>
        <p:spPr>
          <a:xfrm>
            <a:off x="5725448" y="5658793"/>
            <a:ext cx="10363782" cy="1320799"/>
          </a:xfrm>
          <a:prstGeom prst="rect">
            <a:avLst/>
          </a:prstGeom>
        </p:spPr>
        <p:txBody>
          <a:bodyPr lIns="0" tIns="0" rIns="0" bIns="0" rtlCol="0" anchor="t">
            <a:spAutoFit/>
          </a:bodyPr>
          <a:lstStyle/>
          <a:p>
            <a:pPr>
              <a:lnSpc>
                <a:spcPts val="9999"/>
              </a:lnSpc>
            </a:pPr>
            <a:r>
              <a:rPr lang="en-US" sz="9999" spc="1399">
                <a:solidFill>
                  <a:srgbClr val="1C191A"/>
                </a:solidFill>
                <a:latin typeface="Hammersmith One"/>
              </a:rPr>
              <a:t>PERSON WITH </a:t>
            </a:r>
          </a:p>
        </p:txBody>
      </p:sp>
      <p:sp>
        <p:nvSpPr>
          <p:cNvPr id="5" name="TextBox 5"/>
          <p:cNvSpPr txBox="1"/>
          <p:nvPr/>
        </p:nvSpPr>
        <p:spPr>
          <a:xfrm>
            <a:off x="428378" y="3822700"/>
            <a:ext cx="16780186" cy="1320800"/>
          </a:xfrm>
          <a:prstGeom prst="rect">
            <a:avLst/>
          </a:prstGeom>
        </p:spPr>
        <p:txBody>
          <a:bodyPr lIns="0" tIns="0" rIns="0" bIns="0" rtlCol="0" anchor="t">
            <a:spAutoFit/>
          </a:bodyPr>
          <a:lstStyle/>
          <a:p>
            <a:pPr algn="ctr">
              <a:lnSpc>
                <a:spcPts val="9999"/>
              </a:lnSpc>
            </a:pPr>
            <a:r>
              <a:rPr lang="en-US" sz="9999" spc="1099">
                <a:solidFill>
                  <a:srgbClr val="1C191A"/>
                </a:solidFill>
                <a:latin typeface="Hammersmith One"/>
              </a:rPr>
              <a:t>YOU'RE JUST ANOTHER</a:t>
            </a:r>
          </a:p>
        </p:txBody>
      </p:sp>
      <p:grpSp>
        <p:nvGrpSpPr>
          <p:cNvPr id="6" name="Group 6"/>
          <p:cNvGrpSpPr/>
          <p:nvPr/>
        </p:nvGrpSpPr>
        <p:grpSpPr>
          <a:xfrm>
            <a:off x="16089230" y="7507493"/>
            <a:ext cx="1119334" cy="1030820"/>
            <a:chOff x="0" y="0"/>
            <a:chExt cx="6343777" cy="5842127"/>
          </a:xfrm>
        </p:grpSpPr>
        <p:sp>
          <p:nvSpPr>
            <p:cNvPr id="7" name="Freeform 7"/>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1C191A"/>
            </a:solidFill>
          </p:spPr>
        </p:sp>
      </p:grpSp>
      <p:sp>
        <p:nvSpPr>
          <p:cNvPr id="8" name="TextBox 8"/>
          <p:cNvSpPr txBox="1"/>
          <p:nvPr/>
        </p:nvSpPr>
        <p:spPr>
          <a:xfrm>
            <a:off x="428378" y="5793714"/>
            <a:ext cx="5128456" cy="495300"/>
          </a:xfrm>
          <a:prstGeom prst="rect">
            <a:avLst/>
          </a:prstGeom>
        </p:spPr>
        <p:txBody>
          <a:bodyPr lIns="0" tIns="0" rIns="0" bIns="0" rtlCol="0" anchor="t">
            <a:spAutoFit/>
          </a:bodyPr>
          <a:lstStyle/>
          <a:p>
            <a:pPr algn="ctr">
              <a:lnSpc>
                <a:spcPts val="4199"/>
              </a:lnSpc>
            </a:pPr>
            <a:r>
              <a:rPr lang="en-US" sz="2999" spc="59">
                <a:solidFill>
                  <a:srgbClr val="1C191A"/>
                </a:solidFill>
                <a:latin typeface="Playfair Display"/>
              </a:rPr>
              <a:t>drive intentional</a:t>
            </a:r>
          </a:p>
        </p:txBody>
      </p:sp>
      <p:grpSp>
        <p:nvGrpSpPr>
          <p:cNvPr id="9" name="Group 9"/>
          <p:cNvGrpSpPr/>
          <p:nvPr/>
        </p:nvGrpSpPr>
        <p:grpSpPr>
          <a:xfrm>
            <a:off x="12827359" y="1904164"/>
            <a:ext cx="3394167" cy="879153"/>
            <a:chOff x="0" y="0"/>
            <a:chExt cx="4223723" cy="1106170"/>
          </a:xfrm>
        </p:grpSpPr>
        <p:sp>
          <p:nvSpPr>
            <p:cNvPr id="10" name="Freeform 10"/>
            <p:cNvSpPr/>
            <p:nvPr/>
          </p:nvSpPr>
          <p:spPr>
            <a:xfrm>
              <a:off x="0" y="0"/>
              <a:ext cx="4224993" cy="1107440"/>
            </a:xfrm>
            <a:custGeom>
              <a:avLst/>
              <a:gdLst/>
              <a:ahLst/>
              <a:cxnLst/>
              <a:rect l="l" t="t" r="r" b="b"/>
              <a:pathLst>
                <a:path w="4224993" h="1107440">
                  <a:moveTo>
                    <a:pt x="3671273" y="45720"/>
                  </a:moveTo>
                  <a:cubicBezTo>
                    <a:pt x="3950673" y="45720"/>
                    <a:pt x="4178003" y="273050"/>
                    <a:pt x="4178003" y="552450"/>
                  </a:cubicBezTo>
                  <a:cubicBezTo>
                    <a:pt x="4178003" y="831850"/>
                    <a:pt x="3950673" y="1059180"/>
                    <a:pt x="3671273" y="1059180"/>
                  </a:cubicBezTo>
                  <a:lnTo>
                    <a:pt x="553720" y="1059180"/>
                  </a:lnTo>
                  <a:cubicBezTo>
                    <a:pt x="274320" y="1059180"/>
                    <a:pt x="46990" y="831850"/>
                    <a:pt x="46990" y="552450"/>
                  </a:cubicBezTo>
                  <a:cubicBezTo>
                    <a:pt x="46990" y="273050"/>
                    <a:pt x="274320" y="45720"/>
                    <a:pt x="553720" y="45720"/>
                  </a:cubicBezTo>
                  <a:lnTo>
                    <a:pt x="3671273" y="45720"/>
                  </a:lnTo>
                  <a:moveTo>
                    <a:pt x="3671273" y="0"/>
                  </a:moveTo>
                  <a:lnTo>
                    <a:pt x="553720" y="0"/>
                  </a:lnTo>
                  <a:cubicBezTo>
                    <a:pt x="247650" y="0"/>
                    <a:pt x="0" y="247650"/>
                    <a:pt x="0" y="553720"/>
                  </a:cubicBezTo>
                  <a:cubicBezTo>
                    <a:pt x="0" y="859790"/>
                    <a:pt x="247650" y="1107440"/>
                    <a:pt x="553720" y="1107440"/>
                  </a:cubicBezTo>
                  <a:lnTo>
                    <a:pt x="3671273" y="1107440"/>
                  </a:lnTo>
                  <a:cubicBezTo>
                    <a:pt x="3977343" y="1107440"/>
                    <a:pt x="4224993" y="859790"/>
                    <a:pt x="4224993" y="553720"/>
                  </a:cubicBezTo>
                  <a:cubicBezTo>
                    <a:pt x="4223723" y="247650"/>
                    <a:pt x="3976073" y="0"/>
                    <a:pt x="3671273" y="0"/>
                  </a:cubicBezTo>
                  <a:close/>
                </a:path>
              </a:pathLst>
            </a:custGeom>
            <a:solidFill>
              <a:srgbClr val="F6E7D8">
                <a:alpha val="60784"/>
              </a:srgbClr>
            </a:solidFill>
          </p:spPr>
        </p:sp>
      </p:grpSp>
      <p:sp>
        <p:nvSpPr>
          <p:cNvPr id="11" name="TextBox 11"/>
          <p:cNvSpPr txBox="1"/>
          <p:nvPr/>
        </p:nvSpPr>
        <p:spPr>
          <a:xfrm>
            <a:off x="13224093" y="2072278"/>
            <a:ext cx="2600699" cy="495300"/>
          </a:xfrm>
          <a:prstGeom prst="rect">
            <a:avLst/>
          </a:prstGeom>
        </p:spPr>
        <p:txBody>
          <a:bodyPr lIns="0" tIns="0" rIns="0" bIns="0" rtlCol="0" anchor="t">
            <a:spAutoFit/>
          </a:bodyPr>
          <a:lstStyle/>
          <a:p>
            <a:pPr algn="ctr">
              <a:lnSpc>
                <a:spcPts val="4199"/>
              </a:lnSpc>
            </a:pPr>
            <a:r>
              <a:rPr lang="en-US" sz="2999" spc="59">
                <a:solidFill>
                  <a:srgbClr val="1C191A"/>
                </a:solidFill>
                <a:latin typeface="Playfair Display"/>
              </a:rPr>
              <a:t>facts</a:t>
            </a:r>
          </a:p>
        </p:txBody>
      </p:sp>
      <p:grpSp>
        <p:nvGrpSpPr>
          <p:cNvPr id="12" name="Group 12"/>
          <p:cNvGrpSpPr/>
          <p:nvPr/>
        </p:nvGrpSpPr>
        <p:grpSpPr>
          <a:xfrm>
            <a:off x="10641450" y="7507493"/>
            <a:ext cx="3394167" cy="871533"/>
            <a:chOff x="0" y="0"/>
            <a:chExt cx="4525555" cy="1162043"/>
          </a:xfrm>
        </p:grpSpPr>
        <p:grpSp>
          <p:nvGrpSpPr>
            <p:cNvPr id="13" name="Group 13"/>
            <p:cNvGrpSpPr/>
            <p:nvPr/>
          </p:nvGrpSpPr>
          <p:grpSpPr>
            <a:xfrm>
              <a:off x="0" y="0"/>
              <a:ext cx="4525555" cy="1162043"/>
              <a:chOff x="0" y="0"/>
              <a:chExt cx="4223723" cy="1106170"/>
            </a:xfrm>
          </p:grpSpPr>
          <p:sp>
            <p:nvSpPr>
              <p:cNvPr id="14" name="Freeform 14"/>
              <p:cNvSpPr/>
              <p:nvPr/>
            </p:nvSpPr>
            <p:spPr>
              <a:xfrm>
                <a:off x="0" y="0"/>
                <a:ext cx="4224993" cy="1097852"/>
              </a:xfrm>
              <a:custGeom>
                <a:avLst/>
                <a:gdLst/>
                <a:ahLst/>
                <a:cxnLst/>
                <a:rect l="l" t="t" r="r" b="b"/>
                <a:pathLst>
                  <a:path w="4224993" h="1097852">
                    <a:moveTo>
                      <a:pt x="3671273" y="45324"/>
                    </a:moveTo>
                    <a:cubicBezTo>
                      <a:pt x="3950673" y="45324"/>
                      <a:pt x="4178003" y="270683"/>
                      <a:pt x="4178003" y="547661"/>
                    </a:cubicBezTo>
                    <a:cubicBezTo>
                      <a:pt x="4178003" y="824639"/>
                      <a:pt x="3950673" y="1049998"/>
                      <a:pt x="3671273" y="1049998"/>
                    </a:cubicBezTo>
                    <a:lnTo>
                      <a:pt x="553720" y="1049998"/>
                    </a:lnTo>
                    <a:cubicBezTo>
                      <a:pt x="274320" y="1049998"/>
                      <a:pt x="46990" y="824639"/>
                      <a:pt x="46990" y="547661"/>
                    </a:cubicBezTo>
                    <a:cubicBezTo>
                      <a:pt x="46990" y="270683"/>
                      <a:pt x="274320" y="45324"/>
                      <a:pt x="553720" y="45324"/>
                    </a:cubicBezTo>
                    <a:lnTo>
                      <a:pt x="3671273" y="45324"/>
                    </a:lnTo>
                    <a:moveTo>
                      <a:pt x="3671273" y="0"/>
                    </a:moveTo>
                    <a:lnTo>
                      <a:pt x="553720" y="0"/>
                    </a:lnTo>
                    <a:cubicBezTo>
                      <a:pt x="247650" y="0"/>
                      <a:pt x="0" y="245503"/>
                      <a:pt x="0" y="548920"/>
                    </a:cubicBezTo>
                    <a:cubicBezTo>
                      <a:pt x="0" y="852336"/>
                      <a:pt x="247650" y="1097852"/>
                      <a:pt x="553720" y="1097852"/>
                    </a:cubicBezTo>
                    <a:lnTo>
                      <a:pt x="3671273" y="1097852"/>
                    </a:lnTo>
                    <a:cubicBezTo>
                      <a:pt x="3977343" y="1097852"/>
                      <a:pt x="4224993" y="852336"/>
                      <a:pt x="4224993" y="548920"/>
                    </a:cubicBezTo>
                    <a:cubicBezTo>
                      <a:pt x="4223723" y="245503"/>
                      <a:pt x="3976073" y="0"/>
                      <a:pt x="3671273" y="0"/>
                    </a:cubicBezTo>
                    <a:close/>
                  </a:path>
                </a:pathLst>
              </a:custGeom>
              <a:solidFill>
                <a:srgbClr val="F6E7D8">
                  <a:alpha val="60000"/>
                </a:srgbClr>
              </a:solidFill>
            </p:spPr>
          </p:sp>
        </p:grpSp>
        <p:sp>
          <p:nvSpPr>
            <p:cNvPr id="15" name="TextBox 15"/>
            <p:cNvSpPr txBox="1"/>
            <p:nvPr/>
          </p:nvSpPr>
          <p:spPr>
            <a:xfrm>
              <a:off x="528978" y="163057"/>
              <a:ext cx="3467599" cy="634365"/>
            </a:xfrm>
            <a:prstGeom prst="rect">
              <a:avLst/>
            </a:prstGeom>
          </p:spPr>
          <p:txBody>
            <a:bodyPr lIns="0" tIns="0" rIns="0" bIns="0" rtlCol="0" anchor="t">
              <a:spAutoFit/>
            </a:bodyPr>
            <a:lstStyle/>
            <a:p>
              <a:pPr algn="ctr">
                <a:lnSpc>
                  <a:spcPts val="4094"/>
                </a:lnSpc>
              </a:pPr>
              <a:r>
                <a:rPr lang="en-US" sz="2924" spc="58">
                  <a:solidFill>
                    <a:srgbClr val="1C191A"/>
                  </a:solidFill>
                  <a:latin typeface="Playfair Display"/>
                </a:rPr>
                <a:t>progress</a:t>
              </a:r>
            </a:p>
          </p:txBody>
        </p:sp>
      </p:grpSp>
      <p:grpSp>
        <p:nvGrpSpPr>
          <p:cNvPr id="16" name="Group 16"/>
          <p:cNvGrpSpPr/>
          <p:nvPr/>
        </p:nvGrpSpPr>
        <p:grpSpPr>
          <a:xfrm>
            <a:off x="724858" y="5625600"/>
            <a:ext cx="4535496" cy="879153"/>
            <a:chOff x="0" y="0"/>
            <a:chExt cx="5644001" cy="1106170"/>
          </a:xfrm>
        </p:grpSpPr>
        <p:sp>
          <p:nvSpPr>
            <p:cNvPr id="17" name="Freeform 17"/>
            <p:cNvSpPr/>
            <p:nvPr/>
          </p:nvSpPr>
          <p:spPr>
            <a:xfrm>
              <a:off x="0" y="0"/>
              <a:ext cx="5645271" cy="1107440"/>
            </a:xfrm>
            <a:custGeom>
              <a:avLst/>
              <a:gdLst/>
              <a:ahLst/>
              <a:cxnLst/>
              <a:rect l="l" t="t" r="r" b="b"/>
              <a:pathLst>
                <a:path w="5645271" h="1107440">
                  <a:moveTo>
                    <a:pt x="5091551" y="45720"/>
                  </a:moveTo>
                  <a:cubicBezTo>
                    <a:pt x="5370951" y="45720"/>
                    <a:pt x="5598282" y="273050"/>
                    <a:pt x="5598282" y="552450"/>
                  </a:cubicBezTo>
                  <a:cubicBezTo>
                    <a:pt x="5598282" y="831850"/>
                    <a:pt x="5370951" y="1059180"/>
                    <a:pt x="5091551" y="1059180"/>
                  </a:cubicBezTo>
                  <a:lnTo>
                    <a:pt x="553720" y="1059180"/>
                  </a:lnTo>
                  <a:cubicBezTo>
                    <a:pt x="274320" y="1059180"/>
                    <a:pt x="46990" y="831850"/>
                    <a:pt x="46990" y="552450"/>
                  </a:cubicBezTo>
                  <a:cubicBezTo>
                    <a:pt x="46990" y="273050"/>
                    <a:pt x="274320" y="45720"/>
                    <a:pt x="553720" y="45720"/>
                  </a:cubicBezTo>
                  <a:lnTo>
                    <a:pt x="5091551" y="45720"/>
                  </a:lnTo>
                  <a:moveTo>
                    <a:pt x="5091551" y="0"/>
                  </a:moveTo>
                  <a:lnTo>
                    <a:pt x="553720" y="0"/>
                  </a:lnTo>
                  <a:cubicBezTo>
                    <a:pt x="247650" y="0"/>
                    <a:pt x="0" y="247650"/>
                    <a:pt x="0" y="553720"/>
                  </a:cubicBezTo>
                  <a:cubicBezTo>
                    <a:pt x="0" y="859790"/>
                    <a:pt x="247650" y="1107440"/>
                    <a:pt x="553720" y="1107440"/>
                  </a:cubicBezTo>
                  <a:lnTo>
                    <a:pt x="5091551" y="1107440"/>
                  </a:lnTo>
                  <a:cubicBezTo>
                    <a:pt x="5397621" y="1107440"/>
                    <a:pt x="5645271" y="859790"/>
                    <a:pt x="5645271" y="553720"/>
                  </a:cubicBezTo>
                  <a:cubicBezTo>
                    <a:pt x="5644001" y="247650"/>
                    <a:pt x="5396351" y="0"/>
                    <a:pt x="5091551" y="0"/>
                  </a:cubicBezTo>
                  <a:close/>
                </a:path>
              </a:pathLst>
            </a:custGeom>
            <a:solidFill>
              <a:srgbClr val="F6E7D8">
                <a:alpha val="60000"/>
              </a:srgbClr>
            </a:solidFill>
          </p:spPr>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142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4902"/>
        </a:solidFill>
        <a:effectLst/>
      </p:bgPr>
    </p:bg>
    <p:spTree>
      <p:nvGrpSpPr>
        <p:cNvPr id="1" name=""/>
        <p:cNvGrpSpPr/>
        <p:nvPr/>
      </p:nvGrpSpPr>
      <p:grpSpPr>
        <a:xfrm>
          <a:off x="0" y="0"/>
          <a:ext cx="0" cy="0"/>
          <a:chOff x="0" y="0"/>
          <a:chExt cx="0" cy="0"/>
        </a:xfrm>
      </p:grpSpPr>
      <p:grpSp>
        <p:nvGrpSpPr>
          <p:cNvPr id="2" name="Group 2"/>
          <p:cNvGrpSpPr/>
          <p:nvPr/>
        </p:nvGrpSpPr>
        <p:grpSpPr>
          <a:xfrm>
            <a:off x="-1127370" y="4894623"/>
            <a:ext cx="19765418" cy="5657850"/>
            <a:chOff x="0" y="0"/>
            <a:chExt cx="6686080" cy="1913890"/>
          </a:xfrm>
        </p:grpSpPr>
        <p:sp>
          <p:nvSpPr>
            <p:cNvPr id="3" name="Freeform 3"/>
            <p:cNvSpPr/>
            <p:nvPr/>
          </p:nvSpPr>
          <p:spPr>
            <a:xfrm>
              <a:off x="0" y="0"/>
              <a:ext cx="6686079" cy="1913890"/>
            </a:xfrm>
            <a:custGeom>
              <a:avLst/>
              <a:gdLst/>
              <a:ahLst/>
              <a:cxnLst/>
              <a:rect l="l" t="t" r="r" b="b"/>
              <a:pathLst>
                <a:path w="6686079" h="1913890">
                  <a:moveTo>
                    <a:pt x="0" y="0"/>
                  </a:moveTo>
                  <a:lnTo>
                    <a:pt x="6686079" y="0"/>
                  </a:lnTo>
                  <a:lnTo>
                    <a:pt x="6686079" y="1913890"/>
                  </a:lnTo>
                  <a:lnTo>
                    <a:pt x="0" y="1913890"/>
                  </a:lnTo>
                  <a:close/>
                </a:path>
              </a:pathLst>
            </a:custGeom>
            <a:solidFill>
              <a:srgbClr val="F6E7D8"/>
            </a:solidFill>
          </p:spPr>
        </p:sp>
      </p:grpSp>
      <p:grpSp>
        <p:nvGrpSpPr>
          <p:cNvPr id="4" name="Group 4"/>
          <p:cNvGrpSpPr/>
          <p:nvPr/>
        </p:nvGrpSpPr>
        <p:grpSpPr>
          <a:xfrm>
            <a:off x="1028700" y="5726366"/>
            <a:ext cx="5952115" cy="2100412"/>
            <a:chOff x="0" y="0"/>
            <a:chExt cx="7936153" cy="2800549"/>
          </a:xfrm>
        </p:grpSpPr>
        <p:sp>
          <p:nvSpPr>
            <p:cNvPr id="5" name="AutoShape 5"/>
            <p:cNvSpPr/>
            <p:nvPr/>
          </p:nvSpPr>
          <p:spPr>
            <a:xfrm>
              <a:off x="0" y="0"/>
              <a:ext cx="756796" cy="145764"/>
            </a:xfrm>
            <a:prstGeom prst="rect">
              <a:avLst/>
            </a:prstGeom>
            <a:solidFill>
              <a:srgbClr val="1C191A"/>
            </a:solidFill>
          </p:spPr>
        </p:sp>
        <p:sp>
          <p:nvSpPr>
            <p:cNvPr id="6" name="TextBox 6"/>
            <p:cNvSpPr txBox="1"/>
            <p:nvPr/>
          </p:nvSpPr>
          <p:spPr>
            <a:xfrm>
              <a:off x="0" y="1061925"/>
              <a:ext cx="7936153" cy="1738624"/>
            </a:xfrm>
            <a:prstGeom prst="rect">
              <a:avLst/>
            </a:prstGeom>
          </p:spPr>
          <p:txBody>
            <a:bodyPr lIns="0" tIns="0" rIns="0" bIns="0" rtlCol="0" anchor="t">
              <a:spAutoFit/>
            </a:bodyPr>
            <a:lstStyle/>
            <a:p>
              <a:pPr>
                <a:lnSpc>
                  <a:spcPts val="3552"/>
                </a:lnSpc>
              </a:pPr>
              <a:r>
                <a:rPr lang="en-US" sz="2537" spc="50">
                  <a:solidFill>
                    <a:srgbClr val="1C191A"/>
                  </a:solidFill>
                  <a:latin typeface="Playfair Display"/>
                </a:rPr>
                <a:t>Upon secondary review, ordered level of care is appropriate from a compliance stand point.</a:t>
              </a:r>
            </a:p>
          </p:txBody>
        </p:sp>
      </p:grpSp>
      <p:grpSp>
        <p:nvGrpSpPr>
          <p:cNvPr id="7" name="Group 7"/>
          <p:cNvGrpSpPr/>
          <p:nvPr/>
        </p:nvGrpSpPr>
        <p:grpSpPr>
          <a:xfrm>
            <a:off x="9729455" y="5835689"/>
            <a:ext cx="5952115" cy="2435322"/>
            <a:chOff x="0" y="0"/>
            <a:chExt cx="7936153" cy="3247097"/>
          </a:xfrm>
        </p:grpSpPr>
        <p:sp>
          <p:nvSpPr>
            <p:cNvPr id="8" name="TextBox 8"/>
            <p:cNvSpPr txBox="1"/>
            <p:nvPr/>
          </p:nvSpPr>
          <p:spPr>
            <a:xfrm>
              <a:off x="0" y="916160"/>
              <a:ext cx="7936153" cy="2330936"/>
            </a:xfrm>
            <a:prstGeom prst="rect">
              <a:avLst/>
            </a:prstGeom>
          </p:spPr>
          <p:txBody>
            <a:bodyPr lIns="0" tIns="0" rIns="0" bIns="0" rtlCol="0" anchor="t">
              <a:spAutoFit/>
            </a:bodyPr>
            <a:lstStyle/>
            <a:p>
              <a:pPr>
                <a:lnSpc>
                  <a:spcPts val="3552"/>
                </a:lnSpc>
              </a:pPr>
              <a:r>
                <a:rPr lang="en-US" sz="2537" spc="50">
                  <a:solidFill>
                    <a:srgbClr val="1C191A"/>
                  </a:solidFill>
                  <a:latin typeface="Playfair Display"/>
                </a:rPr>
                <a:t>Upon secondary review, ordered level of care is non compliant and stay needs to be converted to another level of care.</a:t>
              </a:r>
            </a:p>
          </p:txBody>
        </p:sp>
        <p:sp>
          <p:nvSpPr>
            <p:cNvPr id="9" name="AutoShape 9"/>
            <p:cNvSpPr/>
            <p:nvPr/>
          </p:nvSpPr>
          <p:spPr>
            <a:xfrm>
              <a:off x="0" y="0"/>
              <a:ext cx="756796" cy="145764"/>
            </a:xfrm>
            <a:prstGeom prst="rect">
              <a:avLst/>
            </a:prstGeom>
            <a:solidFill>
              <a:srgbClr val="1C191A"/>
            </a:solidFill>
          </p:spPr>
        </p:sp>
      </p:grpSp>
      <p:sp>
        <p:nvSpPr>
          <p:cNvPr id="10" name="TextBox 10"/>
          <p:cNvSpPr txBox="1"/>
          <p:nvPr/>
        </p:nvSpPr>
        <p:spPr>
          <a:xfrm>
            <a:off x="912929" y="3307808"/>
            <a:ext cx="6812131" cy="1033145"/>
          </a:xfrm>
          <a:prstGeom prst="rect">
            <a:avLst/>
          </a:prstGeom>
        </p:spPr>
        <p:txBody>
          <a:bodyPr lIns="0" tIns="0" rIns="0" bIns="0" rtlCol="0" anchor="t">
            <a:spAutoFit/>
          </a:bodyPr>
          <a:lstStyle/>
          <a:p>
            <a:pPr>
              <a:lnSpc>
                <a:spcPts val="8319"/>
              </a:lnSpc>
            </a:pPr>
            <a:r>
              <a:rPr lang="en-US" sz="6399" spc="601">
                <a:solidFill>
                  <a:srgbClr val="1C191A"/>
                </a:solidFill>
                <a:latin typeface="Hammersmith One"/>
              </a:rPr>
              <a:t>CONCURRENCE</a:t>
            </a:r>
          </a:p>
        </p:txBody>
      </p:sp>
      <p:sp>
        <p:nvSpPr>
          <p:cNvPr id="11" name="TextBox 11"/>
          <p:cNvSpPr txBox="1"/>
          <p:nvPr/>
        </p:nvSpPr>
        <p:spPr>
          <a:xfrm>
            <a:off x="9505122" y="3308435"/>
            <a:ext cx="6812131" cy="1032518"/>
          </a:xfrm>
          <a:prstGeom prst="rect">
            <a:avLst/>
          </a:prstGeom>
        </p:spPr>
        <p:txBody>
          <a:bodyPr lIns="0" tIns="0" rIns="0" bIns="0" rtlCol="0" anchor="t">
            <a:spAutoFit/>
          </a:bodyPr>
          <a:lstStyle/>
          <a:p>
            <a:pPr>
              <a:lnSpc>
                <a:spcPts val="8320"/>
              </a:lnSpc>
            </a:pPr>
            <a:r>
              <a:rPr lang="en-US" sz="6400" spc="896">
                <a:solidFill>
                  <a:srgbClr val="1C191A"/>
                </a:solidFill>
                <a:latin typeface="Hammersmith One"/>
              </a:rPr>
              <a:t>CONVERSION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C191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6337357" y="1480381"/>
            <a:ext cx="12605876" cy="9072468"/>
          </a:xfrm>
          <a:prstGeom prst="rect">
            <a:avLst/>
          </a:prstGeom>
        </p:spPr>
      </p:pic>
      <p:sp>
        <p:nvSpPr>
          <p:cNvPr id="3" name="TextBox 3"/>
          <p:cNvSpPr txBox="1"/>
          <p:nvPr/>
        </p:nvSpPr>
        <p:spPr>
          <a:xfrm>
            <a:off x="1028700" y="1028700"/>
            <a:ext cx="14602959" cy="1009650"/>
          </a:xfrm>
          <a:prstGeom prst="rect">
            <a:avLst/>
          </a:prstGeom>
        </p:spPr>
        <p:txBody>
          <a:bodyPr lIns="0" tIns="0" rIns="0" bIns="0" rtlCol="0" anchor="t">
            <a:spAutoFit/>
          </a:bodyPr>
          <a:lstStyle/>
          <a:p>
            <a:pPr>
              <a:lnSpc>
                <a:spcPts val="7991"/>
              </a:lnSpc>
            </a:pPr>
            <a:r>
              <a:rPr lang="en-US" sz="6659" spc="932">
                <a:solidFill>
                  <a:srgbClr val="F14902"/>
                </a:solidFill>
                <a:latin typeface="Hammersmith One"/>
              </a:rPr>
              <a:t>COMPLIANCE DATA POINTS</a:t>
            </a:r>
          </a:p>
        </p:txBody>
      </p:sp>
      <p:sp>
        <p:nvSpPr>
          <p:cNvPr id="4" name="TextBox 4"/>
          <p:cNvSpPr txBox="1"/>
          <p:nvPr/>
        </p:nvSpPr>
        <p:spPr>
          <a:xfrm>
            <a:off x="1782126" y="2078368"/>
            <a:ext cx="5832337" cy="495300"/>
          </a:xfrm>
          <a:prstGeom prst="rect">
            <a:avLst/>
          </a:prstGeom>
        </p:spPr>
        <p:txBody>
          <a:bodyPr lIns="0" tIns="0" rIns="0" bIns="0" rtlCol="0" anchor="t">
            <a:spAutoFit/>
          </a:bodyPr>
          <a:lstStyle/>
          <a:p>
            <a:pPr>
              <a:lnSpc>
                <a:spcPts val="4199"/>
              </a:lnSpc>
            </a:pPr>
            <a:r>
              <a:rPr lang="en-US" sz="2999" spc="149">
                <a:solidFill>
                  <a:srgbClr val="F6E7D8"/>
                </a:solidFill>
                <a:latin typeface="Playfair Display Italics"/>
              </a:rPr>
              <a:t>minimize your risk</a:t>
            </a:r>
          </a:p>
        </p:txBody>
      </p:sp>
      <p:sp>
        <p:nvSpPr>
          <p:cNvPr id="5" name="Freeform 5"/>
          <p:cNvSpPr/>
          <p:nvPr/>
        </p:nvSpPr>
        <p:spPr>
          <a:xfrm>
            <a:off x="1144471" y="2201700"/>
            <a:ext cx="371968" cy="371968"/>
          </a:xfrm>
          <a:custGeom>
            <a:avLst/>
            <a:gdLst/>
            <a:ahLst/>
            <a:cxnLst/>
            <a:rect l="l" t="t" r="r" b="b"/>
            <a:pathLst>
              <a:path w="371968" h="371968">
                <a:moveTo>
                  <a:pt x="0" y="0"/>
                </a:moveTo>
                <a:lnTo>
                  <a:pt x="371968" y="0"/>
                </a:lnTo>
                <a:lnTo>
                  <a:pt x="371968" y="371968"/>
                </a:lnTo>
                <a:lnTo>
                  <a:pt x="0" y="3719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AutoShape 6"/>
          <p:cNvSpPr/>
          <p:nvPr/>
        </p:nvSpPr>
        <p:spPr>
          <a:xfrm>
            <a:off x="359692" y="9248775"/>
            <a:ext cx="6805871" cy="0"/>
          </a:xfrm>
          <a:prstGeom prst="line">
            <a:avLst/>
          </a:prstGeom>
          <a:ln w="9525" cap="rnd">
            <a:solidFill>
              <a:srgbClr val="07A5C3"/>
            </a:solidFill>
            <a:prstDash val="solid"/>
            <a:headEnd type="none" w="sm" len="sm"/>
            <a:tailEnd type="none" w="sm" len="sm"/>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A5C3"/>
        </a:solidFill>
        <a:effectLst/>
      </p:bgPr>
    </p:bg>
    <p:spTree>
      <p:nvGrpSpPr>
        <p:cNvPr id="1" name=""/>
        <p:cNvGrpSpPr/>
        <p:nvPr/>
      </p:nvGrpSpPr>
      <p:grpSpPr>
        <a:xfrm>
          <a:off x="0" y="0"/>
          <a:ext cx="0" cy="0"/>
          <a:chOff x="0" y="0"/>
          <a:chExt cx="0" cy="0"/>
        </a:xfrm>
      </p:grpSpPr>
      <p:sp>
        <p:nvSpPr>
          <p:cNvPr id="2" name="TextBox 2"/>
          <p:cNvSpPr txBox="1"/>
          <p:nvPr/>
        </p:nvSpPr>
        <p:spPr>
          <a:xfrm>
            <a:off x="1633720" y="754821"/>
            <a:ext cx="12502323" cy="1179119"/>
          </a:xfrm>
          <a:prstGeom prst="rect">
            <a:avLst/>
          </a:prstGeom>
        </p:spPr>
        <p:txBody>
          <a:bodyPr lIns="0" tIns="0" rIns="0" bIns="0" rtlCol="0" anchor="t">
            <a:spAutoFit/>
          </a:bodyPr>
          <a:lstStyle/>
          <a:p>
            <a:pPr>
              <a:lnSpc>
                <a:spcPts val="8922"/>
              </a:lnSpc>
            </a:pPr>
            <a:r>
              <a:rPr lang="en-US" sz="8922" spc="651">
                <a:solidFill>
                  <a:srgbClr val="1C191A"/>
                </a:solidFill>
                <a:latin typeface="Hammersmith One"/>
              </a:rPr>
              <a:t>SOONER OR LATER</a:t>
            </a:r>
          </a:p>
        </p:txBody>
      </p:sp>
      <p:sp>
        <p:nvSpPr>
          <p:cNvPr id="3" name="TextBox 3"/>
          <p:cNvSpPr txBox="1"/>
          <p:nvPr/>
        </p:nvSpPr>
        <p:spPr>
          <a:xfrm>
            <a:off x="505052" y="5424265"/>
            <a:ext cx="16754248" cy="3292927"/>
          </a:xfrm>
          <a:prstGeom prst="rect">
            <a:avLst/>
          </a:prstGeom>
        </p:spPr>
        <p:txBody>
          <a:bodyPr lIns="0" tIns="0" rIns="0" bIns="0" rtlCol="0" anchor="t">
            <a:spAutoFit/>
          </a:bodyPr>
          <a:lstStyle/>
          <a:p>
            <a:pPr>
              <a:lnSpc>
                <a:spcPts val="24794"/>
              </a:lnSpc>
            </a:pPr>
            <a:r>
              <a:rPr lang="en-US" sz="24794" spc="2355" dirty="0">
                <a:solidFill>
                  <a:srgbClr val="1C191A"/>
                </a:solidFill>
                <a:latin typeface="Hammersmith One"/>
              </a:rPr>
              <a:t>BANQUET</a:t>
            </a:r>
          </a:p>
        </p:txBody>
      </p:sp>
      <p:sp>
        <p:nvSpPr>
          <p:cNvPr id="4" name="TextBox 4"/>
          <p:cNvSpPr txBox="1"/>
          <p:nvPr/>
        </p:nvSpPr>
        <p:spPr>
          <a:xfrm>
            <a:off x="3390311" y="4734058"/>
            <a:ext cx="9341549" cy="961760"/>
          </a:xfrm>
          <a:prstGeom prst="rect">
            <a:avLst/>
          </a:prstGeom>
        </p:spPr>
        <p:txBody>
          <a:bodyPr lIns="0" tIns="0" rIns="0" bIns="0" rtlCol="0" anchor="t">
            <a:spAutoFit/>
          </a:bodyPr>
          <a:lstStyle/>
          <a:p>
            <a:pPr>
              <a:lnSpc>
                <a:spcPts val="7263"/>
              </a:lnSpc>
            </a:pPr>
            <a:r>
              <a:rPr lang="en-US" sz="7263" spc="1016">
                <a:solidFill>
                  <a:srgbClr val="1C191A"/>
                </a:solidFill>
                <a:latin typeface="Hammersmith One"/>
              </a:rPr>
              <a:t>SITS DOWN TO A </a:t>
            </a:r>
          </a:p>
        </p:txBody>
      </p:sp>
      <p:sp>
        <p:nvSpPr>
          <p:cNvPr id="5" name="TextBox 5"/>
          <p:cNvSpPr txBox="1"/>
          <p:nvPr/>
        </p:nvSpPr>
        <p:spPr>
          <a:xfrm>
            <a:off x="5714831" y="1856651"/>
            <a:ext cx="11175705" cy="2274511"/>
          </a:xfrm>
          <a:prstGeom prst="rect">
            <a:avLst/>
          </a:prstGeom>
        </p:spPr>
        <p:txBody>
          <a:bodyPr lIns="0" tIns="0" rIns="0" bIns="0" rtlCol="0" anchor="t">
            <a:spAutoFit/>
          </a:bodyPr>
          <a:lstStyle/>
          <a:p>
            <a:pPr algn="ctr">
              <a:lnSpc>
                <a:spcPts val="17172"/>
              </a:lnSpc>
            </a:pPr>
            <a:r>
              <a:rPr lang="en-US" sz="17172" spc="652">
                <a:solidFill>
                  <a:srgbClr val="1C191A"/>
                </a:solidFill>
                <a:latin typeface="Hammersmith One"/>
              </a:rPr>
              <a:t>EVERYONE</a:t>
            </a:r>
          </a:p>
        </p:txBody>
      </p:sp>
      <p:grpSp>
        <p:nvGrpSpPr>
          <p:cNvPr id="6" name="Group 6"/>
          <p:cNvGrpSpPr/>
          <p:nvPr/>
        </p:nvGrpSpPr>
        <p:grpSpPr>
          <a:xfrm>
            <a:off x="16139966" y="6317194"/>
            <a:ext cx="1119334" cy="1030820"/>
            <a:chOff x="0" y="0"/>
            <a:chExt cx="6343777" cy="5842127"/>
          </a:xfrm>
        </p:grpSpPr>
        <p:sp>
          <p:nvSpPr>
            <p:cNvPr id="7" name="Freeform 7"/>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1C191A"/>
            </a:solidFill>
          </p:spPr>
        </p:sp>
      </p:grpSp>
      <p:sp>
        <p:nvSpPr>
          <p:cNvPr id="8" name="TextBox 8"/>
          <p:cNvSpPr txBox="1"/>
          <p:nvPr/>
        </p:nvSpPr>
        <p:spPr>
          <a:xfrm>
            <a:off x="4478003" y="8697913"/>
            <a:ext cx="12221630" cy="1320799"/>
          </a:xfrm>
          <a:prstGeom prst="rect">
            <a:avLst/>
          </a:prstGeom>
        </p:spPr>
        <p:txBody>
          <a:bodyPr lIns="0" tIns="0" rIns="0" bIns="0" rtlCol="0" anchor="t">
            <a:spAutoFit/>
          </a:bodyPr>
          <a:lstStyle/>
          <a:p>
            <a:pPr>
              <a:lnSpc>
                <a:spcPts val="9999"/>
              </a:lnSpc>
            </a:pPr>
            <a:r>
              <a:rPr lang="en-US" sz="9999" spc="1399">
                <a:solidFill>
                  <a:srgbClr val="1C191A"/>
                </a:solidFill>
                <a:latin typeface="Hammersmith One"/>
              </a:rPr>
              <a:t>CONSEQUENCES</a:t>
            </a:r>
          </a:p>
        </p:txBody>
      </p:sp>
      <p:sp>
        <p:nvSpPr>
          <p:cNvPr id="9" name="TextBox 9"/>
          <p:cNvSpPr txBox="1"/>
          <p:nvPr/>
        </p:nvSpPr>
        <p:spPr>
          <a:xfrm>
            <a:off x="3558269" y="8388183"/>
            <a:ext cx="1839468" cy="762793"/>
          </a:xfrm>
          <a:prstGeom prst="rect">
            <a:avLst/>
          </a:prstGeom>
        </p:spPr>
        <p:txBody>
          <a:bodyPr lIns="0" tIns="0" rIns="0" bIns="0" rtlCol="0" anchor="t">
            <a:spAutoFit/>
          </a:bodyPr>
          <a:lstStyle/>
          <a:p>
            <a:pPr>
              <a:lnSpc>
                <a:spcPts val="5704"/>
              </a:lnSpc>
            </a:pPr>
            <a:r>
              <a:rPr lang="en-US" sz="5704" spc="798">
                <a:solidFill>
                  <a:srgbClr val="1C191A"/>
                </a:solidFill>
                <a:latin typeface="Hammersmith One"/>
              </a:rPr>
              <a:t>OF</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C191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6167209" y="2486265"/>
            <a:ext cx="11901599" cy="7946046"/>
          </a:xfrm>
          <a:prstGeom prst="rect">
            <a:avLst/>
          </a:prstGeom>
        </p:spPr>
      </p:pic>
      <p:sp>
        <p:nvSpPr>
          <p:cNvPr id="3" name="Freeform 3"/>
          <p:cNvSpPr/>
          <p:nvPr/>
        </p:nvSpPr>
        <p:spPr>
          <a:xfrm>
            <a:off x="1144471" y="2201700"/>
            <a:ext cx="371968" cy="371968"/>
          </a:xfrm>
          <a:custGeom>
            <a:avLst/>
            <a:gdLst/>
            <a:ahLst/>
            <a:cxnLst/>
            <a:rect l="l" t="t" r="r" b="b"/>
            <a:pathLst>
              <a:path w="371968" h="371968">
                <a:moveTo>
                  <a:pt x="0" y="0"/>
                </a:moveTo>
                <a:lnTo>
                  <a:pt x="371968" y="0"/>
                </a:lnTo>
                <a:lnTo>
                  <a:pt x="371968" y="371968"/>
                </a:lnTo>
                <a:lnTo>
                  <a:pt x="0" y="3719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utoShape 4"/>
          <p:cNvSpPr/>
          <p:nvPr/>
        </p:nvSpPr>
        <p:spPr>
          <a:xfrm>
            <a:off x="359692" y="9248775"/>
            <a:ext cx="6805871" cy="0"/>
          </a:xfrm>
          <a:prstGeom prst="line">
            <a:avLst/>
          </a:prstGeom>
          <a:ln w="9525" cap="rnd">
            <a:solidFill>
              <a:srgbClr val="F6E7D8"/>
            </a:solidFill>
            <a:prstDash val="solid"/>
            <a:headEnd type="none" w="sm" len="sm"/>
            <a:tailEnd type="none" w="sm" len="sm"/>
          </a:ln>
        </p:spPr>
      </p:sp>
      <p:grpSp>
        <p:nvGrpSpPr>
          <p:cNvPr id="5" name="Group 5"/>
          <p:cNvGrpSpPr/>
          <p:nvPr/>
        </p:nvGrpSpPr>
        <p:grpSpPr>
          <a:xfrm>
            <a:off x="7433589" y="2810172"/>
            <a:ext cx="361748" cy="361748"/>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3F9B92"/>
            </a:solidFill>
          </p:spPr>
        </p:sp>
      </p:grpSp>
      <p:sp>
        <p:nvSpPr>
          <p:cNvPr id="7" name="TextBox 7"/>
          <p:cNvSpPr txBox="1"/>
          <p:nvPr/>
        </p:nvSpPr>
        <p:spPr>
          <a:xfrm>
            <a:off x="1028700" y="1028700"/>
            <a:ext cx="14602959" cy="1009650"/>
          </a:xfrm>
          <a:prstGeom prst="rect">
            <a:avLst/>
          </a:prstGeom>
        </p:spPr>
        <p:txBody>
          <a:bodyPr lIns="0" tIns="0" rIns="0" bIns="0" rtlCol="0" anchor="t">
            <a:spAutoFit/>
          </a:bodyPr>
          <a:lstStyle/>
          <a:p>
            <a:pPr>
              <a:lnSpc>
                <a:spcPts val="7991"/>
              </a:lnSpc>
            </a:pPr>
            <a:r>
              <a:rPr lang="en-US" sz="6659" spc="932">
                <a:solidFill>
                  <a:srgbClr val="F6E7D8"/>
                </a:solidFill>
                <a:latin typeface="Hammersmith One"/>
              </a:rPr>
              <a:t>REVENUE DATA POINTS</a:t>
            </a:r>
          </a:p>
        </p:txBody>
      </p:sp>
      <p:sp>
        <p:nvSpPr>
          <p:cNvPr id="8" name="TextBox 8"/>
          <p:cNvSpPr txBox="1"/>
          <p:nvPr/>
        </p:nvSpPr>
        <p:spPr>
          <a:xfrm>
            <a:off x="1782126" y="2078368"/>
            <a:ext cx="5832337" cy="495300"/>
          </a:xfrm>
          <a:prstGeom prst="rect">
            <a:avLst/>
          </a:prstGeom>
        </p:spPr>
        <p:txBody>
          <a:bodyPr lIns="0" tIns="0" rIns="0" bIns="0" rtlCol="0" anchor="t">
            <a:spAutoFit/>
          </a:bodyPr>
          <a:lstStyle/>
          <a:p>
            <a:pPr>
              <a:lnSpc>
                <a:spcPts val="4199"/>
              </a:lnSpc>
            </a:pPr>
            <a:r>
              <a:rPr lang="en-US" sz="2999" spc="149">
                <a:solidFill>
                  <a:srgbClr val="F6E7D8"/>
                </a:solidFill>
                <a:latin typeface="Playfair Display Italics"/>
              </a:rPr>
              <a:t>maximize your return</a:t>
            </a:r>
          </a:p>
        </p:txBody>
      </p:sp>
      <p:sp>
        <p:nvSpPr>
          <p:cNvPr id="9" name="TextBox 9"/>
          <p:cNvSpPr txBox="1"/>
          <p:nvPr/>
        </p:nvSpPr>
        <p:spPr>
          <a:xfrm>
            <a:off x="7994330" y="2659438"/>
            <a:ext cx="1809777" cy="596542"/>
          </a:xfrm>
          <a:prstGeom prst="rect">
            <a:avLst/>
          </a:prstGeom>
        </p:spPr>
        <p:txBody>
          <a:bodyPr lIns="0" tIns="0" rIns="0" bIns="0" rtlCol="0" anchor="t">
            <a:spAutoFit/>
          </a:bodyPr>
          <a:lstStyle/>
          <a:p>
            <a:pPr algn="ctr">
              <a:lnSpc>
                <a:spcPts val="4896"/>
              </a:lnSpc>
            </a:pPr>
            <a:r>
              <a:rPr lang="en-US" sz="3497">
                <a:solidFill>
                  <a:srgbClr val="F6E7D8"/>
                </a:solidFill>
                <a:latin typeface="Playfair Display"/>
              </a:rPr>
              <a:t>Obs to IP</a:t>
            </a:r>
          </a:p>
        </p:txBody>
      </p:sp>
      <p:sp>
        <p:nvSpPr>
          <p:cNvPr id="10" name="TextBox 10"/>
          <p:cNvSpPr txBox="1"/>
          <p:nvPr/>
        </p:nvSpPr>
        <p:spPr>
          <a:xfrm>
            <a:off x="11018898" y="2439261"/>
            <a:ext cx="2694384" cy="1036895"/>
          </a:xfrm>
          <a:prstGeom prst="rect">
            <a:avLst/>
          </a:prstGeom>
        </p:spPr>
        <p:txBody>
          <a:bodyPr lIns="0" tIns="0" rIns="0" bIns="0" rtlCol="0" anchor="t">
            <a:spAutoFit/>
          </a:bodyPr>
          <a:lstStyle/>
          <a:p>
            <a:pPr algn="ctr">
              <a:lnSpc>
                <a:spcPts val="4896"/>
              </a:lnSpc>
            </a:pPr>
            <a:r>
              <a:rPr lang="en-US" sz="3497">
                <a:solidFill>
                  <a:srgbClr val="F6E7D8"/>
                </a:solidFill>
                <a:latin typeface="Playfair Display"/>
              </a:rPr>
              <a:t>Overturn on </a:t>
            </a:r>
          </a:p>
          <a:p>
            <a:pPr algn="ctr">
              <a:lnSpc>
                <a:spcPts val="2168"/>
              </a:lnSpc>
            </a:pPr>
            <a:r>
              <a:rPr lang="en-US" sz="3497">
                <a:solidFill>
                  <a:srgbClr val="F6E7D8"/>
                </a:solidFill>
                <a:latin typeface="Playfair Display"/>
              </a:rPr>
              <a:t>P2P &amp; Appeal</a:t>
            </a:r>
          </a:p>
        </p:txBody>
      </p:sp>
      <p:sp>
        <p:nvSpPr>
          <p:cNvPr id="11" name="TextBox 11"/>
          <p:cNvSpPr txBox="1"/>
          <p:nvPr/>
        </p:nvSpPr>
        <p:spPr>
          <a:xfrm>
            <a:off x="14694289" y="2462144"/>
            <a:ext cx="1612404" cy="1015921"/>
          </a:xfrm>
          <a:prstGeom prst="rect">
            <a:avLst/>
          </a:prstGeom>
        </p:spPr>
        <p:txBody>
          <a:bodyPr lIns="0" tIns="0" rIns="0" bIns="0" rtlCol="0" anchor="t">
            <a:spAutoFit/>
          </a:bodyPr>
          <a:lstStyle/>
          <a:p>
            <a:pPr algn="ctr">
              <a:lnSpc>
                <a:spcPts val="4896"/>
              </a:lnSpc>
            </a:pPr>
            <a:r>
              <a:rPr lang="en-US" sz="3497">
                <a:solidFill>
                  <a:srgbClr val="F6E7D8"/>
                </a:solidFill>
                <a:latin typeface="Playfair Display"/>
              </a:rPr>
              <a:t>added </a:t>
            </a:r>
          </a:p>
          <a:p>
            <a:pPr algn="ctr">
              <a:lnSpc>
                <a:spcPts val="1748"/>
              </a:lnSpc>
            </a:pPr>
            <a:r>
              <a:rPr lang="en-US" sz="3497">
                <a:solidFill>
                  <a:srgbClr val="F6E7D8"/>
                </a:solidFill>
                <a:latin typeface="Playfair Display"/>
              </a:rPr>
              <a:t>revenue</a:t>
            </a:r>
          </a:p>
        </p:txBody>
      </p:sp>
      <p:grpSp>
        <p:nvGrpSpPr>
          <p:cNvPr id="12" name="Group 12"/>
          <p:cNvGrpSpPr/>
          <p:nvPr/>
        </p:nvGrpSpPr>
        <p:grpSpPr>
          <a:xfrm>
            <a:off x="10419140" y="2810172"/>
            <a:ext cx="361748" cy="361748"/>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78939"/>
            </a:solidFill>
          </p:spPr>
        </p:sp>
      </p:grpSp>
      <p:grpSp>
        <p:nvGrpSpPr>
          <p:cNvPr id="14" name="Group 14"/>
          <p:cNvGrpSpPr/>
          <p:nvPr/>
        </p:nvGrpSpPr>
        <p:grpSpPr>
          <a:xfrm>
            <a:off x="14198553" y="2810172"/>
            <a:ext cx="361748" cy="361748"/>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14902"/>
            </a:solidFill>
          </p:spPr>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C191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6438035" y="1946329"/>
            <a:ext cx="12496046" cy="8535519"/>
          </a:xfrm>
          <a:prstGeom prst="rect">
            <a:avLst/>
          </a:prstGeom>
        </p:spPr>
      </p:pic>
      <p:sp>
        <p:nvSpPr>
          <p:cNvPr id="3" name="TextBox 3"/>
          <p:cNvSpPr txBox="1"/>
          <p:nvPr/>
        </p:nvSpPr>
        <p:spPr>
          <a:xfrm>
            <a:off x="1028700" y="1028700"/>
            <a:ext cx="14602959" cy="1009650"/>
          </a:xfrm>
          <a:prstGeom prst="rect">
            <a:avLst/>
          </a:prstGeom>
        </p:spPr>
        <p:txBody>
          <a:bodyPr lIns="0" tIns="0" rIns="0" bIns="0" rtlCol="0" anchor="t">
            <a:spAutoFit/>
          </a:bodyPr>
          <a:lstStyle/>
          <a:p>
            <a:pPr>
              <a:lnSpc>
                <a:spcPts val="7991"/>
              </a:lnSpc>
            </a:pPr>
            <a:r>
              <a:rPr lang="en-US" sz="6659" spc="932">
                <a:solidFill>
                  <a:srgbClr val="F14902"/>
                </a:solidFill>
                <a:latin typeface="Hammersmith One"/>
              </a:rPr>
              <a:t>PAYER SPECIFIC DATAPOINTS</a:t>
            </a:r>
          </a:p>
        </p:txBody>
      </p:sp>
      <p:sp>
        <p:nvSpPr>
          <p:cNvPr id="4" name="TextBox 4"/>
          <p:cNvSpPr txBox="1"/>
          <p:nvPr/>
        </p:nvSpPr>
        <p:spPr>
          <a:xfrm>
            <a:off x="1782126" y="2078368"/>
            <a:ext cx="5832337" cy="495300"/>
          </a:xfrm>
          <a:prstGeom prst="rect">
            <a:avLst/>
          </a:prstGeom>
        </p:spPr>
        <p:txBody>
          <a:bodyPr lIns="0" tIns="0" rIns="0" bIns="0" rtlCol="0" anchor="t">
            <a:spAutoFit/>
          </a:bodyPr>
          <a:lstStyle/>
          <a:p>
            <a:pPr>
              <a:lnSpc>
                <a:spcPts val="4199"/>
              </a:lnSpc>
            </a:pPr>
            <a:r>
              <a:rPr lang="en-US" sz="2999" spc="149">
                <a:solidFill>
                  <a:srgbClr val="F6E7D8"/>
                </a:solidFill>
                <a:latin typeface="Playfair Display Italics"/>
              </a:rPr>
              <a:t>cultivate actionable data</a:t>
            </a:r>
          </a:p>
        </p:txBody>
      </p:sp>
      <p:sp>
        <p:nvSpPr>
          <p:cNvPr id="5" name="Freeform 5"/>
          <p:cNvSpPr/>
          <p:nvPr/>
        </p:nvSpPr>
        <p:spPr>
          <a:xfrm>
            <a:off x="1144471" y="2201700"/>
            <a:ext cx="371968" cy="371968"/>
          </a:xfrm>
          <a:custGeom>
            <a:avLst/>
            <a:gdLst/>
            <a:ahLst/>
            <a:cxnLst/>
            <a:rect l="l" t="t" r="r" b="b"/>
            <a:pathLst>
              <a:path w="371968" h="371968">
                <a:moveTo>
                  <a:pt x="0" y="0"/>
                </a:moveTo>
                <a:lnTo>
                  <a:pt x="371968" y="0"/>
                </a:lnTo>
                <a:lnTo>
                  <a:pt x="371968" y="371968"/>
                </a:lnTo>
                <a:lnTo>
                  <a:pt x="0" y="3719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433304" y="5087610"/>
            <a:ext cx="6658647" cy="3727471"/>
            <a:chOff x="0" y="0"/>
            <a:chExt cx="8878196" cy="4969961"/>
          </a:xfrm>
        </p:grpSpPr>
        <p:sp>
          <p:nvSpPr>
            <p:cNvPr id="7" name="TextBox 7"/>
            <p:cNvSpPr txBox="1"/>
            <p:nvPr/>
          </p:nvSpPr>
          <p:spPr>
            <a:xfrm>
              <a:off x="0" y="-9525"/>
              <a:ext cx="8878196" cy="1838325"/>
            </a:xfrm>
            <a:prstGeom prst="rect">
              <a:avLst/>
            </a:prstGeom>
          </p:spPr>
          <p:txBody>
            <a:bodyPr lIns="0" tIns="0" rIns="0" bIns="0" rtlCol="0" anchor="t">
              <a:spAutoFit/>
            </a:bodyPr>
            <a:lstStyle/>
            <a:p>
              <a:pPr>
                <a:lnSpc>
                  <a:spcPts val="2760"/>
                </a:lnSpc>
              </a:pPr>
              <a:r>
                <a:rPr lang="en-US" sz="2300" spc="46">
                  <a:solidFill>
                    <a:srgbClr val="F6E7D8">
                      <a:alpha val="0"/>
                    </a:srgbClr>
                  </a:solidFill>
                  <a:latin typeface="Playfair Display"/>
                </a:rPr>
                <a:t>As audiences get more distracted online, virtual presenters need</a:t>
              </a:r>
            </a:p>
            <a:p>
              <a:pPr>
                <a:lnSpc>
                  <a:spcPts val="2760"/>
                </a:lnSpc>
              </a:pPr>
              <a:r>
                <a:rPr lang="en-US" sz="2300" spc="46">
                  <a:solidFill>
                    <a:srgbClr val="F6E7D8">
                      <a:alpha val="0"/>
                    </a:srgbClr>
                  </a:solidFill>
                  <a:latin typeface="Playfair Display"/>
                </a:rPr>
                <a:t>to employ different ways</a:t>
              </a:r>
            </a:p>
            <a:p>
              <a:pPr>
                <a:lnSpc>
                  <a:spcPts val="2760"/>
                </a:lnSpc>
              </a:pPr>
              <a:r>
                <a:rPr lang="en-US" sz="2300" spc="46">
                  <a:solidFill>
                    <a:srgbClr val="F6E7D8">
                      <a:alpha val="0"/>
                    </a:srgbClr>
                  </a:solidFill>
                  <a:latin typeface="Playfair Display"/>
                </a:rPr>
                <a:t>of presenting ideas.</a:t>
              </a:r>
            </a:p>
          </p:txBody>
        </p:sp>
        <p:sp>
          <p:nvSpPr>
            <p:cNvPr id="8" name="TextBox 8"/>
            <p:cNvSpPr txBox="1"/>
            <p:nvPr/>
          </p:nvSpPr>
          <p:spPr>
            <a:xfrm>
              <a:off x="0" y="2153100"/>
              <a:ext cx="8878196" cy="2816860"/>
            </a:xfrm>
            <a:prstGeom prst="rect">
              <a:avLst/>
            </a:prstGeom>
          </p:spPr>
          <p:txBody>
            <a:bodyPr lIns="0" tIns="0" rIns="0" bIns="0" rtlCol="0" anchor="t">
              <a:spAutoFit/>
            </a:bodyPr>
            <a:lstStyle/>
            <a:p>
              <a:pPr>
                <a:lnSpc>
                  <a:spcPts val="3449"/>
                </a:lnSpc>
              </a:pPr>
              <a:r>
                <a:rPr lang="en-US" sz="2299" spc="45">
                  <a:solidFill>
                    <a:srgbClr val="07A5C3">
                      <a:alpha val="0"/>
                    </a:srgbClr>
                  </a:solidFill>
                  <a:latin typeface="Playfair Display"/>
                </a:rPr>
                <a:t>VisAWERGSDFBGualize complicated and dense information with graphs and charts. These sare visual aids that help add more context ssezrfgsrdfhbdgto the topic you</a:t>
              </a:r>
            </a:p>
            <a:p>
              <a:pPr>
                <a:lnSpc>
                  <a:spcPts val="3449"/>
                </a:lnSpc>
              </a:pPr>
              <a:r>
                <a:rPr lang="en-US" sz="2299" spc="45">
                  <a:solidFill>
                    <a:srgbClr val="07A5C3">
                      <a:alpha val="0"/>
                    </a:srgbClr>
                  </a:solidFill>
                  <a:latin typeface="Playfair Display"/>
                </a:rPr>
                <a:t> are discussing.</a:t>
              </a:r>
            </a:p>
          </p:txBody>
        </p:sp>
      </p:grpSp>
      <p:sp>
        <p:nvSpPr>
          <p:cNvPr id="9" name="AutoShape 9"/>
          <p:cNvSpPr/>
          <p:nvPr/>
        </p:nvSpPr>
        <p:spPr>
          <a:xfrm>
            <a:off x="359692" y="9248775"/>
            <a:ext cx="6805871" cy="0"/>
          </a:xfrm>
          <a:prstGeom prst="line">
            <a:avLst/>
          </a:prstGeom>
          <a:ln w="9525" cap="rnd">
            <a:solidFill>
              <a:srgbClr val="07A5C3"/>
            </a:solidFill>
            <a:prstDash val="solid"/>
            <a:headEnd type="none" w="sm" len="sm"/>
            <a:tailEnd type="none" w="sm" len="sm"/>
          </a:ln>
        </p:spPr>
      </p:sp>
      <p:sp>
        <p:nvSpPr>
          <p:cNvPr id="10" name="TextBox 10"/>
          <p:cNvSpPr txBox="1"/>
          <p:nvPr/>
        </p:nvSpPr>
        <p:spPr>
          <a:xfrm>
            <a:off x="433304" y="5332074"/>
            <a:ext cx="6658647" cy="1668780"/>
          </a:xfrm>
          <a:prstGeom prst="rect">
            <a:avLst/>
          </a:prstGeom>
        </p:spPr>
        <p:txBody>
          <a:bodyPr lIns="0" tIns="0" rIns="0" bIns="0" rtlCol="0" anchor="t">
            <a:spAutoFit/>
          </a:bodyPr>
          <a:lstStyle/>
          <a:p>
            <a:pPr algn="ctr">
              <a:lnSpc>
                <a:spcPts val="6719"/>
              </a:lnSpc>
            </a:pPr>
            <a:r>
              <a:rPr lang="en-US" sz="4800" spc="96">
                <a:solidFill>
                  <a:srgbClr val="F14902"/>
                </a:solidFill>
                <a:latin typeface="Hammersmith One"/>
              </a:rPr>
              <a:t>SLICERS:</a:t>
            </a:r>
          </a:p>
          <a:p>
            <a:pPr algn="ctr">
              <a:lnSpc>
                <a:spcPts val="6719"/>
              </a:lnSpc>
            </a:pPr>
            <a:endParaRPr lang="en-US" sz="4800" spc="96">
              <a:solidFill>
                <a:srgbClr val="F14902"/>
              </a:solidFill>
              <a:latin typeface="Hammersmith One"/>
            </a:endParaRPr>
          </a:p>
        </p:txBody>
      </p:sp>
      <p:sp>
        <p:nvSpPr>
          <p:cNvPr id="11" name="TextBox 11"/>
          <p:cNvSpPr txBox="1"/>
          <p:nvPr/>
        </p:nvSpPr>
        <p:spPr>
          <a:xfrm>
            <a:off x="959248" y="6137889"/>
            <a:ext cx="6059090" cy="2867161"/>
          </a:xfrm>
          <a:prstGeom prst="rect">
            <a:avLst/>
          </a:prstGeom>
        </p:spPr>
        <p:txBody>
          <a:bodyPr lIns="0" tIns="0" rIns="0" bIns="0" rtlCol="0" anchor="t">
            <a:spAutoFit/>
          </a:bodyPr>
          <a:lstStyle/>
          <a:p>
            <a:pPr>
              <a:lnSpc>
                <a:spcPts val="5767"/>
              </a:lnSpc>
            </a:pPr>
            <a:r>
              <a:rPr lang="en-US" sz="4119">
                <a:solidFill>
                  <a:srgbClr val="FFFFFF"/>
                </a:solidFill>
                <a:latin typeface="Nourd"/>
              </a:rPr>
              <a:t>Initial Denials</a:t>
            </a:r>
          </a:p>
          <a:p>
            <a:pPr>
              <a:lnSpc>
                <a:spcPts val="5767"/>
              </a:lnSpc>
            </a:pPr>
            <a:r>
              <a:rPr lang="en-US" sz="4119">
                <a:solidFill>
                  <a:srgbClr val="FFFFFF"/>
                </a:solidFill>
                <a:latin typeface="Nourd"/>
              </a:rPr>
              <a:t>P2P overturns</a:t>
            </a:r>
          </a:p>
          <a:p>
            <a:pPr>
              <a:lnSpc>
                <a:spcPts val="5767"/>
              </a:lnSpc>
            </a:pPr>
            <a:r>
              <a:rPr lang="en-US" sz="4119">
                <a:solidFill>
                  <a:srgbClr val="FFFFFF"/>
                </a:solidFill>
                <a:latin typeface="Nourd"/>
              </a:rPr>
              <a:t>Appeal overturn by level</a:t>
            </a:r>
          </a:p>
          <a:p>
            <a:pPr algn="ctr">
              <a:lnSpc>
                <a:spcPts val="5767"/>
              </a:lnSpc>
            </a:pPr>
            <a:endParaRPr lang="en-US" sz="4119">
              <a:solidFill>
                <a:srgbClr val="FFFFFF"/>
              </a:solidFill>
              <a:latin typeface="Nour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C191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6444810" y="1925547"/>
            <a:ext cx="12488656" cy="8617535"/>
          </a:xfrm>
          <a:prstGeom prst="rect">
            <a:avLst/>
          </a:prstGeom>
        </p:spPr>
      </p:pic>
      <p:sp>
        <p:nvSpPr>
          <p:cNvPr id="3" name="TextBox 3"/>
          <p:cNvSpPr txBox="1"/>
          <p:nvPr/>
        </p:nvSpPr>
        <p:spPr>
          <a:xfrm>
            <a:off x="1034467" y="803695"/>
            <a:ext cx="14602959" cy="1009650"/>
          </a:xfrm>
          <a:prstGeom prst="rect">
            <a:avLst/>
          </a:prstGeom>
        </p:spPr>
        <p:txBody>
          <a:bodyPr lIns="0" tIns="0" rIns="0" bIns="0" rtlCol="0" anchor="t">
            <a:spAutoFit/>
          </a:bodyPr>
          <a:lstStyle/>
          <a:p>
            <a:pPr>
              <a:lnSpc>
                <a:spcPts val="7991"/>
              </a:lnSpc>
            </a:pPr>
            <a:r>
              <a:rPr lang="en-US" sz="6659" spc="932">
                <a:solidFill>
                  <a:srgbClr val="F14902"/>
                </a:solidFill>
                <a:latin typeface="Hammersmith One"/>
              </a:rPr>
              <a:t>INITIAL DENIAL RATE</a:t>
            </a:r>
          </a:p>
        </p:txBody>
      </p:sp>
      <p:sp>
        <p:nvSpPr>
          <p:cNvPr id="4" name="TextBox 4"/>
          <p:cNvSpPr txBox="1"/>
          <p:nvPr/>
        </p:nvSpPr>
        <p:spPr>
          <a:xfrm>
            <a:off x="1782126" y="2078368"/>
            <a:ext cx="5832337" cy="495300"/>
          </a:xfrm>
          <a:prstGeom prst="rect">
            <a:avLst/>
          </a:prstGeom>
        </p:spPr>
        <p:txBody>
          <a:bodyPr lIns="0" tIns="0" rIns="0" bIns="0" rtlCol="0" anchor="t">
            <a:spAutoFit/>
          </a:bodyPr>
          <a:lstStyle/>
          <a:p>
            <a:pPr>
              <a:lnSpc>
                <a:spcPts val="4199"/>
              </a:lnSpc>
            </a:pPr>
            <a:r>
              <a:rPr lang="en-US" sz="2999" spc="149">
                <a:solidFill>
                  <a:srgbClr val="F6E7D8"/>
                </a:solidFill>
                <a:latin typeface="Playfair Display Italics"/>
              </a:rPr>
              <a:t>minimize your risk</a:t>
            </a:r>
          </a:p>
        </p:txBody>
      </p:sp>
      <p:sp>
        <p:nvSpPr>
          <p:cNvPr id="5" name="Freeform 5"/>
          <p:cNvSpPr/>
          <p:nvPr/>
        </p:nvSpPr>
        <p:spPr>
          <a:xfrm>
            <a:off x="1144471" y="2201700"/>
            <a:ext cx="371968" cy="371968"/>
          </a:xfrm>
          <a:custGeom>
            <a:avLst/>
            <a:gdLst/>
            <a:ahLst/>
            <a:cxnLst/>
            <a:rect l="l" t="t" r="r" b="b"/>
            <a:pathLst>
              <a:path w="371968" h="371968">
                <a:moveTo>
                  <a:pt x="0" y="0"/>
                </a:moveTo>
                <a:lnTo>
                  <a:pt x="371968" y="0"/>
                </a:lnTo>
                <a:lnTo>
                  <a:pt x="371968" y="371968"/>
                </a:lnTo>
                <a:lnTo>
                  <a:pt x="0" y="3719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506917" y="5417003"/>
            <a:ext cx="6658647" cy="3298846"/>
            <a:chOff x="0" y="0"/>
            <a:chExt cx="8878196" cy="4398461"/>
          </a:xfrm>
        </p:grpSpPr>
        <p:sp>
          <p:nvSpPr>
            <p:cNvPr id="7" name="TextBox 7"/>
            <p:cNvSpPr txBox="1"/>
            <p:nvPr/>
          </p:nvSpPr>
          <p:spPr>
            <a:xfrm>
              <a:off x="0" y="-9525"/>
              <a:ext cx="8878196" cy="1838325"/>
            </a:xfrm>
            <a:prstGeom prst="rect">
              <a:avLst/>
            </a:prstGeom>
          </p:spPr>
          <p:txBody>
            <a:bodyPr lIns="0" tIns="0" rIns="0" bIns="0" rtlCol="0" anchor="t">
              <a:spAutoFit/>
            </a:bodyPr>
            <a:lstStyle/>
            <a:p>
              <a:pPr>
                <a:lnSpc>
                  <a:spcPts val="2760"/>
                </a:lnSpc>
              </a:pPr>
              <a:r>
                <a:rPr lang="en-US" sz="2300" spc="46">
                  <a:solidFill>
                    <a:srgbClr val="F6E7D8">
                      <a:alpha val="0"/>
                    </a:srgbClr>
                  </a:solidFill>
                  <a:latin typeface="Playfair Display"/>
                </a:rPr>
                <a:t>As audiences get more distracted online, virtual presenters need</a:t>
              </a:r>
            </a:p>
            <a:p>
              <a:pPr>
                <a:lnSpc>
                  <a:spcPts val="2760"/>
                </a:lnSpc>
              </a:pPr>
              <a:r>
                <a:rPr lang="en-US" sz="2300" spc="46">
                  <a:solidFill>
                    <a:srgbClr val="F6E7D8">
                      <a:alpha val="0"/>
                    </a:srgbClr>
                  </a:solidFill>
                  <a:latin typeface="Playfair Display"/>
                </a:rPr>
                <a:t>to employ different ways</a:t>
              </a:r>
            </a:p>
            <a:p>
              <a:pPr>
                <a:lnSpc>
                  <a:spcPts val="2760"/>
                </a:lnSpc>
              </a:pPr>
              <a:r>
                <a:rPr lang="en-US" sz="2300" spc="46">
                  <a:solidFill>
                    <a:srgbClr val="F6E7D8">
                      <a:alpha val="0"/>
                    </a:srgbClr>
                  </a:solidFill>
                  <a:latin typeface="Playfair Display"/>
                </a:rPr>
                <a:t>of presenting ideas.</a:t>
              </a:r>
            </a:p>
          </p:txBody>
        </p:sp>
        <p:sp>
          <p:nvSpPr>
            <p:cNvPr id="8" name="TextBox 8"/>
            <p:cNvSpPr txBox="1"/>
            <p:nvPr/>
          </p:nvSpPr>
          <p:spPr>
            <a:xfrm>
              <a:off x="0" y="2153100"/>
              <a:ext cx="8878196" cy="2245360"/>
            </a:xfrm>
            <a:prstGeom prst="rect">
              <a:avLst/>
            </a:prstGeom>
          </p:spPr>
          <p:txBody>
            <a:bodyPr lIns="0" tIns="0" rIns="0" bIns="0" rtlCol="0" anchor="t">
              <a:spAutoFit/>
            </a:bodyPr>
            <a:lstStyle/>
            <a:p>
              <a:pPr>
                <a:lnSpc>
                  <a:spcPts val="3449"/>
                </a:lnSpc>
              </a:pPr>
              <a:r>
                <a:rPr lang="en-US" sz="2299" spc="45">
                  <a:solidFill>
                    <a:srgbClr val="F6E7D8">
                      <a:alpha val="0"/>
                    </a:srgbClr>
                  </a:solidFill>
                  <a:latin typeface="Playfair Display"/>
                </a:rPr>
                <a:t>Visualize complicated and dense information with graphs and charts. These are visual aids that help add more context to the topic you</a:t>
              </a:r>
            </a:p>
            <a:p>
              <a:pPr>
                <a:lnSpc>
                  <a:spcPts val="3449"/>
                </a:lnSpc>
              </a:pPr>
              <a:r>
                <a:rPr lang="en-US" sz="2299" spc="45">
                  <a:solidFill>
                    <a:srgbClr val="F6E7D8">
                      <a:alpha val="0"/>
                    </a:srgbClr>
                  </a:solidFill>
                  <a:latin typeface="Playfair Display"/>
                </a:rPr>
                <a:t> are discussing.</a:t>
              </a:r>
            </a:p>
          </p:txBody>
        </p:sp>
      </p:grpSp>
      <p:sp>
        <p:nvSpPr>
          <p:cNvPr id="9" name="AutoShape 9"/>
          <p:cNvSpPr/>
          <p:nvPr/>
        </p:nvSpPr>
        <p:spPr>
          <a:xfrm>
            <a:off x="359692" y="9248775"/>
            <a:ext cx="6805871" cy="0"/>
          </a:xfrm>
          <a:prstGeom prst="line">
            <a:avLst/>
          </a:prstGeom>
          <a:ln w="9525" cap="rnd">
            <a:solidFill>
              <a:srgbClr val="07A5C3"/>
            </a:solidFill>
            <a:prstDash val="solid"/>
            <a:headEnd type="none" w="sm" len="sm"/>
            <a:tailEnd type="none" w="sm" len="sm"/>
          </a:ln>
        </p:spPr>
      </p:sp>
      <p:sp>
        <p:nvSpPr>
          <p:cNvPr id="10" name="TextBox 10"/>
          <p:cNvSpPr txBox="1"/>
          <p:nvPr/>
        </p:nvSpPr>
        <p:spPr>
          <a:xfrm>
            <a:off x="10584656" y="2204037"/>
            <a:ext cx="1148209" cy="596963"/>
          </a:xfrm>
          <a:prstGeom prst="rect">
            <a:avLst/>
          </a:prstGeom>
        </p:spPr>
        <p:txBody>
          <a:bodyPr lIns="0" tIns="0" rIns="0" bIns="0" rtlCol="0" anchor="t">
            <a:spAutoFit/>
          </a:bodyPr>
          <a:lstStyle/>
          <a:p>
            <a:pPr algn="ctr">
              <a:lnSpc>
                <a:spcPts val="4896"/>
              </a:lnSpc>
            </a:pPr>
            <a:r>
              <a:rPr lang="en-US" sz="3497">
                <a:solidFill>
                  <a:srgbClr val="F6E7D8"/>
                </a:solidFill>
                <a:latin typeface="Playfair Display"/>
              </a:rPr>
              <a:t>Aetna</a:t>
            </a:r>
          </a:p>
        </p:txBody>
      </p:sp>
      <p:sp>
        <p:nvSpPr>
          <p:cNvPr id="11" name="TextBox 11"/>
          <p:cNvSpPr txBox="1"/>
          <p:nvPr/>
        </p:nvSpPr>
        <p:spPr>
          <a:xfrm>
            <a:off x="14943308" y="2204037"/>
            <a:ext cx="1156692" cy="596963"/>
          </a:xfrm>
          <a:prstGeom prst="rect">
            <a:avLst/>
          </a:prstGeom>
        </p:spPr>
        <p:txBody>
          <a:bodyPr lIns="0" tIns="0" rIns="0" bIns="0" rtlCol="0" anchor="t">
            <a:spAutoFit/>
          </a:bodyPr>
          <a:lstStyle/>
          <a:p>
            <a:pPr algn="ctr">
              <a:lnSpc>
                <a:spcPts val="4896"/>
              </a:lnSpc>
            </a:pPr>
            <a:r>
              <a:rPr lang="en-US" sz="3497">
                <a:solidFill>
                  <a:srgbClr val="F6E7D8"/>
                </a:solidFill>
                <a:latin typeface="Playfair Display"/>
              </a:rPr>
              <a:t>Cigna</a:t>
            </a:r>
          </a:p>
        </p:txBody>
      </p:sp>
      <p:grpSp>
        <p:nvGrpSpPr>
          <p:cNvPr id="12" name="Group 12"/>
          <p:cNvGrpSpPr/>
          <p:nvPr/>
        </p:nvGrpSpPr>
        <p:grpSpPr>
          <a:xfrm>
            <a:off x="9856822" y="2354982"/>
            <a:ext cx="361748" cy="361748"/>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4B324"/>
            </a:solidFill>
          </p:spPr>
        </p:sp>
      </p:grpSp>
      <p:grpSp>
        <p:nvGrpSpPr>
          <p:cNvPr id="14" name="Group 14"/>
          <p:cNvGrpSpPr/>
          <p:nvPr/>
        </p:nvGrpSpPr>
        <p:grpSpPr>
          <a:xfrm>
            <a:off x="14281247" y="2392794"/>
            <a:ext cx="361748" cy="361748"/>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0C0DF"/>
            </a:solidFill>
          </p:spPr>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C191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6275831" y="1910185"/>
            <a:ext cx="12672995" cy="8648258"/>
          </a:xfrm>
          <a:prstGeom prst="rect">
            <a:avLst/>
          </a:prstGeom>
        </p:spPr>
      </p:pic>
      <p:sp>
        <p:nvSpPr>
          <p:cNvPr id="3" name="TextBox 3"/>
          <p:cNvSpPr txBox="1"/>
          <p:nvPr/>
        </p:nvSpPr>
        <p:spPr>
          <a:xfrm>
            <a:off x="1034467" y="803695"/>
            <a:ext cx="14602959" cy="1009650"/>
          </a:xfrm>
          <a:prstGeom prst="rect">
            <a:avLst/>
          </a:prstGeom>
        </p:spPr>
        <p:txBody>
          <a:bodyPr lIns="0" tIns="0" rIns="0" bIns="0" rtlCol="0" anchor="t">
            <a:spAutoFit/>
          </a:bodyPr>
          <a:lstStyle/>
          <a:p>
            <a:pPr>
              <a:lnSpc>
                <a:spcPts val="7991"/>
              </a:lnSpc>
            </a:pPr>
            <a:r>
              <a:rPr lang="en-US" sz="6659" spc="932">
                <a:solidFill>
                  <a:srgbClr val="F14902"/>
                </a:solidFill>
                <a:latin typeface="Hammersmith One"/>
              </a:rPr>
              <a:t>P2P PERFORMANCE RATE</a:t>
            </a:r>
          </a:p>
        </p:txBody>
      </p:sp>
      <p:sp>
        <p:nvSpPr>
          <p:cNvPr id="4" name="TextBox 4"/>
          <p:cNvSpPr txBox="1"/>
          <p:nvPr/>
        </p:nvSpPr>
        <p:spPr>
          <a:xfrm>
            <a:off x="1782126" y="2078368"/>
            <a:ext cx="5832337" cy="495300"/>
          </a:xfrm>
          <a:prstGeom prst="rect">
            <a:avLst/>
          </a:prstGeom>
        </p:spPr>
        <p:txBody>
          <a:bodyPr lIns="0" tIns="0" rIns="0" bIns="0" rtlCol="0" anchor="t">
            <a:spAutoFit/>
          </a:bodyPr>
          <a:lstStyle/>
          <a:p>
            <a:pPr>
              <a:lnSpc>
                <a:spcPts val="4199"/>
              </a:lnSpc>
            </a:pPr>
            <a:r>
              <a:rPr lang="en-US" sz="2999" spc="149">
                <a:solidFill>
                  <a:srgbClr val="F6E7D8"/>
                </a:solidFill>
                <a:latin typeface="Playfair Display Italics"/>
              </a:rPr>
              <a:t>minimize your risk</a:t>
            </a:r>
          </a:p>
        </p:txBody>
      </p:sp>
      <p:sp>
        <p:nvSpPr>
          <p:cNvPr id="5" name="Freeform 5"/>
          <p:cNvSpPr/>
          <p:nvPr/>
        </p:nvSpPr>
        <p:spPr>
          <a:xfrm>
            <a:off x="1144471" y="2201700"/>
            <a:ext cx="371968" cy="371968"/>
          </a:xfrm>
          <a:custGeom>
            <a:avLst/>
            <a:gdLst/>
            <a:ahLst/>
            <a:cxnLst/>
            <a:rect l="l" t="t" r="r" b="b"/>
            <a:pathLst>
              <a:path w="371968" h="371968">
                <a:moveTo>
                  <a:pt x="0" y="0"/>
                </a:moveTo>
                <a:lnTo>
                  <a:pt x="371968" y="0"/>
                </a:lnTo>
                <a:lnTo>
                  <a:pt x="371968" y="371968"/>
                </a:lnTo>
                <a:lnTo>
                  <a:pt x="0" y="3719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506917" y="5417003"/>
            <a:ext cx="6658647" cy="3298846"/>
            <a:chOff x="0" y="0"/>
            <a:chExt cx="8878196" cy="4398461"/>
          </a:xfrm>
        </p:grpSpPr>
        <p:sp>
          <p:nvSpPr>
            <p:cNvPr id="7" name="TextBox 7"/>
            <p:cNvSpPr txBox="1"/>
            <p:nvPr/>
          </p:nvSpPr>
          <p:spPr>
            <a:xfrm>
              <a:off x="0" y="-9525"/>
              <a:ext cx="8878196" cy="1838325"/>
            </a:xfrm>
            <a:prstGeom prst="rect">
              <a:avLst/>
            </a:prstGeom>
          </p:spPr>
          <p:txBody>
            <a:bodyPr lIns="0" tIns="0" rIns="0" bIns="0" rtlCol="0" anchor="t">
              <a:spAutoFit/>
            </a:bodyPr>
            <a:lstStyle/>
            <a:p>
              <a:pPr>
                <a:lnSpc>
                  <a:spcPts val="2760"/>
                </a:lnSpc>
              </a:pPr>
              <a:r>
                <a:rPr lang="en-US" sz="2300" spc="46">
                  <a:solidFill>
                    <a:srgbClr val="F6E7D8">
                      <a:alpha val="0"/>
                    </a:srgbClr>
                  </a:solidFill>
                  <a:latin typeface="Playfair Display"/>
                </a:rPr>
                <a:t>As audiences get more distracted online, virtual presenters need</a:t>
              </a:r>
            </a:p>
            <a:p>
              <a:pPr>
                <a:lnSpc>
                  <a:spcPts val="2760"/>
                </a:lnSpc>
              </a:pPr>
              <a:r>
                <a:rPr lang="en-US" sz="2300" spc="46">
                  <a:solidFill>
                    <a:srgbClr val="F6E7D8">
                      <a:alpha val="0"/>
                    </a:srgbClr>
                  </a:solidFill>
                  <a:latin typeface="Playfair Display"/>
                </a:rPr>
                <a:t>to employ different ways</a:t>
              </a:r>
            </a:p>
            <a:p>
              <a:pPr>
                <a:lnSpc>
                  <a:spcPts val="2760"/>
                </a:lnSpc>
              </a:pPr>
              <a:r>
                <a:rPr lang="en-US" sz="2300" spc="46">
                  <a:solidFill>
                    <a:srgbClr val="F6E7D8">
                      <a:alpha val="0"/>
                    </a:srgbClr>
                  </a:solidFill>
                  <a:latin typeface="Playfair Display"/>
                </a:rPr>
                <a:t>of presenting ideas.</a:t>
              </a:r>
            </a:p>
          </p:txBody>
        </p:sp>
        <p:sp>
          <p:nvSpPr>
            <p:cNvPr id="8" name="TextBox 8"/>
            <p:cNvSpPr txBox="1"/>
            <p:nvPr/>
          </p:nvSpPr>
          <p:spPr>
            <a:xfrm>
              <a:off x="0" y="2153100"/>
              <a:ext cx="8878196" cy="2245360"/>
            </a:xfrm>
            <a:prstGeom prst="rect">
              <a:avLst/>
            </a:prstGeom>
          </p:spPr>
          <p:txBody>
            <a:bodyPr lIns="0" tIns="0" rIns="0" bIns="0" rtlCol="0" anchor="t">
              <a:spAutoFit/>
            </a:bodyPr>
            <a:lstStyle/>
            <a:p>
              <a:pPr>
                <a:lnSpc>
                  <a:spcPts val="3449"/>
                </a:lnSpc>
              </a:pPr>
              <a:r>
                <a:rPr lang="en-US" sz="2299" spc="45">
                  <a:solidFill>
                    <a:srgbClr val="F6E7D8">
                      <a:alpha val="0"/>
                    </a:srgbClr>
                  </a:solidFill>
                  <a:latin typeface="Playfair Display"/>
                </a:rPr>
                <a:t>Visualize complicated and dense information with graphs and charts. These are visual aids that help add more context to the topic you</a:t>
              </a:r>
            </a:p>
            <a:p>
              <a:pPr>
                <a:lnSpc>
                  <a:spcPts val="3449"/>
                </a:lnSpc>
              </a:pPr>
              <a:r>
                <a:rPr lang="en-US" sz="2299" spc="45">
                  <a:solidFill>
                    <a:srgbClr val="F6E7D8">
                      <a:alpha val="0"/>
                    </a:srgbClr>
                  </a:solidFill>
                  <a:latin typeface="Playfair Display"/>
                </a:rPr>
                <a:t> are discussing.</a:t>
              </a:r>
            </a:p>
          </p:txBody>
        </p:sp>
      </p:grpSp>
      <p:sp>
        <p:nvSpPr>
          <p:cNvPr id="9" name="AutoShape 9"/>
          <p:cNvSpPr/>
          <p:nvPr/>
        </p:nvSpPr>
        <p:spPr>
          <a:xfrm>
            <a:off x="359692" y="9248775"/>
            <a:ext cx="6805871" cy="0"/>
          </a:xfrm>
          <a:prstGeom prst="line">
            <a:avLst/>
          </a:prstGeom>
          <a:ln w="9525" cap="rnd">
            <a:solidFill>
              <a:srgbClr val="07A5C3"/>
            </a:solidFill>
            <a:prstDash val="solid"/>
            <a:headEnd type="none" w="sm" len="sm"/>
            <a:tailEnd type="none" w="sm" len="sm"/>
          </a:ln>
        </p:spPr>
      </p:sp>
      <p:sp>
        <p:nvSpPr>
          <p:cNvPr id="10" name="TextBox 10"/>
          <p:cNvSpPr txBox="1"/>
          <p:nvPr/>
        </p:nvSpPr>
        <p:spPr>
          <a:xfrm>
            <a:off x="9664154" y="2204037"/>
            <a:ext cx="2989213" cy="596963"/>
          </a:xfrm>
          <a:prstGeom prst="rect">
            <a:avLst/>
          </a:prstGeom>
        </p:spPr>
        <p:txBody>
          <a:bodyPr lIns="0" tIns="0" rIns="0" bIns="0" rtlCol="0" anchor="t">
            <a:spAutoFit/>
          </a:bodyPr>
          <a:lstStyle/>
          <a:p>
            <a:pPr algn="ctr">
              <a:lnSpc>
                <a:spcPts val="4896"/>
              </a:lnSpc>
            </a:pPr>
            <a:r>
              <a:rPr lang="en-US" sz="3497">
                <a:solidFill>
                  <a:srgbClr val="F6E7D8"/>
                </a:solidFill>
                <a:latin typeface="Playfair Display"/>
              </a:rPr>
              <a:t>P2P performed</a:t>
            </a:r>
          </a:p>
        </p:txBody>
      </p:sp>
      <p:sp>
        <p:nvSpPr>
          <p:cNvPr id="11" name="TextBox 11"/>
          <p:cNvSpPr txBox="1"/>
          <p:nvPr/>
        </p:nvSpPr>
        <p:spPr>
          <a:xfrm>
            <a:off x="14411372" y="2241849"/>
            <a:ext cx="2247454" cy="596963"/>
          </a:xfrm>
          <a:prstGeom prst="rect">
            <a:avLst/>
          </a:prstGeom>
        </p:spPr>
        <p:txBody>
          <a:bodyPr lIns="0" tIns="0" rIns="0" bIns="0" rtlCol="0" anchor="t">
            <a:spAutoFit/>
          </a:bodyPr>
          <a:lstStyle/>
          <a:p>
            <a:pPr algn="ctr">
              <a:lnSpc>
                <a:spcPts val="4896"/>
              </a:lnSpc>
            </a:pPr>
            <a:r>
              <a:rPr lang="en-US" sz="3497">
                <a:solidFill>
                  <a:srgbClr val="F6E7D8"/>
                </a:solidFill>
                <a:latin typeface="Playfair Display"/>
              </a:rPr>
              <a:t>P2P missed</a:t>
            </a:r>
          </a:p>
        </p:txBody>
      </p:sp>
      <p:grpSp>
        <p:nvGrpSpPr>
          <p:cNvPr id="12" name="Group 12"/>
          <p:cNvGrpSpPr/>
          <p:nvPr/>
        </p:nvGrpSpPr>
        <p:grpSpPr>
          <a:xfrm>
            <a:off x="9144000" y="2354982"/>
            <a:ext cx="361748" cy="361748"/>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4B324"/>
            </a:solidFill>
          </p:spPr>
        </p:sp>
      </p:grpSp>
      <p:grpSp>
        <p:nvGrpSpPr>
          <p:cNvPr id="14" name="Group 14"/>
          <p:cNvGrpSpPr/>
          <p:nvPr/>
        </p:nvGrpSpPr>
        <p:grpSpPr>
          <a:xfrm>
            <a:off x="13831677" y="2430606"/>
            <a:ext cx="361748" cy="361748"/>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0C0DF"/>
            </a:solidFill>
          </p:spPr>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C191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7058121" y="2683599"/>
            <a:ext cx="11819588" cy="7741877"/>
          </a:xfrm>
          <a:prstGeom prst="rect">
            <a:avLst/>
          </a:prstGeom>
        </p:spPr>
      </p:pic>
      <p:sp>
        <p:nvSpPr>
          <p:cNvPr id="3" name="TextBox 3"/>
          <p:cNvSpPr txBox="1"/>
          <p:nvPr/>
        </p:nvSpPr>
        <p:spPr>
          <a:xfrm>
            <a:off x="1028700" y="1028700"/>
            <a:ext cx="14602959" cy="1009650"/>
          </a:xfrm>
          <a:prstGeom prst="rect">
            <a:avLst/>
          </a:prstGeom>
        </p:spPr>
        <p:txBody>
          <a:bodyPr lIns="0" tIns="0" rIns="0" bIns="0" rtlCol="0" anchor="t">
            <a:spAutoFit/>
          </a:bodyPr>
          <a:lstStyle/>
          <a:p>
            <a:pPr>
              <a:lnSpc>
                <a:spcPts val="7991"/>
              </a:lnSpc>
            </a:pPr>
            <a:r>
              <a:rPr lang="en-US" sz="6659" spc="932">
                <a:solidFill>
                  <a:srgbClr val="F6E7D8"/>
                </a:solidFill>
                <a:latin typeface="Hammersmith One"/>
              </a:rPr>
              <a:t>PROVIDER PROFILING</a:t>
            </a:r>
          </a:p>
        </p:txBody>
      </p:sp>
      <p:sp>
        <p:nvSpPr>
          <p:cNvPr id="4" name="TextBox 4"/>
          <p:cNvSpPr txBox="1"/>
          <p:nvPr/>
        </p:nvSpPr>
        <p:spPr>
          <a:xfrm>
            <a:off x="1782126" y="2078368"/>
            <a:ext cx="5832337" cy="495300"/>
          </a:xfrm>
          <a:prstGeom prst="rect">
            <a:avLst/>
          </a:prstGeom>
        </p:spPr>
        <p:txBody>
          <a:bodyPr lIns="0" tIns="0" rIns="0" bIns="0" rtlCol="0" anchor="t">
            <a:spAutoFit/>
          </a:bodyPr>
          <a:lstStyle/>
          <a:p>
            <a:pPr>
              <a:lnSpc>
                <a:spcPts val="4199"/>
              </a:lnSpc>
            </a:pPr>
            <a:r>
              <a:rPr lang="en-US" sz="2999" spc="149">
                <a:solidFill>
                  <a:srgbClr val="F6E7D8"/>
                </a:solidFill>
                <a:latin typeface="Playfair Display Italics"/>
              </a:rPr>
              <a:t>focus on opportunity</a:t>
            </a:r>
          </a:p>
        </p:txBody>
      </p:sp>
      <p:sp>
        <p:nvSpPr>
          <p:cNvPr id="5" name="Freeform 5"/>
          <p:cNvSpPr/>
          <p:nvPr/>
        </p:nvSpPr>
        <p:spPr>
          <a:xfrm>
            <a:off x="1144471" y="2201700"/>
            <a:ext cx="371968" cy="371968"/>
          </a:xfrm>
          <a:custGeom>
            <a:avLst/>
            <a:gdLst/>
            <a:ahLst/>
            <a:cxnLst/>
            <a:rect l="l" t="t" r="r" b="b"/>
            <a:pathLst>
              <a:path w="371968" h="371968">
                <a:moveTo>
                  <a:pt x="0" y="0"/>
                </a:moveTo>
                <a:lnTo>
                  <a:pt x="371968" y="0"/>
                </a:lnTo>
                <a:lnTo>
                  <a:pt x="371968" y="371968"/>
                </a:lnTo>
                <a:lnTo>
                  <a:pt x="0" y="3719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506917" y="5433541"/>
            <a:ext cx="6658647" cy="3298846"/>
            <a:chOff x="0" y="0"/>
            <a:chExt cx="8878196" cy="4398461"/>
          </a:xfrm>
        </p:grpSpPr>
        <p:sp>
          <p:nvSpPr>
            <p:cNvPr id="7" name="TextBox 7"/>
            <p:cNvSpPr txBox="1"/>
            <p:nvPr/>
          </p:nvSpPr>
          <p:spPr>
            <a:xfrm>
              <a:off x="0" y="-9525"/>
              <a:ext cx="8878196" cy="1838325"/>
            </a:xfrm>
            <a:prstGeom prst="rect">
              <a:avLst/>
            </a:prstGeom>
          </p:spPr>
          <p:txBody>
            <a:bodyPr lIns="0" tIns="0" rIns="0" bIns="0" rtlCol="0" anchor="t">
              <a:spAutoFit/>
            </a:bodyPr>
            <a:lstStyle/>
            <a:p>
              <a:pPr>
                <a:lnSpc>
                  <a:spcPts val="2760"/>
                </a:lnSpc>
              </a:pPr>
              <a:r>
                <a:rPr lang="en-US" sz="2300" spc="46">
                  <a:solidFill>
                    <a:srgbClr val="F6E7D8">
                      <a:alpha val="0"/>
                    </a:srgbClr>
                  </a:solidFill>
                  <a:latin typeface="Playfair Display"/>
                </a:rPr>
                <a:t>As audiences get more distracted online, virtual presenters need</a:t>
              </a:r>
            </a:p>
            <a:p>
              <a:pPr>
                <a:lnSpc>
                  <a:spcPts val="2760"/>
                </a:lnSpc>
              </a:pPr>
              <a:r>
                <a:rPr lang="en-US" sz="2300" spc="46">
                  <a:solidFill>
                    <a:srgbClr val="F6E7D8">
                      <a:alpha val="0"/>
                    </a:srgbClr>
                  </a:solidFill>
                  <a:latin typeface="Playfair Display"/>
                </a:rPr>
                <a:t>to employ different ways</a:t>
              </a:r>
            </a:p>
            <a:p>
              <a:pPr>
                <a:lnSpc>
                  <a:spcPts val="2760"/>
                </a:lnSpc>
              </a:pPr>
              <a:r>
                <a:rPr lang="en-US" sz="2300" spc="46">
                  <a:solidFill>
                    <a:srgbClr val="F6E7D8">
                      <a:alpha val="0"/>
                    </a:srgbClr>
                  </a:solidFill>
                  <a:latin typeface="Playfair Display"/>
                </a:rPr>
                <a:t>of presenting ideas.</a:t>
              </a:r>
            </a:p>
          </p:txBody>
        </p:sp>
        <p:sp>
          <p:nvSpPr>
            <p:cNvPr id="8" name="TextBox 8"/>
            <p:cNvSpPr txBox="1"/>
            <p:nvPr/>
          </p:nvSpPr>
          <p:spPr>
            <a:xfrm>
              <a:off x="0" y="2153100"/>
              <a:ext cx="8878196" cy="2245360"/>
            </a:xfrm>
            <a:prstGeom prst="rect">
              <a:avLst/>
            </a:prstGeom>
          </p:spPr>
          <p:txBody>
            <a:bodyPr lIns="0" tIns="0" rIns="0" bIns="0" rtlCol="0" anchor="t">
              <a:spAutoFit/>
            </a:bodyPr>
            <a:lstStyle/>
            <a:p>
              <a:pPr>
                <a:lnSpc>
                  <a:spcPts val="3449"/>
                </a:lnSpc>
              </a:pPr>
              <a:r>
                <a:rPr lang="en-US" sz="2299" spc="45">
                  <a:solidFill>
                    <a:srgbClr val="F6E7D8">
                      <a:alpha val="0"/>
                    </a:srgbClr>
                  </a:solidFill>
                  <a:latin typeface="Playfair Display"/>
                </a:rPr>
                <a:t>Visualize complicated and dense information with graphs and charts. These are visual aids that help add more context to the topic you</a:t>
              </a:r>
            </a:p>
            <a:p>
              <a:pPr>
                <a:lnSpc>
                  <a:spcPts val="3449"/>
                </a:lnSpc>
              </a:pPr>
              <a:r>
                <a:rPr lang="en-US" sz="2299" spc="45">
                  <a:solidFill>
                    <a:srgbClr val="F6E7D8">
                      <a:alpha val="0"/>
                    </a:srgbClr>
                  </a:solidFill>
                  <a:latin typeface="Playfair Display"/>
                </a:rPr>
                <a:t> are discussing.</a:t>
              </a:r>
            </a:p>
          </p:txBody>
        </p:sp>
      </p:grpSp>
      <p:sp>
        <p:nvSpPr>
          <p:cNvPr id="9" name="AutoShape 9"/>
          <p:cNvSpPr/>
          <p:nvPr/>
        </p:nvSpPr>
        <p:spPr>
          <a:xfrm>
            <a:off x="359692" y="9248775"/>
            <a:ext cx="6805871" cy="0"/>
          </a:xfrm>
          <a:prstGeom prst="line">
            <a:avLst/>
          </a:prstGeom>
          <a:ln w="9525" cap="rnd">
            <a:solidFill>
              <a:srgbClr val="F6E7D8"/>
            </a:solidFill>
            <a:prstDash val="solid"/>
            <a:headEnd type="none" w="sm" len="sm"/>
            <a:tailEnd type="none" w="sm" len="sm"/>
          </a:ln>
        </p:spPr>
      </p:sp>
      <p:grpSp>
        <p:nvGrpSpPr>
          <p:cNvPr id="10" name="Group 10"/>
          <p:cNvGrpSpPr/>
          <p:nvPr/>
        </p:nvGrpSpPr>
        <p:grpSpPr>
          <a:xfrm>
            <a:off x="8660955" y="3071446"/>
            <a:ext cx="361748" cy="361748"/>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7A5C3"/>
            </a:solidFill>
          </p:spPr>
        </p:sp>
      </p:grpSp>
      <p:sp>
        <p:nvSpPr>
          <p:cNvPr id="12" name="TextBox 12"/>
          <p:cNvSpPr txBox="1"/>
          <p:nvPr/>
        </p:nvSpPr>
        <p:spPr>
          <a:xfrm>
            <a:off x="9144000" y="2949621"/>
            <a:ext cx="2523300" cy="548248"/>
          </a:xfrm>
          <a:prstGeom prst="rect">
            <a:avLst/>
          </a:prstGeom>
        </p:spPr>
        <p:txBody>
          <a:bodyPr lIns="0" tIns="0" rIns="0" bIns="0" rtlCol="0" anchor="t">
            <a:spAutoFit/>
          </a:bodyPr>
          <a:lstStyle/>
          <a:p>
            <a:pPr algn="ctr">
              <a:lnSpc>
                <a:spcPts val="4538"/>
              </a:lnSpc>
            </a:pPr>
            <a:r>
              <a:rPr lang="en-US" sz="3241">
                <a:solidFill>
                  <a:srgbClr val="F6E7D8"/>
                </a:solidFill>
                <a:latin typeface="Playfair Display"/>
              </a:rPr>
              <a:t>concurrences</a:t>
            </a:r>
          </a:p>
        </p:txBody>
      </p:sp>
      <p:sp>
        <p:nvSpPr>
          <p:cNvPr id="13" name="TextBox 13"/>
          <p:cNvSpPr txBox="1"/>
          <p:nvPr/>
        </p:nvSpPr>
        <p:spPr>
          <a:xfrm>
            <a:off x="12796659" y="2920501"/>
            <a:ext cx="1877913" cy="596963"/>
          </a:xfrm>
          <a:prstGeom prst="rect">
            <a:avLst/>
          </a:prstGeom>
        </p:spPr>
        <p:txBody>
          <a:bodyPr lIns="0" tIns="0" rIns="0" bIns="0" rtlCol="0" anchor="t">
            <a:spAutoFit/>
          </a:bodyPr>
          <a:lstStyle/>
          <a:p>
            <a:pPr algn="ctr">
              <a:lnSpc>
                <a:spcPts val="4896"/>
              </a:lnSpc>
            </a:pPr>
            <a:r>
              <a:rPr lang="en-US" sz="3497">
                <a:solidFill>
                  <a:srgbClr val="F6E7D8"/>
                </a:solidFill>
                <a:latin typeface="Playfair Display"/>
              </a:rPr>
              <a:t>OBS to IP</a:t>
            </a:r>
          </a:p>
        </p:txBody>
      </p:sp>
      <p:sp>
        <p:nvSpPr>
          <p:cNvPr id="14" name="TextBox 14"/>
          <p:cNvSpPr txBox="1"/>
          <p:nvPr/>
        </p:nvSpPr>
        <p:spPr>
          <a:xfrm>
            <a:off x="15832904" y="2940096"/>
            <a:ext cx="1877913" cy="596963"/>
          </a:xfrm>
          <a:prstGeom prst="rect">
            <a:avLst/>
          </a:prstGeom>
        </p:spPr>
        <p:txBody>
          <a:bodyPr lIns="0" tIns="0" rIns="0" bIns="0" rtlCol="0" anchor="t">
            <a:spAutoFit/>
          </a:bodyPr>
          <a:lstStyle/>
          <a:p>
            <a:pPr algn="ctr">
              <a:lnSpc>
                <a:spcPts val="4896"/>
              </a:lnSpc>
            </a:pPr>
            <a:r>
              <a:rPr lang="en-US" sz="3497">
                <a:solidFill>
                  <a:srgbClr val="F6E7D8"/>
                </a:solidFill>
                <a:latin typeface="Playfair Display"/>
              </a:rPr>
              <a:t>IP to OBS</a:t>
            </a:r>
          </a:p>
        </p:txBody>
      </p:sp>
      <p:grpSp>
        <p:nvGrpSpPr>
          <p:cNvPr id="15" name="Group 15"/>
          <p:cNvGrpSpPr/>
          <p:nvPr/>
        </p:nvGrpSpPr>
        <p:grpSpPr>
          <a:xfrm>
            <a:off x="12292970" y="3071446"/>
            <a:ext cx="361748" cy="361748"/>
            <a:chOff x="0" y="0"/>
            <a:chExt cx="1913890" cy="1913890"/>
          </a:xfrm>
        </p:grpSpPr>
        <p:sp>
          <p:nvSpPr>
            <p:cNvPr id="16" name="Freeform 1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4B324"/>
            </a:solidFill>
          </p:spPr>
        </p:sp>
      </p:grpSp>
      <p:grpSp>
        <p:nvGrpSpPr>
          <p:cNvPr id="17" name="Group 17"/>
          <p:cNvGrpSpPr/>
          <p:nvPr/>
        </p:nvGrpSpPr>
        <p:grpSpPr>
          <a:xfrm>
            <a:off x="15279599" y="3071446"/>
            <a:ext cx="361748" cy="361748"/>
            <a:chOff x="0" y="0"/>
            <a:chExt cx="1913890" cy="1913890"/>
          </a:xfrm>
        </p:grpSpPr>
        <p:sp>
          <p:nvSpPr>
            <p:cNvPr id="18" name="Freeform 1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14902"/>
            </a:solidFill>
          </p:spPr>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179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7A5C3"/>
        </a:solidFill>
        <a:effectLst/>
      </p:bgPr>
    </p:bg>
    <p:spTree>
      <p:nvGrpSpPr>
        <p:cNvPr id="1" name=""/>
        <p:cNvGrpSpPr/>
        <p:nvPr/>
      </p:nvGrpSpPr>
      <p:grpSpPr>
        <a:xfrm>
          <a:off x="0" y="0"/>
          <a:ext cx="0" cy="0"/>
          <a:chOff x="0" y="0"/>
          <a:chExt cx="0" cy="0"/>
        </a:xfrm>
      </p:grpSpPr>
      <p:sp>
        <p:nvSpPr>
          <p:cNvPr id="2" name="TextBox 2"/>
          <p:cNvSpPr txBox="1"/>
          <p:nvPr/>
        </p:nvSpPr>
        <p:spPr>
          <a:xfrm>
            <a:off x="1633720" y="754821"/>
            <a:ext cx="12502323" cy="1179119"/>
          </a:xfrm>
          <a:prstGeom prst="rect">
            <a:avLst/>
          </a:prstGeom>
        </p:spPr>
        <p:txBody>
          <a:bodyPr lIns="0" tIns="0" rIns="0" bIns="0" rtlCol="0" anchor="t">
            <a:spAutoFit/>
          </a:bodyPr>
          <a:lstStyle/>
          <a:p>
            <a:pPr>
              <a:lnSpc>
                <a:spcPts val="8922"/>
              </a:lnSpc>
            </a:pPr>
            <a:r>
              <a:rPr lang="en-US" sz="8922" spc="651">
                <a:solidFill>
                  <a:srgbClr val="1C191A"/>
                </a:solidFill>
                <a:latin typeface="Hammersmith One"/>
              </a:rPr>
              <a:t>SOONER OR LATER</a:t>
            </a:r>
          </a:p>
        </p:txBody>
      </p:sp>
      <p:sp>
        <p:nvSpPr>
          <p:cNvPr id="3" name="TextBox 3"/>
          <p:cNvSpPr txBox="1"/>
          <p:nvPr/>
        </p:nvSpPr>
        <p:spPr>
          <a:xfrm>
            <a:off x="505052" y="5424265"/>
            <a:ext cx="16754248" cy="3292927"/>
          </a:xfrm>
          <a:prstGeom prst="rect">
            <a:avLst/>
          </a:prstGeom>
        </p:spPr>
        <p:txBody>
          <a:bodyPr lIns="0" tIns="0" rIns="0" bIns="0" rtlCol="0" anchor="t">
            <a:spAutoFit/>
          </a:bodyPr>
          <a:lstStyle/>
          <a:p>
            <a:pPr>
              <a:lnSpc>
                <a:spcPts val="24794"/>
              </a:lnSpc>
            </a:pPr>
            <a:r>
              <a:rPr lang="en-US" sz="24794" spc="2355">
                <a:solidFill>
                  <a:srgbClr val="1C191A"/>
                </a:solidFill>
                <a:latin typeface="Hammersmith One"/>
              </a:rPr>
              <a:t>BANQUET</a:t>
            </a:r>
          </a:p>
        </p:txBody>
      </p:sp>
      <p:sp>
        <p:nvSpPr>
          <p:cNvPr id="4" name="TextBox 4"/>
          <p:cNvSpPr txBox="1"/>
          <p:nvPr/>
        </p:nvSpPr>
        <p:spPr>
          <a:xfrm>
            <a:off x="3390311" y="4734058"/>
            <a:ext cx="9341549" cy="961760"/>
          </a:xfrm>
          <a:prstGeom prst="rect">
            <a:avLst/>
          </a:prstGeom>
        </p:spPr>
        <p:txBody>
          <a:bodyPr lIns="0" tIns="0" rIns="0" bIns="0" rtlCol="0" anchor="t">
            <a:spAutoFit/>
          </a:bodyPr>
          <a:lstStyle/>
          <a:p>
            <a:pPr>
              <a:lnSpc>
                <a:spcPts val="7263"/>
              </a:lnSpc>
            </a:pPr>
            <a:r>
              <a:rPr lang="en-US" sz="7263" spc="1016">
                <a:solidFill>
                  <a:srgbClr val="1C191A"/>
                </a:solidFill>
                <a:latin typeface="Hammersmith One"/>
              </a:rPr>
              <a:t>SITS DOWN TO A </a:t>
            </a:r>
          </a:p>
        </p:txBody>
      </p:sp>
      <p:sp>
        <p:nvSpPr>
          <p:cNvPr id="5" name="TextBox 5"/>
          <p:cNvSpPr txBox="1"/>
          <p:nvPr/>
        </p:nvSpPr>
        <p:spPr>
          <a:xfrm>
            <a:off x="5714831" y="1856651"/>
            <a:ext cx="11175705" cy="2274511"/>
          </a:xfrm>
          <a:prstGeom prst="rect">
            <a:avLst/>
          </a:prstGeom>
        </p:spPr>
        <p:txBody>
          <a:bodyPr lIns="0" tIns="0" rIns="0" bIns="0" rtlCol="0" anchor="t">
            <a:spAutoFit/>
          </a:bodyPr>
          <a:lstStyle/>
          <a:p>
            <a:pPr algn="ctr">
              <a:lnSpc>
                <a:spcPts val="17172"/>
              </a:lnSpc>
            </a:pPr>
            <a:r>
              <a:rPr lang="en-US" sz="17172" spc="652">
                <a:solidFill>
                  <a:srgbClr val="1C191A"/>
                </a:solidFill>
                <a:latin typeface="Hammersmith One"/>
              </a:rPr>
              <a:t>EVERYONE</a:t>
            </a:r>
          </a:p>
        </p:txBody>
      </p:sp>
      <p:grpSp>
        <p:nvGrpSpPr>
          <p:cNvPr id="6" name="Group 6"/>
          <p:cNvGrpSpPr/>
          <p:nvPr/>
        </p:nvGrpSpPr>
        <p:grpSpPr>
          <a:xfrm>
            <a:off x="16139966" y="6317194"/>
            <a:ext cx="1119334" cy="1030820"/>
            <a:chOff x="0" y="0"/>
            <a:chExt cx="6343777" cy="5842127"/>
          </a:xfrm>
        </p:grpSpPr>
        <p:sp>
          <p:nvSpPr>
            <p:cNvPr id="7" name="Freeform 7"/>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1C191A"/>
            </a:solidFill>
          </p:spPr>
        </p:sp>
      </p:grpSp>
      <p:sp>
        <p:nvSpPr>
          <p:cNvPr id="8" name="TextBox 8"/>
          <p:cNvSpPr txBox="1"/>
          <p:nvPr/>
        </p:nvSpPr>
        <p:spPr>
          <a:xfrm>
            <a:off x="4478003" y="8697913"/>
            <a:ext cx="12221630" cy="1320799"/>
          </a:xfrm>
          <a:prstGeom prst="rect">
            <a:avLst/>
          </a:prstGeom>
        </p:spPr>
        <p:txBody>
          <a:bodyPr lIns="0" tIns="0" rIns="0" bIns="0" rtlCol="0" anchor="t">
            <a:spAutoFit/>
          </a:bodyPr>
          <a:lstStyle/>
          <a:p>
            <a:pPr>
              <a:lnSpc>
                <a:spcPts val="9999"/>
              </a:lnSpc>
            </a:pPr>
            <a:r>
              <a:rPr lang="en-US" sz="9999" spc="1399">
                <a:solidFill>
                  <a:srgbClr val="1C191A"/>
                </a:solidFill>
                <a:latin typeface="Hammersmith One"/>
              </a:rPr>
              <a:t>CONSEQUENCES</a:t>
            </a:r>
          </a:p>
        </p:txBody>
      </p:sp>
      <p:sp>
        <p:nvSpPr>
          <p:cNvPr id="9" name="TextBox 9"/>
          <p:cNvSpPr txBox="1"/>
          <p:nvPr/>
        </p:nvSpPr>
        <p:spPr>
          <a:xfrm>
            <a:off x="3558269" y="8388183"/>
            <a:ext cx="1839468" cy="762793"/>
          </a:xfrm>
          <a:prstGeom prst="rect">
            <a:avLst/>
          </a:prstGeom>
        </p:spPr>
        <p:txBody>
          <a:bodyPr lIns="0" tIns="0" rIns="0" bIns="0" rtlCol="0" anchor="t">
            <a:spAutoFit/>
          </a:bodyPr>
          <a:lstStyle/>
          <a:p>
            <a:pPr>
              <a:lnSpc>
                <a:spcPts val="5704"/>
              </a:lnSpc>
            </a:pPr>
            <a:r>
              <a:rPr lang="en-US" sz="5704" spc="798">
                <a:solidFill>
                  <a:srgbClr val="1C191A"/>
                </a:solidFill>
                <a:latin typeface="Hammersmith One"/>
              </a:rPr>
              <a:t>OF</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179" y="0"/>
            <a:ext cx="20072195" cy="12573000"/>
          </a:xfrm>
          <a:custGeom>
            <a:avLst/>
            <a:gdLst/>
            <a:ahLst/>
            <a:cxnLst/>
            <a:rect l="l" t="t" r="r" b="b"/>
            <a:pathLst>
              <a:path w="20072195" h="12573000">
                <a:moveTo>
                  <a:pt x="0" y="0"/>
                </a:moveTo>
                <a:lnTo>
                  <a:pt x="20072195" y="0"/>
                </a:lnTo>
                <a:lnTo>
                  <a:pt x="20072195" y="12573000"/>
                </a:lnTo>
                <a:lnTo>
                  <a:pt x="0" y="12573000"/>
                </a:lnTo>
                <a:lnTo>
                  <a:pt x="0" y="0"/>
                </a:lnTo>
                <a:close/>
              </a:path>
            </a:pathLst>
          </a:custGeom>
          <a:blipFill>
            <a:blip r:embed="rId2">
              <a:alphaModFix amt="77000"/>
            </a:blip>
            <a:stretch>
              <a:fillRect l="-11111" r="-11111"/>
            </a:stretch>
          </a:blipFill>
        </p:spPr>
      </p:sp>
      <p:grpSp>
        <p:nvGrpSpPr>
          <p:cNvPr id="3" name="Group 3"/>
          <p:cNvGrpSpPr/>
          <p:nvPr/>
        </p:nvGrpSpPr>
        <p:grpSpPr>
          <a:xfrm>
            <a:off x="-731889" y="1793421"/>
            <a:ext cx="19019889" cy="4893129"/>
            <a:chOff x="0" y="0"/>
            <a:chExt cx="5009353" cy="1288725"/>
          </a:xfrm>
        </p:grpSpPr>
        <p:sp>
          <p:nvSpPr>
            <p:cNvPr id="4" name="Freeform 4"/>
            <p:cNvSpPr/>
            <p:nvPr/>
          </p:nvSpPr>
          <p:spPr>
            <a:xfrm>
              <a:off x="0" y="0"/>
              <a:ext cx="5009354" cy="1288725"/>
            </a:xfrm>
            <a:custGeom>
              <a:avLst/>
              <a:gdLst/>
              <a:ahLst/>
              <a:cxnLst/>
              <a:rect l="l" t="t" r="r" b="b"/>
              <a:pathLst>
                <a:path w="5009354" h="1288725">
                  <a:moveTo>
                    <a:pt x="0" y="0"/>
                  </a:moveTo>
                  <a:lnTo>
                    <a:pt x="5009354" y="0"/>
                  </a:lnTo>
                  <a:lnTo>
                    <a:pt x="5009354" y="1288725"/>
                  </a:lnTo>
                  <a:lnTo>
                    <a:pt x="0" y="1288725"/>
                  </a:lnTo>
                  <a:close/>
                </a:path>
              </a:pathLst>
            </a:custGeom>
            <a:solidFill>
              <a:srgbClr val="FEFEFE">
                <a:alpha val="54902"/>
              </a:srgbClr>
            </a:solidFill>
          </p:spPr>
        </p:sp>
        <p:sp>
          <p:nvSpPr>
            <p:cNvPr id="5" name="TextBox 5"/>
            <p:cNvSpPr txBox="1"/>
            <p:nvPr/>
          </p:nvSpPr>
          <p:spPr>
            <a:xfrm>
              <a:off x="0" y="-95250"/>
              <a:ext cx="5009353" cy="1383975"/>
            </a:xfrm>
            <a:prstGeom prst="rect">
              <a:avLst/>
            </a:prstGeom>
          </p:spPr>
          <p:txBody>
            <a:bodyPr lIns="50800" tIns="50800" rIns="50800" bIns="50800" rtlCol="0" anchor="ctr"/>
            <a:lstStyle/>
            <a:p>
              <a:pPr algn="ctr">
                <a:lnSpc>
                  <a:spcPts val="3840"/>
                </a:lnSpc>
              </a:pPr>
              <a:endParaRPr/>
            </a:p>
          </p:txBody>
        </p:sp>
      </p:grpSp>
      <p:sp>
        <p:nvSpPr>
          <p:cNvPr id="6" name="TextBox 6"/>
          <p:cNvSpPr txBox="1"/>
          <p:nvPr/>
        </p:nvSpPr>
        <p:spPr>
          <a:xfrm>
            <a:off x="0" y="2283551"/>
            <a:ext cx="18288000" cy="3779520"/>
          </a:xfrm>
          <a:prstGeom prst="rect">
            <a:avLst/>
          </a:prstGeom>
        </p:spPr>
        <p:txBody>
          <a:bodyPr lIns="0" tIns="0" rIns="0" bIns="0" rtlCol="0" anchor="t">
            <a:spAutoFit/>
          </a:bodyPr>
          <a:lstStyle/>
          <a:p>
            <a:pPr algn="ctr">
              <a:lnSpc>
                <a:spcPts val="10080"/>
              </a:lnSpc>
            </a:pPr>
            <a:r>
              <a:rPr lang="en-US" sz="7200">
                <a:solidFill>
                  <a:srgbClr val="000000"/>
                </a:solidFill>
                <a:latin typeface="Montserrat Semi-Bold"/>
              </a:rPr>
              <a:t>YOUR SYSTEMS ARE PERFECTLY DESIGNED TO GET THE RESULTS YOU ARE GETTING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C191A"/>
        </a:solidFill>
        <a:effectLst/>
      </p:bgPr>
    </p:bg>
    <p:spTree>
      <p:nvGrpSpPr>
        <p:cNvPr id="1" name=""/>
        <p:cNvGrpSpPr/>
        <p:nvPr/>
      </p:nvGrpSpPr>
      <p:grpSpPr>
        <a:xfrm>
          <a:off x="0" y="0"/>
          <a:ext cx="0" cy="0"/>
          <a:chOff x="0" y="0"/>
          <a:chExt cx="0" cy="0"/>
        </a:xfrm>
      </p:grpSpPr>
      <p:grpSp>
        <p:nvGrpSpPr>
          <p:cNvPr id="2" name="Group 2"/>
          <p:cNvGrpSpPr/>
          <p:nvPr/>
        </p:nvGrpSpPr>
        <p:grpSpPr>
          <a:xfrm>
            <a:off x="5993533" y="4197672"/>
            <a:ext cx="6300933" cy="879153"/>
            <a:chOff x="0" y="0"/>
            <a:chExt cx="8401245" cy="1172203"/>
          </a:xfrm>
        </p:grpSpPr>
        <p:grpSp>
          <p:nvGrpSpPr>
            <p:cNvPr id="3" name="Group 3"/>
            <p:cNvGrpSpPr/>
            <p:nvPr/>
          </p:nvGrpSpPr>
          <p:grpSpPr>
            <a:xfrm>
              <a:off x="0" y="0"/>
              <a:ext cx="8401245" cy="1172203"/>
              <a:chOff x="0" y="0"/>
              <a:chExt cx="7840923" cy="1106170"/>
            </a:xfrm>
          </p:grpSpPr>
          <p:sp>
            <p:nvSpPr>
              <p:cNvPr id="4" name="Freeform 4"/>
              <p:cNvSpPr/>
              <p:nvPr/>
            </p:nvSpPr>
            <p:spPr>
              <a:xfrm>
                <a:off x="0" y="0"/>
                <a:ext cx="7842193" cy="1107440"/>
              </a:xfrm>
              <a:custGeom>
                <a:avLst/>
                <a:gdLst/>
                <a:ahLst/>
                <a:cxnLst/>
                <a:rect l="l" t="t" r="r" b="b"/>
                <a:pathLst>
                  <a:path w="7842193" h="1107440">
                    <a:moveTo>
                      <a:pt x="7288473" y="45720"/>
                    </a:moveTo>
                    <a:cubicBezTo>
                      <a:pt x="7567873" y="45720"/>
                      <a:pt x="7795202" y="273050"/>
                      <a:pt x="7795202" y="552450"/>
                    </a:cubicBezTo>
                    <a:cubicBezTo>
                      <a:pt x="7795202" y="831850"/>
                      <a:pt x="7567873" y="1059180"/>
                      <a:pt x="7288473" y="1059180"/>
                    </a:cubicBezTo>
                    <a:lnTo>
                      <a:pt x="553720" y="1059180"/>
                    </a:lnTo>
                    <a:cubicBezTo>
                      <a:pt x="274320" y="1059180"/>
                      <a:pt x="46990" y="831850"/>
                      <a:pt x="46990" y="552450"/>
                    </a:cubicBezTo>
                    <a:cubicBezTo>
                      <a:pt x="46990" y="273050"/>
                      <a:pt x="274320" y="45720"/>
                      <a:pt x="553720" y="45720"/>
                    </a:cubicBezTo>
                    <a:lnTo>
                      <a:pt x="7288473" y="45720"/>
                    </a:lnTo>
                    <a:moveTo>
                      <a:pt x="7288473" y="0"/>
                    </a:moveTo>
                    <a:lnTo>
                      <a:pt x="553720" y="0"/>
                    </a:lnTo>
                    <a:cubicBezTo>
                      <a:pt x="247650" y="0"/>
                      <a:pt x="0" y="247650"/>
                      <a:pt x="0" y="553720"/>
                    </a:cubicBezTo>
                    <a:cubicBezTo>
                      <a:pt x="0" y="859790"/>
                      <a:pt x="247650" y="1107440"/>
                      <a:pt x="553720" y="1107440"/>
                    </a:cubicBezTo>
                    <a:lnTo>
                      <a:pt x="7288473" y="1107440"/>
                    </a:lnTo>
                    <a:cubicBezTo>
                      <a:pt x="7594543" y="1107440"/>
                      <a:pt x="7842193" y="859790"/>
                      <a:pt x="7842193" y="553720"/>
                    </a:cubicBezTo>
                    <a:cubicBezTo>
                      <a:pt x="7840923" y="247650"/>
                      <a:pt x="7593273" y="0"/>
                      <a:pt x="7288473" y="0"/>
                    </a:cubicBezTo>
                    <a:close/>
                  </a:path>
                </a:pathLst>
              </a:custGeom>
              <a:solidFill>
                <a:srgbClr val="303030">
                  <a:alpha val="78824"/>
                </a:srgbClr>
              </a:solidFill>
            </p:spPr>
          </p:sp>
        </p:grpSp>
        <p:sp>
          <p:nvSpPr>
            <p:cNvPr id="5" name="TextBox 5"/>
            <p:cNvSpPr txBox="1"/>
            <p:nvPr/>
          </p:nvSpPr>
          <p:spPr>
            <a:xfrm>
              <a:off x="1394353" y="240027"/>
              <a:ext cx="6547061" cy="644525"/>
            </a:xfrm>
            <a:prstGeom prst="rect">
              <a:avLst/>
            </a:prstGeom>
          </p:spPr>
          <p:txBody>
            <a:bodyPr lIns="0" tIns="0" rIns="0" bIns="0" rtlCol="0" anchor="t">
              <a:spAutoFit/>
            </a:bodyPr>
            <a:lstStyle/>
            <a:p>
              <a:pPr>
                <a:lnSpc>
                  <a:spcPts val="4199"/>
                </a:lnSpc>
              </a:pPr>
              <a:r>
                <a:rPr lang="en-US" sz="2999" spc="59">
                  <a:solidFill>
                    <a:srgbClr val="F4B324"/>
                  </a:solidFill>
                  <a:latin typeface="Playfair Display"/>
                </a:rPr>
                <a:t>getpaoc@med-metrix.com</a:t>
              </a:r>
            </a:p>
          </p:txBody>
        </p:sp>
        <p:sp>
          <p:nvSpPr>
            <p:cNvPr id="6" name="Freeform 6"/>
            <p:cNvSpPr/>
            <p:nvPr/>
          </p:nvSpPr>
          <p:spPr>
            <a:xfrm>
              <a:off x="504365" y="364913"/>
              <a:ext cx="584874" cy="442378"/>
            </a:xfrm>
            <a:custGeom>
              <a:avLst/>
              <a:gdLst/>
              <a:ahLst/>
              <a:cxnLst/>
              <a:rect l="l" t="t" r="r" b="b"/>
              <a:pathLst>
                <a:path w="584874" h="442378">
                  <a:moveTo>
                    <a:pt x="0" y="0"/>
                  </a:moveTo>
                  <a:lnTo>
                    <a:pt x="584874" y="0"/>
                  </a:lnTo>
                  <a:lnTo>
                    <a:pt x="584874" y="442378"/>
                  </a:lnTo>
                  <a:lnTo>
                    <a:pt x="0" y="4423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a:off x="-1" y="5471158"/>
            <a:ext cx="18288001" cy="6989192"/>
          </a:xfrm>
          <a:custGeom>
            <a:avLst/>
            <a:gdLst/>
            <a:ahLst/>
            <a:cxnLst/>
            <a:rect l="l" t="t" r="r" b="b"/>
            <a:pathLst>
              <a:path w="20416436" h="6989192">
                <a:moveTo>
                  <a:pt x="0" y="0"/>
                </a:moveTo>
                <a:lnTo>
                  <a:pt x="20416436" y="0"/>
                </a:lnTo>
                <a:lnTo>
                  <a:pt x="20416436" y="6989192"/>
                </a:lnTo>
                <a:lnTo>
                  <a:pt x="0" y="6989192"/>
                </a:lnTo>
                <a:lnTo>
                  <a:pt x="0" y="0"/>
                </a:lnTo>
                <a:close/>
              </a:path>
            </a:pathLst>
          </a:custGeom>
          <a:blipFill>
            <a:blip r:embed="rId4">
              <a:alphaModFix amt="43000"/>
            </a:blip>
            <a:stretch>
              <a:fillRect t="-68416" b="-50669"/>
            </a:stretch>
          </a:blipFill>
        </p:spPr>
      </p:sp>
      <p:sp>
        <p:nvSpPr>
          <p:cNvPr id="8" name="TextBox 8"/>
          <p:cNvSpPr txBox="1"/>
          <p:nvPr/>
        </p:nvSpPr>
        <p:spPr>
          <a:xfrm>
            <a:off x="1552193" y="1913692"/>
            <a:ext cx="15183615" cy="1860550"/>
          </a:xfrm>
          <a:prstGeom prst="rect">
            <a:avLst/>
          </a:prstGeom>
        </p:spPr>
        <p:txBody>
          <a:bodyPr lIns="0" tIns="0" rIns="0" bIns="0" rtlCol="0" anchor="t">
            <a:spAutoFit/>
          </a:bodyPr>
          <a:lstStyle/>
          <a:p>
            <a:pPr algn="ctr">
              <a:lnSpc>
                <a:spcPts val="14000"/>
              </a:lnSpc>
            </a:pPr>
            <a:r>
              <a:rPr lang="en-US" sz="14000" spc="1960">
                <a:solidFill>
                  <a:srgbClr val="07A5C3"/>
                </a:solidFill>
                <a:latin typeface="Hammersmith One"/>
              </a:rPr>
              <a:t>THANK YOU!</a:t>
            </a:r>
          </a:p>
        </p:txBody>
      </p:sp>
      <p:sp>
        <p:nvSpPr>
          <p:cNvPr id="9" name="TextBox 9"/>
          <p:cNvSpPr txBox="1"/>
          <p:nvPr/>
        </p:nvSpPr>
        <p:spPr>
          <a:xfrm>
            <a:off x="12581185" y="4365786"/>
            <a:ext cx="4230955" cy="495300"/>
          </a:xfrm>
          <a:prstGeom prst="rect">
            <a:avLst/>
          </a:prstGeom>
        </p:spPr>
        <p:txBody>
          <a:bodyPr lIns="0" tIns="0" rIns="0" bIns="0" rtlCol="0" anchor="t">
            <a:spAutoFit/>
          </a:bodyPr>
          <a:lstStyle/>
          <a:p>
            <a:pPr>
              <a:lnSpc>
                <a:spcPts val="4199"/>
              </a:lnSpc>
            </a:pPr>
            <a:r>
              <a:rPr lang="en-US" sz="2999" spc="59">
                <a:solidFill>
                  <a:srgbClr val="F6E7D8"/>
                </a:solidFill>
                <a:latin typeface="Playfair Display"/>
              </a:rPr>
              <a:t>if you have questions.</a:t>
            </a:r>
          </a:p>
        </p:txBody>
      </p:sp>
      <p:sp>
        <p:nvSpPr>
          <p:cNvPr id="10" name="TextBox 10"/>
          <p:cNvSpPr txBox="1"/>
          <p:nvPr/>
        </p:nvSpPr>
        <p:spPr>
          <a:xfrm>
            <a:off x="1475860" y="4365786"/>
            <a:ext cx="4230955" cy="495300"/>
          </a:xfrm>
          <a:prstGeom prst="rect">
            <a:avLst/>
          </a:prstGeom>
        </p:spPr>
        <p:txBody>
          <a:bodyPr lIns="0" tIns="0" rIns="0" bIns="0" rtlCol="0" anchor="t">
            <a:spAutoFit/>
          </a:bodyPr>
          <a:lstStyle/>
          <a:p>
            <a:pPr algn="r">
              <a:lnSpc>
                <a:spcPts val="4199"/>
              </a:lnSpc>
            </a:pPr>
            <a:r>
              <a:rPr lang="en-US" sz="2999" spc="59">
                <a:solidFill>
                  <a:srgbClr val="F6E7D8"/>
                </a:solidFill>
                <a:latin typeface="Playfair Display"/>
              </a:rPr>
              <a:t>Send us a message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7A5C3"/>
        </a:solidFill>
        <a:effectLst/>
      </p:bgPr>
    </p:bg>
    <p:spTree>
      <p:nvGrpSpPr>
        <p:cNvPr id="1" name=""/>
        <p:cNvGrpSpPr/>
        <p:nvPr/>
      </p:nvGrpSpPr>
      <p:grpSpPr>
        <a:xfrm>
          <a:off x="0" y="0"/>
          <a:ext cx="0" cy="0"/>
          <a:chOff x="0" y="0"/>
          <a:chExt cx="0" cy="0"/>
        </a:xfrm>
      </p:grpSpPr>
      <p:sp>
        <p:nvSpPr>
          <p:cNvPr id="2" name="AutoShape 2"/>
          <p:cNvSpPr/>
          <p:nvPr/>
        </p:nvSpPr>
        <p:spPr>
          <a:xfrm>
            <a:off x="0" y="5668067"/>
            <a:ext cx="18288000" cy="4618933"/>
          </a:xfrm>
          <a:prstGeom prst="rect">
            <a:avLst/>
          </a:prstGeom>
          <a:solidFill>
            <a:srgbClr val="F6E7D8"/>
          </a:solidFill>
        </p:spPr>
      </p:sp>
      <p:sp>
        <p:nvSpPr>
          <p:cNvPr id="3" name="TextBox 3"/>
          <p:cNvSpPr txBox="1"/>
          <p:nvPr/>
        </p:nvSpPr>
        <p:spPr>
          <a:xfrm>
            <a:off x="1449808" y="1285875"/>
            <a:ext cx="8316771" cy="3436261"/>
          </a:xfrm>
          <a:prstGeom prst="rect">
            <a:avLst/>
          </a:prstGeom>
        </p:spPr>
        <p:txBody>
          <a:bodyPr lIns="0" tIns="0" rIns="0" bIns="0" rtlCol="0" anchor="t">
            <a:spAutoFit/>
          </a:bodyPr>
          <a:lstStyle/>
          <a:p>
            <a:pPr>
              <a:lnSpc>
                <a:spcPts val="13249"/>
              </a:lnSpc>
            </a:pPr>
            <a:r>
              <a:rPr lang="en-US" sz="13249" spc="2093">
                <a:solidFill>
                  <a:srgbClr val="1C191A"/>
                </a:solidFill>
                <a:latin typeface="Hammersmith One"/>
              </a:rPr>
              <a:t>2MN</a:t>
            </a:r>
          </a:p>
          <a:p>
            <a:pPr>
              <a:lnSpc>
                <a:spcPts val="13249"/>
              </a:lnSpc>
            </a:pPr>
            <a:r>
              <a:rPr lang="en-US" sz="13249" spc="5299">
                <a:solidFill>
                  <a:srgbClr val="1C191A"/>
                </a:solidFill>
                <a:latin typeface="Hammersmith One"/>
              </a:rPr>
              <a:t>RULE</a:t>
            </a:r>
          </a:p>
        </p:txBody>
      </p:sp>
      <p:grpSp>
        <p:nvGrpSpPr>
          <p:cNvPr id="4" name="Group 4"/>
          <p:cNvGrpSpPr/>
          <p:nvPr/>
        </p:nvGrpSpPr>
        <p:grpSpPr>
          <a:xfrm>
            <a:off x="7543229" y="1524963"/>
            <a:ext cx="1119334" cy="1030820"/>
            <a:chOff x="0" y="0"/>
            <a:chExt cx="6343777" cy="5842127"/>
          </a:xfrm>
        </p:grpSpPr>
        <p:sp>
          <p:nvSpPr>
            <p:cNvPr id="5" name="Freeform 5"/>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303030"/>
            </a:solidFill>
          </p:spPr>
        </p:sp>
      </p:grpSp>
      <p:sp>
        <p:nvSpPr>
          <p:cNvPr id="6" name="Freeform 6"/>
          <p:cNvSpPr/>
          <p:nvPr/>
        </p:nvSpPr>
        <p:spPr>
          <a:xfrm>
            <a:off x="1028700" y="7195374"/>
            <a:ext cx="308967" cy="308967"/>
          </a:xfrm>
          <a:custGeom>
            <a:avLst/>
            <a:gdLst/>
            <a:ahLst/>
            <a:cxnLst/>
            <a:rect l="l" t="t" r="r" b="b"/>
            <a:pathLst>
              <a:path w="308967" h="308967">
                <a:moveTo>
                  <a:pt x="0" y="0"/>
                </a:moveTo>
                <a:lnTo>
                  <a:pt x="308967" y="0"/>
                </a:lnTo>
                <a:lnTo>
                  <a:pt x="308967" y="308966"/>
                </a:lnTo>
                <a:lnTo>
                  <a:pt x="0" y="3089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0536609" y="-740948"/>
            <a:ext cx="8229600" cy="12066594"/>
          </a:xfrm>
          <a:custGeom>
            <a:avLst/>
            <a:gdLst/>
            <a:ahLst/>
            <a:cxnLst/>
            <a:rect l="l" t="t" r="r" b="b"/>
            <a:pathLst>
              <a:path w="8229600" h="12066594">
                <a:moveTo>
                  <a:pt x="0" y="0"/>
                </a:moveTo>
                <a:lnTo>
                  <a:pt x="8229600" y="0"/>
                </a:lnTo>
                <a:lnTo>
                  <a:pt x="8229600" y="12066594"/>
                </a:lnTo>
                <a:lnTo>
                  <a:pt x="0" y="12066594"/>
                </a:lnTo>
                <a:lnTo>
                  <a:pt x="0" y="0"/>
                </a:lnTo>
                <a:close/>
              </a:path>
            </a:pathLst>
          </a:custGeom>
          <a:blipFill>
            <a:blip r:embed="rId5"/>
            <a:stretch>
              <a:fillRect l="-23312" r="-23312"/>
            </a:stretch>
          </a:blipFill>
        </p:spPr>
      </p:sp>
      <p:sp>
        <p:nvSpPr>
          <p:cNvPr id="8" name="Freeform 8"/>
          <p:cNvSpPr/>
          <p:nvPr/>
        </p:nvSpPr>
        <p:spPr>
          <a:xfrm>
            <a:off x="10536609" y="-2294942"/>
            <a:ext cx="8229600" cy="12730791"/>
          </a:xfrm>
          <a:custGeom>
            <a:avLst/>
            <a:gdLst/>
            <a:ahLst/>
            <a:cxnLst/>
            <a:rect l="l" t="t" r="r" b="b"/>
            <a:pathLst>
              <a:path w="8229600" h="12730791">
                <a:moveTo>
                  <a:pt x="0" y="0"/>
                </a:moveTo>
                <a:lnTo>
                  <a:pt x="8229600" y="0"/>
                </a:lnTo>
                <a:lnTo>
                  <a:pt x="8229600" y="12730791"/>
                </a:lnTo>
                <a:lnTo>
                  <a:pt x="0" y="12730791"/>
                </a:lnTo>
                <a:lnTo>
                  <a:pt x="0" y="0"/>
                </a:lnTo>
                <a:close/>
              </a:path>
            </a:pathLst>
          </a:custGeom>
          <a:blipFill>
            <a:blip r:embed="rId6"/>
            <a:stretch>
              <a:fillRect l="-39898" t="-10289" b="-10289"/>
            </a:stretch>
          </a:blipFill>
        </p:spPr>
      </p:sp>
      <p:sp>
        <p:nvSpPr>
          <p:cNvPr id="9" name="TextBox 9"/>
          <p:cNvSpPr txBox="1"/>
          <p:nvPr/>
        </p:nvSpPr>
        <p:spPr>
          <a:xfrm>
            <a:off x="1653478" y="7052359"/>
            <a:ext cx="7909431" cy="537845"/>
          </a:xfrm>
          <a:prstGeom prst="rect">
            <a:avLst/>
          </a:prstGeom>
        </p:spPr>
        <p:txBody>
          <a:bodyPr lIns="0" tIns="0" rIns="0" bIns="0" rtlCol="0" anchor="t">
            <a:spAutoFit/>
          </a:bodyPr>
          <a:lstStyle/>
          <a:p>
            <a:pPr>
              <a:lnSpc>
                <a:spcPts val="4479"/>
              </a:lnSpc>
            </a:pPr>
            <a:r>
              <a:rPr lang="en-US" sz="3199" spc="159">
                <a:solidFill>
                  <a:srgbClr val="1C191A"/>
                </a:solidFill>
                <a:latin typeface="Playfair Display Italics"/>
              </a:rPr>
              <a:t>an arbitrary divide?</a:t>
            </a:r>
          </a:p>
        </p:txBody>
      </p:sp>
      <p:sp>
        <p:nvSpPr>
          <p:cNvPr id="10" name="TextBox 10"/>
          <p:cNvSpPr txBox="1"/>
          <p:nvPr/>
        </p:nvSpPr>
        <p:spPr>
          <a:xfrm>
            <a:off x="1653478" y="7671015"/>
            <a:ext cx="7658274" cy="565786"/>
          </a:xfrm>
          <a:prstGeom prst="rect">
            <a:avLst/>
          </a:prstGeom>
        </p:spPr>
        <p:txBody>
          <a:bodyPr lIns="0" tIns="0" rIns="0" bIns="0" rtlCol="0" anchor="t">
            <a:spAutoFit/>
          </a:bodyPr>
          <a:lstStyle/>
          <a:p>
            <a:pPr>
              <a:lnSpc>
                <a:spcPts val="4724"/>
              </a:lnSpc>
            </a:pPr>
            <a:r>
              <a:rPr lang="en-US" sz="3149" spc="62">
                <a:solidFill>
                  <a:srgbClr val="1C191A"/>
                </a:solidFill>
                <a:latin typeface="Playfair Display"/>
              </a:rPr>
              <a:t>Interpretation depends on motivation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0C0DF"/>
        </a:solidFill>
        <a:effectLst/>
      </p:bgPr>
    </p:bg>
    <p:spTree>
      <p:nvGrpSpPr>
        <p:cNvPr id="1" name=""/>
        <p:cNvGrpSpPr/>
        <p:nvPr/>
      </p:nvGrpSpPr>
      <p:grpSpPr>
        <a:xfrm>
          <a:off x="0" y="0"/>
          <a:ext cx="0" cy="0"/>
          <a:chOff x="0" y="0"/>
          <a:chExt cx="0" cy="0"/>
        </a:xfrm>
      </p:grpSpPr>
      <p:sp>
        <p:nvSpPr>
          <p:cNvPr id="2" name="TextBox 2"/>
          <p:cNvSpPr txBox="1"/>
          <p:nvPr/>
        </p:nvSpPr>
        <p:spPr>
          <a:xfrm>
            <a:off x="2590800" y="2116007"/>
            <a:ext cx="12954000" cy="1250342"/>
          </a:xfrm>
          <a:prstGeom prst="rect">
            <a:avLst/>
          </a:prstGeom>
        </p:spPr>
        <p:txBody>
          <a:bodyPr wrap="square" lIns="0" tIns="0" rIns="0" bIns="0" rtlCol="0" anchor="t">
            <a:spAutoFit/>
          </a:bodyPr>
          <a:lstStyle/>
          <a:p>
            <a:pPr algn="ctr">
              <a:lnSpc>
                <a:spcPts val="5799"/>
              </a:lnSpc>
            </a:pPr>
            <a:r>
              <a:rPr lang="en-US" sz="18000" cap="all" dirty="0">
                <a:solidFill>
                  <a:srgbClr val="000000"/>
                </a:solidFill>
                <a:latin typeface="Hammersmith One" panose="02010703030501060504" pitchFamily="2" charset="0"/>
              </a:rPr>
              <a:t>education</a:t>
            </a:r>
          </a:p>
        </p:txBody>
      </p:sp>
      <p:sp>
        <p:nvSpPr>
          <p:cNvPr id="3" name="TextBox 3"/>
          <p:cNvSpPr txBox="1"/>
          <p:nvPr/>
        </p:nvSpPr>
        <p:spPr>
          <a:xfrm>
            <a:off x="12344400" y="9116971"/>
            <a:ext cx="6146959" cy="879087"/>
          </a:xfrm>
          <a:prstGeom prst="rect">
            <a:avLst/>
          </a:prstGeom>
        </p:spPr>
        <p:txBody>
          <a:bodyPr lIns="0" tIns="0" rIns="0" bIns="0" rtlCol="0" anchor="t">
            <a:spAutoFit/>
          </a:bodyPr>
          <a:lstStyle/>
          <a:p>
            <a:pPr algn="ctr">
              <a:lnSpc>
                <a:spcPts val="7716"/>
              </a:lnSpc>
            </a:pPr>
            <a:r>
              <a:rPr lang="en-US" sz="3600" dirty="0">
                <a:solidFill>
                  <a:srgbClr val="000000"/>
                </a:solidFill>
                <a:latin typeface="Hammersmith One" panose="02010703030501060504" pitchFamily="2" charset="0"/>
              </a:rPr>
              <a:t>-Daniel J Boorstin</a:t>
            </a:r>
          </a:p>
        </p:txBody>
      </p:sp>
      <p:sp>
        <p:nvSpPr>
          <p:cNvPr id="4" name="TextBox 2">
            <a:extLst>
              <a:ext uri="{FF2B5EF4-FFF2-40B4-BE49-F238E27FC236}">
                <a16:creationId xmlns:a16="http://schemas.microsoft.com/office/drawing/2014/main" id="{B9D8EA88-D82A-1AE9-1776-29B714455085}"/>
              </a:ext>
            </a:extLst>
          </p:cNvPr>
          <p:cNvSpPr txBox="1"/>
          <p:nvPr/>
        </p:nvSpPr>
        <p:spPr>
          <a:xfrm>
            <a:off x="4190811" y="6408161"/>
            <a:ext cx="7010777" cy="811761"/>
          </a:xfrm>
          <a:prstGeom prst="rect">
            <a:avLst/>
          </a:prstGeom>
        </p:spPr>
        <p:txBody>
          <a:bodyPr wrap="square" lIns="0" tIns="0" rIns="0" bIns="0" rtlCol="0" anchor="t">
            <a:spAutoFit/>
          </a:bodyPr>
          <a:lstStyle/>
          <a:p>
            <a:pPr algn="ctr">
              <a:lnSpc>
                <a:spcPts val="5799"/>
              </a:lnSpc>
            </a:pPr>
            <a:r>
              <a:rPr lang="en-US" sz="6600" cap="all" dirty="0">
                <a:solidFill>
                  <a:srgbClr val="000000"/>
                </a:solidFill>
                <a:latin typeface="Hammersmith One" panose="02010703030501060504" pitchFamily="2" charset="0"/>
              </a:rPr>
              <a:t>you</a:t>
            </a:r>
            <a:r>
              <a:rPr lang="en-US" sz="6600" dirty="0">
                <a:solidFill>
                  <a:srgbClr val="000000"/>
                </a:solidFill>
                <a:latin typeface="Hammersmith One" panose="02010703030501060504" pitchFamily="2" charset="0"/>
              </a:rPr>
              <a:t> </a:t>
            </a:r>
            <a:r>
              <a:rPr lang="en-US" sz="6600" cap="all" dirty="0">
                <a:solidFill>
                  <a:srgbClr val="000000"/>
                </a:solidFill>
                <a:latin typeface="Hammersmith One" panose="02010703030501060504" pitchFamily="2" charset="0"/>
              </a:rPr>
              <a:t>didn’t</a:t>
            </a:r>
          </a:p>
        </p:txBody>
      </p:sp>
      <p:sp>
        <p:nvSpPr>
          <p:cNvPr id="5" name="TextBox 2">
            <a:extLst>
              <a:ext uri="{FF2B5EF4-FFF2-40B4-BE49-F238E27FC236}">
                <a16:creationId xmlns:a16="http://schemas.microsoft.com/office/drawing/2014/main" id="{C4C6BD9D-ADEF-AE60-B196-E78A34EC8B36}"/>
              </a:ext>
            </a:extLst>
          </p:cNvPr>
          <p:cNvSpPr txBox="1"/>
          <p:nvPr/>
        </p:nvSpPr>
        <p:spPr>
          <a:xfrm>
            <a:off x="517545" y="2960468"/>
            <a:ext cx="11551920" cy="811761"/>
          </a:xfrm>
          <a:prstGeom prst="rect">
            <a:avLst/>
          </a:prstGeom>
        </p:spPr>
        <p:txBody>
          <a:bodyPr wrap="square" lIns="0" tIns="0" rIns="0" bIns="0" rtlCol="0" anchor="t">
            <a:spAutoFit/>
          </a:bodyPr>
          <a:lstStyle/>
          <a:p>
            <a:pPr algn="ctr">
              <a:lnSpc>
                <a:spcPts val="5799"/>
              </a:lnSpc>
            </a:pPr>
            <a:r>
              <a:rPr lang="en-US" sz="6600" cap="all" dirty="0">
                <a:solidFill>
                  <a:srgbClr val="000000"/>
                </a:solidFill>
                <a:latin typeface="Hammersmith One" panose="02010703030501060504" pitchFamily="2" charset="0"/>
              </a:rPr>
              <a:t>is learning what you</a:t>
            </a:r>
          </a:p>
        </p:txBody>
      </p:sp>
      <p:sp>
        <p:nvSpPr>
          <p:cNvPr id="6" name="TextBox 2">
            <a:extLst>
              <a:ext uri="{FF2B5EF4-FFF2-40B4-BE49-F238E27FC236}">
                <a16:creationId xmlns:a16="http://schemas.microsoft.com/office/drawing/2014/main" id="{2ABF9BFA-F759-47A2-F6A6-FAA60A15806E}"/>
              </a:ext>
            </a:extLst>
          </p:cNvPr>
          <p:cNvSpPr txBox="1"/>
          <p:nvPr/>
        </p:nvSpPr>
        <p:spPr>
          <a:xfrm>
            <a:off x="-304800" y="5473286"/>
            <a:ext cx="18402300" cy="1115690"/>
          </a:xfrm>
          <a:prstGeom prst="rect">
            <a:avLst/>
          </a:prstGeom>
        </p:spPr>
        <p:txBody>
          <a:bodyPr wrap="square" lIns="0" tIns="0" rIns="0" bIns="0" rtlCol="0" anchor="t">
            <a:spAutoFit/>
          </a:bodyPr>
          <a:lstStyle/>
          <a:p>
            <a:pPr algn="ctr">
              <a:lnSpc>
                <a:spcPts val="5799"/>
              </a:lnSpc>
            </a:pPr>
            <a:r>
              <a:rPr lang="en-US" sz="14500" cap="all" dirty="0">
                <a:solidFill>
                  <a:srgbClr val="000000"/>
                </a:solidFill>
                <a:latin typeface="Hammersmith One" panose="02010703030501060504" pitchFamily="2" charset="0"/>
              </a:rPr>
              <a:t>didn’t even know</a:t>
            </a:r>
          </a:p>
        </p:txBody>
      </p:sp>
      <p:sp>
        <p:nvSpPr>
          <p:cNvPr id="9" name="TextBox 2">
            <a:extLst>
              <a:ext uri="{FF2B5EF4-FFF2-40B4-BE49-F238E27FC236}">
                <a16:creationId xmlns:a16="http://schemas.microsoft.com/office/drawing/2014/main" id="{583CAAF8-DA32-7D84-3469-29C84F2A66EA}"/>
              </a:ext>
            </a:extLst>
          </p:cNvPr>
          <p:cNvSpPr txBox="1"/>
          <p:nvPr/>
        </p:nvSpPr>
        <p:spPr>
          <a:xfrm>
            <a:off x="8458200" y="8001281"/>
            <a:ext cx="5257800" cy="1115690"/>
          </a:xfrm>
          <a:prstGeom prst="rect">
            <a:avLst/>
          </a:prstGeom>
        </p:spPr>
        <p:txBody>
          <a:bodyPr wrap="square" lIns="0" tIns="0" rIns="0" bIns="0" rtlCol="0" anchor="t">
            <a:spAutoFit/>
          </a:bodyPr>
          <a:lstStyle/>
          <a:p>
            <a:pPr algn="ctr">
              <a:lnSpc>
                <a:spcPts val="5799"/>
              </a:lnSpc>
            </a:pPr>
            <a:r>
              <a:rPr lang="en-US" sz="14500" cap="all" dirty="0">
                <a:solidFill>
                  <a:srgbClr val="000000"/>
                </a:solidFill>
                <a:latin typeface="Hammersmith One" panose="02010703030501060504" pitchFamily="2" charset="0"/>
              </a:rPr>
              <a:t>know</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191A"/>
        </a:solidFill>
        <a:effectLst/>
      </p:bgPr>
    </p:bg>
    <p:spTree>
      <p:nvGrpSpPr>
        <p:cNvPr id="1" name=""/>
        <p:cNvGrpSpPr/>
        <p:nvPr/>
      </p:nvGrpSpPr>
      <p:grpSpPr>
        <a:xfrm>
          <a:off x="0" y="0"/>
          <a:ext cx="0" cy="0"/>
          <a:chOff x="0" y="0"/>
          <a:chExt cx="0" cy="0"/>
        </a:xfrm>
      </p:grpSpPr>
      <p:sp>
        <p:nvSpPr>
          <p:cNvPr id="2" name="TextBox 2"/>
          <p:cNvSpPr txBox="1"/>
          <p:nvPr/>
        </p:nvSpPr>
        <p:spPr>
          <a:xfrm>
            <a:off x="2159113" y="3367593"/>
            <a:ext cx="11033826" cy="1320800"/>
          </a:xfrm>
          <a:prstGeom prst="rect">
            <a:avLst/>
          </a:prstGeom>
        </p:spPr>
        <p:txBody>
          <a:bodyPr lIns="0" tIns="0" rIns="0" bIns="0" rtlCol="0" anchor="t">
            <a:spAutoFit/>
          </a:bodyPr>
          <a:lstStyle/>
          <a:p>
            <a:pPr>
              <a:lnSpc>
                <a:spcPts val="9999"/>
              </a:lnSpc>
            </a:pPr>
            <a:r>
              <a:rPr lang="en-US" sz="9999" spc="1399">
                <a:solidFill>
                  <a:srgbClr val="F4B324"/>
                </a:solidFill>
                <a:latin typeface="Hammersmith One"/>
              </a:rPr>
              <a:t>THE ROLE</a:t>
            </a:r>
          </a:p>
        </p:txBody>
      </p:sp>
      <p:sp>
        <p:nvSpPr>
          <p:cNvPr id="3" name="TextBox 3"/>
          <p:cNvSpPr txBox="1"/>
          <p:nvPr/>
        </p:nvSpPr>
        <p:spPr>
          <a:xfrm>
            <a:off x="8616082" y="6882147"/>
            <a:ext cx="8000717" cy="1237409"/>
          </a:xfrm>
          <a:prstGeom prst="rect">
            <a:avLst/>
          </a:prstGeom>
        </p:spPr>
        <p:txBody>
          <a:bodyPr lIns="0" tIns="0" rIns="0" bIns="0" rtlCol="0" anchor="t">
            <a:spAutoFit/>
          </a:bodyPr>
          <a:lstStyle/>
          <a:p>
            <a:pPr marL="0" lvl="0" indent="0">
              <a:lnSpc>
                <a:spcPts val="3398"/>
              </a:lnSpc>
            </a:pPr>
            <a:r>
              <a:rPr lang="en-US" sz="2265" spc="45">
                <a:solidFill>
                  <a:srgbClr val="07A5C3"/>
                </a:solidFill>
                <a:latin typeface="Playfair Display"/>
              </a:rPr>
              <a:t>People who end up with the good jobs are the proactive ones who are solutions to problems...who seize the initiative to do whatever is necessary to get the job done.</a:t>
            </a:r>
          </a:p>
        </p:txBody>
      </p:sp>
      <p:grpSp>
        <p:nvGrpSpPr>
          <p:cNvPr id="4" name="Group 4"/>
          <p:cNvGrpSpPr/>
          <p:nvPr/>
        </p:nvGrpSpPr>
        <p:grpSpPr>
          <a:xfrm>
            <a:off x="2159113" y="5239407"/>
            <a:ext cx="13969773" cy="879153"/>
            <a:chOff x="0" y="0"/>
            <a:chExt cx="18626364" cy="1172203"/>
          </a:xfrm>
        </p:grpSpPr>
        <p:grpSp>
          <p:nvGrpSpPr>
            <p:cNvPr id="5" name="Group 5"/>
            <p:cNvGrpSpPr/>
            <p:nvPr/>
          </p:nvGrpSpPr>
          <p:grpSpPr>
            <a:xfrm>
              <a:off x="0" y="0"/>
              <a:ext cx="18626364" cy="1172203"/>
              <a:chOff x="0" y="0"/>
              <a:chExt cx="17384077" cy="1106170"/>
            </a:xfrm>
          </p:grpSpPr>
          <p:sp>
            <p:nvSpPr>
              <p:cNvPr id="6" name="Freeform 6"/>
              <p:cNvSpPr/>
              <p:nvPr/>
            </p:nvSpPr>
            <p:spPr>
              <a:xfrm>
                <a:off x="0" y="0"/>
                <a:ext cx="17385347" cy="1107440"/>
              </a:xfrm>
              <a:custGeom>
                <a:avLst/>
                <a:gdLst/>
                <a:ahLst/>
                <a:cxnLst/>
                <a:rect l="l" t="t" r="r" b="b"/>
                <a:pathLst>
                  <a:path w="17385347" h="1107440">
                    <a:moveTo>
                      <a:pt x="16831627" y="45720"/>
                    </a:moveTo>
                    <a:cubicBezTo>
                      <a:pt x="17111027" y="45720"/>
                      <a:pt x="17338357" y="273050"/>
                      <a:pt x="17338357" y="552450"/>
                    </a:cubicBezTo>
                    <a:cubicBezTo>
                      <a:pt x="17338357" y="831850"/>
                      <a:pt x="17111027" y="1059180"/>
                      <a:pt x="16831627" y="1059180"/>
                    </a:cubicBezTo>
                    <a:lnTo>
                      <a:pt x="553720" y="1059180"/>
                    </a:lnTo>
                    <a:cubicBezTo>
                      <a:pt x="274320" y="1059180"/>
                      <a:pt x="46990" y="831850"/>
                      <a:pt x="46990" y="552450"/>
                    </a:cubicBezTo>
                    <a:cubicBezTo>
                      <a:pt x="46990" y="273050"/>
                      <a:pt x="274320" y="45720"/>
                      <a:pt x="553720" y="45720"/>
                    </a:cubicBezTo>
                    <a:lnTo>
                      <a:pt x="16831627" y="45720"/>
                    </a:lnTo>
                    <a:moveTo>
                      <a:pt x="16831627" y="0"/>
                    </a:moveTo>
                    <a:lnTo>
                      <a:pt x="553720" y="0"/>
                    </a:lnTo>
                    <a:cubicBezTo>
                      <a:pt x="247650" y="0"/>
                      <a:pt x="0" y="247650"/>
                      <a:pt x="0" y="553720"/>
                    </a:cubicBezTo>
                    <a:cubicBezTo>
                      <a:pt x="0" y="859790"/>
                      <a:pt x="247650" y="1107440"/>
                      <a:pt x="553720" y="1107440"/>
                    </a:cubicBezTo>
                    <a:lnTo>
                      <a:pt x="16831627" y="1107440"/>
                    </a:lnTo>
                    <a:cubicBezTo>
                      <a:pt x="17137697" y="1107440"/>
                      <a:pt x="17385347" y="859790"/>
                      <a:pt x="17385347" y="553720"/>
                    </a:cubicBezTo>
                    <a:cubicBezTo>
                      <a:pt x="17384077" y="247650"/>
                      <a:pt x="17136427" y="0"/>
                      <a:pt x="16831627" y="0"/>
                    </a:cubicBezTo>
                    <a:close/>
                  </a:path>
                </a:pathLst>
              </a:custGeom>
              <a:solidFill>
                <a:srgbClr val="07A5C3">
                  <a:alpha val="23922"/>
                </a:srgbClr>
              </a:solidFill>
            </p:spPr>
          </p:sp>
        </p:grpSp>
        <p:sp>
          <p:nvSpPr>
            <p:cNvPr id="7" name="Freeform 7"/>
            <p:cNvSpPr/>
            <p:nvPr/>
          </p:nvSpPr>
          <p:spPr>
            <a:xfrm>
              <a:off x="642248" y="338123"/>
              <a:ext cx="495957" cy="495957"/>
            </a:xfrm>
            <a:custGeom>
              <a:avLst/>
              <a:gdLst/>
              <a:ahLst/>
              <a:cxnLst/>
              <a:rect l="l" t="t" r="r" b="b"/>
              <a:pathLst>
                <a:path w="495957" h="495957">
                  <a:moveTo>
                    <a:pt x="0" y="0"/>
                  </a:moveTo>
                  <a:lnTo>
                    <a:pt x="495957" y="0"/>
                  </a:lnTo>
                  <a:lnTo>
                    <a:pt x="495957" y="495957"/>
                  </a:lnTo>
                  <a:lnTo>
                    <a:pt x="0" y="4959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288648" y="240027"/>
              <a:ext cx="16747014" cy="644525"/>
            </a:xfrm>
            <a:prstGeom prst="rect">
              <a:avLst/>
            </a:prstGeom>
          </p:spPr>
          <p:txBody>
            <a:bodyPr lIns="0" tIns="0" rIns="0" bIns="0" rtlCol="0" anchor="t">
              <a:spAutoFit/>
            </a:bodyPr>
            <a:lstStyle/>
            <a:p>
              <a:pPr>
                <a:lnSpc>
                  <a:spcPts val="4199"/>
                </a:lnSpc>
              </a:pPr>
              <a:r>
                <a:rPr lang="en-US" sz="2999" spc="149">
                  <a:solidFill>
                    <a:srgbClr val="07A5C3"/>
                  </a:solidFill>
                  <a:latin typeface="Playfair Display Italics"/>
                </a:rPr>
                <a:t>an evolution borne of niche tasks and the need for specific expertise</a:t>
              </a:r>
            </a:p>
          </p:txBody>
        </p:sp>
      </p:grpSp>
      <p:grpSp>
        <p:nvGrpSpPr>
          <p:cNvPr id="9" name="Group 9"/>
          <p:cNvGrpSpPr/>
          <p:nvPr/>
        </p:nvGrpSpPr>
        <p:grpSpPr>
          <a:xfrm>
            <a:off x="2275164" y="6921311"/>
            <a:ext cx="850436" cy="1198245"/>
            <a:chOff x="0" y="0"/>
            <a:chExt cx="4503481" cy="6345301"/>
          </a:xfrm>
        </p:grpSpPr>
        <p:sp>
          <p:nvSpPr>
            <p:cNvPr id="10" name="Freeform 10"/>
            <p:cNvSpPr/>
            <p:nvPr/>
          </p:nvSpPr>
          <p:spPr>
            <a:xfrm>
              <a:off x="0" y="0"/>
              <a:ext cx="4503481" cy="6345301"/>
            </a:xfrm>
            <a:custGeom>
              <a:avLst/>
              <a:gdLst/>
              <a:ahLst/>
              <a:cxnLst/>
              <a:rect l="l" t="t" r="r" b="b"/>
              <a:pathLst>
                <a:path w="4503481" h="6345301">
                  <a:moveTo>
                    <a:pt x="1969516" y="0"/>
                  </a:moveTo>
                  <a:lnTo>
                    <a:pt x="0" y="6345301"/>
                  </a:lnTo>
                  <a:lnTo>
                    <a:pt x="2533965" y="6345301"/>
                  </a:lnTo>
                  <a:lnTo>
                    <a:pt x="4503481" y="0"/>
                  </a:lnTo>
                  <a:lnTo>
                    <a:pt x="1969516" y="0"/>
                  </a:lnTo>
                  <a:close/>
                  <a:moveTo>
                    <a:pt x="2440366" y="6218301"/>
                  </a:moveTo>
                  <a:lnTo>
                    <a:pt x="172339" y="6218301"/>
                  </a:lnTo>
                  <a:lnTo>
                    <a:pt x="2063115" y="127000"/>
                  </a:lnTo>
                  <a:lnTo>
                    <a:pt x="4331142" y="127000"/>
                  </a:lnTo>
                  <a:lnTo>
                    <a:pt x="2440366" y="6218301"/>
                  </a:lnTo>
                  <a:close/>
                </a:path>
              </a:pathLst>
            </a:custGeom>
            <a:solidFill>
              <a:srgbClr val="07A5C3"/>
            </a:solidFill>
          </p:spPr>
        </p:sp>
      </p:grpSp>
      <p:grpSp>
        <p:nvGrpSpPr>
          <p:cNvPr id="11" name="Group 11"/>
          <p:cNvGrpSpPr/>
          <p:nvPr/>
        </p:nvGrpSpPr>
        <p:grpSpPr>
          <a:xfrm>
            <a:off x="3315389" y="6921311"/>
            <a:ext cx="850436" cy="1198245"/>
            <a:chOff x="0" y="0"/>
            <a:chExt cx="4503481" cy="6345301"/>
          </a:xfrm>
        </p:grpSpPr>
        <p:sp>
          <p:nvSpPr>
            <p:cNvPr id="12" name="Freeform 12"/>
            <p:cNvSpPr/>
            <p:nvPr/>
          </p:nvSpPr>
          <p:spPr>
            <a:xfrm>
              <a:off x="0" y="0"/>
              <a:ext cx="4503481" cy="6345301"/>
            </a:xfrm>
            <a:custGeom>
              <a:avLst/>
              <a:gdLst/>
              <a:ahLst/>
              <a:cxnLst/>
              <a:rect l="l" t="t" r="r" b="b"/>
              <a:pathLst>
                <a:path w="4503481" h="6345301">
                  <a:moveTo>
                    <a:pt x="1969516" y="0"/>
                  </a:moveTo>
                  <a:lnTo>
                    <a:pt x="0" y="6345301"/>
                  </a:lnTo>
                  <a:lnTo>
                    <a:pt x="2533965" y="6345301"/>
                  </a:lnTo>
                  <a:lnTo>
                    <a:pt x="4503481" y="0"/>
                  </a:lnTo>
                  <a:lnTo>
                    <a:pt x="1969516" y="0"/>
                  </a:lnTo>
                  <a:close/>
                  <a:moveTo>
                    <a:pt x="2440366" y="6218301"/>
                  </a:moveTo>
                  <a:lnTo>
                    <a:pt x="172339" y="6218301"/>
                  </a:lnTo>
                  <a:lnTo>
                    <a:pt x="2063115" y="127000"/>
                  </a:lnTo>
                  <a:lnTo>
                    <a:pt x="4331142" y="127000"/>
                  </a:lnTo>
                  <a:lnTo>
                    <a:pt x="2440366" y="6218301"/>
                  </a:lnTo>
                  <a:close/>
                </a:path>
              </a:pathLst>
            </a:custGeom>
            <a:solidFill>
              <a:srgbClr val="E0A101"/>
            </a:solidFill>
          </p:spPr>
        </p:sp>
      </p:grpSp>
      <p:grpSp>
        <p:nvGrpSpPr>
          <p:cNvPr id="13" name="Group 13"/>
          <p:cNvGrpSpPr/>
          <p:nvPr/>
        </p:nvGrpSpPr>
        <p:grpSpPr>
          <a:xfrm>
            <a:off x="4355615" y="6921311"/>
            <a:ext cx="850436" cy="1198245"/>
            <a:chOff x="0" y="0"/>
            <a:chExt cx="4503481" cy="6345301"/>
          </a:xfrm>
        </p:grpSpPr>
        <p:sp>
          <p:nvSpPr>
            <p:cNvPr id="14" name="Freeform 14"/>
            <p:cNvSpPr/>
            <p:nvPr/>
          </p:nvSpPr>
          <p:spPr>
            <a:xfrm>
              <a:off x="0" y="0"/>
              <a:ext cx="4503481" cy="6345301"/>
            </a:xfrm>
            <a:custGeom>
              <a:avLst/>
              <a:gdLst/>
              <a:ahLst/>
              <a:cxnLst/>
              <a:rect l="l" t="t" r="r" b="b"/>
              <a:pathLst>
                <a:path w="4503481" h="6345301">
                  <a:moveTo>
                    <a:pt x="1969516" y="0"/>
                  </a:moveTo>
                  <a:lnTo>
                    <a:pt x="0" y="6345301"/>
                  </a:lnTo>
                  <a:lnTo>
                    <a:pt x="2533965" y="6345301"/>
                  </a:lnTo>
                  <a:lnTo>
                    <a:pt x="4503481" y="0"/>
                  </a:lnTo>
                  <a:lnTo>
                    <a:pt x="1969516" y="0"/>
                  </a:lnTo>
                  <a:close/>
                  <a:moveTo>
                    <a:pt x="2440366" y="6218301"/>
                  </a:moveTo>
                  <a:lnTo>
                    <a:pt x="172339" y="6218301"/>
                  </a:lnTo>
                  <a:lnTo>
                    <a:pt x="2063115" y="127000"/>
                  </a:lnTo>
                  <a:lnTo>
                    <a:pt x="4331142" y="127000"/>
                  </a:lnTo>
                  <a:lnTo>
                    <a:pt x="2440366" y="6218301"/>
                  </a:lnTo>
                  <a:close/>
                </a:path>
              </a:pathLst>
            </a:custGeom>
            <a:solidFill>
              <a:srgbClr val="07A5C3"/>
            </a:solidFill>
          </p:spPr>
        </p:sp>
      </p:grpSp>
      <p:grpSp>
        <p:nvGrpSpPr>
          <p:cNvPr id="15" name="Group 15"/>
          <p:cNvGrpSpPr/>
          <p:nvPr/>
        </p:nvGrpSpPr>
        <p:grpSpPr>
          <a:xfrm>
            <a:off x="5395840" y="6921311"/>
            <a:ext cx="850436" cy="1198245"/>
            <a:chOff x="0" y="0"/>
            <a:chExt cx="4503481" cy="6345301"/>
          </a:xfrm>
        </p:grpSpPr>
        <p:sp>
          <p:nvSpPr>
            <p:cNvPr id="16" name="Freeform 16"/>
            <p:cNvSpPr/>
            <p:nvPr/>
          </p:nvSpPr>
          <p:spPr>
            <a:xfrm>
              <a:off x="0" y="0"/>
              <a:ext cx="4503481" cy="6345301"/>
            </a:xfrm>
            <a:custGeom>
              <a:avLst/>
              <a:gdLst/>
              <a:ahLst/>
              <a:cxnLst/>
              <a:rect l="l" t="t" r="r" b="b"/>
              <a:pathLst>
                <a:path w="4503481" h="6345301">
                  <a:moveTo>
                    <a:pt x="1969516" y="0"/>
                  </a:moveTo>
                  <a:lnTo>
                    <a:pt x="0" y="6345301"/>
                  </a:lnTo>
                  <a:lnTo>
                    <a:pt x="2533965" y="6345301"/>
                  </a:lnTo>
                  <a:lnTo>
                    <a:pt x="4503481" y="0"/>
                  </a:lnTo>
                  <a:lnTo>
                    <a:pt x="1969516" y="0"/>
                  </a:lnTo>
                  <a:close/>
                  <a:moveTo>
                    <a:pt x="2440366" y="6218301"/>
                  </a:moveTo>
                  <a:lnTo>
                    <a:pt x="172339" y="6218301"/>
                  </a:lnTo>
                  <a:lnTo>
                    <a:pt x="2063115" y="127000"/>
                  </a:lnTo>
                  <a:lnTo>
                    <a:pt x="4331142" y="127000"/>
                  </a:lnTo>
                  <a:lnTo>
                    <a:pt x="2440366" y="6218301"/>
                  </a:lnTo>
                  <a:close/>
                </a:path>
              </a:pathLst>
            </a:custGeom>
            <a:solidFill>
              <a:srgbClr val="E0A101"/>
            </a:solidFill>
          </p:spPr>
        </p:sp>
      </p:grpSp>
      <p:grpSp>
        <p:nvGrpSpPr>
          <p:cNvPr id="17" name="Group 17"/>
          <p:cNvGrpSpPr/>
          <p:nvPr/>
        </p:nvGrpSpPr>
        <p:grpSpPr>
          <a:xfrm>
            <a:off x="6436066" y="6921311"/>
            <a:ext cx="850436" cy="1198245"/>
            <a:chOff x="0" y="0"/>
            <a:chExt cx="4503481" cy="6345301"/>
          </a:xfrm>
        </p:grpSpPr>
        <p:sp>
          <p:nvSpPr>
            <p:cNvPr id="18" name="Freeform 18"/>
            <p:cNvSpPr/>
            <p:nvPr/>
          </p:nvSpPr>
          <p:spPr>
            <a:xfrm>
              <a:off x="0" y="0"/>
              <a:ext cx="4503481" cy="6345301"/>
            </a:xfrm>
            <a:custGeom>
              <a:avLst/>
              <a:gdLst/>
              <a:ahLst/>
              <a:cxnLst/>
              <a:rect l="l" t="t" r="r" b="b"/>
              <a:pathLst>
                <a:path w="4503481" h="6345301">
                  <a:moveTo>
                    <a:pt x="1969516" y="0"/>
                  </a:moveTo>
                  <a:lnTo>
                    <a:pt x="0" y="6345301"/>
                  </a:lnTo>
                  <a:lnTo>
                    <a:pt x="2533965" y="6345301"/>
                  </a:lnTo>
                  <a:lnTo>
                    <a:pt x="4503481" y="0"/>
                  </a:lnTo>
                  <a:lnTo>
                    <a:pt x="1969516" y="0"/>
                  </a:lnTo>
                  <a:close/>
                  <a:moveTo>
                    <a:pt x="2440366" y="6218301"/>
                  </a:moveTo>
                  <a:lnTo>
                    <a:pt x="172339" y="6218301"/>
                  </a:lnTo>
                  <a:lnTo>
                    <a:pt x="2063115" y="127000"/>
                  </a:lnTo>
                  <a:lnTo>
                    <a:pt x="4331142" y="127000"/>
                  </a:lnTo>
                  <a:lnTo>
                    <a:pt x="2440366" y="6218301"/>
                  </a:lnTo>
                  <a:close/>
                </a:path>
              </a:pathLst>
            </a:custGeom>
            <a:solidFill>
              <a:srgbClr val="07A5C3"/>
            </a:solidFill>
          </p:spPr>
        </p:sp>
      </p:grpSp>
      <p:grpSp>
        <p:nvGrpSpPr>
          <p:cNvPr id="19" name="Group 19"/>
          <p:cNvGrpSpPr/>
          <p:nvPr/>
        </p:nvGrpSpPr>
        <p:grpSpPr>
          <a:xfrm>
            <a:off x="7476292" y="6921311"/>
            <a:ext cx="850436" cy="1198245"/>
            <a:chOff x="0" y="0"/>
            <a:chExt cx="4503481" cy="6345301"/>
          </a:xfrm>
        </p:grpSpPr>
        <p:sp>
          <p:nvSpPr>
            <p:cNvPr id="20" name="Freeform 20"/>
            <p:cNvSpPr/>
            <p:nvPr/>
          </p:nvSpPr>
          <p:spPr>
            <a:xfrm>
              <a:off x="0" y="0"/>
              <a:ext cx="4503481" cy="6345301"/>
            </a:xfrm>
            <a:custGeom>
              <a:avLst/>
              <a:gdLst/>
              <a:ahLst/>
              <a:cxnLst/>
              <a:rect l="l" t="t" r="r" b="b"/>
              <a:pathLst>
                <a:path w="4503481" h="6345301">
                  <a:moveTo>
                    <a:pt x="1969516" y="0"/>
                  </a:moveTo>
                  <a:lnTo>
                    <a:pt x="0" y="6345301"/>
                  </a:lnTo>
                  <a:lnTo>
                    <a:pt x="2533965" y="6345301"/>
                  </a:lnTo>
                  <a:lnTo>
                    <a:pt x="4503481" y="0"/>
                  </a:lnTo>
                  <a:lnTo>
                    <a:pt x="1969516" y="0"/>
                  </a:lnTo>
                  <a:close/>
                  <a:moveTo>
                    <a:pt x="2440366" y="6218301"/>
                  </a:moveTo>
                  <a:lnTo>
                    <a:pt x="172339" y="6218301"/>
                  </a:lnTo>
                  <a:lnTo>
                    <a:pt x="2063115" y="127000"/>
                  </a:lnTo>
                  <a:lnTo>
                    <a:pt x="4331142" y="127000"/>
                  </a:lnTo>
                  <a:lnTo>
                    <a:pt x="2440366" y="6218301"/>
                  </a:lnTo>
                  <a:close/>
                </a:path>
              </a:pathLst>
            </a:custGeom>
            <a:solidFill>
              <a:srgbClr val="E0A101"/>
            </a:solidFill>
          </p:spPr>
        </p:sp>
      </p:grpSp>
      <p:grpSp>
        <p:nvGrpSpPr>
          <p:cNvPr id="21" name="Group 21"/>
          <p:cNvGrpSpPr/>
          <p:nvPr/>
        </p:nvGrpSpPr>
        <p:grpSpPr>
          <a:xfrm>
            <a:off x="13535594" y="3448518"/>
            <a:ext cx="1119334" cy="1030820"/>
            <a:chOff x="0" y="0"/>
            <a:chExt cx="6343777" cy="5842127"/>
          </a:xfrm>
        </p:grpSpPr>
        <p:sp>
          <p:nvSpPr>
            <p:cNvPr id="22" name="Freeform 22"/>
            <p:cNvSpPr/>
            <p:nvPr/>
          </p:nvSpPr>
          <p:spPr>
            <a:xfrm>
              <a:off x="0" y="0"/>
              <a:ext cx="6343777" cy="5842127"/>
            </a:xfrm>
            <a:custGeom>
              <a:avLst/>
              <a:gdLst/>
              <a:ahLst/>
              <a:cxnLst/>
              <a:rect l="l" t="t" r="r" b="b"/>
              <a:pathLst>
                <a:path w="6343777" h="5842127">
                  <a:moveTo>
                    <a:pt x="3422650" y="0"/>
                  </a:moveTo>
                  <a:lnTo>
                    <a:pt x="2500249" y="922401"/>
                  </a:lnTo>
                  <a:lnTo>
                    <a:pt x="3846576" y="2268855"/>
                  </a:lnTo>
                  <a:lnTo>
                    <a:pt x="0" y="2268855"/>
                  </a:lnTo>
                  <a:lnTo>
                    <a:pt x="0" y="3573399"/>
                  </a:lnTo>
                  <a:lnTo>
                    <a:pt x="3846703" y="3573399"/>
                  </a:lnTo>
                  <a:lnTo>
                    <a:pt x="2500249" y="4919726"/>
                  </a:lnTo>
                  <a:lnTo>
                    <a:pt x="3422650" y="5842127"/>
                  </a:lnTo>
                  <a:lnTo>
                    <a:pt x="6343777" y="2921000"/>
                  </a:lnTo>
                  <a:lnTo>
                    <a:pt x="3422650" y="0"/>
                  </a:lnTo>
                  <a:close/>
                  <a:moveTo>
                    <a:pt x="2679827" y="4919726"/>
                  </a:moveTo>
                  <a:lnTo>
                    <a:pt x="4153154" y="3446399"/>
                  </a:lnTo>
                  <a:lnTo>
                    <a:pt x="127000" y="3446399"/>
                  </a:lnTo>
                  <a:lnTo>
                    <a:pt x="127000" y="2395855"/>
                  </a:lnTo>
                  <a:lnTo>
                    <a:pt x="4153281" y="2395855"/>
                  </a:lnTo>
                  <a:lnTo>
                    <a:pt x="2679827" y="922401"/>
                  </a:lnTo>
                  <a:lnTo>
                    <a:pt x="3422650" y="179578"/>
                  </a:lnTo>
                  <a:lnTo>
                    <a:pt x="6164199" y="2921000"/>
                  </a:lnTo>
                  <a:lnTo>
                    <a:pt x="3422650" y="5662549"/>
                  </a:lnTo>
                  <a:lnTo>
                    <a:pt x="2679827" y="4919726"/>
                  </a:lnTo>
                  <a:close/>
                </a:path>
              </a:pathLst>
            </a:custGeom>
            <a:solidFill>
              <a:srgbClr val="40C0DF"/>
            </a:solid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B324"/>
        </a:solidFill>
        <a:effectLst/>
      </p:bgPr>
    </p:bg>
    <p:spTree>
      <p:nvGrpSpPr>
        <p:cNvPr id="1" name=""/>
        <p:cNvGrpSpPr/>
        <p:nvPr/>
      </p:nvGrpSpPr>
      <p:grpSpPr>
        <a:xfrm>
          <a:off x="0" y="0"/>
          <a:ext cx="0" cy="0"/>
          <a:chOff x="0" y="0"/>
          <a:chExt cx="0" cy="0"/>
        </a:xfrm>
      </p:grpSpPr>
      <p:grpSp>
        <p:nvGrpSpPr>
          <p:cNvPr id="2" name="Group 2"/>
          <p:cNvGrpSpPr/>
          <p:nvPr/>
        </p:nvGrpSpPr>
        <p:grpSpPr>
          <a:xfrm>
            <a:off x="-697362" y="5528975"/>
            <a:ext cx="20691589" cy="7328265"/>
            <a:chOff x="0" y="0"/>
            <a:chExt cx="6999377" cy="2478944"/>
          </a:xfrm>
        </p:grpSpPr>
        <p:sp>
          <p:nvSpPr>
            <p:cNvPr id="3" name="Freeform 3"/>
            <p:cNvSpPr/>
            <p:nvPr/>
          </p:nvSpPr>
          <p:spPr>
            <a:xfrm>
              <a:off x="0" y="0"/>
              <a:ext cx="6999377" cy="2478944"/>
            </a:xfrm>
            <a:custGeom>
              <a:avLst/>
              <a:gdLst/>
              <a:ahLst/>
              <a:cxnLst/>
              <a:rect l="l" t="t" r="r" b="b"/>
              <a:pathLst>
                <a:path w="6999377" h="2478944">
                  <a:moveTo>
                    <a:pt x="0" y="0"/>
                  </a:moveTo>
                  <a:lnTo>
                    <a:pt x="6999377" y="0"/>
                  </a:lnTo>
                  <a:lnTo>
                    <a:pt x="6999377" y="2478944"/>
                  </a:lnTo>
                  <a:lnTo>
                    <a:pt x="0" y="2478944"/>
                  </a:lnTo>
                  <a:close/>
                </a:path>
              </a:pathLst>
            </a:custGeom>
            <a:solidFill>
              <a:srgbClr val="F6E7D8"/>
            </a:solidFill>
          </p:spPr>
        </p:sp>
      </p:grpSp>
      <p:sp>
        <p:nvSpPr>
          <p:cNvPr id="4" name="AutoShape 4"/>
          <p:cNvSpPr/>
          <p:nvPr/>
        </p:nvSpPr>
        <p:spPr>
          <a:xfrm rot="-5400000">
            <a:off x="10161555" y="-3449114"/>
            <a:ext cx="93923" cy="16158967"/>
          </a:xfrm>
          <a:prstGeom prst="rect">
            <a:avLst/>
          </a:prstGeom>
          <a:solidFill>
            <a:srgbClr val="07A5C3">
              <a:alpha val="26667"/>
            </a:srgbClr>
          </a:solidFill>
        </p:spPr>
      </p:sp>
      <p:grpSp>
        <p:nvGrpSpPr>
          <p:cNvPr id="5" name="Group 5"/>
          <p:cNvGrpSpPr/>
          <p:nvPr/>
        </p:nvGrpSpPr>
        <p:grpSpPr>
          <a:xfrm>
            <a:off x="8617378" y="4143111"/>
            <a:ext cx="946844" cy="1517452"/>
            <a:chOff x="0" y="0"/>
            <a:chExt cx="1262459" cy="2023269"/>
          </a:xfrm>
        </p:grpSpPr>
        <p:grpSp>
          <p:nvGrpSpPr>
            <p:cNvPr id="6" name="Group 6"/>
            <p:cNvGrpSpPr/>
            <p:nvPr/>
          </p:nvGrpSpPr>
          <p:grpSpPr>
            <a:xfrm rot="5400000">
              <a:off x="-44524" y="1176240"/>
              <a:ext cx="1351507" cy="342550"/>
              <a:chOff x="0" y="0"/>
              <a:chExt cx="2004282" cy="508000"/>
            </a:xfrm>
          </p:grpSpPr>
          <p:sp>
            <p:nvSpPr>
              <p:cNvPr id="7" name="Freeform 7"/>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sp>
          <p:sp>
            <p:nvSpPr>
              <p:cNvPr id="8" name="Freeform 8"/>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303030"/>
              </a:solidFill>
            </p:spPr>
          </p:sp>
        </p:grpSp>
        <p:sp>
          <p:nvSpPr>
            <p:cNvPr id="9" name="Freeform 9"/>
            <p:cNvSpPr/>
            <p:nvPr/>
          </p:nvSpPr>
          <p:spPr>
            <a:xfrm rot="-5400000">
              <a:off x="0" y="0"/>
              <a:ext cx="1262459" cy="1262459"/>
            </a:xfrm>
            <a:custGeom>
              <a:avLst/>
              <a:gdLst/>
              <a:ahLst/>
              <a:cxnLst/>
              <a:rect l="l" t="t" r="r" b="b"/>
              <a:pathLst>
                <a:path w="1262459" h="1262459">
                  <a:moveTo>
                    <a:pt x="0" y="0"/>
                  </a:moveTo>
                  <a:lnTo>
                    <a:pt x="1262459" y="0"/>
                  </a:lnTo>
                  <a:lnTo>
                    <a:pt x="1262459" y="1262459"/>
                  </a:lnTo>
                  <a:lnTo>
                    <a:pt x="0" y="12624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260513" y="321561"/>
              <a:ext cx="741434" cy="590762"/>
            </a:xfrm>
            <a:prstGeom prst="rect">
              <a:avLst/>
            </a:prstGeom>
          </p:spPr>
          <p:txBody>
            <a:bodyPr lIns="0" tIns="0" rIns="0" bIns="0" rtlCol="0" anchor="t">
              <a:spAutoFit/>
            </a:bodyPr>
            <a:lstStyle/>
            <a:p>
              <a:pPr algn="ctr">
                <a:lnSpc>
                  <a:spcPts val="3640"/>
                </a:lnSpc>
              </a:pPr>
              <a:r>
                <a:rPr lang="en-US" sz="2800" spc="282">
                  <a:solidFill>
                    <a:srgbClr val="F6E7D8"/>
                  </a:solidFill>
                  <a:latin typeface="Aileron"/>
                </a:rPr>
                <a:t>3</a:t>
              </a:r>
            </a:p>
          </p:txBody>
        </p:sp>
      </p:grpSp>
      <p:grpSp>
        <p:nvGrpSpPr>
          <p:cNvPr id="11" name="Group 11"/>
          <p:cNvGrpSpPr/>
          <p:nvPr/>
        </p:nvGrpSpPr>
        <p:grpSpPr>
          <a:xfrm>
            <a:off x="12034033" y="4143111"/>
            <a:ext cx="946844" cy="1517452"/>
            <a:chOff x="0" y="0"/>
            <a:chExt cx="1262459" cy="2023269"/>
          </a:xfrm>
        </p:grpSpPr>
        <p:grpSp>
          <p:nvGrpSpPr>
            <p:cNvPr id="12" name="Group 12"/>
            <p:cNvGrpSpPr/>
            <p:nvPr/>
          </p:nvGrpSpPr>
          <p:grpSpPr>
            <a:xfrm rot="5400000">
              <a:off x="-44524" y="1176240"/>
              <a:ext cx="1351507" cy="342550"/>
              <a:chOff x="0" y="0"/>
              <a:chExt cx="2004282" cy="508000"/>
            </a:xfrm>
          </p:grpSpPr>
          <p:sp>
            <p:nvSpPr>
              <p:cNvPr id="13" name="Freeform 13"/>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sp>
          <p:sp>
            <p:nvSpPr>
              <p:cNvPr id="14" name="Freeform 14"/>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303030"/>
              </a:solidFill>
            </p:spPr>
          </p:sp>
        </p:grpSp>
        <p:sp>
          <p:nvSpPr>
            <p:cNvPr id="15" name="Freeform 15"/>
            <p:cNvSpPr/>
            <p:nvPr/>
          </p:nvSpPr>
          <p:spPr>
            <a:xfrm rot="-5400000">
              <a:off x="0" y="0"/>
              <a:ext cx="1262459" cy="1262459"/>
            </a:xfrm>
            <a:custGeom>
              <a:avLst/>
              <a:gdLst/>
              <a:ahLst/>
              <a:cxnLst/>
              <a:rect l="l" t="t" r="r" b="b"/>
              <a:pathLst>
                <a:path w="1262459" h="1262459">
                  <a:moveTo>
                    <a:pt x="0" y="0"/>
                  </a:moveTo>
                  <a:lnTo>
                    <a:pt x="1262459" y="0"/>
                  </a:lnTo>
                  <a:lnTo>
                    <a:pt x="1262459" y="1262459"/>
                  </a:lnTo>
                  <a:lnTo>
                    <a:pt x="0" y="12624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260513" y="321561"/>
              <a:ext cx="741434" cy="590762"/>
            </a:xfrm>
            <a:prstGeom prst="rect">
              <a:avLst/>
            </a:prstGeom>
          </p:spPr>
          <p:txBody>
            <a:bodyPr lIns="0" tIns="0" rIns="0" bIns="0" rtlCol="0" anchor="t">
              <a:spAutoFit/>
            </a:bodyPr>
            <a:lstStyle/>
            <a:p>
              <a:pPr algn="ctr">
                <a:lnSpc>
                  <a:spcPts val="3640"/>
                </a:lnSpc>
              </a:pPr>
              <a:r>
                <a:rPr lang="en-US" sz="2800" spc="282">
                  <a:solidFill>
                    <a:srgbClr val="F6E7D8"/>
                  </a:solidFill>
                  <a:latin typeface="Aileron"/>
                </a:rPr>
                <a:t>4</a:t>
              </a:r>
            </a:p>
          </p:txBody>
        </p:sp>
      </p:grpSp>
      <p:grpSp>
        <p:nvGrpSpPr>
          <p:cNvPr id="17" name="Group 17"/>
          <p:cNvGrpSpPr/>
          <p:nvPr/>
        </p:nvGrpSpPr>
        <p:grpSpPr>
          <a:xfrm>
            <a:off x="15450689" y="4143111"/>
            <a:ext cx="946844" cy="1517452"/>
            <a:chOff x="0" y="0"/>
            <a:chExt cx="1262459" cy="2023269"/>
          </a:xfrm>
        </p:grpSpPr>
        <p:grpSp>
          <p:nvGrpSpPr>
            <p:cNvPr id="18" name="Group 18"/>
            <p:cNvGrpSpPr/>
            <p:nvPr/>
          </p:nvGrpSpPr>
          <p:grpSpPr>
            <a:xfrm rot="5400000">
              <a:off x="-44524" y="1176240"/>
              <a:ext cx="1351507" cy="342550"/>
              <a:chOff x="0" y="0"/>
              <a:chExt cx="2004282" cy="508000"/>
            </a:xfrm>
          </p:grpSpPr>
          <p:sp>
            <p:nvSpPr>
              <p:cNvPr id="19" name="Freeform 19"/>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sp>
          <p:sp>
            <p:nvSpPr>
              <p:cNvPr id="20" name="Freeform 20"/>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1C191A"/>
              </a:solidFill>
            </p:spPr>
          </p:sp>
        </p:grpSp>
        <p:sp>
          <p:nvSpPr>
            <p:cNvPr id="21" name="Freeform 21"/>
            <p:cNvSpPr/>
            <p:nvPr/>
          </p:nvSpPr>
          <p:spPr>
            <a:xfrm rot="-5400000">
              <a:off x="0" y="0"/>
              <a:ext cx="1262459" cy="1262459"/>
            </a:xfrm>
            <a:custGeom>
              <a:avLst/>
              <a:gdLst/>
              <a:ahLst/>
              <a:cxnLst/>
              <a:rect l="l" t="t" r="r" b="b"/>
              <a:pathLst>
                <a:path w="1262459" h="1262459">
                  <a:moveTo>
                    <a:pt x="0" y="0"/>
                  </a:moveTo>
                  <a:lnTo>
                    <a:pt x="1262459" y="0"/>
                  </a:lnTo>
                  <a:lnTo>
                    <a:pt x="1262459" y="1262459"/>
                  </a:lnTo>
                  <a:lnTo>
                    <a:pt x="0" y="1262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TextBox 22"/>
            <p:cNvSpPr txBox="1"/>
            <p:nvPr/>
          </p:nvSpPr>
          <p:spPr>
            <a:xfrm>
              <a:off x="260513" y="321561"/>
              <a:ext cx="741434" cy="590762"/>
            </a:xfrm>
            <a:prstGeom prst="rect">
              <a:avLst/>
            </a:prstGeom>
          </p:spPr>
          <p:txBody>
            <a:bodyPr lIns="0" tIns="0" rIns="0" bIns="0" rtlCol="0" anchor="t">
              <a:spAutoFit/>
            </a:bodyPr>
            <a:lstStyle/>
            <a:p>
              <a:pPr algn="ctr">
                <a:lnSpc>
                  <a:spcPts val="3640"/>
                </a:lnSpc>
              </a:pPr>
              <a:r>
                <a:rPr lang="en-US" sz="2800" spc="282">
                  <a:solidFill>
                    <a:srgbClr val="F6E7D8"/>
                  </a:solidFill>
                  <a:latin typeface="Aileron"/>
                </a:rPr>
                <a:t>5</a:t>
              </a:r>
            </a:p>
          </p:txBody>
        </p:sp>
      </p:grpSp>
      <p:grpSp>
        <p:nvGrpSpPr>
          <p:cNvPr id="23" name="Group 23"/>
          <p:cNvGrpSpPr/>
          <p:nvPr/>
        </p:nvGrpSpPr>
        <p:grpSpPr>
          <a:xfrm>
            <a:off x="5200722" y="4143111"/>
            <a:ext cx="946844" cy="1517452"/>
            <a:chOff x="0" y="0"/>
            <a:chExt cx="1262459" cy="2023269"/>
          </a:xfrm>
        </p:grpSpPr>
        <p:grpSp>
          <p:nvGrpSpPr>
            <p:cNvPr id="24" name="Group 24"/>
            <p:cNvGrpSpPr/>
            <p:nvPr/>
          </p:nvGrpSpPr>
          <p:grpSpPr>
            <a:xfrm rot="5400000">
              <a:off x="-44524" y="1176240"/>
              <a:ext cx="1351507" cy="342550"/>
              <a:chOff x="0" y="0"/>
              <a:chExt cx="2004282" cy="508000"/>
            </a:xfrm>
          </p:grpSpPr>
          <p:sp>
            <p:nvSpPr>
              <p:cNvPr id="25" name="Freeform 25"/>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sp>
          <p:sp>
            <p:nvSpPr>
              <p:cNvPr id="26" name="Freeform 26"/>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303030"/>
              </a:solidFill>
            </p:spPr>
          </p:sp>
        </p:grpSp>
        <p:sp>
          <p:nvSpPr>
            <p:cNvPr id="27" name="Freeform 27"/>
            <p:cNvSpPr/>
            <p:nvPr/>
          </p:nvSpPr>
          <p:spPr>
            <a:xfrm rot="-5400000">
              <a:off x="0" y="0"/>
              <a:ext cx="1262459" cy="1262459"/>
            </a:xfrm>
            <a:custGeom>
              <a:avLst/>
              <a:gdLst/>
              <a:ahLst/>
              <a:cxnLst/>
              <a:rect l="l" t="t" r="r" b="b"/>
              <a:pathLst>
                <a:path w="1262459" h="1262459">
                  <a:moveTo>
                    <a:pt x="0" y="0"/>
                  </a:moveTo>
                  <a:lnTo>
                    <a:pt x="1262459" y="0"/>
                  </a:lnTo>
                  <a:lnTo>
                    <a:pt x="1262459" y="1262459"/>
                  </a:lnTo>
                  <a:lnTo>
                    <a:pt x="0" y="12624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TextBox 28"/>
            <p:cNvSpPr txBox="1"/>
            <p:nvPr/>
          </p:nvSpPr>
          <p:spPr>
            <a:xfrm>
              <a:off x="260513" y="321561"/>
              <a:ext cx="741434" cy="590762"/>
            </a:xfrm>
            <a:prstGeom prst="rect">
              <a:avLst/>
            </a:prstGeom>
          </p:spPr>
          <p:txBody>
            <a:bodyPr lIns="0" tIns="0" rIns="0" bIns="0" rtlCol="0" anchor="t">
              <a:spAutoFit/>
            </a:bodyPr>
            <a:lstStyle/>
            <a:p>
              <a:pPr algn="ctr">
                <a:lnSpc>
                  <a:spcPts val="3640"/>
                </a:lnSpc>
              </a:pPr>
              <a:r>
                <a:rPr lang="en-US" sz="2800" spc="282">
                  <a:solidFill>
                    <a:srgbClr val="F6E7D8"/>
                  </a:solidFill>
                  <a:latin typeface="Aileron"/>
                </a:rPr>
                <a:t>2</a:t>
              </a:r>
            </a:p>
          </p:txBody>
        </p:sp>
      </p:grpSp>
      <p:grpSp>
        <p:nvGrpSpPr>
          <p:cNvPr id="29" name="Group 29"/>
          <p:cNvGrpSpPr/>
          <p:nvPr/>
        </p:nvGrpSpPr>
        <p:grpSpPr>
          <a:xfrm>
            <a:off x="1784067" y="4143111"/>
            <a:ext cx="946844" cy="1517452"/>
            <a:chOff x="0" y="0"/>
            <a:chExt cx="1262459" cy="2023269"/>
          </a:xfrm>
        </p:grpSpPr>
        <p:grpSp>
          <p:nvGrpSpPr>
            <p:cNvPr id="30" name="Group 30"/>
            <p:cNvGrpSpPr/>
            <p:nvPr/>
          </p:nvGrpSpPr>
          <p:grpSpPr>
            <a:xfrm rot="5400000">
              <a:off x="-44524" y="1176240"/>
              <a:ext cx="1351507" cy="342550"/>
              <a:chOff x="0" y="0"/>
              <a:chExt cx="2004282" cy="508000"/>
            </a:xfrm>
          </p:grpSpPr>
          <p:sp>
            <p:nvSpPr>
              <p:cNvPr id="31" name="Freeform 31"/>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sp>
          <p:sp>
            <p:nvSpPr>
              <p:cNvPr id="32" name="Freeform 32"/>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1C191A"/>
              </a:solidFill>
            </p:spPr>
          </p:sp>
        </p:grpSp>
        <p:sp>
          <p:nvSpPr>
            <p:cNvPr id="33" name="Freeform 33"/>
            <p:cNvSpPr/>
            <p:nvPr/>
          </p:nvSpPr>
          <p:spPr>
            <a:xfrm rot="-5400000">
              <a:off x="0" y="0"/>
              <a:ext cx="1262459" cy="1262459"/>
            </a:xfrm>
            <a:custGeom>
              <a:avLst/>
              <a:gdLst/>
              <a:ahLst/>
              <a:cxnLst/>
              <a:rect l="l" t="t" r="r" b="b"/>
              <a:pathLst>
                <a:path w="1262459" h="1262459">
                  <a:moveTo>
                    <a:pt x="0" y="0"/>
                  </a:moveTo>
                  <a:lnTo>
                    <a:pt x="1262459" y="0"/>
                  </a:lnTo>
                  <a:lnTo>
                    <a:pt x="1262459" y="1262459"/>
                  </a:lnTo>
                  <a:lnTo>
                    <a:pt x="0" y="1262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4" name="TextBox 34"/>
            <p:cNvSpPr txBox="1"/>
            <p:nvPr/>
          </p:nvSpPr>
          <p:spPr>
            <a:xfrm>
              <a:off x="260513" y="321561"/>
              <a:ext cx="741434" cy="590762"/>
            </a:xfrm>
            <a:prstGeom prst="rect">
              <a:avLst/>
            </a:prstGeom>
          </p:spPr>
          <p:txBody>
            <a:bodyPr lIns="0" tIns="0" rIns="0" bIns="0" rtlCol="0" anchor="t">
              <a:spAutoFit/>
            </a:bodyPr>
            <a:lstStyle/>
            <a:p>
              <a:pPr algn="ctr">
                <a:lnSpc>
                  <a:spcPts val="3640"/>
                </a:lnSpc>
              </a:pPr>
              <a:r>
                <a:rPr lang="en-US" sz="2800" spc="282">
                  <a:solidFill>
                    <a:srgbClr val="F6E7D8"/>
                  </a:solidFill>
                  <a:latin typeface="Aileron"/>
                </a:rPr>
                <a:t>1</a:t>
              </a:r>
            </a:p>
          </p:txBody>
        </p:sp>
      </p:grpSp>
      <p:sp>
        <p:nvSpPr>
          <p:cNvPr id="35" name="Freeform 35"/>
          <p:cNvSpPr/>
          <p:nvPr/>
        </p:nvSpPr>
        <p:spPr>
          <a:xfrm rot="-5400000" flipH="1" flipV="1">
            <a:off x="8489462" y="2866755"/>
            <a:ext cx="1202675" cy="1052341"/>
          </a:xfrm>
          <a:custGeom>
            <a:avLst/>
            <a:gdLst/>
            <a:ahLst/>
            <a:cxnLst/>
            <a:rect l="l" t="t" r="r" b="b"/>
            <a:pathLst>
              <a:path w="1202675" h="1052341">
                <a:moveTo>
                  <a:pt x="1202675" y="1052340"/>
                </a:moveTo>
                <a:lnTo>
                  <a:pt x="0" y="1052340"/>
                </a:lnTo>
                <a:lnTo>
                  <a:pt x="0" y="0"/>
                </a:lnTo>
                <a:lnTo>
                  <a:pt x="1202675" y="0"/>
                </a:lnTo>
                <a:lnTo>
                  <a:pt x="1202675" y="105234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6" name="TextBox 36"/>
          <p:cNvSpPr txBox="1"/>
          <p:nvPr/>
        </p:nvSpPr>
        <p:spPr>
          <a:xfrm>
            <a:off x="533267" y="6167247"/>
            <a:ext cx="3617057" cy="944880"/>
          </a:xfrm>
          <a:prstGeom prst="rect">
            <a:avLst/>
          </a:prstGeom>
        </p:spPr>
        <p:txBody>
          <a:bodyPr lIns="0" tIns="0" rIns="0" bIns="0" rtlCol="0" anchor="t">
            <a:spAutoFit/>
          </a:bodyPr>
          <a:lstStyle/>
          <a:p>
            <a:pPr algn="ctr">
              <a:lnSpc>
                <a:spcPts val="3840"/>
              </a:lnSpc>
            </a:pPr>
            <a:r>
              <a:rPr lang="en-US" sz="2400" spc="290">
                <a:solidFill>
                  <a:srgbClr val="1C191A"/>
                </a:solidFill>
                <a:latin typeface="Aileron Bold"/>
              </a:rPr>
              <a:t>PATIENT PRESENTATION</a:t>
            </a:r>
          </a:p>
        </p:txBody>
      </p:sp>
      <p:sp>
        <p:nvSpPr>
          <p:cNvPr id="37" name="TextBox 37"/>
          <p:cNvSpPr txBox="1"/>
          <p:nvPr/>
        </p:nvSpPr>
        <p:spPr>
          <a:xfrm>
            <a:off x="11234558" y="6167247"/>
            <a:ext cx="2754604" cy="944880"/>
          </a:xfrm>
          <a:prstGeom prst="rect">
            <a:avLst/>
          </a:prstGeom>
        </p:spPr>
        <p:txBody>
          <a:bodyPr lIns="0" tIns="0" rIns="0" bIns="0" rtlCol="0" anchor="t">
            <a:spAutoFit/>
          </a:bodyPr>
          <a:lstStyle/>
          <a:p>
            <a:pPr algn="ctr">
              <a:lnSpc>
                <a:spcPts val="3840"/>
              </a:lnSpc>
            </a:pPr>
            <a:r>
              <a:rPr lang="en-US" sz="2400" spc="206">
                <a:solidFill>
                  <a:srgbClr val="1C191A"/>
                </a:solidFill>
                <a:latin typeface="Aileron Bold"/>
              </a:rPr>
              <a:t>PAYER NOTIFICATION</a:t>
            </a:r>
          </a:p>
        </p:txBody>
      </p:sp>
      <p:sp>
        <p:nvSpPr>
          <p:cNvPr id="38" name="TextBox 38"/>
          <p:cNvSpPr txBox="1"/>
          <p:nvPr/>
        </p:nvSpPr>
        <p:spPr>
          <a:xfrm>
            <a:off x="2837311" y="968184"/>
            <a:ext cx="12613377" cy="699480"/>
          </a:xfrm>
          <a:prstGeom prst="rect">
            <a:avLst/>
          </a:prstGeom>
        </p:spPr>
        <p:txBody>
          <a:bodyPr lIns="0" tIns="0" rIns="0" bIns="0" rtlCol="0" anchor="t">
            <a:spAutoFit/>
          </a:bodyPr>
          <a:lstStyle/>
          <a:p>
            <a:pPr algn="ctr">
              <a:lnSpc>
                <a:spcPts val="5690"/>
              </a:lnSpc>
            </a:pPr>
            <a:r>
              <a:rPr lang="en-US" sz="4343" spc="1177">
                <a:solidFill>
                  <a:srgbClr val="1C191A"/>
                </a:solidFill>
                <a:latin typeface="Aileron Heavy"/>
              </a:rPr>
              <a:t>HOSPITALIZATION LIFE CYCLE</a:t>
            </a:r>
          </a:p>
        </p:txBody>
      </p:sp>
      <p:sp>
        <p:nvSpPr>
          <p:cNvPr id="39" name="TextBox 39"/>
          <p:cNvSpPr txBox="1"/>
          <p:nvPr/>
        </p:nvSpPr>
        <p:spPr>
          <a:xfrm>
            <a:off x="5527627" y="1781934"/>
            <a:ext cx="7232747" cy="448310"/>
          </a:xfrm>
          <a:prstGeom prst="rect">
            <a:avLst/>
          </a:prstGeom>
        </p:spPr>
        <p:txBody>
          <a:bodyPr lIns="0" tIns="0" rIns="0" bIns="0" rtlCol="0" anchor="t">
            <a:spAutoFit/>
          </a:bodyPr>
          <a:lstStyle/>
          <a:p>
            <a:pPr algn="ctr">
              <a:lnSpc>
                <a:spcPts val="3640"/>
              </a:lnSpc>
            </a:pPr>
            <a:r>
              <a:rPr lang="en-US" sz="2600" spc="431">
                <a:solidFill>
                  <a:srgbClr val="1C191A"/>
                </a:solidFill>
                <a:latin typeface="Aileron"/>
              </a:rPr>
              <a:t>for THIS Physician Advisor</a:t>
            </a:r>
          </a:p>
        </p:txBody>
      </p:sp>
      <p:sp>
        <p:nvSpPr>
          <p:cNvPr id="40" name="TextBox 40"/>
          <p:cNvSpPr txBox="1"/>
          <p:nvPr/>
        </p:nvSpPr>
        <p:spPr>
          <a:xfrm>
            <a:off x="4448022" y="6167247"/>
            <a:ext cx="2754604" cy="944880"/>
          </a:xfrm>
          <a:prstGeom prst="rect">
            <a:avLst/>
          </a:prstGeom>
        </p:spPr>
        <p:txBody>
          <a:bodyPr lIns="0" tIns="0" rIns="0" bIns="0" rtlCol="0" anchor="t">
            <a:spAutoFit/>
          </a:bodyPr>
          <a:lstStyle/>
          <a:p>
            <a:pPr algn="ctr">
              <a:lnSpc>
                <a:spcPts val="3840"/>
              </a:lnSpc>
            </a:pPr>
            <a:r>
              <a:rPr lang="en-US" sz="2400" spc="206">
                <a:solidFill>
                  <a:srgbClr val="1C191A"/>
                </a:solidFill>
                <a:latin typeface="Aileron Bold"/>
              </a:rPr>
              <a:t>FIRST LEVEL REVIEW</a:t>
            </a:r>
          </a:p>
        </p:txBody>
      </p:sp>
      <p:sp>
        <p:nvSpPr>
          <p:cNvPr id="41" name="TextBox 41"/>
          <p:cNvSpPr txBox="1"/>
          <p:nvPr/>
        </p:nvSpPr>
        <p:spPr>
          <a:xfrm>
            <a:off x="7604431" y="6167247"/>
            <a:ext cx="2754604" cy="1430655"/>
          </a:xfrm>
          <a:prstGeom prst="rect">
            <a:avLst/>
          </a:prstGeom>
        </p:spPr>
        <p:txBody>
          <a:bodyPr lIns="0" tIns="0" rIns="0" bIns="0" rtlCol="0" anchor="t">
            <a:spAutoFit/>
          </a:bodyPr>
          <a:lstStyle/>
          <a:p>
            <a:pPr algn="ctr">
              <a:lnSpc>
                <a:spcPts val="3840"/>
              </a:lnSpc>
            </a:pPr>
            <a:r>
              <a:rPr lang="en-US" sz="2400" spc="206">
                <a:solidFill>
                  <a:srgbClr val="1C191A"/>
                </a:solidFill>
                <a:latin typeface="Aileron Bold"/>
              </a:rPr>
              <a:t>SECOND LEVEL REVIEW </a:t>
            </a:r>
          </a:p>
          <a:p>
            <a:pPr algn="ctr">
              <a:lnSpc>
                <a:spcPts val="3840"/>
              </a:lnSpc>
            </a:pPr>
            <a:r>
              <a:rPr lang="en-US" sz="2400" spc="206">
                <a:solidFill>
                  <a:srgbClr val="1C191A"/>
                </a:solidFill>
                <a:latin typeface="Aileron Bold"/>
              </a:rPr>
              <a:t>(PA)</a:t>
            </a:r>
          </a:p>
        </p:txBody>
      </p:sp>
      <p:sp>
        <p:nvSpPr>
          <p:cNvPr id="42" name="TextBox 42"/>
          <p:cNvSpPr txBox="1"/>
          <p:nvPr/>
        </p:nvSpPr>
        <p:spPr>
          <a:xfrm>
            <a:off x="14546809" y="6167247"/>
            <a:ext cx="2754604" cy="1916430"/>
          </a:xfrm>
          <a:prstGeom prst="rect">
            <a:avLst/>
          </a:prstGeom>
        </p:spPr>
        <p:txBody>
          <a:bodyPr lIns="0" tIns="0" rIns="0" bIns="0" rtlCol="0" anchor="t">
            <a:spAutoFit/>
          </a:bodyPr>
          <a:lstStyle/>
          <a:p>
            <a:pPr algn="ctr">
              <a:lnSpc>
                <a:spcPts val="3840"/>
              </a:lnSpc>
            </a:pPr>
            <a:r>
              <a:rPr lang="en-US" sz="2400" spc="206">
                <a:solidFill>
                  <a:srgbClr val="1C191A"/>
                </a:solidFill>
                <a:latin typeface="Aileron Bold"/>
              </a:rPr>
              <a:t>PAYER DENIES BASED ON MEDICAL NECESSITY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TotalTime>
  <Words>2068</Words>
  <Application>Microsoft Office PowerPoint</Application>
  <PresentationFormat>Custom</PresentationFormat>
  <Paragraphs>272</Paragraphs>
  <Slides>38</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Arial</vt:lpstr>
      <vt:lpstr>Lazord Sans Serif Expanded</vt:lpstr>
      <vt:lpstr>Playfair Display Italics</vt:lpstr>
      <vt:lpstr>Telegraf</vt:lpstr>
      <vt:lpstr>Aileron</vt:lpstr>
      <vt:lpstr>Montserrat Semi-Bold</vt:lpstr>
      <vt:lpstr>Hammersmith One</vt:lpstr>
      <vt:lpstr>Aileron Heavy</vt:lpstr>
      <vt:lpstr>Playfair Display</vt:lpstr>
      <vt:lpstr>Calibri</vt:lpstr>
      <vt:lpstr>Aileron Bold</vt:lpstr>
      <vt:lpstr>Nourd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Unintended Consequences</dc:title>
  <dc:creator>Dr. Jeny McNair</dc:creator>
  <cp:lastModifiedBy>Dr. Jeny McNair</cp:lastModifiedBy>
  <cp:revision>13</cp:revision>
  <dcterms:created xsi:type="dcterms:W3CDTF">2006-08-16T00:00:00Z</dcterms:created>
  <dcterms:modified xsi:type="dcterms:W3CDTF">2024-03-18T18:29:18Z</dcterms:modified>
  <dc:identifier>DAE5rcagCKY</dc:identifier>
</cp:coreProperties>
</file>