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 id="2147483648" r:id="rId5"/>
    <p:sldMasterId id="2147483680" r:id="rId6"/>
  </p:sldMasterIdLst>
  <p:notesMasterIdLst>
    <p:notesMasterId r:id="rId106"/>
  </p:notesMasterIdLst>
  <p:handoutMasterIdLst>
    <p:handoutMasterId r:id="rId107"/>
  </p:handoutMasterIdLst>
  <p:sldIdLst>
    <p:sldId id="262" r:id="rId7"/>
    <p:sldId id="270" r:id="rId8"/>
    <p:sldId id="298" r:id="rId9"/>
    <p:sldId id="299" r:id="rId10"/>
    <p:sldId id="300" r:id="rId11"/>
    <p:sldId id="301" r:id="rId12"/>
    <p:sldId id="302" r:id="rId13"/>
    <p:sldId id="391" r:id="rId14"/>
    <p:sldId id="303" r:id="rId15"/>
    <p:sldId id="392" r:id="rId16"/>
    <p:sldId id="304" r:id="rId17"/>
    <p:sldId id="305" r:id="rId18"/>
    <p:sldId id="306" r:id="rId19"/>
    <p:sldId id="393" r:id="rId20"/>
    <p:sldId id="394" r:id="rId21"/>
    <p:sldId id="307" r:id="rId22"/>
    <p:sldId id="308" r:id="rId23"/>
    <p:sldId id="412" r:id="rId24"/>
    <p:sldId id="395" r:id="rId25"/>
    <p:sldId id="396" r:id="rId26"/>
    <p:sldId id="309" r:id="rId27"/>
    <p:sldId id="310" r:id="rId28"/>
    <p:sldId id="311" r:id="rId29"/>
    <p:sldId id="312" r:id="rId30"/>
    <p:sldId id="397" r:id="rId31"/>
    <p:sldId id="313" r:id="rId32"/>
    <p:sldId id="398" r:id="rId33"/>
    <p:sldId id="314" r:id="rId34"/>
    <p:sldId id="315" r:id="rId35"/>
    <p:sldId id="317" r:id="rId36"/>
    <p:sldId id="316" r:id="rId37"/>
    <p:sldId id="318" r:id="rId38"/>
    <p:sldId id="402" r:id="rId39"/>
    <p:sldId id="374" r:id="rId40"/>
    <p:sldId id="319" r:id="rId41"/>
    <p:sldId id="320" r:id="rId42"/>
    <p:sldId id="332" r:id="rId43"/>
    <p:sldId id="334" r:id="rId44"/>
    <p:sldId id="333" r:id="rId45"/>
    <p:sldId id="375" r:id="rId46"/>
    <p:sldId id="321" r:id="rId47"/>
    <p:sldId id="322" r:id="rId48"/>
    <p:sldId id="323" r:id="rId49"/>
    <p:sldId id="324" r:id="rId50"/>
    <p:sldId id="325" r:id="rId51"/>
    <p:sldId id="326" r:id="rId52"/>
    <p:sldId id="327" r:id="rId53"/>
    <p:sldId id="328" r:id="rId54"/>
    <p:sldId id="329" r:id="rId55"/>
    <p:sldId id="330" r:id="rId56"/>
    <p:sldId id="413" r:id="rId57"/>
    <p:sldId id="376" r:id="rId58"/>
    <p:sldId id="410" r:id="rId59"/>
    <p:sldId id="331" r:id="rId60"/>
    <p:sldId id="339" r:id="rId61"/>
    <p:sldId id="337" r:id="rId62"/>
    <p:sldId id="338" r:id="rId63"/>
    <p:sldId id="341" r:id="rId64"/>
    <p:sldId id="342" r:id="rId65"/>
    <p:sldId id="387" r:id="rId66"/>
    <p:sldId id="343" r:id="rId67"/>
    <p:sldId id="344" r:id="rId68"/>
    <p:sldId id="378" r:id="rId69"/>
    <p:sldId id="345" r:id="rId70"/>
    <p:sldId id="346" r:id="rId71"/>
    <p:sldId id="347" r:id="rId72"/>
    <p:sldId id="409" r:id="rId73"/>
    <p:sldId id="348" r:id="rId74"/>
    <p:sldId id="379" r:id="rId75"/>
    <p:sldId id="415" r:id="rId76"/>
    <p:sldId id="349" r:id="rId77"/>
    <p:sldId id="350" r:id="rId78"/>
    <p:sldId id="351" r:id="rId79"/>
    <p:sldId id="388" r:id="rId80"/>
    <p:sldId id="389" r:id="rId81"/>
    <p:sldId id="352" r:id="rId82"/>
    <p:sldId id="353" r:id="rId83"/>
    <p:sldId id="354" r:id="rId84"/>
    <p:sldId id="355" r:id="rId85"/>
    <p:sldId id="403" r:id="rId86"/>
    <p:sldId id="414" r:id="rId87"/>
    <p:sldId id="381" r:id="rId88"/>
    <p:sldId id="357" r:id="rId89"/>
    <p:sldId id="404" r:id="rId90"/>
    <p:sldId id="405" r:id="rId91"/>
    <p:sldId id="406" r:id="rId92"/>
    <p:sldId id="361" r:id="rId93"/>
    <p:sldId id="382" r:id="rId94"/>
    <p:sldId id="407" r:id="rId95"/>
    <p:sldId id="383" r:id="rId96"/>
    <p:sldId id="363" r:id="rId97"/>
    <p:sldId id="384" r:id="rId98"/>
    <p:sldId id="364" r:id="rId99"/>
    <p:sldId id="365" r:id="rId100"/>
    <p:sldId id="408" r:id="rId101"/>
    <p:sldId id="386" r:id="rId102"/>
    <p:sldId id="385" r:id="rId103"/>
    <p:sldId id="411" r:id="rId104"/>
    <p:sldId id="276" r:id="rId105"/>
  </p:sldIdLst>
  <p:sldSz cx="9144000" cy="5143500" type="screen16x9"/>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6D"/>
    <a:srgbClr val="3C0DB3"/>
    <a:srgbClr val="00A7E1"/>
    <a:srgbClr val="1A877E"/>
    <a:srgbClr val="D9D9D9"/>
    <a:srgbClr val="2F31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4DBB6F-5B0F-4F7D-AF4F-88CE58360485}" v="9" dt="2024-03-25T23:24:44.7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161" autoAdjust="0"/>
  </p:normalViewPr>
  <p:slideViewPr>
    <p:cSldViewPr snapToGrid="0">
      <p:cViewPr varScale="1">
        <p:scale>
          <a:sx n="123" d="100"/>
          <a:sy n="123" d="100"/>
        </p:scale>
        <p:origin x="1254" y="102"/>
      </p:cViewPr>
      <p:guideLst>
        <p:guide orient="horz" pos="1620"/>
        <p:guide pos="2880"/>
      </p:guideLst>
    </p:cSldViewPr>
  </p:slideViewPr>
  <p:notesTextViewPr>
    <p:cViewPr>
      <p:scale>
        <a:sx n="1" d="1"/>
        <a:sy n="1" d="1"/>
      </p:scale>
      <p:origin x="0" y="0"/>
    </p:cViewPr>
  </p:notesTextViewPr>
  <p:notesViewPr>
    <p:cSldViewPr snapToGrid="0">
      <p:cViewPr varScale="1">
        <p:scale>
          <a:sx n="84" d="100"/>
          <a:sy n="84" d="100"/>
        </p:scale>
        <p:origin x="3846" y="108"/>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07" Type="http://schemas.openxmlformats.org/officeDocument/2006/relationships/handoutMaster" Target="handoutMasters/handout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viewProps" Target="viewProp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rley Heavlin" userId="25dc89a6-a2bb-4ea0-9878-1288e178164b" providerId="ADAL" clId="{0B4DBB6F-5B0F-4F7D-AF4F-88CE58360485}"/>
    <pc:docChg chg="custSel addSld delSld modSld modMainMaster">
      <pc:chgData name="Shirley Heavlin" userId="25dc89a6-a2bb-4ea0-9878-1288e178164b" providerId="ADAL" clId="{0B4DBB6F-5B0F-4F7D-AF4F-88CE58360485}" dt="2024-03-25T23:24:22.125" v="101" actId="20577"/>
      <pc:docMkLst>
        <pc:docMk/>
      </pc:docMkLst>
      <pc:sldChg chg="modNotesTx">
        <pc:chgData name="Shirley Heavlin" userId="25dc89a6-a2bb-4ea0-9878-1288e178164b" providerId="ADAL" clId="{0B4DBB6F-5B0F-4F7D-AF4F-88CE58360485}" dt="2024-03-25T21:49:31.521" v="45" actId="113"/>
        <pc:sldMkLst>
          <pc:docMk/>
          <pc:sldMk cId="3622896338" sldId="262"/>
        </pc:sldMkLst>
      </pc:sldChg>
      <pc:sldChg chg="modSp mod">
        <pc:chgData name="Shirley Heavlin" userId="25dc89a6-a2bb-4ea0-9878-1288e178164b" providerId="ADAL" clId="{0B4DBB6F-5B0F-4F7D-AF4F-88CE58360485}" dt="2024-03-25T22:01:13.222" v="81" actId="1076"/>
        <pc:sldMkLst>
          <pc:docMk/>
          <pc:sldMk cId="0" sldId="270"/>
        </pc:sldMkLst>
        <pc:spChg chg="mod">
          <ac:chgData name="Shirley Heavlin" userId="25dc89a6-a2bb-4ea0-9878-1288e178164b" providerId="ADAL" clId="{0B4DBB6F-5B0F-4F7D-AF4F-88CE58360485}" dt="2024-03-25T22:01:13.222" v="81" actId="1076"/>
          <ac:spMkLst>
            <pc:docMk/>
            <pc:sldMk cId="0" sldId="270"/>
            <ac:spMk id="3" creationId="{00000000-0000-0000-0000-000000000000}"/>
          </ac:spMkLst>
        </pc:spChg>
      </pc:sldChg>
      <pc:sldChg chg="modNotesTx">
        <pc:chgData name="Shirley Heavlin" userId="25dc89a6-a2bb-4ea0-9878-1288e178164b" providerId="ADAL" clId="{0B4DBB6F-5B0F-4F7D-AF4F-88CE58360485}" dt="2024-03-25T21:31:41.983" v="29" actId="6549"/>
        <pc:sldMkLst>
          <pc:docMk/>
          <pc:sldMk cId="3050889021" sldId="299"/>
        </pc:sldMkLst>
      </pc:sldChg>
      <pc:sldChg chg="modNotesTx">
        <pc:chgData name="Shirley Heavlin" userId="25dc89a6-a2bb-4ea0-9878-1288e178164b" providerId="ADAL" clId="{0B4DBB6F-5B0F-4F7D-AF4F-88CE58360485}" dt="2024-03-25T23:23:13.758" v="85" actId="2"/>
        <pc:sldMkLst>
          <pc:docMk/>
          <pc:sldMk cId="1293307759" sldId="300"/>
        </pc:sldMkLst>
      </pc:sldChg>
      <pc:sldChg chg="addSp modSp mod">
        <pc:chgData name="Shirley Heavlin" userId="25dc89a6-a2bb-4ea0-9878-1288e178164b" providerId="ADAL" clId="{0B4DBB6F-5B0F-4F7D-AF4F-88CE58360485}" dt="2024-03-25T21:45:07.828" v="42" actId="1076"/>
        <pc:sldMkLst>
          <pc:docMk/>
          <pc:sldMk cId="1360049962" sldId="304"/>
        </pc:sldMkLst>
        <pc:spChg chg="mod">
          <ac:chgData name="Shirley Heavlin" userId="25dc89a6-a2bb-4ea0-9878-1288e178164b" providerId="ADAL" clId="{0B4DBB6F-5B0F-4F7D-AF4F-88CE58360485}" dt="2024-03-25T21:44:46.345" v="39" actId="12"/>
          <ac:spMkLst>
            <pc:docMk/>
            <pc:sldMk cId="1360049962" sldId="304"/>
            <ac:spMk id="3" creationId="{00000000-0000-0000-0000-000000000000}"/>
          </ac:spMkLst>
        </pc:spChg>
        <pc:picChg chg="add mod">
          <ac:chgData name="Shirley Heavlin" userId="25dc89a6-a2bb-4ea0-9878-1288e178164b" providerId="ADAL" clId="{0B4DBB6F-5B0F-4F7D-AF4F-88CE58360485}" dt="2024-03-25T21:45:07.828" v="42" actId="1076"/>
          <ac:picMkLst>
            <pc:docMk/>
            <pc:sldMk cId="1360049962" sldId="304"/>
            <ac:picMk id="6" creationId="{27E66844-5416-0B48-2DBE-F8F49CEF6C05}"/>
          </ac:picMkLst>
        </pc:picChg>
      </pc:sldChg>
      <pc:sldChg chg="modNotesTx">
        <pc:chgData name="Shirley Heavlin" userId="25dc89a6-a2bb-4ea0-9878-1288e178164b" providerId="ADAL" clId="{0B4DBB6F-5B0F-4F7D-AF4F-88CE58360485}" dt="2024-03-25T23:23:17.274" v="86" actId="313"/>
        <pc:sldMkLst>
          <pc:docMk/>
          <pc:sldMk cId="49545340" sldId="306"/>
        </pc:sldMkLst>
      </pc:sldChg>
      <pc:sldChg chg="modNotesTx">
        <pc:chgData name="Shirley Heavlin" userId="25dc89a6-a2bb-4ea0-9878-1288e178164b" providerId="ADAL" clId="{0B4DBB6F-5B0F-4F7D-AF4F-88CE58360485}" dt="2024-03-25T23:23:23.872" v="87" actId="313"/>
        <pc:sldMkLst>
          <pc:docMk/>
          <pc:sldMk cId="542230332" sldId="307"/>
        </pc:sldMkLst>
      </pc:sldChg>
      <pc:sldChg chg="modNotesTx">
        <pc:chgData name="Shirley Heavlin" userId="25dc89a6-a2bb-4ea0-9878-1288e178164b" providerId="ADAL" clId="{0B4DBB6F-5B0F-4F7D-AF4F-88CE58360485}" dt="2024-03-25T23:23:29.834" v="88" actId="313"/>
        <pc:sldMkLst>
          <pc:docMk/>
          <pc:sldMk cId="1390955746" sldId="310"/>
        </pc:sldMkLst>
      </pc:sldChg>
      <pc:sldChg chg="modSp mod">
        <pc:chgData name="Shirley Heavlin" userId="25dc89a6-a2bb-4ea0-9878-1288e178164b" providerId="ADAL" clId="{0B4DBB6F-5B0F-4F7D-AF4F-88CE58360485}" dt="2024-03-25T21:56:44.605" v="67" actId="207"/>
        <pc:sldMkLst>
          <pc:docMk/>
          <pc:sldMk cId="1809233553" sldId="315"/>
        </pc:sldMkLst>
        <pc:spChg chg="mod">
          <ac:chgData name="Shirley Heavlin" userId="25dc89a6-a2bb-4ea0-9878-1288e178164b" providerId="ADAL" clId="{0B4DBB6F-5B0F-4F7D-AF4F-88CE58360485}" dt="2024-03-25T21:56:44.605" v="67" actId="207"/>
          <ac:spMkLst>
            <pc:docMk/>
            <pc:sldMk cId="1809233553" sldId="315"/>
            <ac:spMk id="3" creationId="{00000000-0000-0000-0000-000000000000}"/>
          </ac:spMkLst>
        </pc:spChg>
      </pc:sldChg>
      <pc:sldChg chg="modNotesTx">
        <pc:chgData name="Shirley Heavlin" userId="25dc89a6-a2bb-4ea0-9878-1288e178164b" providerId="ADAL" clId="{0B4DBB6F-5B0F-4F7D-AF4F-88CE58360485}" dt="2024-03-25T23:24:14.382" v="99" actId="313"/>
        <pc:sldMkLst>
          <pc:docMk/>
          <pc:sldMk cId="574493491" sldId="316"/>
        </pc:sldMkLst>
      </pc:sldChg>
      <pc:sldChg chg="modNotesTx">
        <pc:chgData name="Shirley Heavlin" userId="25dc89a6-a2bb-4ea0-9878-1288e178164b" providerId="ADAL" clId="{0B4DBB6F-5B0F-4F7D-AF4F-88CE58360485}" dt="2024-03-25T23:23:34.346" v="89" actId="313"/>
        <pc:sldMkLst>
          <pc:docMk/>
          <pc:sldMk cId="1100191185" sldId="317"/>
        </pc:sldMkLst>
      </pc:sldChg>
      <pc:sldChg chg="modNotesTx">
        <pc:chgData name="Shirley Heavlin" userId="25dc89a6-a2bb-4ea0-9878-1288e178164b" providerId="ADAL" clId="{0B4DBB6F-5B0F-4F7D-AF4F-88CE58360485}" dt="2024-03-25T23:24:22.125" v="101" actId="20577"/>
        <pc:sldMkLst>
          <pc:docMk/>
          <pc:sldMk cId="242534213" sldId="323"/>
        </pc:sldMkLst>
      </pc:sldChg>
      <pc:sldChg chg="del">
        <pc:chgData name="Shirley Heavlin" userId="25dc89a6-a2bb-4ea0-9878-1288e178164b" providerId="ADAL" clId="{0B4DBB6F-5B0F-4F7D-AF4F-88CE58360485}" dt="2024-03-14T21:07:13.605" v="22" actId="47"/>
        <pc:sldMkLst>
          <pc:docMk/>
          <pc:sldMk cId="3744032842" sldId="356"/>
        </pc:sldMkLst>
      </pc:sldChg>
      <pc:sldChg chg="del">
        <pc:chgData name="Shirley Heavlin" userId="25dc89a6-a2bb-4ea0-9878-1288e178164b" providerId="ADAL" clId="{0B4DBB6F-5B0F-4F7D-AF4F-88CE58360485}" dt="2024-03-14T21:07:13.605" v="22" actId="47"/>
        <pc:sldMkLst>
          <pc:docMk/>
          <pc:sldMk cId="2218513393" sldId="358"/>
        </pc:sldMkLst>
      </pc:sldChg>
      <pc:sldChg chg="del">
        <pc:chgData name="Shirley Heavlin" userId="25dc89a6-a2bb-4ea0-9878-1288e178164b" providerId="ADAL" clId="{0B4DBB6F-5B0F-4F7D-AF4F-88CE58360485}" dt="2024-03-14T21:07:13.605" v="22" actId="47"/>
        <pc:sldMkLst>
          <pc:docMk/>
          <pc:sldMk cId="1517575330" sldId="359"/>
        </pc:sldMkLst>
      </pc:sldChg>
      <pc:sldChg chg="del">
        <pc:chgData name="Shirley Heavlin" userId="25dc89a6-a2bb-4ea0-9878-1288e178164b" providerId="ADAL" clId="{0B4DBB6F-5B0F-4F7D-AF4F-88CE58360485}" dt="2024-03-14T21:07:13.605" v="22" actId="47"/>
        <pc:sldMkLst>
          <pc:docMk/>
          <pc:sldMk cId="4070664055" sldId="360"/>
        </pc:sldMkLst>
      </pc:sldChg>
      <pc:sldChg chg="del">
        <pc:chgData name="Shirley Heavlin" userId="25dc89a6-a2bb-4ea0-9878-1288e178164b" providerId="ADAL" clId="{0B4DBB6F-5B0F-4F7D-AF4F-88CE58360485}" dt="2024-03-14T21:07:13.605" v="22" actId="47"/>
        <pc:sldMkLst>
          <pc:docMk/>
          <pc:sldMk cId="4036179009" sldId="362"/>
        </pc:sldMkLst>
      </pc:sldChg>
      <pc:sldChg chg="del">
        <pc:chgData name="Shirley Heavlin" userId="25dc89a6-a2bb-4ea0-9878-1288e178164b" providerId="ADAL" clId="{0B4DBB6F-5B0F-4F7D-AF4F-88CE58360485}" dt="2024-03-14T21:07:13.605" v="22" actId="47"/>
        <pc:sldMkLst>
          <pc:docMk/>
          <pc:sldMk cId="1634447171" sldId="366"/>
        </pc:sldMkLst>
      </pc:sldChg>
      <pc:sldChg chg="del">
        <pc:chgData name="Shirley Heavlin" userId="25dc89a6-a2bb-4ea0-9878-1288e178164b" providerId="ADAL" clId="{0B4DBB6F-5B0F-4F7D-AF4F-88CE58360485}" dt="2024-03-14T21:07:13.605" v="22" actId="47"/>
        <pc:sldMkLst>
          <pc:docMk/>
          <pc:sldMk cId="642892515" sldId="367"/>
        </pc:sldMkLst>
      </pc:sldChg>
      <pc:sldChg chg="del">
        <pc:chgData name="Shirley Heavlin" userId="25dc89a6-a2bb-4ea0-9878-1288e178164b" providerId="ADAL" clId="{0B4DBB6F-5B0F-4F7D-AF4F-88CE58360485}" dt="2024-03-14T21:07:13.605" v="22" actId="47"/>
        <pc:sldMkLst>
          <pc:docMk/>
          <pc:sldMk cId="412003581" sldId="368"/>
        </pc:sldMkLst>
      </pc:sldChg>
      <pc:sldChg chg="del">
        <pc:chgData name="Shirley Heavlin" userId="25dc89a6-a2bb-4ea0-9878-1288e178164b" providerId="ADAL" clId="{0B4DBB6F-5B0F-4F7D-AF4F-88CE58360485}" dt="2024-03-14T21:07:13.605" v="22" actId="47"/>
        <pc:sldMkLst>
          <pc:docMk/>
          <pc:sldMk cId="3358030206" sldId="369"/>
        </pc:sldMkLst>
      </pc:sldChg>
      <pc:sldChg chg="del">
        <pc:chgData name="Shirley Heavlin" userId="25dc89a6-a2bb-4ea0-9878-1288e178164b" providerId="ADAL" clId="{0B4DBB6F-5B0F-4F7D-AF4F-88CE58360485}" dt="2024-03-14T21:07:13.605" v="22" actId="47"/>
        <pc:sldMkLst>
          <pc:docMk/>
          <pc:sldMk cId="1654846707" sldId="370"/>
        </pc:sldMkLst>
      </pc:sldChg>
      <pc:sldChg chg="del">
        <pc:chgData name="Shirley Heavlin" userId="25dc89a6-a2bb-4ea0-9878-1288e178164b" providerId="ADAL" clId="{0B4DBB6F-5B0F-4F7D-AF4F-88CE58360485}" dt="2024-03-14T21:07:13.605" v="22" actId="47"/>
        <pc:sldMkLst>
          <pc:docMk/>
          <pc:sldMk cId="494228094" sldId="371"/>
        </pc:sldMkLst>
      </pc:sldChg>
      <pc:sldChg chg="del">
        <pc:chgData name="Shirley Heavlin" userId="25dc89a6-a2bb-4ea0-9878-1288e178164b" providerId="ADAL" clId="{0B4DBB6F-5B0F-4F7D-AF4F-88CE58360485}" dt="2024-03-14T21:07:13.605" v="22" actId="47"/>
        <pc:sldMkLst>
          <pc:docMk/>
          <pc:sldMk cId="1843370653" sldId="372"/>
        </pc:sldMkLst>
      </pc:sldChg>
      <pc:sldChg chg="del">
        <pc:chgData name="Shirley Heavlin" userId="25dc89a6-a2bb-4ea0-9878-1288e178164b" providerId="ADAL" clId="{0B4DBB6F-5B0F-4F7D-AF4F-88CE58360485}" dt="2024-03-14T21:07:13.605" v="22" actId="47"/>
        <pc:sldMkLst>
          <pc:docMk/>
          <pc:sldMk cId="1727018836" sldId="373"/>
        </pc:sldMkLst>
      </pc:sldChg>
      <pc:sldChg chg="del">
        <pc:chgData name="Shirley Heavlin" userId="25dc89a6-a2bb-4ea0-9878-1288e178164b" providerId="ADAL" clId="{0B4DBB6F-5B0F-4F7D-AF4F-88CE58360485}" dt="2024-03-14T21:07:13.605" v="22" actId="47"/>
        <pc:sldMkLst>
          <pc:docMk/>
          <pc:sldMk cId="2090390215" sldId="377"/>
        </pc:sldMkLst>
      </pc:sldChg>
      <pc:sldChg chg="del">
        <pc:chgData name="Shirley Heavlin" userId="25dc89a6-a2bb-4ea0-9878-1288e178164b" providerId="ADAL" clId="{0B4DBB6F-5B0F-4F7D-AF4F-88CE58360485}" dt="2024-03-25T22:00:49.641" v="80" actId="47"/>
        <pc:sldMkLst>
          <pc:docMk/>
          <pc:sldMk cId="3627635953" sldId="380"/>
        </pc:sldMkLst>
      </pc:sldChg>
      <pc:sldChg chg="modSp mod">
        <pc:chgData name="Shirley Heavlin" userId="25dc89a6-a2bb-4ea0-9878-1288e178164b" providerId="ADAL" clId="{0B4DBB6F-5B0F-4F7D-AF4F-88CE58360485}" dt="2024-03-14T21:07:38.981" v="25" actId="207"/>
        <pc:sldMkLst>
          <pc:docMk/>
          <pc:sldMk cId="674987616" sldId="383"/>
        </pc:sldMkLst>
        <pc:spChg chg="mod">
          <ac:chgData name="Shirley Heavlin" userId="25dc89a6-a2bb-4ea0-9878-1288e178164b" providerId="ADAL" clId="{0B4DBB6F-5B0F-4F7D-AF4F-88CE58360485}" dt="2024-03-14T21:07:38.981" v="25" actId="207"/>
          <ac:spMkLst>
            <pc:docMk/>
            <pc:sldMk cId="674987616" sldId="383"/>
            <ac:spMk id="3" creationId="{40E5059C-B95F-471A-9341-99A25E9FD400}"/>
          </ac:spMkLst>
        </pc:spChg>
      </pc:sldChg>
      <pc:sldChg chg="modSp mod">
        <pc:chgData name="Shirley Heavlin" userId="25dc89a6-a2bb-4ea0-9878-1288e178164b" providerId="ADAL" clId="{0B4DBB6F-5B0F-4F7D-AF4F-88CE58360485}" dt="2024-03-14T21:07:29.695" v="24" actId="207"/>
        <pc:sldMkLst>
          <pc:docMk/>
          <pc:sldMk cId="1887773824" sldId="385"/>
        </pc:sldMkLst>
        <pc:spChg chg="mod">
          <ac:chgData name="Shirley Heavlin" userId="25dc89a6-a2bb-4ea0-9878-1288e178164b" providerId="ADAL" clId="{0B4DBB6F-5B0F-4F7D-AF4F-88CE58360485}" dt="2024-03-14T21:07:29.695" v="24" actId="207"/>
          <ac:spMkLst>
            <pc:docMk/>
            <pc:sldMk cId="1887773824" sldId="385"/>
            <ac:spMk id="3" creationId="{B0DC0424-2715-4A3D-B953-107FF67AFEAD}"/>
          </ac:spMkLst>
        </pc:spChg>
      </pc:sldChg>
      <pc:sldChg chg="modSp mod">
        <pc:chgData name="Shirley Heavlin" userId="25dc89a6-a2bb-4ea0-9878-1288e178164b" providerId="ADAL" clId="{0B4DBB6F-5B0F-4F7D-AF4F-88CE58360485}" dt="2024-03-14T21:07:24.501" v="23" actId="207"/>
        <pc:sldMkLst>
          <pc:docMk/>
          <pc:sldMk cId="1874701881" sldId="386"/>
        </pc:sldMkLst>
        <pc:spChg chg="mod">
          <ac:chgData name="Shirley Heavlin" userId="25dc89a6-a2bb-4ea0-9878-1288e178164b" providerId="ADAL" clId="{0B4DBB6F-5B0F-4F7D-AF4F-88CE58360485}" dt="2024-03-14T21:07:24.501" v="23" actId="207"/>
          <ac:spMkLst>
            <pc:docMk/>
            <pc:sldMk cId="1874701881" sldId="386"/>
            <ac:spMk id="3" creationId="{3B200918-C9F1-479E-AFD6-668ABD85CD3E}"/>
          </ac:spMkLst>
        </pc:spChg>
      </pc:sldChg>
      <pc:sldChg chg="modSp mod">
        <pc:chgData name="Shirley Heavlin" userId="25dc89a6-a2bb-4ea0-9878-1288e178164b" providerId="ADAL" clId="{0B4DBB6F-5B0F-4F7D-AF4F-88CE58360485}" dt="2024-03-14T21:07:48.071" v="26" actId="207"/>
        <pc:sldMkLst>
          <pc:docMk/>
          <pc:sldMk cId="1808717310" sldId="388"/>
        </pc:sldMkLst>
        <pc:spChg chg="mod">
          <ac:chgData name="Shirley Heavlin" userId="25dc89a6-a2bb-4ea0-9878-1288e178164b" providerId="ADAL" clId="{0B4DBB6F-5B0F-4F7D-AF4F-88CE58360485}" dt="2024-03-14T21:07:48.071" v="26" actId="207"/>
          <ac:spMkLst>
            <pc:docMk/>
            <pc:sldMk cId="1808717310" sldId="388"/>
            <ac:spMk id="3" creationId="{B37B899E-066B-4074-A92F-46C64AA1C3E6}"/>
          </ac:spMkLst>
        </pc:spChg>
      </pc:sldChg>
      <pc:sldChg chg="delSp del mod">
        <pc:chgData name="Shirley Heavlin" userId="25dc89a6-a2bb-4ea0-9878-1288e178164b" providerId="ADAL" clId="{0B4DBB6F-5B0F-4F7D-AF4F-88CE58360485}" dt="2024-03-25T23:06:50.138" v="82" actId="47"/>
        <pc:sldMkLst>
          <pc:docMk/>
          <pc:sldMk cId="1701974117" sldId="390"/>
        </pc:sldMkLst>
        <pc:picChg chg="del">
          <ac:chgData name="Shirley Heavlin" userId="25dc89a6-a2bb-4ea0-9878-1288e178164b" providerId="ADAL" clId="{0B4DBB6F-5B0F-4F7D-AF4F-88CE58360485}" dt="2024-03-14T21:08:18.222" v="28" actId="478"/>
          <ac:picMkLst>
            <pc:docMk/>
            <pc:sldMk cId="1701974117" sldId="390"/>
            <ac:picMk id="3" creationId="{BE383AB9-112A-78D1-407A-FAB46B7AB6E1}"/>
          </ac:picMkLst>
        </pc:picChg>
        <pc:picChg chg="del">
          <ac:chgData name="Shirley Heavlin" userId="25dc89a6-a2bb-4ea0-9878-1288e178164b" providerId="ADAL" clId="{0B4DBB6F-5B0F-4F7D-AF4F-88CE58360485}" dt="2024-03-14T21:08:17.513" v="27" actId="478"/>
          <ac:picMkLst>
            <pc:docMk/>
            <pc:sldMk cId="1701974117" sldId="390"/>
            <ac:picMk id="9" creationId="{259A7F0D-A2B6-4B61-BE50-F152100A6EC0}"/>
          </ac:picMkLst>
        </pc:picChg>
      </pc:sldChg>
      <pc:sldChg chg="addSp delSp modSp mod">
        <pc:chgData name="Shirley Heavlin" userId="25dc89a6-a2bb-4ea0-9878-1288e178164b" providerId="ADAL" clId="{0B4DBB6F-5B0F-4F7D-AF4F-88CE58360485}" dt="2024-03-25T21:42:59.791" v="34" actId="1076"/>
        <pc:sldMkLst>
          <pc:docMk/>
          <pc:sldMk cId="544305585" sldId="391"/>
        </pc:sldMkLst>
        <pc:spChg chg="add del mod">
          <ac:chgData name="Shirley Heavlin" userId="25dc89a6-a2bb-4ea0-9878-1288e178164b" providerId="ADAL" clId="{0B4DBB6F-5B0F-4F7D-AF4F-88CE58360485}" dt="2024-03-25T21:42:57.440" v="33" actId="478"/>
          <ac:spMkLst>
            <pc:docMk/>
            <pc:sldMk cId="544305585" sldId="391"/>
            <ac:spMk id="6" creationId="{CA585914-F2D2-A05E-1648-C178E4B60F56}"/>
          </ac:spMkLst>
        </pc:spChg>
        <pc:picChg chg="add mod">
          <ac:chgData name="Shirley Heavlin" userId="25dc89a6-a2bb-4ea0-9878-1288e178164b" providerId="ADAL" clId="{0B4DBB6F-5B0F-4F7D-AF4F-88CE58360485}" dt="2024-03-25T21:42:59.791" v="34" actId="1076"/>
          <ac:picMkLst>
            <pc:docMk/>
            <pc:sldMk cId="544305585" sldId="391"/>
            <ac:picMk id="4" creationId="{E1F3ADEF-C072-77FE-14D1-3AD8591E781B}"/>
          </ac:picMkLst>
        </pc:picChg>
        <pc:picChg chg="del">
          <ac:chgData name="Shirley Heavlin" userId="25dc89a6-a2bb-4ea0-9878-1288e178164b" providerId="ADAL" clId="{0B4DBB6F-5B0F-4F7D-AF4F-88CE58360485}" dt="2024-03-25T21:42:54.866" v="32" actId="478"/>
          <ac:picMkLst>
            <pc:docMk/>
            <pc:sldMk cId="544305585" sldId="391"/>
            <ac:picMk id="13" creationId="{776651C9-2C6D-85C7-7743-BBF1AD52EDCF}"/>
          </ac:picMkLst>
        </pc:picChg>
      </pc:sldChg>
      <pc:sldChg chg="del">
        <pc:chgData name="Shirley Heavlin" userId="25dc89a6-a2bb-4ea0-9878-1288e178164b" providerId="ADAL" clId="{0B4DBB6F-5B0F-4F7D-AF4F-88CE58360485}" dt="2024-03-25T21:56:31.244" v="64" actId="47"/>
        <pc:sldMkLst>
          <pc:docMk/>
          <pc:sldMk cId="3733867359" sldId="399"/>
        </pc:sldMkLst>
      </pc:sldChg>
      <pc:sldChg chg="del">
        <pc:chgData name="Shirley Heavlin" userId="25dc89a6-a2bb-4ea0-9878-1288e178164b" providerId="ADAL" clId="{0B4DBB6F-5B0F-4F7D-AF4F-88CE58360485}" dt="2024-03-25T21:56:32.224" v="65" actId="47"/>
        <pc:sldMkLst>
          <pc:docMk/>
          <pc:sldMk cId="881614373" sldId="400"/>
        </pc:sldMkLst>
      </pc:sldChg>
      <pc:sldChg chg="del">
        <pc:chgData name="Shirley Heavlin" userId="25dc89a6-a2bb-4ea0-9878-1288e178164b" providerId="ADAL" clId="{0B4DBB6F-5B0F-4F7D-AF4F-88CE58360485}" dt="2024-03-25T21:56:33.317" v="66" actId="47"/>
        <pc:sldMkLst>
          <pc:docMk/>
          <pc:sldMk cId="2747745540" sldId="401"/>
        </pc:sldMkLst>
      </pc:sldChg>
      <pc:sldChg chg="addSp modSp add mod modNotesTx">
        <pc:chgData name="Shirley Heavlin" userId="25dc89a6-a2bb-4ea0-9878-1288e178164b" providerId="ADAL" clId="{0B4DBB6F-5B0F-4F7D-AF4F-88CE58360485}" dt="2024-03-25T22:00:46.932" v="79" actId="20577"/>
        <pc:sldMkLst>
          <pc:docMk/>
          <pc:sldMk cId="4239703458" sldId="409"/>
        </pc:sldMkLst>
        <pc:spChg chg="mod">
          <ac:chgData name="Shirley Heavlin" userId="25dc89a6-a2bb-4ea0-9878-1288e178164b" providerId="ADAL" clId="{0B4DBB6F-5B0F-4F7D-AF4F-88CE58360485}" dt="2024-03-25T22:00:46.932" v="79" actId="20577"/>
          <ac:spMkLst>
            <pc:docMk/>
            <pc:sldMk cId="4239703458" sldId="409"/>
            <ac:spMk id="2" creationId="{00000000-0000-0000-0000-000000000000}"/>
          </ac:spMkLst>
        </pc:spChg>
        <pc:spChg chg="mod">
          <ac:chgData name="Shirley Heavlin" userId="25dc89a6-a2bb-4ea0-9878-1288e178164b" providerId="ADAL" clId="{0B4DBB6F-5B0F-4F7D-AF4F-88CE58360485}" dt="2024-03-25T22:00:31.703" v="71"/>
          <ac:spMkLst>
            <pc:docMk/>
            <pc:sldMk cId="4239703458" sldId="409"/>
            <ac:spMk id="3" creationId="{00000000-0000-0000-0000-000000000000}"/>
          </ac:spMkLst>
        </pc:spChg>
        <pc:picChg chg="add mod">
          <ac:chgData name="Shirley Heavlin" userId="25dc89a6-a2bb-4ea0-9878-1288e178164b" providerId="ADAL" clId="{0B4DBB6F-5B0F-4F7D-AF4F-88CE58360485}" dt="2024-03-25T22:00:43.134" v="74" actId="1076"/>
          <ac:picMkLst>
            <pc:docMk/>
            <pc:sldMk cId="4239703458" sldId="409"/>
            <ac:picMk id="5" creationId="{BCB95C81-D902-4E82-8219-B0BD0A8EC032}"/>
          </ac:picMkLst>
        </pc:picChg>
      </pc:sldChg>
      <pc:sldMasterChg chg="delSldLayout modSldLayout">
        <pc:chgData name="Shirley Heavlin" userId="25dc89a6-a2bb-4ea0-9878-1288e178164b" providerId="ADAL" clId="{0B4DBB6F-5B0F-4F7D-AF4F-88CE58360485}" dt="2024-03-25T22:00:49.641" v="80" actId="47"/>
        <pc:sldMasterMkLst>
          <pc:docMk/>
          <pc:sldMasterMk cId="0" sldId="2147483666"/>
        </pc:sldMasterMkLst>
        <pc:sldLayoutChg chg="del">
          <pc:chgData name="Shirley Heavlin" userId="25dc89a6-a2bb-4ea0-9878-1288e178164b" providerId="ADAL" clId="{0B4DBB6F-5B0F-4F7D-AF4F-88CE58360485}" dt="2024-03-14T21:07:13.605" v="22" actId="47"/>
          <pc:sldLayoutMkLst>
            <pc:docMk/>
            <pc:sldMasterMk cId="0" sldId="2147483666"/>
            <pc:sldLayoutMk cId="3395328282" sldId="2147483687"/>
          </pc:sldLayoutMkLst>
        </pc:sldLayoutChg>
        <pc:sldLayoutChg chg="del">
          <pc:chgData name="Shirley Heavlin" userId="25dc89a6-a2bb-4ea0-9878-1288e178164b" providerId="ADAL" clId="{0B4DBB6F-5B0F-4F7D-AF4F-88CE58360485}" dt="2024-03-14T21:07:13.605" v="22" actId="47"/>
          <pc:sldLayoutMkLst>
            <pc:docMk/>
            <pc:sldMasterMk cId="0" sldId="2147483666"/>
            <pc:sldLayoutMk cId="671012881" sldId="2147483688"/>
          </pc:sldLayoutMkLst>
        </pc:sldLayoutChg>
        <pc:sldLayoutChg chg="modSp">
          <pc:chgData name="Shirley Heavlin" userId="25dc89a6-a2bb-4ea0-9878-1288e178164b" providerId="ADAL" clId="{0B4DBB6F-5B0F-4F7D-AF4F-88CE58360485}" dt="2024-03-25T21:59:48.652" v="68" actId="207"/>
          <pc:sldLayoutMkLst>
            <pc:docMk/>
            <pc:sldMasterMk cId="0" sldId="2147483666"/>
            <pc:sldLayoutMk cId="115624602" sldId="2147483690"/>
          </pc:sldLayoutMkLst>
          <pc:spChg chg="mod">
            <ac:chgData name="Shirley Heavlin" userId="25dc89a6-a2bb-4ea0-9878-1288e178164b" providerId="ADAL" clId="{0B4DBB6F-5B0F-4F7D-AF4F-88CE58360485}" dt="2024-03-14T21:06:30.508" v="21" actId="207"/>
            <ac:spMkLst>
              <pc:docMk/>
              <pc:sldMasterMk cId="0" sldId="2147483666"/>
              <pc:sldLayoutMk cId="115624602" sldId="2147483690"/>
              <ac:spMk id="2" creationId="{00000000-0000-0000-0000-000000000000}"/>
            </ac:spMkLst>
          </pc:spChg>
          <pc:spChg chg="mod">
            <ac:chgData name="Shirley Heavlin" userId="25dc89a6-a2bb-4ea0-9878-1288e178164b" providerId="ADAL" clId="{0B4DBB6F-5B0F-4F7D-AF4F-88CE58360485}" dt="2024-03-25T21:59:48.652" v="68" actId="207"/>
            <ac:spMkLst>
              <pc:docMk/>
              <pc:sldMasterMk cId="0" sldId="2147483666"/>
              <pc:sldLayoutMk cId="115624602" sldId="2147483690"/>
              <ac:spMk id="3" creationId="{00000000-0000-0000-0000-000000000000}"/>
            </ac:spMkLst>
          </pc:spChg>
        </pc:sldLayoutChg>
        <pc:sldLayoutChg chg="del">
          <pc:chgData name="Shirley Heavlin" userId="25dc89a6-a2bb-4ea0-9878-1288e178164b" providerId="ADAL" clId="{0B4DBB6F-5B0F-4F7D-AF4F-88CE58360485}" dt="2024-03-25T22:00:49.641" v="80" actId="47"/>
          <pc:sldLayoutMkLst>
            <pc:docMk/>
            <pc:sldMasterMk cId="0" sldId="2147483666"/>
            <pc:sldLayoutMk cId="743953953" sldId="2147483692"/>
          </pc:sldLayoutMkLst>
        </pc:sldLayoutChg>
      </pc:sldMasterChg>
    </pc:docChg>
  </pc:docChgLst>
  <pc:docChgLst>
    <pc:chgData name="Shirley Heavlin" userId="25dc89a6-a2bb-4ea0-9878-1288e178164b" providerId="ADAL" clId="{AF5A4BF2-252F-42CE-8B2C-ADAF2512CE98}"/>
    <pc:docChg chg="modSld">
      <pc:chgData name="Shirley Heavlin" userId="25dc89a6-a2bb-4ea0-9878-1288e178164b" providerId="ADAL" clId="{AF5A4BF2-252F-42CE-8B2C-ADAF2512CE98}" dt="2024-03-06T20:30:18.794" v="0" actId="207"/>
      <pc:docMkLst>
        <pc:docMk/>
      </pc:docMkLst>
      <pc:sldChg chg="modSp mod">
        <pc:chgData name="Shirley Heavlin" userId="25dc89a6-a2bb-4ea0-9878-1288e178164b" providerId="ADAL" clId="{AF5A4BF2-252F-42CE-8B2C-ADAF2512CE98}" dt="2024-03-06T20:30:18.794" v="0" actId="207"/>
        <pc:sldMkLst>
          <pc:docMk/>
          <pc:sldMk cId="995297393" sldId="308"/>
        </pc:sldMkLst>
        <pc:spChg chg="mod">
          <ac:chgData name="Shirley Heavlin" userId="25dc89a6-a2bb-4ea0-9878-1288e178164b" providerId="ADAL" clId="{AF5A4BF2-252F-42CE-8B2C-ADAF2512CE98}" dt="2024-03-06T20:30:18.794" v="0" actId="207"/>
          <ac:spMkLst>
            <pc:docMk/>
            <pc:sldMk cId="995297393" sldId="308"/>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4E9DE5-7D19-AF42-523A-1115B765D7A2}"/>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E4F4DD7-E0DD-639A-115C-A7C82CCCED6F}"/>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8095DA14-8EF2-47DD-8EA4-8DF8D2431B52}" type="datetimeFigureOut">
              <a:rPr lang="en-US" smtClean="0"/>
              <a:t>3/25/2024</a:t>
            </a:fld>
            <a:endParaRPr lang="en-US" dirty="0"/>
          </a:p>
        </p:txBody>
      </p:sp>
      <p:sp>
        <p:nvSpPr>
          <p:cNvPr id="4" name="Footer Placeholder 3">
            <a:extLst>
              <a:ext uri="{FF2B5EF4-FFF2-40B4-BE49-F238E27FC236}">
                <a16:creationId xmlns:a16="http://schemas.microsoft.com/office/drawing/2014/main" id="{FC60D061-4CB6-8508-E1B8-15C41D8839C3}"/>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44397EC-3498-2C03-506A-479B446AF798}"/>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16B3162F-FCED-4D29-AAA1-1B8CAB27A076}" type="slidenum">
              <a:rPr lang="en-US" smtClean="0"/>
              <a:t>‹#›</a:t>
            </a:fld>
            <a:endParaRPr lang="en-US" dirty="0"/>
          </a:p>
        </p:txBody>
      </p:sp>
    </p:spTree>
    <p:extLst>
      <p:ext uri="{BB962C8B-B14F-4D97-AF65-F5344CB8AC3E}">
        <p14:creationId xmlns:p14="http://schemas.microsoft.com/office/powerpoint/2010/main" val="2794452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5" tIns="47113" rIns="94225" bIns="47113" rtlCol="0"/>
          <a:lstStyle>
            <a:lvl1pPr algn="l">
              <a:defRPr sz="13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5" tIns="47113" rIns="94225" bIns="47113" rtlCol="0"/>
          <a:lstStyle>
            <a:lvl1pPr algn="r">
              <a:defRPr sz="1300"/>
            </a:lvl1pPr>
          </a:lstStyle>
          <a:p>
            <a:fld id="{A8B007B5-4566-4B42-886B-F7A963E0CABE}" type="datetimeFigureOut">
              <a:rPr lang="en-US" smtClean="0"/>
              <a:t>3/25/2024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5" tIns="47113" rIns="94225" bIns="47113"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5" tIns="47113" rIns="94225" bIns="471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5" tIns="47113" rIns="94225" bIns="4711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5" tIns="47113" rIns="94225" bIns="47113" rtlCol="0" anchor="b"/>
          <a:lstStyle>
            <a:lvl1pPr algn="r">
              <a:defRPr sz="1300"/>
            </a:lvl1pPr>
          </a:lstStyle>
          <a:p>
            <a:fld id="{6E2DA59E-27DE-481C-9EF8-ADA0E59A2CA9}" type="slidenum">
              <a:rPr lang="en-US" smtClean="0"/>
              <a:t>‹#›</a:t>
            </a:fld>
            <a:endParaRPr lang="en-US" dirty="0"/>
          </a:p>
        </p:txBody>
      </p:sp>
    </p:spTree>
    <p:extLst>
      <p:ext uri="{BB962C8B-B14F-4D97-AF65-F5344CB8AC3E}">
        <p14:creationId xmlns:p14="http://schemas.microsoft.com/office/powerpoint/2010/main" val="1148840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Last revised 3-1-2024</a:t>
            </a:r>
          </a:p>
        </p:txBody>
      </p:sp>
      <p:sp>
        <p:nvSpPr>
          <p:cNvPr id="4" name="Slide Number Placeholder 3"/>
          <p:cNvSpPr>
            <a:spLocks noGrp="1"/>
          </p:cNvSpPr>
          <p:nvPr>
            <p:ph type="sldNum" sz="quarter" idx="5"/>
          </p:nvPr>
        </p:nvSpPr>
        <p:spPr/>
        <p:txBody>
          <a:bodyPr/>
          <a:lstStyle/>
          <a:p>
            <a:fld id="{6E2DA59E-27DE-481C-9EF8-ADA0E59A2CA9}" type="slidenum">
              <a:rPr lang="en-US" smtClean="0"/>
              <a:t>1</a:t>
            </a:fld>
            <a:endParaRPr lang="en-US" dirty="0"/>
          </a:p>
        </p:txBody>
      </p:sp>
    </p:spTree>
    <p:extLst>
      <p:ext uri="{BB962C8B-B14F-4D97-AF65-F5344CB8AC3E}">
        <p14:creationId xmlns:p14="http://schemas.microsoft.com/office/powerpoint/2010/main" val="838867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more than ever, people are asking about the price of healthcare. They are called on to make more decisions and pay more out of pocket costs for the services they receive. They are looking for the information they need to find and pay for quality care. </a:t>
            </a:r>
          </a:p>
          <a:p>
            <a:r>
              <a:rPr lang="en-US" dirty="0"/>
              <a:t>Healthcare Dollars and Sense aims to answer these questions- to help make sense of price and value in healthcare. </a:t>
            </a:r>
          </a:p>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11</a:t>
            </a:fld>
            <a:endParaRPr lang="en-US" dirty="0"/>
          </a:p>
        </p:txBody>
      </p:sp>
    </p:spTree>
    <p:extLst>
      <p:ext uri="{BB962C8B-B14F-4D97-AF65-F5344CB8AC3E}">
        <p14:creationId xmlns:p14="http://schemas.microsoft.com/office/powerpoint/2010/main" val="1934137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voluntary practices address the area where best practices are most urgently needed, focusing on financial discussions that take place in advance of healthcare service, at the time of service, in the ED, and in other care settings. </a:t>
            </a:r>
          </a:p>
          <a:p>
            <a:r>
              <a:rPr lang="en-US" dirty="0"/>
              <a:t>They provide definitive guidance about when and where patient financial discussions should take place and who should participate, and what the topics should be. First and foremost, it should respect patients privacy. </a:t>
            </a:r>
          </a:p>
          <a:p>
            <a:r>
              <a:rPr lang="en-US" dirty="0"/>
              <a:t>Of course, in the ED, no discussions should occur before a patient is screened and stabilized (EMTALA) </a:t>
            </a:r>
          </a:p>
          <a:p>
            <a:r>
              <a:rPr lang="en-US" dirty="0"/>
              <a:t>The Provider-Patient conversation should consist of the following: </a:t>
            </a:r>
          </a:p>
          <a:p>
            <a:r>
              <a:rPr lang="en-US" dirty="0"/>
              <a:t>Compassion, Communication, Written Follow Up, Compliance Framework and HFMA’s Adopter program. </a:t>
            </a:r>
          </a:p>
        </p:txBody>
      </p:sp>
      <p:sp>
        <p:nvSpPr>
          <p:cNvPr id="4" name="Slide Number Placeholder 3"/>
          <p:cNvSpPr>
            <a:spLocks noGrp="1"/>
          </p:cNvSpPr>
          <p:nvPr>
            <p:ph type="sldNum" sz="quarter" idx="5"/>
          </p:nvPr>
        </p:nvSpPr>
        <p:spPr/>
        <p:txBody>
          <a:bodyPr/>
          <a:lstStyle/>
          <a:p>
            <a:fld id="{F425FBC4-EDDB-9748-96F0-0D05920672FF}" type="slidenum">
              <a:rPr lang="en-US" smtClean="0"/>
              <a:pPr/>
              <a:t>12</a:t>
            </a:fld>
            <a:endParaRPr lang="en-US" dirty="0"/>
          </a:p>
        </p:txBody>
      </p:sp>
    </p:spTree>
    <p:extLst>
      <p:ext uri="{BB962C8B-B14F-4D97-AF65-F5344CB8AC3E}">
        <p14:creationId xmlns:p14="http://schemas.microsoft.com/office/powerpoint/2010/main" val="491039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certainly the hot topic providers are dealing with right now due to the CMS mandate to provide all charges in a machine readable format and 300 shoppable services as well. </a:t>
            </a:r>
          </a:p>
          <a:p>
            <a:r>
              <a:rPr lang="en-US" dirty="0"/>
              <a:t>The need for transparent healthcare pricing has never been more important, due to the need to help consumers make smart, educated decisions about the care they receive. </a:t>
            </a:r>
          </a:p>
          <a:p>
            <a:r>
              <a:rPr lang="en-US" dirty="0"/>
              <a:t>In order to provide a patient with information that is meaningful to them, several factors must be included:</a:t>
            </a:r>
          </a:p>
          <a:p>
            <a:pPr marL="285750" indent="-285750">
              <a:buFontTx/>
              <a:buChar char="-"/>
            </a:pPr>
            <a:r>
              <a:rPr lang="en-US" dirty="0"/>
              <a:t>The type of hospital service based on CPT or MS DRG code-</a:t>
            </a:r>
          </a:p>
          <a:p>
            <a:pPr marL="285750" indent="-285750">
              <a:buFontTx/>
              <a:buChar char="-"/>
            </a:pPr>
            <a:r>
              <a:rPr lang="en-US" dirty="0"/>
              <a:t>Total Charges </a:t>
            </a:r>
          </a:p>
          <a:p>
            <a:pPr marL="285750" indent="-285750">
              <a:buFontTx/>
              <a:buChar char="-"/>
            </a:pPr>
            <a:r>
              <a:rPr lang="en-US" dirty="0"/>
              <a:t>Contracts or fee schedules per health plan </a:t>
            </a:r>
          </a:p>
          <a:p>
            <a:pPr marL="285750" indent="-285750">
              <a:buFontTx/>
              <a:buChar char="-"/>
            </a:pPr>
            <a:r>
              <a:rPr lang="en-US" dirty="0"/>
              <a:t>Real time patient eligibility of patients current OOP </a:t>
            </a:r>
          </a:p>
          <a:p>
            <a:pPr marL="285750" indent="-285750">
              <a:buFontTx/>
              <a:buChar char="-"/>
            </a:pPr>
            <a:endParaRPr lang="en-US" dirty="0"/>
          </a:p>
          <a:p>
            <a:pPr marL="0" indent="0">
              <a:buFontTx/>
              <a:buNone/>
            </a:pPr>
            <a:r>
              <a:rPr lang="en-US" dirty="0"/>
              <a:t>Recognizing the industry's need for guidance concerning this topic, HFMA convened a task force to develop two documents. </a:t>
            </a:r>
          </a:p>
          <a:p>
            <a:pPr marL="285750" indent="-285750">
              <a:buFontTx/>
              <a:buChar char="-"/>
            </a:pPr>
            <a:r>
              <a:rPr lang="en-US" dirty="0"/>
              <a:t>Price Transparency report </a:t>
            </a:r>
          </a:p>
          <a:p>
            <a:pPr marL="285750" indent="-285750">
              <a:buFontTx/>
              <a:buChar char="-"/>
            </a:pPr>
            <a:r>
              <a:rPr lang="en-US" dirty="0"/>
              <a:t>Consumer guide to healthcare prices </a:t>
            </a:r>
          </a:p>
          <a:p>
            <a:pPr marL="0" indent="0">
              <a:buFontTx/>
              <a:buNone/>
            </a:pPr>
            <a:r>
              <a:rPr lang="en-US" dirty="0"/>
              <a:t>Both documents can be found in the resources section of this course. </a:t>
            </a:r>
          </a:p>
        </p:txBody>
      </p:sp>
      <p:sp>
        <p:nvSpPr>
          <p:cNvPr id="4" name="Slide Number Placeholder 3"/>
          <p:cNvSpPr>
            <a:spLocks noGrp="1"/>
          </p:cNvSpPr>
          <p:nvPr>
            <p:ph type="sldNum" sz="quarter" idx="5"/>
          </p:nvPr>
        </p:nvSpPr>
        <p:spPr/>
        <p:txBody>
          <a:bodyPr/>
          <a:lstStyle/>
          <a:p>
            <a:fld id="{F425FBC4-EDDB-9748-96F0-0D05920672FF}" type="slidenum">
              <a:rPr lang="en-US" smtClean="0"/>
              <a:pPr/>
              <a:t>13</a:t>
            </a:fld>
            <a:endParaRPr lang="en-US" dirty="0"/>
          </a:p>
        </p:txBody>
      </p:sp>
    </p:spTree>
    <p:extLst>
      <p:ext uri="{BB962C8B-B14F-4D97-AF65-F5344CB8AC3E}">
        <p14:creationId xmlns:p14="http://schemas.microsoft.com/office/powerpoint/2010/main" val="2898478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HFMA created the Medical Debt Task force that builds off of HFMA’s Patient Friendly billing work. </a:t>
            </a:r>
          </a:p>
          <a:p>
            <a:r>
              <a:rPr lang="en-US" dirty="0"/>
              <a:t>Best practices include: </a:t>
            </a:r>
          </a:p>
          <a:p>
            <a:pPr marL="285750" indent="-285750">
              <a:buFontTx/>
              <a:buChar char="-"/>
            </a:pPr>
            <a:r>
              <a:rPr lang="en-US" dirty="0"/>
              <a:t>Educate</a:t>
            </a:r>
          </a:p>
          <a:p>
            <a:pPr marL="285750" indent="-285750">
              <a:buFontTx/>
              <a:buChar char="-"/>
            </a:pPr>
            <a:r>
              <a:rPr lang="en-US" dirty="0"/>
              <a:t>Communication must be clear, concise, correct and patient friendly. </a:t>
            </a:r>
          </a:p>
          <a:p>
            <a:pPr marL="285750" indent="-285750">
              <a:buFontTx/>
              <a:buChar char="-"/>
            </a:pPr>
            <a:r>
              <a:rPr lang="en-US" dirty="0"/>
              <a:t>Establish policies and make sure they are followed internally. </a:t>
            </a:r>
          </a:p>
          <a:p>
            <a:pPr marL="285750" indent="-285750">
              <a:buFontTx/>
              <a:buChar char="-"/>
            </a:pPr>
            <a:r>
              <a:rPr lang="en-US" dirty="0"/>
              <a:t>Be consistent </a:t>
            </a:r>
          </a:p>
          <a:p>
            <a:pPr marL="285750" indent="-285750">
              <a:buFontTx/>
              <a:buChar char="-"/>
            </a:pPr>
            <a:r>
              <a:rPr lang="en-US" dirty="0"/>
              <a:t>Coordinate to avoid duplicative contacts. </a:t>
            </a:r>
          </a:p>
          <a:p>
            <a:pPr marL="285750" indent="-285750">
              <a:buFontTx/>
              <a:buChar char="-"/>
            </a:pPr>
            <a:r>
              <a:rPr lang="en-US" dirty="0"/>
              <a:t>Exercise good judgement. </a:t>
            </a:r>
          </a:p>
          <a:p>
            <a:pPr marL="285750" indent="-285750">
              <a:buFontTx/>
              <a:buChar char="-"/>
            </a:pPr>
            <a:r>
              <a:rPr lang="en-US" dirty="0"/>
              <a:t>Timing- start the clock when the first statement is sent. </a:t>
            </a:r>
          </a:p>
          <a:p>
            <a:pPr marL="285750" indent="-285750">
              <a:buFontTx/>
              <a:buChar char="-"/>
            </a:pPr>
            <a:r>
              <a:rPr lang="en-US" dirty="0"/>
              <a:t>Report and track, both to credit bureaus if needed and track all consumer complaints. </a:t>
            </a:r>
          </a:p>
        </p:txBody>
      </p:sp>
      <p:sp>
        <p:nvSpPr>
          <p:cNvPr id="4" name="Slide Number Placeholder 3"/>
          <p:cNvSpPr>
            <a:spLocks noGrp="1"/>
          </p:cNvSpPr>
          <p:nvPr>
            <p:ph type="sldNum" sz="quarter" idx="5"/>
          </p:nvPr>
        </p:nvSpPr>
        <p:spPr/>
        <p:txBody>
          <a:bodyPr/>
          <a:lstStyle/>
          <a:p>
            <a:fld id="{F425FBC4-EDDB-9748-96F0-0D05920672FF}" type="slidenum">
              <a:rPr lang="en-US" smtClean="0"/>
              <a:pPr/>
              <a:t>16</a:t>
            </a:fld>
            <a:endParaRPr lang="en-US" dirty="0"/>
          </a:p>
        </p:txBody>
      </p:sp>
    </p:spTree>
    <p:extLst>
      <p:ext uri="{BB962C8B-B14F-4D97-AF65-F5344CB8AC3E}">
        <p14:creationId xmlns:p14="http://schemas.microsoft.com/office/powerpoint/2010/main" val="3672878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compliance. </a:t>
            </a:r>
          </a:p>
        </p:txBody>
      </p:sp>
      <p:sp>
        <p:nvSpPr>
          <p:cNvPr id="4" name="Slide Number Placeholder 3"/>
          <p:cNvSpPr>
            <a:spLocks noGrp="1"/>
          </p:cNvSpPr>
          <p:nvPr>
            <p:ph type="sldNum" sz="quarter" idx="5"/>
          </p:nvPr>
        </p:nvSpPr>
        <p:spPr/>
        <p:txBody>
          <a:bodyPr/>
          <a:lstStyle/>
          <a:p>
            <a:fld id="{F425FBC4-EDDB-9748-96F0-0D05920672FF}" type="slidenum">
              <a:rPr lang="en-US" smtClean="0"/>
              <a:pPr/>
              <a:t>19</a:t>
            </a:fld>
            <a:endParaRPr lang="en-US" dirty="0"/>
          </a:p>
        </p:txBody>
      </p:sp>
    </p:spTree>
    <p:extLst>
      <p:ext uri="{BB962C8B-B14F-4D97-AF65-F5344CB8AC3E}">
        <p14:creationId xmlns:p14="http://schemas.microsoft.com/office/powerpoint/2010/main" val="3646065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20</a:t>
            </a:fld>
            <a:endParaRPr lang="en-US" dirty="0"/>
          </a:p>
        </p:txBody>
      </p:sp>
    </p:spTree>
    <p:extLst>
      <p:ext uri="{BB962C8B-B14F-4D97-AF65-F5344CB8AC3E}">
        <p14:creationId xmlns:p14="http://schemas.microsoft.com/office/powerpoint/2010/main" val="1378821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this course, you should be able to speak to these three bullets. </a:t>
            </a:r>
          </a:p>
          <a:p>
            <a:r>
              <a:rPr lang="en-US" dirty="0"/>
              <a:t>Patients expect value for their healthcare dollar, including greater transparency of quality and price information. </a:t>
            </a:r>
          </a:p>
          <a:p>
            <a:r>
              <a:rPr lang="en-US" dirty="0"/>
              <a:t>Patient satisfaction also means that patients understand the providers payment expectation and terms. </a:t>
            </a:r>
          </a:p>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21</a:t>
            </a:fld>
            <a:endParaRPr lang="en-US" dirty="0"/>
          </a:p>
        </p:txBody>
      </p:sp>
    </p:spTree>
    <p:extLst>
      <p:ext uri="{BB962C8B-B14F-4D97-AF65-F5344CB8AC3E}">
        <p14:creationId xmlns:p14="http://schemas.microsoft.com/office/powerpoint/2010/main" val="1555449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HCAHPS is the Hospital consumer assessment of healthcare Providers and Systems initiative.  The objective of the initiative is to provide a standardized method for evaluating patients perspective on hospital care. </a:t>
            </a:r>
          </a:p>
          <a:p>
            <a:r>
              <a:rPr lang="en-US" dirty="0"/>
              <a:t>For additional information, visit cms.gov and search for quality initiatives. </a:t>
            </a:r>
          </a:p>
          <a:p>
            <a:r>
              <a:rPr lang="en-US" dirty="0"/>
              <a:t>Of the 27, only one question encompasses the entire patient experience, which is “Would you recommend this hospital to your family and friends? </a:t>
            </a:r>
          </a:p>
        </p:txBody>
      </p:sp>
      <p:sp>
        <p:nvSpPr>
          <p:cNvPr id="4" name="Slide Number Placeholder 3"/>
          <p:cNvSpPr>
            <a:spLocks noGrp="1"/>
          </p:cNvSpPr>
          <p:nvPr>
            <p:ph type="sldNum" sz="quarter" idx="5"/>
          </p:nvPr>
        </p:nvSpPr>
        <p:spPr/>
        <p:txBody>
          <a:bodyPr/>
          <a:lstStyle/>
          <a:p>
            <a:fld id="{F425FBC4-EDDB-9748-96F0-0D05920672FF}" type="slidenum">
              <a:rPr lang="en-US" smtClean="0"/>
              <a:pPr/>
              <a:t>22</a:t>
            </a:fld>
            <a:endParaRPr lang="en-US" dirty="0"/>
          </a:p>
        </p:txBody>
      </p:sp>
    </p:spTree>
    <p:extLst>
      <p:ext uri="{BB962C8B-B14F-4D97-AF65-F5344CB8AC3E}">
        <p14:creationId xmlns:p14="http://schemas.microsoft.com/office/powerpoint/2010/main" val="601033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go the extra mile by creating patient friendly processes aimed at improving the overall patient experience. </a:t>
            </a:r>
          </a:p>
          <a:p>
            <a:r>
              <a:rPr lang="en-US" dirty="0"/>
              <a:t>Implement processes that are patient centric and efficient </a:t>
            </a:r>
          </a:p>
          <a:p>
            <a:r>
              <a:rPr lang="en-US" dirty="0"/>
              <a:t>Educate patient about insurance coverage , and OOP can alleviate concerns </a:t>
            </a:r>
          </a:p>
          <a:p>
            <a:r>
              <a:rPr lang="en-US" dirty="0"/>
              <a:t>Communicate financial information clearly, consistently and timely. </a:t>
            </a:r>
          </a:p>
        </p:txBody>
      </p:sp>
      <p:sp>
        <p:nvSpPr>
          <p:cNvPr id="4" name="Slide Number Placeholder 3"/>
          <p:cNvSpPr>
            <a:spLocks noGrp="1"/>
          </p:cNvSpPr>
          <p:nvPr>
            <p:ph type="sldNum" sz="quarter" idx="5"/>
          </p:nvPr>
        </p:nvSpPr>
        <p:spPr/>
        <p:txBody>
          <a:bodyPr/>
          <a:lstStyle/>
          <a:p>
            <a:fld id="{F425FBC4-EDDB-9748-96F0-0D05920672FF}" type="slidenum">
              <a:rPr lang="en-US" smtClean="0"/>
              <a:pPr/>
              <a:t>23</a:t>
            </a:fld>
            <a:endParaRPr lang="en-US" dirty="0"/>
          </a:p>
        </p:txBody>
      </p:sp>
    </p:spTree>
    <p:extLst>
      <p:ext uri="{BB962C8B-B14F-4D97-AF65-F5344CB8AC3E}">
        <p14:creationId xmlns:p14="http://schemas.microsoft.com/office/powerpoint/2010/main" val="1914018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 cost is the loss of future revenue. Great clinical care can be eroded based on both the experience in the front end and back end collection efforts. </a:t>
            </a:r>
          </a:p>
          <a:p>
            <a:r>
              <a:rPr lang="en-US" dirty="0"/>
              <a:t>When I first started at UMMS, a patient called me and said that all they talk about at their parties is how bad their experience was with respect to both registration and billing. I wanted to say “you should” get new friends, but I held my tongue- and listened to his complaints and worked hard to correct it moving forward. </a:t>
            </a:r>
          </a:p>
          <a:p>
            <a:r>
              <a:rPr lang="en-US" dirty="0"/>
              <a:t>To improve quality and decrease back end billing, insurance verification, pre-cert and pre-auth should be done prior to service.  Over 40% of the information on a claim is gathered by access services. </a:t>
            </a:r>
          </a:p>
        </p:txBody>
      </p:sp>
      <p:sp>
        <p:nvSpPr>
          <p:cNvPr id="4" name="Slide Number Placeholder 3"/>
          <p:cNvSpPr>
            <a:spLocks noGrp="1"/>
          </p:cNvSpPr>
          <p:nvPr>
            <p:ph type="sldNum" sz="quarter" idx="5"/>
          </p:nvPr>
        </p:nvSpPr>
        <p:spPr/>
        <p:txBody>
          <a:bodyPr/>
          <a:lstStyle/>
          <a:p>
            <a:fld id="{F425FBC4-EDDB-9748-96F0-0D05920672FF}" type="slidenum">
              <a:rPr lang="en-US" smtClean="0"/>
              <a:pPr/>
              <a:t>24</a:t>
            </a:fld>
            <a:endParaRPr lang="en-US" dirty="0"/>
          </a:p>
        </p:txBody>
      </p:sp>
    </p:spTree>
    <p:extLst>
      <p:ext uri="{BB962C8B-B14F-4D97-AF65-F5344CB8AC3E}">
        <p14:creationId xmlns:p14="http://schemas.microsoft.com/office/powerpoint/2010/main" val="2680465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NOTES TO USE:</a:t>
            </a:r>
          </a:p>
          <a:p>
            <a:r>
              <a:rPr lang="en-US" dirty="0"/>
              <a:t>We are going to walk through some exciting material today- SPLIT UP AS YOU WISH, DAY SECTIONS 1 THROUGH 5, ETC,</a:t>
            </a:r>
          </a:p>
          <a:p>
            <a:r>
              <a:rPr lang="en-US" dirty="0"/>
              <a:t>REMINDERS: </a:t>
            </a:r>
          </a:p>
          <a:p>
            <a:r>
              <a:rPr lang="en-US" dirty="0"/>
              <a:t>Put questions in the chat and we’ll take them at the end </a:t>
            </a:r>
          </a:p>
          <a:p>
            <a:r>
              <a:rPr lang="en-US" dirty="0"/>
              <a:t>Stay on mute and off camera- feel free to come off mute and join online to answer questions the end </a:t>
            </a:r>
          </a:p>
        </p:txBody>
      </p:sp>
      <p:sp>
        <p:nvSpPr>
          <p:cNvPr id="4" name="Slide Number Placeholder 3"/>
          <p:cNvSpPr>
            <a:spLocks noGrp="1"/>
          </p:cNvSpPr>
          <p:nvPr>
            <p:ph type="sldNum" sz="quarter" idx="5"/>
          </p:nvPr>
        </p:nvSpPr>
        <p:spPr/>
        <p:txBody>
          <a:bodyPr/>
          <a:lstStyle/>
          <a:p>
            <a:fld id="{F425FBC4-EDDB-9748-96F0-0D05920672FF}" type="slidenum">
              <a:rPr lang="en-US" smtClean="0"/>
              <a:pPr/>
              <a:t>2</a:t>
            </a:fld>
            <a:endParaRPr lang="en-US" dirty="0"/>
          </a:p>
        </p:txBody>
      </p:sp>
    </p:spTree>
    <p:extLst>
      <p:ext uri="{BB962C8B-B14F-4D97-AF65-F5344CB8AC3E}">
        <p14:creationId xmlns:p14="http://schemas.microsoft.com/office/powerpoint/2010/main" val="1210403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 should receive extensive training in the art of welcoming behavior. They have a responsibility to efficiently and professionally gather all information necessary to support the patient intake process. </a:t>
            </a:r>
          </a:p>
          <a:p>
            <a:r>
              <a:rPr lang="en-US" dirty="0"/>
              <a:t>It is important to recognize that there is a significant organization cost if policies pertaining to communication, customer service, and quality assurance processes are not established, and legal issues can also arise. For example, if a patient is registered with the wrong MPI and the correct patient arrives in the ED and is allergic to penicillin, and it is given to them, then that can have serious legal issues. </a:t>
            </a:r>
          </a:p>
        </p:txBody>
      </p:sp>
      <p:sp>
        <p:nvSpPr>
          <p:cNvPr id="4" name="Slide Number Placeholder 3"/>
          <p:cNvSpPr>
            <a:spLocks noGrp="1"/>
          </p:cNvSpPr>
          <p:nvPr>
            <p:ph type="sldNum" sz="quarter" idx="5"/>
          </p:nvPr>
        </p:nvSpPr>
        <p:spPr/>
        <p:txBody>
          <a:bodyPr/>
          <a:lstStyle/>
          <a:p>
            <a:fld id="{F425FBC4-EDDB-9748-96F0-0D05920672FF}" type="slidenum">
              <a:rPr lang="en-US" smtClean="0"/>
              <a:pPr/>
              <a:t>26</a:t>
            </a:fld>
            <a:endParaRPr lang="en-US" dirty="0"/>
          </a:p>
        </p:txBody>
      </p:sp>
    </p:spTree>
    <p:extLst>
      <p:ext uri="{BB962C8B-B14F-4D97-AF65-F5344CB8AC3E}">
        <p14:creationId xmlns:p14="http://schemas.microsoft.com/office/powerpoint/2010/main" val="3614460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27</a:t>
            </a:fld>
            <a:endParaRPr lang="en-US" dirty="0"/>
          </a:p>
        </p:txBody>
      </p:sp>
    </p:spTree>
    <p:extLst>
      <p:ext uri="{BB962C8B-B14F-4D97-AF65-F5344CB8AC3E}">
        <p14:creationId xmlns:p14="http://schemas.microsoft.com/office/powerpoint/2010/main" val="3575961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we’ll discuss departments and personnel with whom revenue cycle staff and leaders will work with in a patient centric revenue cycle. </a:t>
            </a:r>
          </a:p>
        </p:txBody>
      </p:sp>
      <p:sp>
        <p:nvSpPr>
          <p:cNvPr id="4" name="Slide Number Placeholder 3"/>
          <p:cNvSpPr>
            <a:spLocks noGrp="1"/>
          </p:cNvSpPr>
          <p:nvPr>
            <p:ph type="sldNum" sz="quarter" idx="5"/>
          </p:nvPr>
        </p:nvSpPr>
        <p:spPr/>
        <p:txBody>
          <a:bodyPr/>
          <a:lstStyle/>
          <a:p>
            <a:fld id="{F425FBC4-EDDB-9748-96F0-0D05920672FF}" type="slidenum">
              <a:rPr lang="en-US" smtClean="0"/>
              <a:pPr/>
              <a:t>28</a:t>
            </a:fld>
            <a:endParaRPr lang="en-US" dirty="0"/>
          </a:p>
        </p:txBody>
      </p:sp>
    </p:spTree>
    <p:extLst>
      <p:ext uri="{BB962C8B-B14F-4D97-AF65-F5344CB8AC3E}">
        <p14:creationId xmlns:p14="http://schemas.microsoft.com/office/powerpoint/2010/main" val="1432803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Healthcare providers today are faced with an increasingly complex operating environment. Using and optimizing technology provides a competitive edge and decreased costs by:</a:t>
            </a:r>
          </a:p>
          <a:p>
            <a:pPr marL="285750" indent="-285750">
              <a:buFontTx/>
              <a:buChar char="-"/>
            </a:pPr>
            <a:r>
              <a:rPr lang="en-US" dirty="0"/>
              <a:t>Streamlining operations </a:t>
            </a:r>
          </a:p>
          <a:p>
            <a:pPr marL="285750" indent="-285750">
              <a:buFontTx/>
              <a:buChar char="-"/>
            </a:pPr>
            <a:r>
              <a:rPr lang="en-US" dirty="0"/>
              <a:t>Increasing productivity</a:t>
            </a:r>
          </a:p>
          <a:p>
            <a:pPr marL="285750" indent="-285750">
              <a:buFontTx/>
              <a:buChar char="-"/>
            </a:pPr>
            <a:r>
              <a:rPr lang="en-US" dirty="0"/>
              <a:t>Accessing profitability by health plan and patient type </a:t>
            </a:r>
          </a:p>
          <a:p>
            <a:pPr marL="285750" indent="-285750">
              <a:buFontTx/>
              <a:buChar char="-"/>
            </a:pPr>
            <a:r>
              <a:rPr lang="en-US" dirty="0"/>
              <a:t>Providing quality care</a:t>
            </a:r>
          </a:p>
          <a:p>
            <a:pPr marL="285750" indent="-285750">
              <a:buFontTx/>
              <a:buChar char="-"/>
            </a:pPr>
            <a:endParaRPr lang="en-US" dirty="0"/>
          </a:p>
          <a:p>
            <a:pPr marL="0" indent="0">
              <a:buFontTx/>
              <a:buNone/>
            </a:pPr>
            <a:r>
              <a:rPr lang="en-US" dirty="0"/>
              <a:t>Organizations that do not keep up with information technology may be faces with limitations on their ability to attract and retain not just patients, but staff. </a:t>
            </a:r>
          </a:p>
          <a:p>
            <a:pPr marL="285750" indent="-285750">
              <a:buFontTx/>
              <a:buChar char="-"/>
            </a:pPr>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29</a:t>
            </a:fld>
            <a:endParaRPr lang="en-US" dirty="0"/>
          </a:p>
        </p:txBody>
      </p:sp>
    </p:spTree>
    <p:extLst>
      <p:ext uri="{BB962C8B-B14F-4D97-AF65-F5344CB8AC3E}">
        <p14:creationId xmlns:p14="http://schemas.microsoft.com/office/powerpoint/2010/main" val="849493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Continuum of care is a way of coordinating and linking healthcare resources, facilitating a seamless movement among care settings. It seeks to implement linkages to connect patients who are leaving the acute care setting with post acute facilities and services. </a:t>
            </a:r>
          </a:p>
          <a:p>
            <a:pPr marL="0" indent="0">
              <a:buFontTx/>
              <a:buNone/>
            </a:pPr>
            <a:r>
              <a:rPr lang="en-US" dirty="0"/>
              <a:t>The coordination of care has gained importance as alternative payment models expand to include bundle payments. </a:t>
            </a:r>
          </a:p>
          <a:p>
            <a:pPr marL="0" indent="0">
              <a:buFontTx/>
              <a:buNone/>
            </a:pPr>
            <a:r>
              <a:rPr lang="en-US" dirty="0"/>
              <a:t>Physician offices provide the order, schedule the service, and obtain authorization. </a:t>
            </a:r>
          </a:p>
          <a:p>
            <a:pPr marL="0" indent="0">
              <a:buFontTx/>
              <a:buNone/>
            </a:pP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30</a:t>
            </a:fld>
            <a:endParaRPr lang="en-US" dirty="0"/>
          </a:p>
        </p:txBody>
      </p:sp>
    </p:spTree>
    <p:extLst>
      <p:ext uri="{BB962C8B-B14F-4D97-AF65-F5344CB8AC3E}">
        <p14:creationId xmlns:p14="http://schemas.microsoft.com/office/powerpoint/2010/main" val="3812631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Common software applications include but are not limited to: </a:t>
            </a:r>
          </a:p>
          <a:p>
            <a:pPr marL="285750" indent="-285750">
              <a:buFontTx/>
              <a:buChar char="-"/>
            </a:pPr>
            <a:r>
              <a:rPr lang="en-US" dirty="0"/>
              <a:t>Scheduling </a:t>
            </a:r>
          </a:p>
          <a:p>
            <a:pPr marL="285750" indent="-285750">
              <a:buFontTx/>
              <a:buChar char="-"/>
            </a:pPr>
            <a:r>
              <a:rPr lang="en-US" dirty="0"/>
              <a:t>Admit, discharge and transfer system ( ADT ) </a:t>
            </a:r>
          </a:p>
          <a:p>
            <a:pPr marL="285750" indent="-285750">
              <a:buFontTx/>
              <a:buChar char="-"/>
            </a:pPr>
            <a:r>
              <a:rPr lang="en-US" dirty="0"/>
              <a:t>Pre bill editing </a:t>
            </a:r>
          </a:p>
          <a:p>
            <a:pPr marL="285750" indent="-285750">
              <a:buFontTx/>
              <a:buChar char="-"/>
            </a:pPr>
            <a:r>
              <a:rPr lang="en-US" dirty="0"/>
              <a:t>Electronic claim generation </a:t>
            </a:r>
          </a:p>
          <a:p>
            <a:pPr marL="285750" indent="-285750">
              <a:buFontTx/>
              <a:buChar char="-"/>
            </a:pPr>
            <a:r>
              <a:rPr lang="en-US" dirty="0"/>
              <a:t>Payment tracking </a:t>
            </a:r>
          </a:p>
          <a:p>
            <a:pPr marL="285750" indent="-285750">
              <a:buFontTx/>
              <a:buChar char="-"/>
            </a:pPr>
            <a:r>
              <a:rPr lang="en-US" dirty="0"/>
              <a:t>Exception based workqueus </a:t>
            </a:r>
          </a:p>
          <a:p>
            <a:pPr marL="285750" indent="-285750">
              <a:buFontTx/>
              <a:buChar char="-"/>
            </a:pPr>
            <a:r>
              <a:rPr lang="en-US" dirty="0"/>
              <a:t>AR management </a:t>
            </a:r>
          </a:p>
          <a:p>
            <a:pPr marL="285750" indent="-285750">
              <a:buFontTx/>
              <a:buChar char="-"/>
            </a:pPr>
            <a:r>
              <a:rPr lang="en-US" dirty="0"/>
              <a:t>Cash posting </a:t>
            </a:r>
          </a:p>
          <a:p>
            <a:pPr marL="285750" indent="-285750">
              <a:buFontTx/>
              <a:buChar char="-"/>
            </a:pPr>
            <a:r>
              <a:rPr lang="en-US" dirty="0"/>
              <a:t>Denials </a:t>
            </a:r>
          </a:p>
          <a:p>
            <a:pPr marL="285750" indent="-285750">
              <a:buFontTx/>
              <a:buChar char="-"/>
            </a:pPr>
            <a:r>
              <a:rPr lang="en-US" dirty="0"/>
              <a:t>Refunds</a:t>
            </a:r>
          </a:p>
          <a:p>
            <a:pPr marL="285750" indent="-285750">
              <a:buFontTx/>
              <a:buChar char="-"/>
            </a:pPr>
            <a:r>
              <a:rPr lang="en-US" dirty="0"/>
              <a:t>Collection transfers </a:t>
            </a:r>
          </a:p>
          <a:p>
            <a:pPr marL="285750" indent="-285750">
              <a:buFontTx/>
              <a:buChar char="-"/>
            </a:pPr>
            <a:endParaRPr lang="en-US" dirty="0"/>
          </a:p>
          <a:p>
            <a:pPr marL="0" indent="0">
              <a:buFontTx/>
              <a:buNone/>
            </a:pPr>
            <a:r>
              <a:rPr lang="en-US" dirty="0"/>
              <a:t>Some EMR’s will state they don’t require bolt on’s- pretty much an incorrect statement. Additional bolt on’s are:</a:t>
            </a:r>
          </a:p>
          <a:p>
            <a:pPr marL="285750" indent="-285750">
              <a:buFontTx/>
              <a:buChar char="-"/>
            </a:pPr>
            <a:r>
              <a:rPr lang="en-US" dirty="0"/>
              <a:t>Electronic Eligibility Verification </a:t>
            </a:r>
          </a:p>
          <a:p>
            <a:pPr marL="285750" indent="-285750">
              <a:buFontTx/>
              <a:buChar char="-"/>
            </a:pPr>
            <a:r>
              <a:rPr lang="en-US" dirty="0"/>
              <a:t>Estimation calculator </a:t>
            </a:r>
          </a:p>
          <a:p>
            <a:pPr marL="285750" indent="-285750">
              <a:buFontTx/>
              <a:buChar char="-"/>
            </a:pPr>
            <a:r>
              <a:rPr lang="en-US" dirty="0"/>
              <a:t>Automated Prior Authorization </a:t>
            </a:r>
          </a:p>
          <a:p>
            <a:pPr marL="285750" indent="-285750">
              <a:buFontTx/>
              <a:buChar char="-"/>
            </a:pPr>
            <a:r>
              <a:rPr lang="en-US" dirty="0"/>
              <a:t>Computer Assisted Coding </a:t>
            </a:r>
          </a:p>
          <a:p>
            <a:pPr marL="285750" indent="-285750">
              <a:buFontTx/>
              <a:buChar char="-"/>
            </a:pPr>
            <a:r>
              <a:rPr lang="en-US" dirty="0"/>
              <a:t>Charge Integrity </a:t>
            </a:r>
          </a:p>
          <a:p>
            <a:pPr marL="285750" indent="-285750">
              <a:buFontTx/>
              <a:buChar char="-"/>
            </a:pPr>
            <a:r>
              <a:rPr lang="en-US" dirty="0"/>
              <a:t>Claim scrubbers </a:t>
            </a:r>
          </a:p>
          <a:p>
            <a:pPr marL="285750" indent="-285750">
              <a:buFontTx/>
              <a:buChar char="-"/>
            </a:pPr>
            <a:r>
              <a:rPr lang="en-US" dirty="0"/>
              <a:t>Automated Claim Status ing </a:t>
            </a:r>
          </a:p>
          <a:p>
            <a:pPr marL="285750" indent="-285750">
              <a:buFontTx/>
              <a:buChar char="-"/>
            </a:pPr>
            <a:r>
              <a:rPr lang="en-US" dirty="0"/>
              <a:t>Denial and Appeals support </a:t>
            </a:r>
          </a:p>
          <a:p>
            <a:pPr marL="285750" indent="-285750">
              <a:buFontTx/>
              <a:buChar char="-"/>
            </a:pPr>
            <a:r>
              <a:rPr lang="en-US" dirty="0"/>
              <a:t>Analytics </a:t>
            </a:r>
          </a:p>
          <a:p>
            <a:pPr marL="285750" indent="-285750">
              <a:buFontTx/>
              <a:buChar char="-"/>
            </a:pPr>
            <a:endParaRPr lang="en-US" dirty="0"/>
          </a:p>
          <a:p>
            <a:pPr marL="0" indent="0">
              <a:buFontTx/>
              <a:buNone/>
            </a:pPr>
            <a:r>
              <a:rPr lang="en-US" dirty="0"/>
              <a:t>As patients become more comfortable with the internet they are demanding online access. They expect providers to offer online scheduling, bill payment and customer chat, to name a few.</a:t>
            </a:r>
          </a:p>
          <a:p>
            <a:endParaRPr lang="en-US" dirty="0"/>
          </a:p>
          <a:p>
            <a:r>
              <a:rPr lang="en-US" dirty="0"/>
              <a:t>Collaboration with  Clinical Services </a:t>
            </a:r>
          </a:p>
          <a:p>
            <a:pPr marL="285750" indent="-285750">
              <a:buFontTx/>
              <a:buChar char="-"/>
            </a:pPr>
            <a:r>
              <a:rPr lang="en-US" dirty="0"/>
              <a:t>Although focused on the clinical needs of the patient, as they should be, a number of their activities support revenue cycle as well. Some examples include: </a:t>
            </a:r>
          </a:p>
          <a:p>
            <a:pPr marL="285750" indent="-285750">
              <a:buFontTx/>
              <a:buChar char="-"/>
            </a:pPr>
            <a:r>
              <a:rPr lang="en-US" dirty="0"/>
              <a:t>Review patient chart and armband to ensure accuracy. </a:t>
            </a:r>
          </a:p>
          <a:p>
            <a:pPr marL="285750" indent="-285750">
              <a:buFontTx/>
              <a:buChar char="-"/>
            </a:pPr>
            <a:r>
              <a:rPr lang="en-US" dirty="0"/>
              <a:t>Obtaining consent, especially surgery. </a:t>
            </a:r>
          </a:p>
          <a:p>
            <a:pPr marL="285750" indent="-285750">
              <a:buFontTx/>
              <a:buChar char="-"/>
            </a:pPr>
            <a:r>
              <a:rPr lang="en-US" dirty="0"/>
              <a:t>Entering charges accurately and timely. </a:t>
            </a:r>
          </a:p>
          <a:p>
            <a:pPr marL="285750" indent="-285750">
              <a:buFontTx/>
              <a:buChar char="-"/>
            </a:pPr>
            <a:r>
              <a:rPr lang="en-US" dirty="0"/>
              <a:t>Documenting care </a:t>
            </a:r>
          </a:p>
          <a:p>
            <a:pPr marL="285750" indent="-285750">
              <a:buFontTx/>
              <a:buChar char="-"/>
            </a:pPr>
            <a:endParaRPr lang="en-US" dirty="0"/>
          </a:p>
          <a:p>
            <a:pPr marL="0" indent="0">
              <a:buFontTx/>
              <a:buNone/>
            </a:pPr>
            <a:r>
              <a:rPr lang="en-US" dirty="0"/>
              <a:t>Collaboration with Finance </a:t>
            </a:r>
          </a:p>
          <a:p>
            <a:pPr marL="0" indent="0">
              <a:buFontTx/>
              <a:buNone/>
            </a:pPr>
            <a:r>
              <a:rPr lang="en-US" dirty="0"/>
              <a:t>They are usually responsible for compliance with state and federal reimbursement reporting requirements. But they also provide modeling for contract negotiations, and estimates the impact of regulatory changes on the providers financial performance. </a:t>
            </a:r>
          </a:p>
          <a:p>
            <a:pPr marL="0" indent="0">
              <a:buFontTx/>
              <a:buNone/>
            </a:pP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31</a:t>
            </a:fld>
            <a:endParaRPr lang="en-US" dirty="0"/>
          </a:p>
        </p:txBody>
      </p:sp>
    </p:spTree>
    <p:extLst>
      <p:ext uri="{BB962C8B-B14F-4D97-AF65-F5344CB8AC3E}">
        <p14:creationId xmlns:p14="http://schemas.microsoft.com/office/powerpoint/2010/main" val="1384535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Assisted living is a non acute care residential service typically part of the continuum of care for a select group of patients. </a:t>
            </a:r>
          </a:p>
        </p:txBody>
      </p:sp>
      <p:sp>
        <p:nvSpPr>
          <p:cNvPr id="4" name="Slide Number Placeholder 3"/>
          <p:cNvSpPr>
            <a:spLocks noGrp="1"/>
          </p:cNvSpPr>
          <p:nvPr>
            <p:ph type="sldNum" sz="quarter" idx="5"/>
          </p:nvPr>
        </p:nvSpPr>
        <p:spPr/>
        <p:txBody>
          <a:bodyPr/>
          <a:lstStyle/>
          <a:p>
            <a:fld id="{F425FBC4-EDDB-9748-96F0-0D05920672FF}" type="slidenum">
              <a:rPr lang="en-US" smtClean="0"/>
              <a:pPr/>
              <a:t>33</a:t>
            </a:fld>
            <a:endParaRPr lang="en-US" dirty="0"/>
          </a:p>
        </p:txBody>
      </p:sp>
    </p:spTree>
    <p:extLst>
      <p:ext uri="{BB962C8B-B14F-4D97-AF65-F5344CB8AC3E}">
        <p14:creationId xmlns:p14="http://schemas.microsoft.com/office/powerpoint/2010/main" val="3658393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a:t>
            </a:r>
          </a:p>
        </p:txBody>
      </p:sp>
      <p:sp>
        <p:nvSpPr>
          <p:cNvPr id="4" name="Slide Number Placeholder 3"/>
          <p:cNvSpPr>
            <a:spLocks noGrp="1"/>
          </p:cNvSpPr>
          <p:nvPr>
            <p:ph type="sldNum" sz="quarter" idx="5"/>
          </p:nvPr>
        </p:nvSpPr>
        <p:spPr/>
        <p:txBody>
          <a:bodyPr/>
          <a:lstStyle/>
          <a:p>
            <a:fld id="{F425FBC4-EDDB-9748-96F0-0D05920672FF}" type="slidenum">
              <a:rPr lang="en-US" smtClean="0"/>
              <a:pPr/>
              <a:t>34</a:t>
            </a:fld>
            <a:endParaRPr lang="en-US" dirty="0"/>
          </a:p>
        </p:txBody>
      </p:sp>
    </p:spTree>
    <p:extLst>
      <p:ext uri="{BB962C8B-B14F-4D97-AF65-F5344CB8AC3E}">
        <p14:creationId xmlns:p14="http://schemas.microsoft.com/office/powerpoint/2010/main" val="1342412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talk about:</a:t>
            </a:r>
          </a:p>
          <a:p>
            <a:pPr marL="285750" indent="-285750">
              <a:buFontTx/>
              <a:buChar char="-"/>
            </a:pPr>
            <a:r>
              <a:rPr lang="en-US" dirty="0"/>
              <a:t>Rise in corporate compliance programs, including their complexity and importance </a:t>
            </a:r>
          </a:p>
          <a:p>
            <a:pPr marL="285750" indent="-285750">
              <a:buFontTx/>
              <a:buChar char="-"/>
            </a:pPr>
            <a:r>
              <a:rPr lang="en-US" dirty="0"/>
              <a:t>Components of the programs </a:t>
            </a:r>
          </a:p>
          <a:p>
            <a:pPr marL="285750" indent="-285750">
              <a:buFontTx/>
              <a:buChar char="-"/>
            </a:pPr>
            <a:r>
              <a:rPr lang="en-US" dirty="0"/>
              <a:t>Role of the Compliance officer </a:t>
            </a:r>
          </a:p>
          <a:p>
            <a:pPr marL="285750" indent="-285750">
              <a:buFontTx/>
              <a:buChar char="-"/>
            </a:pPr>
            <a:r>
              <a:rPr lang="en-US" dirty="0"/>
              <a:t>HIPAA, including electronic transaction code sets, and privacy and security components</a:t>
            </a:r>
          </a:p>
          <a:p>
            <a:pPr marL="0" indent="0">
              <a:buFontTx/>
              <a:buNone/>
            </a:pPr>
            <a:endParaRPr lang="en-US" dirty="0"/>
          </a:p>
          <a:p>
            <a:pPr marL="0" indent="0">
              <a:buFontTx/>
              <a:buNone/>
            </a:pPr>
            <a:r>
              <a:rPr lang="en-US" dirty="0"/>
              <a:t>They cover the key risk areas that are perceived to lead to potential fraud and abuse.  Such risk areas include:</a:t>
            </a:r>
          </a:p>
          <a:p>
            <a:pPr marL="285750" indent="-285750">
              <a:buFontTx/>
              <a:buChar char="-"/>
            </a:pPr>
            <a:r>
              <a:rPr lang="en-US" dirty="0"/>
              <a:t>Upcoding of MS-DRG assignments </a:t>
            </a:r>
          </a:p>
          <a:p>
            <a:pPr marL="285750" indent="-285750">
              <a:buFontTx/>
              <a:buChar char="-"/>
            </a:pPr>
            <a:r>
              <a:rPr lang="en-US" dirty="0"/>
              <a:t>Inaccurate or incorrect coding </a:t>
            </a:r>
          </a:p>
          <a:p>
            <a:pPr marL="285750" indent="-285750">
              <a:buFontTx/>
              <a:buChar char="-"/>
            </a:pPr>
            <a:r>
              <a:rPr lang="en-US" dirty="0"/>
              <a:t>Bundling/unbundling of services </a:t>
            </a:r>
          </a:p>
          <a:p>
            <a:pPr marL="285750" indent="-285750">
              <a:buFontTx/>
              <a:buChar char="-"/>
            </a:pPr>
            <a:r>
              <a:rPr lang="en-US" dirty="0"/>
              <a:t>Duplicate billing </a:t>
            </a:r>
          </a:p>
          <a:p>
            <a:pPr marL="285750" indent="-285750">
              <a:buFontTx/>
              <a:buChar char="-"/>
            </a:pPr>
            <a:r>
              <a:rPr lang="en-US" dirty="0"/>
              <a:t>Billing for medically unnecessary services </a:t>
            </a:r>
          </a:p>
          <a:p>
            <a:pPr marL="285750" indent="-285750">
              <a:buFontTx/>
              <a:buChar char="-"/>
            </a:pPr>
            <a:r>
              <a:rPr lang="en-US" dirty="0"/>
              <a:t>Waiving of deductibles or copayments to entice business </a:t>
            </a:r>
          </a:p>
          <a:p>
            <a:pPr marL="285750" indent="-285750">
              <a:buFontTx/>
              <a:buChar char="-"/>
            </a:pPr>
            <a:r>
              <a:rPr lang="en-US" dirty="0"/>
              <a:t>Insufficient documentation  </a:t>
            </a:r>
          </a:p>
        </p:txBody>
      </p:sp>
      <p:sp>
        <p:nvSpPr>
          <p:cNvPr id="4" name="Slide Number Placeholder 3"/>
          <p:cNvSpPr>
            <a:spLocks noGrp="1"/>
          </p:cNvSpPr>
          <p:nvPr>
            <p:ph type="sldNum" sz="quarter" idx="5"/>
          </p:nvPr>
        </p:nvSpPr>
        <p:spPr/>
        <p:txBody>
          <a:bodyPr/>
          <a:lstStyle/>
          <a:p>
            <a:fld id="{F425FBC4-EDDB-9748-96F0-0D05920672FF}" type="slidenum">
              <a:rPr lang="en-US" smtClean="0"/>
              <a:pPr/>
              <a:t>35</a:t>
            </a:fld>
            <a:endParaRPr lang="en-US" dirty="0"/>
          </a:p>
        </p:txBody>
      </p:sp>
    </p:spTree>
    <p:extLst>
      <p:ext uri="{BB962C8B-B14F-4D97-AF65-F5344CB8AC3E}">
        <p14:creationId xmlns:p14="http://schemas.microsoft.com/office/powerpoint/2010/main" val="32428847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indent="0">
              <a:buFontTx/>
              <a:buNone/>
            </a:pPr>
            <a:r>
              <a:rPr lang="en-US" dirty="0"/>
              <a:t>Believing that organizations are ultimately in the best position of self police, the Office of Inspector General developed the model Compliance plan for labs in 1997, and for hospitals in 1998, followed by a dozen other guidance documents, for pretty much every type of healthcare provider and service provider, like DME and pharmacy. </a:t>
            </a:r>
          </a:p>
          <a:p>
            <a:pPr marL="0" indent="0">
              <a:buFontTx/>
              <a:buNone/>
            </a:pPr>
            <a:endParaRPr lang="en-US" dirty="0"/>
          </a:p>
          <a:p>
            <a:pPr marL="0" indent="0">
              <a:buFontTx/>
              <a:buNone/>
            </a:pPr>
            <a:r>
              <a:rPr lang="en-US" dirty="0"/>
              <a:t>They cover the key risk areas that are perceived to lead to potential fraud and abuse.  Such risk areas include:</a:t>
            </a:r>
          </a:p>
          <a:p>
            <a:pPr marL="285750" indent="-285750">
              <a:buFontTx/>
              <a:buChar char="-"/>
            </a:pPr>
            <a:r>
              <a:rPr lang="en-US" dirty="0"/>
              <a:t>Upcoding of MS-DRG assignments </a:t>
            </a:r>
          </a:p>
          <a:p>
            <a:pPr marL="285750" indent="-285750">
              <a:buFontTx/>
              <a:buChar char="-"/>
            </a:pPr>
            <a:r>
              <a:rPr lang="en-US" dirty="0"/>
              <a:t>Inaccurate or incorrect coding </a:t>
            </a:r>
          </a:p>
          <a:p>
            <a:pPr marL="285750" indent="-285750">
              <a:buFontTx/>
              <a:buChar char="-"/>
            </a:pPr>
            <a:r>
              <a:rPr lang="en-US" dirty="0"/>
              <a:t>Bundling/unbundling of services </a:t>
            </a:r>
          </a:p>
          <a:p>
            <a:pPr marL="285750" indent="-285750">
              <a:buFontTx/>
              <a:buChar char="-"/>
            </a:pPr>
            <a:r>
              <a:rPr lang="en-US" dirty="0"/>
              <a:t>Duplicate billing </a:t>
            </a:r>
          </a:p>
          <a:p>
            <a:pPr marL="285750" indent="-285750">
              <a:buFontTx/>
              <a:buChar char="-"/>
            </a:pPr>
            <a:r>
              <a:rPr lang="en-US" dirty="0"/>
              <a:t>Billing for medically unnecessary services </a:t>
            </a:r>
          </a:p>
          <a:p>
            <a:pPr marL="285750" indent="-285750">
              <a:buFontTx/>
              <a:buChar char="-"/>
            </a:pPr>
            <a:r>
              <a:rPr lang="en-US" dirty="0"/>
              <a:t>Waiving of deductibles or copayments to entice business </a:t>
            </a:r>
          </a:p>
          <a:p>
            <a:pPr marL="285750" indent="-285750">
              <a:buFontTx/>
              <a:buChar char="-"/>
            </a:pPr>
            <a:r>
              <a:rPr lang="en-US" dirty="0"/>
              <a:t>Insufficient documentation  </a:t>
            </a:r>
          </a:p>
          <a:p>
            <a:pPr marL="0" indent="0">
              <a:buFontTx/>
              <a:buNone/>
            </a:pPr>
            <a:endParaRPr lang="en-US" dirty="0"/>
          </a:p>
          <a:p>
            <a:pPr marL="0" indent="0">
              <a:buFontTx/>
              <a:buNone/>
            </a:pPr>
            <a:r>
              <a:rPr lang="en-US" dirty="0"/>
              <a:t>There are 16 essential elements: </a:t>
            </a:r>
          </a:p>
          <a:p>
            <a:pPr marL="285750" indent="-285750">
              <a:buFontTx/>
              <a:buChar char="-"/>
            </a:pPr>
            <a:r>
              <a:rPr lang="en-US" dirty="0"/>
              <a:t>Self reporting </a:t>
            </a:r>
          </a:p>
          <a:p>
            <a:pPr marL="285750" indent="-285750">
              <a:buFontTx/>
              <a:buChar char="-"/>
            </a:pPr>
            <a:r>
              <a:rPr lang="en-US" dirty="0"/>
              <a:t>Culture that encourages reporting </a:t>
            </a:r>
          </a:p>
          <a:p>
            <a:pPr marL="285750" indent="-285750">
              <a:buFontTx/>
              <a:buChar char="-"/>
            </a:pPr>
            <a:r>
              <a:rPr lang="en-US" dirty="0"/>
              <a:t>Compliance officer </a:t>
            </a:r>
          </a:p>
          <a:p>
            <a:pPr marL="285750" indent="-285750">
              <a:buFontTx/>
              <a:buChar char="-"/>
            </a:pPr>
            <a:r>
              <a:rPr lang="en-US" dirty="0"/>
              <a:t>Oversight</a:t>
            </a:r>
          </a:p>
          <a:p>
            <a:pPr marL="285750" indent="-285750">
              <a:buFontTx/>
              <a:buChar char="-"/>
            </a:pPr>
            <a:r>
              <a:rPr lang="en-US" dirty="0"/>
              <a:t>Written procedures, including an employees code of ethics </a:t>
            </a:r>
          </a:p>
          <a:p>
            <a:pPr marL="285750" indent="-285750">
              <a:buFontTx/>
              <a:buChar char="-"/>
            </a:pPr>
            <a:r>
              <a:rPr lang="en-US" dirty="0"/>
              <a:t>Training </a:t>
            </a:r>
          </a:p>
          <a:p>
            <a:pPr marL="285750" indent="-285750">
              <a:buFontTx/>
              <a:buChar char="-"/>
            </a:pPr>
            <a:r>
              <a:rPr lang="en-US" dirty="0"/>
              <a:t>Hotline </a:t>
            </a:r>
          </a:p>
          <a:p>
            <a:pPr marL="285750" indent="-285750">
              <a:buFontTx/>
              <a:buChar char="-"/>
            </a:pPr>
            <a:r>
              <a:rPr lang="en-US" dirty="0"/>
              <a:t>Exercise due diligence with sanctioned individuals </a:t>
            </a:r>
          </a:p>
          <a:p>
            <a:pPr marL="285750" indent="-285750">
              <a:buFontTx/>
              <a:buChar char="-"/>
            </a:pPr>
            <a:r>
              <a:rPr lang="en-US" dirty="0"/>
              <a:t>Monitoring systems</a:t>
            </a:r>
          </a:p>
          <a:p>
            <a:pPr marL="285750" indent="-285750">
              <a:buFontTx/>
              <a:buChar char="-"/>
            </a:pPr>
            <a:r>
              <a:rPr lang="en-US" dirty="0"/>
              <a:t>Established standards and procedure </a:t>
            </a:r>
          </a:p>
          <a:p>
            <a:pPr marL="285750" indent="-285750">
              <a:buFontTx/>
              <a:buChar char="-"/>
            </a:pPr>
            <a:r>
              <a:rPr lang="en-US" dirty="0"/>
              <a:t>Must be in writing </a:t>
            </a:r>
          </a:p>
          <a:p>
            <a:pPr marL="285750" indent="-285750">
              <a:buFontTx/>
              <a:buChar char="-"/>
            </a:pPr>
            <a:r>
              <a:rPr lang="en-US" dirty="0"/>
              <a:t>Effective Plan </a:t>
            </a:r>
          </a:p>
          <a:p>
            <a:pPr marL="285750" indent="-285750">
              <a:buFontTx/>
              <a:buChar char="-"/>
            </a:pPr>
            <a:r>
              <a:rPr lang="en-US" dirty="0"/>
              <a:t>Discretionary authority </a:t>
            </a:r>
          </a:p>
          <a:p>
            <a:pPr marL="285750" indent="-285750">
              <a:buFontTx/>
              <a:buChar char="-"/>
            </a:pPr>
            <a:r>
              <a:rPr lang="en-US" dirty="0"/>
              <a:t>Independent evaluations</a:t>
            </a:r>
          </a:p>
          <a:p>
            <a:pPr marL="285750" indent="-285750">
              <a:buFontTx/>
              <a:buChar char="-"/>
            </a:pPr>
            <a:r>
              <a:rPr lang="en-US" dirty="0"/>
              <a:t>Disciplinary measures </a:t>
            </a:r>
          </a:p>
          <a:p>
            <a:pPr marL="285750" indent="-285750">
              <a:buFontTx/>
              <a:buChar char="-"/>
            </a:pPr>
            <a:r>
              <a:rPr lang="en-US" dirty="0"/>
              <a:t>Audit plan </a:t>
            </a:r>
          </a:p>
          <a:p>
            <a:pPr marL="285750" indent="-285750">
              <a:buFontTx/>
              <a:buChar char="-"/>
            </a:pPr>
            <a:endParaRPr lang="en-US" dirty="0"/>
          </a:p>
          <a:p>
            <a:pPr marL="285750" indent="-285750">
              <a:buFontTx/>
              <a:buChar char="-"/>
            </a:pPr>
            <a:endParaRPr lang="en-US" dirty="0"/>
          </a:p>
          <a:p>
            <a:pPr marL="0" indent="0">
              <a:buFontTx/>
              <a:buNone/>
            </a:pPr>
            <a:r>
              <a:rPr lang="en-US" dirty="0"/>
              <a:t>Essential Elements. </a:t>
            </a:r>
          </a:p>
          <a:p>
            <a:pPr marL="285750" indent="-285750">
              <a:buFontTx/>
              <a:buChar char="-"/>
            </a:pPr>
            <a:r>
              <a:rPr lang="en-US" dirty="0"/>
              <a:t>If you don’t follow the plan_ in 2017, The federal justice department recovered 2.6Billion for allegedly providing unnecessary or inadequate care, paid kickbacks to healthcare providers to induce the use of certain goods and services, and overcharged for goods and services paid for by Medicare, Medicaid and other federal healthcare programs. </a:t>
            </a:r>
          </a:p>
          <a:p>
            <a:pPr marL="285750" indent="-285750">
              <a:buFontTx/>
              <a:buChar char="-"/>
            </a:pPr>
            <a:endParaRPr lang="en-US" dirty="0"/>
          </a:p>
          <a:p>
            <a:pPr marL="285750" indent="-2857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36</a:t>
            </a:fld>
            <a:endParaRPr lang="en-US" dirty="0"/>
          </a:p>
        </p:txBody>
      </p:sp>
    </p:spTree>
    <p:extLst>
      <p:ext uri="{BB962C8B-B14F-4D97-AF65-F5344CB8AC3E}">
        <p14:creationId xmlns:p14="http://schemas.microsoft.com/office/powerpoint/2010/main" val="3284762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3</a:t>
            </a:fld>
            <a:endParaRPr lang="en-US" dirty="0"/>
          </a:p>
        </p:txBody>
      </p:sp>
    </p:spTree>
    <p:extLst>
      <p:ext uri="{BB962C8B-B14F-4D97-AF65-F5344CB8AC3E}">
        <p14:creationId xmlns:p14="http://schemas.microsoft.com/office/powerpoint/2010/main" val="3935895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Highlight the key risk areas in the billing area</a:t>
            </a:r>
          </a:p>
          <a:p>
            <a:pPr>
              <a:buFont typeface="Arial" pitchFamily="34" charset="0"/>
              <a:buChar char="•"/>
            </a:pPr>
            <a:r>
              <a:rPr lang="en-US" dirty="0"/>
              <a:t> A comprehensive plan along the lines suggested by the OIG indicates that an organization is serious about being compliant with regulations and may serve to keep the federal government from dictating a plan for it. It will also insulate the hospital from violations of False Claims (Fraud and Abuse) regulations </a:t>
            </a:r>
          </a:p>
        </p:txBody>
      </p:sp>
      <p:sp>
        <p:nvSpPr>
          <p:cNvPr id="4" name="Slide Number Placeholder 3"/>
          <p:cNvSpPr>
            <a:spLocks noGrp="1"/>
          </p:cNvSpPr>
          <p:nvPr>
            <p:ph type="sldNum" sz="quarter" idx="10"/>
          </p:nvPr>
        </p:nvSpPr>
        <p:spPr/>
        <p:txBody>
          <a:bodyPr/>
          <a:lstStyle/>
          <a:p>
            <a:fld id="{12D4FE11-14DB-499E-AC1D-8C0617CC81DB}" type="slidenum">
              <a:rPr lang="en-US" smtClean="0"/>
              <a:pPr/>
              <a:t>37</a:t>
            </a:fld>
            <a:endParaRPr lang="en-US" dirty="0"/>
          </a:p>
        </p:txBody>
      </p:sp>
    </p:spTree>
    <p:extLst>
      <p:ext uri="{BB962C8B-B14F-4D97-AF65-F5344CB8AC3E}">
        <p14:creationId xmlns:p14="http://schemas.microsoft.com/office/powerpoint/2010/main" val="839133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Note the essential elements of a compliance program; tie to the organization’s program and policies, e.g. provide copies of the policies and procedures and then review</a:t>
            </a:r>
          </a:p>
        </p:txBody>
      </p:sp>
      <p:sp>
        <p:nvSpPr>
          <p:cNvPr id="4" name="Slide Number Placeholder 3"/>
          <p:cNvSpPr>
            <a:spLocks noGrp="1"/>
          </p:cNvSpPr>
          <p:nvPr>
            <p:ph type="sldNum" sz="quarter" idx="10"/>
          </p:nvPr>
        </p:nvSpPr>
        <p:spPr/>
        <p:txBody>
          <a:bodyPr/>
          <a:lstStyle/>
          <a:p>
            <a:fld id="{12D4FE11-14DB-499E-AC1D-8C0617CC81DB}" type="slidenum">
              <a:rPr lang="en-US" smtClean="0"/>
              <a:pPr/>
              <a:t>38</a:t>
            </a:fld>
            <a:endParaRPr lang="en-US" dirty="0"/>
          </a:p>
        </p:txBody>
      </p:sp>
    </p:spTree>
    <p:extLst>
      <p:ext uri="{BB962C8B-B14F-4D97-AF65-F5344CB8AC3E}">
        <p14:creationId xmlns:p14="http://schemas.microsoft.com/office/powerpoint/2010/main" val="1855155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hangingPunct="0">
              <a:buFont typeface="Arial" pitchFamily="34" charset="0"/>
              <a:buChar char="•"/>
            </a:pPr>
            <a:r>
              <a:rPr lang="en-US" dirty="0"/>
              <a:t> The purpose of a compliance program is to create a program that is transparent, clearly articulated, and emphasized at all employee levels as a seriously held personal and organizational responsibility, one that relies on full communication inside and outside the organization.</a:t>
            </a:r>
          </a:p>
          <a:p>
            <a:pPr hangingPunct="0">
              <a:buFont typeface="Arial" pitchFamily="34" charset="0"/>
              <a:buNone/>
            </a:pPr>
            <a:endParaRPr lang="en-US" dirty="0"/>
          </a:p>
          <a:p>
            <a:pPr hangingPunct="0">
              <a:buFont typeface="Arial" pitchFamily="34" charset="0"/>
              <a:buChar char="•"/>
            </a:pPr>
            <a:r>
              <a:rPr lang="en-US" dirty="0"/>
              <a:t> Note the essential elements of a compliance program; tie to the organization’s program and policies, e.g. provide copies of the policies and procedures and then review</a:t>
            </a:r>
          </a:p>
          <a:p>
            <a:pPr hangingPunct="0"/>
            <a:r>
              <a:rPr lang="en-US" dirty="0"/>
              <a:t> </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12D4FE11-14DB-499E-AC1D-8C0617CC81DB}" type="slidenum">
              <a:rPr lang="en-US" smtClean="0"/>
              <a:pPr/>
              <a:t>39</a:t>
            </a:fld>
            <a:endParaRPr lang="en-US" dirty="0"/>
          </a:p>
        </p:txBody>
      </p:sp>
    </p:spTree>
    <p:extLst>
      <p:ext uri="{BB962C8B-B14F-4D97-AF65-F5344CB8AC3E}">
        <p14:creationId xmlns:p14="http://schemas.microsoft.com/office/powerpoint/2010/main" val="2002798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and 5</a:t>
            </a:r>
          </a:p>
        </p:txBody>
      </p:sp>
      <p:sp>
        <p:nvSpPr>
          <p:cNvPr id="4" name="Slide Number Placeholder 3"/>
          <p:cNvSpPr>
            <a:spLocks noGrp="1"/>
          </p:cNvSpPr>
          <p:nvPr>
            <p:ph type="sldNum" sz="quarter" idx="5"/>
          </p:nvPr>
        </p:nvSpPr>
        <p:spPr/>
        <p:txBody>
          <a:bodyPr/>
          <a:lstStyle/>
          <a:p>
            <a:fld id="{F425FBC4-EDDB-9748-96F0-0D05920672FF}" type="slidenum">
              <a:rPr lang="en-US" smtClean="0"/>
              <a:pPr/>
              <a:t>40</a:t>
            </a:fld>
            <a:endParaRPr lang="en-US" dirty="0"/>
          </a:p>
        </p:txBody>
      </p:sp>
    </p:spTree>
    <p:extLst>
      <p:ext uri="{BB962C8B-B14F-4D97-AF65-F5344CB8AC3E}">
        <p14:creationId xmlns:p14="http://schemas.microsoft.com/office/powerpoint/2010/main" val="4033429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code of conduct is believed to be the backbone of the organizations compliance program. </a:t>
            </a:r>
          </a:p>
          <a:p>
            <a:endParaRPr lang="en-US" dirty="0"/>
          </a:p>
          <a:p>
            <a:r>
              <a:rPr lang="en-US" dirty="0"/>
              <a:t>The code of conduct, if implemented effectively and enhanced as needed, can reduce weaknesses by helping employees and agents understand their roles and responsibilities while fostering an environment where concerns and questions are raised without fear of retaliation or retribution.  It is a living, breathing embodiment of the program. </a:t>
            </a:r>
          </a:p>
          <a:p>
            <a:endParaRPr lang="en-US" dirty="0"/>
          </a:p>
          <a:p>
            <a:r>
              <a:rPr lang="en-US" dirty="0"/>
              <a:t>In the most effective programs, the CCO reports directly to the Board of Directors/Trustees so they can maintain independence. </a:t>
            </a:r>
          </a:p>
        </p:txBody>
      </p:sp>
      <p:sp>
        <p:nvSpPr>
          <p:cNvPr id="4" name="Slide Number Placeholder 3"/>
          <p:cNvSpPr>
            <a:spLocks noGrp="1"/>
          </p:cNvSpPr>
          <p:nvPr>
            <p:ph type="sldNum" sz="quarter" idx="5"/>
          </p:nvPr>
        </p:nvSpPr>
        <p:spPr/>
        <p:txBody>
          <a:bodyPr/>
          <a:lstStyle/>
          <a:p>
            <a:fld id="{F425FBC4-EDDB-9748-96F0-0D05920672FF}" type="slidenum">
              <a:rPr lang="en-US" smtClean="0"/>
              <a:pPr/>
              <a:t>41</a:t>
            </a:fld>
            <a:endParaRPr lang="en-US" dirty="0"/>
          </a:p>
        </p:txBody>
      </p:sp>
    </p:spTree>
    <p:extLst>
      <p:ext uri="{BB962C8B-B14F-4D97-AF65-F5344CB8AC3E}">
        <p14:creationId xmlns:p14="http://schemas.microsoft.com/office/powerpoint/2010/main" val="3898183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OIG was created to protect the integrity of HHS. </a:t>
            </a:r>
          </a:p>
          <a:p>
            <a:pPr marL="285750" indent="-285750">
              <a:buFontTx/>
              <a:buChar char="-"/>
            </a:pPr>
            <a:r>
              <a:rPr lang="en-US" dirty="0"/>
              <a:t>Identify and hold accountable those who do not meet program requirements. </a:t>
            </a:r>
          </a:p>
          <a:p>
            <a:pPr marL="285750" indent="-285750">
              <a:buFontTx/>
              <a:buChar char="-"/>
            </a:pPr>
            <a:r>
              <a:rPr lang="en-US" dirty="0"/>
              <a:t>Publish an annual statement of work but is now updated, as needed, on a monthly basis. </a:t>
            </a:r>
          </a:p>
          <a:p>
            <a:pPr marL="285750" indent="-285750">
              <a:buFontTx/>
              <a:buChar char="-"/>
            </a:pPr>
            <a:r>
              <a:rPr lang="en-US" dirty="0"/>
              <a:t>Some examples of work plan include initiatives related to: </a:t>
            </a:r>
          </a:p>
          <a:p>
            <a:pPr marL="782132" lvl="1" indent="-285750">
              <a:buFontTx/>
              <a:buChar char="-"/>
            </a:pPr>
            <a:r>
              <a:rPr lang="en-US" dirty="0"/>
              <a:t>Prescription opioid drug abuse </a:t>
            </a:r>
          </a:p>
          <a:p>
            <a:pPr marL="782132" lvl="1" indent="-285750">
              <a:buFontTx/>
              <a:buChar char="-"/>
            </a:pPr>
            <a:r>
              <a:rPr lang="en-US" dirty="0"/>
              <a:t>Medicare payments made outside of Hospice </a:t>
            </a:r>
          </a:p>
          <a:p>
            <a:pPr marL="782132" lvl="1" indent="-285750">
              <a:buFontTx/>
              <a:buChar char="-"/>
            </a:pPr>
            <a:r>
              <a:rPr lang="en-US" dirty="0"/>
              <a:t>Denials and appeals in Medicare Part D </a:t>
            </a:r>
          </a:p>
          <a:p>
            <a:pPr marL="496382" lvl="1" indent="0">
              <a:buFontTx/>
              <a:buNone/>
            </a:pPr>
            <a:endParaRPr lang="en-US" dirty="0"/>
          </a:p>
          <a:p>
            <a:pPr marL="496382" lvl="1" indent="0">
              <a:buFontTx/>
              <a:buNone/>
            </a:pPr>
            <a:r>
              <a:rPr lang="en-US" dirty="0"/>
              <a:t>Some well known names that were issued Corporate integrity agreements included Tenet, National Health Laboratories and U of Penn. </a:t>
            </a:r>
          </a:p>
          <a:p>
            <a:pPr marL="782132" lvl="1" indent="-285750">
              <a:buFontTx/>
              <a:buChar char="-"/>
            </a:pPr>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42</a:t>
            </a:fld>
            <a:endParaRPr lang="en-US" dirty="0"/>
          </a:p>
        </p:txBody>
      </p:sp>
    </p:spTree>
    <p:extLst>
      <p:ext uri="{BB962C8B-B14F-4D97-AF65-F5344CB8AC3E}">
        <p14:creationId xmlns:p14="http://schemas.microsoft.com/office/powerpoint/2010/main" val="1768977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Goals of HIPAA are: </a:t>
            </a:r>
          </a:p>
          <a:p>
            <a:r>
              <a:rPr lang="en-US" dirty="0"/>
              <a:t>Protection of patient information </a:t>
            </a:r>
          </a:p>
          <a:p>
            <a:r>
              <a:rPr lang="en-US" dirty="0"/>
              <a:t>Restrictions of access to PHI </a:t>
            </a:r>
          </a:p>
          <a:p>
            <a:r>
              <a:rPr lang="en-US" dirty="0"/>
              <a:t>BAA’s in place </a:t>
            </a:r>
          </a:p>
        </p:txBody>
      </p:sp>
      <p:sp>
        <p:nvSpPr>
          <p:cNvPr id="4" name="Slide Number Placeholder 3"/>
          <p:cNvSpPr>
            <a:spLocks noGrp="1"/>
          </p:cNvSpPr>
          <p:nvPr>
            <p:ph type="sldNum" sz="quarter" idx="5"/>
          </p:nvPr>
        </p:nvSpPr>
        <p:spPr/>
        <p:txBody>
          <a:bodyPr/>
          <a:lstStyle/>
          <a:p>
            <a:fld id="{F425FBC4-EDDB-9748-96F0-0D05920672FF}" type="slidenum">
              <a:rPr lang="en-US" smtClean="0"/>
              <a:pPr/>
              <a:t>43</a:t>
            </a:fld>
            <a:endParaRPr lang="en-US" dirty="0"/>
          </a:p>
        </p:txBody>
      </p:sp>
    </p:spTree>
    <p:extLst>
      <p:ext uri="{BB962C8B-B14F-4D97-AF65-F5344CB8AC3E}">
        <p14:creationId xmlns:p14="http://schemas.microsoft.com/office/powerpoint/2010/main" val="36277857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en-US" dirty="0"/>
              <a:t>I usually state there is no standardization in the ANSI transaction set, but the rule was intended to do that. </a:t>
            </a:r>
          </a:p>
        </p:txBody>
      </p:sp>
      <p:sp>
        <p:nvSpPr>
          <p:cNvPr id="4" name="Slide Number Placeholder 3"/>
          <p:cNvSpPr>
            <a:spLocks noGrp="1"/>
          </p:cNvSpPr>
          <p:nvPr>
            <p:ph type="sldNum" sz="quarter" idx="10"/>
          </p:nvPr>
        </p:nvSpPr>
        <p:spPr/>
        <p:txBody>
          <a:bodyPr/>
          <a:lstStyle/>
          <a:p>
            <a:fld id="{12D4FE11-14DB-499E-AC1D-8C0617CC81DB}" type="slidenum">
              <a:rPr lang="en-US" smtClean="0"/>
              <a:pPr/>
              <a:t>44</a:t>
            </a:fld>
            <a:endParaRPr lang="en-US" dirty="0"/>
          </a:p>
        </p:txBody>
      </p:sp>
    </p:spTree>
    <p:extLst>
      <p:ext uri="{BB962C8B-B14F-4D97-AF65-F5344CB8AC3E}">
        <p14:creationId xmlns:p14="http://schemas.microsoft.com/office/powerpoint/2010/main" val="1644668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en-US" dirty="0"/>
              <a:t>-The final rule adopted standards for eight electronic transactions and code sets that are to be used throughout the healthcare industry</a:t>
            </a:r>
          </a:p>
        </p:txBody>
      </p:sp>
      <p:sp>
        <p:nvSpPr>
          <p:cNvPr id="4" name="Slide Number Placeholder 3"/>
          <p:cNvSpPr>
            <a:spLocks noGrp="1"/>
          </p:cNvSpPr>
          <p:nvPr>
            <p:ph type="sldNum" sz="quarter" idx="10"/>
          </p:nvPr>
        </p:nvSpPr>
        <p:spPr/>
        <p:txBody>
          <a:bodyPr/>
          <a:lstStyle/>
          <a:p>
            <a:fld id="{12D4FE11-14DB-499E-AC1D-8C0617CC81DB}" type="slidenum">
              <a:rPr lang="en-US" smtClean="0"/>
              <a:pPr/>
              <a:t>45</a:t>
            </a:fld>
            <a:endParaRPr lang="en-US" dirty="0"/>
          </a:p>
        </p:txBody>
      </p:sp>
    </p:spTree>
    <p:extLst>
      <p:ext uri="{BB962C8B-B14F-4D97-AF65-F5344CB8AC3E}">
        <p14:creationId xmlns:p14="http://schemas.microsoft.com/office/powerpoint/2010/main" val="28219067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hangingPunct="0"/>
            <a:r>
              <a:rPr lang="en-US" dirty="0"/>
              <a:t>On May 31, 2002, HHS released its final rule, Health Insurance Reform: Standard Unique Employer Identifier. The use of a unique employer identifier is required under HIPAA. The rule adopts the employer identification number assigned by the IRS to be used in standard transactions to identify the employer of an individual described in a transaction, such as the transmission of enrollment or disenrollment information to a health plan.</a:t>
            </a:r>
          </a:p>
          <a:p>
            <a:pPr hangingPunct="0"/>
            <a:r>
              <a:rPr lang="en-US" dirty="0"/>
              <a:t> </a:t>
            </a:r>
          </a:p>
          <a:p>
            <a:pPr hangingPunct="0"/>
            <a:r>
              <a:rPr lang="en-US" dirty="0"/>
              <a:t>- Any business required to furnish a taxpayer identification number (meaning that wages are paid to one or more employees) must use an Employee ID Number (EIN) as its taxpayer identifying number. The compliance date for the implementation for most covered entities was July 30, 2004 (August 1, 2005, for small health plans).</a:t>
            </a:r>
          </a:p>
          <a:p>
            <a:endParaRPr lang="en-US" dirty="0"/>
          </a:p>
        </p:txBody>
      </p:sp>
      <p:sp>
        <p:nvSpPr>
          <p:cNvPr id="4" name="Slide Number Placeholder 3"/>
          <p:cNvSpPr>
            <a:spLocks noGrp="1"/>
          </p:cNvSpPr>
          <p:nvPr>
            <p:ph type="sldNum" sz="quarter" idx="10"/>
          </p:nvPr>
        </p:nvSpPr>
        <p:spPr/>
        <p:txBody>
          <a:bodyPr/>
          <a:lstStyle/>
          <a:p>
            <a:fld id="{12D4FE11-14DB-499E-AC1D-8C0617CC81DB}" type="slidenum">
              <a:rPr lang="en-US" smtClean="0"/>
              <a:pPr/>
              <a:t>46</a:t>
            </a:fld>
            <a:endParaRPr lang="en-US" dirty="0"/>
          </a:p>
        </p:txBody>
      </p:sp>
    </p:spTree>
    <p:extLst>
      <p:ext uri="{BB962C8B-B14F-4D97-AF65-F5344CB8AC3E}">
        <p14:creationId xmlns:p14="http://schemas.microsoft.com/office/powerpoint/2010/main" val="2656474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the revenue cycle. It includes all of the major processing steps required to process a patient account from the request for service through zero balance. </a:t>
            </a:r>
          </a:p>
          <a:p>
            <a:r>
              <a:rPr lang="en-US" dirty="0"/>
              <a:t>Pre-service: Scheduling and pre-access processing set the stage for effective patient communication and data collection. During the pre-service segment, will be completed and the information will move from point to point. It is critical the providers optimize these steps to avoid downstream impact, such as denials, increased cost to collect, increased bad debt and dissatisfied patients. </a:t>
            </a:r>
          </a:p>
        </p:txBody>
      </p:sp>
      <p:sp>
        <p:nvSpPr>
          <p:cNvPr id="4" name="Slide Number Placeholder 3"/>
          <p:cNvSpPr>
            <a:spLocks noGrp="1"/>
          </p:cNvSpPr>
          <p:nvPr>
            <p:ph type="sldNum" sz="quarter" idx="5"/>
          </p:nvPr>
        </p:nvSpPr>
        <p:spPr/>
        <p:txBody>
          <a:bodyPr/>
          <a:lstStyle/>
          <a:p>
            <a:fld id="{F425FBC4-EDDB-9748-96F0-0D05920672FF}" type="slidenum">
              <a:rPr lang="en-US" smtClean="0"/>
              <a:pPr/>
              <a:t>4</a:t>
            </a:fld>
            <a:endParaRPr lang="en-US" dirty="0"/>
          </a:p>
        </p:txBody>
      </p:sp>
    </p:spTree>
    <p:extLst>
      <p:ext uri="{BB962C8B-B14F-4D97-AF65-F5344CB8AC3E}">
        <p14:creationId xmlns:p14="http://schemas.microsoft.com/office/powerpoint/2010/main" val="23199160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en-US" dirty="0"/>
              <a:t>- The National Provider Identifier (NPI) is a HIPAA Administrative Simplification Standard. The NPI is a unique identification number for covered healthcare providers. Covered healthcare providers and all health plans and healthcare clearinghouses will use the NPIs in the administrative and financial transactions adopted under HIPAA. The NPI is a 10-position, intelligence-free numeric identifier (10-digit number). This means that the numbers do not carry other information about healthcare providers, such as the state in which they live or their medical specialty. Beginning May 23, 2007, the NPI must be used in lieu of legacy provider identifiers in the HIPAA standards transactions</a:t>
            </a:r>
          </a:p>
        </p:txBody>
      </p:sp>
      <p:sp>
        <p:nvSpPr>
          <p:cNvPr id="4" name="Slide Number Placeholder 3"/>
          <p:cNvSpPr>
            <a:spLocks noGrp="1"/>
          </p:cNvSpPr>
          <p:nvPr>
            <p:ph type="sldNum" sz="quarter" idx="10"/>
          </p:nvPr>
        </p:nvSpPr>
        <p:spPr/>
        <p:txBody>
          <a:bodyPr/>
          <a:lstStyle/>
          <a:p>
            <a:fld id="{12D4FE11-14DB-499E-AC1D-8C0617CC81DB}" type="slidenum">
              <a:rPr lang="en-US" smtClean="0"/>
              <a:pPr/>
              <a:t>47</a:t>
            </a:fld>
            <a:endParaRPr lang="en-US" dirty="0"/>
          </a:p>
        </p:txBody>
      </p:sp>
    </p:spTree>
    <p:extLst>
      <p:ext uri="{BB962C8B-B14F-4D97-AF65-F5344CB8AC3E}">
        <p14:creationId xmlns:p14="http://schemas.microsoft.com/office/powerpoint/2010/main" val="7480222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lvl="0" hangingPunct="0"/>
            <a:r>
              <a:rPr lang="en-US" dirty="0"/>
              <a:t>- Provide training to all staff within the organization on its policies and procedures governing HIPAA compliance</a:t>
            </a:r>
          </a:p>
          <a:p>
            <a:pPr lvl="0" hangingPunct="0"/>
            <a:r>
              <a:rPr lang="en-US" dirty="0"/>
              <a:t>- Define protected health information and access thereto by individuals, payers, and business associates</a:t>
            </a:r>
          </a:p>
          <a:p>
            <a:pPr lvl="0" hangingPunct="0"/>
            <a:endParaRPr lang="en-US" dirty="0"/>
          </a:p>
          <a:p>
            <a:pPr lvl="0" hangingPunct="0"/>
            <a:r>
              <a:rPr lang="en-US" dirty="0"/>
              <a:t>-Ensure that training is based on the job responsibilities of staff who handle protected health information. The only exception to training staff is if an organization is a group health plan (that provides only benefits and does not create or receive protected health information other than in the form of enrollment or disenrollment information), they are exempt from having to provide training to their staff</a:t>
            </a:r>
          </a:p>
          <a:p>
            <a:pPr lvl="0" hangingPunct="0">
              <a:buFontTx/>
              <a:buChar char="-"/>
            </a:pPr>
            <a:r>
              <a:rPr lang="en-US" dirty="0"/>
              <a:t>Ensure that a privacy officer is hired/designated</a:t>
            </a:r>
          </a:p>
          <a:p>
            <a:pPr lvl="0" hangingPunct="0">
              <a:buFontTx/>
              <a:buNone/>
            </a:pPr>
            <a:endParaRPr lang="en-US" dirty="0"/>
          </a:p>
          <a:p>
            <a:pPr lvl="0" hangingPunct="0">
              <a:buFontTx/>
              <a:buChar char="-"/>
            </a:pPr>
            <a:r>
              <a:rPr lang="en-US" dirty="0"/>
              <a:t> Ensure that a contact person is hired/designated to handle questions or concerns regarding the protection of personal health information</a:t>
            </a:r>
          </a:p>
          <a:p>
            <a:endParaRPr lang="en-US" dirty="0"/>
          </a:p>
        </p:txBody>
      </p:sp>
      <p:sp>
        <p:nvSpPr>
          <p:cNvPr id="4" name="Slide Number Placeholder 3"/>
          <p:cNvSpPr>
            <a:spLocks noGrp="1"/>
          </p:cNvSpPr>
          <p:nvPr>
            <p:ph type="sldNum" sz="quarter" idx="10"/>
          </p:nvPr>
        </p:nvSpPr>
        <p:spPr/>
        <p:txBody>
          <a:bodyPr/>
          <a:lstStyle/>
          <a:p>
            <a:fld id="{12D4FE11-14DB-499E-AC1D-8C0617CC81DB}" type="slidenum">
              <a:rPr lang="en-US" smtClean="0"/>
              <a:pPr/>
              <a:t>48</a:t>
            </a:fld>
            <a:endParaRPr lang="en-US" dirty="0"/>
          </a:p>
        </p:txBody>
      </p:sp>
    </p:spTree>
    <p:extLst>
      <p:ext uri="{BB962C8B-B14F-4D97-AF65-F5344CB8AC3E}">
        <p14:creationId xmlns:p14="http://schemas.microsoft.com/office/powerpoint/2010/main" val="9716642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defTabSz="933167">
              <a:defRPr/>
            </a:pPr>
            <a:r>
              <a:rPr lang="en-US" dirty="0"/>
              <a:t>The Administrative Simplification provisions of HIPAA Title II required the Department of Health and Human Services (HHS) to establish national standards for the security of electronic healthcare information. The final rule adopting HIPAA standards for security was published in the </a:t>
            </a:r>
            <a:r>
              <a:rPr lang="en-US" i="1" dirty="0"/>
              <a:t>Federal Register</a:t>
            </a:r>
            <a:r>
              <a:rPr lang="en-US" dirty="0"/>
              <a:t> on February 20, 2003. This final rule specifies a series of administrative, technical, and physical security procedures for covered entities to use to ensure the confidentiality of electronic protected health information. The standards are delineated into either required or addressable implementation specifications.</a:t>
            </a:r>
          </a:p>
          <a:p>
            <a:endParaRPr lang="en-US" dirty="0"/>
          </a:p>
        </p:txBody>
      </p:sp>
      <p:sp>
        <p:nvSpPr>
          <p:cNvPr id="4" name="Slide Number Placeholder 3"/>
          <p:cNvSpPr>
            <a:spLocks noGrp="1"/>
          </p:cNvSpPr>
          <p:nvPr>
            <p:ph type="sldNum" sz="quarter" idx="10"/>
          </p:nvPr>
        </p:nvSpPr>
        <p:spPr/>
        <p:txBody>
          <a:bodyPr/>
          <a:lstStyle/>
          <a:p>
            <a:fld id="{12D4FE11-14DB-499E-AC1D-8C0617CC81DB}" type="slidenum">
              <a:rPr lang="en-US" smtClean="0"/>
              <a:pPr/>
              <a:t>49</a:t>
            </a:fld>
            <a:endParaRPr lang="en-US" dirty="0"/>
          </a:p>
        </p:txBody>
      </p:sp>
    </p:spTree>
    <p:extLst>
      <p:ext uri="{BB962C8B-B14F-4D97-AF65-F5344CB8AC3E}">
        <p14:creationId xmlns:p14="http://schemas.microsoft.com/office/powerpoint/2010/main" val="24406554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defTabSz="933167">
              <a:defRPr/>
            </a:pPr>
            <a:r>
              <a:rPr lang="en-US" dirty="0"/>
              <a:t>Each healthcare organization has a compliance program. Within the revenue cycle, staff need to understand the importance of compliance with federal and state program requirements. Medicare program issues related to the Three-Day Window, One-Day Window, Medicare Secondary Payer, and Advanced Beneficiary Notices, as well as CCI rules, are keys to compliant claims processing. HIPAA requirements for privacy and security, as well as the opportunities presented through the electronic transaction sets, also impact revenue cycle operations.</a:t>
            </a:r>
          </a:p>
          <a:p>
            <a:endParaRPr lang="en-US" dirty="0"/>
          </a:p>
        </p:txBody>
      </p:sp>
      <p:sp>
        <p:nvSpPr>
          <p:cNvPr id="4" name="Slide Number Placeholder 3"/>
          <p:cNvSpPr>
            <a:spLocks noGrp="1"/>
          </p:cNvSpPr>
          <p:nvPr>
            <p:ph type="sldNum" sz="quarter" idx="10"/>
          </p:nvPr>
        </p:nvSpPr>
        <p:spPr/>
        <p:txBody>
          <a:bodyPr/>
          <a:lstStyle/>
          <a:p>
            <a:fld id="{12D4FE11-14DB-499E-AC1D-8C0617CC81DB}" type="slidenum">
              <a:rPr lang="en-US" smtClean="0"/>
              <a:pPr/>
              <a:t>50</a:t>
            </a:fld>
            <a:endParaRPr lang="en-US" dirty="0"/>
          </a:p>
        </p:txBody>
      </p:sp>
    </p:spTree>
    <p:extLst>
      <p:ext uri="{BB962C8B-B14F-4D97-AF65-F5344CB8AC3E}">
        <p14:creationId xmlns:p14="http://schemas.microsoft.com/office/powerpoint/2010/main" val="1225302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Reconciliation of Outlier payments to enable Medicare contractors to perform final settlement of the hospitals associated cost reports. </a:t>
            </a:r>
          </a:p>
        </p:txBody>
      </p:sp>
      <p:sp>
        <p:nvSpPr>
          <p:cNvPr id="4" name="Slide Number Placeholder 3"/>
          <p:cNvSpPr>
            <a:spLocks noGrp="1"/>
          </p:cNvSpPr>
          <p:nvPr>
            <p:ph type="sldNum" sz="quarter" idx="5"/>
          </p:nvPr>
        </p:nvSpPr>
        <p:spPr/>
        <p:txBody>
          <a:bodyPr/>
          <a:lstStyle/>
          <a:p>
            <a:fld id="{F425FBC4-EDDB-9748-96F0-0D05920672FF}" type="slidenum">
              <a:rPr lang="en-US" smtClean="0"/>
              <a:pPr/>
              <a:t>52</a:t>
            </a:fld>
            <a:endParaRPr lang="en-US" dirty="0"/>
          </a:p>
        </p:txBody>
      </p:sp>
    </p:spTree>
    <p:extLst>
      <p:ext uri="{BB962C8B-B14F-4D97-AF65-F5344CB8AC3E}">
        <p14:creationId xmlns:p14="http://schemas.microsoft.com/office/powerpoint/2010/main" val="3440698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56565"/>
                </a:solidFill>
                <a:effectLst/>
                <a:latin typeface="Lato" panose="020F0502020204030203" pitchFamily="34" charset="0"/>
              </a:rPr>
              <a:t>In this course we will address:</a:t>
            </a:r>
            <a:br>
              <a:rPr lang="en-US" b="0" i="0" dirty="0">
                <a:solidFill>
                  <a:srgbClr val="656565"/>
                </a:solidFill>
                <a:effectLst/>
                <a:latin typeface="Lato" panose="020F0502020204030203" pitchFamily="34" charset="0"/>
              </a:rPr>
            </a:br>
            <a:endParaRPr lang="en-US" b="0" i="0" dirty="0">
              <a:solidFill>
                <a:srgbClr val="656565"/>
              </a:solidFill>
              <a:effectLst/>
              <a:latin typeface="Lato" panose="020F0502020204030203" pitchFamily="34" charset="0"/>
            </a:endParaRPr>
          </a:p>
          <a:p>
            <a:pPr algn="l">
              <a:buFont typeface="Arial" panose="020B0604020202020204" pitchFamily="34" charset="0"/>
              <a:buChar char="•"/>
            </a:pPr>
            <a:r>
              <a:rPr lang="en-US" b="0" i="0" dirty="0">
                <a:solidFill>
                  <a:srgbClr val="656565"/>
                </a:solidFill>
                <a:effectLst/>
                <a:latin typeface="Lato" panose="020F0502020204030203" pitchFamily="34" charset="0"/>
              </a:rPr>
              <a:t>Specific Medicare compliance and coding issues</a:t>
            </a:r>
          </a:p>
          <a:p>
            <a:pPr algn="l">
              <a:buFont typeface="Arial" panose="020B0604020202020204" pitchFamily="34" charset="0"/>
              <a:buChar char="•"/>
            </a:pPr>
            <a:r>
              <a:rPr lang="en-US" b="0" i="0" dirty="0">
                <a:solidFill>
                  <a:srgbClr val="656565"/>
                </a:solidFill>
                <a:effectLst/>
                <a:latin typeface="Lato" panose="020F0502020204030203" pitchFamily="34" charset="0"/>
              </a:rPr>
              <a:t>Terms such as:</a:t>
            </a:r>
          </a:p>
          <a:p>
            <a:pPr marL="742950" lvl="1" indent="-285750" algn="l">
              <a:buFont typeface="Arial" panose="020B0604020202020204" pitchFamily="34" charset="0"/>
              <a:buChar char="•"/>
            </a:pPr>
            <a:r>
              <a:rPr lang="en-US" b="0" i="0" dirty="0">
                <a:solidFill>
                  <a:srgbClr val="656565"/>
                </a:solidFill>
                <a:effectLst/>
                <a:latin typeface="inherit"/>
              </a:rPr>
              <a:t>MS-DRG window</a:t>
            </a:r>
          </a:p>
          <a:p>
            <a:pPr marL="742950" lvl="1" indent="-285750" algn="l">
              <a:buFont typeface="Arial" panose="020B0604020202020204" pitchFamily="34" charset="0"/>
              <a:buChar char="•"/>
            </a:pPr>
            <a:r>
              <a:rPr lang="en-US" b="0" i="0" dirty="0">
                <a:solidFill>
                  <a:srgbClr val="656565"/>
                </a:solidFill>
                <a:effectLst/>
                <a:latin typeface="inherit"/>
              </a:rPr>
              <a:t>Two-Midnight Rule</a:t>
            </a:r>
          </a:p>
          <a:p>
            <a:pPr marL="742950" lvl="1" indent="-285750" algn="l">
              <a:buFont typeface="Arial" panose="020B0604020202020204" pitchFamily="34" charset="0"/>
              <a:buChar char="•"/>
            </a:pPr>
            <a:r>
              <a:rPr lang="en-US" b="0" i="0" dirty="0">
                <a:solidFill>
                  <a:srgbClr val="656565"/>
                </a:solidFill>
                <a:effectLst/>
                <a:latin typeface="inherit"/>
              </a:rPr>
              <a:t>Correct Coding Initiative (CCI)</a:t>
            </a:r>
          </a:p>
          <a:p>
            <a:pPr marL="742950" lvl="1" indent="-285750" algn="l">
              <a:buFont typeface="Arial" panose="020B0604020202020204" pitchFamily="34" charset="0"/>
              <a:buChar char="•"/>
            </a:pPr>
            <a:r>
              <a:rPr lang="en-US" b="0" i="0" dirty="0">
                <a:solidFill>
                  <a:srgbClr val="656565"/>
                </a:solidFill>
                <a:effectLst/>
                <a:latin typeface="inherit"/>
              </a:rPr>
              <a:t>Modifiers</a:t>
            </a:r>
          </a:p>
          <a:p>
            <a:pPr marL="742950" lvl="1" indent="-285750" algn="l">
              <a:buFont typeface="Arial" panose="020B0604020202020204" pitchFamily="34" charset="0"/>
              <a:buChar char="•"/>
            </a:pPr>
            <a:r>
              <a:rPr lang="en-US" b="0" i="0" dirty="0">
                <a:solidFill>
                  <a:srgbClr val="656565"/>
                </a:solidFill>
                <a:effectLst/>
                <a:latin typeface="inherit"/>
              </a:rPr>
              <a:t>Medicare Secondary Payer (MSP</a:t>
            </a:r>
          </a:p>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54</a:t>
            </a:fld>
            <a:endParaRPr lang="en-US" dirty="0"/>
          </a:p>
        </p:txBody>
      </p:sp>
    </p:spTree>
    <p:extLst>
      <p:ext uri="{BB962C8B-B14F-4D97-AF65-F5344CB8AC3E}">
        <p14:creationId xmlns:p14="http://schemas.microsoft.com/office/powerpoint/2010/main" val="4638258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en-US" dirty="0"/>
              <a:t>Basic things to keep in mind regarding the Three-Day Window rule:</a:t>
            </a:r>
          </a:p>
          <a:p>
            <a:pPr lvl="0">
              <a:buFont typeface="Arial" pitchFamily="34" charset="0"/>
              <a:buChar char="•"/>
            </a:pPr>
            <a:r>
              <a:rPr lang="en-US" dirty="0"/>
              <a:t>Any non-diagnostic outpatient service, is considered related to the admission if it uses the same ICD-9-CM diagnosis code as the principle diagnosis for the hospital admission.</a:t>
            </a:r>
          </a:p>
          <a:p>
            <a:pPr lvl="0">
              <a:buFont typeface="Arial" pitchFamily="34" charset="0"/>
              <a:buNone/>
            </a:pPr>
            <a:endParaRPr lang="en-US" dirty="0"/>
          </a:p>
          <a:p>
            <a:pPr lvl="0">
              <a:buFont typeface="Arial" pitchFamily="34" charset="0"/>
              <a:buChar char="•"/>
            </a:pPr>
            <a:r>
              <a:rPr lang="en-US" dirty="0"/>
              <a:t>All diagnostic services and related charges provided within the window are considered to be related. These include radiology, cardiology, clinical laboratory, EEG, pulmonary function and audiology tests. Related charges include anesthesiology and drugs used to provide radiology or other diagnostic services</a:t>
            </a:r>
          </a:p>
          <a:p>
            <a:pPr lvl="0">
              <a:buFont typeface="Arial" pitchFamily="34" charset="0"/>
              <a:buNone/>
            </a:pPr>
            <a:endParaRPr lang="en-US" dirty="0"/>
          </a:p>
          <a:p>
            <a:pPr lvl="0">
              <a:buFont typeface="Arial" pitchFamily="34" charset="0"/>
              <a:buChar char="•"/>
            </a:pPr>
            <a:r>
              <a:rPr lang="en-US" dirty="0"/>
              <a:t>Services are considered to fall within the window if they are dated within three days before the date of the admission, or on the date of admission. For example, if the admission is on Wednesday, any services provided on Sunday, Monday, Tuesday and before the time of admission on Wednesday are within the billing window.</a:t>
            </a:r>
          </a:p>
          <a:p>
            <a:pPr lvl="0">
              <a:buFont typeface="Arial" pitchFamily="34" charset="0"/>
              <a:buNone/>
            </a:pPr>
            <a:endParaRPr lang="en-US" dirty="0"/>
          </a:p>
          <a:p>
            <a:pPr lvl="0">
              <a:buFont typeface="Arial" pitchFamily="34" charset="0"/>
              <a:buChar char="•"/>
            </a:pPr>
            <a:r>
              <a:rPr lang="en-US" dirty="0"/>
              <a:t>Ambulance, maintenance renal dialysis, and Part A services provided by a nursing home are not considered related.</a:t>
            </a:r>
          </a:p>
          <a:p>
            <a:endParaRPr lang="en-US" dirty="0"/>
          </a:p>
        </p:txBody>
      </p:sp>
      <p:sp>
        <p:nvSpPr>
          <p:cNvPr id="4" name="Slide Number Placeholder 3"/>
          <p:cNvSpPr>
            <a:spLocks noGrp="1"/>
          </p:cNvSpPr>
          <p:nvPr>
            <p:ph type="sldNum" sz="quarter" idx="10"/>
          </p:nvPr>
        </p:nvSpPr>
        <p:spPr/>
        <p:txBody>
          <a:bodyPr/>
          <a:lstStyle/>
          <a:p>
            <a:fld id="{12D4FE11-14DB-499E-AC1D-8C0617CC81DB}" type="slidenum">
              <a:rPr lang="en-US" smtClean="0"/>
              <a:pPr/>
              <a:t>55</a:t>
            </a:fld>
            <a:endParaRPr lang="en-US" dirty="0"/>
          </a:p>
        </p:txBody>
      </p:sp>
    </p:spTree>
    <p:extLst>
      <p:ext uri="{BB962C8B-B14F-4D97-AF65-F5344CB8AC3E}">
        <p14:creationId xmlns:p14="http://schemas.microsoft.com/office/powerpoint/2010/main" val="5492952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From the beginning of the Medicare program, certain payers have always been liable for payment of claims.  More recently, with the enactment of the Medicare Part c, or Medicare Advantage plan option, this principle has been expanded to include:</a:t>
            </a:r>
          </a:p>
          <a:p>
            <a:pPr lvl="0"/>
            <a:r>
              <a:rPr lang="en-US" dirty="0"/>
              <a:t>-Work-related injuries and accidents (workers’ compensation claim)</a:t>
            </a:r>
          </a:p>
          <a:p>
            <a:pPr lvl="0"/>
            <a:r>
              <a:rPr lang="en-US" dirty="0"/>
              <a:t>-Black Lung program services</a:t>
            </a:r>
          </a:p>
          <a:p>
            <a:pPr lvl="0"/>
            <a:r>
              <a:rPr lang="en-US" dirty="0"/>
              <a:t>-Veterans Affairs services</a:t>
            </a:r>
          </a:p>
          <a:p>
            <a:pPr lvl="0"/>
            <a:r>
              <a:rPr lang="en-US" dirty="0"/>
              <a:t>-Patient’s enrollment in a Medicare Advantage plan</a:t>
            </a:r>
          </a:p>
          <a:p>
            <a:pPr lvl="0"/>
            <a:r>
              <a:rPr lang="en-US" dirty="0"/>
              <a:t>-Federal grant programs</a:t>
            </a:r>
          </a:p>
          <a:p>
            <a:pPr lvl="0"/>
            <a:r>
              <a:rPr lang="en-US" dirty="0"/>
              <a:t>-Public Health Service programs</a:t>
            </a:r>
          </a:p>
          <a:p>
            <a:pPr lvl="0"/>
            <a:endParaRPr lang="en-US" dirty="0"/>
          </a:p>
          <a:p>
            <a:pPr defTabSz="933167">
              <a:defRPr/>
            </a:pPr>
            <a:r>
              <a:rPr lang="en-US" dirty="0"/>
              <a:t>In these cases, Medicare does not make a secondary payment. The amounts paid by the primary payers are considered payment in full. In recent years, the OIG has been reviewing these claims to ensure compliance with the MSP rules.</a:t>
            </a:r>
          </a:p>
          <a:p>
            <a:pPr lvl="0"/>
            <a:endParaRPr lang="en-US" dirty="0"/>
          </a:p>
          <a:p>
            <a:endParaRPr lang="en-US" dirty="0"/>
          </a:p>
        </p:txBody>
      </p:sp>
      <p:sp>
        <p:nvSpPr>
          <p:cNvPr id="4" name="Slide Number Placeholder 3"/>
          <p:cNvSpPr>
            <a:spLocks noGrp="1"/>
          </p:cNvSpPr>
          <p:nvPr>
            <p:ph type="sldNum" sz="quarter" idx="10"/>
          </p:nvPr>
        </p:nvSpPr>
        <p:spPr/>
        <p:txBody>
          <a:bodyPr/>
          <a:lstStyle/>
          <a:p>
            <a:fld id="{12D4FE11-14DB-499E-AC1D-8C0617CC81DB}" type="slidenum">
              <a:rPr lang="en-US" smtClean="0"/>
              <a:pPr/>
              <a:t>56</a:t>
            </a:fld>
            <a:endParaRPr lang="en-US" dirty="0"/>
          </a:p>
        </p:txBody>
      </p:sp>
    </p:spTree>
    <p:extLst>
      <p:ext uri="{BB962C8B-B14F-4D97-AF65-F5344CB8AC3E}">
        <p14:creationId xmlns:p14="http://schemas.microsoft.com/office/powerpoint/2010/main" val="36805297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55000" lnSpcReduction="20000"/>
          </a:bodyPr>
          <a:lstStyle/>
          <a:p>
            <a:r>
              <a:rPr lang="en-US" dirty="0"/>
              <a:t>The Medicare Secondary Payer situations.</a:t>
            </a:r>
          </a:p>
          <a:p>
            <a:pPr lvl="0"/>
            <a:r>
              <a:rPr lang="en-US" b="1" dirty="0"/>
              <a:t>Working Aged:</a:t>
            </a:r>
            <a:r>
              <a:rPr lang="en-US" dirty="0"/>
              <a:t> The patient aged 65 or more (or spouse) is employed and the patient has GHP coverage through The workplace. A GHP is a group health insurance plan provided by an employer that has 20 or more employees.</a:t>
            </a:r>
          </a:p>
          <a:p>
            <a:pPr lvl="1"/>
            <a:r>
              <a:rPr lang="en-US" dirty="0"/>
              <a:t>If the employer has less than 20 employees, the GHP does not qualify as the primary payer and Medicare is billed as primary.</a:t>
            </a:r>
          </a:p>
          <a:p>
            <a:pPr lvl="1"/>
            <a:r>
              <a:rPr lang="en-US" dirty="0"/>
              <a:t>The patient is not required to accept the employer’s insurance coverage; in that case, Medicare would be primary.</a:t>
            </a:r>
          </a:p>
          <a:p>
            <a:pPr lvl="1"/>
            <a:r>
              <a:rPr lang="en-US" dirty="0"/>
              <a:t>The employer is prohibited from offering a supplemental policy in place of the standard group health plan benefits offered to other employees.</a:t>
            </a:r>
          </a:p>
          <a:p>
            <a:r>
              <a:rPr lang="en-US" dirty="0"/>
              <a:t> </a:t>
            </a:r>
          </a:p>
          <a:p>
            <a:pPr lvl="0"/>
            <a:r>
              <a:rPr lang="en-US" b="1" dirty="0"/>
              <a:t>Accident or Other Liability:</a:t>
            </a:r>
            <a:r>
              <a:rPr lang="en-US" dirty="0"/>
              <a:t> When the patient needs medical care as the result of an accident, the liability insurance company may be responsible for payment.  Automobile accidents as well as premise accidents are included in this MSP category.  Healthcare providers are required to obtain the billing information for the liability carrier.  Liability is prime only if the accident did not occur on patient’s own property and if the patient states there is liability.  .  Required coding on the UB-04 includes the occurrence code and the date of the accident.  If no medical payment or other third-party coverage exists, occurrence code 05 and the date of the accident or injury must be provided. </a:t>
            </a:r>
          </a:p>
          <a:p>
            <a:r>
              <a:rPr lang="en-US" dirty="0"/>
              <a:t> </a:t>
            </a:r>
          </a:p>
          <a:p>
            <a:pPr lvl="0"/>
            <a:r>
              <a:rPr lang="en-US" b="1" dirty="0"/>
              <a:t>Disability</a:t>
            </a:r>
            <a:r>
              <a:rPr lang="en-US" dirty="0"/>
              <a:t>: The patient is eligible for Medicare due to a disability, is under the age of 65, and has</a:t>
            </a:r>
            <a:r>
              <a:rPr lang="en-US" b="1" dirty="0"/>
              <a:t> </a:t>
            </a:r>
            <a:r>
              <a:rPr lang="en-US" dirty="0"/>
              <a:t>group health insurance</a:t>
            </a:r>
            <a:r>
              <a:rPr lang="en-US" b="1" dirty="0"/>
              <a:t> </a:t>
            </a:r>
            <a:r>
              <a:rPr lang="en-US" dirty="0"/>
              <a:t>coverage through a</a:t>
            </a:r>
            <a:r>
              <a:rPr lang="en-US" b="1" dirty="0"/>
              <a:t> </a:t>
            </a:r>
            <a:r>
              <a:rPr lang="en-US" dirty="0"/>
              <a:t>large group health plan (LGHP). An LGHP is a group health insurance plan provided by an employer that has 100 or more employees.</a:t>
            </a:r>
          </a:p>
          <a:p>
            <a:pPr lvl="1"/>
            <a:r>
              <a:rPr lang="en-US" dirty="0"/>
              <a:t>Patient is under the age of 65</a:t>
            </a:r>
          </a:p>
          <a:p>
            <a:pPr lvl="1"/>
            <a:r>
              <a:rPr lang="en-US" dirty="0"/>
              <a:t>Patient (or spouse) has current employment status with employer</a:t>
            </a:r>
          </a:p>
          <a:p>
            <a:pPr lvl="1"/>
            <a:r>
              <a:rPr lang="en-US" dirty="0"/>
              <a:t>If the employer has less than 100 employees, the GHP does not qualify as the primary payer and Medicare is billed as primary</a:t>
            </a:r>
          </a:p>
          <a:p>
            <a:r>
              <a:rPr lang="en-US" b="1" dirty="0"/>
              <a:t> </a:t>
            </a:r>
            <a:endParaRPr lang="en-US" dirty="0"/>
          </a:p>
          <a:p>
            <a:pPr lvl="0"/>
            <a:r>
              <a:rPr lang="en-US" b="1" dirty="0"/>
              <a:t>End-Stage Renal Disease (ESRD):</a:t>
            </a:r>
            <a:r>
              <a:rPr lang="en-US" dirty="0"/>
              <a:t> The patient has permanent kidney failure, is covered by a GHP, and has not completed the 30-month coordination period. Note: after completion of the 30-month coordination period, Medicare becomes the primary payer, unless another MSP condition exists.</a:t>
            </a:r>
          </a:p>
          <a:p>
            <a:pPr lvl="1"/>
            <a:r>
              <a:rPr lang="en-US" dirty="0"/>
              <a:t>Insurance must be a qualifying GHP</a:t>
            </a:r>
          </a:p>
          <a:p>
            <a:pPr lvl="1"/>
            <a:r>
              <a:rPr lang="en-US" dirty="0"/>
              <a:t>Must still be in the 30-month coordination period</a:t>
            </a:r>
          </a:p>
          <a:p>
            <a:r>
              <a:rPr lang="en-US" b="1" dirty="0"/>
              <a:t> </a:t>
            </a:r>
            <a:endParaRPr lang="en-US" dirty="0"/>
          </a:p>
          <a:p>
            <a:r>
              <a:rPr lang="en-US" b="1" dirty="0"/>
              <a:t>DRG Window</a:t>
            </a:r>
            <a:endParaRPr lang="en-US" dirty="0"/>
          </a:p>
          <a:p>
            <a:r>
              <a:rPr lang="en-US" dirty="0"/>
              <a:t>Under Medicare rules, certain outpatient services provided by hospitals or by entities owned or controlled by hospitals must be billed as part of an inpatient stay. These include:</a:t>
            </a:r>
          </a:p>
          <a:p>
            <a:pPr lvl="0">
              <a:buFont typeface="Arial" pitchFamily="34" charset="0"/>
              <a:buChar char="•"/>
            </a:pPr>
            <a:r>
              <a:rPr lang="en-US" dirty="0"/>
              <a:t> All diagnostic tests provided to a Medicare beneficiary by a hospital on the date of the beneficiary’s inpatient admission or during the 3 calendar days immediately preceding the date of admission, unless there is no Part A coverage</a:t>
            </a:r>
          </a:p>
          <a:p>
            <a:pPr lvl="0">
              <a:buFont typeface="Arial" pitchFamily="34" charset="0"/>
              <a:buChar char="•"/>
            </a:pPr>
            <a:r>
              <a:rPr lang="en-US" dirty="0"/>
              <a:t> Outpatient services that are not diagnostic provided to a Medicare beneficiary by a hospital on the date of the inpatient admission or during the three days immediately preceding the date of admission</a:t>
            </a:r>
          </a:p>
          <a:p>
            <a:r>
              <a:rPr lang="en-US" dirty="0"/>
              <a:t> </a:t>
            </a:r>
          </a:p>
          <a:p>
            <a:r>
              <a:rPr lang="en-US" dirty="0"/>
              <a:t>Other names for this policy include DRG window, three-day window, 72-hour rule, one-day window, and 24-hour rule. Hospitals may not bill services provided within this window under Medicare Part B (physician and outpatient insurance) if the patient has Part A coverage (inpatient insurance).</a:t>
            </a:r>
          </a:p>
          <a:p>
            <a:endParaRPr lang="en-US" dirty="0"/>
          </a:p>
        </p:txBody>
      </p:sp>
      <p:sp>
        <p:nvSpPr>
          <p:cNvPr id="4" name="Slide Number Placeholder 3"/>
          <p:cNvSpPr>
            <a:spLocks noGrp="1"/>
          </p:cNvSpPr>
          <p:nvPr>
            <p:ph type="sldNum" sz="quarter" idx="10"/>
          </p:nvPr>
        </p:nvSpPr>
        <p:spPr/>
        <p:txBody>
          <a:bodyPr/>
          <a:lstStyle/>
          <a:p>
            <a:fld id="{12D4FE11-14DB-499E-AC1D-8C0617CC81DB}" type="slidenum">
              <a:rPr lang="en-US" smtClean="0"/>
              <a:pPr/>
              <a:t>57</a:t>
            </a:fld>
            <a:endParaRPr lang="en-US" dirty="0"/>
          </a:p>
        </p:txBody>
      </p:sp>
    </p:spTree>
    <p:extLst>
      <p:ext uri="{BB962C8B-B14F-4D97-AF65-F5344CB8AC3E}">
        <p14:creationId xmlns:p14="http://schemas.microsoft.com/office/powerpoint/2010/main" val="26269010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en-US" dirty="0"/>
              <a:t>The Medicare program pays only for medically necessary services. Therefore, providers are expected to screen outpatient services for compliance with Medicare coverage rules. If an ordered service does not meet medical necessity based on the test and diagnostic information provided, the provider is required to issue the appropriate Advanced Beneficiary Notification (ABN).</a:t>
            </a:r>
          </a:p>
          <a:p>
            <a:r>
              <a:rPr lang="en-US" dirty="0"/>
              <a:t> </a:t>
            </a:r>
          </a:p>
          <a:p>
            <a:endParaRPr lang="en-US" dirty="0"/>
          </a:p>
        </p:txBody>
      </p:sp>
      <p:sp>
        <p:nvSpPr>
          <p:cNvPr id="4" name="Slide Number Placeholder 3"/>
          <p:cNvSpPr>
            <a:spLocks noGrp="1"/>
          </p:cNvSpPr>
          <p:nvPr>
            <p:ph type="sldNum" sz="quarter" idx="10"/>
          </p:nvPr>
        </p:nvSpPr>
        <p:spPr/>
        <p:txBody>
          <a:bodyPr/>
          <a:lstStyle/>
          <a:p>
            <a:fld id="{12D4FE11-14DB-499E-AC1D-8C0617CC81DB}" type="slidenum">
              <a:rPr lang="en-US" smtClean="0"/>
              <a:pPr/>
              <a:t>58</a:t>
            </a:fld>
            <a:endParaRPr lang="en-US" dirty="0"/>
          </a:p>
        </p:txBody>
      </p:sp>
    </p:spTree>
    <p:extLst>
      <p:ext uri="{BB962C8B-B14F-4D97-AF65-F5344CB8AC3E}">
        <p14:creationId xmlns:p14="http://schemas.microsoft.com/office/powerpoint/2010/main" val="56818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300" b="0" i="0" kern="1200" dirty="0">
                <a:solidFill>
                  <a:schemeClr val="tx1"/>
                </a:solidFill>
                <a:effectLst/>
                <a:latin typeface="+mn-lt"/>
                <a:ea typeface="+mn-ea"/>
                <a:cs typeface="+mn-cs"/>
              </a:rPr>
              <a:t>Surprising patients with healthcare bills, like we did years ago, is not accepted anymore. In addition, we do disservice to our patients when we treat them clinically, but then financially bankrupt them with surprised billing. </a:t>
            </a:r>
          </a:p>
          <a:p>
            <a:r>
              <a:rPr lang="en-US" sz="1300" b="0" i="0" kern="1200" dirty="0">
                <a:solidFill>
                  <a:schemeClr val="tx1"/>
                </a:solidFill>
                <a:effectLst/>
                <a:latin typeface="+mn-lt"/>
                <a:ea typeface="+mn-ea"/>
                <a:cs typeface="+mn-cs"/>
              </a:rPr>
              <a:t>The healthcare consumer landscape is changing. Consumers want to be known and understood in order to get a personalized healthcare experience. Therefore, understanding consumer attitudes and preferences across the healthcare journey is key for not only improving the experience but also for supporting healthy behaviors, achieving better outcomes, and remaining competitive.</a:t>
            </a:r>
          </a:p>
          <a:p>
            <a:r>
              <a:rPr lang="en-US" dirty="0"/>
              <a:t>Pre-service: Scheduling and pre-access processing set the stage for effective patient communication and data collection. During the pre-service segment, will be completed and the information will move from point to point. It is critical the providers optimize these steps to avoid downstream impact, such as denials, increased cost to collect, increased bad debt and dissatisfied patients</a:t>
            </a:r>
          </a:p>
          <a:p>
            <a:r>
              <a:rPr lang="en-US" dirty="0"/>
              <a:t>Scheduling and Pre-registration</a:t>
            </a:r>
          </a:p>
          <a:p>
            <a:r>
              <a:rPr lang="en-US" dirty="0"/>
              <a:t>Encounter record is generated and the patient and guarantor information is obtained and/or updated as required</a:t>
            </a:r>
          </a:p>
          <a:p>
            <a:r>
              <a:rPr lang="en-US" dirty="0"/>
              <a:t>Screen for Medical Necessity checking , healthcare plan coverage and benefits are verified and pre-authorizations are obtained </a:t>
            </a:r>
          </a:p>
          <a:p>
            <a:r>
              <a:rPr lang="en-US" dirty="0"/>
              <a:t>Estimates are created to inform the patient, in advance of the service, their cost, which will include a deductible, co-insurance, and/or co-payment amount. This should be done prior to service to help the patient make informed decisions, not be surprised by bills, and get assistance with payment as needed. In addition, when I was running my revenue cycle, many times patients, particularly in surgical events, are told to keep their personal items at home, which includes their wallet! </a:t>
            </a:r>
          </a:p>
          <a:p>
            <a:r>
              <a:rPr lang="en-US" dirty="0"/>
              <a:t>If not medically necessary, staff should reach out to see if additional dx’s are available to support coverage, or present the patient an ABN or a notice of non coverage </a:t>
            </a:r>
          </a:p>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5</a:t>
            </a:fld>
            <a:endParaRPr lang="en-US" dirty="0"/>
          </a:p>
        </p:txBody>
      </p:sp>
    </p:spTree>
    <p:extLst>
      <p:ext uri="{BB962C8B-B14F-4D97-AF65-F5344CB8AC3E}">
        <p14:creationId xmlns:p14="http://schemas.microsoft.com/office/powerpoint/2010/main" val="5915542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en-US" dirty="0"/>
              <a:t>An ABN must:</a:t>
            </a:r>
          </a:p>
          <a:p>
            <a:pPr lvl="0"/>
            <a:r>
              <a:rPr lang="en-US" dirty="0"/>
              <a:t> </a:t>
            </a:r>
          </a:p>
          <a:p>
            <a:pPr lvl="0"/>
            <a:r>
              <a:rPr lang="en-US" dirty="0"/>
              <a:t>- Follow the wording provided by CMS to ensure that the text is easily understood</a:t>
            </a:r>
          </a:p>
          <a:p>
            <a:pPr lvl="0"/>
            <a:r>
              <a:rPr lang="en-US" dirty="0"/>
              <a:t>- Clearly identify the specific test or services identified as non-payable</a:t>
            </a:r>
          </a:p>
          <a:p>
            <a:pPr lvl="0"/>
            <a:r>
              <a:rPr lang="en-US" dirty="0"/>
              <a:t>- Provide the information used to determine that Medicare may not pay for the test or service previously identified</a:t>
            </a:r>
          </a:p>
          <a:p>
            <a:pPr lvl="0"/>
            <a:r>
              <a:rPr lang="en-US" dirty="0"/>
              <a:t>- Be provided to the patient far enough in advance to allow time for the beneficiary to make an informed decision</a:t>
            </a:r>
          </a:p>
          <a:p>
            <a:pPr lvl="0"/>
            <a:r>
              <a:rPr lang="en-US" dirty="0"/>
              <a:t>- Be understood by the patient or the patient’s designee</a:t>
            </a:r>
          </a:p>
          <a:p>
            <a:pPr lvl="0"/>
            <a:r>
              <a:rPr lang="en-US" dirty="0"/>
              <a:t>- Comply with the use of the form provided by CMS for this process</a:t>
            </a:r>
          </a:p>
          <a:p>
            <a:endParaRPr lang="en-US" dirty="0"/>
          </a:p>
        </p:txBody>
      </p:sp>
      <p:sp>
        <p:nvSpPr>
          <p:cNvPr id="4" name="Slide Number Placeholder 3"/>
          <p:cNvSpPr>
            <a:spLocks noGrp="1"/>
          </p:cNvSpPr>
          <p:nvPr>
            <p:ph type="sldNum" sz="quarter" idx="10"/>
          </p:nvPr>
        </p:nvSpPr>
        <p:spPr/>
        <p:txBody>
          <a:bodyPr/>
          <a:lstStyle/>
          <a:p>
            <a:fld id="{12D4FE11-14DB-499E-AC1D-8C0617CC81DB}" type="slidenum">
              <a:rPr lang="en-US" smtClean="0"/>
              <a:pPr/>
              <a:t>59</a:t>
            </a:fld>
            <a:endParaRPr lang="en-US" dirty="0"/>
          </a:p>
        </p:txBody>
      </p:sp>
    </p:spTree>
    <p:extLst>
      <p:ext uri="{BB962C8B-B14F-4D97-AF65-F5344CB8AC3E}">
        <p14:creationId xmlns:p14="http://schemas.microsoft.com/office/powerpoint/2010/main" val="29454153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Lato" panose="020F0502020204030203" pitchFamily="34" charset="0"/>
              </a:rPr>
              <a:t>Traditionally, the decision to admit a patient as an inpatient has been up to the judgment of the treating physician, with oversight from the hospital and input from the patient.</a:t>
            </a:r>
          </a:p>
          <a:p>
            <a:pPr algn="l"/>
            <a:r>
              <a:rPr lang="en-US" b="0" i="0" dirty="0">
                <a:solidFill>
                  <a:srgbClr val="333333"/>
                </a:solidFill>
                <a:effectLst/>
                <a:latin typeface="Lato" panose="020F0502020204030203" pitchFamily="34" charset="0"/>
              </a:rPr>
              <a:t>CMS recovery audit contractors (RACs) and Medicare administrative contractors (MACs) had a tendency to second-guess physician judgment, declaring that some patients who were admitted should not have been.</a:t>
            </a:r>
          </a:p>
          <a:p>
            <a:pPr algn="l"/>
            <a:r>
              <a:rPr lang="en-US" b="0" i="1" dirty="0">
                <a:solidFill>
                  <a:srgbClr val="333333"/>
                </a:solidFill>
                <a:effectLst/>
                <a:latin typeface="Lato" panose="020F0502020204030203" pitchFamily="34" charset="0"/>
              </a:rPr>
              <a:t>This has created ambiguity over who decides what constitutes an appropriate admission and what the criteria are for making such a determination.</a:t>
            </a:r>
            <a:endParaRPr lang="en-US" b="0" i="0" dirty="0">
              <a:solidFill>
                <a:srgbClr val="333333"/>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60</a:t>
            </a:fld>
            <a:endParaRPr lang="en-US" dirty="0"/>
          </a:p>
        </p:txBody>
      </p:sp>
    </p:spTree>
    <p:extLst>
      <p:ext uri="{BB962C8B-B14F-4D97-AF65-F5344CB8AC3E}">
        <p14:creationId xmlns:p14="http://schemas.microsoft.com/office/powerpoint/2010/main" val="10808420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hangingPunct="0"/>
            <a:r>
              <a:rPr lang="en-US" dirty="0"/>
              <a:t>In order to promote the use of correct coding methods on a national basis and prevent payment errors due to improper coding, the Centers for Medicare and Medicaid Services (CMS) developed the Correct Coding Initiative (CCI). The purpose of the CCI is to ensure that the most comprehensive groups of codes, rather than the component parts, are billed.</a:t>
            </a:r>
            <a:br>
              <a:rPr lang="en-US" dirty="0"/>
            </a:br>
            <a:endParaRPr lang="en-US" dirty="0"/>
          </a:p>
          <a:p>
            <a:pPr hangingPunct="0"/>
            <a:r>
              <a:rPr lang="en-US" dirty="0"/>
              <a:t>The program consists of edits that are implemented within providers’ claim processing systems. The CCI edits are incorporated within the outpatient code editor. The edits also check for mutually exclusive code pairs. The unit-of-service edits determine the maximum allowed number of services for each Healthcare Common Procedure Coding System (HCPCS) code.</a:t>
            </a:r>
          </a:p>
          <a:p>
            <a:pPr hangingPunct="0"/>
            <a:r>
              <a:rPr lang="en-US" dirty="0"/>
              <a:t> </a:t>
            </a:r>
          </a:p>
          <a:p>
            <a:r>
              <a:rPr lang="en-US" dirty="0"/>
              <a:t>Using a modifier allows a hospital to indicate a specific circumstance that has affected a procedure or service without changing its definition or code.</a:t>
            </a:r>
            <a:br>
              <a:rPr lang="en-US" dirty="0"/>
            </a:br>
            <a:br>
              <a:rPr lang="en-US" dirty="0"/>
            </a:br>
            <a:r>
              <a:rPr lang="en-US" dirty="0"/>
              <a:t>The appropriate use of modifiers reduces the need for separate procedure listings on a bill by describing the modifying circumstance.</a:t>
            </a:r>
            <a:br>
              <a:rPr lang="en-US" dirty="0"/>
            </a:br>
            <a:endParaRPr lang="en-US" dirty="0"/>
          </a:p>
        </p:txBody>
      </p:sp>
      <p:sp>
        <p:nvSpPr>
          <p:cNvPr id="4" name="Slide Number Placeholder 3"/>
          <p:cNvSpPr>
            <a:spLocks noGrp="1"/>
          </p:cNvSpPr>
          <p:nvPr>
            <p:ph type="sldNum" sz="quarter" idx="10"/>
          </p:nvPr>
        </p:nvSpPr>
        <p:spPr/>
        <p:txBody>
          <a:bodyPr/>
          <a:lstStyle/>
          <a:p>
            <a:fld id="{12D4FE11-14DB-499E-AC1D-8C0617CC81DB}" type="slidenum">
              <a:rPr lang="en-US" smtClean="0"/>
              <a:pPr/>
              <a:t>61</a:t>
            </a:fld>
            <a:endParaRPr lang="en-US" dirty="0"/>
          </a:p>
        </p:txBody>
      </p:sp>
    </p:spTree>
    <p:extLst>
      <p:ext uri="{BB962C8B-B14F-4D97-AF65-F5344CB8AC3E}">
        <p14:creationId xmlns:p14="http://schemas.microsoft.com/office/powerpoint/2010/main" val="33514968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56565"/>
                </a:solidFill>
                <a:effectLst/>
                <a:latin typeface="Lato" panose="020F0502020204030203" pitchFamily="34" charset="0"/>
              </a:rPr>
              <a:t>As you move on, please keep in mind the following points.</a:t>
            </a:r>
          </a:p>
          <a:p>
            <a:pPr algn="l">
              <a:buFont typeface="Arial" panose="020B0604020202020204" pitchFamily="34" charset="0"/>
              <a:buChar char="•"/>
            </a:pPr>
            <a:r>
              <a:rPr lang="en-US" b="0" i="0" dirty="0">
                <a:solidFill>
                  <a:srgbClr val="656565"/>
                </a:solidFill>
                <a:effectLst/>
                <a:latin typeface="Lato" panose="020F0502020204030203" pitchFamily="34" charset="0"/>
              </a:rPr>
              <a:t>The Three-Day DRG Window Rule requires certain outpatient services that are provided within three days of the admission date, by hospitals or by entities wholly owned or controlled by hospitals, to be billed as part of an inpatient stay.</a:t>
            </a:r>
          </a:p>
          <a:p>
            <a:pPr algn="l">
              <a:buFont typeface="Arial" panose="020B0604020202020204" pitchFamily="34" charset="0"/>
              <a:buChar char="•"/>
            </a:pPr>
            <a:r>
              <a:rPr lang="en-US" b="0" i="0" dirty="0">
                <a:solidFill>
                  <a:srgbClr val="656565"/>
                </a:solidFill>
                <a:effectLst/>
                <a:latin typeface="Lato" panose="020F0502020204030203" pitchFamily="34" charset="0"/>
              </a:rPr>
              <a:t>The purpose of the ABN is to inform a Medicare beneficiary “before he or she receives specified items or services that might otherwise be paid for” that Medicare certainly or probably will not pay for those items or services on that particular occasion.</a:t>
            </a:r>
          </a:p>
          <a:p>
            <a:pPr algn="l">
              <a:buFont typeface="Arial" panose="020B0604020202020204" pitchFamily="34" charset="0"/>
              <a:buChar char="•"/>
            </a:pPr>
            <a:r>
              <a:rPr lang="en-US" b="0" i="0" dirty="0">
                <a:solidFill>
                  <a:srgbClr val="656565"/>
                </a:solidFill>
                <a:effectLst/>
                <a:latin typeface="Lato" panose="020F0502020204030203" pitchFamily="34" charset="0"/>
              </a:rPr>
              <a:t>The situations where Medicare acts as secondary payer include:</a:t>
            </a:r>
          </a:p>
          <a:p>
            <a:pPr marL="742950" lvl="1" indent="-285750" algn="l">
              <a:buFont typeface="Arial" panose="020B0604020202020204" pitchFamily="34" charset="0"/>
              <a:buChar char="•"/>
            </a:pPr>
            <a:r>
              <a:rPr lang="en-US" b="0" i="0" dirty="0">
                <a:solidFill>
                  <a:srgbClr val="656565"/>
                </a:solidFill>
                <a:effectLst/>
                <a:latin typeface="inherit"/>
              </a:rPr>
              <a:t>Working Aged</a:t>
            </a:r>
          </a:p>
          <a:p>
            <a:pPr marL="742950" lvl="1" indent="-285750" algn="l">
              <a:buFont typeface="Arial" panose="020B0604020202020204" pitchFamily="34" charset="0"/>
              <a:buChar char="•"/>
            </a:pPr>
            <a:r>
              <a:rPr lang="en-US" b="0" i="0" dirty="0">
                <a:solidFill>
                  <a:srgbClr val="656565"/>
                </a:solidFill>
                <a:effectLst/>
                <a:latin typeface="inherit"/>
              </a:rPr>
              <a:t>Accident or Other Liability</a:t>
            </a:r>
          </a:p>
          <a:p>
            <a:pPr marL="742950" lvl="1" indent="-285750" algn="l">
              <a:buFont typeface="Arial" panose="020B0604020202020204" pitchFamily="34" charset="0"/>
              <a:buChar char="•"/>
            </a:pPr>
            <a:r>
              <a:rPr lang="en-US" b="0" i="0" dirty="0">
                <a:solidFill>
                  <a:srgbClr val="656565"/>
                </a:solidFill>
                <a:effectLst/>
                <a:latin typeface="inherit"/>
              </a:rPr>
              <a:t>Disability</a:t>
            </a:r>
          </a:p>
          <a:p>
            <a:pPr marL="742950" lvl="1" indent="-285750" algn="l">
              <a:buFont typeface="Arial" panose="020B0604020202020204" pitchFamily="34" charset="0"/>
              <a:buChar char="•"/>
            </a:pPr>
            <a:r>
              <a:rPr lang="en-US" b="0" i="0" dirty="0">
                <a:solidFill>
                  <a:srgbClr val="656565"/>
                </a:solidFill>
                <a:effectLst/>
                <a:latin typeface="inherit"/>
              </a:rPr>
              <a:t>End-Stage Renal Disease (ESRD)</a:t>
            </a:r>
          </a:p>
          <a:p>
            <a:pPr algn="l">
              <a:buFont typeface="Arial" panose="020B0604020202020204" pitchFamily="34" charset="0"/>
              <a:buChar char="•"/>
            </a:pPr>
            <a:r>
              <a:rPr lang="en-US" b="0" i="0" dirty="0">
                <a:solidFill>
                  <a:srgbClr val="656565"/>
                </a:solidFill>
                <a:effectLst/>
                <a:latin typeface="Lato" panose="020F0502020204030203" pitchFamily="34" charset="0"/>
              </a:rPr>
              <a:t>In order to promote the use of correct coding methods on a national basis and prevent payment errors due to improper coding, the Centers for Medicare and Medicaid Services (CMS) developed the Correct Coding Initiative (CCI).</a:t>
            </a:r>
          </a:p>
          <a:p>
            <a:pPr marL="742950" lvl="1" indent="-285750" algn="l">
              <a:buFont typeface="Arial" panose="020B0604020202020204" pitchFamily="34" charset="0"/>
              <a:buChar char="•"/>
            </a:pPr>
            <a:r>
              <a:rPr lang="en-US" b="0" i="0" dirty="0">
                <a:solidFill>
                  <a:srgbClr val="656565"/>
                </a:solidFill>
                <a:effectLst/>
                <a:latin typeface="inherit"/>
              </a:rPr>
              <a:t>The purpose of the CCI is to ensure that the most comprehensive groups of codes, rather than the component parts, are billed.</a:t>
            </a:r>
          </a:p>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62</a:t>
            </a:fld>
            <a:endParaRPr lang="en-US" dirty="0"/>
          </a:p>
        </p:txBody>
      </p:sp>
    </p:spTree>
    <p:extLst>
      <p:ext uri="{BB962C8B-B14F-4D97-AF65-F5344CB8AC3E}">
        <p14:creationId xmlns:p14="http://schemas.microsoft.com/office/powerpoint/2010/main" val="24374409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b="0" i="0" dirty="0">
                <a:solidFill>
                  <a:srgbClr val="333333"/>
                </a:solidFill>
                <a:effectLst/>
                <a:latin typeface="Lato" panose="020F0502020204030203" pitchFamily="34" charset="0"/>
              </a:rPr>
              <a:t>The purpose of the CCI is to ensure that the most comprehensive groups of codes, rather than the component parts, are billed. The program consists of edits that are implemented within providers’ claim processing systems. The CCI edits are incorporated within the outpatient code editor. The edits also check for mutually exclusive code pairs. </a:t>
            </a:r>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63</a:t>
            </a:fld>
            <a:endParaRPr lang="en-US" dirty="0"/>
          </a:p>
        </p:txBody>
      </p:sp>
    </p:spTree>
    <p:extLst>
      <p:ext uri="{BB962C8B-B14F-4D97-AF65-F5344CB8AC3E}">
        <p14:creationId xmlns:p14="http://schemas.microsoft.com/office/powerpoint/2010/main" val="3767535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56565"/>
                </a:solidFill>
                <a:effectLst/>
                <a:latin typeface="Lato" panose="020F0502020204030203" pitchFamily="34" charset="0"/>
              </a:rPr>
              <a:t>In this section we will address:</a:t>
            </a:r>
            <a:br>
              <a:rPr lang="en-US" b="0" i="0" dirty="0">
                <a:solidFill>
                  <a:srgbClr val="656565"/>
                </a:solidFill>
                <a:effectLst/>
                <a:latin typeface="Lato" panose="020F0502020204030203" pitchFamily="34" charset="0"/>
              </a:rPr>
            </a:br>
            <a:endParaRPr lang="en-US" b="0" i="0" dirty="0">
              <a:solidFill>
                <a:srgbClr val="656565"/>
              </a:solidFill>
              <a:effectLst/>
              <a:latin typeface="Lato" panose="020F0502020204030203" pitchFamily="34" charset="0"/>
            </a:endParaRPr>
          </a:p>
          <a:p>
            <a:pPr algn="l">
              <a:buFont typeface="Arial" panose="020B0604020202020204" pitchFamily="34" charset="0"/>
              <a:buChar char="•"/>
            </a:pPr>
            <a:r>
              <a:rPr lang="en-US" b="0" i="0" dirty="0">
                <a:solidFill>
                  <a:srgbClr val="656565"/>
                </a:solidFill>
                <a:effectLst/>
                <a:latin typeface="Lato" panose="020F0502020204030203" pitchFamily="34" charset="0"/>
              </a:rPr>
              <a:t>Business or organizational ethics.</a:t>
            </a:r>
          </a:p>
          <a:p>
            <a:pPr algn="l">
              <a:buFont typeface="Arial" panose="020B0604020202020204" pitchFamily="34" charset="0"/>
              <a:buChar char="•"/>
            </a:pPr>
            <a:r>
              <a:rPr lang="en-US" b="0" i="0" dirty="0">
                <a:solidFill>
                  <a:srgbClr val="656565"/>
                </a:solidFill>
                <a:effectLst/>
                <a:latin typeface="Lato" panose="020F0502020204030203" pitchFamily="34" charset="0"/>
              </a:rPr>
              <a:t>The application of ethics in healthcare and the revenue cycle.</a:t>
            </a:r>
          </a:p>
          <a:p>
            <a:endParaRPr lang="en-US" b="0" i="0" dirty="0">
              <a:solidFill>
                <a:srgbClr val="656565"/>
              </a:solidFill>
              <a:effectLst/>
              <a:latin typeface="Lato" panose="020F0502020204030203" pitchFamily="34" charset="0"/>
            </a:endParaRPr>
          </a:p>
        </p:txBody>
      </p:sp>
      <p:sp>
        <p:nvSpPr>
          <p:cNvPr id="4" name="Slide Number Placeholder 3"/>
          <p:cNvSpPr>
            <a:spLocks noGrp="1"/>
          </p:cNvSpPr>
          <p:nvPr>
            <p:ph type="sldNum" sz="quarter" idx="5"/>
          </p:nvPr>
        </p:nvSpPr>
        <p:spPr/>
        <p:txBody>
          <a:bodyPr/>
          <a:lstStyle/>
          <a:p>
            <a:fld id="{F425FBC4-EDDB-9748-96F0-0D05920672FF}" type="slidenum">
              <a:rPr lang="en-US" smtClean="0"/>
              <a:pPr/>
              <a:t>64</a:t>
            </a:fld>
            <a:endParaRPr lang="en-US" dirty="0"/>
          </a:p>
        </p:txBody>
      </p:sp>
    </p:spTree>
    <p:extLst>
      <p:ext uri="{BB962C8B-B14F-4D97-AF65-F5344CB8AC3E}">
        <p14:creationId xmlns:p14="http://schemas.microsoft.com/office/powerpoint/2010/main" val="678493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33333"/>
                </a:solidFill>
                <a:effectLst/>
                <a:latin typeface="Lato" panose="020F0502020204030203" pitchFamily="34" charset="0"/>
              </a:rPr>
              <a:t>Why Talk About Ethics?</a:t>
            </a:r>
          </a:p>
          <a:p>
            <a:pPr algn="l"/>
            <a:br>
              <a:rPr lang="en-US" b="0" i="0" dirty="0">
                <a:solidFill>
                  <a:srgbClr val="656565"/>
                </a:solidFill>
                <a:effectLst/>
                <a:latin typeface="Lato" panose="020F0502020204030203" pitchFamily="34" charset="0"/>
              </a:rPr>
            </a:br>
            <a:endParaRPr lang="en-US" b="0" i="0" dirty="0">
              <a:solidFill>
                <a:srgbClr val="656565"/>
              </a:solidFill>
              <a:effectLst/>
              <a:latin typeface="Lato" panose="020F0502020204030203" pitchFamily="34" charset="0"/>
            </a:endParaRPr>
          </a:p>
          <a:p>
            <a:pPr algn="l"/>
            <a:r>
              <a:rPr lang="en-US" b="1" i="0" dirty="0">
                <a:solidFill>
                  <a:srgbClr val="333333"/>
                </a:solidFill>
                <a:effectLst/>
                <a:latin typeface="Lato" panose="020F0502020204030203" pitchFamily="34" charset="0"/>
              </a:rPr>
              <a:t>Our society is changing at a rapid pace:</a:t>
            </a:r>
          </a:p>
          <a:p>
            <a:pPr algn="l">
              <a:buFont typeface="Arial" panose="020B0604020202020204" pitchFamily="34" charset="0"/>
              <a:buChar char="•"/>
            </a:pPr>
            <a:r>
              <a:rPr lang="en-US" b="0" i="0" dirty="0">
                <a:solidFill>
                  <a:srgbClr val="656565"/>
                </a:solidFill>
                <a:effectLst/>
                <a:latin typeface="Lato" panose="020F0502020204030203" pitchFamily="34" charset="0"/>
              </a:rPr>
              <a:t>Expanding global economy</a:t>
            </a:r>
          </a:p>
          <a:p>
            <a:pPr algn="l">
              <a:buFont typeface="Arial" panose="020B0604020202020204" pitchFamily="34" charset="0"/>
              <a:buChar char="•"/>
            </a:pPr>
            <a:r>
              <a:rPr lang="en-US" b="0" i="0" dirty="0">
                <a:solidFill>
                  <a:srgbClr val="656565"/>
                </a:solidFill>
                <a:effectLst/>
                <a:latin typeface="Lato" panose="020F0502020204030203" pitchFamily="34" charset="0"/>
              </a:rPr>
              <a:t>Increasing workplace diversity</a:t>
            </a:r>
          </a:p>
          <a:p>
            <a:pPr algn="l">
              <a:buFont typeface="Arial" panose="020B0604020202020204" pitchFamily="34" charset="0"/>
              <a:buChar char="•"/>
            </a:pPr>
            <a:r>
              <a:rPr lang="en-US" b="0" i="0" dirty="0">
                <a:solidFill>
                  <a:srgbClr val="656565"/>
                </a:solidFill>
                <a:effectLst/>
                <a:latin typeface="Lato" panose="020F0502020204030203" pitchFamily="34" charset="0"/>
              </a:rPr>
              <a:t>Expansion of the information highway</a:t>
            </a:r>
          </a:p>
          <a:p>
            <a:pPr algn="l">
              <a:buFont typeface="Arial" panose="020B0604020202020204" pitchFamily="34" charset="0"/>
              <a:buChar char="•"/>
            </a:pPr>
            <a:r>
              <a:rPr lang="en-US" b="0" i="0" dirty="0">
                <a:solidFill>
                  <a:srgbClr val="656565"/>
                </a:solidFill>
                <a:effectLst/>
                <a:latin typeface="Lato" panose="020F0502020204030203" pitchFamily="34" charset="0"/>
              </a:rPr>
              <a:t>Increasing technology</a:t>
            </a:r>
          </a:p>
          <a:p>
            <a:pPr algn="l">
              <a:buFont typeface="Arial" panose="020B0604020202020204" pitchFamily="34" charset="0"/>
              <a:buChar char="•"/>
            </a:pPr>
            <a:r>
              <a:rPr lang="en-US" b="0" i="0" dirty="0">
                <a:solidFill>
                  <a:srgbClr val="656565"/>
                </a:solidFill>
                <a:effectLst/>
                <a:latin typeface="Lato" panose="020F0502020204030203" pitchFamily="34" charset="0"/>
              </a:rPr>
              <a:t>Unique generational differences</a:t>
            </a:r>
          </a:p>
          <a:p>
            <a:pPr algn="l"/>
            <a:r>
              <a:rPr lang="en-US" b="0" i="0" dirty="0">
                <a:solidFill>
                  <a:srgbClr val="656565"/>
                </a:solidFill>
                <a:effectLst/>
                <a:latin typeface="Lato" panose="020F0502020204030203" pitchFamily="34" charset="0"/>
              </a:rPr>
              <a:t>As a result, defining and applying ethical business practices and principles is important to all industries.</a:t>
            </a:r>
            <a:br>
              <a:rPr lang="en-US" b="0" i="0" dirty="0">
                <a:solidFill>
                  <a:srgbClr val="656565"/>
                </a:solidFill>
                <a:effectLst/>
                <a:latin typeface="Lato" panose="020F0502020204030203" pitchFamily="34" charset="0"/>
              </a:rPr>
            </a:br>
            <a:endParaRPr lang="en-US" b="0" i="0" dirty="0">
              <a:solidFill>
                <a:srgbClr val="656565"/>
              </a:solidFill>
              <a:effectLst/>
              <a:latin typeface="Lato" panose="020F0502020204030203" pitchFamily="34" charset="0"/>
            </a:endParaRPr>
          </a:p>
          <a:p>
            <a:pPr algn="l"/>
            <a:r>
              <a:rPr lang="en-US" b="0" i="0" dirty="0">
                <a:solidFill>
                  <a:srgbClr val="656565"/>
                </a:solidFill>
                <a:effectLst/>
                <a:latin typeface="Lato" panose="020F0502020204030203" pitchFamily="34" charset="0"/>
              </a:rPr>
              <a:t>Healthcare services are important to both individuals and our society and as a result, healthcare providers and those that work in the healthcare industry have additional ethical duties to the patients and communities they serve</a:t>
            </a:r>
          </a:p>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65</a:t>
            </a:fld>
            <a:endParaRPr lang="en-US" dirty="0"/>
          </a:p>
        </p:txBody>
      </p:sp>
    </p:spTree>
    <p:extLst>
      <p:ext uri="{BB962C8B-B14F-4D97-AF65-F5344CB8AC3E}">
        <p14:creationId xmlns:p14="http://schemas.microsoft.com/office/powerpoint/2010/main" val="13248546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Lato" panose="020F0502020204030203" pitchFamily="34" charset="0"/>
              </a:rPr>
              <a:t>Examples of ethics violations which may occur that impact the revenue cycle include:</a:t>
            </a:r>
          </a:p>
          <a:p>
            <a:pPr algn="l">
              <a:buFont typeface="Arial" panose="020B0604020202020204" pitchFamily="34" charset="0"/>
              <a:buChar char="•"/>
            </a:pPr>
            <a:r>
              <a:rPr lang="en-US" b="0" i="0" dirty="0">
                <a:solidFill>
                  <a:srgbClr val="333333"/>
                </a:solidFill>
                <a:effectLst/>
                <a:latin typeface="Lato" panose="020F0502020204030203" pitchFamily="34" charset="0"/>
              </a:rPr>
              <a:t>Financial misconduct</a:t>
            </a:r>
          </a:p>
          <a:p>
            <a:pPr algn="l">
              <a:buFont typeface="Arial" panose="020B0604020202020204" pitchFamily="34" charset="0"/>
              <a:buChar char="•"/>
            </a:pPr>
            <a:r>
              <a:rPr lang="en-US" b="0" i="0" dirty="0">
                <a:solidFill>
                  <a:srgbClr val="333333"/>
                </a:solidFill>
                <a:effectLst/>
                <a:latin typeface="Lato" panose="020F0502020204030203" pitchFamily="34" charset="0"/>
              </a:rPr>
              <a:t>Overcharging</a:t>
            </a:r>
          </a:p>
          <a:p>
            <a:pPr algn="l">
              <a:buFont typeface="Arial" panose="020B0604020202020204" pitchFamily="34" charset="0"/>
              <a:buChar char="•"/>
            </a:pPr>
            <a:r>
              <a:rPr lang="en-US" b="0" i="0" dirty="0">
                <a:solidFill>
                  <a:srgbClr val="333333"/>
                </a:solidFill>
                <a:effectLst/>
                <a:latin typeface="Lato" panose="020F0502020204030203" pitchFamily="34" charset="0"/>
              </a:rPr>
              <a:t>Theft of property</a:t>
            </a:r>
          </a:p>
          <a:p>
            <a:pPr algn="l">
              <a:buFont typeface="Arial" panose="020B0604020202020204" pitchFamily="34" charset="0"/>
              <a:buChar char="•"/>
            </a:pPr>
            <a:r>
              <a:rPr lang="en-US" b="0" i="0" dirty="0">
                <a:solidFill>
                  <a:srgbClr val="333333"/>
                </a:solidFill>
                <a:effectLst/>
                <a:latin typeface="Lato" panose="020F0502020204030203" pitchFamily="34" charset="0"/>
              </a:rPr>
              <a:t>Falsifying records to boost reimbursement</a:t>
            </a:r>
          </a:p>
          <a:p>
            <a:pPr algn="l">
              <a:buFont typeface="Arial" panose="020B0604020202020204" pitchFamily="34" charset="0"/>
              <a:buChar char="•"/>
            </a:pPr>
            <a:r>
              <a:rPr lang="en-US" b="0" i="0" dirty="0">
                <a:solidFill>
                  <a:srgbClr val="333333"/>
                </a:solidFill>
                <a:effectLst/>
                <a:latin typeface="Lato" panose="020F0502020204030203" pitchFamily="34" charset="0"/>
              </a:rPr>
              <a:t>Miscoding claims</a:t>
            </a:r>
          </a:p>
          <a:p>
            <a:pPr algn="l"/>
            <a:r>
              <a:rPr lang="en-US" b="0" i="0" dirty="0">
                <a:solidFill>
                  <a:srgbClr val="333333"/>
                </a:solidFill>
                <a:effectLst/>
                <a:latin typeface="Lato" panose="020F0502020204030203" pitchFamily="34" charset="0"/>
              </a:rPr>
              <a:t>Provider policies and procedures should be in place to reduce the risk of these types of violations; however, it is just as important to be aware that an individual’s experiences and value system may impact his/her actions and result in non-compliance.</a:t>
            </a:r>
          </a:p>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66</a:t>
            </a:fld>
            <a:endParaRPr lang="en-US" dirty="0"/>
          </a:p>
        </p:txBody>
      </p:sp>
    </p:spTree>
    <p:extLst>
      <p:ext uri="{BB962C8B-B14F-4D97-AF65-F5344CB8AC3E}">
        <p14:creationId xmlns:p14="http://schemas.microsoft.com/office/powerpoint/2010/main" val="23036336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67</a:t>
            </a:fld>
            <a:endParaRPr lang="en-US" dirty="0"/>
          </a:p>
        </p:txBody>
      </p:sp>
    </p:spTree>
    <p:extLst>
      <p:ext uri="{BB962C8B-B14F-4D97-AF65-F5344CB8AC3E}">
        <p14:creationId xmlns:p14="http://schemas.microsoft.com/office/powerpoint/2010/main" val="19190732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lgn="l">
              <a:buFont typeface="Arial" panose="020B0604020202020204" pitchFamily="34" charset="0"/>
              <a:buChar char="•"/>
            </a:pPr>
            <a:r>
              <a:rPr lang="en-US" b="0" i="0" dirty="0">
                <a:solidFill>
                  <a:srgbClr val="656565"/>
                </a:solidFill>
                <a:effectLst/>
                <a:latin typeface="Lato" panose="020F0502020204030203" pitchFamily="34" charset="0"/>
              </a:rPr>
              <a:t>Business ethics or organizational ethics represent the principles and standards by which organizations operate. Business or organizational ethics are relevant to the conduct of individuals within an organization.</a:t>
            </a:r>
          </a:p>
          <a:p>
            <a:pPr algn="l">
              <a:buFont typeface="Arial" panose="020B0604020202020204" pitchFamily="34" charset="0"/>
              <a:buChar char="•"/>
            </a:pPr>
            <a:r>
              <a:rPr lang="en-US" b="0" i="0" dirty="0">
                <a:solidFill>
                  <a:srgbClr val="656565"/>
                </a:solidFill>
                <a:effectLst/>
                <a:latin typeface="Lato" panose="020F0502020204030203" pitchFamily="34" charset="0"/>
              </a:rPr>
              <a:t> Examples of ethics violations which may occur that impact the revenue cycle include:</a:t>
            </a:r>
          </a:p>
          <a:p>
            <a:pPr marL="742950" lvl="1" indent="-285750" algn="l">
              <a:buFont typeface="Arial" panose="020B0604020202020204" pitchFamily="34" charset="0"/>
              <a:buChar char="•"/>
            </a:pPr>
            <a:r>
              <a:rPr lang="en-US" b="0" i="0" dirty="0">
                <a:solidFill>
                  <a:srgbClr val="656565"/>
                </a:solidFill>
                <a:effectLst/>
                <a:latin typeface="inherit"/>
              </a:rPr>
              <a:t>Financial misconduct</a:t>
            </a:r>
          </a:p>
          <a:p>
            <a:pPr marL="742950" lvl="1" indent="-285750" algn="l">
              <a:buFont typeface="Arial" panose="020B0604020202020204" pitchFamily="34" charset="0"/>
              <a:buChar char="•"/>
            </a:pPr>
            <a:r>
              <a:rPr lang="en-US" b="0" i="0" dirty="0">
                <a:solidFill>
                  <a:srgbClr val="656565"/>
                </a:solidFill>
                <a:effectLst/>
                <a:latin typeface="inherit"/>
              </a:rPr>
              <a:t>Overcharging</a:t>
            </a:r>
            <a:br>
              <a:rPr lang="en-US" b="0" i="0" dirty="0">
                <a:solidFill>
                  <a:srgbClr val="656565"/>
                </a:solidFill>
                <a:effectLst/>
                <a:latin typeface="inherit"/>
              </a:rPr>
            </a:br>
            <a:endParaRPr lang="en-US" b="0" i="0" dirty="0">
              <a:solidFill>
                <a:srgbClr val="656565"/>
              </a:solidFill>
              <a:effectLst/>
              <a:latin typeface="inherit"/>
            </a:endParaRPr>
          </a:p>
          <a:p>
            <a:pPr marL="742950" lvl="1" indent="-285750" algn="l">
              <a:buFont typeface="Arial" panose="020B0604020202020204" pitchFamily="34" charset="0"/>
              <a:buChar char="•"/>
            </a:pPr>
            <a:r>
              <a:rPr lang="en-US" b="0" i="0" dirty="0">
                <a:solidFill>
                  <a:srgbClr val="656565"/>
                </a:solidFill>
                <a:effectLst/>
                <a:latin typeface="inherit"/>
              </a:rPr>
              <a:t>Theft of property</a:t>
            </a:r>
            <a:br>
              <a:rPr lang="en-US" b="0" i="0" dirty="0">
                <a:solidFill>
                  <a:srgbClr val="656565"/>
                </a:solidFill>
                <a:effectLst/>
                <a:latin typeface="inherit"/>
              </a:rPr>
            </a:br>
            <a:endParaRPr lang="en-US" b="0" i="0" dirty="0">
              <a:solidFill>
                <a:srgbClr val="656565"/>
              </a:solidFill>
              <a:effectLst/>
              <a:latin typeface="inherit"/>
            </a:endParaRPr>
          </a:p>
          <a:p>
            <a:pPr marL="742950" lvl="1" indent="-285750" algn="l">
              <a:buFont typeface="Arial" panose="020B0604020202020204" pitchFamily="34" charset="0"/>
              <a:buChar char="•"/>
            </a:pPr>
            <a:r>
              <a:rPr lang="en-US" b="0" i="0" dirty="0">
                <a:solidFill>
                  <a:srgbClr val="656565"/>
                </a:solidFill>
                <a:effectLst/>
                <a:latin typeface="inherit"/>
              </a:rPr>
              <a:t>Falsifying records to boost reimbursement</a:t>
            </a:r>
            <a:br>
              <a:rPr lang="en-US" b="0" i="0" dirty="0">
                <a:solidFill>
                  <a:srgbClr val="656565"/>
                </a:solidFill>
                <a:effectLst/>
                <a:latin typeface="inherit"/>
              </a:rPr>
            </a:br>
            <a:endParaRPr lang="en-US" b="0" i="0" dirty="0">
              <a:solidFill>
                <a:srgbClr val="656565"/>
              </a:solidFill>
              <a:effectLst/>
              <a:latin typeface="inherit"/>
            </a:endParaRPr>
          </a:p>
          <a:p>
            <a:pPr marL="742950" lvl="1" indent="-285750" algn="l">
              <a:buFont typeface="Arial" panose="020B0604020202020204" pitchFamily="34" charset="0"/>
              <a:buChar char="•"/>
            </a:pPr>
            <a:r>
              <a:rPr lang="en-US" b="0" i="0" dirty="0">
                <a:solidFill>
                  <a:srgbClr val="656565"/>
                </a:solidFill>
                <a:effectLst/>
                <a:latin typeface="inherit"/>
              </a:rPr>
              <a:t>Miscoding claims</a:t>
            </a:r>
            <a:br>
              <a:rPr lang="en-US" b="0" i="0" dirty="0">
                <a:solidFill>
                  <a:srgbClr val="656565"/>
                </a:solidFill>
                <a:effectLst/>
                <a:latin typeface="inherit"/>
              </a:rPr>
            </a:br>
            <a:endParaRPr lang="en-US" b="0" i="0" dirty="0">
              <a:solidFill>
                <a:srgbClr val="656565"/>
              </a:solidFill>
              <a:effectLst/>
              <a:latin typeface="inherit"/>
            </a:endParaRPr>
          </a:p>
          <a:p>
            <a:pPr algn="l"/>
            <a:r>
              <a:rPr lang="en-US" b="0" i="0" dirty="0">
                <a:solidFill>
                  <a:srgbClr val="656565"/>
                </a:solidFill>
                <a:effectLst/>
                <a:latin typeface="Lato" panose="020F0502020204030203" pitchFamily="34" charset="0"/>
              </a:rPr>
              <a:t>Other points to keep in mind include:</a:t>
            </a:r>
          </a:p>
          <a:p>
            <a:pPr algn="l">
              <a:buFont typeface="Arial" panose="020B0604020202020204" pitchFamily="34" charset="0"/>
              <a:buChar char="•"/>
            </a:pPr>
            <a:r>
              <a:rPr lang="en-US" b="0" i="0" dirty="0">
                <a:solidFill>
                  <a:srgbClr val="656565"/>
                </a:solidFill>
                <a:effectLst/>
                <a:latin typeface="Lato" panose="020F0502020204030203" pitchFamily="34" charset="0"/>
              </a:rPr>
              <a:t>Ethical behavior, which is considered to be actions that are the right thing to do, not just what is required by a law, regulation or rule, is very important in healthcare.</a:t>
            </a:r>
          </a:p>
          <a:p>
            <a:pPr algn="l">
              <a:buFont typeface="Arial" panose="020B0604020202020204" pitchFamily="34" charset="0"/>
              <a:buChar char="•"/>
            </a:pPr>
            <a:r>
              <a:rPr lang="en-US" b="0" i="0" dirty="0">
                <a:solidFill>
                  <a:srgbClr val="656565"/>
                </a:solidFill>
                <a:effectLst/>
                <a:latin typeface="Lato" panose="020F0502020204030203" pitchFamily="34" charset="0"/>
              </a:rPr>
              <a:t>The concept of ethical standards applies to actions that are hoped for and expected by each individual staff and management member within healthcare.</a:t>
            </a:r>
          </a:p>
          <a:p>
            <a:pPr algn="l">
              <a:buFont typeface="Arial" panose="020B0604020202020204" pitchFamily="34" charset="0"/>
              <a:buChar char="•"/>
            </a:pPr>
            <a:r>
              <a:rPr lang="en-US" b="0" i="0" dirty="0">
                <a:solidFill>
                  <a:srgbClr val="656565"/>
                </a:solidFill>
                <a:effectLst/>
                <a:latin typeface="Lato" panose="020F0502020204030203" pitchFamily="34" charset="0"/>
              </a:rPr>
              <a:t>It is important for staff and management to uphold the business ethics of the provider and act as peer role models.</a:t>
            </a:r>
          </a:p>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68</a:t>
            </a:fld>
            <a:endParaRPr lang="en-US" dirty="0"/>
          </a:p>
        </p:txBody>
      </p:sp>
    </p:spTree>
    <p:extLst>
      <p:ext uri="{BB962C8B-B14F-4D97-AF65-F5344CB8AC3E}">
        <p14:creationId xmlns:p14="http://schemas.microsoft.com/office/powerpoint/2010/main" val="769647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of Service </a:t>
            </a:r>
          </a:p>
          <a:p>
            <a:r>
              <a:rPr lang="en-US" dirty="0"/>
              <a:t>Ideally, the scheduled patient has been pre-registered and can go directly to the service unit, vs waiting in a main registration area. Consents are signed, and if not collected pre-service, agreed upon payments are made. Positive patient identification is completed, and the patient is given an armband, Unscheduled patients or non pre-registered will have to go through a comprehensive registration process. </a:t>
            </a:r>
          </a:p>
        </p:txBody>
      </p:sp>
      <p:sp>
        <p:nvSpPr>
          <p:cNvPr id="4" name="Slide Number Placeholder 3"/>
          <p:cNvSpPr>
            <a:spLocks noGrp="1"/>
          </p:cNvSpPr>
          <p:nvPr>
            <p:ph type="sldNum" sz="quarter" idx="5"/>
          </p:nvPr>
        </p:nvSpPr>
        <p:spPr/>
        <p:txBody>
          <a:bodyPr/>
          <a:lstStyle/>
          <a:p>
            <a:fld id="{F425FBC4-EDDB-9748-96F0-0D05920672FF}" type="slidenum">
              <a:rPr lang="en-US" smtClean="0"/>
              <a:pPr/>
              <a:t>6</a:t>
            </a:fld>
            <a:endParaRPr lang="en-US" dirty="0"/>
          </a:p>
        </p:txBody>
      </p:sp>
    </p:spTree>
    <p:extLst>
      <p:ext uri="{BB962C8B-B14F-4D97-AF65-F5344CB8AC3E}">
        <p14:creationId xmlns:p14="http://schemas.microsoft.com/office/powerpoint/2010/main" val="17490750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b="0" i="0" dirty="0">
                <a:solidFill>
                  <a:srgbClr val="333333"/>
                </a:solidFill>
                <a:effectLst/>
                <a:latin typeface="Lato" panose="020F0502020204030203" pitchFamily="34" charset="0"/>
              </a:rPr>
              <a:t>In healthcare, both clinical and financial personnel must be fully aware and engaged in the laws and regulations that govern their work. Business or organizational ethics are relevant to the conduct of individuals within an organization. </a:t>
            </a:r>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69</a:t>
            </a:fld>
            <a:endParaRPr lang="en-US" dirty="0"/>
          </a:p>
        </p:txBody>
      </p:sp>
    </p:spTree>
    <p:extLst>
      <p:ext uri="{BB962C8B-B14F-4D97-AF65-F5344CB8AC3E}">
        <p14:creationId xmlns:p14="http://schemas.microsoft.com/office/powerpoint/2010/main" val="8905180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56565"/>
                </a:solidFill>
                <a:effectLst/>
                <a:latin typeface="Lato" panose="020F0502020204030203" pitchFamily="34" charset="0"/>
              </a:rPr>
              <a:t>In this course we will address:</a:t>
            </a:r>
            <a:br>
              <a:rPr lang="en-US" b="0" i="0" dirty="0">
                <a:solidFill>
                  <a:srgbClr val="656565"/>
                </a:solidFill>
                <a:effectLst/>
                <a:latin typeface="Lato" panose="020F0502020204030203" pitchFamily="34" charset="0"/>
              </a:rPr>
            </a:br>
            <a:endParaRPr lang="en-US" b="0" i="0" dirty="0">
              <a:solidFill>
                <a:srgbClr val="656565"/>
              </a:solidFill>
              <a:effectLst/>
              <a:latin typeface="Lato" panose="020F0502020204030203" pitchFamily="34" charset="0"/>
            </a:endParaRPr>
          </a:p>
          <a:p>
            <a:pPr algn="l">
              <a:buFont typeface="Arial" panose="020B0604020202020204" pitchFamily="34" charset="0"/>
              <a:buChar char="•"/>
            </a:pPr>
            <a:r>
              <a:rPr lang="en-US" b="0" i="0" dirty="0">
                <a:solidFill>
                  <a:srgbClr val="656565"/>
                </a:solidFill>
                <a:effectLst/>
                <a:latin typeface="Lato" panose="020F0502020204030203" pitchFamily="34" charset="0"/>
              </a:rPr>
              <a:t>The broad provisions of the Affordable Care Act (ACA) of 2010.</a:t>
            </a:r>
          </a:p>
          <a:p>
            <a:pPr algn="l">
              <a:buFont typeface="Arial" panose="020B0604020202020204" pitchFamily="34" charset="0"/>
              <a:buChar char="•"/>
            </a:pPr>
            <a:r>
              <a:rPr lang="en-US" b="0" i="0" dirty="0">
                <a:solidFill>
                  <a:srgbClr val="656565"/>
                </a:solidFill>
                <a:effectLst/>
                <a:latin typeface="Lato" panose="020F0502020204030203" pitchFamily="34" charset="0"/>
              </a:rPr>
              <a:t>CMS’s proposed alternative delivery and payment models.</a:t>
            </a:r>
          </a:p>
          <a:p>
            <a:pPr algn="l">
              <a:buFont typeface="Arial" panose="020B0604020202020204" pitchFamily="34" charset="0"/>
              <a:buChar char="•"/>
            </a:pPr>
            <a:r>
              <a:rPr lang="en-US" b="0" i="0" dirty="0">
                <a:solidFill>
                  <a:srgbClr val="656565"/>
                </a:solidFill>
                <a:effectLst/>
                <a:latin typeface="Lato" panose="020F0502020204030203" pitchFamily="34" charset="0"/>
              </a:rPr>
              <a:t>Standard Quality Measures.</a:t>
            </a:r>
          </a:p>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71</a:t>
            </a:fld>
            <a:endParaRPr lang="en-US" dirty="0"/>
          </a:p>
        </p:txBody>
      </p:sp>
    </p:spTree>
    <p:extLst>
      <p:ext uri="{BB962C8B-B14F-4D97-AF65-F5344CB8AC3E}">
        <p14:creationId xmlns:p14="http://schemas.microsoft.com/office/powerpoint/2010/main" val="25002261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defTabSz="933167"/>
            <a:r>
              <a:rPr lang="en-US" b="1" dirty="0"/>
              <a:t>The Patient Protection and Affordable Care Act of 2010 (PPACA)</a:t>
            </a:r>
            <a:endParaRPr lang="en-US" dirty="0"/>
          </a:p>
          <a:p>
            <a:endParaRPr lang="en-US" dirty="0"/>
          </a:p>
          <a:p>
            <a:r>
              <a:rPr lang="en-US" dirty="0"/>
              <a:t>The Patient Protection and Affordable Care Act, also known as the Affordable Care Act or ACA, was passed and signed into law in 2010. It was designed to reform the healthcare system into a system that rewards greater value, improves the quality of care and increases efficiency in the delivery of services. </a:t>
            </a:r>
          </a:p>
          <a:p>
            <a:endParaRPr lang="en-US" dirty="0"/>
          </a:p>
          <a:p>
            <a:pPr defTabSz="933167">
              <a:defRPr/>
            </a:pPr>
            <a:endParaRPr lang="en-US" dirty="0"/>
          </a:p>
        </p:txBody>
      </p:sp>
      <p:sp>
        <p:nvSpPr>
          <p:cNvPr id="4" name="Slide Number Placeholder 3"/>
          <p:cNvSpPr>
            <a:spLocks noGrp="1"/>
          </p:cNvSpPr>
          <p:nvPr>
            <p:ph type="sldNum" sz="quarter" idx="10"/>
          </p:nvPr>
        </p:nvSpPr>
        <p:spPr/>
        <p:txBody>
          <a:bodyPr/>
          <a:lstStyle/>
          <a:p>
            <a:fld id="{92CC7C99-4978-477C-9FBF-02291A060D66}" type="slidenum">
              <a:rPr lang="en-US" smtClean="0"/>
              <a:pPr/>
              <a:t>72</a:t>
            </a:fld>
            <a:endParaRPr lang="en-US" dirty="0"/>
          </a:p>
        </p:txBody>
      </p:sp>
    </p:spTree>
    <p:extLst>
      <p:ext uri="{BB962C8B-B14F-4D97-AF65-F5344CB8AC3E}">
        <p14:creationId xmlns:p14="http://schemas.microsoft.com/office/powerpoint/2010/main" val="2485521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en-US" dirty="0"/>
              <a:t>The act includes provisions to:</a:t>
            </a:r>
          </a:p>
          <a:p>
            <a:pPr marL="233292" indent="-233292">
              <a:buFont typeface="+mj-lt"/>
              <a:buAutoNum type="arabicPeriod"/>
            </a:pPr>
            <a:r>
              <a:rPr lang="en-US" dirty="0"/>
              <a:t>Improve the quality of care</a:t>
            </a:r>
          </a:p>
          <a:p>
            <a:pPr marL="233292" indent="-233292">
              <a:buFont typeface="+mj-lt"/>
              <a:buAutoNum type="arabicPeriod"/>
            </a:pPr>
            <a:r>
              <a:rPr lang="en-US" dirty="0"/>
              <a:t>Reform the healthcare delivery system</a:t>
            </a:r>
          </a:p>
          <a:p>
            <a:pPr marL="233292" indent="-233292">
              <a:buFont typeface="+mj-lt"/>
              <a:buAutoNum type="arabicPeriod"/>
            </a:pPr>
            <a:r>
              <a:rPr lang="en-US" dirty="0"/>
              <a:t>Encourage pricing transparency and modernized financing systems, and</a:t>
            </a:r>
          </a:p>
          <a:p>
            <a:pPr marL="233292" indent="-233292">
              <a:buFont typeface="+mj-lt"/>
              <a:buAutoNum type="arabicPeriod"/>
            </a:pPr>
            <a:r>
              <a:rPr lang="en-US" dirty="0"/>
              <a:t>Address the issues of waste, fraud, and abuse</a:t>
            </a:r>
          </a:p>
          <a:p>
            <a:pPr hangingPunct="0"/>
            <a:endParaRPr lang="en-US" dirty="0"/>
          </a:p>
          <a:p>
            <a:pPr hangingPunct="0"/>
            <a:r>
              <a:rPr lang="en-US" dirty="0"/>
              <a:t>More details are in your online CRCR course.</a:t>
            </a:r>
          </a:p>
          <a:p>
            <a:pPr hangingPunct="0"/>
            <a:endParaRPr lang="en-US" dirty="0"/>
          </a:p>
        </p:txBody>
      </p:sp>
      <p:sp>
        <p:nvSpPr>
          <p:cNvPr id="4" name="Slide Number Placeholder 3"/>
          <p:cNvSpPr>
            <a:spLocks noGrp="1"/>
          </p:cNvSpPr>
          <p:nvPr>
            <p:ph type="sldNum" sz="quarter" idx="10"/>
          </p:nvPr>
        </p:nvSpPr>
        <p:spPr/>
        <p:txBody>
          <a:bodyPr/>
          <a:lstStyle/>
          <a:p>
            <a:fld id="{92CC7C99-4978-477C-9FBF-02291A060D66}" type="slidenum">
              <a:rPr lang="en-US" smtClean="0"/>
              <a:pPr/>
              <a:t>73</a:t>
            </a:fld>
            <a:endParaRPr lang="en-US" dirty="0"/>
          </a:p>
        </p:txBody>
      </p:sp>
    </p:spTree>
    <p:extLst>
      <p:ext uri="{BB962C8B-B14F-4D97-AF65-F5344CB8AC3E}">
        <p14:creationId xmlns:p14="http://schemas.microsoft.com/office/powerpoint/2010/main" val="29109665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56565"/>
                </a:solidFill>
                <a:effectLst/>
                <a:latin typeface="Lato" panose="020F0502020204030203" pitchFamily="34" charset="0"/>
              </a:rPr>
              <a:t>Over the next 10 years, these improvements will not only improve the quality of care provided but also reduce Medicare spending by more than $15 billion.</a:t>
            </a:r>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74</a:t>
            </a:fld>
            <a:endParaRPr lang="en-US" dirty="0"/>
          </a:p>
        </p:txBody>
      </p:sp>
    </p:spTree>
    <p:extLst>
      <p:ext uri="{BB962C8B-B14F-4D97-AF65-F5344CB8AC3E}">
        <p14:creationId xmlns:p14="http://schemas.microsoft.com/office/powerpoint/2010/main" val="42740039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56565"/>
                </a:solidFill>
                <a:effectLst/>
                <a:latin typeface="Lato" panose="020F0502020204030203" pitchFamily="34" charset="0"/>
              </a:rPr>
              <a:t>Another cost containment provision of the ACA is reforming the healthcare delivery system.</a:t>
            </a:r>
          </a:p>
          <a:p>
            <a:pPr algn="l"/>
            <a:r>
              <a:rPr lang="en-US" b="0" i="0" dirty="0">
                <a:solidFill>
                  <a:srgbClr val="656565"/>
                </a:solidFill>
                <a:effectLst/>
                <a:latin typeface="Lato" panose="020F0502020204030203" pitchFamily="34" charset="0"/>
              </a:rPr>
              <a:t>Reformation of the healthcare delivery system includes:</a:t>
            </a:r>
          </a:p>
          <a:p>
            <a:pPr algn="l">
              <a:buFont typeface="Arial" panose="020B0604020202020204" pitchFamily="34" charset="0"/>
              <a:buChar char="•"/>
            </a:pPr>
            <a:r>
              <a:rPr lang="en-US" b="0" i="0" dirty="0">
                <a:solidFill>
                  <a:srgbClr val="656565"/>
                </a:solidFill>
                <a:effectLst/>
                <a:latin typeface="Lato" panose="020F0502020204030203" pitchFamily="34" charset="0"/>
              </a:rPr>
              <a:t>Establishing regulations for the development and financing of Accountable Care Organizations (ACOs).</a:t>
            </a:r>
          </a:p>
          <a:p>
            <a:pPr algn="l">
              <a:buFont typeface="Arial" panose="020B0604020202020204" pitchFamily="34" charset="0"/>
              <a:buChar char="•"/>
            </a:pPr>
            <a:r>
              <a:rPr lang="en-US" b="0" i="0" dirty="0">
                <a:solidFill>
                  <a:srgbClr val="656565"/>
                </a:solidFill>
                <a:effectLst/>
                <a:latin typeface="Lato" panose="020F0502020204030203" pitchFamily="34" charset="0"/>
              </a:rPr>
              <a:t>Developing new approaches to payment and delivery systems through the Center for Medicare and Medicaid Innovation.</a:t>
            </a:r>
          </a:p>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75</a:t>
            </a:fld>
            <a:endParaRPr lang="en-US" dirty="0"/>
          </a:p>
        </p:txBody>
      </p:sp>
    </p:spTree>
    <p:extLst>
      <p:ext uri="{BB962C8B-B14F-4D97-AF65-F5344CB8AC3E}">
        <p14:creationId xmlns:p14="http://schemas.microsoft.com/office/powerpoint/2010/main" val="25435939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56565"/>
                </a:solidFill>
                <a:effectLst/>
                <a:latin typeface="Lato" panose="020F0502020204030203" pitchFamily="34" charset="0"/>
              </a:rPr>
              <a:t>The Center for Medicare and Medicaid Innovation is charged with the ongoing development of new models for delivery and payment of services. Targeted innovations involve quality improvements and/or increases to efficiencies that could be expanded throughout the healthcare system.</a:t>
            </a:r>
          </a:p>
          <a:p>
            <a:endParaRPr lang="en-US" b="0" i="0" dirty="0">
              <a:solidFill>
                <a:srgbClr val="656565"/>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76</a:t>
            </a:fld>
            <a:endParaRPr lang="en-US" dirty="0"/>
          </a:p>
        </p:txBody>
      </p:sp>
    </p:spTree>
    <p:extLst>
      <p:ext uri="{BB962C8B-B14F-4D97-AF65-F5344CB8AC3E}">
        <p14:creationId xmlns:p14="http://schemas.microsoft.com/office/powerpoint/2010/main" val="25440535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Lato" panose="020F0502020204030203" pitchFamily="34" charset="0"/>
              </a:rPr>
              <a:t>An Accountable Care Organization (ACO) is a delivery system of physicians, hospitals, and other healthcare providers, who work collaboratively to manage and coordinate the care of a patient population. The point of this collaboration is to ensure:</a:t>
            </a:r>
            <a:br>
              <a:rPr lang="en-US" b="0" i="0" dirty="0">
                <a:solidFill>
                  <a:srgbClr val="333333"/>
                </a:solidFill>
                <a:effectLst/>
                <a:latin typeface="Lato" panose="020F0502020204030203" pitchFamily="34" charset="0"/>
              </a:rPr>
            </a:br>
            <a:endParaRPr lang="en-US" b="0" i="0" dirty="0">
              <a:solidFill>
                <a:srgbClr val="333333"/>
              </a:solidFill>
              <a:effectLst/>
              <a:latin typeface="Lato" panose="020F0502020204030203" pitchFamily="34" charset="0"/>
            </a:endParaRPr>
          </a:p>
          <a:p>
            <a:pPr algn="l">
              <a:buFont typeface="Arial" panose="020B0604020202020204" pitchFamily="34" charset="0"/>
              <a:buChar char="•"/>
            </a:pPr>
            <a:r>
              <a:rPr lang="en-US" b="0" i="0" dirty="0">
                <a:solidFill>
                  <a:srgbClr val="333333"/>
                </a:solidFill>
                <a:effectLst/>
                <a:latin typeface="Lato" panose="020F0502020204030203" pitchFamily="34" charset="0"/>
              </a:rPr>
              <a:t>Appropriateness of care</a:t>
            </a:r>
          </a:p>
          <a:p>
            <a:pPr algn="l">
              <a:buFont typeface="Arial" panose="020B0604020202020204" pitchFamily="34" charset="0"/>
              <a:buChar char="•"/>
            </a:pPr>
            <a:r>
              <a:rPr lang="en-US" b="0" i="0" dirty="0">
                <a:solidFill>
                  <a:srgbClr val="333333"/>
                </a:solidFill>
                <a:effectLst/>
                <a:latin typeface="Lato" panose="020F0502020204030203" pitchFamily="34" charset="0"/>
              </a:rPr>
              <a:t>Elimination of duplicate services</a:t>
            </a:r>
          </a:p>
          <a:p>
            <a:pPr algn="l">
              <a:buFont typeface="Arial" panose="020B0604020202020204" pitchFamily="34" charset="0"/>
              <a:buChar char="•"/>
            </a:pPr>
            <a:r>
              <a:rPr lang="en-US" b="0" i="0" dirty="0">
                <a:solidFill>
                  <a:srgbClr val="333333"/>
                </a:solidFill>
                <a:effectLst/>
                <a:latin typeface="Lato" panose="020F0502020204030203" pitchFamily="34" charset="0"/>
              </a:rPr>
              <a:t>Prevention of medical errors for a population of patients</a:t>
            </a:r>
          </a:p>
          <a:p>
            <a:endParaRPr lang="en-US" dirty="0"/>
          </a:p>
          <a:p>
            <a:r>
              <a:rPr lang="en-US" dirty="0"/>
              <a:t>Examples of various ACO’s are listed that are currently being tested. </a:t>
            </a:r>
          </a:p>
        </p:txBody>
      </p:sp>
      <p:sp>
        <p:nvSpPr>
          <p:cNvPr id="4" name="Slide Number Placeholder 3"/>
          <p:cNvSpPr>
            <a:spLocks noGrp="1"/>
          </p:cNvSpPr>
          <p:nvPr>
            <p:ph type="sldNum" sz="quarter" idx="5"/>
          </p:nvPr>
        </p:nvSpPr>
        <p:spPr/>
        <p:txBody>
          <a:bodyPr/>
          <a:lstStyle/>
          <a:p>
            <a:fld id="{F425FBC4-EDDB-9748-96F0-0D05920672FF}" type="slidenum">
              <a:rPr lang="en-US" smtClean="0"/>
              <a:pPr/>
              <a:t>77</a:t>
            </a:fld>
            <a:endParaRPr lang="en-US" dirty="0"/>
          </a:p>
        </p:txBody>
      </p:sp>
    </p:spTree>
    <p:extLst>
      <p:ext uri="{BB962C8B-B14F-4D97-AF65-F5344CB8AC3E}">
        <p14:creationId xmlns:p14="http://schemas.microsoft.com/office/powerpoint/2010/main" val="14906251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HVBP is a CMS initiative that rewards acute care hospitals with incentive payments based on how closely best clinical practices are followed and how well hospitals enhance patients experience of care during hospital stays. </a:t>
            </a:r>
          </a:p>
          <a:p>
            <a:endParaRPr lang="en-US" dirty="0"/>
          </a:p>
          <a:p>
            <a:r>
              <a:rPr lang="en-US" dirty="0"/>
              <a:t>HRRP – CMS is required to reduce payments to hospitals with excessively high rates of avoidable readmissions. </a:t>
            </a:r>
          </a:p>
          <a:p>
            <a:endParaRPr lang="en-US" dirty="0"/>
          </a:p>
          <a:p>
            <a:r>
              <a:rPr lang="en-US" dirty="0"/>
              <a:t>PQR- provides financial incentive to physicians for reporting quality data to CMS.  In 2015, incentives were eliminated and Medicare payments were reduced for those physicians who did not satisfactorily report quality data. </a:t>
            </a:r>
          </a:p>
          <a:p>
            <a:endParaRPr lang="en-US" dirty="0"/>
          </a:p>
          <a:p>
            <a:r>
              <a:rPr lang="en-US" b="0" i="0" dirty="0">
                <a:solidFill>
                  <a:srgbClr val="656565"/>
                </a:solidFill>
                <a:effectLst/>
                <a:latin typeface="Lato" panose="020F0502020204030203" pitchFamily="34" charset="0"/>
              </a:rPr>
              <a:t>CMS used learnings from the first BPCI models to launch the Bundled Payment for Care Improvement Advanced Model (BPCI-A) in 2018. BPCI Advanced operates under a total-cost-of-care concept, in which the total Medicare fee for services (FFS) spending on all items and services furnished to a beneficiary during a clinical episode, including outlier payments, will be part of the episode expenditures for purposes of the target price and reconciliation</a:t>
            </a:r>
          </a:p>
          <a:p>
            <a:endParaRPr lang="en-US" b="0" i="0" dirty="0">
              <a:solidFill>
                <a:srgbClr val="656565"/>
              </a:solidFill>
              <a:effectLst/>
              <a:latin typeface="Lato" panose="020F0502020204030203" pitchFamily="34" charset="0"/>
            </a:endParaRPr>
          </a:p>
          <a:p>
            <a:r>
              <a:rPr lang="en-US" b="0" i="0" dirty="0">
                <a:solidFill>
                  <a:srgbClr val="656565"/>
                </a:solidFill>
                <a:effectLst/>
                <a:latin typeface="Lato" panose="020F0502020204030203" pitchFamily="34" charset="0"/>
              </a:rPr>
              <a:t>The Comprehensive Care for Joint Replacement (CJR) model aims to support better and more efficient care for beneficiaries undergoing the most common inpatient surgeries for Medicare beneficiaries: hip and knee replacements (also called lower extremity joint replacements or LEJR).</a:t>
            </a:r>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78</a:t>
            </a:fld>
            <a:endParaRPr lang="en-US" dirty="0"/>
          </a:p>
        </p:txBody>
      </p:sp>
    </p:spTree>
    <p:extLst>
      <p:ext uri="{BB962C8B-B14F-4D97-AF65-F5344CB8AC3E}">
        <p14:creationId xmlns:p14="http://schemas.microsoft.com/office/powerpoint/2010/main" val="20807774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Lato" panose="020F0502020204030203" pitchFamily="34" charset="0"/>
              </a:rPr>
              <a:t>The Standardized Quality Measures are a critical component of the CMS initiatives. Quality measures are tools that help us measure or quantify healthcare processes, outcomes, patient perceptions, and organizational structure and/or systems that are associated with the ability to provide high-quality health care and/or that relate to one or more quality goals for health care.</a:t>
            </a:r>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79</a:t>
            </a:fld>
            <a:endParaRPr lang="en-US" dirty="0"/>
          </a:p>
        </p:txBody>
      </p:sp>
    </p:spTree>
    <p:extLst>
      <p:ext uri="{BB962C8B-B14F-4D97-AF65-F5344CB8AC3E}">
        <p14:creationId xmlns:p14="http://schemas.microsoft.com/office/powerpoint/2010/main" val="3827352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Service </a:t>
            </a:r>
          </a:p>
          <a:p>
            <a:r>
              <a:rPr lang="en-US" dirty="0"/>
              <a:t>Post service includes the account activities that occur after the patient is discharged until the account reaches a zero balance, such as final coding of all services provider, preparation and submission of claims, payment processing, and balance billing and resolution.</a:t>
            </a:r>
          </a:p>
          <a:p>
            <a:r>
              <a:rPr lang="en-US" dirty="0"/>
              <a:t>This process is so dependent on the actions that occurred pre-service and time of service, and providers should invest in optimizing processes and embracing technology that avoids re-work and increases cost to collect on the back end. </a:t>
            </a:r>
          </a:p>
          <a:p>
            <a:r>
              <a:rPr lang="en-US" dirty="0"/>
              <a:t>On the back end, patients want healthcare conversations and communication that are personable to them. No longer can we treat each patient the same, both in collection conversations, and modalities of communication- patients want more digital and multi modal channels of communication.  </a:t>
            </a:r>
          </a:p>
        </p:txBody>
      </p:sp>
      <p:sp>
        <p:nvSpPr>
          <p:cNvPr id="4" name="Slide Number Placeholder 3"/>
          <p:cNvSpPr>
            <a:spLocks noGrp="1"/>
          </p:cNvSpPr>
          <p:nvPr>
            <p:ph type="sldNum" sz="quarter" idx="5"/>
          </p:nvPr>
        </p:nvSpPr>
        <p:spPr/>
        <p:txBody>
          <a:bodyPr/>
          <a:lstStyle/>
          <a:p>
            <a:fld id="{F425FBC4-EDDB-9748-96F0-0D05920672FF}" type="slidenum">
              <a:rPr lang="en-US" smtClean="0"/>
              <a:pPr/>
              <a:t>7</a:t>
            </a:fld>
            <a:endParaRPr lang="en-US" dirty="0"/>
          </a:p>
        </p:txBody>
      </p:sp>
    </p:spTree>
    <p:extLst>
      <p:ext uri="{BB962C8B-B14F-4D97-AF65-F5344CB8AC3E}">
        <p14:creationId xmlns:p14="http://schemas.microsoft.com/office/powerpoint/2010/main" val="2663077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b="0" i="0" dirty="0">
                <a:solidFill>
                  <a:srgbClr val="333333"/>
                </a:solidFill>
                <a:effectLst/>
                <a:latin typeface="Lato" panose="020F0502020204030203" pitchFamily="34" charset="0"/>
              </a:rPr>
              <a:t>By meeting established benchmarks for quality and efficiency, participating organizations may receive a share of the savings generated by reducing duplicative services, improving productivity, minimizing paperwork, and other cost efficiencies. </a:t>
            </a:r>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82</a:t>
            </a:fld>
            <a:endParaRPr lang="en-US" dirty="0"/>
          </a:p>
        </p:txBody>
      </p:sp>
    </p:spTree>
    <p:extLst>
      <p:ext uri="{BB962C8B-B14F-4D97-AF65-F5344CB8AC3E}">
        <p14:creationId xmlns:p14="http://schemas.microsoft.com/office/powerpoint/2010/main" val="34819017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56565"/>
                </a:solidFill>
                <a:effectLst/>
                <a:latin typeface="Lato" panose="020F0502020204030203" pitchFamily="34" charset="0"/>
              </a:rPr>
              <a:t>n this course we will address:</a:t>
            </a:r>
            <a:br>
              <a:rPr lang="en-US" b="0" i="0" dirty="0">
                <a:solidFill>
                  <a:srgbClr val="656565"/>
                </a:solidFill>
                <a:effectLst/>
                <a:latin typeface="Lato" panose="020F0502020204030203" pitchFamily="34" charset="0"/>
              </a:rPr>
            </a:br>
            <a:endParaRPr lang="en-US" b="0" i="0" dirty="0">
              <a:solidFill>
                <a:srgbClr val="656565"/>
              </a:solidFill>
              <a:effectLst/>
              <a:latin typeface="Lato" panose="020F0502020204030203" pitchFamily="34" charset="0"/>
            </a:endParaRPr>
          </a:p>
          <a:p>
            <a:pPr algn="l">
              <a:buFont typeface="Arial" panose="020B0604020202020204" pitchFamily="34" charset="0"/>
              <a:buChar char="•"/>
            </a:pPr>
            <a:r>
              <a:rPr lang="en-US" b="0" i="0" dirty="0">
                <a:solidFill>
                  <a:srgbClr val="656565"/>
                </a:solidFill>
                <a:effectLst/>
                <a:latin typeface="Lato" panose="020F0502020204030203" pitchFamily="34" charset="0"/>
              </a:rPr>
              <a:t>The various financial reports governed by a number of regulations defined by various boards and commissions.</a:t>
            </a:r>
          </a:p>
          <a:p>
            <a:pPr algn="l">
              <a:buFont typeface="Arial" panose="020B0604020202020204" pitchFamily="34" charset="0"/>
              <a:buChar char="•"/>
            </a:pPr>
            <a:r>
              <a:rPr lang="en-US" b="0" i="0" dirty="0">
                <a:solidFill>
                  <a:srgbClr val="656565"/>
                </a:solidFill>
                <a:effectLst/>
                <a:latin typeface="Lato" panose="020F0502020204030203" pitchFamily="34" charset="0"/>
              </a:rPr>
              <a:t>Gross revenue, net revenue, and calculations used to determine amounts for reporting.</a:t>
            </a:r>
          </a:p>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83</a:t>
            </a:fld>
            <a:endParaRPr lang="en-US" dirty="0"/>
          </a:p>
        </p:txBody>
      </p:sp>
    </p:spTree>
    <p:extLst>
      <p:ext uri="{BB962C8B-B14F-4D97-AF65-F5344CB8AC3E}">
        <p14:creationId xmlns:p14="http://schemas.microsoft.com/office/powerpoint/2010/main" val="32163637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Lato" panose="020F0502020204030203" pitchFamily="34" charset="0"/>
              </a:rPr>
              <a:t>The purpose of financial reports is to present information that may be used by others to make determinations regarding the financial status of an organization. Financial reports are governed by a number of regulations, including those defined by:</a:t>
            </a:r>
          </a:p>
          <a:p>
            <a:pPr algn="l"/>
            <a:r>
              <a:rPr lang="en-US" b="0" i="0" dirty="0">
                <a:solidFill>
                  <a:srgbClr val="333333"/>
                </a:solidFill>
                <a:effectLst/>
                <a:latin typeface="Lato" panose="020F0502020204030203" pitchFamily="34" charset="0"/>
              </a:rPr>
              <a:t>The Securities and Exchange Commission (SEC)</a:t>
            </a:r>
            <a:br>
              <a:rPr lang="en-US" b="0" i="0" dirty="0">
                <a:solidFill>
                  <a:srgbClr val="333333"/>
                </a:solidFill>
                <a:effectLst/>
                <a:latin typeface="Lato" panose="020F0502020204030203" pitchFamily="34" charset="0"/>
              </a:rPr>
            </a:br>
            <a:r>
              <a:rPr lang="en-US" b="0" i="0" dirty="0">
                <a:solidFill>
                  <a:srgbClr val="333333"/>
                </a:solidFill>
                <a:effectLst/>
                <a:latin typeface="Lato" panose="020F0502020204030203" pitchFamily="34" charset="0"/>
              </a:rPr>
              <a:t>The Financial Accounting Standards Board (FASB)</a:t>
            </a:r>
            <a:br>
              <a:rPr lang="en-US" b="0" i="0" dirty="0">
                <a:solidFill>
                  <a:srgbClr val="333333"/>
                </a:solidFill>
                <a:effectLst/>
                <a:latin typeface="Lato" panose="020F0502020204030203" pitchFamily="34" charset="0"/>
              </a:rPr>
            </a:br>
            <a:r>
              <a:rPr lang="en-US" b="0" i="0" dirty="0">
                <a:solidFill>
                  <a:srgbClr val="333333"/>
                </a:solidFill>
                <a:effectLst/>
                <a:latin typeface="Lato" panose="020F0502020204030203" pitchFamily="34" charset="0"/>
              </a:rPr>
              <a:t>Generally Accepted Accounting Principles (GAAP)</a:t>
            </a:r>
            <a:br>
              <a:rPr lang="en-US" b="0" i="0" dirty="0">
                <a:solidFill>
                  <a:srgbClr val="333333"/>
                </a:solidFill>
                <a:effectLst/>
                <a:latin typeface="Lato" panose="020F0502020204030203" pitchFamily="34" charset="0"/>
              </a:rPr>
            </a:br>
            <a:endParaRPr lang="en-US" b="0" i="0" dirty="0">
              <a:solidFill>
                <a:srgbClr val="333333"/>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84</a:t>
            </a:fld>
            <a:endParaRPr lang="en-US" dirty="0"/>
          </a:p>
        </p:txBody>
      </p:sp>
    </p:spTree>
    <p:extLst>
      <p:ext uri="{BB962C8B-B14F-4D97-AF65-F5344CB8AC3E}">
        <p14:creationId xmlns:p14="http://schemas.microsoft.com/office/powerpoint/2010/main" val="7602049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Lato" panose="020F0502020204030203" pitchFamily="34" charset="0"/>
              </a:rPr>
              <a:t>In accrual accounting, revenue is recorded when it is earned to permit the alignment of revenue with the associated expenses. Healthcare providers generally use accrual accounting</a:t>
            </a:r>
          </a:p>
          <a:p>
            <a:r>
              <a:rPr lang="en-US" b="0" i="0" dirty="0">
                <a:solidFill>
                  <a:srgbClr val="333333"/>
                </a:solidFill>
                <a:effectLst/>
                <a:latin typeface="Lato" panose="020F0502020204030203" pitchFamily="34" charset="0"/>
              </a:rPr>
              <a:t>Cash accounting records revenue when payment is received.</a:t>
            </a:r>
          </a:p>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85</a:t>
            </a:fld>
            <a:endParaRPr lang="en-US" dirty="0"/>
          </a:p>
        </p:txBody>
      </p:sp>
    </p:spTree>
    <p:extLst>
      <p:ext uri="{BB962C8B-B14F-4D97-AF65-F5344CB8AC3E}">
        <p14:creationId xmlns:p14="http://schemas.microsoft.com/office/powerpoint/2010/main" val="39505268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56565"/>
                </a:solidFill>
                <a:effectLst/>
                <a:latin typeface="Lato" panose="020F0502020204030203" pitchFamily="34" charset="0"/>
              </a:rPr>
              <a:t>To accurately report revenue, a provider must be able to calculate the difference between gross revenue and net revenue.</a:t>
            </a:r>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86</a:t>
            </a:fld>
            <a:endParaRPr lang="en-US" dirty="0"/>
          </a:p>
        </p:txBody>
      </p:sp>
    </p:spTree>
    <p:extLst>
      <p:ext uri="{BB962C8B-B14F-4D97-AF65-F5344CB8AC3E}">
        <p14:creationId xmlns:p14="http://schemas.microsoft.com/office/powerpoint/2010/main" val="575270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56565"/>
                </a:solidFill>
                <a:effectLst/>
                <a:latin typeface="Lato" panose="020F0502020204030203" pitchFamily="34" charset="0"/>
              </a:rPr>
              <a:t>To determine net revenue, financial services must estimate the dollar amount of contractual, discount or other allowances that will be applied against those revenues. With the implementation of ASC 606 change to the accounting rules governing the calculation of net revenue, revenue cycle may continue to use the terminologies of contractual adjustments, bad debts and charity, but the finance terminology and methodologies will be changed. These changes are reflected in a change in financial statement presentations concerning net revenue.</a:t>
            </a:r>
            <a:br>
              <a:rPr lang="en-US" dirty="0"/>
            </a:br>
            <a:r>
              <a:rPr lang="en-US" b="0" i="0" dirty="0">
                <a:solidFill>
                  <a:srgbClr val="656565"/>
                </a:solidFill>
                <a:effectLst/>
                <a:latin typeface="Lato" panose="020F0502020204030203" pitchFamily="34" charset="0"/>
              </a:rPr>
              <a:t>ASC 606 creates two types of adjustment to incurred charges: explicit price concessions and implicit price concessions</a:t>
            </a:r>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87</a:t>
            </a:fld>
            <a:endParaRPr lang="en-US" dirty="0"/>
          </a:p>
        </p:txBody>
      </p:sp>
    </p:spTree>
    <p:extLst>
      <p:ext uri="{BB962C8B-B14F-4D97-AF65-F5344CB8AC3E}">
        <p14:creationId xmlns:p14="http://schemas.microsoft.com/office/powerpoint/2010/main" val="30187269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Bad debts represent the portion of the patient liability which cannot be collected from the patient. These amounts represent a failure to pay and not an inability to pay on the part of the patient </a:t>
            </a:r>
          </a:p>
          <a:p>
            <a:endParaRPr lang="en-US" dirty="0"/>
          </a:p>
          <a:p>
            <a:pPr algn="l"/>
            <a:r>
              <a:rPr lang="en-US" b="0" i="0" dirty="0">
                <a:solidFill>
                  <a:srgbClr val="000000"/>
                </a:solidFill>
                <a:effectLst/>
                <a:latin typeface="Lato" panose="020F0502020204030203" pitchFamily="34" charset="0"/>
              </a:rPr>
              <a:t>Charity care represents care provided to a patient who does not have the ability to pay for the services or portion of the services received. </a:t>
            </a:r>
          </a:p>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88</a:t>
            </a:fld>
            <a:endParaRPr lang="en-US" dirty="0"/>
          </a:p>
        </p:txBody>
      </p:sp>
    </p:spTree>
    <p:extLst>
      <p:ext uri="{BB962C8B-B14F-4D97-AF65-F5344CB8AC3E}">
        <p14:creationId xmlns:p14="http://schemas.microsoft.com/office/powerpoint/2010/main" val="35829469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56565"/>
                </a:solidFill>
                <a:effectLst/>
                <a:latin typeface="Lato" panose="020F0502020204030203" pitchFamily="34" charset="0"/>
              </a:rPr>
              <a:t>As you move on, please keep in mind the following points.</a:t>
            </a:r>
          </a:p>
          <a:p>
            <a:pPr algn="l">
              <a:buFont typeface="Arial" panose="020B0604020202020204" pitchFamily="34" charset="0"/>
              <a:buChar char="•"/>
            </a:pPr>
            <a:r>
              <a:rPr lang="en-US" b="0" i="0" dirty="0">
                <a:solidFill>
                  <a:srgbClr val="656565"/>
                </a:solidFill>
                <a:effectLst/>
                <a:latin typeface="Lato" panose="020F0502020204030203" pitchFamily="34" charset="0"/>
              </a:rPr>
              <a:t>In order to report a provider’s revenue accurately, it is important to calculate the difference between gross revenue and net revenue.</a:t>
            </a:r>
          </a:p>
          <a:p>
            <a:pPr algn="l">
              <a:buFont typeface="Arial" panose="020B0604020202020204" pitchFamily="34" charset="0"/>
              <a:buChar char="•"/>
            </a:pPr>
            <a:r>
              <a:rPr lang="en-US" b="0" i="0" dirty="0">
                <a:solidFill>
                  <a:srgbClr val="656565"/>
                </a:solidFill>
                <a:effectLst/>
                <a:latin typeface="Lato" panose="020F0502020204030203" pitchFamily="34" charset="0"/>
              </a:rPr>
              <a:t>To determine gross revenue, the charges for all the services that a patient has received is totaled.</a:t>
            </a:r>
          </a:p>
          <a:p>
            <a:pPr algn="l">
              <a:buFont typeface="Arial" panose="020B0604020202020204" pitchFamily="34" charset="0"/>
              <a:buChar char="•"/>
            </a:pPr>
            <a:r>
              <a:rPr lang="en-US" b="0" i="0" dirty="0">
                <a:solidFill>
                  <a:srgbClr val="656565"/>
                </a:solidFill>
                <a:effectLst/>
                <a:latin typeface="Lato" panose="020F0502020204030203" pitchFamily="34" charset="0"/>
              </a:rPr>
              <a:t>To determine net revenue, financial services estimate the dollar amount of contractual, discount, or other allowances that will be applied against those revenues.</a:t>
            </a:r>
          </a:p>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89</a:t>
            </a:fld>
            <a:endParaRPr lang="en-US" dirty="0"/>
          </a:p>
        </p:txBody>
      </p:sp>
    </p:spTree>
    <p:extLst>
      <p:ext uri="{BB962C8B-B14F-4D97-AF65-F5344CB8AC3E}">
        <p14:creationId xmlns:p14="http://schemas.microsoft.com/office/powerpoint/2010/main" val="691004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a:t>
            </a:r>
            <a:r>
              <a:rPr lang="en-US" b="0" i="0" dirty="0">
                <a:solidFill>
                  <a:srgbClr val="333333"/>
                </a:solidFill>
                <a:effectLst/>
                <a:latin typeface="Lato" panose="020F0502020204030203" pitchFamily="34" charset="0"/>
              </a:rPr>
              <a:t>Net patient service revenue is now defined as the total incurred charges, less the explicit price concession, less any applicable implicit price concession(s) as applied to the specific portfolio of accounts</a:t>
            </a:r>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90</a:t>
            </a:fld>
            <a:endParaRPr lang="en-US" dirty="0"/>
          </a:p>
        </p:txBody>
      </p:sp>
    </p:spTree>
    <p:extLst>
      <p:ext uri="{BB962C8B-B14F-4D97-AF65-F5344CB8AC3E}">
        <p14:creationId xmlns:p14="http://schemas.microsoft.com/office/powerpoint/2010/main" val="10697857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56565"/>
                </a:solidFill>
                <a:effectLst/>
                <a:latin typeface="Lato" panose="020F0502020204030203" pitchFamily="34" charset="0"/>
              </a:rPr>
              <a:t>In this course we will address:</a:t>
            </a:r>
            <a:br>
              <a:rPr lang="en-US" b="0" i="0" dirty="0">
                <a:solidFill>
                  <a:srgbClr val="656565"/>
                </a:solidFill>
                <a:effectLst/>
                <a:latin typeface="Lato" panose="020F0502020204030203" pitchFamily="34" charset="0"/>
              </a:rPr>
            </a:br>
            <a:endParaRPr lang="en-US" b="0" i="0" dirty="0">
              <a:solidFill>
                <a:srgbClr val="656565"/>
              </a:solidFill>
              <a:effectLst/>
              <a:latin typeface="Lato" panose="020F0502020204030203" pitchFamily="34" charset="0"/>
            </a:endParaRPr>
          </a:p>
          <a:p>
            <a:pPr algn="l">
              <a:buFont typeface="Arial" panose="020B0604020202020204" pitchFamily="34" charset="0"/>
              <a:buChar char="•"/>
            </a:pPr>
            <a:r>
              <a:rPr lang="en-US" b="0" i="0" dirty="0">
                <a:solidFill>
                  <a:srgbClr val="656565"/>
                </a:solidFill>
                <a:effectLst/>
                <a:latin typeface="Lato" panose="020F0502020204030203" pitchFamily="34" charset="0"/>
              </a:rPr>
              <a:t>Key performance indicators (KPIs) and benchmarking in revenue cycle management.</a:t>
            </a:r>
          </a:p>
          <a:p>
            <a:pPr algn="l">
              <a:buFont typeface="Arial" panose="020B0604020202020204" pitchFamily="34" charset="0"/>
              <a:buChar char="•"/>
            </a:pPr>
            <a:r>
              <a:rPr lang="en-US" b="0" i="0" dirty="0">
                <a:solidFill>
                  <a:srgbClr val="656565"/>
                </a:solidFill>
                <a:effectLst/>
                <a:latin typeface="Lato" panose="020F0502020204030203" pitchFamily="34" charset="0"/>
              </a:rPr>
              <a:t>The various techniques used to measure revenue cycle management.</a:t>
            </a:r>
          </a:p>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91</a:t>
            </a:fld>
            <a:endParaRPr lang="en-US" dirty="0"/>
          </a:p>
        </p:txBody>
      </p:sp>
    </p:spTree>
    <p:extLst>
      <p:ext uri="{BB962C8B-B14F-4D97-AF65-F5344CB8AC3E}">
        <p14:creationId xmlns:p14="http://schemas.microsoft.com/office/powerpoint/2010/main" val="1910789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patient-centric revenue cycle views the patient as a partner in the billing process and responds to the consumer mindset with clear communication and transparency about price and payment options</a:t>
            </a:r>
          </a:p>
          <a:p>
            <a:r>
              <a:rPr lang="en-US" dirty="0"/>
              <a:t>As a partner in the billing process, patients must understand their financial responsibilities and be held accountable for providing information for claims processing when required. Since healthcare is now viewed as a commodity, patients expect to understand costs up-front and have convenient and flexible payment options. They also expect claims processing and billing to be seamless. Even if the reason for a denial is due to misinformation on their part, any extra effort or frustration they experience to resolve a claim may encourage them to change providers in the future.</a:t>
            </a:r>
            <a:endParaRPr lang="en-US" dirty="0">
              <a:cs typeface="Calibri"/>
            </a:endParaRPr>
          </a:p>
        </p:txBody>
      </p:sp>
      <p:sp>
        <p:nvSpPr>
          <p:cNvPr id="4" name="Slide Number Placeholder 3"/>
          <p:cNvSpPr>
            <a:spLocks noGrp="1"/>
          </p:cNvSpPr>
          <p:nvPr>
            <p:ph type="sldNum" sz="quarter" idx="5"/>
          </p:nvPr>
        </p:nvSpPr>
        <p:spPr/>
        <p:txBody>
          <a:bodyPr/>
          <a:lstStyle/>
          <a:p>
            <a:fld id="{F425FBC4-EDDB-9748-96F0-0D05920672FF}" type="slidenum">
              <a:rPr lang="en-US" smtClean="0"/>
              <a:pPr/>
              <a:t>8</a:t>
            </a:fld>
            <a:endParaRPr lang="en-US" dirty="0"/>
          </a:p>
        </p:txBody>
      </p:sp>
    </p:spTree>
    <p:extLst>
      <p:ext uri="{BB962C8B-B14F-4D97-AF65-F5344CB8AC3E}">
        <p14:creationId xmlns:p14="http://schemas.microsoft.com/office/powerpoint/2010/main" val="32274324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56565"/>
                </a:solidFill>
                <a:effectLst/>
                <a:latin typeface="Lato" panose="020F0502020204030203" pitchFamily="34" charset="0"/>
              </a:rPr>
              <a:t>The hospital and system MAP Keys® are strategic KPIs that set the standard for patient-centric revenue cycle excellence in the healthcare industry.</a:t>
            </a:r>
          </a:p>
          <a:p>
            <a:pPr algn="l"/>
            <a:r>
              <a:rPr lang="en-US" b="0" i="0" dirty="0">
                <a:solidFill>
                  <a:srgbClr val="656565"/>
                </a:solidFill>
                <a:effectLst/>
                <a:latin typeface="Lato" panose="020F0502020204030203" pitchFamily="34" charset="0"/>
              </a:rPr>
              <a:t>Developed by industry leaders and led by HFMA, these industry standard metrics represent the revenue KPIs.</a:t>
            </a:r>
            <a:br>
              <a:rPr lang="en-US" b="0" i="0" dirty="0">
                <a:solidFill>
                  <a:srgbClr val="656565"/>
                </a:solidFill>
                <a:effectLst/>
                <a:latin typeface="Lato" panose="020F0502020204030203" pitchFamily="34" charset="0"/>
              </a:rPr>
            </a:br>
            <a:r>
              <a:rPr lang="en-US" b="0" i="0" dirty="0">
                <a:solidFill>
                  <a:srgbClr val="656565"/>
                </a:solidFill>
                <a:effectLst/>
                <a:latin typeface="Lato" panose="020F0502020204030203" pitchFamily="34" charset="0"/>
              </a:rPr>
              <a:t>The keys define the essentials of revenue cycle performance in clear, consistent, and unbiased terms.</a:t>
            </a:r>
          </a:p>
          <a:p>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92</a:t>
            </a:fld>
            <a:endParaRPr lang="en-US" dirty="0"/>
          </a:p>
        </p:txBody>
      </p:sp>
    </p:spTree>
    <p:extLst>
      <p:ext uri="{BB962C8B-B14F-4D97-AF65-F5344CB8AC3E}">
        <p14:creationId xmlns:p14="http://schemas.microsoft.com/office/powerpoint/2010/main" val="18013349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hangingPunct="0"/>
            <a:r>
              <a:rPr lang="en-US" sz="1200" dirty="0"/>
              <a:t>Key Performance Indicators (KPIs) set standards for accounts receivables and provide a method of measuring the collection and control of accounts receivables. Benchmarking is used to compare key performance indicators in an organization to an agreed upon average or expected standards within the same industry. There are some key benchmarks that should be used to analyze A/R within a provider organization. </a:t>
            </a:r>
          </a:p>
          <a:p>
            <a:pPr hangingPunct="0"/>
            <a:endParaRPr lang="en-US" sz="1200" dirty="0"/>
          </a:p>
          <a:p>
            <a:pPr hangingPunct="0"/>
            <a:endParaRPr lang="en-US" sz="1200" dirty="0"/>
          </a:p>
          <a:p>
            <a:pPr hangingPunct="0"/>
            <a:r>
              <a:rPr lang="en-US" sz="1200" dirty="0"/>
              <a:t> </a:t>
            </a:r>
          </a:p>
          <a:p>
            <a:endParaRPr lang="en-US" dirty="0"/>
          </a:p>
        </p:txBody>
      </p:sp>
      <p:sp>
        <p:nvSpPr>
          <p:cNvPr id="4" name="Slide Number Placeholder 3"/>
          <p:cNvSpPr>
            <a:spLocks noGrp="1"/>
          </p:cNvSpPr>
          <p:nvPr>
            <p:ph type="sldNum" sz="quarter" idx="10"/>
          </p:nvPr>
        </p:nvSpPr>
        <p:spPr/>
        <p:txBody>
          <a:bodyPr/>
          <a:lstStyle/>
          <a:p>
            <a:fld id="{87803DB4-3F89-4E24-8DF0-1ACE0D8492EE}" type="slidenum">
              <a:rPr lang="en-US" smtClean="0"/>
              <a:pPr/>
              <a:t>93</a:t>
            </a:fld>
            <a:endParaRPr lang="en-US" dirty="0"/>
          </a:p>
        </p:txBody>
      </p:sp>
    </p:spTree>
    <p:extLst>
      <p:ext uri="{BB962C8B-B14F-4D97-AF65-F5344CB8AC3E}">
        <p14:creationId xmlns:p14="http://schemas.microsoft.com/office/powerpoint/2010/main" val="29103248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lnSpcReduction="10000"/>
          </a:bodyPr>
          <a:lstStyle/>
          <a:p>
            <a:r>
              <a:rPr lang="en-US" sz="1200" b="1" dirty="0"/>
              <a:t>Days of Revenue in Receivables</a:t>
            </a:r>
            <a:endParaRPr lang="en-US" sz="1200" b="1" i="1" dirty="0"/>
          </a:p>
          <a:p>
            <a:r>
              <a:rPr lang="en-US" sz="1200" dirty="0"/>
              <a:t>Also known as A/R days, this measure is widely used throughout the healthcare profession to measure how fast receivables are collected. Industry standards for A/R days are available </a:t>
            </a:r>
          </a:p>
          <a:p>
            <a:endParaRPr lang="en-US" sz="1200" dirty="0"/>
          </a:p>
          <a:p>
            <a:r>
              <a:rPr lang="en-US" sz="1200" b="1" dirty="0"/>
              <a:t>A/R Aging Analysis</a:t>
            </a:r>
            <a:endParaRPr lang="en-US" sz="1200" b="1" i="1" dirty="0"/>
          </a:p>
          <a:p>
            <a:pPr hangingPunct="0"/>
            <a:r>
              <a:rPr lang="en-US" sz="1200" dirty="0"/>
              <a:t>Aging reports divide the accounts receivable into 30, 60, 90, 120 days and over categories, based on the date of service/discharge. The A/R may also be aged from bill date; however, this presentation completely masks the impact of any processing delays that occur between completion of the service and production of the bill. It is important to age from date of service to understand the impact that timely billing, or lack of timely billing, has on collection of accounts receivable. </a:t>
            </a:r>
          </a:p>
          <a:p>
            <a:pPr hangingPunct="0"/>
            <a:endParaRPr lang="en-US" sz="1200" dirty="0"/>
          </a:p>
          <a:p>
            <a:pPr hangingPunct="0"/>
            <a:r>
              <a:rPr lang="en-US" sz="1200" b="1" dirty="0"/>
              <a:t>Discharge Not Final Billed (DNFB)</a:t>
            </a:r>
          </a:p>
          <a:p>
            <a:r>
              <a:rPr lang="en-US" sz="1200" dirty="0"/>
              <a:t>This is the portion of the accounts receivable that identifies charges for patients where services are completed but the healthcare facility has not been able to bill the claim. There are a number of activities that must be completed before bill submission can take place. These include the completion of all charging, final medical record coding and could include insurance verification activities. </a:t>
            </a:r>
          </a:p>
          <a:p>
            <a:pPr hangingPunct="0"/>
            <a:endParaRPr lang="en-US" sz="1200" dirty="0"/>
          </a:p>
          <a:p>
            <a:r>
              <a:rPr lang="en-US" sz="1200" b="1" dirty="0"/>
              <a:t> </a:t>
            </a:r>
          </a:p>
          <a:p>
            <a:endParaRPr lang="en-US" dirty="0"/>
          </a:p>
        </p:txBody>
      </p:sp>
      <p:sp>
        <p:nvSpPr>
          <p:cNvPr id="4" name="Slide Number Placeholder 3"/>
          <p:cNvSpPr>
            <a:spLocks noGrp="1"/>
          </p:cNvSpPr>
          <p:nvPr>
            <p:ph type="sldNum" sz="quarter" idx="10"/>
          </p:nvPr>
        </p:nvSpPr>
        <p:spPr/>
        <p:txBody>
          <a:bodyPr/>
          <a:lstStyle/>
          <a:p>
            <a:fld id="{87803DB4-3F89-4E24-8DF0-1ACE0D8492EE}" type="slidenum">
              <a:rPr lang="en-US" smtClean="0"/>
              <a:pPr/>
              <a:t>94</a:t>
            </a:fld>
            <a:endParaRPr lang="en-US" dirty="0"/>
          </a:p>
        </p:txBody>
      </p:sp>
    </p:spTree>
    <p:extLst>
      <p:ext uri="{BB962C8B-B14F-4D97-AF65-F5344CB8AC3E}">
        <p14:creationId xmlns:p14="http://schemas.microsoft.com/office/powerpoint/2010/main" val="8125276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r>
              <a:rPr lang="en-US" sz="1200" b="1" dirty="0"/>
              <a:t>Cost to Collect</a:t>
            </a:r>
            <a:endParaRPr lang="en-US" sz="1200" dirty="0"/>
          </a:p>
          <a:p>
            <a:pPr hangingPunct="0"/>
            <a:r>
              <a:rPr lang="en-US" sz="1200" dirty="0"/>
              <a:t>Because healthcare is not typically a cash-upfront business, there is a cost to collect for services rendered. This cost is calculated by dividing the total patient financial services operating expenses by the gross patient care collections for that same period. Patient financial services’ expenses must also include admitting/registration. </a:t>
            </a:r>
          </a:p>
          <a:p>
            <a:endParaRPr lang="en-US" dirty="0"/>
          </a:p>
          <a:p>
            <a:r>
              <a:rPr lang="en-US" sz="1200" b="1" dirty="0"/>
              <a:t>Cash collected as a percentage of net revenue</a:t>
            </a:r>
            <a:endParaRPr lang="en-US" sz="1200" dirty="0"/>
          </a:p>
          <a:p>
            <a:r>
              <a:rPr lang="en-US" sz="1200" dirty="0"/>
              <a:t>This key performance indicator is also known as the net collection rate. It lets you know how much actual cash you collected as a percentage of what was available to collect. It is the ratio of cash to net revenue. </a:t>
            </a:r>
          </a:p>
          <a:p>
            <a:endParaRPr lang="en-US" sz="1200" dirty="0"/>
          </a:p>
          <a:p>
            <a:r>
              <a:rPr lang="en-US" sz="1200" b="1" dirty="0"/>
              <a:t>Denials as a percentage of net revenue</a:t>
            </a:r>
            <a:endParaRPr lang="en-US" sz="1200" dirty="0"/>
          </a:p>
          <a:p>
            <a:r>
              <a:rPr lang="en-US" sz="1200" dirty="0"/>
              <a:t>Less than 2% of claims should be denied on the first submission</a:t>
            </a:r>
          </a:p>
          <a:p>
            <a:endParaRPr lang="en-US" sz="1200" dirty="0"/>
          </a:p>
          <a:p>
            <a:r>
              <a:rPr lang="en-US" sz="1200" b="1" dirty="0"/>
              <a:t>Credit balances—days outstanding</a:t>
            </a:r>
            <a:endParaRPr lang="en-US" sz="1200" dirty="0"/>
          </a:p>
          <a:p>
            <a:r>
              <a:rPr lang="en-US" sz="1200" dirty="0"/>
              <a:t>Credit balances should be resolved timely and should be benchmarked at &lt;1% of the days outstanding in the accounts receivable</a:t>
            </a:r>
            <a:endParaRPr lang="en-US" dirty="0"/>
          </a:p>
        </p:txBody>
      </p:sp>
      <p:sp>
        <p:nvSpPr>
          <p:cNvPr id="4" name="Slide Number Placeholder 3"/>
          <p:cNvSpPr>
            <a:spLocks noGrp="1"/>
          </p:cNvSpPr>
          <p:nvPr>
            <p:ph type="sldNum" sz="quarter" idx="10"/>
          </p:nvPr>
        </p:nvSpPr>
        <p:spPr/>
        <p:txBody>
          <a:bodyPr/>
          <a:lstStyle/>
          <a:p>
            <a:fld id="{87803DB4-3F89-4E24-8DF0-1ACE0D8492EE}" type="slidenum">
              <a:rPr lang="en-US" smtClean="0"/>
              <a:pPr/>
              <a:t>95</a:t>
            </a:fld>
            <a:endParaRPr lang="en-US" dirty="0"/>
          </a:p>
        </p:txBody>
      </p:sp>
    </p:spTree>
    <p:extLst>
      <p:ext uri="{BB962C8B-B14F-4D97-AF65-F5344CB8AC3E}">
        <p14:creationId xmlns:p14="http://schemas.microsoft.com/office/powerpoint/2010/main" val="29335900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Lato" panose="020F0502020204030203" pitchFamily="34" charset="0"/>
              </a:rPr>
              <a:t>A. Benchmarks are actually derived from KPIs, which in turn set standards for accounts receivables (A/R) and provide a method of measuring the collection and control of A/R. The correct answer is: Key performance indicators, which set standards for accounts receivables (A/R) and provide a method of measuring the collection and control of A/R.</a:t>
            </a:r>
            <a:endParaRPr lang="en-US" dirty="0"/>
          </a:p>
        </p:txBody>
      </p:sp>
      <p:sp>
        <p:nvSpPr>
          <p:cNvPr id="4" name="Slide Number Placeholder 3"/>
          <p:cNvSpPr>
            <a:spLocks noGrp="1"/>
          </p:cNvSpPr>
          <p:nvPr>
            <p:ph type="sldNum" sz="quarter" idx="5"/>
          </p:nvPr>
        </p:nvSpPr>
        <p:spPr/>
        <p:txBody>
          <a:bodyPr/>
          <a:lstStyle/>
          <a:p>
            <a:fld id="{F425FBC4-EDDB-9748-96F0-0D05920672FF}" type="slidenum">
              <a:rPr lang="en-US" smtClean="0"/>
              <a:pPr/>
              <a:t>97</a:t>
            </a:fld>
            <a:endParaRPr lang="en-US" dirty="0"/>
          </a:p>
        </p:txBody>
      </p:sp>
    </p:spTree>
    <p:extLst>
      <p:ext uri="{BB962C8B-B14F-4D97-AF65-F5344CB8AC3E}">
        <p14:creationId xmlns:p14="http://schemas.microsoft.com/office/powerpoint/2010/main" val="40311026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2E6D"/>
              </a:solidFill>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99</a:t>
            </a:fld>
            <a:endParaRPr lang="en-US" dirty="0"/>
          </a:p>
        </p:txBody>
      </p:sp>
    </p:spTree>
    <p:extLst>
      <p:ext uri="{BB962C8B-B14F-4D97-AF65-F5344CB8AC3E}">
        <p14:creationId xmlns:p14="http://schemas.microsoft.com/office/powerpoint/2010/main" val="103406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Post-service is the third and final major segment of the revenue cycle. This segment includes the account activities that occur after the patient is discharged until the account reaches a zero balance. </a:t>
            </a:r>
          </a:p>
        </p:txBody>
      </p:sp>
      <p:sp>
        <p:nvSpPr>
          <p:cNvPr id="4" name="Slide Number Placeholder 3"/>
          <p:cNvSpPr>
            <a:spLocks noGrp="1"/>
          </p:cNvSpPr>
          <p:nvPr>
            <p:ph type="sldNum" sz="quarter" idx="5"/>
          </p:nvPr>
        </p:nvSpPr>
        <p:spPr/>
        <p:txBody>
          <a:bodyPr/>
          <a:lstStyle/>
          <a:p>
            <a:fld id="{F425FBC4-EDDB-9748-96F0-0D05920672FF}" type="slidenum">
              <a:rPr lang="en-US" smtClean="0"/>
              <a:pPr/>
              <a:t>10</a:t>
            </a:fld>
            <a:endParaRPr lang="en-US" dirty="0"/>
          </a:p>
        </p:txBody>
      </p:sp>
    </p:spTree>
    <p:extLst>
      <p:ext uri="{BB962C8B-B14F-4D97-AF65-F5344CB8AC3E}">
        <p14:creationId xmlns:p14="http://schemas.microsoft.com/office/powerpoint/2010/main" val="1648639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C5E059-65A1-F74E-8324-39FC6C65E661}"/>
              </a:ext>
            </a:extLst>
          </p:cNvPr>
          <p:cNvPicPr>
            <a:picLocks noChangeAspect="1"/>
          </p:cNvPicPr>
          <p:nvPr userDrawn="1"/>
        </p:nvPicPr>
        <p:blipFill rotWithShape="1">
          <a:blip r:embed="rId2"/>
          <a:srcRect b="42765"/>
          <a:stretch/>
        </p:blipFill>
        <p:spPr>
          <a:xfrm>
            <a:off x="0" y="0"/>
            <a:ext cx="9144000" cy="2943883"/>
          </a:xfrm>
          <a:prstGeom prst="rect">
            <a:avLst/>
          </a:prstGeom>
        </p:spPr>
      </p:pic>
      <p:sp>
        <p:nvSpPr>
          <p:cNvPr id="8" name="Text Placeholder 15"/>
          <p:cNvSpPr>
            <a:spLocks noGrp="1"/>
          </p:cNvSpPr>
          <p:nvPr>
            <p:ph type="body" sz="quarter" idx="10"/>
          </p:nvPr>
        </p:nvSpPr>
        <p:spPr>
          <a:xfrm>
            <a:off x="304800" y="3030583"/>
            <a:ext cx="8547099" cy="931816"/>
          </a:xfrm>
        </p:spPr>
        <p:txBody>
          <a:bodyPr lIns="0" tIns="0" rIns="0" bIns="0" anchor="b">
            <a:normAutofit/>
          </a:bodyPr>
          <a:lstStyle>
            <a:lvl1pPr marL="0" indent="0">
              <a:lnSpc>
                <a:spcPts val="3200"/>
              </a:lnSpc>
              <a:spcBef>
                <a:spcPts val="0"/>
              </a:spcBef>
              <a:buNone/>
              <a:defRPr sz="2800" b="1" baseline="0">
                <a:solidFill>
                  <a:srgbClr val="002E6D"/>
                </a:solidFill>
                <a:latin typeface="Arial" charset="0"/>
                <a:ea typeface="Arial" charset="0"/>
                <a:cs typeface="Arial" charset="0"/>
              </a:defRPr>
            </a:lvl1pPr>
          </a:lstStyle>
          <a:p>
            <a:pPr lvl="0"/>
            <a:r>
              <a:rPr lang="en-US"/>
              <a:t>Click to edit Master text styles</a:t>
            </a:r>
          </a:p>
        </p:txBody>
      </p:sp>
      <p:sp>
        <p:nvSpPr>
          <p:cNvPr id="9" name="Subtitle 5"/>
          <p:cNvSpPr>
            <a:spLocks noGrp="1"/>
          </p:cNvSpPr>
          <p:nvPr>
            <p:ph type="subTitle" idx="11"/>
          </p:nvPr>
        </p:nvSpPr>
        <p:spPr>
          <a:xfrm>
            <a:off x="304800" y="4084367"/>
            <a:ext cx="5543885" cy="263717"/>
          </a:xfrm>
        </p:spPr>
        <p:txBody>
          <a:bodyPr lIns="0" tIns="0" rIns="0" bIns="0">
            <a:normAutofit/>
          </a:bodyPr>
          <a:lstStyle>
            <a:lvl1pPr marL="0" indent="0">
              <a:buFontTx/>
              <a:buNone/>
              <a:defRPr sz="1800" baseline="0">
                <a:solidFill>
                  <a:srgbClr val="002E6D"/>
                </a:solidFill>
                <a:latin typeface="arial" charset="0"/>
              </a:defRPr>
            </a:lvl1pPr>
          </a:lstStyle>
          <a:p>
            <a:r>
              <a:rPr lang="en-US"/>
              <a:t>Click to edit Master subtitle style</a:t>
            </a:r>
          </a:p>
        </p:txBody>
      </p:sp>
      <p:sp>
        <p:nvSpPr>
          <p:cNvPr id="10" name="Text Placeholder 6"/>
          <p:cNvSpPr>
            <a:spLocks noGrp="1"/>
          </p:cNvSpPr>
          <p:nvPr>
            <p:ph type="body" sz="quarter" idx="12"/>
          </p:nvPr>
        </p:nvSpPr>
        <p:spPr>
          <a:xfrm>
            <a:off x="304799" y="4434784"/>
            <a:ext cx="5543885" cy="449748"/>
          </a:xfrm>
        </p:spPr>
        <p:txBody>
          <a:bodyPr lIns="0" tIns="0" rIns="0" bIns="0">
            <a:normAutofit/>
          </a:bodyPr>
          <a:lstStyle>
            <a:lvl1pPr marL="0" indent="0">
              <a:buFontTx/>
              <a:buNone/>
              <a:defRPr sz="1200" b="0" i="1" baseline="0">
                <a:solidFill>
                  <a:srgbClr val="00A7E1"/>
                </a:solidFill>
                <a:latin typeface="arial" charset="0"/>
              </a:defRPr>
            </a:lvl1pPr>
          </a:lstStyle>
          <a:p>
            <a:pPr lvl="0"/>
            <a:r>
              <a:rPr lang="en-US"/>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Rectangle 6"/>
          <p:cNvSpPr/>
          <p:nvPr userDrawn="1"/>
        </p:nvSpPr>
        <p:spPr>
          <a:xfrm>
            <a:off x="182879" y="190831"/>
            <a:ext cx="8762153" cy="4797729"/>
          </a:xfrm>
          <a:prstGeom prst="rect">
            <a:avLst/>
          </a:prstGeom>
          <a:solidFill>
            <a:srgbClr val="D9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5"/>
          <p:cNvSpPr>
            <a:spLocks noGrp="1"/>
          </p:cNvSpPr>
          <p:nvPr>
            <p:ph type="body" sz="quarter" idx="10" hasCustomPrompt="1"/>
          </p:nvPr>
        </p:nvSpPr>
        <p:spPr>
          <a:xfrm>
            <a:off x="304799" y="533400"/>
            <a:ext cx="8528646" cy="2038350"/>
          </a:xfrm>
        </p:spPr>
        <p:txBody>
          <a:bodyPr anchor="b">
            <a:normAutofit/>
          </a:bodyPr>
          <a:lstStyle>
            <a:lvl1pPr marL="0" indent="0">
              <a:lnSpc>
                <a:spcPts val="7000"/>
              </a:lnSpc>
              <a:spcBef>
                <a:spcPts val="0"/>
              </a:spcBef>
              <a:buNone/>
              <a:defRPr sz="3600" b="0" i="0" baseline="0">
                <a:solidFill>
                  <a:srgbClr val="002E6D"/>
                </a:solidFill>
                <a:latin typeface="Arial" charset="0"/>
                <a:ea typeface="Arial" charset="0"/>
                <a:cs typeface="Arial" charset="0"/>
              </a:defRPr>
            </a:lvl1pPr>
          </a:lstStyle>
          <a:p>
            <a:pPr lvl="0"/>
            <a:r>
              <a:rPr lang="en-US"/>
              <a:t>Click to edit Section title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8326" y="4214948"/>
            <a:ext cx="1247019" cy="77966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A993B0A-F3AE-304D-9BA7-C0AE1D50C078}"/>
              </a:ext>
            </a:extLst>
          </p:cNvPr>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1" y="1"/>
            <a:ext cx="7772400" cy="914400"/>
          </a:xfrm>
        </p:spPr>
        <p:txBody>
          <a:bodyPr bIns="148915" anchor="b" anchorCtr="0">
            <a:noAutofit/>
          </a:bodyPr>
          <a:lstStyle>
            <a:lvl1pPr algn="l">
              <a:lnSpc>
                <a:spcPts val="3653"/>
              </a:lnSpc>
              <a:defRPr sz="3364" b="1" i="0" cap="none" spc="0" baseline="0">
                <a:solidFill>
                  <a:schemeClr val="bg1">
                    <a:lumMod val="50000"/>
                  </a:schemeClr>
                </a:solidFill>
                <a:effectLst/>
                <a:latin typeface="+mj-lt"/>
                <a:cs typeface="Verdana"/>
              </a:defRPr>
            </a:lvl1pPr>
          </a:lstStyle>
          <a:p>
            <a:r>
              <a:rPr lang="en-US" dirty="0"/>
              <a:t>Click to add title</a:t>
            </a:r>
          </a:p>
        </p:txBody>
      </p:sp>
      <p:sp>
        <p:nvSpPr>
          <p:cNvPr id="3" name="Content Placeholder 2"/>
          <p:cNvSpPr>
            <a:spLocks noGrp="1"/>
          </p:cNvSpPr>
          <p:nvPr>
            <p:ph sz="half" idx="1" hasCustomPrompt="1"/>
          </p:nvPr>
        </p:nvSpPr>
        <p:spPr>
          <a:xfrm>
            <a:off x="685801" y="1085850"/>
            <a:ext cx="7772400" cy="3371850"/>
          </a:xfrm>
        </p:spPr>
        <p:txBody>
          <a:bodyPr lIns="0" tIns="0" rIns="0" bIns="0">
            <a:noAutofit/>
          </a:bodyPr>
          <a:lstStyle>
            <a:lvl1pPr marL="352557" indent="-352557">
              <a:lnSpc>
                <a:spcPts val="3044"/>
              </a:lnSpc>
              <a:spcBef>
                <a:spcPts val="1218"/>
              </a:spcBef>
              <a:buSzPct val="100000"/>
              <a:defRPr sz="2617">
                <a:solidFill>
                  <a:srgbClr val="002E6D"/>
                </a:solidFill>
                <a:effectLst/>
                <a:latin typeface="+mn-lt"/>
              </a:defRPr>
            </a:lvl1pPr>
            <a:lvl2pPr marL="695838" indent="-324724">
              <a:lnSpc>
                <a:spcPts val="2841"/>
              </a:lnSpc>
              <a:spcBef>
                <a:spcPts val="1218"/>
              </a:spcBef>
              <a:buClr>
                <a:schemeClr val="tx2"/>
              </a:buClr>
              <a:defRPr sz="2430">
                <a:solidFill>
                  <a:srgbClr val="002E6D"/>
                </a:solidFill>
                <a:effectLst/>
                <a:latin typeface="+mn-lt"/>
              </a:defRPr>
            </a:lvl2pPr>
            <a:lvl3pPr marL="1020562" indent="-324724">
              <a:lnSpc>
                <a:spcPts val="2841"/>
              </a:lnSpc>
              <a:spcBef>
                <a:spcPts val="1218"/>
              </a:spcBef>
              <a:defRPr sz="2243">
                <a:solidFill>
                  <a:srgbClr val="002E6D"/>
                </a:solidFill>
                <a:effectLst/>
                <a:latin typeface="+mn-lt"/>
              </a:defRPr>
            </a:lvl3pPr>
            <a:lvl4pPr>
              <a:lnSpc>
                <a:spcPts val="2841"/>
              </a:lnSpc>
              <a:buClr>
                <a:schemeClr val="tx2"/>
              </a:buClr>
              <a:defRPr sz="2056">
                <a:solidFill>
                  <a:srgbClr val="002E6D"/>
                </a:solidFill>
                <a:effectLst/>
                <a:latin typeface="+mn-lt"/>
              </a:defRPr>
            </a:lvl4pPr>
            <a:lvl5pPr>
              <a:defRPr sz="1869"/>
            </a:lvl5pPr>
            <a:lvl6pPr>
              <a:defRPr sz="1869"/>
            </a:lvl6pPr>
            <a:lvl7pPr>
              <a:defRPr sz="1869"/>
            </a:lvl7pPr>
            <a:lvl8pPr>
              <a:defRPr sz="1869"/>
            </a:lvl8pPr>
            <a:lvl9pPr>
              <a:defRPr sz="1869"/>
            </a:lvl9pPr>
          </a:lstStyle>
          <a:p>
            <a:pPr lvl="0"/>
            <a:r>
              <a:rPr lang="en-US" dirty="0"/>
              <a:t>Click to add text </a:t>
            </a:r>
          </a:p>
          <a:p>
            <a:pPr lvl="1"/>
            <a:r>
              <a:rPr lang="en-US" dirty="0"/>
              <a:t>Second level</a:t>
            </a:r>
          </a:p>
          <a:p>
            <a:pPr lvl="2"/>
            <a:r>
              <a:rPr lang="en-US" dirty="0"/>
              <a:t>Third level</a:t>
            </a:r>
          </a:p>
          <a:p>
            <a:pPr lvl="3"/>
            <a:r>
              <a:rPr lang="en-US" dirty="0"/>
              <a:t>Fourth level</a:t>
            </a:r>
          </a:p>
        </p:txBody>
      </p:sp>
      <p:cxnSp>
        <p:nvCxnSpPr>
          <p:cNvPr id="14" name="Straight Connector 13"/>
          <p:cNvCxnSpPr/>
          <p:nvPr userDrawn="1"/>
        </p:nvCxnSpPr>
        <p:spPr>
          <a:xfrm>
            <a:off x="685801" y="1019207"/>
            <a:ext cx="7772400" cy="1191"/>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3FB2062A-2042-4BDA-A888-C38C7ADA61EB}"/>
              </a:ext>
            </a:extLst>
          </p:cNvPr>
          <p:cNvSpPr txBox="1"/>
          <p:nvPr userDrawn="1"/>
        </p:nvSpPr>
        <p:spPr>
          <a:xfrm>
            <a:off x="501553" y="4688966"/>
            <a:ext cx="6411648" cy="196657"/>
          </a:xfrm>
          <a:prstGeom prst="rect">
            <a:avLst/>
          </a:prstGeom>
          <a:noFill/>
        </p:spPr>
        <p:txBody>
          <a:bodyPr wrap="square" rtlCol="0">
            <a:spAutoFit/>
          </a:bodyPr>
          <a:lstStyle/>
          <a:p>
            <a:r>
              <a:rPr lang="en-US" sz="678" baseline="0" dirty="0">
                <a:solidFill>
                  <a:srgbClr val="444545"/>
                </a:solidFill>
                <a:latin typeface="arial" charset="0"/>
              </a:rPr>
              <a:t>Healthcare Financial Management Association | </a:t>
            </a:r>
            <a:r>
              <a:rPr lang="en-US" sz="678" b="1" baseline="0" dirty="0">
                <a:solidFill>
                  <a:srgbClr val="119CD9"/>
                </a:solidFill>
                <a:latin typeface="arial" charset="0"/>
              </a:rPr>
              <a:t>hfma.org</a:t>
            </a:r>
          </a:p>
        </p:txBody>
      </p:sp>
    </p:spTree>
    <p:extLst>
      <p:ext uri="{BB962C8B-B14F-4D97-AF65-F5344CB8AC3E}">
        <p14:creationId xmlns:p14="http://schemas.microsoft.com/office/powerpoint/2010/main" val="11562460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2679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93D65D-9482-4356-BDD9-64C37E25879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E9E5821-90BF-4000-947B-ED8CE7EF36A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1DB6151-829F-4EB0-AAC9-0AB44060A058}"/>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287844465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0615" cy="51435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4404904"/>
            <a:ext cx="1117854" cy="541782"/>
          </a:xfrm>
          <a:prstGeom prst="rect">
            <a:avLst/>
          </a:prstGeom>
        </p:spPr>
      </p:pic>
      <p:sp>
        <p:nvSpPr>
          <p:cNvPr id="16" name="Text Placeholder 15"/>
          <p:cNvSpPr>
            <a:spLocks noGrp="1"/>
          </p:cNvSpPr>
          <p:nvPr>
            <p:ph type="body" sz="quarter" idx="10" hasCustomPrompt="1"/>
          </p:nvPr>
        </p:nvSpPr>
        <p:spPr>
          <a:xfrm>
            <a:off x="228600" y="400050"/>
            <a:ext cx="5762066" cy="2543175"/>
          </a:xfrm>
        </p:spPr>
        <p:txBody>
          <a:bodyPr anchor="b">
            <a:normAutofit/>
          </a:bodyPr>
          <a:lstStyle>
            <a:lvl1pPr marL="0" indent="0">
              <a:lnSpc>
                <a:spcPts val="5250"/>
              </a:lnSpc>
              <a:spcBef>
                <a:spcPts val="0"/>
              </a:spcBef>
              <a:buNone/>
              <a:defRPr sz="4950" b="1" baseline="0">
                <a:solidFill>
                  <a:srgbClr val="002E6D"/>
                </a:solidFill>
                <a:latin typeface="Arial" charset="0"/>
                <a:ea typeface="Arial" charset="0"/>
                <a:cs typeface="Arial" charset="0"/>
              </a:defRPr>
            </a:lvl1pPr>
          </a:lstStyle>
          <a:p>
            <a:pPr lvl="0"/>
            <a:r>
              <a:rPr lang="en-US"/>
              <a:t>Click to edit Master title</a:t>
            </a:r>
          </a:p>
        </p:txBody>
      </p:sp>
      <p:sp>
        <p:nvSpPr>
          <p:cNvPr id="8" name="Subtitle 5"/>
          <p:cNvSpPr>
            <a:spLocks noGrp="1"/>
          </p:cNvSpPr>
          <p:nvPr>
            <p:ph type="subTitle" idx="11"/>
          </p:nvPr>
        </p:nvSpPr>
        <p:spPr>
          <a:xfrm>
            <a:off x="228600" y="3231361"/>
            <a:ext cx="6237149" cy="296695"/>
          </a:xfrm>
        </p:spPr>
        <p:txBody>
          <a:bodyPr>
            <a:normAutofit/>
          </a:bodyPr>
          <a:lstStyle>
            <a:lvl1pPr marL="0" indent="0">
              <a:buFontTx/>
              <a:buNone/>
              <a:defRPr sz="1350" baseline="0">
                <a:solidFill>
                  <a:srgbClr val="69767D"/>
                </a:solidFill>
                <a:latin typeface="arial" charset="0"/>
              </a:defRPr>
            </a:lvl1pPr>
          </a:lstStyle>
          <a:p>
            <a:endParaRPr lang="en-US"/>
          </a:p>
        </p:txBody>
      </p:sp>
      <p:sp>
        <p:nvSpPr>
          <p:cNvPr id="9" name="Text Placeholder 6"/>
          <p:cNvSpPr>
            <a:spLocks noGrp="1"/>
          </p:cNvSpPr>
          <p:nvPr>
            <p:ph type="body" sz="quarter" idx="12"/>
          </p:nvPr>
        </p:nvSpPr>
        <p:spPr>
          <a:xfrm>
            <a:off x="228599" y="3529354"/>
            <a:ext cx="6237149" cy="505989"/>
          </a:xfrm>
        </p:spPr>
        <p:txBody>
          <a:bodyPr>
            <a:normAutofit/>
          </a:bodyPr>
          <a:lstStyle>
            <a:lvl1pPr marL="0" indent="0">
              <a:buFontTx/>
              <a:buNone/>
              <a:defRPr sz="1350" b="0" i="1" baseline="0">
                <a:solidFill>
                  <a:srgbClr val="69767D"/>
                </a:solidFill>
                <a:latin typeface="arial" charset="0"/>
              </a:defRPr>
            </a:lvl1pPr>
          </a:lstStyle>
          <a:p>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4333"/>
          </a:xfrm>
          <a:prstGeom prst="rect">
            <a:avLst/>
          </a:prstGeom>
        </p:spPr>
      </p:pic>
    </p:spTree>
    <p:extLst>
      <p:ext uri="{BB962C8B-B14F-4D97-AF65-F5344CB8AC3E}">
        <p14:creationId xmlns:p14="http://schemas.microsoft.com/office/powerpoint/2010/main" val="1819873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Title 1"/>
          <p:cNvSpPr>
            <a:spLocks noGrp="1"/>
          </p:cNvSpPr>
          <p:nvPr>
            <p:ph type="ctrTitle"/>
          </p:nvPr>
        </p:nvSpPr>
        <p:spPr>
          <a:xfrm>
            <a:off x="231961" y="292474"/>
            <a:ext cx="8597713" cy="621926"/>
          </a:xfrm>
        </p:spPr>
        <p:txBody>
          <a:bodyPr anchor="t">
            <a:normAutofit/>
          </a:bodyPr>
          <a:lstStyle>
            <a:lvl1pPr algn="l" fontAlgn="b">
              <a:defRPr sz="2700" b="1" i="0" baseline="0">
                <a:solidFill>
                  <a:srgbClr val="444545"/>
                </a:solidFill>
                <a:latin typeface="arial" charset="0"/>
              </a:defRPr>
            </a:lvl1pPr>
          </a:lstStyle>
          <a:p>
            <a:r>
              <a:rPr lang="en-US"/>
              <a:t>Click to edit Master title style</a:t>
            </a:r>
          </a:p>
        </p:txBody>
      </p:sp>
      <p:sp>
        <p:nvSpPr>
          <p:cNvPr id="11" name="Subtitle 2"/>
          <p:cNvSpPr>
            <a:spLocks noGrp="1"/>
          </p:cNvSpPr>
          <p:nvPr>
            <p:ph type="subTitle" idx="1"/>
          </p:nvPr>
        </p:nvSpPr>
        <p:spPr>
          <a:xfrm>
            <a:off x="241936" y="1180029"/>
            <a:ext cx="8587739" cy="577334"/>
          </a:xfrm>
        </p:spPr>
        <p:txBody>
          <a:bodyPr/>
          <a:lstStyle>
            <a:lvl1pPr marL="0" indent="0" algn="l">
              <a:lnSpc>
                <a:spcPct val="90000"/>
              </a:lnSpc>
              <a:buNone/>
              <a:defRPr sz="1800" b="1" baseline="0">
                <a:solidFill>
                  <a:srgbClr val="00829C"/>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2" name="Text Placeholder 2"/>
          <p:cNvSpPr>
            <a:spLocks noGrp="1"/>
          </p:cNvSpPr>
          <p:nvPr>
            <p:ph type="body" sz="quarter" idx="10"/>
          </p:nvPr>
        </p:nvSpPr>
        <p:spPr>
          <a:xfrm>
            <a:off x="241698" y="2000250"/>
            <a:ext cx="8587976" cy="2543175"/>
          </a:xfrm>
        </p:spPr>
        <p:txBody>
          <a:bodyPr/>
          <a:lstStyle>
            <a:lvl1pPr marL="0" indent="0">
              <a:buNone/>
              <a:defRPr sz="1800" b="1" baseline="0">
                <a:solidFill>
                  <a:srgbClr val="69767D"/>
                </a:solidFill>
                <a:latin typeface="Arial" charset="0"/>
                <a:ea typeface="Arial" charset="0"/>
                <a:cs typeface="Arial" charset="0"/>
              </a:defRPr>
            </a:lvl1pPr>
            <a:lvl2pPr marL="342900" indent="0">
              <a:buNone/>
              <a:defRPr baseline="0">
                <a:solidFill>
                  <a:schemeClr val="tx1">
                    <a:lumMod val="50000"/>
                    <a:lumOff val="50000"/>
                  </a:schemeClr>
                </a:solidFill>
              </a:defRPr>
            </a:lvl2pPr>
            <a:lvl3pPr marL="685800" indent="0">
              <a:buNone/>
              <a:defRPr baseline="0">
                <a:solidFill>
                  <a:schemeClr val="tx1">
                    <a:lumMod val="50000"/>
                    <a:lumOff val="50000"/>
                  </a:schemeClr>
                </a:solidFill>
              </a:defRPr>
            </a:lvl3pPr>
            <a:lvl4pPr marL="1028700" indent="0">
              <a:buNone/>
              <a:defRPr baseline="0">
                <a:solidFill>
                  <a:schemeClr val="tx1">
                    <a:lumMod val="50000"/>
                    <a:lumOff val="50000"/>
                  </a:schemeClr>
                </a:solidFill>
              </a:defRPr>
            </a:lvl4pPr>
            <a:lvl5pPr marL="1371600" indent="0">
              <a:buNone/>
              <a:defRPr baseline="0">
                <a:solidFill>
                  <a:schemeClr val="tx1">
                    <a:lumMod val="50000"/>
                    <a:lumOff val="50000"/>
                  </a:schemeClr>
                </a:solidFill>
              </a:defRPr>
            </a:lvl5pPr>
          </a:lstStyle>
          <a:p>
            <a:pPr lvl="0"/>
            <a:r>
              <a:rPr lang="en-US"/>
              <a:t>Click to edit Master text styles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91993" y="4755719"/>
            <a:ext cx="476366" cy="230877"/>
          </a:xfrm>
          <a:prstGeom prst="rect">
            <a:avLst/>
          </a:prstGeom>
        </p:spPr>
      </p:pic>
      <p:sp>
        <p:nvSpPr>
          <p:cNvPr id="15" name="TextBox 14"/>
          <p:cNvSpPr txBox="1"/>
          <p:nvPr userDrawn="1"/>
        </p:nvSpPr>
        <p:spPr>
          <a:xfrm>
            <a:off x="63063" y="4843701"/>
            <a:ext cx="311417" cy="369332"/>
          </a:xfrm>
          <a:prstGeom prst="rect">
            <a:avLst/>
          </a:prstGeom>
          <a:noFill/>
        </p:spPr>
        <p:txBody>
          <a:bodyPr wrap="square" rtlCol="0">
            <a:spAutoFit/>
          </a:bodyPr>
          <a:lstStyle/>
          <a:p>
            <a:fld id="{3988A49C-778B-EF45-9D5D-8EAA2E36A3FB}" type="slidenum">
              <a:rPr lang="en-US" sz="900" b="1" i="0" baseline="0" smtClean="0">
                <a:solidFill>
                  <a:srgbClr val="444545"/>
                </a:solidFill>
                <a:latin typeface="arial" charset="0"/>
              </a:rPr>
              <a:t>‹#›</a:t>
            </a:fld>
            <a:endParaRPr lang="en-US" sz="900" b="1" i="0" baseline="0" dirty="0">
              <a:solidFill>
                <a:srgbClr val="444545"/>
              </a:solidFill>
              <a:latin typeface="arial" charset="0"/>
            </a:endParaRPr>
          </a:p>
        </p:txBody>
      </p:sp>
      <p:sp>
        <p:nvSpPr>
          <p:cNvPr id="16" name="TextBox 15"/>
          <p:cNvSpPr txBox="1"/>
          <p:nvPr userDrawn="1"/>
        </p:nvSpPr>
        <p:spPr>
          <a:xfrm>
            <a:off x="548640" y="4847615"/>
            <a:ext cx="7096226" cy="207749"/>
          </a:xfrm>
          <a:prstGeom prst="rect">
            <a:avLst/>
          </a:prstGeom>
          <a:noFill/>
        </p:spPr>
        <p:txBody>
          <a:bodyPr wrap="square" rtlCol="0">
            <a:spAutoFit/>
          </a:bodyPr>
          <a:lstStyle/>
          <a:p>
            <a:r>
              <a:rPr lang="en-US" sz="750" baseline="0" dirty="0">
                <a:solidFill>
                  <a:srgbClr val="444545"/>
                </a:solidFill>
                <a:latin typeface="arial" charset="0"/>
              </a:rPr>
              <a:t>Healthcare Financial Management Association | </a:t>
            </a:r>
            <a:r>
              <a:rPr lang="en-US" sz="750" b="1" baseline="0" dirty="0">
                <a:solidFill>
                  <a:srgbClr val="119CD9"/>
                </a:solidFill>
                <a:latin typeface="arial" charset="0"/>
              </a:rPr>
              <a:t>hfma.org</a:t>
            </a:r>
          </a:p>
        </p:txBody>
      </p:sp>
    </p:spTree>
    <p:extLst>
      <p:ext uri="{BB962C8B-B14F-4D97-AF65-F5344CB8AC3E}">
        <p14:creationId xmlns:p14="http://schemas.microsoft.com/office/powerpoint/2010/main" val="1764123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91993" y="4755719"/>
            <a:ext cx="476366" cy="230877"/>
          </a:xfrm>
          <a:prstGeom prst="rect">
            <a:avLst/>
          </a:prstGeom>
        </p:spPr>
      </p:pic>
      <p:sp>
        <p:nvSpPr>
          <p:cNvPr id="7" name="Title 1"/>
          <p:cNvSpPr>
            <a:spLocks noGrp="1"/>
          </p:cNvSpPr>
          <p:nvPr>
            <p:ph type="ctrTitle"/>
          </p:nvPr>
        </p:nvSpPr>
        <p:spPr>
          <a:xfrm>
            <a:off x="231961" y="292474"/>
            <a:ext cx="8597713" cy="621926"/>
          </a:xfrm>
        </p:spPr>
        <p:txBody>
          <a:bodyPr anchor="t">
            <a:normAutofit/>
          </a:bodyPr>
          <a:lstStyle>
            <a:lvl1pPr algn="l" fontAlgn="b">
              <a:defRPr sz="2700" b="1" i="0" baseline="0">
                <a:solidFill>
                  <a:srgbClr val="444545"/>
                </a:solidFill>
                <a:latin typeface="arial" charset="0"/>
              </a:defRPr>
            </a:lvl1pPr>
          </a:lstStyle>
          <a:p>
            <a:r>
              <a:rPr lang="en-US"/>
              <a:t>Click to edit Master title style</a:t>
            </a:r>
          </a:p>
        </p:txBody>
      </p:sp>
      <p:sp>
        <p:nvSpPr>
          <p:cNvPr id="10" name="Content Placeholder 2"/>
          <p:cNvSpPr>
            <a:spLocks noGrp="1"/>
          </p:cNvSpPr>
          <p:nvPr>
            <p:ph sz="half" idx="1"/>
          </p:nvPr>
        </p:nvSpPr>
        <p:spPr>
          <a:xfrm>
            <a:off x="231962" y="1201725"/>
            <a:ext cx="8597712" cy="3448481"/>
          </a:xfrm>
        </p:spPr>
        <p:txBody>
          <a:bodyPr/>
          <a:lstStyle>
            <a:lvl1pPr marL="0" indent="0">
              <a:buFontTx/>
              <a:buNone/>
              <a:defRPr baseline="0">
                <a:solidFill>
                  <a:srgbClr val="69767D"/>
                </a:solidFill>
                <a:latin typeface="arial" charset="0"/>
              </a:defRPr>
            </a:lvl1pPr>
          </a:lstStyle>
          <a:p>
            <a:endParaRPr lang="en-US"/>
          </a:p>
        </p:txBody>
      </p:sp>
      <p:sp>
        <p:nvSpPr>
          <p:cNvPr id="11" name="TextBox 10"/>
          <p:cNvSpPr txBox="1"/>
          <p:nvPr userDrawn="1"/>
        </p:nvSpPr>
        <p:spPr>
          <a:xfrm>
            <a:off x="63063" y="4843701"/>
            <a:ext cx="311417" cy="369332"/>
          </a:xfrm>
          <a:prstGeom prst="rect">
            <a:avLst/>
          </a:prstGeom>
          <a:noFill/>
        </p:spPr>
        <p:txBody>
          <a:bodyPr wrap="square" rtlCol="0">
            <a:spAutoFit/>
          </a:bodyPr>
          <a:lstStyle/>
          <a:p>
            <a:fld id="{3988A49C-778B-EF45-9D5D-8EAA2E36A3FB}" type="slidenum">
              <a:rPr lang="en-US" sz="900" b="1" i="0" baseline="0" smtClean="0">
                <a:solidFill>
                  <a:srgbClr val="444545"/>
                </a:solidFill>
                <a:latin typeface="arial" charset="0"/>
              </a:rPr>
              <a:t>‹#›</a:t>
            </a:fld>
            <a:endParaRPr lang="en-US" sz="900" b="1" i="0" baseline="0" dirty="0">
              <a:solidFill>
                <a:srgbClr val="444545"/>
              </a:solidFill>
              <a:latin typeface="arial" charset="0"/>
            </a:endParaRPr>
          </a:p>
        </p:txBody>
      </p:sp>
      <p:sp>
        <p:nvSpPr>
          <p:cNvPr id="12" name="TextBox 11"/>
          <p:cNvSpPr txBox="1"/>
          <p:nvPr userDrawn="1"/>
        </p:nvSpPr>
        <p:spPr>
          <a:xfrm>
            <a:off x="548640" y="4847615"/>
            <a:ext cx="7096226" cy="207749"/>
          </a:xfrm>
          <a:prstGeom prst="rect">
            <a:avLst/>
          </a:prstGeom>
          <a:noFill/>
        </p:spPr>
        <p:txBody>
          <a:bodyPr wrap="square" rtlCol="0">
            <a:spAutoFit/>
          </a:bodyPr>
          <a:lstStyle/>
          <a:p>
            <a:r>
              <a:rPr lang="en-US" sz="750" baseline="0" dirty="0">
                <a:solidFill>
                  <a:srgbClr val="444545"/>
                </a:solidFill>
                <a:latin typeface="arial" charset="0"/>
              </a:rPr>
              <a:t>Healthcare Financial Management Association | </a:t>
            </a:r>
            <a:r>
              <a:rPr lang="en-US" sz="750" b="1" baseline="0" dirty="0">
                <a:solidFill>
                  <a:srgbClr val="119CD9"/>
                </a:solidFill>
                <a:latin typeface="arial" charset="0"/>
              </a:rPr>
              <a:t>hfma.org</a:t>
            </a:r>
          </a:p>
        </p:txBody>
      </p:sp>
    </p:spTree>
    <p:extLst>
      <p:ext uri="{BB962C8B-B14F-4D97-AF65-F5344CB8AC3E}">
        <p14:creationId xmlns:p14="http://schemas.microsoft.com/office/powerpoint/2010/main" val="1799797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137160" y="143123"/>
            <a:ext cx="8861729" cy="4890053"/>
          </a:xfrm>
          <a:prstGeom prst="rect">
            <a:avLst/>
          </a:prstGeom>
          <a:solidFill>
            <a:srgbClr val="002E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 Placeholder 15"/>
          <p:cNvSpPr>
            <a:spLocks noGrp="1"/>
          </p:cNvSpPr>
          <p:nvPr>
            <p:ph type="body" sz="quarter" idx="10" hasCustomPrompt="1"/>
          </p:nvPr>
        </p:nvSpPr>
        <p:spPr>
          <a:xfrm>
            <a:off x="228599" y="400050"/>
            <a:ext cx="8692764" cy="2543175"/>
          </a:xfrm>
        </p:spPr>
        <p:txBody>
          <a:bodyPr anchor="b">
            <a:normAutofit/>
          </a:bodyPr>
          <a:lstStyle>
            <a:lvl1pPr marL="0" indent="0">
              <a:lnSpc>
                <a:spcPts val="5250"/>
              </a:lnSpc>
              <a:spcBef>
                <a:spcPts val="0"/>
              </a:spcBef>
              <a:buNone/>
              <a:defRPr sz="4050" b="0" i="0" baseline="0">
                <a:solidFill>
                  <a:schemeClr val="bg1"/>
                </a:solidFill>
                <a:latin typeface="Arial" charset="0"/>
                <a:ea typeface="Arial" charset="0"/>
                <a:cs typeface="Arial" charset="0"/>
              </a:defRPr>
            </a:lvl1pPr>
          </a:lstStyle>
          <a:p>
            <a:pPr lvl="0"/>
            <a:r>
              <a:rPr lang="en-US"/>
              <a:t>Click to edit Section title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4488" y="4189911"/>
            <a:ext cx="1271016" cy="793242"/>
          </a:xfrm>
          <a:prstGeom prst="rect">
            <a:avLst/>
          </a:prstGeom>
        </p:spPr>
      </p:pic>
    </p:spTree>
    <p:extLst>
      <p:ext uri="{BB962C8B-B14F-4D97-AF65-F5344CB8AC3E}">
        <p14:creationId xmlns:p14="http://schemas.microsoft.com/office/powerpoint/2010/main" val="341276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309282" y="389966"/>
            <a:ext cx="8424878" cy="609424"/>
          </a:xfrm>
        </p:spPr>
        <p:txBody>
          <a:bodyPr anchor="t">
            <a:normAutofit/>
          </a:bodyPr>
          <a:lstStyle>
            <a:lvl1pPr algn="l" fontAlgn="b">
              <a:defRPr sz="3200" b="1" i="0" baseline="0">
                <a:solidFill>
                  <a:srgbClr val="444545"/>
                </a:solidFill>
                <a:latin typeface="arial" charset="0"/>
              </a:defRPr>
            </a:lvl1pPr>
          </a:lstStyle>
          <a:p>
            <a:r>
              <a:rPr lang="en-US"/>
              <a:t>Click to edit Master title style</a:t>
            </a:r>
          </a:p>
        </p:txBody>
      </p:sp>
      <p:sp>
        <p:nvSpPr>
          <p:cNvPr id="8" name="Subtitle 2"/>
          <p:cNvSpPr>
            <a:spLocks noGrp="1"/>
          </p:cNvSpPr>
          <p:nvPr>
            <p:ph type="subTitle" idx="1"/>
          </p:nvPr>
        </p:nvSpPr>
        <p:spPr>
          <a:xfrm>
            <a:off x="322580" y="1290508"/>
            <a:ext cx="8415105" cy="565728"/>
          </a:xfrm>
        </p:spPr>
        <p:txBody>
          <a:bodyPr/>
          <a:lstStyle>
            <a:lvl1pPr marL="0" indent="0" algn="l">
              <a:lnSpc>
                <a:spcPct val="90000"/>
              </a:lnSpc>
              <a:buNone/>
              <a:defRPr sz="2400" b="1" baseline="0">
                <a:solidFill>
                  <a:srgbClr val="00829C"/>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2"/>
          <p:cNvSpPr>
            <a:spLocks noGrp="1"/>
          </p:cNvSpPr>
          <p:nvPr>
            <p:ph type="body" sz="quarter" idx="10"/>
          </p:nvPr>
        </p:nvSpPr>
        <p:spPr>
          <a:xfrm>
            <a:off x="322263" y="2171700"/>
            <a:ext cx="8415337" cy="2336801"/>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5995" y="4764901"/>
            <a:ext cx="466790" cy="226236"/>
          </a:xfrm>
          <a:prstGeom prst="rect">
            <a:avLst/>
          </a:prstGeom>
        </p:spPr>
      </p:pic>
      <p:sp>
        <p:nvSpPr>
          <p:cNvPr id="11" name="TextBox 10"/>
          <p:cNvSpPr txBox="1"/>
          <p:nvPr userDrawn="1"/>
        </p:nvSpPr>
        <p:spPr>
          <a:xfrm>
            <a:off x="118783" y="4764901"/>
            <a:ext cx="536538" cy="276999"/>
          </a:xfrm>
          <a:prstGeom prst="rect">
            <a:avLst/>
          </a:prstGeom>
          <a:noFill/>
        </p:spPr>
        <p:txBody>
          <a:bodyPr wrap="square" rtlCol="0">
            <a:spAutoFit/>
          </a:bodyPr>
          <a:lstStyle/>
          <a:p>
            <a:pPr algn="ctr"/>
            <a:fld id="{3988A49C-778B-EF45-9D5D-8EAA2E36A3FB}" type="slidenum">
              <a:rPr lang="en-US" sz="1200" b="1" i="0" baseline="0" smtClean="0">
                <a:solidFill>
                  <a:srgbClr val="444545"/>
                </a:solidFill>
                <a:latin typeface="arial" charset="0"/>
              </a:rPr>
              <a:pPr algn="ctr"/>
              <a:t>‹#›</a:t>
            </a:fld>
            <a:endParaRPr lang="en-US" sz="1200" b="1" i="0" baseline="0" dirty="0">
              <a:solidFill>
                <a:srgbClr val="444545"/>
              </a:solidFill>
              <a:latin typeface="arial" charset="0"/>
            </a:endParaRPr>
          </a:p>
        </p:txBody>
      </p:sp>
      <p:sp>
        <p:nvSpPr>
          <p:cNvPr id="12" name="TextBox 11"/>
          <p:cNvSpPr txBox="1"/>
          <p:nvPr userDrawn="1"/>
        </p:nvSpPr>
        <p:spPr>
          <a:xfrm>
            <a:off x="655321" y="4795679"/>
            <a:ext cx="3916679" cy="246221"/>
          </a:xfrm>
          <a:prstGeom prst="rect">
            <a:avLst/>
          </a:prstGeom>
          <a:noFill/>
        </p:spPr>
        <p:txBody>
          <a:bodyPr wrap="square" rtlCol="0">
            <a:spAutoFit/>
          </a:bodyPr>
          <a:lstStyle/>
          <a:p>
            <a:r>
              <a:rPr lang="en-US" sz="1000" baseline="0" dirty="0">
                <a:solidFill>
                  <a:srgbClr val="444545"/>
                </a:solidFill>
                <a:latin typeface="arial" charset="0"/>
              </a:rPr>
              <a:t>HFMA | TITLE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FCDC1-2746-4189-8AFA-33426DD676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FF12B6-B563-4992-B683-908C87F8D8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1D7EB-B327-4C5E-BC06-9DA1384A5887}"/>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DF0E049-8DFA-43B8-B849-759FD619003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3/25/2024</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0C6D39-DC34-4D40-9003-B1615A2A865C}"/>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7F1BD15-C1D3-4D27-9F95-156E90926480}"/>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101BC94-728C-408C-BF24-58EA6C9B61A7}"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508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309282" y="389966"/>
            <a:ext cx="8424878" cy="609424"/>
          </a:xfrm>
        </p:spPr>
        <p:txBody>
          <a:bodyPr anchor="t">
            <a:normAutofit/>
          </a:bodyPr>
          <a:lstStyle>
            <a:lvl1pPr algn="l" fontAlgn="b">
              <a:defRPr sz="3200" b="1" i="0" baseline="0">
                <a:solidFill>
                  <a:srgbClr val="444545"/>
                </a:solidFill>
                <a:latin typeface="arial" charset="0"/>
              </a:defRPr>
            </a:lvl1pPr>
          </a:lstStyle>
          <a:p>
            <a:r>
              <a:rPr lang="en-US"/>
              <a:t>Click to edit Master title style</a:t>
            </a:r>
          </a:p>
        </p:txBody>
      </p:sp>
      <p:sp>
        <p:nvSpPr>
          <p:cNvPr id="8" name="Subtitle 2"/>
          <p:cNvSpPr>
            <a:spLocks noGrp="1"/>
          </p:cNvSpPr>
          <p:nvPr>
            <p:ph type="subTitle" idx="1"/>
          </p:nvPr>
        </p:nvSpPr>
        <p:spPr>
          <a:xfrm>
            <a:off x="322580" y="1290508"/>
            <a:ext cx="8415105" cy="565728"/>
          </a:xfrm>
        </p:spPr>
        <p:txBody>
          <a:bodyPr/>
          <a:lstStyle>
            <a:lvl1pPr marL="0" indent="0" algn="l">
              <a:lnSpc>
                <a:spcPct val="90000"/>
              </a:lnSpc>
              <a:buNone/>
              <a:defRPr sz="2400" b="1" baseline="0">
                <a:solidFill>
                  <a:srgbClr val="00829C"/>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5995" y="4764901"/>
            <a:ext cx="466790" cy="226236"/>
          </a:xfrm>
          <a:prstGeom prst="rect">
            <a:avLst/>
          </a:prstGeom>
        </p:spPr>
      </p:pic>
      <p:sp>
        <p:nvSpPr>
          <p:cNvPr id="10" name="TextBox 9"/>
          <p:cNvSpPr txBox="1"/>
          <p:nvPr userDrawn="1"/>
        </p:nvSpPr>
        <p:spPr>
          <a:xfrm>
            <a:off x="118783" y="4764901"/>
            <a:ext cx="536538" cy="276999"/>
          </a:xfrm>
          <a:prstGeom prst="rect">
            <a:avLst/>
          </a:prstGeom>
          <a:noFill/>
        </p:spPr>
        <p:txBody>
          <a:bodyPr wrap="square" rtlCol="0">
            <a:spAutoFit/>
          </a:bodyPr>
          <a:lstStyle/>
          <a:p>
            <a:pPr algn="ctr"/>
            <a:fld id="{3988A49C-778B-EF45-9D5D-8EAA2E36A3FB}" type="slidenum">
              <a:rPr lang="en-US" sz="1200" b="1" i="0" baseline="0" smtClean="0">
                <a:solidFill>
                  <a:srgbClr val="444545"/>
                </a:solidFill>
                <a:latin typeface="arial" charset="0"/>
              </a:rPr>
              <a:pPr algn="ctr"/>
              <a:t>‹#›</a:t>
            </a:fld>
            <a:endParaRPr lang="en-US" sz="1200" b="1" i="0" baseline="0" dirty="0">
              <a:solidFill>
                <a:srgbClr val="444545"/>
              </a:solidFill>
              <a:latin typeface="arial" charset="0"/>
            </a:endParaRPr>
          </a:p>
        </p:txBody>
      </p:sp>
      <p:sp>
        <p:nvSpPr>
          <p:cNvPr id="11" name="TextBox 10"/>
          <p:cNvSpPr txBox="1"/>
          <p:nvPr userDrawn="1"/>
        </p:nvSpPr>
        <p:spPr>
          <a:xfrm>
            <a:off x="655321" y="4795679"/>
            <a:ext cx="3916679" cy="246221"/>
          </a:xfrm>
          <a:prstGeom prst="rect">
            <a:avLst/>
          </a:prstGeom>
          <a:noFill/>
        </p:spPr>
        <p:txBody>
          <a:bodyPr wrap="square" rtlCol="0">
            <a:spAutoFit/>
          </a:bodyPr>
          <a:lstStyle/>
          <a:p>
            <a:r>
              <a:rPr lang="en-US" sz="1000" baseline="0" dirty="0">
                <a:solidFill>
                  <a:srgbClr val="444545"/>
                </a:solidFill>
                <a:latin typeface="arial" charset="0"/>
              </a:rPr>
              <a:t>HFMA | TITLE</a:t>
            </a:r>
          </a:p>
        </p:txBody>
      </p:sp>
      <p:sp>
        <p:nvSpPr>
          <p:cNvPr id="12" name="Text Placeholder 2"/>
          <p:cNvSpPr>
            <a:spLocks noGrp="1"/>
          </p:cNvSpPr>
          <p:nvPr>
            <p:ph type="body" sz="quarter" idx="10"/>
          </p:nvPr>
        </p:nvSpPr>
        <p:spPr>
          <a:xfrm>
            <a:off x="322263" y="2082800"/>
            <a:ext cx="4071937" cy="2682101"/>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sp>
        <p:nvSpPr>
          <p:cNvPr id="13" name="Text Placeholder 2"/>
          <p:cNvSpPr>
            <a:spLocks noGrp="1"/>
          </p:cNvSpPr>
          <p:nvPr>
            <p:ph type="body" sz="quarter" idx="11"/>
          </p:nvPr>
        </p:nvSpPr>
        <p:spPr>
          <a:xfrm>
            <a:off x="4662223" y="2082800"/>
            <a:ext cx="4071937" cy="2682101"/>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ctrTitle"/>
          </p:nvPr>
        </p:nvSpPr>
        <p:spPr>
          <a:xfrm>
            <a:off x="309282" y="389966"/>
            <a:ext cx="8424878" cy="609424"/>
          </a:xfrm>
        </p:spPr>
        <p:txBody>
          <a:bodyPr anchor="t">
            <a:normAutofit/>
          </a:bodyPr>
          <a:lstStyle>
            <a:lvl1pPr algn="l" fontAlgn="b">
              <a:defRPr sz="3200" b="1" i="0" baseline="0">
                <a:solidFill>
                  <a:srgbClr val="444545"/>
                </a:solidFill>
                <a:latin typeface="arial" charset="0"/>
              </a:defRPr>
            </a:lvl1p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5995" y="4764901"/>
            <a:ext cx="466790" cy="226236"/>
          </a:xfrm>
          <a:prstGeom prst="rect">
            <a:avLst/>
          </a:prstGeom>
        </p:spPr>
      </p:pic>
      <p:sp>
        <p:nvSpPr>
          <p:cNvPr id="10" name="TextBox 9"/>
          <p:cNvSpPr txBox="1"/>
          <p:nvPr userDrawn="1"/>
        </p:nvSpPr>
        <p:spPr>
          <a:xfrm>
            <a:off x="118783" y="4764901"/>
            <a:ext cx="536538" cy="276999"/>
          </a:xfrm>
          <a:prstGeom prst="rect">
            <a:avLst/>
          </a:prstGeom>
          <a:noFill/>
        </p:spPr>
        <p:txBody>
          <a:bodyPr wrap="square" rtlCol="0">
            <a:spAutoFit/>
          </a:bodyPr>
          <a:lstStyle/>
          <a:p>
            <a:pPr algn="ctr"/>
            <a:fld id="{3988A49C-778B-EF45-9D5D-8EAA2E36A3FB}" type="slidenum">
              <a:rPr lang="en-US" sz="1200" b="1" i="0" baseline="0" smtClean="0">
                <a:solidFill>
                  <a:srgbClr val="444545"/>
                </a:solidFill>
                <a:latin typeface="arial" charset="0"/>
              </a:rPr>
              <a:pPr algn="ctr"/>
              <a:t>‹#›</a:t>
            </a:fld>
            <a:endParaRPr lang="en-US" sz="1200" b="1" i="0" baseline="0" dirty="0">
              <a:solidFill>
                <a:srgbClr val="444545"/>
              </a:solidFill>
              <a:latin typeface="arial" charset="0"/>
            </a:endParaRPr>
          </a:p>
        </p:txBody>
      </p:sp>
      <p:sp>
        <p:nvSpPr>
          <p:cNvPr id="11" name="TextBox 10"/>
          <p:cNvSpPr txBox="1"/>
          <p:nvPr userDrawn="1"/>
        </p:nvSpPr>
        <p:spPr>
          <a:xfrm>
            <a:off x="655321" y="4795679"/>
            <a:ext cx="3916679" cy="246221"/>
          </a:xfrm>
          <a:prstGeom prst="rect">
            <a:avLst/>
          </a:prstGeom>
          <a:noFill/>
        </p:spPr>
        <p:txBody>
          <a:bodyPr wrap="square" rtlCol="0">
            <a:spAutoFit/>
          </a:bodyPr>
          <a:lstStyle/>
          <a:p>
            <a:r>
              <a:rPr lang="en-US" sz="1000" baseline="0" dirty="0">
                <a:solidFill>
                  <a:srgbClr val="444545"/>
                </a:solidFill>
                <a:latin typeface="arial" charset="0"/>
              </a:rPr>
              <a:t>HFMA | TITLE</a:t>
            </a:r>
          </a:p>
        </p:txBody>
      </p:sp>
      <p:sp>
        <p:nvSpPr>
          <p:cNvPr id="12" name="Text Placeholder 2"/>
          <p:cNvSpPr>
            <a:spLocks noGrp="1"/>
          </p:cNvSpPr>
          <p:nvPr>
            <p:ph type="body" sz="quarter" idx="10"/>
          </p:nvPr>
        </p:nvSpPr>
        <p:spPr>
          <a:xfrm>
            <a:off x="313951" y="1282700"/>
            <a:ext cx="8420210" cy="32258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ctrTitle"/>
          </p:nvPr>
        </p:nvSpPr>
        <p:spPr>
          <a:xfrm>
            <a:off x="309282" y="389966"/>
            <a:ext cx="8424878" cy="609424"/>
          </a:xfrm>
        </p:spPr>
        <p:txBody>
          <a:bodyPr anchor="t">
            <a:normAutofit/>
          </a:bodyPr>
          <a:lstStyle>
            <a:lvl1pPr algn="l" fontAlgn="b">
              <a:defRPr sz="3200" b="1" i="0" baseline="0">
                <a:solidFill>
                  <a:srgbClr val="444545"/>
                </a:solidFill>
                <a:latin typeface="arial" charset="0"/>
              </a:defRPr>
            </a:lvl1pPr>
          </a:lstStyle>
          <a:p>
            <a:r>
              <a:rPr lang="en-US"/>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5995" y="4764901"/>
            <a:ext cx="466790" cy="226236"/>
          </a:xfrm>
          <a:prstGeom prst="rect">
            <a:avLst/>
          </a:prstGeom>
        </p:spPr>
      </p:pic>
      <p:sp>
        <p:nvSpPr>
          <p:cNvPr id="12" name="TextBox 11"/>
          <p:cNvSpPr txBox="1"/>
          <p:nvPr userDrawn="1"/>
        </p:nvSpPr>
        <p:spPr>
          <a:xfrm>
            <a:off x="118783" y="4764901"/>
            <a:ext cx="536538" cy="276999"/>
          </a:xfrm>
          <a:prstGeom prst="rect">
            <a:avLst/>
          </a:prstGeom>
          <a:noFill/>
        </p:spPr>
        <p:txBody>
          <a:bodyPr wrap="square" rtlCol="0">
            <a:spAutoFit/>
          </a:bodyPr>
          <a:lstStyle/>
          <a:p>
            <a:pPr algn="ctr"/>
            <a:fld id="{3988A49C-778B-EF45-9D5D-8EAA2E36A3FB}" type="slidenum">
              <a:rPr lang="en-US" sz="1200" b="1" i="0" baseline="0" smtClean="0">
                <a:solidFill>
                  <a:srgbClr val="444545"/>
                </a:solidFill>
                <a:latin typeface="arial" charset="0"/>
              </a:rPr>
              <a:pPr algn="ctr"/>
              <a:t>‹#›</a:t>
            </a:fld>
            <a:endParaRPr lang="en-US" sz="1200" b="1" i="0" baseline="0" dirty="0">
              <a:solidFill>
                <a:srgbClr val="444545"/>
              </a:solidFill>
              <a:latin typeface="arial" charset="0"/>
            </a:endParaRPr>
          </a:p>
        </p:txBody>
      </p:sp>
      <p:sp>
        <p:nvSpPr>
          <p:cNvPr id="13" name="TextBox 12"/>
          <p:cNvSpPr txBox="1"/>
          <p:nvPr userDrawn="1"/>
        </p:nvSpPr>
        <p:spPr>
          <a:xfrm>
            <a:off x="655321" y="4795679"/>
            <a:ext cx="3916679" cy="246221"/>
          </a:xfrm>
          <a:prstGeom prst="rect">
            <a:avLst/>
          </a:prstGeom>
          <a:noFill/>
        </p:spPr>
        <p:txBody>
          <a:bodyPr wrap="square" rtlCol="0">
            <a:spAutoFit/>
          </a:bodyPr>
          <a:lstStyle/>
          <a:p>
            <a:r>
              <a:rPr lang="en-US" sz="1000" baseline="0" dirty="0">
                <a:solidFill>
                  <a:srgbClr val="444545"/>
                </a:solidFill>
                <a:latin typeface="arial" charset="0"/>
              </a:rPr>
              <a:t>HFMA | TITLE</a:t>
            </a:r>
          </a:p>
        </p:txBody>
      </p:sp>
      <p:sp>
        <p:nvSpPr>
          <p:cNvPr id="14" name="Content Placeholder 2"/>
          <p:cNvSpPr>
            <a:spLocks noGrp="1"/>
          </p:cNvSpPr>
          <p:nvPr>
            <p:ph sz="half" idx="1"/>
          </p:nvPr>
        </p:nvSpPr>
        <p:spPr>
          <a:xfrm>
            <a:off x="309282" y="1295401"/>
            <a:ext cx="8424878" cy="3111500"/>
          </a:xfrm>
        </p:spPr>
        <p:txBody>
          <a:bodyPr/>
          <a:lstStyle>
            <a:lvl1pPr marL="0" indent="0">
              <a:buFontTx/>
              <a:buNone/>
              <a:defRPr baseline="0">
                <a:solidFill>
                  <a:srgbClr val="69767D"/>
                </a:solidFill>
                <a:latin typeface="arial" charset="0"/>
              </a:defRPr>
            </a:lvl1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182879" y="190831"/>
            <a:ext cx="8762153" cy="4797729"/>
          </a:xfrm>
          <a:prstGeom prst="rect">
            <a:avLst/>
          </a:prstGeom>
          <a:solidFill>
            <a:srgbClr val="002E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5"/>
          <p:cNvSpPr>
            <a:spLocks noGrp="1"/>
          </p:cNvSpPr>
          <p:nvPr>
            <p:ph type="body" sz="quarter" idx="10" hasCustomPrompt="1"/>
          </p:nvPr>
        </p:nvSpPr>
        <p:spPr>
          <a:xfrm>
            <a:off x="304799" y="533400"/>
            <a:ext cx="8528646" cy="2038350"/>
          </a:xfrm>
        </p:spPr>
        <p:txBody>
          <a:bodyPr anchor="b">
            <a:normAutofit/>
          </a:bodyPr>
          <a:lstStyle>
            <a:lvl1pPr marL="0" indent="0">
              <a:lnSpc>
                <a:spcPts val="7000"/>
              </a:lnSpc>
              <a:spcBef>
                <a:spcPts val="0"/>
              </a:spcBef>
              <a:buNone/>
              <a:defRPr sz="3600" b="0" i="0" baseline="0">
                <a:solidFill>
                  <a:schemeClr val="bg1"/>
                </a:solidFill>
                <a:latin typeface="Arial" charset="0"/>
                <a:ea typeface="Arial" charset="0"/>
                <a:cs typeface="Arial" charset="0"/>
              </a:defRPr>
            </a:lvl1pPr>
          </a:lstStyle>
          <a:p>
            <a:pPr lvl="0"/>
            <a:r>
              <a:rPr lang="en-US"/>
              <a:t>Click to edit Section 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8326" y="4210295"/>
            <a:ext cx="1247019" cy="77826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71292" y="190831"/>
            <a:ext cx="8762153" cy="4797729"/>
          </a:xfrm>
          <a:prstGeom prst="rect">
            <a:avLst/>
          </a:prstGeom>
          <a:solidFill>
            <a:srgbClr val="2F3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5"/>
          <p:cNvSpPr>
            <a:spLocks noGrp="1"/>
          </p:cNvSpPr>
          <p:nvPr>
            <p:ph type="body" sz="quarter" idx="10" hasCustomPrompt="1"/>
          </p:nvPr>
        </p:nvSpPr>
        <p:spPr>
          <a:xfrm>
            <a:off x="304799" y="533400"/>
            <a:ext cx="8528646" cy="2038350"/>
          </a:xfrm>
        </p:spPr>
        <p:txBody>
          <a:bodyPr anchor="b">
            <a:normAutofit/>
          </a:bodyPr>
          <a:lstStyle>
            <a:lvl1pPr marL="0" indent="0">
              <a:lnSpc>
                <a:spcPts val="7000"/>
              </a:lnSpc>
              <a:spcBef>
                <a:spcPts val="0"/>
              </a:spcBef>
              <a:buNone/>
              <a:defRPr sz="3600" b="0" i="0" baseline="0">
                <a:solidFill>
                  <a:schemeClr val="bg1"/>
                </a:solidFill>
                <a:latin typeface="Arial" charset="0"/>
                <a:ea typeface="Arial" charset="0"/>
                <a:cs typeface="Arial" charset="0"/>
              </a:defRPr>
            </a:lvl1pPr>
          </a:lstStyle>
          <a:p>
            <a:pPr lvl="0"/>
            <a:r>
              <a:rPr lang="en-US"/>
              <a:t>Click to edit Section 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8326" y="4210295"/>
            <a:ext cx="1247019" cy="77826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p:cNvSpPr/>
          <p:nvPr userDrawn="1"/>
        </p:nvSpPr>
        <p:spPr>
          <a:xfrm>
            <a:off x="182879" y="190831"/>
            <a:ext cx="8762153" cy="4797729"/>
          </a:xfrm>
          <a:prstGeom prst="rect">
            <a:avLst/>
          </a:prstGeom>
          <a:solidFill>
            <a:srgbClr val="00A7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5"/>
          <p:cNvSpPr>
            <a:spLocks noGrp="1"/>
          </p:cNvSpPr>
          <p:nvPr>
            <p:ph type="body" sz="quarter" idx="10" hasCustomPrompt="1"/>
          </p:nvPr>
        </p:nvSpPr>
        <p:spPr>
          <a:xfrm>
            <a:off x="304799" y="533400"/>
            <a:ext cx="8528646" cy="2038350"/>
          </a:xfrm>
        </p:spPr>
        <p:txBody>
          <a:bodyPr anchor="b">
            <a:normAutofit/>
          </a:bodyPr>
          <a:lstStyle>
            <a:lvl1pPr marL="0" indent="0">
              <a:lnSpc>
                <a:spcPts val="7000"/>
              </a:lnSpc>
              <a:spcBef>
                <a:spcPts val="0"/>
              </a:spcBef>
              <a:buNone/>
              <a:defRPr sz="3600" b="0" i="0" baseline="0">
                <a:solidFill>
                  <a:schemeClr val="bg1"/>
                </a:solidFill>
                <a:latin typeface="Arial" charset="0"/>
                <a:ea typeface="Arial" charset="0"/>
                <a:cs typeface="Arial" charset="0"/>
              </a:defRPr>
            </a:lvl1pPr>
          </a:lstStyle>
          <a:p>
            <a:pPr lvl="0"/>
            <a:r>
              <a:rPr lang="en-US"/>
              <a:t>Click to edit Section title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8326" y="4210295"/>
            <a:ext cx="1247019" cy="77826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182879" y="190831"/>
            <a:ext cx="8762153" cy="4797729"/>
          </a:xfrm>
          <a:prstGeom prst="rect">
            <a:avLst/>
          </a:prstGeom>
          <a:solidFill>
            <a:srgbClr val="1A877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5"/>
          <p:cNvSpPr>
            <a:spLocks noGrp="1"/>
          </p:cNvSpPr>
          <p:nvPr>
            <p:ph type="body" sz="quarter" idx="10" hasCustomPrompt="1"/>
          </p:nvPr>
        </p:nvSpPr>
        <p:spPr>
          <a:xfrm>
            <a:off x="304799" y="533400"/>
            <a:ext cx="8528646" cy="2038350"/>
          </a:xfrm>
        </p:spPr>
        <p:txBody>
          <a:bodyPr anchor="b">
            <a:normAutofit/>
          </a:bodyPr>
          <a:lstStyle>
            <a:lvl1pPr marL="0" indent="0">
              <a:lnSpc>
                <a:spcPts val="7000"/>
              </a:lnSpc>
              <a:spcBef>
                <a:spcPts val="0"/>
              </a:spcBef>
              <a:buNone/>
              <a:defRPr sz="3600" b="0" i="0" baseline="0">
                <a:solidFill>
                  <a:schemeClr val="bg1"/>
                </a:solidFill>
                <a:latin typeface="Arial" charset="0"/>
                <a:ea typeface="Arial" charset="0"/>
                <a:cs typeface="Arial" charset="0"/>
              </a:defRPr>
            </a:lvl1pPr>
          </a:lstStyle>
          <a:p>
            <a:pPr lvl="0"/>
            <a:r>
              <a:rPr lang="en-US"/>
              <a:t>Click to edit Section title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8326" y="4210295"/>
            <a:ext cx="1247019" cy="77826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3.xml"/><Relationship Id="rId1" Type="http://schemas.openxmlformats.org/officeDocument/2006/relationships/slideLayout" Target="../slideLayouts/slideLayout20.xml"/><Relationship Id="rId4" Type="http://schemas.openxmlformats.org/officeDocument/2006/relationships/image" Target="../media/image10.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C22FA29-DE9A-C64D-9CB7-2FB58DAE6DF6}" type="datetimeFigureOut">
              <a:rPr lang="en-US" smtClean="0"/>
              <a:pPr/>
              <a:t>3/25/2024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0205D4F-0515-C546-83D8-B7832E083C0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7" r:id="rId1"/>
    <p:sldLayoutId id="2147483650" r:id="rId2"/>
    <p:sldLayoutId id="2147483651" r:id="rId3"/>
    <p:sldLayoutId id="2147483652" r:id="rId4"/>
    <p:sldLayoutId id="2147483669" r:id="rId5"/>
    <p:sldLayoutId id="2147483654" r:id="rId6"/>
    <p:sldLayoutId id="2147483655" r:id="rId7"/>
    <p:sldLayoutId id="2147483670" r:id="rId8"/>
    <p:sldLayoutId id="2147483668" r:id="rId9"/>
    <p:sldLayoutId id="2147483658" r:id="rId10"/>
    <p:sldLayoutId id="2147483659" r:id="rId11"/>
    <p:sldLayoutId id="2147483690" r:id="rId12"/>
    <p:sldLayoutId id="2147483691" r:id="rId13"/>
    <p:sldLayoutId id="214748369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0E1F7D1-6225-E148-A0F9-73F253191FEE}" type="datetime1">
              <a:rPr lang="en-US" smtClean="0"/>
              <a:t>3/25/2024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Presentation Title</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12D9873-CE79-1B44-8B47-7CE6F8F894E0}"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3" r:id="rId3"/>
    <p:sldLayoutId id="2147483661" r:id="rId4"/>
    <p:sldLayoutId id="2147483656" r:id="rId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3F7FA0-6F2B-4106-A8A2-2FBDAC94515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63362C-1F39-4D91-B814-BB20263927F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9C5DDA-7F91-46B6-B985-3496F3C0793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0DF0E049-8DFA-43B8-B849-759FD619003F}"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3/25/2024</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45BA5EB-3419-45A2-BF6B-E9B0F206147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8C8E155-3507-456C-BC64-5F928768073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1101BC94-728C-408C-BF24-58EA6C9B61A7}"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05FA7612-38B0-4AD8-8732-BCD9BBA6356F}"/>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8258" y="4717550"/>
            <a:ext cx="583092" cy="277880"/>
          </a:xfrm>
          <a:prstGeom prst="rect">
            <a:avLst/>
          </a:prstGeom>
        </p:spPr>
      </p:pic>
      <p:grpSp>
        <p:nvGrpSpPr>
          <p:cNvPr id="8" name="Group 7">
            <a:extLst>
              <a:ext uri="{FF2B5EF4-FFF2-40B4-BE49-F238E27FC236}">
                <a16:creationId xmlns:a16="http://schemas.microsoft.com/office/drawing/2014/main" id="{1BCB9529-3C49-4F2C-AB4F-134B1BFE12B4}"/>
              </a:ext>
            </a:extLst>
          </p:cNvPr>
          <p:cNvGrpSpPr/>
          <p:nvPr userDrawn="1"/>
        </p:nvGrpSpPr>
        <p:grpSpPr>
          <a:xfrm>
            <a:off x="1" y="5057775"/>
            <a:ext cx="9144000" cy="85725"/>
            <a:chOff x="1" y="6743700"/>
            <a:chExt cx="12192000" cy="114300"/>
          </a:xfrm>
        </p:grpSpPr>
        <p:sp>
          <p:nvSpPr>
            <p:cNvPr id="9" name="Rectangle 8">
              <a:extLst>
                <a:ext uri="{FF2B5EF4-FFF2-40B4-BE49-F238E27FC236}">
                  <a16:creationId xmlns:a16="http://schemas.microsoft.com/office/drawing/2014/main" id="{D0D8BDD5-8D2C-40C5-93BE-DC8D794E712D}"/>
                </a:ext>
              </a:extLst>
            </p:cNvPr>
            <p:cNvSpPr/>
            <p:nvPr userDrawn="1"/>
          </p:nvSpPr>
          <p:spPr>
            <a:xfrm>
              <a:off x="1" y="6743700"/>
              <a:ext cx="12192000" cy="11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675"/>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0B9EFCD-4BEE-4996-A370-7FF78CBFEBA7}"/>
                </a:ext>
              </a:extLst>
            </p:cNvPr>
            <p:cNvSpPr/>
            <p:nvPr userDrawn="1"/>
          </p:nvSpPr>
          <p:spPr>
            <a:xfrm flipV="1">
              <a:off x="1" y="6743700"/>
              <a:ext cx="12192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100000"/>
                </a:lnSpc>
                <a:spcBef>
                  <a:spcPts val="675"/>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48665405"/>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slide" Target="slide3.xml"/><Relationship Id="rId7" Type="http://schemas.openxmlformats.org/officeDocument/2006/relationships/slide" Target="slide35.xml"/><Relationship Id="rId12" Type="http://schemas.openxmlformats.org/officeDocument/2006/relationships/slide" Target="slide9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slide" Target="slide28.xml"/><Relationship Id="rId11" Type="http://schemas.openxmlformats.org/officeDocument/2006/relationships/slide" Target="slide83.xml"/><Relationship Id="rId5" Type="http://schemas.openxmlformats.org/officeDocument/2006/relationships/slide" Target="slide21.xml"/><Relationship Id="rId10" Type="http://schemas.openxmlformats.org/officeDocument/2006/relationships/slide" Target="slide71.xml"/><Relationship Id="rId4" Type="http://schemas.openxmlformats.org/officeDocument/2006/relationships/slide" Target="slide11.xml"/><Relationship Id="rId9" Type="http://schemas.openxmlformats.org/officeDocument/2006/relationships/slide" Target="slide6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9D7393-74B6-405B-8E1D-4ACCB68713ED}"/>
              </a:ext>
            </a:extLst>
          </p:cNvPr>
          <p:cNvSpPr>
            <a:spLocks noGrp="1"/>
          </p:cNvSpPr>
          <p:nvPr>
            <p:ph type="body" sz="quarter" idx="10"/>
          </p:nvPr>
        </p:nvSpPr>
        <p:spPr>
          <a:xfrm>
            <a:off x="118533" y="3267649"/>
            <a:ext cx="8547099" cy="1012499"/>
          </a:xfrm>
        </p:spPr>
        <p:txBody>
          <a:bodyPr>
            <a:normAutofit fontScale="62500" lnSpcReduction="20000"/>
          </a:bodyPr>
          <a:lstStyle/>
          <a:p>
            <a:r>
              <a:rPr lang="en-US" sz="4000" dirty="0"/>
              <a:t>Certified Revenue Cycle Representative</a:t>
            </a:r>
          </a:p>
          <a:p>
            <a:r>
              <a:rPr lang="en-US" sz="3600" dirty="0"/>
              <a:t>Coaching Course – Unit 1 Patient-Centric Revenue Cycle</a:t>
            </a:r>
          </a:p>
          <a:p>
            <a:endParaRPr lang="en-US" sz="3200" dirty="0"/>
          </a:p>
        </p:txBody>
      </p:sp>
    </p:spTree>
    <p:extLst>
      <p:ext uri="{BB962C8B-B14F-4D97-AF65-F5344CB8AC3E}">
        <p14:creationId xmlns:p14="http://schemas.microsoft.com/office/powerpoint/2010/main" val="3622896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FC532-1912-4705-A307-DEF64D77BEDF}"/>
              </a:ext>
            </a:extLst>
          </p:cNvPr>
          <p:cNvSpPr>
            <a:spLocks noGrp="1"/>
          </p:cNvSpPr>
          <p:nvPr>
            <p:ph type="title"/>
          </p:nvPr>
        </p:nvSpPr>
        <p:spPr/>
        <p:txBody>
          <a:bodyPr/>
          <a:lstStyle/>
          <a:p>
            <a:r>
              <a:rPr lang="en-US" sz="2710" dirty="0"/>
              <a:t>What happens during the post service stage? </a:t>
            </a:r>
          </a:p>
        </p:txBody>
      </p:sp>
      <p:sp>
        <p:nvSpPr>
          <p:cNvPr id="3" name="Content Placeholder 2">
            <a:extLst>
              <a:ext uri="{FF2B5EF4-FFF2-40B4-BE49-F238E27FC236}">
                <a16:creationId xmlns:a16="http://schemas.microsoft.com/office/drawing/2014/main" id="{A595ECC1-6467-4CF5-B6B9-51E75D4A8B27}"/>
              </a:ext>
            </a:extLst>
          </p:cNvPr>
          <p:cNvSpPr>
            <a:spLocks noGrp="1"/>
          </p:cNvSpPr>
          <p:nvPr>
            <p:ph sz="half" idx="1"/>
          </p:nvPr>
        </p:nvSpPr>
        <p:spPr/>
        <p:txBody>
          <a:bodyPr/>
          <a:lstStyle/>
          <a:p>
            <a:pPr>
              <a:spcBef>
                <a:spcPts val="600"/>
              </a:spcBef>
              <a:buFont typeface="Courier New" panose="02070309020205020404" pitchFamily="49" charset="0"/>
              <a:buChar char="o"/>
            </a:pPr>
            <a:r>
              <a:rPr lang="en-US" sz="2000" dirty="0">
                <a:solidFill>
                  <a:srgbClr val="002E6D"/>
                </a:solidFill>
              </a:rPr>
              <a:t>Orders are entered, results are reported, charges are generated, and diagnostic and procedural coding is initiated</a:t>
            </a:r>
          </a:p>
          <a:p>
            <a:pPr>
              <a:spcBef>
                <a:spcPts val="600"/>
              </a:spcBef>
              <a:buFont typeface="Courier New" panose="02070309020205020404" pitchFamily="49" charset="0"/>
              <a:buChar char="o"/>
            </a:pPr>
            <a:r>
              <a:rPr lang="en-US" sz="2000" dirty="0">
                <a:solidFill>
                  <a:srgbClr val="002E6D"/>
                </a:solidFill>
              </a:rPr>
              <a:t>The encounter record is generated and the patient and guarantor information is obtained and/our updated as required. </a:t>
            </a:r>
          </a:p>
          <a:p>
            <a:pPr>
              <a:spcBef>
                <a:spcPts val="600"/>
              </a:spcBef>
              <a:buFont typeface="Courier New" panose="02070309020205020404" pitchFamily="49" charset="0"/>
              <a:buChar char="o"/>
            </a:pPr>
            <a:r>
              <a:rPr lang="en-US" sz="2000" dirty="0">
                <a:solidFill>
                  <a:srgbClr val="002E6D"/>
                </a:solidFill>
              </a:rPr>
              <a:t>Final coding of all services, preparation of claims, payment processing and balance billing and resolution. </a:t>
            </a:r>
          </a:p>
          <a:p>
            <a:pPr>
              <a:spcBef>
                <a:spcPts val="600"/>
              </a:spcBef>
              <a:buFont typeface="Courier New" panose="02070309020205020404" pitchFamily="49" charset="0"/>
              <a:buChar char="o"/>
            </a:pPr>
            <a:r>
              <a:rPr lang="en-US" sz="2000" dirty="0">
                <a:solidFill>
                  <a:srgbClr val="002E6D"/>
                </a:solidFill>
              </a:rPr>
              <a:t>The focus is on the patients and his/her financial care, in addition to the clinical care provided for the patient.</a:t>
            </a:r>
            <a:r>
              <a:rPr lang="en-US" sz="1897" dirty="0">
                <a:solidFill>
                  <a:srgbClr val="002E6D"/>
                </a:solidFill>
              </a:rPr>
              <a:t> </a:t>
            </a:r>
          </a:p>
        </p:txBody>
      </p:sp>
    </p:spTree>
    <p:extLst>
      <p:ext uri="{BB962C8B-B14F-4D97-AF65-F5344CB8AC3E}">
        <p14:creationId xmlns:p14="http://schemas.microsoft.com/office/powerpoint/2010/main" val="6591402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90" dirty="0"/>
              <a:t>1.2: Healthcare Dollars and Sense</a:t>
            </a:r>
          </a:p>
        </p:txBody>
      </p:sp>
      <p:sp>
        <p:nvSpPr>
          <p:cNvPr id="3" name="Content Placeholder 2"/>
          <p:cNvSpPr>
            <a:spLocks noGrp="1"/>
          </p:cNvSpPr>
          <p:nvPr>
            <p:ph sz="half" idx="1"/>
          </p:nvPr>
        </p:nvSpPr>
        <p:spPr/>
        <p:txBody>
          <a:bodyPr/>
          <a:lstStyle/>
          <a:p>
            <a:r>
              <a:rPr lang="en-US" dirty="0"/>
              <a:t>Identify the purpose and critical components of the HFMA Dollars and Sense initiative.</a:t>
            </a:r>
          </a:p>
          <a:p>
            <a:r>
              <a:rPr lang="en-US" dirty="0"/>
              <a:t>Identify the purpose and principles of:</a:t>
            </a:r>
            <a:br>
              <a:rPr lang="en-US" dirty="0"/>
            </a:br>
            <a:r>
              <a:rPr lang="en-US" dirty="0"/>
              <a:t>-patient financial communication best practices</a:t>
            </a:r>
            <a:br>
              <a:rPr lang="en-US" dirty="0"/>
            </a:br>
            <a:r>
              <a:rPr lang="en-US" dirty="0"/>
              <a:t>-price transparency</a:t>
            </a:r>
            <a:br>
              <a:rPr lang="en-US" dirty="0"/>
            </a:br>
            <a:r>
              <a:rPr lang="en-US" dirty="0"/>
              <a:t>-medical account resolution</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11</a:t>
            </a:fld>
            <a:endParaRPr lang="en-US" dirty="0"/>
          </a:p>
        </p:txBody>
      </p:sp>
      <p:pic>
        <p:nvPicPr>
          <p:cNvPr id="6" name="Picture 5">
            <a:extLst>
              <a:ext uri="{FF2B5EF4-FFF2-40B4-BE49-F238E27FC236}">
                <a16:creationId xmlns:a16="http://schemas.microsoft.com/office/drawing/2014/main" id="{27E66844-5416-0B48-2DBE-F8F49CEF6C05}"/>
              </a:ext>
            </a:extLst>
          </p:cNvPr>
          <p:cNvPicPr>
            <a:picLocks noChangeAspect="1"/>
          </p:cNvPicPr>
          <p:nvPr/>
        </p:nvPicPr>
        <p:blipFill>
          <a:blip r:embed="rId3"/>
          <a:stretch>
            <a:fillRect/>
          </a:stretch>
        </p:blipFill>
        <p:spPr>
          <a:xfrm>
            <a:off x="5121382" y="3358544"/>
            <a:ext cx="3444014" cy="1398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60049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Financial Communications</a:t>
            </a:r>
          </a:p>
        </p:txBody>
      </p:sp>
      <p:sp>
        <p:nvSpPr>
          <p:cNvPr id="3" name="Content Placeholder 2"/>
          <p:cNvSpPr>
            <a:spLocks noGrp="1"/>
          </p:cNvSpPr>
          <p:nvPr>
            <p:ph sz="half" idx="1"/>
          </p:nvPr>
        </p:nvSpPr>
        <p:spPr/>
        <p:txBody>
          <a:bodyPr/>
          <a:lstStyle/>
          <a:p>
            <a:r>
              <a:rPr lang="en-US" dirty="0"/>
              <a:t>Consistency, clarity, transparency</a:t>
            </a:r>
          </a:p>
          <a:p>
            <a:r>
              <a:rPr lang="en-US" dirty="0"/>
              <a:t>When and Where to Have Patient Financial Discussions</a:t>
            </a:r>
          </a:p>
          <a:p>
            <a:r>
              <a:rPr lang="en-US" dirty="0"/>
              <a:t>Routine and Complex Scenarios</a:t>
            </a:r>
          </a:p>
          <a:p>
            <a:r>
              <a:rPr lang="en-US" dirty="0"/>
              <a:t>Routine Activities</a:t>
            </a:r>
          </a:p>
          <a:p>
            <a:r>
              <a:rPr lang="en-US" dirty="0"/>
              <a:t>The Provider-Patient Conversation</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12</a:t>
            </a:fld>
            <a:endParaRPr lang="en-US" dirty="0"/>
          </a:p>
        </p:txBody>
      </p:sp>
    </p:spTree>
    <p:extLst>
      <p:ext uri="{BB962C8B-B14F-4D97-AF65-F5344CB8AC3E}">
        <p14:creationId xmlns:p14="http://schemas.microsoft.com/office/powerpoint/2010/main" val="212043147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Price Transparency</a:t>
            </a:r>
          </a:p>
        </p:txBody>
      </p:sp>
      <p:sp>
        <p:nvSpPr>
          <p:cNvPr id="3" name="Content Placeholder 2"/>
          <p:cNvSpPr>
            <a:spLocks noGrp="1"/>
          </p:cNvSpPr>
          <p:nvPr>
            <p:ph sz="half" idx="1"/>
          </p:nvPr>
        </p:nvSpPr>
        <p:spPr/>
        <p:txBody>
          <a:bodyPr/>
          <a:lstStyle/>
          <a:p>
            <a:r>
              <a:rPr lang="en-US" dirty="0"/>
              <a:t>The Need for Pricing Transparency</a:t>
            </a:r>
          </a:p>
          <a:p>
            <a:r>
              <a:rPr lang="en-US" dirty="0"/>
              <a:t>The Importance of Pricing Transparency</a:t>
            </a:r>
          </a:p>
          <a:p>
            <a:r>
              <a:rPr lang="en-US" dirty="0"/>
              <a:t>Task Force Consensus</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13</a:t>
            </a:fld>
            <a:endParaRPr lang="en-US" dirty="0"/>
          </a:p>
        </p:txBody>
      </p:sp>
    </p:spTree>
    <p:extLst>
      <p:ext uri="{BB962C8B-B14F-4D97-AF65-F5344CB8AC3E}">
        <p14:creationId xmlns:p14="http://schemas.microsoft.com/office/powerpoint/2010/main" val="4954534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561A4-2049-D529-D92F-3093529E2FC8}"/>
              </a:ext>
            </a:extLst>
          </p:cNvPr>
          <p:cNvSpPr>
            <a:spLocks noGrp="1"/>
          </p:cNvSpPr>
          <p:nvPr>
            <p:ph type="title"/>
          </p:nvPr>
        </p:nvSpPr>
        <p:spPr/>
        <p:txBody>
          <a:bodyPr/>
          <a:lstStyle/>
          <a:p>
            <a:r>
              <a:rPr lang="en-US" sz="3354" dirty="0"/>
              <a:t>CMS Price Transparency Mandate</a:t>
            </a:r>
            <a:endParaRPr lang="en-US" dirty="0"/>
          </a:p>
        </p:txBody>
      </p:sp>
      <p:sp>
        <p:nvSpPr>
          <p:cNvPr id="3" name="Content Placeholder 2">
            <a:extLst>
              <a:ext uri="{FF2B5EF4-FFF2-40B4-BE49-F238E27FC236}">
                <a16:creationId xmlns:a16="http://schemas.microsoft.com/office/drawing/2014/main" id="{E2667A65-01CE-8A57-0FAA-A7ECE170137E}"/>
              </a:ext>
            </a:extLst>
          </p:cNvPr>
          <p:cNvSpPr>
            <a:spLocks noGrp="1"/>
          </p:cNvSpPr>
          <p:nvPr>
            <p:ph sz="half" idx="1"/>
          </p:nvPr>
        </p:nvSpPr>
        <p:spPr/>
        <p:txBody>
          <a:bodyPr/>
          <a:lstStyle/>
          <a:p>
            <a:endParaRPr lang="en-US" dirty="0"/>
          </a:p>
        </p:txBody>
      </p:sp>
    </p:spTree>
    <p:extLst>
      <p:ext uri="{BB962C8B-B14F-4D97-AF65-F5344CB8AC3E}">
        <p14:creationId xmlns:p14="http://schemas.microsoft.com/office/powerpoint/2010/main" val="95613830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4E045-B818-9D28-712D-954888833B43}"/>
              </a:ext>
            </a:extLst>
          </p:cNvPr>
          <p:cNvSpPr>
            <a:spLocks noGrp="1"/>
          </p:cNvSpPr>
          <p:nvPr>
            <p:ph type="title"/>
          </p:nvPr>
        </p:nvSpPr>
        <p:spPr/>
        <p:txBody>
          <a:bodyPr/>
          <a:lstStyle/>
          <a:p>
            <a:r>
              <a:rPr lang="en-US" sz="3354" dirty="0"/>
              <a:t>No Surprises Act </a:t>
            </a:r>
            <a:endParaRPr lang="en-US" dirty="0"/>
          </a:p>
        </p:txBody>
      </p:sp>
      <p:sp>
        <p:nvSpPr>
          <p:cNvPr id="3" name="Content Placeholder 2">
            <a:extLst>
              <a:ext uri="{FF2B5EF4-FFF2-40B4-BE49-F238E27FC236}">
                <a16:creationId xmlns:a16="http://schemas.microsoft.com/office/drawing/2014/main" id="{DE28D830-3DEC-8827-F121-875234CF8A17}"/>
              </a:ext>
            </a:extLst>
          </p:cNvPr>
          <p:cNvSpPr>
            <a:spLocks noGrp="1"/>
          </p:cNvSpPr>
          <p:nvPr>
            <p:ph sz="half" idx="1"/>
          </p:nvPr>
        </p:nvSpPr>
        <p:spPr/>
        <p:txBody>
          <a:bodyPr/>
          <a:lstStyle/>
          <a:p>
            <a:endParaRPr lang="en-US" dirty="0"/>
          </a:p>
        </p:txBody>
      </p:sp>
    </p:spTree>
    <p:extLst>
      <p:ext uri="{BB962C8B-B14F-4D97-AF65-F5344CB8AC3E}">
        <p14:creationId xmlns:p14="http://schemas.microsoft.com/office/powerpoint/2010/main" val="322567454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Account Resolution</a:t>
            </a:r>
          </a:p>
        </p:txBody>
      </p:sp>
      <p:sp>
        <p:nvSpPr>
          <p:cNvPr id="3" name="Content Placeholder 2"/>
          <p:cNvSpPr>
            <a:spLocks noGrp="1"/>
          </p:cNvSpPr>
          <p:nvPr>
            <p:ph sz="half" idx="1"/>
          </p:nvPr>
        </p:nvSpPr>
        <p:spPr/>
        <p:txBody>
          <a:bodyPr/>
          <a:lstStyle/>
          <a:p>
            <a:r>
              <a:rPr lang="en-US" dirty="0"/>
              <a:t>Medical Account Resolution-Best Practices</a:t>
            </a:r>
          </a:p>
          <a:p>
            <a:r>
              <a:rPr lang="en-US" dirty="0"/>
              <a:t>Concluding Medical Account Resolution-Best Practices</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16</a:t>
            </a:fld>
            <a:endParaRPr lang="en-US" dirty="0"/>
          </a:p>
        </p:txBody>
      </p:sp>
    </p:spTree>
    <p:extLst>
      <p:ext uri="{BB962C8B-B14F-4D97-AF65-F5344CB8AC3E}">
        <p14:creationId xmlns:p14="http://schemas.microsoft.com/office/powerpoint/2010/main" val="54223033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E6D"/>
                </a:solidFill>
              </a:rPr>
              <a:t>Key Points</a:t>
            </a:r>
          </a:p>
        </p:txBody>
      </p:sp>
      <p:sp>
        <p:nvSpPr>
          <p:cNvPr id="3" name="Content Placeholder 2"/>
          <p:cNvSpPr>
            <a:spLocks noGrp="1"/>
          </p:cNvSpPr>
          <p:nvPr>
            <p:ph sz="half" idx="1"/>
          </p:nvPr>
        </p:nvSpPr>
        <p:spPr/>
        <p:txBody>
          <a:bodyPr/>
          <a:lstStyle/>
          <a:p>
            <a:r>
              <a:rPr lang="en-US" dirty="0"/>
              <a:t>Healthcare Dollars and Sense is the name given to three HFMA revenue cycle initiatives:</a:t>
            </a:r>
            <a:br>
              <a:rPr lang="en-US" dirty="0"/>
            </a:br>
            <a:r>
              <a:rPr lang="en-US" dirty="0"/>
              <a:t>-Patient Financial Communications</a:t>
            </a:r>
            <a:br>
              <a:rPr lang="en-US" dirty="0"/>
            </a:br>
            <a:r>
              <a:rPr lang="en-US" dirty="0"/>
              <a:t>-Price Transparency</a:t>
            </a:r>
            <a:br>
              <a:rPr lang="en-US" dirty="0"/>
            </a:br>
            <a:r>
              <a:rPr lang="en-US" dirty="0"/>
              <a:t>-Medical Account Resolution</a:t>
            </a:r>
          </a:p>
          <a:p>
            <a:r>
              <a:rPr lang="en-US" dirty="0"/>
              <a:t>Communication and sharing information with patients support higher levels of patient satisfaction.</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17</a:t>
            </a:fld>
            <a:endParaRPr lang="en-US" dirty="0"/>
          </a:p>
        </p:txBody>
      </p:sp>
    </p:spTree>
    <p:extLst>
      <p:ext uri="{BB962C8B-B14F-4D97-AF65-F5344CB8AC3E}">
        <p14:creationId xmlns:p14="http://schemas.microsoft.com/office/powerpoint/2010/main" val="99529739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A93E9BC-ACC3-4E4C-87BA-23A5DB3CE6FE}"/>
              </a:ext>
            </a:extLst>
          </p:cNvPr>
          <p:cNvPicPr>
            <a:picLocks noChangeAspect="1"/>
          </p:cNvPicPr>
          <p:nvPr/>
        </p:nvPicPr>
        <p:blipFill>
          <a:blip r:embed="rId2"/>
          <a:stretch>
            <a:fillRect/>
          </a:stretch>
        </p:blipFill>
        <p:spPr>
          <a:xfrm>
            <a:off x="-3131" y="-3228"/>
            <a:ext cx="9150261" cy="5181272"/>
          </a:xfrm>
          <a:prstGeom prst="rect">
            <a:avLst/>
          </a:prstGeom>
        </p:spPr>
      </p:pic>
      <p:sp>
        <p:nvSpPr>
          <p:cNvPr id="3" name="Slide Number Placeholder 2">
            <a:extLst>
              <a:ext uri="{FF2B5EF4-FFF2-40B4-BE49-F238E27FC236}">
                <a16:creationId xmlns:a16="http://schemas.microsoft.com/office/drawing/2014/main" id="{4941E182-7316-4DE8-8F4A-C9605731599D}"/>
              </a:ext>
            </a:extLst>
          </p:cNvPr>
          <p:cNvSpPr>
            <a:spLocks noGrp="1"/>
          </p:cNvSpPr>
          <p:nvPr>
            <p:ph type="sldNum" sz="quarter" idx="12"/>
          </p:nvPr>
        </p:nvSpPr>
        <p:spPr/>
        <p:txBody>
          <a:bodyPr/>
          <a:lstStyle/>
          <a:p>
            <a:fld id="{6A337BFC-50F7-47F0-9AE8-ED64220C84FA}" type="slidenum">
              <a:rPr lang="en-US" smtClean="0"/>
              <a:t>18</a:t>
            </a:fld>
            <a:endParaRPr lang="en-US" dirty="0"/>
          </a:p>
        </p:txBody>
      </p:sp>
    </p:spTree>
    <p:extLst>
      <p:ext uri="{BB962C8B-B14F-4D97-AF65-F5344CB8AC3E}">
        <p14:creationId xmlns:p14="http://schemas.microsoft.com/office/powerpoint/2010/main" val="80944770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A5DE-6035-496F-9C5F-6BBCC3786461}"/>
              </a:ext>
            </a:extLst>
          </p:cNvPr>
          <p:cNvSpPr>
            <a:spLocks noGrp="1"/>
          </p:cNvSpPr>
          <p:nvPr>
            <p:ph type="title"/>
          </p:nvPr>
        </p:nvSpPr>
        <p:spPr>
          <a:xfrm>
            <a:off x="685800" y="163352"/>
            <a:ext cx="7772400" cy="914353"/>
          </a:xfrm>
        </p:spPr>
        <p:txBody>
          <a:bodyPr/>
          <a:lstStyle/>
          <a:p>
            <a:r>
              <a:rPr lang="en-US" sz="2439" dirty="0"/>
              <a:t>Which option is not a main HFMA Healthcare Dollars and Sense Revenue Cycle Initiative? </a:t>
            </a:r>
          </a:p>
        </p:txBody>
      </p:sp>
      <p:sp>
        <p:nvSpPr>
          <p:cNvPr id="3" name="Content Placeholder 2">
            <a:extLst>
              <a:ext uri="{FF2B5EF4-FFF2-40B4-BE49-F238E27FC236}">
                <a16:creationId xmlns:a16="http://schemas.microsoft.com/office/drawing/2014/main" id="{B93FEA0D-B5C1-4066-809B-C7D2847AFF2D}"/>
              </a:ext>
            </a:extLst>
          </p:cNvPr>
          <p:cNvSpPr>
            <a:spLocks noGrp="1"/>
          </p:cNvSpPr>
          <p:nvPr>
            <p:ph sz="half" idx="1"/>
          </p:nvPr>
        </p:nvSpPr>
        <p:spPr/>
        <p:txBody>
          <a:bodyPr/>
          <a:lstStyle/>
          <a:p>
            <a:pPr>
              <a:buFont typeface="Courier New" panose="02070309020205020404" pitchFamily="49" charset="0"/>
              <a:buChar char="o"/>
            </a:pPr>
            <a:r>
              <a:rPr lang="en-US" dirty="0"/>
              <a:t>Patient Financial Communications</a:t>
            </a:r>
          </a:p>
          <a:p>
            <a:pPr>
              <a:buFont typeface="Courier New" panose="02070309020205020404" pitchFamily="49" charset="0"/>
              <a:buChar char="o"/>
            </a:pPr>
            <a:r>
              <a:rPr lang="en-US" dirty="0"/>
              <a:t>Process Compliance </a:t>
            </a:r>
          </a:p>
          <a:p>
            <a:pPr>
              <a:buFont typeface="Courier New" panose="02070309020205020404" pitchFamily="49" charset="0"/>
              <a:buChar char="o"/>
            </a:pPr>
            <a:r>
              <a:rPr lang="en-US" dirty="0"/>
              <a:t>Medical Account Resolution </a:t>
            </a:r>
          </a:p>
          <a:p>
            <a:pPr>
              <a:buFont typeface="Courier New" panose="02070309020205020404" pitchFamily="49" charset="0"/>
              <a:buChar char="o"/>
            </a:pPr>
            <a:r>
              <a:rPr lang="en-US" dirty="0"/>
              <a:t>Price Transparency </a:t>
            </a:r>
          </a:p>
        </p:txBody>
      </p:sp>
    </p:spTree>
    <p:extLst>
      <p:ext uri="{BB962C8B-B14F-4D97-AF65-F5344CB8AC3E}">
        <p14:creationId xmlns:p14="http://schemas.microsoft.com/office/powerpoint/2010/main" val="56987750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1: Patient-Centric Revenue Cycle</a:t>
            </a:r>
          </a:p>
        </p:txBody>
      </p:sp>
      <p:sp>
        <p:nvSpPr>
          <p:cNvPr id="3" name="Content Placeholder 2"/>
          <p:cNvSpPr>
            <a:spLocks noGrp="1"/>
          </p:cNvSpPr>
          <p:nvPr>
            <p:ph sz="half" idx="1"/>
          </p:nvPr>
        </p:nvSpPr>
        <p:spPr>
          <a:xfrm>
            <a:off x="1104255" y="1279579"/>
            <a:ext cx="7772400" cy="3371850"/>
          </a:xfrm>
        </p:spPr>
        <p:txBody>
          <a:bodyPr vert="horz" lIns="0" tIns="0" rIns="0" bIns="0" rtlCol="0" anchor="t">
            <a:noAutofit/>
          </a:bodyPr>
          <a:lstStyle/>
          <a:p>
            <a:pPr marL="0" indent="0">
              <a:lnSpc>
                <a:spcPct val="100000"/>
              </a:lnSpc>
              <a:spcBef>
                <a:spcPts val="813"/>
              </a:spcBef>
              <a:buNone/>
            </a:pPr>
            <a:r>
              <a:rPr lang="en-US" sz="1355" b="1" dirty="0">
                <a:solidFill>
                  <a:srgbClr val="002E6D"/>
                </a:solidFill>
                <a:hlinkClick r:id="rId3" action="ppaction://hlinksldjump">
                  <a:extLst>
                    <a:ext uri="{A12FA001-AC4F-418D-AE19-62706E023703}">
                      <ahyp:hlinkClr xmlns:ahyp="http://schemas.microsoft.com/office/drawing/2018/hyperlinkcolor" val="tx"/>
                    </a:ext>
                  </a:extLst>
                </a:hlinkClick>
              </a:rPr>
              <a:t>1.1 Patient-Centric Revenue Cycle Overview</a:t>
            </a:r>
            <a:endParaRPr lang="en-US" sz="1355" b="1" dirty="0">
              <a:solidFill>
                <a:srgbClr val="002E6D"/>
              </a:solidFill>
            </a:endParaRPr>
          </a:p>
          <a:p>
            <a:pPr marL="0" indent="0">
              <a:lnSpc>
                <a:spcPct val="100000"/>
              </a:lnSpc>
              <a:spcBef>
                <a:spcPts val="813"/>
              </a:spcBef>
              <a:buNone/>
            </a:pPr>
            <a:r>
              <a:rPr lang="en-US" sz="1355" b="1" dirty="0">
                <a:solidFill>
                  <a:srgbClr val="002E6D"/>
                </a:solidFill>
                <a:hlinkClick r:id="rId4" action="ppaction://hlinksldjump">
                  <a:extLst>
                    <a:ext uri="{A12FA001-AC4F-418D-AE19-62706E023703}">
                      <ahyp:hlinkClr xmlns:ahyp="http://schemas.microsoft.com/office/drawing/2018/hyperlinkcolor" val="tx"/>
                    </a:ext>
                  </a:extLst>
                </a:hlinkClick>
              </a:rPr>
              <a:t>1.2 Healthcare Dollars and Sense</a:t>
            </a:r>
            <a:endParaRPr lang="en-US" sz="1355" b="1" dirty="0">
              <a:solidFill>
                <a:srgbClr val="002E6D"/>
              </a:solidFill>
            </a:endParaRPr>
          </a:p>
          <a:p>
            <a:pPr marL="0" indent="0">
              <a:lnSpc>
                <a:spcPct val="100000"/>
              </a:lnSpc>
              <a:spcBef>
                <a:spcPts val="813"/>
              </a:spcBef>
              <a:buNone/>
            </a:pPr>
            <a:r>
              <a:rPr lang="en-US" sz="1355" b="1" dirty="0">
                <a:solidFill>
                  <a:srgbClr val="002E6D"/>
                </a:solidFill>
                <a:hlinkClick r:id="rId5" action="ppaction://hlinksldjump">
                  <a:extLst>
                    <a:ext uri="{A12FA001-AC4F-418D-AE19-62706E023703}">
                      <ahyp:hlinkClr xmlns:ahyp="http://schemas.microsoft.com/office/drawing/2018/hyperlinkcolor" val="tx"/>
                    </a:ext>
                  </a:extLst>
                </a:hlinkClick>
              </a:rPr>
              <a:t>1.3 Patient Experience &amp; Satisfaction</a:t>
            </a:r>
            <a:endParaRPr lang="en-US" sz="1355" b="1" dirty="0">
              <a:solidFill>
                <a:srgbClr val="002E6D"/>
              </a:solidFill>
            </a:endParaRPr>
          </a:p>
          <a:p>
            <a:pPr marL="0" indent="0">
              <a:lnSpc>
                <a:spcPct val="100000"/>
              </a:lnSpc>
              <a:spcBef>
                <a:spcPts val="813"/>
              </a:spcBef>
              <a:buNone/>
            </a:pPr>
            <a:r>
              <a:rPr lang="en-US" sz="1355" b="1" dirty="0">
                <a:solidFill>
                  <a:srgbClr val="002E6D"/>
                </a:solidFill>
                <a:hlinkClick r:id="rId6" action="ppaction://hlinksldjump">
                  <a:extLst>
                    <a:ext uri="{A12FA001-AC4F-418D-AE19-62706E023703}">
                      <ahyp:hlinkClr xmlns:ahyp="http://schemas.microsoft.com/office/drawing/2018/hyperlinkcolor" val="tx"/>
                    </a:ext>
                  </a:extLst>
                </a:hlinkClick>
              </a:rPr>
              <a:t>1.4 Collaboration &amp; Continuum of Care</a:t>
            </a:r>
            <a:endParaRPr lang="en-US" sz="1355" b="1" dirty="0">
              <a:solidFill>
                <a:srgbClr val="002E6D"/>
              </a:solidFill>
            </a:endParaRPr>
          </a:p>
          <a:p>
            <a:pPr marL="0" indent="0">
              <a:lnSpc>
                <a:spcPct val="100000"/>
              </a:lnSpc>
              <a:spcBef>
                <a:spcPts val="813"/>
              </a:spcBef>
              <a:buNone/>
            </a:pPr>
            <a:r>
              <a:rPr lang="en-US" sz="1355" b="1" dirty="0">
                <a:solidFill>
                  <a:srgbClr val="002E6D"/>
                </a:solidFill>
                <a:hlinkClick r:id="rId7" action="ppaction://hlinksldjump">
                  <a:extLst>
                    <a:ext uri="{A12FA001-AC4F-418D-AE19-62706E023703}">
                      <ahyp:hlinkClr xmlns:ahyp="http://schemas.microsoft.com/office/drawing/2018/hyperlinkcolor" val="tx"/>
                    </a:ext>
                  </a:extLst>
                </a:hlinkClick>
              </a:rPr>
              <a:t>1.5 Compliance &amp; HIPAA Regulations</a:t>
            </a:r>
            <a:endParaRPr lang="en-US" sz="1355" b="1" dirty="0">
              <a:solidFill>
                <a:srgbClr val="002E6D"/>
              </a:solidFill>
            </a:endParaRPr>
          </a:p>
          <a:p>
            <a:pPr marL="0" indent="0">
              <a:lnSpc>
                <a:spcPct val="100000"/>
              </a:lnSpc>
              <a:spcBef>
                <a:spcPts val="813"/>
              </a:spcBef>
              <a:buNone/>
            </a:pPr>
            <a:r>
              <a:rPr lang="en-US" sz="1355" b="1" dirty="0">
                <a:solidFill>
                  <a:srgbClr val="002E6D"/>
                </a:solidFill>
                <a:hlinkClick r:id="rId8" action="ppaction://hlinksldjump">
                  <a:extLst>
                    <a:ext uri="{A12FA001-AC4F-418D-AE19-62706E023703}">
                      <ahyp:hlinkClr xmlns:ahyp="http://schemas.microsoft.com/office/drawing/2018/hyperlinkcolor" val="tx"/>
                    </a:ext>
                  </a:extLst>
                </a:hlinkClick>
              </a:rPr>
              <a:t>1.6 Medicare Compliance &amp; Regulations</a:t>
            </a:r>
            <a:endParaRPr lang="en-US" sz="1355" b="1" dirty="0">
              <a:solidFill>
                <a:srgbClr val="002E6D"/>
              </a:solidFill>
            </a:endParaRPr>
          </a:p>
          <a:p>
            <a:pPr marL="0" indent="0">
              <a:lnSpc>
                <a:spcPct val="100000"/>
              </a:lnSpc>
              <a:spcBef>
                <a:spcPts val="813"/>
              </a:spcBef>
              <a:buNone/>
            </a:pPr>
            <a:r>
              <a:rPr lang="en-US" sz="1355" b="1" dirty="0">
                <a:solidFill>
                  <a:srgbClr val="002E6D"/>
                </a:solidFill>
                <a:hlinkClick r:id="rId9" action="ppaction://hlinksldjump">
                  <a:extLst>
                    <a:ext uri="{A12FA001-AC4F-418D-AE19-62706E023703}">
                      <ahyp:hlinkClr xmlns:ahyp="http://schemas.microsoft.com/office/drawing/2018/hyperlinkcolor" val="tx"/>
                    </a:ext>
                  </a:extLst>
                </a:hlinkClick>
              </a:rPr>
              <a:t>1.7 Ethics</a:t>
            </a:r>
            <a:endParaRPr lang="en-US" sz="1355" b="1" dirty="0">
              <a:solidFill>
                <a:srgbClr val="002E6D"/>
              </a:solidFill>
            </a:endParaRPr>
          </a:p>
          <a:p>
            <a:pPr marL="0" indent="0">
              <a:lnSpc>
                <a:spcPct val="100000"/>
              </a:lnSpc>
              <a:spcBef>
                <a:spcPts val="813"/>
              </a:spcBef>
              <a:buNone/>
            </a:pPr>
            <a:r>
              <a:rPr lang="en-US" sz="1355" b="1" dirty="0">
                <a:solidFill>
                  <a:srgbClr val="002E6D"/>
                </a:solidFill>
                <a:hlinkClick r:id="rId10" action="ppaction://hlinksldjump">
                  <a:extLst>
                    <a:ext uri="{A12FA001-AC4F-418D-AE19-62706E023703}">
                      <ahyp:hlinkClr xmlns:ahyp="http://schemas.microsoft.com/office/drawing/2018/hyperlinkcolor" val="tx"/>
                    </a:ext>
                  </a:extLst>
                </a:hlinkClick>
              </a:rPr>
              <a:t>1.8 Volume to Value</a:t>
            </a:r>
            <a:endParaRPr lang="en-US" sz="1355" b="1" dirty="0">
              <a:solidFill>
                <a:srgbClr val="002E6D"/>
              </a:solidFill>
            </a:endParaRPr>
          </a:p>
          <a:p>
            <a:pPr marL="0" indent="0">
              <a:lnSpc>
                <a:spcPct val="100000"/>
              </a:lnSpc>
              <a:spcBef>
                <a:spcPts val="813"/>
              </a:spcBef>
              <a:buNone/>
            </a:pPr>
            <a:r>
              <a:rPr lang="en-US" sz="1355" b="1" dirty="0">
                <a:solidFill>
                  <a:srgbClr val="002E6D"/>
                </a:solidFill>
                <a:hlinkClick r:id="rId11" action="ppaction://hlinksldjump">
                  <a:extLst>
                    <a:ext uri="{A12FA001-AC4F-418D-AE19-62706E023703}">
                      <ahyp:hlinkClr xmlns:ahyp="http://schemas.microsoft.com/office/drawing/2018/hyperlinkcolor" val="tx"/>
                    </a:ext>
                  </a:extLst>
                </a:hlinkClick>
              </a:rPr>
              <a:t>1.9 Financial Overview</a:t>
            </a:r>
            <a:endParaRPr lang="en-US" sz="1355" b="1" dirty="0">
              <a:solidFill>
                <a:srgbClr val="002E6D"/>
              </a:solidFill>
            </a:endParaRPr>
          </a:p>
          <a:p>
            <a:pPr marL="0" indent="0">
              <a:lnSpc>
                <a:spcPct val="100000"/>
              </a:lnSpc>
              <a:spcBef>
                <a:spcPts val="813"/>
              </a:spcBef>
              <a:buNone/>
            </a:pPr>
            <a:r>
              <a:rPr lang="en-US" sz="1355" b="1" dirty="0">
                <a:solidFill>
                  <a:srgbClr val="002E6D"/>
                </a:solidFill>
                <a:hlinkClick r:id="rId12" action="ppaction://hlinksldjump">
                  <a:extLst>
                    <a:ext uri="{A12FA001-AC4F-418D-AE19-62706E023703}">
                      <ahyp:hlinkClr xmlns:ahyp="http://schemas.microsoft.com/office/drawing/2018/hyperlinkcolor" val="tx"/>
                    </a:ext>
                  </a:extLst>
                </a:hlinkClick>
              </a:rPr>
              <a:t>1.10 Key Performance Indicators</a:t>
            </a:r>
            <a:endParaRPr lang="en-US" sz="1355" b="1" dirty="0">
              <a:solidFill>
                <a:srgbClr val="002E6D"/>
              </a:solidFill>
            </a:endParaRPr>
          </a:p>
          <a:p>
            <a:pPr>
              <a:buNone/>
            </a:pPr>
            <a:endParaRPr lang="en-US" dirty="0"/>
          </a:p>
          <a:p>
            <a:endParaRPr lang="en-US" dirty="0"/>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EBDEB-2075-4ABE-AA9E-9A4DBAE3EE79}"/>
              </a:ext>
            </a:extLst>
          </p:cNvPr>
          <p:cNvSpPr>
            <a:spLocks noGrp="1"/>
          </p:cNvSpPr>
          <p:nvPr>
            <p:ph type="title"/>
          </p:nvPr>
        </p:nvSpPr>
        <p:spPr/>
        <p:txBody>
          <a:bodyPr/>
          <a:lstStyle/>
          <a:p>
            <a:r>
              <a:rPr lang="en-US" dirty="0"/>
              <a:t>Which items are not best practice? </a:t>
            </a:r>
          </a:p>
        </p:txBody>
      </p:sp>
      <p:sp>
        <p:nvSpPr>
          <p:cNvPr id="3" name="Content Placeholder 2">
            <a:extLst>
              <a:ext uri="{FF2B5EF4-FFF2-40B4-BE49-F238E27FC236}">
                <a16:creationId xmlns:a16="http://schemas.microsoft.com/office/drawing/2014/main" id="{C641082E-0CA0-45C3-9F3B-7D7EF1694D2A}"/>
              </a:ext>
            </a:extLst>
          </p:cNvPr>
          <p:cNvSpPr>
            <a:spLocks noGrp="1"/>
          </p:cNvSpPr>
          <p:nvPr>
            <p:ph sz="half" idx="1"/>
          </p:nvPr>
        </p:nvSpPr>
        <p:spPr/>
        <p:txBody>
          <a:bodyPr/>
          <a:lstStyle/>
          <a:p>
            <a:pPr>
              <a:buFont typeface="Courier New" panose="02070309020205020404" pitchFamily="49" charset="0"/>
              <a:buChar char="o"/>
            </a:pPr>
            <a:r>
              <a:rPr lang="en-US" sz="1897" dirty="0"/>
              <a:t>Educate patients </a:t>
            </a:r>
          </a:p>
          <a:p>
            <a:pPr>
              <a:buFont typeface="Courier New" panose="02070309020205020404" pitchFamily="49" charset="0"/>
              <a:buChar char="o"/>
            </a:pPr>
            <a:r>
              <a:rPr lang="en-US" sz="1897" dirty="0"/>
              <a:t>Report to healthcare plans when patient account is transferred to collection agency. </a:t>
            </a:r>
          </a:p>
          <a:p>
            <a:pPr>
              <a:buFont typeface="Courier New" panose="02070309020205020404" pitchFamily="49" charset="0"/>
              <a:buChar char="o"/>
            </a:pPr>
            <a:r>
              <a:rPr lang="en-US" sz="1897" dirty="0"/>
              <a:t>Follow best practices for communication. </a:t>
            </a:r>
          </a:p>
          <a:p>
            <a:pPr>
              <a:buFont typeface="Courier New" panose="02070309020205020404" pitchFamily="49" charset="0"/>
              <a:buChar char="o"/>
            </a:pPr>
            <a:r>
              <a:rPr lang="en-US" sz="1897" dirty="0"/>
              <a:t>Exercise moderate judgement when communicating with providers about scheduled services. </a:t>
            </a:r>
          </a:p>
          <a:p>
            <a:pPr>
              <a:buFont typeface="Courier New" panose="02070309020205020404" pitchFamily="49" charset="0"/>
              <a:buChar char="o"/>
            </a:pPr>
            <a:r>
              <a:rPr lang="en-US" sz="1897" dirty="0"/>
              <a:t>Coordinate to avoid duplicative patient contacts. </a:t>
            </a:r>
          </a:p>
          <a:p>
            <a:pPr>
              <a:buFont typeface="Courier New" panose="02070309020205020404" pitchFamily="49" charset="0"/>
              <a:buChar char="o"/>
            </a:pPr>
            <a:endParaRPr lang="en-US" sz="1897" dirty="0"/>
          </a:p>
        </p:txBody>
      </p:sp>
    </p:spTree>
    <p:extLst>
      <p:ext uri="{BB962C8B-B14F-4D97-AF65-F5344CB8AC3E}">
        <p14:creationId xmlns:p14="http://schemas.microsoft.com/office/powerpoint/2010/main" val="112775154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90" dirty="0"/>
              <a:t>1.3: Patient Experience and Satisfaction</a:t>
            </a:r>
          </a:p>
        </p:txBody>
      </p:sp>
      <p:sp>
        <p:nvSpPr>
          <p:cNvPr id="3" name="Content Placeholder 2"/>
          <p:cNvSpPr>
            <a:spLocks noGrp="1"/>
          </p:cNvSpPr>
          <p:nvPr>
            <p:ph sz="half" idx="1"/>
          </p:nvPr>
        </p:nvSpPr>
        <p:spPr/>
        <p:txBody>
          <a:bodyPr/>
          <a:lstStyle/>
          <a:p>
            <a:r>
              <a:rPr lang="en-US" sz="2168" dirty="0"/>
              <a:t>Identify patients’ expectations related to the revenue cycle, the HCAHPS survey and the impact of communication and customer service to patient experience and satisfaction.</a:t>
            </a:r>
          </a:p>
          <a:p>
            <a:r>
              <a:rPr lang="en-US" sz="2168" dirty="0"/>
              <a:t>Recognize the strategies used by revenue cycle leadership and staff in improving overall patient experiences.</a:t>
            </a:r>
          </a:p>
          <a:p>
            <a:r>
              <a:rPr lang="en-US" sz="2168" dirty="0"/>
              <a:t>Identify the hard and soft costs to the provider of poor quality patient experiences.</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21</a:t>
            </a:fld>
            <a:endParaRPr lang="en-US" dirty="0"/>
          </a:p>
        </p:txBody>
      </p:sp>
    </p:spTree>
    <p:extLst>
      <p:ext uri="{BB962C8B-B14F-4D97-AF65-F5344CB8AC3E}">
        <p14:creationId xmlns:p14="http://schemas.microsoft.com/office/powerpoint/2010/main" val="1578961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Patients as Consumers</a:t>
            </a:r>
          </a:p>
        </p:txBody>
      </p:sp>
      <p:sp>
        <p:nvSpPr>
          <p:cNvPr id="3" name="Content Placeholder 2"/>
          <p:cNvSpPr>
            <a:spLocks noGrp="1"/>
          </p:cNvSpPr>
          <p:nvPr>
            <p:ph sz="half" idx="1"/>
          </p:nvPr>
        </p:nvSpPr>
        <p:spPr/>
        <p:txBody>
          <a:bodyPr/>
          <a:lstStyle/>
          <a:p>
            <a:r>
              <a:rPr lang="en-US" dirty="0"/>
              <a:t>Patient Satisfaction Metric within Industry (HCAHPS)</a:t>
            </a:r>
          </a:p>
          <a:p>
            <a:r>
              <a:rPr lang="en-US" dirty="0"/>
              <a:t>CMS</a:t>
            </a:r>
          </a:p>
          <a:p>
            <a:r>
              <a:rPr lang="en-US" dirty="0"/>
              <a:t>HCAHPS Survey</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22</a:t>
            </a:fld>
            <a:endParaRPr lang="en-US" dirty="0"/>
          </a:p>
        </p:txBody>
      </p:sp>
    </p:spTree>
    <p:extLst>
      <p:ext uri="{BB962C8B-B14F-4D97-AF65-F5344CB8AC3E}">
        <p14:creationId xmlns:p14="http://schemas.microsoft.com/office/powerpoint/2010/main" val="139095574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28722"/>
            <a:ext cx="7772400" cy="914353"/>
          </a:xfrm>
        </p:spPr>
        <p:txBody>
          <a:bodyPr/>
          <a:lstStyle/>
          <a:p>
            <a:r>
              <a:rPr lang="en-US" dirty="0"/>
              <a:t>Revenue Cycle Team Members Role in Patient Satisfaction</a:t>
            </a:r>
          </a:p>
        </p:txBody>
      </p:sp>
      <p:sp>
        <p:nvSpPr>
          <p:cNvPr id="3" name="Content Placeholder 2"/>
          <p:cNvSpPr>
            <a:spLocks noGrp="1"/>
          </p:cNvSpPr>
          <p:nvPr>
            <p:ph sz="half" idx="1"/>
          </p:nvPr>
        </p:nvSpPr>
        <p:spPr/>
        <p:txBody>
          <a:bodyPr/>
          <a:lstStyle/>
          <a:p>
            <a:r>
              <a:rPr lang="en-US" dirty="0"/>
              <a:t>Impact of Communication and Customer Service</a:t>
            </a:r>
            <a:br>
              <a:rPr lang="en-US" dirty="0"/>
            </a:br>
            <a:r>
              <a:rPr lang="en-US" dirty="0"/>
              <a:t>-Implement</a:t>
            </a:r>
            <a:br>
              <a:rPr lang="en-US" dirty="0"/>
            </a:br>
            <a:r>
              <a:rPr lang="en-US" dirty="0"/>
              <a:t>-Educate</a:t>
            </a:r>
            <a:br>
              <a:rPr lang="en-US" dirty="0"/>
            </a:br>
            <a:r>
              <a:rPr lang="en-US" dirty="0"/>
              <a:t>-Communicate</a:t>
            </a:r>
          </a:p>
          <a:p>
            <a:r>
              <a:rPr lang="en-US" dirty="0"/>
              <a:t>Treat that patient as you would wish to be treated.</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23</a:t>
            </a:fld>
            <a:endParaRPr lang="en-US" dirty="0"/>
          </a:p>
        </p:txBody>
      </p:sp>
    </p:spTree>
    <p:extLst>
      <p:ext uri="{BB962C8B-B14F-4D97-AF65-F5344CB8AC3E}">
        <p14:creationId xmlns:p14="http://schemas.microsoft.com/office/powerpoint/2010/main" val="286424632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96087"/>
            <a:ext cx="7772400" cy="914353"/>
          </a:xfrm>
        </p:spPr>
        <p:txBody>
          <a:bodyPr/>
          <a:lstStyle/>
          <a:p>
            <a:r>
              <a:rPr lang="en-US" dirty="0"/>
              <a:t>Cost of Poor Quality Patient Experiences</a:t>
            </a:r>
          </a:p>
        </p:txBody>
      </p:sp>
      <p:sp>
        <p:nvSpPr>
          <p:cNvPr id="3" name="Content Placeholder 2"/>
          <p:cNvSpPr>
            <a:spLocks noGrp="1"/>
          </p:cNvSpPr>
          <p:nvPr>
            <p:ph sz="half" idx="1"/>
          </p:nvPr>
        </p:nvSpPr>
        <p:spPr/>
        <p:txBody>
          <a:bodyPr/>
          <a:lstStyle/>
          <a:p>
            <a:r>
              <a:rPr lang="en-US" dirty="0"/>
              <a:t>Hard – loss of revenue</a:t>
            </a:r>
          </a:p>
          <a:p>
            <a:r>
              <a:rPr lang="en-US" dirty="0"/>
              <a:t>Soft – negative experience passed on in various ways and to various audiences</a:t>
            </a:r>
          </a:p>
          <a:p>
            <a:r>
              <a:rPr lang="en-US" dirty="0"/>
              <a:t>Quality also has an impact in billing, physician and case management</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24</a:t>
            </a:fld>
            <a:endParaRPr lang="en-US" dirty="0"/>
          </a:p>
        </p:txBody>
      </p:sp>
    </p:spTree>
    <p:extLst>
      <p:ext uri="{BB962C8B-B14F-4D97-AF65-F5344CB8AC3E}">
        <p14:creationId xmlns:p14="http://schemas.microsoft.com/office/powerpoint/2010/main" val="24663040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1341D-56A1-E553-7685-CB54ADEDF748}"/>
              </a:ext>
            </a:extLst>
          </p:cNvPr>
          <p:cNvSpPr>
            <a:spLocks noGrp="1"/>
          </p:cNvSpPr>
          <p:nvPr>
            <p:ph type="title"/>
          </p:nvPr>
        </p:nvSpPr>
        <p:spPr/>
        <p:txBody>
          <a:bodyPr/>
          <a:lstStyle/>
          <a:p>
            <a:r>
              <a:rPr lang="en-US" sz="3354" dirty="0"/>
              <a:t>Impacts to Providers  </a:t>
            </a:r>
            <a:endParaRPr lang="en-US" dirty="0"/>
          </a:p>
        </p:txBody>
      </p:sp>
      <p:sp>
        <p:nvSpPr>
          <p:cNvPr id="3" name="Content Placeholder 2">
            <a:extLst>
              <a:ext uri="{FF2B5EF4-FFF2-40B4-BE49-F238E27FC236}">
                <a16:creationId xmlns:a16="http://schemas.microsoft.com/office/drawing/2014/main" id="{AA7DAAA3-A87D-9A77-8F70-1FED29003A6E}"/>
              </a:ext>
            </a:extLst>
          </p:cNvPr>
          <p:cNvSpPr>
            <a:spLocks noGrp="1"/>
          </p:cNvSpPr>
          <p:nvPr>
            <p:ph sz="half" idx="1"/>
          </p:nvPr>
        </p:nvSpPr>
        <p:spPr/>
        <p:txBody>
          <a:bodyPr vert="horz" lIns="0" tIns="0" rIns="0" bIns="0" rtlCol="0" anchor="t">
            <a:noAutofit/>
          </a:bodyPr>
          <a:lstStyle/>
          <a:p>
            <a:pPr marL="352396" indent="-352396"/>
            <a:r>
              <a:rPr lang="en-US" sz="2609" dirty="0">
                <a:cs typeface="Times New Roman"/>
              </a:rPr>
              <a:t>Billing </a:t>
            </a:r>
            <a:endParaRPr lang="en-US" dirty="0"/>
          </a:p>
          <a:p>
            <a:pPr marL="352396" indent="-352396"/>
            <a:r>
              <a:rPr lang="en-US" sz="2609" dirty="0">
                <a:cs typeface="Times New Roman"/>
              </a:rPr>
              <a:t>Physician</a:t>
            </a:r>
          </a:p>
          <a:p>
            <a:pPr marL="352396" indent="-352396"/>
            <a:r>
              <a:rPr lang="en-US" sz="2609" dirty="0">
                <a:cs typeface="Times New Roman"/>
              </a:rPr>
              <a:t>Case Management </a:t>
            </a:r>
          </a:p>
          <a:p>
            <a:pPr marL="352396" indent="-352396"/>
            <a:r>
              <a:rPr lang="en-US" sz="2609" dirty="0">
                <a:cs typeface="Times New Roman"/>
              </a:rPr>
              <a:t>Legal Issues </a:t>
            </a:r>
          </a:p>
          <a:p>
            <a:pPr marL="352396" indent="-352396"/>
            <a:endParaRPr lang="en-US" sz="2609" dirty="0"/>
          </a:p>
        </p:txBody>
      </p:sp>
    </p:spTree>
    <p:extLst>
      <p:ext uri="{BB962C8B-B14F-4D97-AF65-F5344CB8AC3E}">
        <p14:creationId xmlns:p14="http://schemas.microsoft.com/office/powerpoint/2010/main" val="13837397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sz="half" idx="1"/>
          </p:nvPr>
        </p:nvSpPr>
        <p:spPr/>
        <p:txBody>
          <a:bodyPr/>
          <a:lstStyle/>
          <a:p>
            <a:pPr>
              <a:spcBef>
                <a:spcPts val="407"/>
              </a:spcBef>
            </a:pPr>
            <a:r>
              <a:rPr lang="en-US" dirty="0"/>
              <a:t>Patients are consumers with expectations</a:t>
            </a:r>
          </a:p>
          <a:p>
            <a:pPr>
              <a:spcBef>
                <a:spcPts val="407"/>
              </a:spcBef>
            </a:pPr>
            <a:r>
              <a:rPr lang="en-US" dirty="0"/>
              <a:t>Patients want easy patient access and scheduling processes, and expect efficient and well-trained revenue cycle personnel</a:t>
            </a:r>
          </a:p>
          <a:p>
            <a:pPr>
              <a:spcBef>
                <a:spcPts val="407"/>
              </a:spcBef>
            </a:pPr>
            <a:r>
              <a:rPr lang="en-US" dirty="0"/>
              <a:t>Expanding to a value-based payment model increases the need to satisfy patients’ expectations</a:t>
            </a:r>
          </a:p>
          <a:p>
            <a:pPr>
              <a:spcBef>
                <a:spcPts val="407"/>
              </a:spcBef>
            </a:pPr>
            <a:r>
              <a:rPr lang="en-US" dirty="0"/>
              <a:t>Make the focus on clear communication, customer service, and quality</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26</a:t>
            </a:fld>
            <a:endParaRPr lang="en-US" dirty="0"/>
          </a:p>
        </p:txBody>
      </p:sp>
    </p:spTree>
    <p:extLst>
      <p:ext uri="{BB962C8B-B14F-4D97-AF65-F5344CB8AC3E}">
        <p14:creationId xmlns:p14="http://schemas.microsoft.com/office/powerpoint/2010/main" val="304885477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555FA-779F-4E10-B7EF-84ECCD38C281}"/>
              </a:ext>
            </a:extLst>
          </p:cNvPr>
          <p:cNvSpPr>
            <a:spLocks noGrp="1"/>
          </p:cNvSpPr>
          <p:nvPr>
            <p:ph type="title"/>
          </p:nvPr>
        </p:nvSpPr>
        <p:spPr/>
        <p:txBody>
          <a:bodyPr/>
          <a:lstStyle/>
          <a:p>
            <a:r>
              <a:rPr lang="en-US" sz="2710" dirty="0"/>
              <a:t>What is the objective of the HCAHPS Initiative? </a:t>
            </a:r>
          </a:p>
        </p:txBody>
      </p:sp>
      <p:sp>
        <p:nvSpPr>
          <p:cNvPr id="3" name="Content Placeholder 2">
            <a:extLst>
              <a:ext uri="{FF2B5EF4-FFF2-40B4-BE49-F238E27FC236}">
                <a16:creationId xmlns:a16="http://schemas.microsoft.com/office/drawing/2014/main" id="{60692466-F433-460D-B16B-6BAF9C0B8229}"/>
              </a:ext>
            </a:extLst>
          </p:cNvPr>
          <p:cNvSpPr>
            <a:spLocks noGrp="1"/>
          </p:cNvSpPr>
          <p:nvPr>
            <p:ph sz="half" idx="1"/>
          </p:nvPr>
        </p:nvSpPr>
        <p:spPr>
          <a:xfrm>
            <a:off x="685801" y="1085928"/>
            <a:ext cx="7772400" cy="3654564"/>
          </a:xfrm>
        </p:spPr>
        <p:txBody>
          <a:bodyPr/>
          <a:lstStyle/>
          <a:p>
            <a:pPr>
              <a:buFont typeface="Courier New" panose="02070309020205020404" pitchFamily="49" charset="0"/>
              <a:buChar char="o"/>
            </a:pPr>
            <a:r>
              <a:rPr lang="en-US" sz="1897" dirty="0"/>
              <a:t>To provide a standardized method for evaluating patients perspective on hospital care. </a:t>
            </a:r>
          </a:p>
          <a:p>
            <a:pPr>
              <a:buFont typeface="Courier New" panose="02070309020205020404" pitchFamily="49" charset="0"/>
              <a:buChar char="o"/>
            </a:pPr>
            <a:r>
              <a:rPr lang="en-US" sz="1897" dirty="0"/>
              <a:t>To make certain that during registration, key information is verified by means of a picture ID and an insurance care. </a:t>
            </a:r>
          </a:p>
          <a:p>
            <a:pPr>
              <a:buFont typeface="Courier New" panose="02070309020205020404" pitchFamily="49" charset="0"/>
              <a:buChar char="o"/>
            </a:pPr>
            <a:r>
              <a:rPr lang="en-US" sz="1897" dirty="0"/>
              <a:t>To conduct evaluations concerning patients’ perspective on hospital care. </a:t>
            </a:r>
          </a:p>
          <a:p>
            <a:pPr>
              <a:buFont typeface="Courier New" panose="02070309020205020404" pitchFamily="49" charset="0"/>
              <a:buChar char="o"/>
            </a:pPr>
            <a:r>
              <a:rPr lang="en-US" sz="1897" dirty="0"/>
              <a:t>To provide clear communication and good customer service, which will give the provider a competitive edge. </a:t>
            </a:r>
          </a:p>
        </p:txBody>
      </p:sp>
    </p:spTree>
    <p:extLst>
      <p:ext uri="{BB962C8B-B14F-4D97-AF65-F5344CB8AC3E}">
        <p14:creationId xmlns:p14="http://schemas.microsoft.com/office/powerpoint/2010/main" val="384758969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90" dirty="0"/>
              <a:t>1.4: Collaboration and Continuum of Care</a:t>
            </a:r>
          </a:p>
        </p:txBody>
      </p:sp>
      <p:sp>
        <p:nvSpPr>
          <p:cNvPr id="3" name="Content Placeholder 2"/>
          <p:cNvSpPr>
            <a:spLocks noGrp="1"/>
          </p:cNvSpPr>
          <p:nvPr>
            <p:ph sz="half" idx="1"/>
          </p:nvPr>
        </p:nvSpPr>
        <p:spPr/>
        <p:txBody>
          <a:bodyPr/>
          <a:lstStyle/>
          <a:p>
            <a:pPr>
              <a:buNone/>
            </a:pPr>
            <a:endParaRPr lang="en-US" dirty="0"/>
          </a:p>
          <a:p>
            <a:r>
              <a:rPr lang="en-US" dirty="0"/>
              <a:t>Identify how information technology, clinical services, finance and health plan contracting work within the revenue cycle.</a:t>
            </a:r>
          </a:p>
          <a:p>
            <a:r>
              <a:rPr lang="en-US" dirty="0"/>
              <a:t>Identify programs and services that are part of the continuum of care.</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28</a:t>
            </a:fld>
            <a:endParaRPr lang="en-US" dirty="0"/>
          </a:p>
        </p:txBody>
      </p:sp>
    </p:spTree>
    <p:extLst>
      <p:ext uri="{BB962C8B-B14F-4D97-AF65-F5344CB8AC3E}">
        <p14:creationId xmlns:p14="http://schemas.microsoft.com/office/powerpoint/2010/main" val="1256972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558" y="228722"/>
            <a:ext cx="7772400" cy="914353"/>
          </a:xfrm>
        </p:spPr>
        <p:txBody>
          <a:bodyPr/>
          <a:lstStyle/>
          <a:p>
            <a:r>
              <a:rPr lang="en-US" dirty="0"/>
              <a:t>Collaboration with Information Technology</a:t>
            </a:r>
          </a:p>
        </p:txBody>
      </p:sp>
      <p:sp>
        <p:nvSpPr>
          <p:cNvPr id="3" name="Content Placeholder 2"/>
          <p:cNvSpPr>
            <a:spLocks noGrp="1"/>
          </p:cNvSpPr>
          <p:nvPr>
            <p:ph sz="half" idx="1"/>
          </p:nvPr>
        </p:nvSpPr>
        <p:spPr/>
        <p:txBody>
          <a:bodyPr/>
          <a:lstStyle/>
          <a:p>
            <a:pPr algn="l"/>
            <a:r>
              <a:rPr lang="en-US" sz="1600" b="1" i="0" dirty="0">
                <a:solidFill>
                  <a:srgbClr val="002E6D"/>
                </a:solidFill>
                <a:effectLst/>
                <a:latin typeface="Lato" panose="020F0502020204030203" pitchFamily="34" charset="0"/>
              </a:rPr>
              <a:t>Collaboration with Information Technology</a:t>
            </a:r>
          </a:p>
          <a:p>
            <a:pPr lvl="1">
              <a:spcBef>
                <a:spcPts val="0"/>
              </a:spcBef>
            </a:pPr>
            <a:r>
              <a:rPr lang="en-US" sz="1413" b="0" i="0" dirty="0">
                <a:solidFill>
                  <a:srgbClr val="002E6D"/>
                </a:solidFill>
                <a:effectLst/>
                <a:latin typeface="Lato" panose="020F0502020204030203" pitchFamily="34" charset="0"/>
              </a:rPr>
              <a:t>Healthcare providers today are faced with an increasingly complex operating environment. IT provides a competitive advantage in several areas, including:</a:t>
            </a:r>
          </a:p>
          <a:p>
            <a:pPr lvl="1">
              <a:spcBef>
                <a:spcPts val="0"/>
              </a:spcBef>
            </a:pPr>
            <a:r>
              <a:rPr lang="en-US" sz="1413" b="0" i="0" dirty="0">
                <a:solidFill>
                  <a:srgbClr val="002E6D"/>
                </a:solidFill>
                <a:effectLst/>
                <a:latin typeface="Lato" panose="020F0502020204030203" pitchFamily="34" charset="0"/>
              </a:rPr>
              <a:t>Streamlining operations</a:t>
            </a:r>
          </a:p>
          <a:p>
            <a:pPr lvl="1">
              <a:spcBef>
                <a:spcPts val="0"/>
              </a:spcBef>
            </a:pPr>
            <a:r>
              <a:rPr lang="en-US" sz="1413" b="0" i="0" dirty="0">
                <a:solidFill>
                  <a:srgbClr val="002E6D"/>
                </a:solidFill>
                <a:effectLst/>
                <a:latin typeface="Lato" panose="020F0502020204030203" pitchFamily="34" charset="0"/>
              </a:rPr>
              <a:t>Increasing productivity</a:t>
            </a:r>
          </a:p>
          <a:p>
            <a:pPr lvl="1">
              <a:spcBef>
                <a:spcPts val="0"/>
              </a:spcBef>
            </a:pPr>
            <a:r>
              <a:rPr lang="en-US" sz="1413" b="0" i="0" dirty="0">
                <a:solidFill>
                  <a:srgbClr val="002E6D"/>
                </a:solidFill>
                <a:effectLst/>
                <a:latin typeface="Lato" panose="020F0502020204030203" pitchFamily="34" charset="0"/>
              </a:rPr>
              <a:t>Assessing profitability by health plan and patient type</a:t>
            </a:r>
          </a:p>
          <a:p>
            <a:pPr lvl="1">
              <a:spcBef>
                <a:spcPts val="0"/>
              </a:spcBef>
            </a:pPr>
            <a:r>
              <a:rPr lang="en-US" sz="1413" b="0" i="0" dirty="0">
                <a:solidFill>
                  <a:srgbClr val="002E6D"/>
                </a:solidFill>
                <a:effectLst/>
                <a:latin typeface="Lato" panose="020F0502020204030203" pitchFamily="34" charset="0"/>
              </a:rPr>
              <a:t>Providing quality care</a:t>
            </a:r>
          </a:p>
          <a:p>
            <a:pPr algn="l"/>
            <a:r>
              <a:rPr lang="en-US" sz="1600" b="1" i="0" dirty="0">
                <a:solidFill>
                  <a:srgbClr val="002E6D"/>
                </a:solidFill>
                <a:effectLst/>
                <a:latin typeface="Lato" panose="020F0502020204030203" pitchFamily="34" charset="0"/>
              </a:rPr>
              <a:t>Organizations that do not keep up with information technology may be faced with limitations on their ability to attract and retain patients.</a:t>
            </a:r>
            <a:endParaRPr lang="en-US" sz="1600" b="0" i="0" dirty="0">
              <a:solidFill>
                <a:srgbClr val="002E6D"/>
              </a:solidFill>
              <a:effectLst/>
              <a:latin typeface="Lato" panose="020F0502020204030203" pitchFamily="34" charset="0"/>
            </a:endParaRP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29</a:t>
            </a:fld>
            <a:endParaRPr lang="en-US" dirty="0"/>
          </a:p>
        </p:txBody>
      </p:sp>
    </p:spTree>
    <p:extLst>
      <p:ext uri="{BB962C8B-B14F-4D97-AF65-F5344CB8AC3E}">
        <p14:creationId xmlns:p14="http://schemas.microsoft.com/office/powerpoint/2010/main" val="180923355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476" y="161740"/>
            <a:ext cx="7772400" cy="914353"/>
          </a:xfrm>
        </p:spPr>
        <p:txBody>
          <a:bodyPr/>
          <a:lstStyle/>
          <a:p>
            <a:r>
              <a:rPr lang="en-US" sz="2990" dirty="0"/>
              <a:t>1.1: Patient-Centric Revenue Cycle Overview</a:t>
            </a:r>
          </a:p>
        </p:txBody>
      </p:sp>
      <p:sp>
        <p:nvSpPr>
          <p:cNvPr id="3" name="Content Placeholder 2"/>
          <p:cNvSpPr>
            <a:spLocks noGrp="1"/>
          </p:cNvSpPr>
          <p:nvPr>
            <p:ph sz="half" idx="1"/>
          </p:nvPr>
        </p:nvSpPr>
        <p:spPr/>
        <p:txBody>
          <a:bodyPr/>
          <a:lstStyle/>
          <a:p>
            <a:pPr>
              <a:buNone/>
            </a:pPr>
            <a:endParaRPr lang="en-US" dirty="0"/>
          </a:p>
          <a:p>
            <a:r>
              <a:rPr lang="en-US" dirty="0">
                <a:solidFill>
                  <a:srgbClr val="002E6D"/>
                </a:solidFill>
              </a:rPr>
              <a:t>Identify the three critical segments in the revenue cycle.</a:t>
            </a:r>
          </a:p>
          <a:p>
            <a:r>
              <a:rPr lang="en-US" dirty="0">
                <a:solidFill>
                  <a:srgbClr val="002E6D"/>
                </a:solidFill>
              </a:rPr>
              <a:t>Identify the activities that occur in each segment of the revenue cycle.</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3</a:t>
            </a:fld>
            <a:endParaRPr lang="en-US" dirty="0"/>
          </a:p>
        </p:txBody>
      </p:sp>
    </p:spTree>
    <p:extLst>
      <p:ext uri="{BB962C8B-B14F-4D97-AF65-F5344CB8AC3E}">
        <p14:creationId xmlns:p14="http://schemas.microsoft.com/office/powerpoint/2010/main" val="2050187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Continuum of Care</a:t>
            </a:r>
          </a:p>
        </p:txBody>
      </p:sp>
      <p:sp>
        <p:nvSpPr>
          <p:cNvPr id="3" name="Content Placeholder 2"/>
          <p:cNvSpPr>
            <a:spLocks noGrp="1"/>
          </p:cNvSpPr>
          <p:nvPr>
            <p:ph sz="half" idx="1"/>
          </p:nvPr>
        </p:nvSpPr>
        <p:spPr>
          <a:xfrm>
            <a:off x="684262" y="1158199"/>
            <a:ext cx="7399034" cy="3220836"/>
          </a:xfrm>
        </p:spPr>
        <p:txBody>
          <a:bodyPr/>
          <a:lstStyle/>
          <a:p>
            <a:pPr>
              <a:spcBef>
                <a:spcPts val="0"/>
              </a:spcBef>
            </a:pPr>
            <a:r>
              <a:rPr lang="en-US" sz="2168" dirty="0"/>
              <a:t>Working Together</a:t>
            </a:r>
          </a:p>
          <a:p>
            <a:pPr>
              <a:spcBef>
                <a:spcPts val="0"/>
              </a:spcBef>
            </a:pPr>
            <a:r>
              <a:rPr lang="en-US" sz="2168" dirty="0"/>
              <a:t>Philosophy</a:t>
            </a:r>
          </a:p>
          <a:p>
            <a:pPr>
              <a:spcBef>
                <a:spcPts val="0"/>
              </a:spcBef>
            </a:pPr>
            <a:r>
              <a:rPr lang="en-US" sz="2168" dirty="0"/>
              <a:t>Coordination of Patient Care</a:t>
            </a:r>
          </a:p>
          <a:p>
            <a:pPr>
              <a:lnSpc>
                <a:spcPct val="100000"/>
              </a:lnSpc>
              <a:spcBef>
                <a:spcPts val="0"/>
              </a:spcBef>
            </a:pPr>
            <a:r>
              <a:rPr lang="en-US" sz="2168" dirty="0"/>
              <a:t>Providers include:</a:t>
            </a:r>
            <a:br>
              <a:rPr lang="en-US" dirty="0"/>
            </a:br>
            <a:r>
              <a:rPr lang="en-US" sz="1869" dirty="0"/>
              <a:t>-</a:t>
            </a:r>
            <a:r>
              <a:rPr lang="en-US" sz="1626" dirty="0"/>
              <a:t>Physician</a:t>
            </a:r>
            <a:br>
              <a:rPr lang="en-US" sz="1626" dirty="0"/>
            </a:br>
            <a:r>
              <a:rPr lang="en-US" sz="1626" dirty="0"/>
              <a:t>-Skilled Nursing Facility</a:t>
            </a:r>
            <a:br>
              <a:rPr lang="en-US" sz="1626" dirty="0"/>
            </a:br>
            <a:r>
              <a:rPr lang="en-US" sz="1626" dirty="0"/>
              <a:t>-Home Health Agency</a:t>
            </a:r>
            <a:br>
              <a:rPr lang="en-US" sz="1626" dirty="0"/>
            </a:br>
            <a:r>
              <a:rPr lang="en-US" sz="1626" dirty="0"/>
              <a:t>-Durable Medical Equipment</a:t>
            </a:r>
            <a:br>
              <a:rPr lang="en-US" sz="1626" dirty="0"/>
            </a:br>
            <a:r>
              <a:rPr lang="en-US" sz="1626" dirty="0"/>
              <a:t>-Hospice</a:t>
            </a:r>
            <a:br>
              <a:rPr lang="en-US" sz="1626" dirty="0"/>
            </a:br>
            <a:r>
              <a:rPr lang="en-US" sz="1626" dirty="0"/>
              <a:t>-Assisted Living</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30</a:t>
            </a:fld>
            <a:endParaRPr lang="en-US" dirty="0"/>
          </a:p>
        </p:txBody>
      </p:sp>
    </p:spTree>
    <p:extLst>
      <p:ext uri="{BB962C8B-B14F-4D97-AF65-F5344CB8AC3E}">
        <p14:creationId xmlns:p14="http://schemas.microsoft.com/office/powerpoint/2010/main" val="110019118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sz="half" idx="1"/>
          </p:nvPr>
        </p:nvSpPr>
        <p:spPr/>
        <p:txBody>
          <a:bodyPr/>
          <a:lstStyle/>
          <a:p>
            <a:r>
              <a:rPr lang="en-US" dirty="0"/>
              <a:t>Information Technology enables healthcare providers to enhance patient experiences through efficient scheduling, tracking and reporting</a:t>
            </a:r>
          </a:p>
          <a:p>
            <a:r>
              <a:rPr lang="en-US" dirty="0"/>
              <a:t>Clinical Services prepare for and serve the patient, as well as confirm the accuracy of the patient’s information in a timely manner</a:t>
            </a:r>
          </a:p>
          <a:p>
            <a:r>
              <a:rPr lang="en-US" dirty="0"/>
              <a:t>Finance provides analysis and reporting to ensure compliance</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31</a:t>
            </a:fld>
            <a:endParaRPr lang="en-US" dirty="0"/>
          </a:p>
        </p:txBody>
      </p:sp>
    </p:spTree>
    <p:extLst>
      <p:ext uri="{BB962C8B-B14F-4D97-AF65-F5344CB8AC3E}">
        <p14:creationId xmlns:p14="http://schemas.microsoft.com/office/powerpoint/2010/main" val="57449349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sz="half" idx="1"/>
          </p:nvPr>
        </p:nvSpPr>
        <p:spPr/>
        <p:txBody>
          <a:bodyPr/>
          <a:lstStyle/>
          <a:p>
            <a:r>
              <a:rPr lang="en-US" dirty="0"/>
              <a:t>Continuum of care is a way of coordinating and linking healthcare resources to avoid duplication, thus facilitating a seamless movement among care settings</a:t>
            </a:r>
          </a:p>
          <a:p>
            <a:r>
              <a:rPr lang="en-US" dirty="0"/>
              <a:t>Continuum of care involves healthcare professionals in multiple settings at multiple levels working together with the overall goal of coordinating patients’ healthcare</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32</a:t>
            </a:fld>
            <a:endParaRPr lang="en-US" dirty="0"/>
          </a:p>
        </p:txBody>
      </p:sp>
    </p:spTree>
    <p:extLst>
      <p:ext uri="{BB962C8B-B14F-4D97-AF65-F5344CB8AC3E}">
        <p14:creationId xmlns:p14="http://schemas.microsoft.com/office/powerpoint/2010/main" val="168792447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13A3A-4AA3-49DD-A944-6C4029870F5F}"/>
              </a:ext>
            </a:extLst>
          </p:cNvPr>
          <p:cNvSpPr>
            <a:spLocks noGrp="1"/>
          </p:cNvSpPr>
          <p:nvPr>
            <p:ph type="title"/>
          </p:nvPr>
        </p:nvSpPr>
        <p:spPr/>
        <p:txBody>
          <a:bodyPr/>
          <a:lstStyle/>
          <a:p>
            <a:r>
              <a:rPr lang="en-US" sz="2439" dirty="0"/>
              <a:t>Which is not a department that supports and collaborates with the revenue cycle? </a:t>
            </a:r>
          </a:p>
        </p:txBody>
      </p:sp>
      <p:sp>
        <p:nvSpPr>
          <p:cNvPr id="3" name="Content Placeholder 2">
            <a:extLst>
              <a:ext uri="{FF2B5EF4-FFF2-40B4-BE49-F238E27FC236}">
                <a16:creationId xmlns:a16="http://schemas.microsoft.com/office/drawing/2014/main" id="{D8E88EB9-750D-458C-9AB5-E3E26DB29D6C}"/>
              </a:ext>
            </a:extLst>
          </p:cNvPr>
          <p:cNvSpPr>
            <a:spLocks noGrp="1"/>
          </p:cNvSpPr>
          <p:nvPr>
            <p:ph sz="half" idx="1"/>
          </p:nvPr>
        </p:nvSpPr>
        <p:spPr/>
        <p:txBody>
          <a:bodyPr/>
          <a:lstStyle/>
          <a:p>
            <a:pPr>
              <a:buFont typeface="Courier New" panose="02070309020205020404" pitchFamily="49" charset="0"/>
              <a:buChar char="o"/>
            </a:pPr>
            <a:r>
              <a:rPr lang="en-US" sz="2168" dirty="0"/>
              <a:t>Clinical Services </a:t>
            </a:r>
          </a:p>
          <a:p>
            <a:pPr>
              <a:buFont typeface="Courier New" panose="02070309020205020404" pitchFamily="49" charset="0"/>
              <a:buChar char="o"/>
            </a:pPr>
            <a:r>
              <a:rPr lang="en-US" sz="2168" dirty="0"/>
              <a:t>Finance </a:t>
            </a:r>
          </a:p>
          <a:p>
            <a:pPr>
              <a:buFont typeface="Courier New" panose="02070309020205020404" pitchFamily="49" charset="0"/>
              <a:buChar char="o"/>
            </a:pPr>
            <a:r>
              <a:rPr lang="en-US" sz="2168" dirty="0"/>
              <a:t>Assisted Living </a:t>
            </a:r>
          </a:p>
          <a:p>
            <a:pPr>
              <a:buFont typeface="Courier New" panose="02070309020205020404" pitchFamily="49" charset="0"/>
              <a:buChar char="o"/>
            </a:pPr>
            <a:r>
              <a:rPr lang="en-US" sz="2168" dirty="0"/>
              <a:t>Information technology </a:t>
            </a:r>
          </a:p>
        </p:txBody>
      </p:sp>
    </p:spTree>
    <p:extLst>
      <p:ext uri="{BB962C8B-B14F-4D97-AF65-F5344CB8AC3E}">
        <p14:creationId xmlns:p14="http://schemas.microsoft.com/office/powerpoint/2010/main" val="213473737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91BF8-A375-4698-A495-FC1FC5346146}"/>
              </a:ext>
            </a:extLst>
          </p:cNvPr>
          <p:cNvSpPr>
            <a:spLocks noGrp="1"/>
          </p:cNvSpPr>
          <p:nvPr>
            <p:ph type="title"/>
          </p:nvPr>
        </p:nvSpPr>
        <p:spPr/>
        <p:txBody>
          <a:bodyPr/>
          <a:lstStyle/>
          <a:p>
            <a:r>
              <a:rPr lang="en-US" sz="2439" dirty="0"/>
              <a:t>Which option is not a continuum of care provider? </a:t>
            </a:r>
          </a:p>
        </p:txBody>
      </p:sp>
      <p:sp>
        <p:nvSpPr>
          <p:cNvPr id="3" name="Content Placeholder 2">
            <a:extLst>
              <a:ext uri="{FF2B5EF4-FFF2-40B4-BE49-F238E27FC236}">
                <a16:creationId xmlns:a16="http://schemas.microsoft.com/office/drawing/2014/main" id="{65D0A31E-C71D-4A16-A400-30F22D90D3F2}"/>
              </a:ext>
            </a:extLst>
          </p:cNvPr>
          <p:cNvSpPr>
            <a:spLocks noGrp="1"/>
          </p:cNvSpPr>
          <p:nvPr>
            <p:ph sz="half" idx="1"/>
          </p:nvPr>
        </p:nvSpPr>
        <p:spPr/>
        <p:txBody>
          <a:bodyPr/>
          <a:lstStyle/>
          <a:p>
            <a:pPr>
              <a:buFont typeface="Courier New" panose="02070309020205020404" pitchFamily="49" charset="0"/>
              <a:buChar char="o"/>
            </a:pPr>
            <a:r>
              <a:rPr lang="en-US" sz="2168" dirty="0"/>
              <a:t>Hospice </a:t>
            </a:r>
          </a:p>
          <a:p>
            <a:pPr>
              <a:buFont typeface="Courier New" panose="02070309020205020404" pitchFamily="49" charset="0"/>
              <a:buChar char="o"/>
            </a:pPr>
            <a:r>
              <a:rPr lang="en-US" sz="2168" dirty="0"/>
              <a:t>Health Plan Contracting </a:t>
            </a:r>
          </a:p>
          <a:p>
            <a:pPr>
              <a:buFont typeface="Courier New" panose="02070309020205020404" pitchFamily="49" charset="0"/>
              <a:buChar char="o"/>
            </a:pPr>
            <a:r>
              <a:rPr lang="en-US" sz="2168" dirty="0"/>
              <a:t>Physician </a:t>
            </a:r>
          </a:p>
          <a:p>
            <a:pPr>
              <a:buFont typeface="Courier New" panose="02070309020205020404" pitchFamily="49" charset="0"/>
              <a:buChar char="o"/>
            </a:pPr>
            <a:r>
              <a:rPr lang="en-US" sz="2168" dirty="0"/>
              <a:t>Skilled Nursing Facility </a:t>
            </a:r>
          </a:p>
        </p:txBody>
      </p:sp>
    </p:spTree>
    <p:extLst>
      <p:ext uri="{BB962C8B-B14F-4D97-AF65-F5344CB8AC3E}">
        <p14:creationId xmlns:p14="http://schemas.microsoft.com/office/powerpoint/2010/main" val="79022603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90" dirty="0"/>
              <a:t>1.5: Compliance &amp; HIPAA Regulations</a:t>
            </a:r>
          </a:p>
        </p:txBody>
      </p:sp>
      <p:sp>
        <p:nvSpPr>
          <p:cNvPr id="3" name="Content Placeholder 2"/>
          <p:cNvSpPr>
            <a:spLocks noGrp="1"/>
          </p:cNvSpPr>
          <p:nvPr>
            <p:ph sz="half" idx="1"/>
          </p:nvPr>
        </p:nvSpPr>
        <p:spPr/>
        <p:txBody>
          <a:bodyPr/>
          <a:lstStyle/>
          <a:p>
            <a:pPr>
              <a:buNone/>
            </a:pPr>
            <a:endParaRPr lang="en-US" dirty="0"/>
          </a:p>
          <a:p>
            <a:r>
              <a:rPr lang="en-US" dirty="0"/>
              <a:t>Identify the purpose of essential elements in a corporate compliance program.</a:t>
            </a:r>
          </a:p>
          <a:p>
            <a:r>
              <a:rPr lang="en-US" dirty="0"/>
              <a:t>Identify the purpose and elements of an Office of the Inspector General (OIG) work plan.</a:t>
            </a:r>
          </a:p>
          <a:p>
            <a:r>
              <a:rPr lang="en-US" dirty="0"/>
              <a:t>Identify the purpose and elements of HIPAA.</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35</a:t>
            </a:fld>
            <a:endParaRPr lang="en-US" dirty="0"/>
          </a:p>
        </p:txBody>
      </p:sp>
    </p:spTree>
    <p:extLst>
      <p:ext uri="{BB962C8B-B14F-4D97-AF65-F5344CB8AC3E}">
        <p14:creationId xmlns:p14="http://schemas.microsoft.com/office/powerpoint/2010/main" val="107448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Compliance</a:t>
            </a:r>
          </a:p>
        </p:txBody>
      </p:sp>
      <p:sp>
        <p:nvSpPr>
          <p:cNvPr id="3" name="Content Placeholder 2"/>
          <p:cNvSpPr>
            <a:spLocks noGrp="1"/>
          </p:cNvSpPr>
          <p:nvPr>
            <p:ph sz="half" idx="1"/>
          </p:nvPr>
        </p:nvSpPr>
        <p:spPr/>
        <p:txBody>
          <a:bodyPr vert="horz" lIns="0" tIns="0" rIns="0" bIns="0" rtlCol="0" anchor="t">
            <a:noAutofit/>
          </a:bodyPr>
          <a:lstStyle/>
          <a:p>
            <a:r>
              <a:rPr lang="en-US" dirty="0"/>
              <a:t>Guidance Documents</a:t>
            </a:r>
          </a:p>
          <a:p>
            <a:pPr marL="352396" indent="-352396"/>
            <a:endParaRPr lang="en-US" sz="2609" dirty="0">
              <a:cs typeface="Times New Roman"/>
            </a:endParaRPr>
          </a:p>
          <a:p>
            <a:pPr marL="352396" indent="-352396"/>
            <a:r>
              <a:rPr lang="en-US" sz="2609" dirty="0">
                <a:cs typeface="Times New Roman"/>
              </a:rPr>
              <a:t>Essential Elements </a:t>
            </a:r>
            <a:endParaRPr lang="en-US" dirty="0"/>
          </a:p>
          <a:p>
            <a:pPr marL="352396" indent="-352396"/>
            <a:endParaRPr lang="en-US" sz="2609" dirty="0">
              <a:cs typeface="Times New Roman"/>
            </a:endParaRPr>
          </a:p>
          <a:p>
            <a:pPr marL="352396" indent="-352396"/>
            <a:r>
              <a:rPr lang="en-US" sz="2609" dirty="0">
                <a:cs typeface="Times New Roman"/>
              </a:rPr>
              <a:t>Compliance Planning </a:t>
            </a:r>
            <a:endParaRPr lang="en-US" dirty="0"/>
          </a:p>
          <a:p>
            <a:pPr marL="352396" indent="-352396"/>
            <a:endParaRPr lang="en-US" sz="2609" dirty="0"/>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36</a:t>
            </a:fld>
            <a:endParaRPr lang="en-US" dirty="0"/>
          </a:p>
        </p:txBody>
      </p:sp>
    </p:spTree>
    <p:extLst>
      <p:ext uri="{BB962C8B-B14F-4D97-AF65-F5344CB8AC3E}">
        <p14:creationId xmlns:p14="http://schemas.microsoft.com/office/powerpoint/2010/main" val="37741558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Compliance Programs</a:t>
            </a:r>
          </a:p>
        </p:txBody>
      </p:sp>
      <p:sp>
        <p:nvSpPr>
          <p:cNvPr id="3" name="Content Placeholder 2"/>
          <p:cNvSpPr>
            <a:spLocks noGrp="1"/>
          </p:cNvSpPr>
          <p:nvPr>
            <p:ph sz="half" idx="1"/>
          </p:nvPr>
        </p:nvSpPr>
        <p:spPr/>
        <p:txBody>
          <a:bodyPr>
            <a:normAutofit fontScale="25000" lnSpcReduction="20000"/>
          </a:bodyPr>
          <a:lstStyle/>
          <a:p>
            <a:pPr hangingPunct="0">
              <a:lnSpc>
                <a:spcPct val="120000"/>
              </a:lnSpc>
              <a:spcBef>
                <a:spcPts val="0"/>
              </a:spcBef>
              <a:buNone/>
            </a:pPr>
            <a:r>
              <a:rPr lang="en-US" sz="8673" dirty="0"/>
              <a:t>Key risk areas that can lead to potential fraud and abuse for</a:t>
            </a:r>
          </a:p>
          <a:p>
            <a:pPr hangingPunct="0">
              <a:lnSpc>
                <a:spcPct val="120000"/>
              </a:lnSpc>
              <a:spcBef>
                <a:spcPts val="0"/>
              </a:spcBef>
              <a:buNone/>
            </a:pPr>
            <a:r>
              <a:rPr lang="en-US" sz="8673" dirty="0"/>
              <a:t>hospitals and providers include:</a:t>
            </a:r>
          </a:p>
          <a:p>
            <a:pPr hangingPunct="0">
              <a:spcBef>
                <a:spcPts val="0"/>
              </a:spcBef>
            </a:pPr>
            <a:r>
              <a:rPr lang="en-US" sz="8673" dirty="0"/>
              <a:t>Upcoding of MS-DRG assignments</a:t>
            </a:r>
          </a:p>
          <a:p>
            <a:pPr hangingPunct="0">
              <a:spcBef>
                <a:spcPts val="0"/>
              </a:spcBef>
            </a:pPr>
            <a:r>
              <a:rPr lang="en-US" sz="8673" dirty="0"/>
              <a:t>Inaccurate or incorrect coding</a:t>
            </a:r>
          </a:p>
          <a:p>
            <a:pPr hangingPunct="0">
              <a:spcBef>
                <a:spcPts val="0"/>
              </a:spcBef>
            </a:pPr>
            <a:r>
              <a:rPr lang="en-US" sz="8673" dirty="0"/>
              <a:t>Bundling/unbundling of services</a:t>
            </a:r>
          </a:p>
          <a:p>
            <a:pPr hangingPunct="0">
              <a:spcBef>
                <a:spcPts val="0"/>
              </a:spcBef>
            </a:pPr>
            <a:r>
              <a:rPr lang="en-US" sz="8673" dirty="0"/>
              <a:t>Duplicate billing</a:t>
            </a:r>
          </a:p>
          <a:p>
            <a:pPr hangingPunct="0">
              <a:spcBef>
                <a:spcPts val="0"/>
              </a:spcBef>
            </a:pPr>
            <a:r>
              <a:rPr lang="en-US" sz="8673" dirty="0"/>
              <a:t>Billing for medically unnecessary services</a:t>
            </a:r>
          </a:p>
          <a:p>
            <a:pPr hangingPunct="0">
              <a:spcBef>
                <a:spcPts val="0"/>
              </a:spcBef>
            </a:pPr>
            <a:r>
              <a:rPr lang="en-US" sz="8673" dirty="0"/>
              <a:t>Waiving of deductibles to entice business </a:t>
            </a:r>
          </a:p>
          <a:p>
            <a:pPr hangingPunct="0">
              <a:spcBef>
                <a:spcPts val="0"/>
              </a:spcBef>
            </a:pPr>
            <a:r>
              <a:rPr lang="en-US" sz="8673" dirty="0"/>
              <a:t>Insufficient documentation</a:t>
            </a:r>
          </a:p>
          <a:p>
            <a:endParaRPr lang="en-US" dirty="0"/>
          </a:p>
        </p:txBody>
      </p:sp>
    </p:spTree>
    <p:extLst>
      <p:ext uri="{BB962C8B-B14F-4D97-AF65-F5344CB8AC3E}">
        <p14:creationId xmlns:p14="http://schemas.microsoft.com/office/powerpoint/2010/main" val="192515173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Compliance Program Elements</a:t>
            </a:r>
          </a:p>
        </p:txBody>
      </p:sp>
      <p:sp>
        <p:nvSpPr>
          <p:cNvPr id="3" name="Content Placeholder 2"/>
          <p:cNvSpPr>
            <a:spLocks noGrp="1"/>
          </p:cNvSpPr>
          <p:nvPr>
            <p:ph sz="half" idx="1"/>
          </p:nvPr>
        </p:nvSpPr>
        <p:spPr/>
        <p:txBody>
          <a:bodyPr>
            <a:normAutofit/>
          </a:bodyPr>
          <a:lstStyle/>
          <a:p>
            <a:r>
              <a:rPr lang="en-US" dirty="0"/>
              <a:t>Regular, comprehensive training </a:t>
            </a:r>
          </a:p>
          <a:p>
            <a:r>
              <a:rPr lang="en-US" dirty="0"/>
              <a:t>“Hotlines” or other means of receiving anonymous communications about compliance issues</a:t>
            </a:r>
          </a:p>
          <a:p>
            <a:r>
              <a:rPr lang="en-US" dirty="0"/>
              <a:t>Mechanisms for monitoring compliance, including independent evaluations</a:t>
            </a:r>
          </a:p>
          <a:p>
            <a:r>
              <a:rPr lang="en-US" dirty="0"/>
              <a:t>Communicating standards and procedures internally</a:t>
            </a:r>
          </a:p>
          <a:p>
            <a:endParaRPr lang="en-US" dirty="0"/>
          </a:p>
          <a:p>
            <a:endParaRPr lang="en-US" dirty="0"/>
          </a:p>
        </p:txBody>
      </p:sp>
    </p:spTree>
    <p:extLst>
      <p:ext uri="{BB962C8B-B14F-4D97-AF65-F5344CB8AC3E}">
        <p14:creationId xmlns:p14="http://schemas.microsoft.com/office/powerpoint/2010/main" val="134169007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Compliance Program Elements</a:t>
            </a:r>
          </a:p>
        </p:txBody>
      </p:sp>
      <p:sp>
        <p:nvSpPr>
          <p:cNvPr id="3" name="Content Placeholder 2"/>
          <p:cNvSpPr>
            <a:spLocks noGrp="1"/>
          </p:cNvSpPr>
          <p:nvPr>
            <p:ph sz="half" idx="1"/>
          </p:nvPr>
        </p:nvSpPr>
        <p:spPr/>
        <p:txBody>
          <a:bodyPr>
            <a:normAutofit/>
          </a:bodyPr>
          <a:lstStyle/>
          <a:p>
            <a:r>
              <a:rPr lang="en-US" dirty="0"/>
              <a:t>Self-reporting of adverse administrative events</a:t>
            </a:r>
          </a:p>
          <a:p>
            <a:r>
              <a:rPr lang="en-US" dirty="0"/>
              <a:t>A corporate culture that encourages the constructive identification of potential or actual violations </a:t>
            </a:r>
          </a:p>
          <a:p>
            <a:r>
              <a:rPr lang="en-US" dirty="0"/>
              <a:t>Full support by the </a:t>
            </a:r>
            <a:r>
              <a:rPr lang="en-US" u="sng" dirty="0"/>
              <a:t>entire</a:t>
            </a:r>
            <a:r>
              <a:rPr lang="en-US" dirty="0"/>
              <a:t> organization</a:t>
            </a:r>
          </a:p>
          <a:p>
            <a:r>
              <a:rPr lang="en-US" dirty="0"/>
              <a:t>Oversight of personnel by high-level personnel</a:t>
            </a:r>
          </a:p>
          <a:p>
            <a:r>
              <a:rPr lang="en-US" dirty="0"/>
              <a:t>Written policies and procedures, including an employee code of ethics </a:t>
            </a:r>
          </a:p>
        </p:txBody>
      </p:sp>
    </p:spTree>
    <p:extLst>
      <p:ext uri="{BB962C8B-B14F-4D97-AF65-F5344CB8AC3E}">
        <p14:creationId xmlns:p14="http://schemas.microsoft.com/office/powerpoint/2010/main" val="234282946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2765" y="111897"/>
            <a:ext cx="6823074" cy="3941762"/>
          </a:xfrm>
        </p:spPr>
        <p:txBody>
          <a:bodyPr rtlCol="0">
            <a:normAutofit/>
          </a:bodyPr>
          <a:lstStyle/>
          <a:p>
            <a:pPr marL="0" indent="0" algn="ctr">
              <a:buNone/>
              <a:defRPr/>
            </a:pPr>
            <a:r>
              <a:rPr lang="en-US" sz="2700" b="1" dirty="0">
                <a:solidFill>
                  <a:schemeClr val="bg1"/>
                </a:solidFill>
              </a:rPr>
              <a:t>The Contemporary Revenue Cycle</a:t>
            </a:r>
          </a:p>
          <a:p>
            <a:pPr marL="0" indent="0" algn="ctr">
              <a:buNone/>
              <a:defRPr/>
            </a:pPr>
            <a:endParaRPr lang="en-US" sz="2700" b="1" dirty="0">
              <a:solidFill>
                <a:schemeClr val="tx2">
                  <a:lumMod val="75000"/>
                </a:schemeClr>
              </a:solidFill>
            </a:endParaRPr>
          </a:p>
          <a:p>
            <a:pPr marL="0" indent="0" algn="ctr">
              <a:buNone/>
              <a:defRPr/>
            </a:pPr>
            <a:endParaRPr lang="en-US" dirty="0">
              <a:solidFill>
                <a:schemeClr val="bg2">
                  <a:lumMod val="75000"/>
                </a:schemeClr>
              </a:solidFill>
            </a:endParaRPr>
          </a:p>
        </p:txBody>
      </p:sp>
      <p:pic>
        <p:nvPicPr>
          <p:cNvPr id="1024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0889" y="648885"/>
            <a:ext cx="7105651"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5"/>
          <p:cNvSpPr>
            <a:spLocks noChangeArrowheads="1"/>
          </p:cNvSpPr>
          <p:nvPr/>
        </p:nvSpPr>
        <p:spPr bwMode="auto">
          <a:xfrm>
            <a:off x="6846888" y="4799014"/>
            <a:ext cx="67358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600" dirty="0">
                <a:latin typeface="ArialMT"/>
              </a:rPr>
              <a:t>© 2016 HFMA</a:t>
            </a:r>
            <a:endParaRPr lang="en-US" altLang="en-US" sz="600" dirty="0"/>
          </a:p>
        </p:txBody>
      </p:sp>
      <p:sp>
        <p:nvSpPr>
          <p:cNvPr id="2" name="TextBox 1"/>
          <p:cNvSpPr txBox="1"/>
          <p:nvPr/>
        </p:nvSpPr>
        <p:spPr>
          <a:xfrm>
            <a:off x="1375767" y="109997"/>
            <a:ext cx="6480771" cy="495072"/>
          </a:xfrm>
          <a:prstGeom prst="rect">
            <a:avLst/>
          </a:prstGeom>
          <a:noFill/>
        </p:spPr>
        <p:txBody>
          <a:bodyPr wrap="square" rtlCol="0">
            <a:spAutoFit/>
          </a:bodyPr>
          <a:lstStyle/>
          <a:p>
            <a:r>
              <a:rPr lang="en-US" sz="2617" b="1" dirty="0"/>
              <a:t>The Contemporary Revenue Cycle</a:t>
            </a:r>
          </a:p>
        </p:txBody>
      </p:sp>
    </p:spTree>
    <p:extLst>
      <p:ext uri="{BB962C8B-B14F-4D97-AF65-F5344CB8AC3E}">
        <p14:creationId xmlns:p14="http://schemas.microsoft.com/office/powerpoint/2010/main" val="3050889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1DEFB-0F20-4196-96AE-FF6570DAC2E1}"/>
              </a:ext>
            </a:extLst>
          </p:cNvPr>
          <p:cNvSpPr>
            <a:spLocks noGrp="1"/>
          </p:cNvSpPr>
          <p:nvPr>
            <p:ph type="title"/>
          </p:nvPr>
        </p:nvSpPr>
        <p:spPr/>
        <p:txBody>
          <a:bodyPr/>
          <a:lstStyle/>
          <a:p>
            <a:r>
              <a:rPr lang="en-US" sz="2439" dirty="0"/>
              <a:t>Which of the following are not essential elements of a compliance program? </a:t>
            </a:r>
          </a:p>
        </p:txBody>
      </p:sp>
      <p:sp>
        <p:nvSpPr>
          <p:cNvPr id="3" name="Content Placeholder 2">
            <a:extLst>
              <a:ext uri="{FF2B5EF4-FFF2-40B4-BE49-F238E27FC236}">
                <a16:creationId xmlns:a16="http://schemas.microsoft.com/office/drawing/2014/main" id="{28453908-710D-44D6-9AF4-61235C106CAE}"/>
              </a:ext>
            </a:extLst>
          </p:cNvPr>
          <p:cNvSpPr>
            <a:spLocks noGrp="1"/>
          </p:cNvSpPr>
          <p:nvPr>
            <p:ph sz="half" idx="1"/>
          </p:nvPr>
        </p:nvSpPr>
        <p:spPr/>
        <p:txBody>
          <a:bodyPr/>
          <a:lstStyle/>
          <a:p>
            <a:pPr>
              <a:buFont typeface="Courier New" panose="02070309020205020404" pitchFamily="49" charset="0"/>
              <a:buChar char="o"/>
            </a:pPr>
            <a:r>
              <a:rPr lang="en-US" sz="2168" dirty="0"/>
              <a:t>Reasonable methods to achieve compliance </a:t>
            </a:r>
          </a:p>
          <a:p>
            <a:pPr>
              <a:buFont typeface="Courier New" panose="02070309020205020404" pitchFamily="49" charset="0"/>
              <a:buChar char="o"/>
            </a:pPr>
            <a:r>
              <a:rPr lang="en-US" sz="2168" dirty="0"/>
              <a:t>Established compliance standard and procedures</a:t>
            </a:r>
          </a:p>
          <a:p>
            <a:pPr>
              <a:buFont typeface="Courier New" panose="02070309020205020404" pitchFamily="49" charset="0"/>
              <a:buChar char="o"/>
            </a:pPr>
            <a:r>
              <a:rPr lang="en-US" sz="2168" dirty="0"/>
              <a:t>Automatic dismissal of any employee excluded from participation the federal healthcare program </a:t>
            </a:r>
          </a:p>
          <a:p>
            <a:pPr>
              <a:buFont typeface="Courier New" panose="02070309020205020404" pitchFamily="49" charset="0"/>
              <a:buChar char="o"/>
            </a:pPr>
            <a:r>
              <a:rPr lang="en-US" sz="2168" dirty="0"/>
              <a:t>Oversight by high level personnel </a:t>
            </a:r>
          </a:p>
          <a:p>
            <a:pPr>
              <a:buFont typeface="Courier New" panose="02070309020205020404" pitchFamily="49" charset="0"/>
              <a:buChar char="o"/>
            </a:pPr>
            <a:r>
              <a:rPr lang="en-US" sz="2168" dirty="0"/>
              <a:t>Designation of a compliance officer employed within the Billing Department </a:t>
            </a:r>
          </a:p>
        </p:txBody>
      </p:sp>
    </p:spTree>
    <p:extLst>
      <p:ext uri="{BB962C8B-B14F-4D97-AF65-F5344CB8AC3E}">
        <p14:creationId xmlns:p14="http://schemas.microsoft.com/office/powerpoint/2010/main" val="210750920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Code of Conduct</a:t>
            </a:r>
          </a:p>
        </p:txBody>
      </p:sp>
      <p:sp>
        <p:nvSpPr>
          <p:cNvPr id="3" name="Content Placeholder 2"/>
          <p:cNvSpPr>
            <a:spLocks noGrp="1"/>
          </p:cNvSpPr>
          <p:nvPr>
            <p:ph sz="half" idx="1"/>
          </p:nvPr>
        </p:nvSpPr>
        <p:spPr/>
        <p:txBody>
          <a:bodyPr/>
          <a:lstStyle/>
          <a:p>
            <a:r>
              <a:rPr lang="en-US" dirty="0"/>
              <a:t>Areas of Focus:</a:t>
            </a:r>
            <a:br>
              <a:rPr lang="en-US" dirty="0"/>
            </a:br>
            <a:r>
              <a:rPr lang="en-US" sz="2243" dirty="0"/>
              <a:t>-Human resources</a:t>
            </a:r>
            <a:br>
              <a:rPr lang="en-US" sz="2243" dirty="0"/>
            </a:br>
            <a:r>
              <a:rPr lang="en-US" sz="2243" dirty="0"/>
              <a:t>-Privacy/confidentiality</a:t>
            </a:r>
            <a:br>
              <a:rPr lang="en-US" sz="2243" dirty="0"/>
            </a:br>
            <a:r>
              <a:rPr lang="en-US" sz="2243" dirty="0"/>
              <a:t>-Quality of care</a:t>
            </a:r>
            <a:br>
              <a:rPr lang="en-US" sz="2243" dirty="0"/>
            </a:br>
            <a:r>
              <a:rPr lang="en-US" sz="2243" dirty="0"/>
              <a:t>-Billing/coding</a:t>
            </a:r>
            <a:br>
              <a:rPr lang="en-US" sz="2243" dirty="0"/>
            </a:br>
            <a:r>
              <a:rPr lang="en-US" sz="2243" dirty="0"/>
              <a:t>-Conflicts of interest</a:t>
            </a:r>
            <a:br>
              <a:rPr lang="en-US" sz="2243" dirty="0"/>
            </a:br>
            <a:r>
              <a:rPr lang="en-US" sz="2243" dirty="0"/>
              <a:t>-Laws/regulation</a:t>
            </a:r>
          </a:p>
          <a:p>
            <a:r>
              <a:rPr lang="en-US" dirty="0"/>
              <a:t>Benefits of the Code of Conduct</a:t>
            </a:r>
          </a:p>
          <a:p>
            <a:r>
              <a:rPr lang="en-US" dirty="0"/>
              <a:t>Role of the Chief Compliance Officer (CCO)</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41</a:t>
            </a:fld>
            <a:endParaRPr lang="en-US" dirty="0"/>
          </a:p>
        </p:txBody>
      </p:sp>
    </p:spTree>
    <p:extLst>
      <p:ext uri="{BB962C8B-B14F-4D97-AF65-F5344CB8AC3E}">
        <p14:creationId xmlns:p14="http://schemas.microsoft.com/office/powerpoint/2010/main" val="45477029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of the Inspector General</a:t>
            </a:r>
          </a:p>
        </p:txBody>
      </p:sp>
      <p:sp>
        <p:nvSpPr>
          <p:cNvPr id="3" name="Content Placeholder 2"/>
          <p:cNvSpPr>
            <a:spLocks noGrp="1"/>
          </p:cNvSpPr>
          <p:nvPr>
            <p:ph sz="half" idx="1"/>
          </p:nvPr>
        </p:nvSpPr>
        <p:spPr/>
        <p:txBody>
          <a:bodyPr/>
          <a:lstStyle/>
          <a:p>
            <a:r>
              <a:rPr lang="en-US" dirty="0"/>
              <a:t>Identifies opportunities to improve programs and holds accountable those who do not meet federal standards</a:t>
            </a:r>
          </a:p>
          <a:p>
            <a:r>
              <a:rPr lang="en-US" dirty="0"/>
              <a:t>Publishes an annual work plan with specific tasks</a:t>
            </a:r>
          </a:p>
          <a:p>
            <a:r>
              <a:rPr lang="en-US" dirty="0"/>
              <a:t>Violations of the OIG Work Plan result in issuance of Corporate Integrity Agreements</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42</a:t>
            </a:fld>
            <a:endParaRPr lang="en-US" dirty="0"/>
          </a:p>
        </p:txBody>
      </p:sp>
    </p:spTree>
    <p:extLst>
      <p:ext uri="{BB962C8B-B14F-4D97-AF65-F5344CB8AC3E}">
        <p14:creationId xmlns:p14="http://schemas.microsoft.com/office/powerpoint/2010/main" val="226711906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HIPAA</a:t>
            </a:r>
          </a:p>
        </p:txBody>
      </p:sp>
      <p:sp>
        <p:nvSpPr>
          <p:cNvPr id="3" name="Content Placeholder 2"/>
          <p:cNvSpPr>
            <a:spLocks noGrp="1"/>
          </p:cNvSpPr>
          <p:nvPr>
            <p:ph sz="half" idx="1"/>
          </p:nvPr>
        </p:nvSpPr>
        <p:spPr/>
        <p:txBody>
          <a:bodyPr/>
          <a:lstStyle/>
          <a:p>
            <a:pPr>
              <a:spcBef>
                <a:spcPts val="407"/>
              </a:spcBef>
            </a:pPr>
            <a:r>
              <a:rPr lang="en-US" sz="2372" dirty="0"/>
              <a:t>Health Insurance Portability and Accountability Act (HIPAA) Goals</a:t>
            </a:r>
          </a:p>
          <a:p>
            <a:pPr>
              <a:spcBef>
                <a:spcPts val="407"/>
              </a:spcBef>
            </a:pPr>
            <a:r>
              <a:rPr lang="en-US" sz="2372" dirty="0"/>
              <a:t>Expand health coverage by improving the portability and continuity of health insurance coverage in group and individual markets</a:t>
            </a:r>
          </a:p>
          <a:p>
            <a:pPr>
              <a:spcBef>
                <a:spcPts val="407"/>
              </a:spcBef>
            </a:pPr>
            <a:r>
              <a:rPr lang="en-US" sz="2372" dirty="0"/>
              <a:t>Give patients access to their health files and the rights to request amendments or make corrections</a:t>
            </a:r>
          </a:p>
          <a:p>
            <a:pPr>
              <a:spcBef>
                <a:spcPts val="407"/>
              </a:spcBef>
            </a:pPr>
            <a:r>
              <a:rPr lang="en-US" sz="2372" dirty="0"/>
              <a:t>Facilitate electronic exchange of medical information</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43</a:t>
            </a:fld>
            <a:endParaRPr lang="en-US" dirty="0"/>
          </a:p>
        </p:txBody>
      </p:sp>
    </p:spTree>
    <p:extLst>
      <p:ext uri="{BB962C8B-B14F-4D97-AF65-F5344CB8AC3E}">
        <p14:creationId xmlns:p14="http://schemas.microsoft.com/office/powerpoint/2010/main" val="24253421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03008"/>
            <a:ext cx="7772400" cy="914353"/>
          </a:xfrm>
        </p:spPr>
        <p:txBody>
          <a:bodyPr>
            <a:normAutofit fontScale="90000"/>
          </a:bodyPr>
          <a:lstStyle/>
          <a:p>
            <a:r>
              <a:rPr lang="en-US" b="1" dirty="0"/>
              <a:t>Transaction Sets</a:t>
            </a:r>
            <a:br>
              <a:rPr lang="en-US" dirty="0"/>
            </a:br>
            <a:endParaRPr lang="en-US" dirty="0"/>
          </a:p>
        </p:txBody>
      </p:sp>
      <p:sp>
        <p:nvSpPr>
          <p:cNvPr id="3" name="Content Placeholder 2"/>
          <p:cNvSpPr>
            <a:spLocks noGrp="1"/>
          </p:cNvSpPr>
          <p:nvPr>
            <p:ph sz="half" idx="1"/>
          </p:nvPr>
        </p:nvSpPr>
        <p:spPr/>
        <p:txBody>
          <a:bodyPr/>
          <a:lstStyle/>
          <a:p>
            <a:r>
              <a:rPr lang="en-US" dirty="0"/>
              <a:t>The final rule on transactions standardized the electronic formats so that data, remittance advice, and claims information could be transmitted using one type of electronic format</a:t>
            </a:r>
          </a:p>
        </p:txBody>
      </p:sp>
    </p:spTree>
    <p:extLst>
      <p:ext uri="{BB962C8B-B14F-4D97-AF65-F5344CB8AC3E}">
        <p14:creationId xmlns:p14="http://schemas.microsoft.com/office/powerpoint/2010/main" val="361576455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51372"/>
            <a:ext cx="7772400" cy="914353"/>
          </a:xfrm>
        </p:spPr>
        <p:txBody>
          <a:bodyPr>
            <a:normAutofit fontScale="90000"/>
          </a:bodyPr>
          <a:lstStyle/>
          <a:p>
            <a:r>
              <a:rPr lang="en-US" b="1" dirty="0"/>
              <a:t>Transaction Sets</a:t>
            </a:r>
            <a:br>
              <a:rPr lang="en-US" dirty="0"/>
            </a:br>
            <a:endParaRPr lang="en-US" dirty="0"/>
          </a:p>
        </p:txBody>
      </p:sp>
      <p:sp>
        <p:nvSpPr>
          <p:cNvPr id="3" name="Content Placeholder 2"/>
          <p:cNvSpPr>
            <a:spLocks noGrp="1"/>
          </p:cNvSpPr>
          <p:nvPr>
            <p:ph sz="half" idx="1"/>
          </p:nvPr>
        </p:nvSpPr>
        <p:spPr/>
        <p:txBody>
          <a:bodyPr>
            <a:normAutofit fontScale="25000" lnSpcReduction="20000"/>
          </a:bodyPr>
          <a:lstStyle/>
          <a:p>
            <a:pPr hangingPunct="0">
              <a:buNone/>
            </a:pPr>
            <a:r>
              <a:rPr lang="en-US" sz="8673" b="1" dirty="0"/>
              <a:t>Transaction/Code Set Name</a:t>
            </a:r>
            <a:r>
              <a:rPr lang="en-US" sz="8673" dirty="0"/>
              <a:t>					</a:t>
            </a:r>
            <a:r>
              <a:rPr lang="en-US" sz="8673" b="1" dirty="0"/>
              <a:t>ID Number</a:t>
            </a:r>
            <a:endParaRPr lang="en-US" sz="8673" dirty="0"/>
          </a:p>
          <a:p>
            <a:pPr hangingPunct="0">
              <a:lnSpc>
                <a:spcPct val="170000"/>
              </a:lnSpc>
              <a:spcBef>
                <a:spcPts val="0"/>
              </a:spcBef>
            </a:pPr>
            <a:r>
              <a:rPr lang="en-US" sz="6776" dirty="0"/>
              <a:t>Healthcare claim transactions							837</a:t>
            </a:r>
          </a:p>
          <a:p>
            <a:pPr hangingPunct="0">
              <a:lnSpc>
                <a:spcPct val="170000"/>
              </a:lnSpc>
              <a:spcBef>
                <a:spcPts val="0"/>
              </a:spcBef>
            </a:pPr>
            <a:r>
              <a:rPr lang="en-US" sz="6776" dirty="0"/>
              <a:t>Enrollment and disenrollment in a health plan			834</a:t>
            </a:r>
          </a:p>
          <a:p>
            <a:pPr hangingPunct="0">
              <a:lnSpc>
                <a:spcPct val="170000"/>
              </a:lnSpc>
              <a:spcBef>
                <a:spcPts val="0"/>
              </a:spcBef>
            </a:pPr>
            <a:r>
              <a:rPr lang="en-US" sz="6776" dirty="0"/>
              <a:t>Healthcare benefit/eligibility inquiry and response			270/271</a:t>
            </a:r>
          </a:p>
          <a:p>
            <a:pPr hangingPunct="0">
              <a:lnSpc>
                <a:spcPct val="170000"/>
              </a:lnSpc>
              <a:spcBef>
                <a:spcPts val="0"/>
              </a:spcBef>
            </a:pPr>
            <a:r>
              <a:rPr lang="en-US" sz="6776" dirty="0"/>
              <a:t>Healthcare claim payment and remittance advice			835</a:t>
            </a:r>
          </a:p>
          <a:p>
            <a:pPr>
              <a:lnSpc>
                <a:spcPct val="170000"/>
              </a:lnSpc>
              <a:spcBef>
                <a:spcPts val="0"/>
              </a:spcBef>
            </a:pPr>
            <a:r>
              <a:rPr lang="en-US" sz="6776" dirty="0"/>
              <a:t>Health plan premium payments						820</a:t>
            </a:r>
          </a:p>
          <a:p>
            <a:pPr>
              <a:lnSpc>
                <a:spcPct val="170000"/>
              </a:lnSpc>
              <a:spcBef>
                <a:spcPts val="0"/>
              </a:spcBef>
            </a:pPr>
            <a:r>
              <a:rPr lang="en-US" sz="6776" dirty="0"/>
              <a:t>Health claim status request and response				276/277</a:t>
            </a:r>
          </a:p>
          <a:p>
            <a:pPr hangingPunct="0">
              <a:lnSpc>
                <a:spcPct val="170000"/>
              </a:lnSpc>
              <a:spcBef>
                <a:spcPts val="0"/>
              </a:spcBef>
            </a:pPr>
            <a:r>
              <a:rPr lang="en-US" sz="6776" dirty="0"/>
              <a:t>Referral certification and authorization					277/278</a:t>
            </a:r>
          </a:p>
          <a:p>
            <a:pPr hangingPunct="0">
              <a:lnSpc>
                <a:spcPct val="170000"/>
              </a:lnSpc>
              <a:spcBef>
                <a:spcPts val="0"/>
              </a:spcBef>
            </a:pPr>
            <a:r>
              <a:rPr lang="en-US" sz="6776" dirty="0"/>
              <a:t>Claim												837</a:t>
            </a:r>
          </a:p>
          <a:p>
            <a:pPr>
              <a:buNone/>
            </a:pPr>
            <a:endParaRPr lang="en-US" dirty="0"/>
          </a:p>
        </p:txBody>
      </p:sp>
    </p:spTree>
    <p:extLst>
      <p:ext uri="{BB962C8B-B14F-4D97-AF65-F5344CB8AC3E}">
        <p14:creationId xmlns:p14="http://schemas.microsoft.com/office/powerpoint/2010/main" val="287172972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Standard Unique Employer Identifier</a:t>
            </a:r>
            <a:endParaRPr lang="en-US" dirty="0"/>
          </a:p>
        </p:txBody>
      </p:sp>
      <p:sp>
        <p:nvSpPr>
          <p:cNvPr id="3" name="Content Placeholder 2"/>
          <p:cNvSpPr>
            <a:spLocks noGrp="1"/>
          </p:cNvSpPr>
          <p:nvPr>
            <p:ph sz="half" idx="1"/>
          </p:nvPr>
        </p:nvSpPr>
        <p:spPr/>
        <p:txBody>
          <a:bodyPr/>
          <a:lstStyle/>
          <a:p>
            <a:r>
              <a:rPr lang="en-US" dirty="0"/>
              <a:t>The use of a unique employer identifier is required under HIPAA. The rule adopts the employer identification number assigned by the IRS to be used in standard transactions to identify the employer of an individual described in a transaction, such as the transmission of enrollment information to a health plan. </a:t>
            </a:r>
          </a:p>
        </p:txBody>
      </p:sp>
    </p:spTree>
    <p:extLst>
      <p:ext uri="{BB962C8B-B14F-4D97-AF65-F5344CB8AC3E}">
        <p14:creationId xmlns:p14="http://schemas.microsoft.com/office/powerpoint/2010/main" val="250105784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National Provider Identifier (NPI)</a:t>
            </a:r>
            <a:endParaRPr lang="en-US" dirty="0"/>
          </a:p>
        </p:txBody>
      </p:sp>
      <p:sp>
        <p:nvSpPr>
          <p:cNvPr id="3" name="Content Placeholder 2"/>
          <p:cNvSpPr>
            <a:spLocks noGrp="1"/>
          </p:cNvSpPr>
          <p:nvPr>
            <p:ph sz="half" idx="1"/>
          </p:nvPr>
        </p:nvSpPr>
        <p:spPr/>
        <p:txBody>
          <a:bodyPr/>
          <a:lstStyle/>
          <a:p>
            <a:r>
              <a:rPr lang="en-US" dirty="0"/>
              <a:t>The NPI is a unique identification number for covered healthcare providers. </a:t>
            </a:r>
          </a:p>
          <a:p>
            <a:r>
              <a:rPr lang="en-US" dirty="0"/>
              <a:t>NPIs are used in the administrative and financial transactions adopted under HIPAA.</a:t>
            </a:r>
          </a:p>
        </p:txBody>
      </p:sp>
    </p:spTree>
    <p:extLst>
      <p:ext uri="{BB962C8B-B14F-4D97-AF65-F5344CB8AC3E}">
        <p14:creationId xmlns:p14="http://schemas.microsoft.com/office/powerpoint/2010/main" val="231280473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Privacy of Health Information</a:t>
            </a:r>
            <a:endParaRPr lang="en-US" dirty="0"/>
          </a:p>
        </p:txBody>
      </p:sp>
      <p:sp>
        <p:nvSpPr>
          <p:cNvPr id="3" name="Content Placeholder 2"/>
          <p:cNvSpPr>
            <a:spLocks noGrp="1"/>
          </p:cNvSpPr>
          <p:nvPr>
            <p:ph sz="half" idx="1"/>
          </p:nvPr>
        </p:nvSpPr>
        <p:spPr/>
        <p:txBody>
          <a:bodyPr>
            <a:normAutofit fontScale="77500" lnSpcReduction="20000"/>
          </a:bodyPr>
          <a:lstStyle/>
          <a:p>
            <a:pPr lvl="0" hangingPunct="0"/>
            <a:r>
              <a:rPr lang="en-US" dirty="0"/>
              <a:t>Define protected health information and access thereto by individuals, payers, and business associates -- provide training</a:t>
            </a:r>
          </a:p>
          <a:p>
            <a:pPr lvl="0" hangingPunct="0"/>
            <a:r>
              <a:rPr lang="en-US" dirty="0"/>
              <a:t>Ensure that training is based on the job responsibilities of staff who handle protected health information. </a:t>
            </a:r>
          </a:p>
          <a:p>
            <a:pPr lvl="0" hangingPunct="0"/>
            <a:r>
              <a:rPr lang="en-US" dirty="0"/>
              <a:t>Ensure that a privacy officer is hired/designated</a:t>
            </a:r>
          </a:p>
          <a:p>
            <a:pPr lvl="0" hangingPunct="0"/>
            <a:r>
              <a:rPr lang="en-US" dirty="0"/>
              <a:t>Ensure that a contact person is hired/designated to handle questions or concerns regarding the protection of personal health information</a:t>
            </a:r>
          </a:p>
          <a:p>
            <a:endParaRPr lang="en-US" dirty="0"/>
          </a:p>
        </p:txBody>
      </p:sp>
    </p:spTree>
    <p:extLst>
      <p:ext uri="{BB962C8B-B14F-4D97-AF65-F5344CB8AC3E}">
        <p14:creationId xmlns:p14="http://schemas.microsoft.com/office/powerpoint/2010/main" val="4069410763"/>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of Health Information</a:t>
            </a:r>
          </a:p>
        </p:txBody>
      </p:sp>
      <p:sp>
        <p:nvSpPr>
          <p:cNvPr id="3" name="Content Placeholder 2"/>
          <p:cNvSpPr>
            <a:spLocks noGrp="1"/>
          </p:cNvSpPr>
          <p:nvPr>
            <p:ph sz="half" idx="1"/>
          </p:nvPr>
        </p:nvSpPr>
        <p:spPr/>
        <p:txBody>
          <a:bodyPr/>
          <a:lstStyle/>
          <a:p>
            <a:r>
              <a:rPr lang="en-US" dirty="0"/>
              <a:t>HIPAA specifies a series of administrative, technical, and physical security procedures for covered entities to use to ensure the confidentiality of electronic protected health information.</a:t>
            </a:r>
          </a:p>
        </p:txBody>
      </p:sp>
    </p:spTree>
    <p:extLst>
      <p:ext uri="{BB962C8B-B14F-4D97-AF65-F5344CB8AC3E}">
        <p14:creationId xmlns:p14="http://schemas.microsoft.com/office/powerpoint/2010/main" val="41541999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964" y="1531938"/>
            <a:ext cx="2601911" cy="1585912"/>
          </a:xfrm>
        </p:spPr>
        <p:txBody>
          <a:bodyPr>
            <a:normAutofit fontScale="90000"/>
          </a:bodyPr>
          <a:lstStyle/>
          <a:p>
            <a:pPr algn="ctr">
              <a:defRPr/>
            </a:pPr>
            <a:r>
              <a:rPr lang="en-US" cap="small" dirty="0">
                <a:solidFill>
                  <a:srgbClr val="0F496F"/>
                </a:solidFill>
              </a:rPr>
              <a:t>Engaging the Consumer</a:t>
            </a:r>
          </a:p>
        </p:txBody>
      </p:sp>
      <p:pic>
        <p:nvPicPr>
          <p:cNvPr id="1229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6863" y="288925"/>
            <a:ext cx="4852988"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930525" y="4624388"/>
            <a:ext cx="1058864" cy="230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p>
        </p:txBody>
      </p:sp>
    </p:spTree>
    <p:extLst>
      <p:ext uri="{BB962C8B-B14F-4D97-AF65-F5344CB8AC3E}">
        <p14:creationId xmlns:p14="http://schemas.microsoft.com/office/powerpoint/2010/main" val="1293307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sz="half" idx="1"/>
          </p:nvPr>
        </p:nvSpPr>
        <p:spPr/>
        <p:txBody>
          <a:bodyPr/>
          <a:lstStyle/>
          <a:p>
            <a:r>
              <a:rPr lang="en-US" dirty="0"/>
              <a:t>Compliance plan required</a:t>
            </a:r>
          </a:p>
          <a:p>
            <a:r>
              <a:rPr lang="en-US" dirty="0"/>
              <a:t>Revenue Cycle staff are required to understand the importance of compliance, especially Medicare rules</a:t>
            </a:r>
          </a:p>
          <a:p>
            <a:r>
              <a:rPr lang="en-US" dirty="0"/>
              <a:t>HIPAA requires privacy and security of information and use of electronic transaction standards</a:t>
            </a:r>
          </a:p>
        </p:txBody>
      </p:sp>
    </p:spTree>
    <p:extLst>
      <p:ext uri="{BB962C8B-B14F-4D97-AF65-F5344CB8AC3E}">
        <p14:creationId xmlns:p14="http://schemas.microsoft.com/office/powerpoint/2010/main" val="86281894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A93E9BC-ACC3-4E4C-87BA-23A5DB3CE6FE}"/>
              </a:ext>
            </a:extLst>
          </p:cNvPr>
          <p:cNvPicPr>
            <a:picLocks noChangeAspect="1"/>
          </p:cNvPicPr>
          <p:nvPr/>
        </p:nvPicPr>
        <p:blipFill>
          <a:blip r:embed="rId2"/>
          <a:stretch>
            <a:fillRect/>
          </a:stretch>
        </p:blipFill>
        <p:spPr>
          <a:xfrm>
            <a:off x="-3131" y="-3228"/>
            <a:ext cx="9150261" cy="5181272"/>
          </a:xfrm>
          <a:prstGeom prst="rect">
            <a:avLst/>
          </a:prstGeom>
        </p:spPr>
      </p:pic>
      <p:sp>
        <p:nvSpPr>
          <p:cNvPr id="3" name="Slide Number Placeholder 2">
            <a:extLst>
              <a:ext uri="{FF2B5EF4-FFF2-40B4-BE49-F238E27FC236}">
                <a16:creationId xmlns:a16="http://schemas.microsoft.com/office/drawing/2014/main" id="{4941E182-7316-4DE8-8F4A-C9605731599D}"/>
              </a:ext>
            </a:extLst>
          </p:cNvPr>
          <p:cNvSpPr>
            <a:spLocks noGrp="1"/>
          </p:cNvSpPr>
          <p:nvPr>
            <p:ph type="sldNum" sz="quarter" idx="12"/>
          </p:nvPr>
        </p:nvSpPr>
        <p:spPr/>
        <p:txBody>
          <a:bodyPr/>
          <a:lstStyle/>
          <a:p>
            <a:fld id="{6A337BFC-50F7-47F0-9AE8-ED64220C84FA}" type="slidenum">
              <a:rPr lang="en-US" smtClean="0"/>
              <a:t>51</a:t>
            </a:fld>
            <a:endParaRPr lang="en-US" dirty="0"/>
          </a:p>
        </p:txBody>
      </p:sp>
    </p:spTree>
    <p:extLst>
      <p:ext uri="{BB962C8B-B14F-4D97-AF65-F5344CB8AC3E}">
        <p14:creationId xmlns:p14="http://schemas.microsoft.com/office/powerpoint/2010/main" val="293057563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CE658-AD53-4E68-9F3A-649C57A7030F}"/>
              </a:ext>
            </a:extLst>
          </p:cNvPr>
          <p:cNvSpPr>
            <a:spLocks noGrp="1"/>
          </p:cNvSpPr>
          <p:nvPr>
            <p:ph type="title"/>
          </p:nvPr>
        </p:nvSpPr>
        <p:spPr/>
        <p:txBody>
          <a:bodyPr/>
          <a:lstStyle/>
          <a:p>
            <a:r>
              <a:rPr lang="en-US" sz="2439" dirty="0"/>
              <a:t>Identify which option is not a work plan task mentioned in this course. </a:t>
            </a:r>
          </a:p>
        </p:txBody>
      </p:sp>
      <p:sp>
        <p:nvSpPr>
          <p:cNvPr id="3" name="Content Placeholder 2">
            <a:extLst>
              <a:ext uri="{FF2B5EF4-FFF2-40B4-BE49-F238E27FC236}">
                <a16:creationId xmlns:a16="http://schemas.microsoft.com/office/drawing/2014/main" id="{B65E33D2-DD4A-4704-9C22-0848ECBC2F8A}"/>
              </a:ext>
            </a:extLst>
          </p:cNvPr>
          <p:cNvSpPr>
            <a:spLocks noGrp="1"/>
          </p:cNvSpPr>
          <p:nvPr>
            <p:ph sz="half" idx="1"/>
          </p:nvPr>
        </p:nvSpPr>
        <p:spPr/>
        <p:txBody>
          <a:bodyPr/>
          <a:lstStyle/>
          <a:p>
            <a:pPr>
              <a:buFont typeface="Courier New" panose="02070309020205020404" pitchFamily="49" charset="0"/>
              <a:buChar char="o"/>
            </a:pPr>
            <a:r>
              <a:rPr lang="en-US" sz="2168" dirty="0"/>
              <a:t>Reconciliation of Outlier Payments </a:t>
            </a:r>
          </a:p>
          <a:p>
            <a:pPr>
              <a:buFont typeface="Courier New" panose="02070309020205020404" pitchFamily="49" charset="0"/>
              <a:buChar char="o"/>
            </a:pPr>
            <a:r>
              <a:rPr lang="en-US" sz="2168" dirty="0"/>
              <a:t>Denials and Appeals in Medicare Part C </a:t>
            </a:r>
          </a:p>
          <a:p>
            <a:pPr>
              <a:buFont typeface="Courier New" panose="02070309020205020404" pitchFamily="49" charset="0"/>
              <a:buChar char="o"/>
            </a:pPr>
            <a:r>
              <a:rPr lang="en-US" sz="2168" dirty="0"/>
              <a:t>Medicare Payments made outside of the hospice benefit. </a:t>
            </a:r>
          </a:p>
          <a:p>
            <a:pPr>
              <a:buFont typeface="Courier New" panose="02070309020205020404" pitchFamily="49" charset="0"/>
              <a:buChar char="o"/>
            </a:pPr>
            <a:r>
              <a:rPr lang="en-US" sz="2168" dirty="0"/>
              <a:t>Denials and appeals in Medicare Part D. </a:t>
            </a:r>
          </a:p>
        </p:txBody>
      </p:sp>
    </p:spTree>
    <p:extLst>
      <p:ext uri="{BB962C8B-B14F-4D97-AF65-F5344CB8AC3E}">
        <p14:creationId xmlns:p14="http://schemas.microsoft.com/office/powerpoint/2010/main" val="47591282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A93E9BC-ACC3-4E4C-87BA-23A5DB3CE6FE}"/>
              </a:ext>
            </a:extLst>
          </p:cNvPr>
          <p:cNvPicPr>
            <a:picLocks noChangeAspect="1"/>
          </p:cNvPicPr>
          <p:nvPr/>
        </p:nvPicPr>
        <p:blipFill>
          <a:blip r:embed="rId2"/>
          <a:stretch>
            <a:fillRect/>
          </a:stretch>
        </p:blipFill>
        <p:spPr>
          <a:xfrm>
            <a:off x="-3131" y="-3228"/>
            <a:ext cx="9150261" cy="5181272"/>
          </a:xfrm>
          <a:prstGeom prst="rect">
            <a:avLst/>
          </a:prstGeom>
        </p:spPr>
      </p:pic>
      <p:sp>
        <p:nvSpPr>
          <p:cNvPr id="3" name="Slide Number Placeholder 2">
            <a:extLst>
              <a:ext uri="{FF2B5EF4-FFF2-40B4-BE49-F238E27FC236}">
                <a16:creationId xmlns:a16="http://schemas.microsoft.com/office/drawing/2014/main" id="{4941E182-7316-4DE8-8F4A-C9605731599D}"/>
              </a:ext>
            </a:extLst>
          </p:cNvPr>
          <p:cNvSpPr>
            <a:spLocks noGrp="1"/>
          </p:cNvSpPr>
          <p:nvPr>
            <p:ph type="sldNum" sz="quarter" idx="12"/>
          </p:nvPr>
        </p:nvSpPr>
        <p:spPr/>
        <p:txBody>
          <a:bodyPr/>
          <a:lstStyle/>
          <a:p>
            <a:fld id="{6A337BFC-50F7-47F0-9AE8-ED64220C84FA}" type="slidenum">
              <a:rPr lang="en-US" smtClean="0"/>
              <a:t>53</a:t>
            </a:fld>
            <a:endParaRPr lang="en-US" dirty="0"/>
          </a:p>
        </p:txBody>
      </p:sp>
    </p:spTree>
    <p:extLst>
      <p:ext uri="{BB962C8B-B14F-4D97-AF65-F5344CB8AC3E}">
        <p14:creationId xmlns:p14="http://schemas.microsoft.com/office/powerpoint/2010/main" val="36062944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90" dirty="0"/>
              <a:t>1.6: Medicare Compliance &amp; Regulations</a:t>
            </a:r>
          </a:p>
        </p:txBody>
      </p:sp>
      <p:sp>
        <p:nvSpPr>
          <p:cNvPr id="3" name="Content Placeholder 2"/>
          <p:cNvSpPr>
            <a:spLocks noGrp="1"/>
          </p:cNvSpPr>
          <p:nvPr>
            <p:ph sz="half" idx="1"/>
          </p:nvPr>
        </p:nvSpPr>
        <p:spPr/>
        <p:txBody>
          <a:bodyPr/>
          <a:lstStyle/>
          <a:p>
            <a:pPr>
              <a:buNone/>
            </a:pPr>
            <a:endParaRPr lang="en-US" dirty="0"/>
          </a:p>
          <a:p>
            <a:r>
              <a:rPr lang="en-US" dirty="0"/>
              <a:t>Identify Medicare compliance issues specific to the patient-centric revenue cycle.</a:t>
            </a:r>
          </a:p>
          <a:p>
            <a:r>
              <a:rPr lang="en-US" dirty="0"/>
              <a:t>Identify coding issues specific to the patient-centric revenue cycle.</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54</a:t>
            </a:fld>
            <a:endParaRPr lang="en-US" dirty="0"/>
          </a:p>
        </p:txBody>
      </p:sp>
    </p:spTree>
    <p:extLst>
      <p:ext uri="{BB962C8B-B14F-4D97-AF65-F5344CB8AC3E}">
        <p14:creationId xmlns:p14="http://schemas.microsoft.com/office/powerpoint/2010/main" val="25210742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DRG Window</a:t>
            </a:r>
          </a:p>
        </p:txBody>
      </p:sp>
      <p:sp>
        <p:nvSpPr>
          <p:cNvPr id="3" name="Content Placeholder 2"/>
          <p:cNvSpPr>
            <a:spLocks noGrp="1"/>
          </p:cNvSpPr>
          <p:nvPr>
            <p:ph sz="half" idx="1"/>
          </p:nvPr>
        </p:nvSpPr>
        <p:spPr/>
        <p:txBody>
          <a:bodyPr/>
          <a:lstStyle/>
          <a:p>
            <a:pPr>
              <a:buNone/>
            </a:pPr>
            <a:r>
              <a:rPr lang="en-US" dirty="0"/>
              <a:t>Known as the “Three-Day Rule”</a:t>
            </a:r>
          </a:p>
          <a:p>
            <a:pPr>
              <a:buNone/>
            </a:pPr>
            <a:r>
              <a:rPr lang="en-US" b="1" dirty="0"/>
              <a:t>Basics to keep in mind:</a:t>
            </a:r>
          </a:p>
          <a:p>
            <a:r>
              <a:rPr lang="en-US" dirty="0"/>
              <a:t>Non-diagnostic outpatient serves</a:t>
            </a:r>
          </a:p>
          <a:p>
            <a:r>
              <a:rPr lang="en-US" dirty="0"/>
              <a:t>Diagnostic services provided</a:t>
            </a:r>
          </a:p>
          <a:p>
            <a:r>
              <a:rPr lang="en-US" dirty="0"/>
              <a:t>Defining “three days”</a:t>
            </a:r>
          </a:p>
        </p:txBody>
      </p:sp>
    </p:spTree>
    <p:extLst>
      <p:ext uri="{BB962C8B-B14F-4D97-AF65-F5344CB8AC3E}">
        <p14:creationId xmlns:p14="http://schemas.microsoft.com/office/powerpoint/2010/main" val="41124816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Specific Medicare Compliance Issues</a:t>
            </a:r>
          </a:p>
        </p:txBody>
      </p:sp>
      <p:sp>
        <p:nvSpPr>
          <p:cNvPr id="3" name="Content Placeholder 2"/>
          <p:cNvSpPr>
            <a:spLocks noGrp="1"/>
          </p:cNvSpPr>
          <p:nvPr>
            <p:ph sz="half" idx="1"/>
          </p:nvPr>
        </p:nvSpPr>
        <p:spPr/>
        <p:txBody>
          <a:bodyPr/>
          <a:lstStyle/>
          <a:p>
            <a:pPr>
              <a:buNone/>
            </a:pPr>
            <a:r>
              <a:rPr lang="en-US" dirty="0"/>
              <a:t>Medicare as Secondary Payer (MSP)</a:t>
            </a:r>
          </a:p>
          <a:p>
            <a:r>
              <a:rPr lang="en-US" dirty="0"/>
              <a:t>Medicare, from the beginning, has required payers in certain defined situations to pay the entire claim</a:t>
            </a:r>
          </a:p>
          <a:p>
            <a:r>
              <a:rPr lang="en-US" dirty="0"/>
              <a:t>MSP requirements are clearly defined as well</a:t>
            </a:r>
          </a:p>
        </p:txBody>
      </p:sp>
    </p:spTree>
    <p:extLst>
      <p:ext uri="{BB962C8B-B14F-4D97-AF65-F5344CB8AC3E}">
        <p14:creationId xmlns:p14="http://schemas.microsoft.com/office/powerpoint/2010/main" val="304358177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MSP Situations</a:t>
            </a:r>
          </a:p>
        </p:txBody>
      </p:sp>
      <p:sp>
        <p:nvSpPr>
          <p:cNvPr id="3" name="Content Placeholder 2"/>
          <p:cNvSpPr>
            <a:spLocks noGrp="1"/>
          </p:cNvSpPr>
          <p:nvPr>
            <p:ph sz="half" idx="1"/>
          </p:nvPr>
        </p:nvSpPr>
        <p:spPr/>
        <p:txBody>
          <a:bodyPr/>
          <a:lstStyle/>
          <a:p>
            <a:r>
              <a:rPr lang="en-US" dirty="0"/>
              <a:t>Working aged</a:t>
            </a:r>
          </a:p>
          <a:p>
            <a:r>
              <a:rPr lang="en-US" dirty="0"/>
              <a:t>Accident or other liability</a:t>
            </a:r>
          </a:p>
          <a:p>
            <a:r>
              <a:rPr lang="en-US" dirty="0"/>
              <a:t>Disability</a:t>
            </a:r>
          </a:p>
          <a:p>
            <a:r>
              <a:rPr lang="en-US" dirty="0"/>
              <a:t>End-Stage Renal Disease (ESRD)</a:t>
            </a:r>
          </a:p>
        </p:txBody>
      </p:sp>
    </p:spTree>
    <p:extLst>
      <p:ext uri="{BB962C8B-B14F-4D97-AF65-F5344CB8AC3E}">
        <p14:creationId xmlns:p14="http://schemas.microsoft.com/office/powerpoint/2010/main" val="207301131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br>
              <a:rPr lang="en-US" dirty="0"/>
            </a:br>
            <a:br>
              <a:rPr lang="en-US" dirty="0"/>
            </a:br>
            <a:br>
              <a:rPr lang="en-US" dirty="0"/>
            </a:br>
            <a:br>
              <a:rPr lang="en-US" dirty="0"/>
            </a:br>
            <a:br>
              <a:rPr lang="en-US" dirty="0"/>
            </a:br>
            <a:br>
              <a:rPr lang="en-US" dirty="0"/>
            </a:br>
            <a:br>
              <a:rPr lang="en-US" dirty="0"/>
            </a:br>
            <a:r>
              <a:rPr lang="en-US" dirty="0"/>
              <a:t>Medical Necessity Screening and ABNs</a:t>
            </a:r>
          </a:p>
        </p:txBody>
      </p:sp>
      <p:sp>
        <p:nvSpPr>
          <p:cNvPr id="3" name="Content Placeholder 2"/>
          <p:cNvSpPr>
            <a:spLocks noGrp="1"/>
          </p:cNvSpPr>
          <p:nvPr>
            <p:ph sz="half" idx="1"/>
          </p:nvPr>
        </p:nvSpPr>
        <p:spPr/>
        <p:txBody>
          <a:bodyPr/>
          <a:lstStyle/>
          <a:p>
            <a:pPr>
              <a:buNone/>
            </a:pPr>
            <a:endParaRPr lang="en-US" dirty="0"/>
          </a:p>
          <a:p>
            <a:pPr>
              <a:buNone/>
            </a:pPr>
            <a:r>
              <a:rPr lang="en-US" dirty="0"/>
              <a:t>Medicare program pays only for </a:t>
            </a:r>
            <a:r>
              <a:rPr lang="en-US" b="1" u="sng" dirty="0"/>
              <a:t>medically necessary</a:t>
            </a:r>
            <a:r>
              <a:rPr lang="en-US" dirty="0"/>
              <a:t> services</a:t>
            </a:r>
          </a:p>
          <a:p>
            <a:r>
              <a:rPr lang="en-US" dirty="0"/>
              <a:t>Providers are expected to screen services for compliance with Medicare coverage rules</a:t>
            </a:r>
          </a:p>
          <a:p>
            <a:r>
              <a:rPr lang="en-US" dirty="0"/>
              <a:t>Advanced Beneficiary Notice (ABN)</a:t>
            </a:r>
          </a:p>
        </p:txBody>
      </p:sp>
    </p:spTree>
    <p:extLst>
      <p:ext uri="{BB962C8B-B14F-4D97-AF65-F5344CB8AC3E}">
        <p14:creationId xmlns:p14="http://schemas.microsoft.com/office/powerpoint/2010/main" val="1356062140"/>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ABN Requirements</a:t>
            </a:r>
          </a:p>
        </p:txBody>
      </p:sp>
      <p:sp>
        <p:nvSpPr>
          <p:cNvPr id="3" name="Content Placeholder 2"/>
          <p:cNvSpPr>
            <a:spLocks noGrp="1"/>
          </p:cNvSpPr>
          <p:nvPr>
            <p:ph sz="half" idx="1"/>
          </p:nvPr>
        </p:nvSpPr>
        <p:spPr/>
        <p:txBody>
          <a:bodyPr/>
          <a:lstStyle/>
          <a:p>
            <a:r>
              <a:rPr lang="en-US" dirty="0"/>
              <a:t>Wording</a:t>
            </a:r>
          </a:p>
          <a:p>
            <a:r>
              <a:rPr lang="en-US" dirty="0"/>
              <a:t>Specificity</a:t>
            </a:r>
          </a:p>
          <a:p>
            <a:r>
              <a:rPr lang="en-US" dirty="0"/>
              <a:t>Determining information</a:t>
            </a:r>
          </a:p>
          <a:p>
            <a:r>
              <a:rPr lang="en-US" dirty="0"/>
              <a:t>Timeliness</a:t>
            </a:r>
          </a:p>
          <a:p>
            <a:r>
              <a:rPr lang="en-US" dirty="0"/>
              <a:t>Understandable</a:t>
            </a:r>
          </a:p>
          <a:p>
            <a:r>
              <a:rPr lang="en-US" dirty="0"/>
              <a:t>Comply with CMS form </a:t>
            </a:r>
          </a:p>
          <a:p>
            <a:endParaRPr lang="en-US" dirty="0"/>
          </a:p>
        </p:txBody>
      </p:sp>
    </p:spTree>
    <p:extLst>
      <p:ext uri="{BB962C8B-B14F-4D97-AF65-F5344CB8AC3E}">
        <p14:creationId xmlns:p14="http://schemas.microsoft.com/office/powerpoint/2010/main" val="400268097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7964" y="1531938"/>
            <a:ext cx="2601911" cy="1585912"/>
          </a:xfrm>
        </p:spPr>
        <p:txBody>
          <a:bodyPr/>
          <a:lstStyle/>
          <a:p>
            <a:pPr algn="ctr">
              <a:defRPr/>
            </a:pPr>
            <a:r>
              <a:rPr lang="en-US" cap="small" dirty="0">
                <a:solidFill>
                  <a:srgbClr val="0F496F"/>
                </a:solidFill>
              </a:rPr>
              <a:t>Engaging the Patient</a:t>
            </a:r>
          </a:p>
        </p:txBody>
      </p:sp>
      <p:pic>
        <p:nvPicPr>
          <p:cNvPr id="1331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7188" y="458789"/>
            <a:ext cx="5205412" cy="437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4419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2E8D6-EEDD-468C-B494-EAD394C100D1}"/>
              </a:ext>
            </a:extLst>
          </p:cNvPr>
          <p:cNvSpPr>
            <a:spLocks noGrp="1"/>
          </p:cNvSpPr>
          <p:nvPr>
            <p:ph type="title"/>
          </p:nvPr>
        </p:nvSpPr>
        <p:spPr/>
        <p:txBody>
          <a:bodyPr/>
          <a:lstStyle/>
          <a:p>
            <a:r>
              <a:rPr lang="en-US" dirty="0"/>
              <a:t>The Two- Midnight Rule </a:t>
            </a:r>
          </a:p>
        </p:txBody>
      </p:sp>
      <p:pic>
        <p:nvPicPr>
          <p:cNvPr id="4" name="Content Placeholder 3">
            <a:extLst>
              <a:ext uri="{FF2B5EF4-FFF2-40B4-BE49-F238E27FC236}">
                <a16:creationId xmlns:a16="http://schemas.microsoft.com/office/drawing/2014/main" id="{D6AE5BD7-C623-4FC7-9599-147CD55A5F99}"/>
              </a:ext>
            </a:extLst>
          </p:cNvPr>
          <p:cNvPicPr>
            <a:picLocks noGrp="1" noChangeAspect="1"/>
          </p:cNvPicPr>
          <p:nvPr>
            <p:ph sz="half" idx="1"/>
          </p:nvPr>
        </p:nvPicPr>
        <p:blipFill>
          <a:blip r:embed="rId3"/>
          <a:stretch>
            <a:fillRect/>
          </a:stretch>
        </p:blipFill>
        <p:spPr>
          <a:xfrm>
            <a:off x="2609805" y="1539016"/>
            <a:ext cx="3976026" cy="2633472"/>
          </a:xfrm>
          <a:prstGeom prst="rect">
            <a:avLst/>
          </a:prstGeom>
        </p:spPr>
      </p:pic>
    </p:spTree>
    <p:extLst>
      <p:ext uri="{BB962C8B-B14F-4D97-AF65-F5344CB8AC3E}">
        <p14:creationId xmlns:p14="http://schemas.microsoft.com/office/powerpoint/2010/main" val="1946155980"/>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210563"/>
            <a:ext cx="7772400" cy="914353"/>
          </a:xfrm>
        </p:spPr>
        <p:txBody>
          <a:bodyPr>
            <a:normAutofit fontScale="90000"/>
          </a:bodyPr>
          <a:lstStyle/>
          <a:p>
            <a:br>
              <a:rPr lang="en-US" sz="3645" dirty="0"/>
            </a:br>
            <a:br>
              <a:rPr lang="en-US" sz="3645" dirty="0"/>
            </a:br>
            <a:r>
              <a:rPr lang="en-US" sz="3645" dirty="0"/>
              <a:t>CCI, Modifiers, and CPT/Revenue Code Issues</a:t>
            </a:r>
            <a:endParaRPr lang="en-US" dirty="0"/>
          </a:p>
        </p:txBody>
      </p:sp>
      <p:sp>
        <p:nvSpPr>
          <p:cNvPr id="3" name="Content Placeholder 2"/>
          <p:cNvSpPr>
            <a:spLocks noGrp="1"/>
          </p:cNvSpPr>
          <p:nvPr>
            <p:ph sz="half" idx="1"/>
          </p:nvPr>
        </p:nvSpPr>
        <p:spPr/>
        <p:txBody>
          <a:bodyPr/>
          <a:lstStyle/>
          <a:p>
            <a:endParaRPr lang="en-US" dirty="0"/>
          </a:p>
          <a:p>
            <a:r>
              <a:rPr lang="en-US" dirty="0"/>
              <a:t>Centers for Medicare and Medicaid Services (CMS) developed the Correct Coding Initiative (CCI)</a:t>
            </a:r>
          </a:p>
          <a:p>
            <a:r>
              <a:rPr lang="en-US" dirty="0"/>
              <a:t>The purpose of the CCI is to ensure that the most comprehensive groups of codes, rather than the component parts, are billed.</a:t>
            </a:r>
            <a:br>
              <a:rPr lang="en-US" dirty="0"/>
            </a:br>
            <a:endParaRPr lang="en-US" dirty="0"/>
          </a:p>
        </p:txBody>
      </p:sp>
    </p:spTree>
    <p:extLst>
      <p:ext uri="{BB962C8B-B14F-4D97-AF65-F5344CB8AC3E}">
        <p14:creationId xmlns:p14="http://schemas.microsoft.com/office/powerpoint/2010/main" val="20142879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sz="half" idx="1"/>
          </p:nvPr>
        </p:nvSpPr>
        <p:spPr/>
        <p:txBody>
          <a:bodyPr/>
          <a:lstStyle/>
          <a:p>
            <a:r>
              <a:rPr lang="en-US" sz="2304" dirty="0"/>
              <a:t>Medicare DRG Three-Day Window Rule focuses on certain outpatient services to be billed as part of an inpatient stay</a:t>
            </a:r>
          </a:p>
          <a:p>
            <a:r>
              <a:rPr lang="en-US" sz="2304" dirty="0"/>
              <a:t>The ABN informs a Medicare beneficiary before receiving specified items or services regarding payment status</a:t>
            </a:r>
          </a:p>
          <a:p>
            <a:r>
              <a:rPr lang="en-US" sz="2304" dirty="0"/>
              <a:t>Medicare acts as a secondary payer in certain situations</a:t>
            </a:r>
          </a:p>
          <a:p>
            <a:r>
              <a:rPr lang="en-US" sz="2304" dirty="0"/>
              <a:t>Correct Coding Initiative (CCI) developed by Centers for Medicare and Medicaid (CMS)</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62</a:t>
            </a:fld>
            <a:endParaRPr lang="en-US" dirty="0"/>
          </a:p>
        </p:txBody>
      </p:sp>
    </p:spTree>
    <p:extLst>
      <p:ext uri="{BB962C8B-B14F-4D97-AF65-F5344CB8AC3E}">
        <p14:creationId xmlns:p14="http://schemas.microsoft.com/office/powerpoint/2010/main" val="206791517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AA64-F8D5-4CA5-A749-FD39C975BE75}"/>
              </a:ext>
            </a:extLst>
          </p:cNvPr>
          <p:cNvSpPr>
            <a:spLocks noGrp="1"/>
          </p:cNvSpPr>
          <p:nvPr>
            <p:ph type="title"/>
          </p:nvPr>
        </p:nvSpPr>
        <p:spPr>
          <a:xfrm>
            <a:off x="662132" y="156468"/>
            <a:ext cx="7772400" cy="914353"/>
          </a:xfrm>
        </p:spPr>
        <p:txBody>
          <a:bodyPr/>
          <a:lstStyle/>
          <a:p>
            <a:r>
              <a:rPr lang="en-US" dirty="0"/>
              <a:t>In order to promote correct coding, CMS developed what? </a:t>
            </a:r>
          </a:p>
        </p:txBody>
      </p:sp>
      <p:sp>
        <p:nvSpPr>
          <p:cNvPr id="3" name="Content Placeholder 2">
            <a:extLst>
              <a:ext uri="{FF2B5EF4-FFF2-40B4-BE49-F238E27FC236}">
                <a16:creationId xmlns:a16="http://schemas.microsoft.com/office/drawing/2014/main" id="{AF32318D-A70C-4BAF-8E50-BE96BF1EF4B6}"/>
              </a:ext>
            </a:extLst>
          </p:cNvPr>
          <p:cNvSpPr>
            <a:spLocks noGrp="1"/>
          </p:cNvSpPr>
          <p:nvPr>
            <p:ph sz="half" idx="1"/>
          </p:nvPr>
        </p:nvSpPr>
        <p:spPr/>
        <p:txBody>
          <a:bodyPr/>
          <a:lstStyle/>
          <a:p>
            <a:pPr marL="503423" indent="-503423">
              <a:buAutoNum type="alphaUcPeriod"/>
            </a:pPr>
            <a:r>
              <a:rPr lang="en-US" dirty="0"/>
              <a:t>The correct coding initiative (CCI)</a:t>
            </a:r>
          </a:p>
          <a:p>
            <a:pPr marL="503423" indent="-503423">
              <a:buAutoNum type="alphaUcPeriod"/>
            </a:pPr>
            <a:r>
              <a:rPr lang="en-US" dirty="0"/>
              <a:t>The Advance Beneficiary Notice of Noncoverage (ABN) </a:t>
            </a:r>
          </a:p>
          <a:p>
            <a:pPr marL="503423" indent="-503423">
              <a:buAutoNum type="alphaUcPeriod"/>
            </a:pPr>
            <a:r>
              <a:rPr lang="en-US" dirty="0"/>
              <a:t>The Medicare Secondary Payer (MSP)</a:t>
            </a:r>
          </a:p>
          <a:p>
            <a:pPr marL="503423" indent="-503423">
              <a:buAutoNum type="alphaUcPeriod"/>
            </a:pPr>
            <a:r>
              <a:rPr lang="en-US" dirty="0"/>
              <a:t>Modifiers </a:t>
            </a:r>
          </a:p>
        </p:txBody>
      </p:sp>
    </p:spTree>
    <p:extLst>
      <p:ext uri="{BB962C8B-B14F-4D97-AF65-F5344CB8AC3E}">
        <p14:creationId xmlns:p14="http://schemas.microsoft.com/office/powerpoint/2010/main" val="1760780367"/>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90" dirty="0"/>
              <a:t>1.7: Ethics</a:t>
            </a:r>
          </a:p>
        </p:txBody>
      </p:sp>
      <p:sp>
        <p:nvSpPr>
          <p:cNvPr id="3" name="Content Placeholder 2"/>
          <p:cNvSpPr>
            <a:spLocks noGrp="1"/>
          </p:cNvSpPr>
          <p:nvPr>
            <p:ph sz="half" idx="1"/>
          </p:nvPr>
        </p:nvSpPr>
        <p:spPr/>
        <p:txBody>
          <a:bodyPr/>
          <a:lstStyle/>
          <a:p>
            <a:pPr>
              <a:buNone/>
            </a:pPr>
            <a:endParaRPr lang="en-US" dirty="0"/>
          </a:p>
          <a:p>
            <a:r>
              <a:rPr lang="en-US" dirty="0"/>
              <a:t>Define business or organizational ethics.</a:t>
            </a:r>
          </a:p>
          <a:p>
            <a:r>
              <a:rPr lang="en-US" dirty="0"/>
              <a:t>Identify the resources used to guide the application of ethics.</a:t>
            </a:r>
          </a:p>
          <a:p>
            <a:r>
              <a:rPr lang="en-US" dirty="0"/>
              <a:t>Identify ethics issues or violations as they pertain to the revenue cycle.</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64</a:t>
            </a:fld>
            <a:endParaRPr lang="en-US" dirty="0"/>
          </a:p>
        </p:txBody>
      </p:sp>
    </p:spTree>
    <p:extLst>
      <p:ext uri="{BB962C8B-B14F-4D97-AF65-F5344CB8AC3E}">
        <p14:creationId xmlns:p14="http://schemas.microsoft.com/office/powerpoint/2010/main" val="7979604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Ethics</a:t>
            </a:r>
          </a:p>
        </p:txBody>
      </p:sp>
      <p:sp>
        <p:nvSpPr>
          <p:cNvPr id="3" name="Content Placeholder 2"/>
          <p:cNvSpPr>
            <a:spLocks noGrp="1"/>
          </p:cNvSpPr>
          <p:nvPr>
            <p:ph sz="half" idx="1"/>
          </p:nvPr>
        </p:nvSpPr>
        <p:spPr/>
        <p:txBody>
          <a:bodyPr/>
          <a:lstStyle/>
          <a:p>
            <a:endParaRPr lang="en-US" dirty="0"/>
          </a:p>
          <a:p>
            <a:r>
              <a:rPr lang="en-US" dirty="0"/>
              <a:t>Why talk about it?</a:t>
            </a:r>
          </a:p>
          <a:p>
            <a:r>
              <a:rPr lang="en-US" dirty="0"/>
              <a:t>What to talk about?</a:t>
            </a:r>
            <a:br>
              <a:rPr lang="en-US" dirty="0"/>
            </a:br>
            <a:r>
              <a:rPr lang="en-US" dirty="0"/>
              <a:t>-Health Care Complexity</a:t>
            </a:r>
            <a:br>
              <a:rPr lang="en-US" dirty="0"/>
            </a:br>
            <a:r>
              <a:rPr lang="en-US" dirty="0"/>
              <a:t>-Resources to Review</a:t>
            </a:r>
            <a:br>
              <a:rPr lang="en-US" dirty="0"/>
            </a:br>
            <a:r>
              <a:rPr lang="en-US" dirty="0"/>
              <a:t>-Ethics Issue Awareness</a:t>
            </a:r>
            <a:br>
              <a:rPr lang="en-US" dirty="0"/>
            </a:br>
            <a:r>
              <a:rPr lang="en-US" dirty="0"/>
              <a:t>-Interpretation of Ethical Behavior</a:t>
            </a:r>
            <a:br>
              <a:rPr lang="en-US" dirty="0"/>
            </a:br>
            <a:endParaRPr lang="en-US" dirty="0"/>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65</a:t>
            </a:fld>
            <a:endParaRPr lang="en-US" dirty="0"/>
          </a:p>
        </p:txBody>
      </p:sp>
      <p:pic>
        <p:nvPicPr>
          <p:cNvPr id="5" name="Picture 4">
            <a:extLst>
              <a:ext uri="{FF2B5EF4-FFF2-40B4-BE49-F238E27FC236}">
                <a16:creationId xmlns:a16="http://schemas.microsoft.com/office/drawing/2014/main" id="{FD41CB5E-2F0C-4973-8EF8-1E7FC7EF2E8C}"/>
              </a:ext>
            </a:extLst>
          </p:cNvPr>
          <p:cNvPicPr>
            <a:picLocks noChangeAspect="1"/>
          </p:cNvPicPr>
          <p:nvPr/>
        </p:nvPicPr>
        <p:blipFill>
          <a:blip r:embed="rId3"/>
          <a:stretch>
            <a:fillRect/>
          </a:stretch>
        </p:blipFill>
        <p:spPr>
          <a:xfrm>
            <a:off x="5811281" y="1450202"/>
            <a:ext cx="2743058" cy="1121548"/>
          </a:xfrm>
          <a:prstGeom prst="rect">
            <a:avLst/>
          </a:prstGeom>
        </p:spPr>
      </p:pic>
    </p:spTree>
    <p:extLst>
      <p:ext uri="{BB962C8B-B14F-4D97-AF65-F5344CB8AC3E}">
        <p14:creationId xmlns:p14="http://schemas.microsoft.com/office/powerpoint/2010/main" val="2632992504"/>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Ethics Violations Examples</a:t>
            </a:r>
          </a:p>
        </p:txBody>
      </p:sp>
      <p:sp>
        <p:nvSpPr>
          <p:cNvPr id="3" name="Content Placeholder 2"/>
          <p:cNvSpPr>
            <a:spLocks noGrp="1"/>
          </p:cNvSpPr>
          <p:nvPr>
            <p:ph sz="half" idx="1"/>
          </p:nvPr>
        </p:nvSpPr>
        <p:spPr/>
        <p:txBody>
          <a:bodyPr/>
          <a:lstStyle/>
          <a:p>
            <a:r>
              <a:rPr lang="en-US" dirty="0"/>
              <a:t>Financial misconduct</a:t>
            </a:r>
          </a:p>
          <a:p>
            <a:r>
              <a:rPr lang="en-US" dirty="0"/>
              <a:t>Overcharging</a:t>
            </a:r>
          </a:p>
          <a:p>
            <a:r>
              <a:rPr lang="en-US" dirty="0"/>
              <a:t>Theft of property</a:t>
            </a:r>
          </a:p>
          <a:p>
            <a:r>
              <a:rPr lang="en-US" dirty="0"/>
              <a:t>Falsifying records to boost reimbursement</a:t>
            </a:r>
          </a:p>
          <a:p>
            <a:r>
              <a:rPr lang="en-US" dirty="0"/>
              <a:t>Miscoding claims</a:t>
            </a:r>
          </a:p>
          <a:p>
            <a:r>
              <a:rPr lang="en-US" dirty="0"/>
              <a:t>Privacy violations</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66</a:t>
            </a:fld>
            <a:endParaRPr lang="en-US" dirty="0"/>
          </a:p>
        </p:txBody>
      </p:sp>
    </p:spTree>
    <p:extLst>
      <p:ext uri="{BB962C8B-B14F-4D97-AF65-F5344CB8AC3E}">
        <p14:creationId xmlns:p14="http://schemas.microsoft.com/office/powerpoint/2010/main" val="3522706018"/>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HIPAA</a:t>
            </a:r>
          </a:p>
        </p:txBody>
      </p:sp>
      <p:sp>
        <p:nvSpPr>
          <p:cNvPr id="3" name="Content Placeholder 2"/>
          <p:cNvSpPr>
            <a:spLocks noGrp="1"/>
          </p:cNvSpPr>
          <p:nvPr>
            <p:ph sz="half" idx="1"/>
          </p:nvPr>
        </p:nvSpPr>
        <p:spPr/>
        <p:txBody>
          <a:bodyPr/>
          <a:lstStyle/>
          <a:p>
            <a:r>
              <a:rPr lang="en-US" dirty="0"/>
              <a:t>Examples: </a:t>
            </a:r>
          </a:p>
          <a:p>
            <a:r>
              <a:rPr lang="en-US" dirty="0"/>
              <a:t>Using Personal email account with patient information </a:t>
            </a:r>
          </a:p>
          <a:p>
            <a:r>
              <a:rPr lang="en-US" dirty="0"/>
              <a:t>Access EHR for valid reasons </a:t>
            </a:r>
          </a:p>
          <a:p>
            <a:r>
              <a:rPr lang="en-US" dirty="0"/>
              <a:t>Cannot review your own record or family </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67</a:t>
            </a:fld>
            <a:endParaRPr lang="en-US" dirty="0"/>
          </a:p>
        </p:txBody>
      </p:sp>
      <p:pic>
        <p:nvPicPr>
          <p:cNvPr id="5" name="Picture 2" descr="null">
            <a:extLst>
              <a:ext uri="{FF2B5EF4-FFF2-40B4-BE49-F238E27FC236}">
                <a16:creationId xmlns:a16="http://schemas.microsoft.com/office/drawing/2014/main" id="{BCB95C81-D902-4E82-8219-B0BD0A8EC03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52248" y="3219173"/>
            <a:ext cx="3733801" cy="1073467"/>
          </a:xfrm>
          <a:prstGeom prst="rect">
            <a:avLst/>
          </a:prstGeom>
          <a:solidFill>
            <a:srgbClr val="FFFFFF"/>
          </a:solidFill>
        </p:spPr>
      </p:pic>
    </p:spTree>
    <p:extLst>
      <p:ext uri="{BB962C8B-B14F-4D97-AF65-F5344CB8AC3E}">
        <p14:creationId xmlns:p14="http://schemas.microsoft.com/office/powerpoint/2010/main" val="4239703458"/>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sz="half" idx="1"/>
          </p:nvPr>
        </p:nvSpPr>
        <p:spPr/>
        <p:txBody>
          <a:bodyPr/>
          <a:lstStyle/>
          <a:p>
            <a:r>
              <a:rPr lang="en-US" dirty="0"/>
              <a:t>Ethical behavior is important, especially in health care</a:t>
            </a:r>
          </a:p>
          <a:p>
            <a:r>
              <a:rPr lang="en-US" dirty="0"/>
              <a:t>Ethical standards are hoped for and expected by staff and management in health care</a:t>
            </a:r>
          </a:p>
          <a:p>
            <a:r>
              <a:rPr lang="en-US" dirty="0"/>
              <a:t>It is important for staff and management to uphold the business ethics of the provider and act as peer role models</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68</a:t>
            </a:fld>
            <a:endParaRPr lang="en-US" dirty="0"/>
          </a:p>
        </p:txBody>
      </p:sp>
    </p:spTree>
    <p:extLst>
      <p:ext uri="{BB962C8B-B14F-4D97-AF65-F5344CB8AC3E}">
        <p14:creationId xmlns:p14="http://schemas.microsoft.com/office/powerpoint/2010/main" val="71937147"/>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B484-58C6-42C4-8577-869E51652FAD}"/>
              </a:ext>
            </a:extLst>
          </p:cNvPr>
          <p:cNvSpPr>
            <a:spLocks noGrp="1"/>
          </p:cNvSpPr>
          <p:nvPr>
            <p:ph type="title"/>
          </p:nvPr>
        </p:nvSpPr>
        <p:spPr>
          <a:xfrm>
            <a:off x="685801" y="168860"/>
            <a:ext cx="7772400" cy="914353"/>
          </a:xfrm>
        </p:spPr>
        <p:txBody>
          <a:bodyPr/>
          <a:lstStyle/>
          <a:p>
            <a:r>
              <a:rPr lang="en-US" dirty="0"/>
              <a:t>What do business/organizational ethics represent? </a:t>
            </a:r>
          </a:p>
        </p:txBody>
      </p:sp>
      <p:sp>
        <p:nvSpPr>
          <p:cNvPr id="3" name="Content Placeholder 2">
            <a:extLst>
              <a:ext uri="{FF2B5EF4-FFF2-40B4-BE49-F238E27FC236}">
                <a16:creationId xmlns:a16="http://schemas.microsoft.com/office/drawing/2014/main" id="{759B5F52-FCDA-48B3-B6ED-655979FB5FD0}"/>
              </a:ext>
            </a:extLst>
          </p:cNvPr>
          <p:cNvSpPr>
            <a:spLocks noGrp="1"/>
          </p:cNvSpPr>
          <p:nvPr>
            <p:ph sz="half" idx="1"/>
          </p:nvPr>
        </p:nvSpPr>
        <p:spPr/>
        <p:txBody>
          <a:bodyPr/>
          <a:lstStyle/>
          <a:p>
            <a:pPr marL="503423" indent="-503423">
              <a:buAutoNum type="alphaUcPeriod"/>
            </a:pPr>
            <a:r>
              <a:rPr lang="en-US" dirty="0"/>
              <a:t>Principles and standards by which organizations operate </a:t>
            </a:r>
          </a:p>
          <a:p>
            <a:pPr marL="503423" indent="-503423">
              <a:buAutoNum type="alphaUcPeriod"/>
            </a:pPr>
            <a:r>
              <a:rPr lang="en-US" dirty="0"/>
              <a:t>A healthcare providers practices and principles </a:t>
            </a:r>
          </a:p>
          <a:p>
            <a:pPr marL="503423" indent="-503423">
              <a:buAutoNum type="alphaUcPeriod"/>
            </a:pPr>
            <a:r>
              <a:rPr lang="en-US" dirty="0"/>
              <a:t>An employees actions influenced by experiences and value system </a:t>
            </a:r>
          </a:p>
          <a:p>
            <a:pPr marL="503423" indent="-503423">
              <a:buAutoNum type="alphaUcPeriod"/>
            </a:pPr>
            <a:r>
              <a:rPr lang="en-US" dirty="0"/>
              <a:t>The patient privacy standard within healthcare.</a:t>
            </a:r>
          </a:p>
        </p:txBody>
      </p:sp>
    </p:spTree>
    <p:extLst>
      <p:ext uri="{BB962C8B-B14F-4D97-AF65-F5344CB8AC3E}">
        <p14:creationId xmlns:p14="http://schemas.microsoft.com/office/powerpoint/2010/main" val="388128459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7964" y="1531938"/>
            <a:ext cx="2601911" cy="1585912"/>
          </a:xfrm>
        </p:spPr>
        <p:txBody>
          <a:bodyPr>
            <a:normAutofit fontScale="90000"/>
          </a:bodyPr>
          <a:lstStyle/>
          <a:p>
            <a:pPr algn="ctr">
              <a:defRPr/>
            </a:pPr>
            <a:r>
              <a:rPr lang="en-US" cap="small" dirty="0">
                <a:solidFill>
                  <a:srgbClr val="0F496F"/>
                </a:solidFill>
              </a:rPr>
              <a:t>Engaging the Customer</a:t>
            </a:r>
          </a:p>
        </p:txBody>
      </p:sp>
      <p:pic>
        <p:nvPicPr>
          <p:cNvPr id="1433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6239" y="327025"/>
            <a:ext cx="4992687"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916239" y="4579939"/>
            <a:ext cx="831850" cy="206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p>
        </p:txBody>
      </p:sp>
    </p:spTree>
    <p:extLst>
      <p:ext uri="{BB962C8B-B14F-4D97-AF65-F5344CB8AC3E}">
        <p14:creationId xmlns:p14="http://schemas.microsoft.com/office/powerpoint/2010/main" val="25016662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A93E9BC-ACC3-4E4C-87BA-23A5DB3CE6FE}"/>
              </a:ext>
            </a:extLst>
          </p:cNvPr>
          <p:cNvPicPr>
            <a:picLocks noChangeAspect="1"/>
          </p:cNvPicPr>
          <p:nvPr/>
        </p:nvPicPr>
        <p:blipFill>
          <a:blip r:embed="rId2"/>
          <a:stretch>
            <a:fillRect/>
          </a:stretch>
        </p:blipFill>
        <p:spPr>
          <a:xfrm>
            <a:off x="-3131" y="-3228"/>
            <a:ext cx="9150261" cy="5181272"/>
          </a:xfrm>
          <a:prstGeom prst="rect">
            <a:avLst/>
          </a:prstGeom>
        </p:spPr>
      </p:pic>
      <p:sp>
        <p:nvSpPr>
          <p:cNvPr id="3" name="Slide Number Placeholder 2">
            <a:extLst>
              <a:ext uri="{FF2B5EF4-FFF2-40B4-BE49-F238E27FC236}">
                <a16:creationId xmlns:a16="http://schemas.microsoft.com/office/drawing/2014/main" id="{4941E182-7316-4DE8-8F4A-C9605731599D}"/>
              </a:ext>
            </a:extLst>
          </p:cNvPr>
          <p:cNvSpPr>
            <a:spLocks noGrp="1"/>
          </p:cNvSpPr>
          <p:nvPr>
            <p:ph type="sldNum" sz="quarter" idx="12"/>
          </p:nvPr>
        </p:nvSpPr>
        <p:spPr/>
        <p:txBody>
          <a:bodyPr/>
          <a:lstStyle/>
          <a:p>
            <a:fld id="{6A337BFC-50F7-47F0-9AE8-ED64220C84FA}" type="slidenum">
              <a:rPr lang="en-US" smtClean="0"/>
              <a:t>70</a:t>
            </a:fld>
            <a:endParaRPr lang="en-US" dirty="0"/>
          </a:p>
        </p:txBody>
      </p:sp>
    </p:spTree>
    <p:extLst>
      <p:ext uri="{BB962C8B-B14F-4D97-AF65-F5344CB8AC3E}">
        <p14:creationId xmlns:p14="http://schemas.microsoft.com/office/powerpoint/2010/main" val="1810135356"/>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90" dirty="0"/>
              <a:t>1.8: Volume to Value</a:t>
            </a:r>
          </a:p>
        </p:txBody>
      </p:sp>
      <p:sp>
        <p:nvSpPr>
          <p:cNvPr id="3" name="Content Placeholder 2"/>
          <p:cNvSpPr>
            <a:spLocks noGrp="1"/>
          </p:cNvSpPr>
          <p:nvPr>
            <p:ph sz="half" idx="1"/>
          </p:nvPr>
        </p:nvSpPr>
        <p:spPr/>
        <p:txBody>
          <a:bodyPr/>
          <a:lstStyle/>
          <a:p>
            <a:pPr>
              <a:buNone/>
            </a:pPr>
            <a:endParaRPr lang="en-US" dirty="0"/>
          </a:p>
          <a:p>
            <a:r>
              <a:rPr lang="en-US" dirty="0"/>
              <a:t>Recognize the major provisions of the Affordable Care Act.</a:t>
            </a:r>
          </a:p>
          <a:p>
            <a:r>
              <a:rPr lang="en-US" dirty="0"/>
              <a:t>Identify the purpose of an Accountable Care Organization (ACO) and current types being tested.</a:t>
            </a:r>
          </a:p>
          <a:p>
            <a:r>
              <a:rPr lang="en-US" dirty="0"/>
              <a:t>Identify the purpose and participants of the Standard Quality Measures.</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71</a:t>
            </a:fld>
            <a:endParaRPr lang="en-US" dirty="0"/>
          </a:p>
        </p:txBody>
      </p:sp>
    </p:spTree>
    <p:extLst>
      <p:ext uri="{BB962C8B-B14F-4D97-AF65-F5344CB8AC3E}">
        <p14:creationId xmlns:p14="http://schemas.microsoft.com/office/powerpoint/2010/main" val="23362549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Overview of the Affordable Care Act</a:t>
            </a:r>
          </a:p>
        </p:txBody>
      </p:sp>
      <p:sp>
        <p:nvSpPr>
          <p:cNvPr id="3" name="Content Placeholder 2"/>
          <p:cNvSpPr>
            <a:spLocks noGrp="1"/>
          </p:cNvSpPr>
          <p:nvPr>
            <p:ph sz="half" idx="1"/>
          </p:nvPr>
        </p:nvSpPr>
        <p:spPr/>
        <p:txBody>
          <a:bodyPr/>
          <a:lstStyle/>
          <a:p>
            <a:r>
              <a:rPr lang="en-US" dirty="0"/>
              <a:t>The Patient Protection and Affordable Care Act, also known as the Affordable Care Act or ACA, was passed and signed into law in 2010. It was designed to reform the healthcare system into a system that rewards greater value, improves the quality of care and increases efficiency in the delivery of services. </a:t>
            </a:r>
          </a:p>
        </p:txBody>
      </p:sp>
      <p:pic>
        <p:nvPicPr>
          <p:cNvPr id="4" name="Picture 3">
            <a:extLst>
              <a:ext uri="{FF2B5EF4-FFF2-40B4-BE49-F238E27FC236}">
                <a16:creationId xmlns:a16="http://schemas.microsoft.com/office/drawing/2014/main" id="{DBA769B8-B3C9-445D-BE62-67F468DE5BD8}"/>
              </a:ext>
            </a:extLst>
          </p:cNvPr>
          <p:cNvPicPr>
            <a:picLocks noChangeAspect="1"/>
          </p:cNvPicPr>
          <p:nvPr/>
        </p:nvPicPr>
        <p:blipFill>
          <a:blip r:embed="rId3"/>
          <a:stretch>
            <a:fillRect/>
          </a:stretch>
        </p:blipFill>
        <p:spPr>
          <a:xfrm>
            <a:off x="7501845" y="3346301"/>
            <a:ext cx="1642155" cy="1642155"/>
          </a:xfrm>
          <a:prstGeom prst="rect">
            <a:avLst/>
          </a:prstGeom>
        </p:spPr>
      </p:pic>
    </p:spTree>
    <p:extLst>
      <p:ext uri="{BB962C8B-B14F-4D97-AF65-F5344CB8AC3E}">
        <p14:creationId xmlns:p14="http://schemas.microsoft.com/office/powerpoint/2010/main" val="4261311033"/>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ACA Provisions</a:t>
            </a:r>
          </a:p>
        </p:txBody>
      </p:sp>
      <p:sp>
        <p:nvSpPr>
          <p:cNvPr id="3" name="Content Placeholder 2"/>
          <p:cNvSpPr>
            <a:spLocks noGrp="1"/>
          </p:cNvSpPr>
          <p:nvPr>
            <p:ph sz="half" idx="1"/>
          </p:nvPr>
        </p:nvSpPr>
        <p:spPr/>
        <p:txBody>
          <a:bodyPr>
            <a:normAutofit fontScale="85000" lnSpcReduction="10000"/>
          </a:bodyPr>
          <a:lstStyle/>
          <a:p>
            <a:r>
              <a:rPr lang="en-US" dirty="0"/>
              <a:t>Improving the quality of care is one of the major cost containment provisions of the Act. </a:t>
            </a:r>
          </a:p>
          <a:p>
            <a:r>
              <a:rPr lang="en-US" dirty="0"/>
              <a:t>Another cost containment provision of the act is reforming the healthcare delivery system. </a:t>
            </a:r>
          </a:p>
          <a:p>
            <a:r>
              <a:rPr lang="en-US" dirty="0"/>
              <a:t>The Act also has the goal of encouraging price transparency and modernized financing systems.</a:t>
            </a:r>
          </a:p>
          <a:p>
            <a:r>
              <a:rPr lang="en-US" dirty="0"/>
              <a:t>Addressing waste, fraud, and abuse is another goal of the ACA. </a:t>
            </a:r>
          </a:p>
          <a:p>
            <a:endParaRPr lang="en-US" dirty="0"/>
          </a:p>
          <a:p>
            <a:endParaRPr lang="en-US" dirty="0"/>
          </a:p>
        </p:txBody>
      </p:sp>
    </p:spTree>
    <p:extLst>
      <p:ext uri="{BB962C8B-B14F-4D97-AF65-F5344CB8AC3E}">
        <p14:creationId xmlns:p14="http://schemas.microsoft.com/office/powerpoint/2010/main" val="1886495324"/>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D7A17-1533-4DCA-8EF8-09A444745003}"/>
              </a:ext>
            </a:extLst>
          </p:cNvPr>
          <p:cNvSpPr>
            <a:spLocks noGrp="1"/>
          </p:cNvSpPr>
          <p:nvPr>
            <p:ph type="title"/>
          </p:nvPr>
        </p:nvSpPr>
        <p:spPr/>
        <p:txBody>
          <a:bodyPr/>
          <a:lstStyle/>
          <a:p>
            <a:r>
              <a:rPr lang="en-US" dirty="0"/>
              <a:t>Improving Quality of Care </a:t>
            </a:r>
          </a:p>
        </p:txBody>
      </p:sp>
      <p:sp>
        <p:nvSpPr>
          <p:cNvPr id="3" name="Content Placeholder 2">
            <a:extLst>
              <a:ext uri="{FF2B5EF4-FFF2-40B4-BE49-F238E27FC236}">
                <a16:creationId xmlns:a16="http://schemas.microsoft.com/office/drawing/2014/main" id="{B37B899E-066B-4074-A92F-46C64AA1C3E6}"/>
              </a:ext>
            </a:extLst>
          </p:cNvPr>
          <p:cNvSpPr>
            <a:spLocks noGrp="1"/>
          </p:cNvSpPr>
          <p:nvPr>
            <p:ph sz="half" idx="1"/>
          </p:nvPr>
        </p:nvSpPr>
        <p:spPr/>
        <p:txBody>
          <a:bodyPr/>
          <a:lstStyle/>
          <a:p>
            <a:pPr algn="l"/>
            <a:r>
              <a:rPr lang="en-US" b="0" i="0" dirty="0">
                <a:solidFill>
                  <a:srgbClr val="002E6D"/>
                </a:solidFill>
                <a:effectLst/>
                <a:latin typeface="Lato" panose="020F0502020204030203" pitchFamily="34" charset="0"/>
              </a:rPr>
              <a:t>Quality of care improvements include:</a:t>
            </a:r>
          </a:p>
          <a:p>
            <a:pPr lvl="1">
              <a:buFont typeface="Arial" panose="020B0604020202020204" pitchFamily="34" charset="0"/>
              <a:buChar char="•"/>
            </a:pPr>
            <a:r>
              <a:rPr lang="en-US" b="0" i="0" dirty="0">
                <a:solidFill>
                  <a:srgbClr val="002E6D"/>
                </a:solidFill>
                <a:effectLst/>
                <a:latin typeface="Lato" panose="020F0502020204030203" pitchFamily="34" charset="0"/>
              </a:rPr>
              <a:t>Reducing hospital readmissions.</a:t>
            </a:r>
          </a:p>
          <a:p>
            <a:pPr lvl="1">
              <a:buFont typeface="Arial" panose="020B0604020202020204" pitchFamily="34" charset="0"/>
              <a:buChar char="•"/>
            </a:pPr>
            <a:r>
              <a:rPr lang="en-US" b="0" i="0" dirty="0">
                <a:solidFill>
                  <a:srgbClr val="002E6D"/>
                </a:solidFill>
                <a:effectLst/>
                <a:latin typeface="Lato" panose="020F0502020204030203" pitchFamily="34" charset="0"/>
              </a:rPr>
              <a:t>Reducing hospital acquired conditions.</a:t>
            </a:r>
          </a:p>
          <a:p>
            <a:pPr lvl="1">
              <a:buFont typeface="Arial" panose="020B0604020202020204" pitchFamily="34" charset="0"/>
              <a:buChar char="•"/>
            </a:pPr>
            <a:r>
              <a:rPr lang="en-US" b="0" i="0" dirty="0">
                <a:solidFill>
                  <a:srgbClr val="002E6D"/>
                </a:solidFill>
                <a:effectLst/>
                <a:latin typeface="Lato" panose="020F0502020204030203" pitchFamily="34" charset="0"/>
              </a:rPr>
              <a:t>Comprehensive Joint Replacement and Cardiac Services</a:t>
            </a:r>
          </a:p>
          <a:p>
            <a:pPr lvl="1">
              <a:buFont typeface="Arial" panose="020B0604020202020204" pitchFamily="34" charset="0"/>
              <a:buChar char="•"/>
            </a:pPr>
            <a:r>
              <a:rPr lang="en-US" b="0" i="0" dirty="0">
                <a:solidFill>
                  <a:srgbClr val="002E6D"/>
                </a:solidFill>
                <a:effectLst/>
                <a:latin typeface="Lato" panose="020F0502020204030203" pitchFamily="34" charset="0"/>
              </a:rPr>
              <a:t>Improving physician quality reporting.</a:t>
            </a:r>
          </a:p>
          <a:p>
            <a:endParaRPr lang="en-US" dirty="0"/>
          </a:p>
        </p:txBody>
      </p:sp>
    </p:spTree>
    <p:extLst>
      <p:ext uri="{BB962C8B-B14F-4D97-AF65-F5344CB8AC3E}">
        <p14:creationId xmlns:p14="http://schemas.microsoft.com/office/powerpoint/2010/main" val="1808717310"/>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C8EA2-E79A-4D98-A2B7-CBAD48A1AA54}"/>
              </a:ext>
            </a:extLst>
          </p:cNvPr>
          <p:cNvSpPr>
            <a:spLocks noGrp="1"/>
          </p:cNvSpPr>
          <p:nvPr>
            <p:ph type="title"/>
          </p:nvPr>
        </p:nvSpPr>
        <p:spPr>
          <a:xfrm>
            <a:off x="685801" y="181643"/>
            <a:ext cx="7772400" cy="914353"/>
          </a:xfrm>
        </p:spPr>
        <p:txBody>
          <a:bodyPr anchor="b">
            <a:normAutofit/>
          </a:bodyPr>
          <a:lstStyle/>
          <a:p>
            <a:r>
              <a:rPr lang="en-US" dirty="0"/>
              <a:t>Reforming the Delivery System </a:t>
            </a:r>
          </a:p>
        </p:txBody>
      </p:sp>
      <p:pic>
        <p:nvPicPr>
          <p:cNvPr id="4" name="Content Placeholder 3">
            <a:extLst>
              <a:ext uri="{FF2B5EF4-FFF2-40B4-BE49-F238E27FC236}">
                <a16:creationId xmlns:a16="http://schemas.microsoft.com/office/drawing/2014/main" id="{87413B29-AD16-4CDD-839E-7CD8E469F5C1}"/>
              </a:ext>
            </a:extLst>
          </p:cNvPr>
          <p:cNvPicPr>
            <a:picLocks noGrp="1" noChangeAspect="1"/>
          </p:cNvPicPr>
          <p:nvPr>
            <p:ph idx="1"/>
          </p:nvPr>
        </p:nvPicPr>
        <p:blipFill>
          <a:blip r:embed="rId3"/>
          <a:stretch>
            <a:fillRect/>
          </a:stretch>
        </p:blipFill>
        <p:spPr>
          <a:xfrm>
            <a:off x="2278723" y="1085928"/>
            <a:ext cx="4586556" cy="3543115"/>
          </a:xfrm>
          <a:prstGeom prst="rect">
            <a:avLst/>
          </a:prstGeom>
          <a:noFill/>
        </p:spPr>
      </p:pic>
    </p:spTree>
    <p:extLst>
      <p:ext uri="{BB962C8B-B14F-4D97-AF65-F5344CB8AC3E}">
        <p14:creationId xmlns:p14="http://schemas.microsoft.com/office/powerpoint/2010/main" val="34415120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81643"/>
            <a:ext cx="7772400" cy="914353"/>
          </a:xfrm>
        </p:spPr>
        <p:txBody>
          <a:bodyPr anchor="b">
            <a:normAutofit/>
          </a:bodyPr>
          <a:lstStyle/>
          <a:p>
            <a:r>
              <a:rPr lang="en-US" dirty="0"/>
              <a:t>Center for Medicaid Innovation </a:t>
            </a:r>
          </a:p>
        </p:txBody>
      </p:sp>
      <p:pic>
        <p:nvPicPr>
          <p:cNvPr id="5" name="Content Placeholder 4" descr="Graphical user interface, text, application, website&#10;&#10;Description automatically generated">
            <a:extLst>
              <a:ext uri="{FF2B5EF4-FFF2-40B4-BE49-F238E27FC236}">
                <a16:creationId xmlns:a16="http://schemas.microsoft.com/office/drawing/2014/main" id="{EC695BA9-76F7-4CFC-89AE-87B284EE0D12}"/>
              </a:ext>
            </a:extLst>
          </p:cNvPr>
          <p:cNvPicPr>
            <a:picLocks noGrp="1" noChangeAspect="1"/>
          </p:cNvPicPr>
          <p:nvPr>
            <p:ph idx="1"/>
          </p:nvPr>
        </p:nvPicPr>
        <p:blipFill>
          <a:blip r:embed="rId3"/>
          <a:stretch>
            <a:fillRect/>
          </a:stretch>
        </p:blipFill>
        <p:spPr>
          <a:xfrm>
            <a:off x="2736190" y="1085928"/>
            <a:ext cx="3671621" cy="3543115"/>
          </a:xfrm>
          <a:prstGeom prst="rect">
            <a:avLst/>
          </a:prstGeom>
          <a:noFill/>
        </p:spPr>
      </p:pic>
      <p:sp>
        <p:nvSpPr>
          <p:cNvPr id="4" name="Slide Number Placeholder 3" hidden="1"/>
          <p:cNvSpPr>
            <a:spLocks noGrp="1"/>
          </p:cNvSpPr>
          <p:nvPr>
            <p:ph type="sldNum" sz="quarter" idx="4294967295"/>
          </p:nvPr>
        </p:nvSpPr>
        <p:spPr>
          <a:xfrm>
            <a:off x="7086600" y="4773584"/>
            <a:ext cx="1905000" cy="273830"/>
          </a:xfrm>
          <a:prstGeom prst="rect">
            <a:avLst/>
          </a:prstGeom>
        </p:spPr>
        <p:txBody>
          <a:bodyPr/>
          <a:lstStyle/>
          <a:p>
            <a:pPr>
              <a:spcAft>
                <a:spcPts val="407"/>
              </a:spcAft>
            </a:pPr>
            <a:fld id="{342C256A-E8D1-E44B-A707-3F94590BD37A}" type="slidenum">
              <a:rPr lang="en-US" smtClean="0"/>
              <a:pPr>
                <a:spcAft>
                  <a:spcPts val="407"/>
                </a:spcAft>
              </a:pPr>
              <a:t>76</a:t>
            </a:fld>
            <a:endParaRPr lang="en-US" dirty="0"/>
          </a:p>
        </p:txBody>
      </p:sp>
    </p:spTree>
    <p:extLst>
      <p:ext uri="{BB962C8B-B14F-4D97-AF65-F5344CB8AC3E}">
        <p14:creationId xmlns:p14="http://schemas.microsoft.com/office/powerpoint/2010/main" val="10828187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 Types</a:t>
            </a:r>
          </a:p>
        </p:txBody>
      </p:sp>
      <p:sp>
        <p:nvSpPr>
          <p:cNvPr id="3" name="Content Placeholder 2"/>
          <p:cNvSpPr>
            <a:spLocks noGrp="1"/>
          </p:cNvSpPr>
          <p:nvPr>
            <p:ph sz="half" idx="1"/>
          </p:nvPr>
        </p:nvSpPr>
        <p:spPr/>
        <p:txBody>
          <a:bodyPr/>
          <a:lstStyle/>
          <a:p>
            <a:r>
              <a:rPr lang="en-US" dirty="0"/>
              <a:t>Medicare Shared Savings Program</a:t>
            </a:r>
          </a:p>
          <a:p>
            <a:r>
              <a:rPr lang="en-US" dirty="0"/>
              <a:t>Next Gen ACO</a:t>
            </a:r>
          </a:p>
          <a:p>
            <a:r>
              <a:rPr lang="en-US" dirty="0"/>
              <a:t>Investment Model ACO</a:t>
            </a:r>
          </a:p>
          <a:p>
            <a:r>
              <a:rPr lang="en-US" dirty="0"/>
              <a:t>Comprehensive ESRD Care Model</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77</a:t>
            </a:fld>
            <a:endParaRPr lang="en-US" dirty="0"/>
          </a:p>
        </p:txBody>
      </p:sp>
    </p:spTree>
    <p:extLst>
      <p:ext uri="{BB962C8B-B14F-4D97-AF65-F5344CB8AC3E}">
        <p14:creationId xmlns:p14="http://schemas.microsoft.com/office/powerpoint/2010/main" val="3625798819"/>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Volume to Value</a:t>
            </a:r>
          </a:p>
        </p:txBody>
      </p:sp>
      <p:sp>
        <p:nvSpPr>
          <p:cNvPr id="3" name="Content Placeholder 2"/>
          <p:cNvSpPr>
            <a:spLocks noGrp="1"/>
          </p:cNvSpPr>
          <p:nvPr>
            <p:ph sz="half" idx="1"/>
          </p:nvPr>
        </p:nvSpPr>
        <p:spPr/>
        <p:txBody>
          <a:bodyPr/>
          <a:lstStyle/>
          <a:p>
            <a:r>
              <a:rPr lang="en-US" dirty="0"/>
              <a:t>Other Non-demonstration Pay-for-Performance Programs</a:t>
            </a:r>
            <a:br>
              <a:rPr lang="en-US" dirty="0"/>
            </a:br>
            <a:r>
              <a:rPr lang="en-US" dirty="0"/>
              <a:t>-Hospital Value Based Purchasing</a:t>
            </a:r>
            <a:br>
              <a:rPr lang="en-US" dirty="0"/>
            </a:br>
            <a:r>
              <a:rPr lang="en-US" dirty="0"/>
              <a:t>-Hospital Readmission Reduction Program</a:t>
            </a:r>
            <a:br>
              <a:rPr lang="en-US" dirty="0"/>
            </a:br>
            <a:r>
              <a:rPr lang="en-US" dirty="0"/>
              <a:t>-Physician Quality Reporting</a:t>
            </a:r>
          </a:p>
          <a:p>
            <a:r>
              <a:rPr lang="en-US" dirty="0"/>
              <a:t>Episode Based Payment Initiatives</a:t>
            </a:r>
            <a:br>
              <a:rPr lang="en-US" dirty="0"/>
            </a:br>
            <a:r>
              <a:rPr lang="en-US" dirty="0"/>
              <a:t>-Bundled Payments for Care Improvement (BPCI) </a:t>
            </a:r>
            <a:br>
              <a:rPr lang="en-US" dirty="0"/>
            </a:br>
            <a:r>
              <a:rPr lang="en-US" dirty="0"/>
              <a:t>-Comprehensive Care for Joint Replacement</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78</a:t>
            </a:fld>
            <a:endParaRPr lang="en-US" dirty="0"/>
          </a:p>
        </p:txBody>
      </p:sp>
    </p:spTree>
    <p:extLst>
      <p:ext uri="{BB962C8B-B14F-4D97-AF65-F5344CB8AC3E}">
        <p14:creationId xmlns:p14="http://schemas.microsoft.com/office/powerpoint/2010/main" val="1975773803"/>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099" y="171575"/>
            <a:ext cx="7772400" cy="914353"/>
          </a:xfrm>
        </p:spPr>
        <p:txBody>
          <a:bodyPr/>
          <a:lstStyle/>
          <a:p>
            <a:r>
              <a:rPr lang="en-US" dirty="0"/>
              <a:t>Medicare’s Pay-for-Performance Initiatives</a:t>
            </a:r>
          </a:p>
        </p:txBody>
      </p:sp>
      <p:sp>
        <p:nvSpPr>
          <p:cNvPr id="3" name="Content Placeholder 2"/>
          <p:cNvSpPr>
            <a:spLocks noGrp="1"/>
          </p:cNvSpPr>
          <p:nvPr>
            <p:ph sz="half" idx="1"/>
          </p:nvPr>
        </p:nvSpPr>
        <p:spPr/>
        <p:txBody>
          <a:bodyPr/>
          <a:lstStyle/>
          <a:p>
            <a:r>
              <a:rPr lang="en-US" dirty="0"/>
              <a:t>Standardized Quality Measures</a:t>
            </a:r>
            <a:br>
              <a:rPr lang="en-US" dirty="0"/>
            </a:br>
            <a:r>
              <a:rPr lang="en-US" dirty="0"/>
              <a:t>-Critical component of CMS initiatives</a:t>
            </a:r>
            <a:br>
              <a:rPr lang="en-US" dirty="0"/>
            </a:br>
            <a:r>
              <a:rPr lang="en-US" dirty="0"/>
              <a:t>-Promote systemic adherence to quality goals that include effective, safe, efficient, patient-centered, equitable and timely health care</a:t>
            </a:r>
            <a:br>
              <a:rPr lang="en-US" dirty="0"/>
            </a:br>
            <a:r>
              <a:rPr lang="en-US" dirty="0"/>
              <a:t>-Variety of stakeholders worked to develop the Standardized Quality Measures</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79</a:t>
            </a:fld>
            <a:endParaRPr lang="en-US" dirty="0"/>
          </a:p>
        </p:txBody>
      </p:sp>
    </p:spTree>
    <p:extLst>
      <p:ext uri="{BB962C8B-B14F-4D97-AF65-F5344CB8AC3E}">
        <p14:creationId xmlns:p14="http://schemas.microsoft.com/office/powerpoint/2010/main" val="103368149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51D0C-3337-4AA5-D817-87C7B807DA0A}"/>
              </a:ext>
            </a:extLst>
          </p:cNvPr>
          <p:cNvSpPr>
            <a:spLocks noGrp="1"/>
          </p:cNvSpPr>
          <p:nvPr>
            <p:ph type="title"/>
          </p:nvPr>
        </p:nvSpPr>
        <p:spPr/>
        <p:txBody>
          <a:bodyPr/>
          <a:lstStyle/>
          <a:p>
            <a:r>
              <a:rPr lang="en-US" sz="3354" dirty="0"/>
              <a:t>Patient Centric Revenue Cycle</a:t>
            </a:r>
            <a:endParaRPr lang="en-US" dirty="0"/>
          </a:p>
        </p:txBody>
      </p:sp>
      <p:pic>
        <p:nvPicPr>
          <p:cNvPr id="4" name="Picture 3">
            <a:extLst>
              <a:ext uri="{FF2B5EF4-FFF2-40B4-BE49-F238E27FC236}">
                <a16:creationId xmlns:a16="http://schemas.microsoft.com/office/drawing/2014/main" id="{E1F3ADEF-C072-77FE-14D1-3AD8591E781B}"/>
              </a:ext>
            </a:extLst>
          </p:cNvPr>
          <p:cNvPicPr>
            <a:picLocks noChangeAspect="1"/>
          </p:cNvPicPr>
          <p:nvPr/>
        </p:nvPicPr>
        <p:blipFill>
          <a:blip r:embed="rId3"/>
          <a:stretch>
            <a:fillRect/>
          </a:stretch>
        </p:blipFill>
        <p:spPr>
          <a:xfrm>
            <a:off x="794288" y="1069602"/>
            <a:ext cx="7555424" cy="3607896"/>
          </a:xfrm>
          <a:prstGeom prst="rect">
            <a:avLst/>
          </a:prstGeom>
        </p:spPr>
      </p:pic>
    </p:spTree>
    <p:extLst>
      <p:ext uri="{BB962C8B-B14F-4D97-AF65-F5344CB8AC3E}">
        <p14:creationId xmlns:p14="http://schemas.microsoft.com/office/powerpoint/2010/main" val="544305585"/>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sz="half" idx="1"/>
          </p:nvPr>
        </p:nvSpPr>
        <p:spPr>
          <a:xfrm>
            <a:off x="685801" y="1085927"/>
            <a:ext cx="7772400" cy="3551291"/>
          </a:xfrm>
        </p:spPr>
        <p:txBody>
          <a:bodyPr/>
          <a:lstStyle/>
          <a:p>
            <a:r>
              <a:rPr lang="en-US" sz="1355" dirty="0"/>
              <a:t>An ACO is a delivery system of physicians, hospitals and other healthcare providers to manage and coordinate the care of a patient population. </a:t>
            </a:r>
          </a:p>
          <a:p>
            <a:r>
              <a:rPr lang="en-US" sz="1355" dirty="0"/>
              <a:t>The ACA was designed to reform the healthcare system into one that rewards greater value, improves the quality of care and increases efficiency in the delivery of services</a:t>
            </a:r>
          </a:p>
          <a:p>
            <a:r>
              <a:rPr lang="en-US" sz="1355" dirty="0"/>
              <a:t>CMS has set a target of moving Medicare payments from volume-based to value-based payments and increasing the types of alternative payment models which include value-based payments</a:t>
            </a:r>
          </a:p>
          <a:p>
            <a:r>
              <a:rPr lang="en-US" sz="1355" dirty="0"/>
              <a:t>Quality is an integrated part of the changes involved in the volume to value initiatives</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80</a:t>
            </a:fld>
            <a:endParaRPr lang="en-US" dirty="0"/>
          </a:p>
        </p:txBody>
      </p:sp>
    </p:spTree>
    <p:extLst>
      <p:ext uri="{BB962C8B-B14F-4D97-AF65-F5344CB8AC3E}">
        <p14:creationId xmlns:p14="http://schemas.microsoft.com/office/powerpoint/2010/main" val="4246475458"/>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A93E9BC-ACC3-4E4C-87BA-23A5DB3CE6FE}"/>
              </a:ext>
            </a:extLst>
          </p:cNvPr>
          <p:cNvPicPr>
            <a:picLocks noChangeAspect="1"/>
          </p:cNvPicPr>
          <p:nvPr/>
        </p:nvPicPr>
        <p:blipFill>
          <a:blip r:embed="rId2"/>
          <a:stretch>
            <a:fillRect/>
          </a:stretch>
        </p:blipFill>
        <p:spPr>
          <a:xfrm>
            <a:off x="-3131" y="-3228"/>
            <a:ext cx="9150261" cy="5181272"/>
          </a:xfrm>
          <a:prstGeom prst="rect">
            <a:avLst/>
          </a:prstGeom>
        </p:spPr>
      </p:pic>
      <p:sp>
        <p:nvSpPr>
          <p:cNvPr id="3" name="Slide Number Placeholder 2">
            <a:extLst>
              <a:ext uri="{FF2B5EF4-FFF2-40B4-BE49-F238E27FC236}">
                <a16:creationId xmlns:a16="http://schemas.microsoft.com/office/drawing/2014/main" id="{4941E182-7316-4DE8-8F4A-C9605731599D}"/>
              </a:ext>
            </a:extLst>
          </p:cNvPr>
          <p:cNvSpPr>
            <a:spLocks noGrp="1"/>
          </p:cNvSpPr>
          <p:nvPr>
            <p:ph type="sldNum" sz="quarter" idx="12"/>
          </p:nvPr>
        </p:nvSpPr>
        <p:spPr/>
        <p:txBody>
          <a:bodyPr/>
          <a:lstStyle/>
          <a:p>
            <a:fld id="{6A337BFC-50F7-47F0-9AE8-ED64220C84FA}" type="slidenum">
              <a:rPr lang="en-US" smtClean="0"/>
              <a:t>81</a:t>
            </a:fld>
            <a:endParaRPr lang="en-US" dirty="0"/>
          </a:p>
        </p:txBody>
      </p:sp>
    </p:spTree>
    <p:extLst>
      <p:ext uri="{BB962C8B-B14F-4D97-AF65-F5344CB8AC3E}">
        <p14:creationId xmlns:p14="http://schemas.microsoft.com/office/powerpoint/2010/main" val="2141422081"/>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CA385-7BAC-4317-88AC-3C93A9CC9B98}"/>
              </a:ext>
            </a:extLst>
          </p:cNvPr>
          <p:cNvSpPr>
            <a:spLocks noGrp="1"/>
          </p:cNvSpPr>
          <p:nvPr>
            <p:ph type="title"/>
          </p:nvPr>
        </p:nvSpPr>
        <p:spPr>
          <a:xfrm>
            <a:off x="685801" y="135"/>
            <a:ext cx="7772400" cy="1085793"/>
          </a:xfrm>
        </p:spPr>
        <p:txBody>
          <a:bodyPr/>
          <a:lstStyle/>
          <a:p>
            <a:r>
              <a:rPr lang="en-US" sz="2439" dirty="0"/>
              <a:t>What is the intended outcome of collaborations made through an ACO?</a:t>
            </a:r>
          </a:p>
        </p:txBody>
      </p:sp>
      <p:sp>
        <p:nvSpPr>
          <p:cNvPr id="3" name="Content Placeholder 2">
            <a:extLst>
              <a:ext uri="{FF2B5EF4-FFF2-40B4-BE49-F238E27FC236}">
                <a16:creationId xmlns:a16="http://schemas.microsoft.com/office/drawing/2014/main" id="{97F15632-F20B-4CB6-B35F-4BFB1B681F39}"/>
              </a:ext>
            </a:extLst>
          </p:cNvPr>
          <p:cNvSpPr>
            <a:spLocks noGrp="1"/>
          </p:cNvSpPr>
          <p:nvPr>
            <p:ph sz="half" idx="1"/>
          </p:nvPr>
        </p:nvSpPr>
        <p:spPr>
          <a:xfrm>
            <a:off x="685799" y="1076554"/>
            <a:ext cx="7772400" cy="3371674"/>
          </a:xfrm>
        </p:spPr>
        <p:txBody>
          <a:bodyPr/>
          <a:lstStyle/>
          <a:p>
            <a:pPr marL="503423" indent="-503423">
              <a:lnSpc>
                <a:spcPct val="100000"/>
              </a:lnSpc>
              <a:buAutoNum type="alphaUcPeriod"/>
            </a:pPr>
            <a:r>
              <a:rPr lang="en-US" sz="1762" dirty="0"/>
              <a:t>To ensure appropriateness of care, elimination of duplicative services, and prevention of medical errors. </a:t>
            </a:r>
          </a:p>
          <a:p>
            <a:pPr marL="503423" indent="-503423">
              <a:buAutoNum type="alphaUcPeriod"/>
            </a:pPr>
            <a:r>
              <a:rPr lang="en-US" sz="1762" dirty="0"/>
              <a:t>To create cost-containment provisions to reform the healthcare delivery system. </a:t>
            </a:r>
          </a:p>
          <a:p>
            <a:pPr marL="503423" indent="-503423">
              <a:buAutoNum type="alphaUcPeriod"/>
            </a:pPr>
            <a:r>
              <a:rPr lang="en-US" sz="1762" dirty="0"/>
              <a:t>To reform the healthcare system into a system that rewards greater value, improves the quality of care and increases efficiency in the delivery of services</a:t>
            </a:r>
          </a:p>
          <a:p>
            <a:pPr marL="503423" indent="-503423">
              <a:buAutoNum type="alphaUcPeriod"/>
            </a:pPr>
            <a:r>
              <a:rPr lang="en-US" sz="1762" dirty="0"/>
              <a:t>To provide financial incentives to physicians for reporting quality data to CMS.  </a:t>
            </a:r>
          </a:p>
        </p:txBody>
      </p:sp>
    </p:spTree>
    <p:extLst>
      <p:ext uri="{BB962C8B-B14F-4D97-AF65-F5344CB8AC3E}">
        <p14:creationId xmlns:p14="http://schemas.microsoft.com/office/powerpoint/2010/main" val="1599325005"/>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90" dirty="0"/>
              <a:t>1.9: Financial Overview</a:t>
            </a:r>
          </a:p>
        </p:txBody>
      </p:sp>
      <p:sp>
        <p:nvSpPr>
          <p:cNvPr id="3" name="Content Placeholder 2"/>
          <p:cNvSpPr>
            <a:spLocks noGrp="1"/>
          </p:cNvSpPr>
          <p:nvPr>
            <p:ph sz="half" idx="1"/>
          </p:nvPr>
        </p:nvSpPr>
        <p:spPr/>
        <p:txBody>
          <a:bodyPr/>
          <a:lstStyle/>
          <a:p>
            <a:r>
              <a:rPr lang="en-US" dirty="0"/>
              <a:t>Identify the basic components on a healthcare provider’s financial reports.</a:t>
            </a:r>
          </a:p>
          <a:p>
            <a:r>
              <a:rPr lang="en-US" dirty="0"/>
              <a:t>Recognize the difference between terms gross accounts receivable (A/R) and net A/R.</a:t>
            </a:r>
          </a:p>
          <a:p>
            <a:r>
              <a:rPr lang="en-US" dirty="0"/>
              <a:t>Identify the concepts related to establishing “reserves” for contractual allowances, bad debts, and charity, and determine how they are presented on financial statements.</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83</a:t>
            </a:fld>
            <a:endParaRPr lang="en-US" dirty="0"/>
          </a:p>
        </p:txBody>
      </p:sp>
    </p:spTree>
    <p:extLst>
      <p:ext uri="{BB962C8B-B14F-4D97-AF65-F5344CB8AC3E}">
        <p14:creationId xmlns:p14="http://schemas.microsoft.com/office/powerpoint/2010/main" val="42160646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Reports</a:t>
            </a:r>
          </a:p>
        </p:txBody>
      </p:sp>
      <p:sp>
        <p:nvSpPr>
          <p:cNvPr id="3" name="Content Placeholder 2"/>
          <p:cNvSpPr>
            <a:spLocks noGrp="1"/>
          </p:cNvSpPr>
          <p:nvPr>
            <p:ph sz="half" idx="1"/>
          </p:nvPr>
        </p:nvSpPr>
        <p:spPr>
          <a:xfrm>
            <a:off x="685801" y="1022649"/>
            <a:ext cx="7772400" cy="3371674"/>
          </a:xfrm>
        </p:spPr>
        <p:txBody>
          <a:bodyPr/>
          <a:lstStyle/>
          <a:p>
            <a:pPr>
              <a:lnSpc>
                <a:spcPct val="100000"/>
              </a:lnSpc>
            </a:pPr>
            <a:r>
              <a:rPr lang="en-US" dirty="0"/>
              <a:t>Income Statement</a:t>
            </a:r>
            <a:br>
              <a:rPr lang="en-US" dirty="0"/>
            </a:br>
            <a:r>
              <a:rPr lang="en-US" sz="1682" dirty="0"/>
              <a:t>-Revenue</a:t>
            </a:r>
            <a:br>
              <a:rPr lang="en-US" sz="1682" dirty="0"/>
            </a:br>
            <a:r>
              <a:rPr lang="en-US" sz="1682" dirty="0"/>
              <a:t>-Expenses</a:t>
            </a:r>
            <a:br>
              <a:rPr lang="en-US" sz="1682" dirty="0"/>
            </a:br>
            <a:r>
              <a:rPr lang="en-US" sz="1682" dirty="0"/>
              <a:t>-Profits</a:t>
            </a:r>
          </a:p>
          <a:p>
            <a:pPr>
              <a:lnSpc>
                <a:spcPct val="100000"/>
              </a:lnSpc>
            </a:pPr>
            <a:r>
              <a:rPr lang="en-US" dirty="0"/>
              <a:t>Balance Sheet</a:t>
            </a:r>
            <a:br>
              <a:rPr lang="en-US" dirty="0"/>
            </a:br>
            <a:r>
              <a:rPr lang="en-US" sz="1682" dirty="0"/>
              <a:t>-Asset</a:t>
            </a:r>
            <a:br>
              <a:rPr lang="en-US" sz="1682" dirty="0"/>
            </a:br>
            <a:r>
              <a:rPr lang="en-US" sz="1682" dirty="0"/>
              <a:t>-Liabilities</a:t>
            </a:r>
            <a:br>
              <a:rPr lang="en-US" sz="1682" dirty="0"/>
            </a:br>
            <a:r>
              <a:rPr lang="en-US" sz="1682" dirty="0"/>
              <a:t>-Equity</a:t>
            </a:r>
          </a:p>
          <a:p>
            <a:pPr>
              <a:lnSpc>
                <a:spcPct val="100000"/>
              </a:lnSpc>
            </a:pPr>
            <a:r>
              <a:rPr lang="en-US" dirty="0"/>
              <a:t>Cash Flow Statement</a:t>
            </a:r>
            <a:br>
              <a:rPr lang="en-US" dirty="0"/>
            </a:br>
            <a:r>
              <a:rPr lang="en-US" sz="1682" dirty="0"/>
              <a:t>-Operation</a:t>
            </a:r>
            <a:br>
              <a:rPr lang="en-US" sz="1682" dirty="0"/>
            </a:br>
            <a:r>
              <a:rPr lang="en-US" sz="1682" dirty="0"/>
              <a:t>-Investment</a:t>
            </a:r>
            <a:br>
              <a:rPr lang="en-US" sz="1682" dirty="0"/>
            </a:br>
            <a:r>
              <a:rPr lang="en-US" sz="1682" dirty="0"/>
              <a:t>-Financing</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84</a:t>
            </a:fld>
            <a:endParaRPr lang="en-US" dirty="0"/>
          </a:p>
        </p:txBody>
      </p:sp>
      <p:pic>
        <p:nvPicPr>
          <p:cNvPr id="5" name="Picture 4">
            <a:extLst>
              <a:ext uri="{FF2B5EF4-FFF2-40B4-BE49-F238E27FC236}">
                <a16:creationId xmlns:a16="http://schemas.microsoft.com/office/drawing/2014/main" id="{EE2B64A1-7CCF-415C-A294-DBF740C0195E}"/>
              </a:ext>
            </a:extLst>
          </p:cNvPr>
          <p:cNvPicPr>
            <a:picLocks noChangeAspect="1"/>
          </p:cNvPicPr>
          <p:nvPr/>
        </p:nvPicPr>
        <p:blipFill>
          <a:blip r:embed="rId3"/>
          <a:stretch>
            <a:fillRect/>
          </a:stretch>
        </p:blipFill>
        <p:spPr>
          <a:xfrm>
            <a:off x="4981019" y="1307829"/>
            <a:ext cx="3477182" cy="3036346"/>
          </a:xfrm>
          <a:prstGeom prst="rect">
            <a:avLst/>
          </a:prstGeom>
        </p:spPr>
      </p:pic>
    </p:spTree>
    <p:extLst>
      <p:ext uri="{BB962C8B-B14F-4D97-AF65-F5344CB8AC3E}">
        <p14:creationId xmlns:p14="http://schemas.microsoft.com/office/powerpoint/2010/main" val="3484714736"/>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Accounting Methods</a:t>
            </a:r>
          </a:p>
        </p:txBody>
      </p:sp>
      <p:sp>
        <p:nvSpPr>
          <p:cNvPr id="3" name="Content Placeholder 2"/>
          <p:cNvSpPr>
            <a:spLocks noGrp="1"/>
          </p:cNvSpPr>
          <p:nvPr>
            <p:ph sz="half" idx="1"/>
          </p:nvPr>
        </p:nvSpPr>
        <p:spPr/>
        <p:txBody>
          <a:bodyPr/>
          <a:lstStyle/>
          <a:p>
            <a:r>
              <a:rPr lang="en-US" b="1" dirty="0"/>
              <a:t>Accrual</a:t>
            </a:r>
            <a:r>
              <a:rPr lang="en-US" dirty="0"/>
              <a:t>: Revenue recorded when it is earned to permit the alignment of revenue with associated expenses.</a:t>
            </a:r>
          </a:p>
          <a:p>
            <a:r>
              <a:rPr lang="en-US" b="1" dirty="0"/>
              <a:t>Cash</a:t>
            </a:r>
            <a:r>
              <a:rPr lang="en-US" dirty="0"/>
              <a:t>: Revenue recorded when payment received.</a:t>
            </a:r>
          </a:p>
          <a:p>
            <a:r>
              <a:rPr lang="en-US" b="1" dirty="0"/>
              <a:t>Fund</a:t>
            </a:r>
            <a:r>
              <a:rPr lang="en-US" dirty="0"/>
              <a:t>: Record-keeping method to manage categories of net assets to ensure compliance with the restrictions on those funds.</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85</a:t>
            </a:fld>
            <a:endParaRPr lang="en-US" dirty="0"/>
          </a:p>
        </p:txBody>
      </p:sp>
    </p:spTree>
    <p:extLst>
      <p:ext uri="{BB962C8B-B14F-4D97-AF65-F5344CB8AC3E}">
        <p14:creationId xmlns:p14="http://schemas.microsoft.com/office/powerpoint/2010/main" val="3253119861"/>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Gross and New Revenue</a:t>
            </a:r>
          </a:p>
        </p:txBody>
      </p:sp>
      <p:sp>
        <p:nvSpPr>
          <p:cNvPr id="3" name="Content Placeholder 2"/>
          <p:cNvSpPr>
            <a:spLocks noGrp="1"/>
          </p:cNvSpPr>
          <p:nvPr>
            <p:ph sz="half" idx="1"/>
          </p:nvPr>
        </p:nvSpPr>
        <p:spPr/>
        <p:txBody>
          <a:bodyPr/>
          <a:lstStyle/>
          <a:p>
            <a:r>
              <a:rPr lang="en-US" b="1" dirty="0"/>
              <a:t>Gross Revenue</a:t>
            </a:r>
            <a:r>
              <a:rPr lang="en-US" dirty="0"/>
              <a:t>: Total charges entered for all patients for the services they received.</a:t>
            </a:r>
          </a:p>
          <a:p>
            <a:r>
              <a:rPr lang="en-US" b="1" dirty="0"/>
              <a:t>New Revenue</a:t>
            </a:r>
            <a:r>
              <a:rPr lang="en-US" dirty="0"/>
              <a:t>: Estimate the dollar amount of contractual, discount, or other allowances against gross revenue.</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86</a:t>
            </a:fld>
            <a:endParaRPr lang="en-US" dirty="0"/>
          </a:p>
        </p:txBody>
      </p:sp>
    </p:spTree>
    <p:extLst>
      <p:ext uri="{BB962C8B-B14F-4D97-AF65-F5344CB8AC3E}">
        <p14:creationId xmlns:p14="http://schemas.microsoft.com/office/powerpoint/2010/main" val="3498775555"/>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Gross and Net Revenue</a:t>
            </a:r>
          </a:p>
        </p:txBody>
      </p:sp>
      <p:sp>
        <p:nvSpPr>
          <p:cNvPr id="3" name="Content Placeholder 2"/>
          <p:cNvSpPr>
            <a:spLocks noGrp="1"/>
          </p:cNvSpPr>
          <p:nvPr>
            <p:ph sz="half" idx="1"/>
          </p:nvPr>
        </p:nvSpPr>
        <p:spPr/>
        <p:txBody>
          <a:bodyPr/>
          <a:lstStyle/>
          <a:p>
            <a:r>
              <a:rPr lang="en-US" dirty="0"/>
              <a:t>Estimating Net Receivables</a:t>
            </a:r>
          </a:p>
          <a:p>
            <a:r>
              <a:rPr lang="en-US" dirty="0"/>
              <a:t>Reserve Amounts on a Provider’s Financial Statement</a:t>
            </a:r>
            <a:br>
              <a:rPr lang="en-US" dirty="0"/>
            </a:br>
            <a:r>
              <a:rPr lang="en-US" dirty="0"/>
              <a:t>-Contractual Allowances</a:t>
            </a:r>
            <a:br>
              <a:rPr lang="en-US" dirty="0"/>
            </a:br>
            <a:r>
              <a:rPr lang="en-US" dirty="0"/>
              <a:t>-Bad Debts</a:t>
            </a:r>
            <a:br>
              <a:rPr lang="en-US" dirty="0"/>
            </a:br>
            <a:r>
              <a:rPr lang="en-US" dirty="0"/>
              <a:t>-Charity Care</a:t>
            </a:r>
          </a:p>
          <a:p>
            <a:r>
              <a:rPr lang="en-US" dirty="0"/>
              <a:t>Importance of Calculating Reserves</a:t>
            </a:r>
          </a:p>
          <a:p>
            <a:r>
              <a:rPr lang="en-US" dirty="0"/>
              <a:t>Contra-Account Amounts</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87</a:t>
            </a:fld>
            <a:endParaRPr lang="en-US" dirty="0"/>
          </a:p>
        </p:txBody>
      </p:sp>
    </p:spTree>
    <p:extLst>
      <p:ext uri="{BB962C8B-B14F-4D97-AF65-F5344CB8AC3E}">
        <p14:creationId xmlns:p14="http://schemas.microsoft.com/office/powerpoint/2010/main" val="2311832477"/>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936E0-FE68-4DC2-838C-FB9BB171AC8B}"/>
              </a:ext>
            </a:extLst>
          </p:cNvPr>
          <p:cNvSpPr>
            <a:spLocks noGrp="1"/>
          </p:cNvSpPr>
          <p:nvPr>
            <p:ph type="title"/>
          </p:nvPr>
        </p:nvSpPr>
        <p:spPr/>
        <p:txBody>
          <a:bodyPr/>
          <a:lstStyle/>
          <a:p>
            <a:r>
              <a:rPr lang="en-US" dirty="0"/>
              <a:t>Bad Debt vs. Charity Care </a:t>
            </a:r>
          </a:p>
        </p:txBody>
      </p:sp>
      <p:pic>
        <p:nvPicPr>
          <p:cNvPr id="5" name="Content Placeholder 4">
            <a:extLst>
              <a:ext uri="{FF2B5EF4-FFF2-40B4-BE49-F238E27FC236}">
                <a16:creationId xmlns:a16="http://schemas.microsoft.com/office/drawing/2014/main" id="{7251E1C2-54A4-4C9F-9C9D-5BCEA9EB9FBC}"/>
              </a:ext>
            </a:extLst>
          </p:cNvPr>
          <p:cNvPicPr>
            <a:picLocks noGrp="1" noChangeAspect="1"/>
          </p:cNvPicPr>
          <p:nvPr>
            <p:ph sz="half" idx="1"/>
          </p:nvPr>
        </p:nvPicPr>
        <p:blipFill>
          <a:blip r:embed="rId3"/>
          <a:stretch>
            <a:fillRect/>
          </a:stretch>
        </p:blipFill>
        <p:spPr>
          <a:xfrm>
            <a:off x="5781539" y="1797200"/>
            <a:ext cx="1936376" cy="1936376"/>
          </a:xfrm>
        </p:spPr>
      </p:pic>
      <p:pic>
        <p:nvPicPr>
          <p:cNvPr id="1026" name="Picture 2" descr="The common elements of uncompensated care - Part 2: Bad Debt [PODCAST] -  BESLER">
            <a:extLst>
              <a:ext uri="{FF2B5EF4-FFF2-40B4-BE49-F238E27FC236}">
                <a16:creationId xmlns:a16="http://schemas.microsoft.com/office/drawing/2014/main" id="{829A1EAC-A71A-4BB5-87EF-7491374BB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4928" y="2202351"/>
            <a:ext cx="1852467" cy="1136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229198"/>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sz="half" idx="1"/>
          </p:nvPr>
        </p:nvSpPr>
        <p:spPr/>
        <p:txBody>
          <a:bodyPr/>
          <a:lstStyle/>
          <a:p>
            <a:pPr>
              <a:spcBef>
                <a:spcPts val="407"/>
              </a:spcBef>
            </a:pPr>
            <a:r>
              <a:rPr lang="en-US" sz="2372" dirty="0"/>
              <a:t>To determine gross revenue, the charges for all the services that patient has received is totaled.</a:t>
            </a:r>
          </a:p>
          <a:p>
            <a:pPr>
              <a:spcBef>
                <a:spcPts val="407"/>
              </a:spcBef>
            </a:pPr>
            <a:r>
              <a:rPr lang="en-US" sz="2372" dirty="0"/>
              <a:t>To determine net revenue, financial services estimate the dollar amount of contractual, discount or other allowances that will be applied against those revenues.</a:t>
            </a:r>
          </a:p>
          <a:p>
            <a:pPr>
              <a:spcBef>
                <a:spcPts val="407"/>
              </a:spcBef>
            </a:pPr>
            <a:r>
              <a:rPr lang="en-US" sz="2372" dirty="0"/>
              <a:t>Reserve amounts are reported on the provider’s financial statement as Contractual Allowances, Bad Debts, and Charity Care.</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89</a:t>
            </a:fld>
            <a:endParaRPr lang="en-US" dirty="0"/>
          </a:p>
        </p:txBody>
      </p:sp>
    </p:spTree>
    <p:extLst>
      <p:ext uri="{BB962C8B-B14F-4D97-AF65-F5344CB8AC3E}">
        <p14:creationId xmlns:p14="http://schemas.microsoft.com/office/powerpoint/2010/main" val="189173152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836"/>
            <a:ext cx="7772400" cy="914400"/>
          </a:xfrm>
        </p:spPr>
        <p:txBody>
          <a:bodyPr/>
          <a:lstStyle/>
          <a:p>
            <a:r>
              <a:rPr lang="en-US" dirty="0"/>
              <a:t>Key Points</a:t>
            </a:r>
          </a:p>
        </p:txBody>
      </p:sp>
      <p:sp>
        <p:nvSpPr>
          <p:cNvPr id="3" name="Content Placeholder 2"/>
          <p:cNvSpPr>
            <a:spLocks noGrp="1"/>
          </p:cNvSpPr>
          <p:nvPr>
            <p:ph sz="half" idx="1"/>
          </p:nvPr>
        </p:nvSpPr>
        <p:spPr>
          <a:xfrm>
            <a:off x="685800" y="1044113"/>
            <a:ext cx="7772400" cy="3371850"/>
          </a:xfrm>
        </p:spPr>
        <p:txBody>
          <a:bodyPr/>
          <a:lstStyle/>
          <a:p>
            <a:pPr>
              <a:spcBef>
                <a:spcPts val="407"/>
              </a:spcBef>
            </a:pPr>
            <a:r>
              <a:rPr lang="en-US" sz="2300" dirty="0">
                <a:solidFill>
                  <a:srgbClr val="002E6D"/>
                </a:solidFill>
              </a:rPr>
              <a:t>Three segments of the revenue cycle: pre-service, time-of-service, and post-service</a:t>
            </a:r>
          </a:p>
          <a:p>
            <a:pPr>
              <a:spcBef>
                <a:spcPts val="407"/>
              </a:spcBef>
            </a:pPr>
            <a:r>
              <a:rPr lang="en-US" sz="2300" dirty="0">
                <a:solidFill>
                  <a:srgbClr val="002E6D"/>
                </a:solidFill>
              </a:rPr>
              <a:t>Pre-service is where scheduling and pre-access processing is completed.</a:t>
            </a:r>
          </a:p>
          <a:p>
            <a:pPr>
              <a:spcBef>
                <a:spcPts val="407"/>
              </a:spcBef>
            </a:pPr>
            <a:r>
              <a:rPr lang="en-US" sz="2300" dirty="0">
                <a:solidFill>
                  <a:srgbClr val="002E6D"/>
                </a:solidFill>
              </a:rPr>
              <a:t>In time-of-service a final account review is completed, or registration and financial processing is completed for unscheduled patients.</a:t>
            </a:r>
          </a:p>
          <a:p>
            <a:pPr>
              <a:spcBef>
                <a:spcPts val="407"/>
              </a:spcBef>
            </a:pPr>
            <a:r>
              <a:rPr lang="en-US" sz="2300" dirty="0">
                <a:solidFill>
                  <a:srgbClr val="002E6D"/>
                </a:solidFill>
              </a:rPr>
              <a:t>Account activities occur after is discharged in the post-service segment.</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04475755-7646-498E-9646-57030102CF58}" type="slidenum">
              <a:rPr lang="en-US" smtClean="0"/>
              <a:pPr/>
              <a:t>9</a:t>
            </a:fld>
            <a:endParaRPr lang="en-US" dirty="0"/>
          </a:p>
        </p:txBody>
      </p:sp>
    </p:spTree>
    <p:extLst>
      <p:ext uri="{BB962C8B-B14F-4D97-AF65-F5344CB8AC3E}">
        <p14:creationId xmlns:p14="http://schemas.microsoft.com/office/powerpoint/2010/main" val="1742495534"/>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79398-9BE6-4136-96D9-B82B3B5CD23E}"/>
              </a:ext>
            </a:extLst>
          </p:cNvPr>
          <p:cNvSpPr>
            <a:spLocks noGrp="1"/>
          </p:cNvSpPr>
          <p:nvPr>
            <p:ph type="title"/>
          </p:nvPr>
        </p:nvSpPr>
        <p:spPr/>
        <p:txBody>
          <a:bodyPr/>
          <a:lstStyle/>
          <a:p>
            <a:r>
              <a:rPr lang="en-US" sz="2168" dirty="0"/>
              <a:t>Which of these statements describes the new methodology for NPR? </a:t>
            </a:r>
          </a:p>
        </p:txBody>
      </p:sp>
      <p:sp>
        <p:nvSpPr>
          <p:cNvPr id="3" name="Content Placeholder 2">
            <a:extLst>
              <a:ext uri="{FF2B5EF4-FFF2-40B4-BE49-F238E27FC236}">
                <a16:creationId xmlns:a16="http://schemas.microsoft.com/office/drawing/2014/main" id="{40E5059C-B95F-471A-9341-99A25E9FD400}"/>
              </a:ext>
            </a:extLst>
          </p:cNvPr>
          <p:cNvSpPr>
            <a:spLocks noGrp="1"/>
          </p:cNvSpPr>
          <p:nvPr>
            <p:ph sz="half" idx="1"/>
          </p:nvPr>
        </p:nvSpPr>
        <p:spPr>
          <a:xfrm>
            <a:off x="685801" y="971012"/>
            <a:ext cx="7772400" cy="3486589"/>
          </a:xfrm>
        </p:spPr>
        <p:txBody>
          <a:bodyPr/>
          <a:lstStyle/>
          <a:p>
            <a:pPr marL="0" indent="0">
              <a:lnSpc>
                <a:spcPct val="100000"/>
              </a:lnSpc>
              <a:buNone/>
            </a:pPr>
            <a:r>
              <a:rPr lang="en-US" sz="1626" b="1" cap="all" dirty="0">
                <a:solidFill>
                  <a:srgbClr val="002E6D"/>
                </a:solidFill>
              </a:rPr>
              <a:t>A.</a:t>
            </a:r>
            <a:r>
              <a:rPr lang="en-US" sz="1626" dirty="0">
                <a:solidFill>
                  <a:srgbClr val="002E6D"/>
                </a:solidFill>
              </a:rPr>
              <a:t> Net patient service revenue is defined as the average payment amount for the payer but not recorded until the end of the month processing is completed.</a:t>
            </a:r>
          </a:p>
          <a:p>
            <a:pPr marL="0" indent="0">
              <a:lnSpc>
                <a:spcPct val="100000"/>
              </a:lnSpc>
              <a:buNone/>
            </a:pPr>
            <a:r>
              <a:rPr lang="en-US" sz="1626" b="1" cap="all" dirty="0">
                <a:solidFill>
                  <a:srgbClr val="002E6D"/>
                </a:solidFill>
              </a:rPr>
              <a:t>B.</a:t>
            </a:r>
            <a:r>
              <a:rPr lang="en-US" sz="1626" dirty="0">
                <a:solidFill>
                  <a:srgbClr val="002E6D"/>
                </a:solidFill>
              </a:rPr>
              <a:t> Gross patient service revenue is recorded as net patient service revenue until such time as all payments are received.</a:t>
            </a:r>
          </a:p>
          <a:p>
            <a:pPr marL="0" indent="0">
              <a:lnSpc>
                <a:spcPct val="100000"/>
              </a:lnSpc>
              <a:buNone/>
            </a:pPr>
            <a:r>
              <a:rPr lang="en-US" sz="1626" b="1" cap="all" dirty="0">
                <a:solidFill>
                  <a:srgbClr val="002E6D"/>
                </a:solidFill>
              </a:rPr>
              <a:t>C.</a:t>
            </a:r>
            <a:r>
              <a:rPr lang="en-US" sz="1626" dirty="0">
                <a:solidFill>
                  <a:srgbClr val="002E6D"/>
                </a:solidFill>
              </a:rPr>
              <a:t> Net patient service revenue is defined as the total incurred charges, less the explicit price concession, less any applicable implicit price concession(s) as applied to the specific portfolio of accounts.</a:t>
            </a:r>
          </a:p>
          <a:p>
            <a:pPr marL="0" indent="0">
              <a:lnSpc>
                <a:spcPct val="100000"/>
              </a:lnSpc>
              <a:buNone/>
            </a:pPr>
            <a:r>
              <a:rPr lang="en-US" sz="1626" b="1" cap="all" dirty="0">
                <a:solidFill>
                  <a:srgbClr val="002E6D"/>
                </a:solidFill>
              </a:rPr>
              <a:t>D.</a:t>
            </a:r>
            <a:r>
              <a:rPr lang="en-US" sz="1626" dirty="0">
                <a:solidFill>
                  <a:srgbClr val="002E6D"/>
                </a:solidFill>
              </a:rPr>
              <a:t> Net patient service revenue is gross revenue minus any contractual adjustments applicable to the account. Any additional adjustments are not recorded until the account reaches a zero balance.</a:t>
            </a:r>
          </a:p>
          <a:p>
            <a:pPr marL="0" indent="0">
              <a:lnSpc>
                <a:spcPct val="100000"/>
              </a:lnSpc>
              <a:buNone/>
            </a:pPr>
            <a:r>
              <a:rPr lang="en-US" sz="1626" b="1" cap="all" dirty="0">
                <a:solidFill>
                  <a:srgbClr val="002E6D"/>
                </a:solidFill>
              </a:rPr>
              <a:t>E.</a:t>
            </a:r>
            <a:r>
              <a:rPr lang="en-US" sz="1626" dirty="0">
                <a:solidFill>
                  <a:srgbClr val="002E6D"/>
                </a:solidFill>
              </a:rPr>
              <a:t> Net patient service revenue is the sum of the balances of all charges and payments recorded in the accounting period.</a:t>
            </a:r>
          </a:p>
          <a:p>
            <a:pPr marL="0" indent="0">
              <a:lnSpc>
                <a:spcPct val="100000"/>
              </a:lnSpc>
              <a:buNone/>
            </a:pPr>
            <a:endParaRPr lang="en-US" sz="1626" dirty="0">
              <a:solidFill>
                <a:schemeClr val="bg2"/>
              </a:solidFill>
            </a:endParaRPr>
          </a:p>
        </p:txBody>
      </p:sp>
    </p:spTree>
    <p:extLst>
      <p:ext uri="{BB962C8B-B14F-4D97-AF65-F5344CB8AC3E}">
        <p14:creationId xmlns:p14="http://schemas.microsoft.com/office/powerpoint/2010/main" val="674987616"/>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90" dirty="0"/>
              <a:t>1.10: Key Performance Indicators</a:t>
            </a:r>
          </a:p>
        </p:txBody>
      </p:sp>
      <p:sp>
        <p:nvSpPr>
          <p:cNvPr id="3" name="Content Placeholder 2"/>
          <p:cNvSpPr>
            <a:spLocks noGrp="1"/>
          </p:cNvSpPr>
          <p:nvPr>
            <p:ph sz="half" idx="1"/>
          </p:nvPr>
        </p:nvSpPr>
        <p:spPr/>
        <p:txBody>
          <a:bodyPr/>
          <a:lstStyle/>
          <a:p>
            <a:pPr>
              <a:buNone/>
            </a:pPr>
            <a:endParaRPr lang="en-US" dirty="0"/>
          </a:p>
          <a:p>
            <a:r>
              <a:rPr lang="en-US" dirty="0"/>
              <a:t>Identify the purpose of Key Performance Indicators (KPIs).</a:t>
            </a:r>
          </a:p>
          <a:p>
            <a:r>
              <a:rPr lang="en-US" dirty="0"/>
              <a:t>Identify the components of an accounts receivable (A/R) aging analysis.</a:t>
            </a:r>
          </a:p>
          <a:p>
            <a:r>
              <a:rPr lang="en-US" dirty="0"/>
              <a:t>Identify the calculation used to determine the days of revenue in A/R.</a:t>
            </a:r>
          </a:p>
        </p:txBody>
      </p:sp>
      <p:sp>
        <p:nvSpPr>
          <p:cNvPr id="4" name="Slide Number Placeholder 3"/>
          <p:cNvSpPr>
            <a:spLocks noGrp="1"/>
          </p:cNvSpPr>
          <p:nvPr>
            <p:ph type="sldNum" sz="quarter" idx="4294967295"/>
          </p:nvPr>
        </p:nvSpPr>
        <p:spPr>
          <a:xfrm>
            <a:off x="7086600" y="4773584"/>
            <a:ext cx="1905000" cy="273830"/>
          </a:xfrm>
          <a:prstGeom prst="rect">
            <a:avLst/>
          </a:prstGeom>
        </p:spPr>
        <p:txBody>
          <a:bodyPr/>
          <a:lstStyle/>
          <a:p>
            <a:fld id="{342C256A-E8D1-E44B-A707-3F94590BD37A}" type="slidenum">
              <a:rPr lang="en-US" smtClean="0"/>
              <a:pPr/>
              <a:t>91</a:t>
            </a:fld>
            <a:endParaRPr lang="en-US" dirty="0"/>
          </a:p>
        </p:txBody>
      </p:sp>
    </p:spTree>
    <p:extLst>
      <p:ext uri="{BB962C8B-B14F-4D97-AF65-F5344CB8AC3E}">
        <p14:creationId xmlns:p14="http://schemas.microsoft.com/office/powerpoint/2010/main" val="306628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68473-1CBC-4D57-9422-BD6A6777D112}"/>
              </a:ext>
            </a:extLst>
          </p:cNvPr>
          <p:cNvSpPr>
            <a:spLocks noGrp="1"/>
          </p:cNvSpPr>
          <p:nvPr>
            <p:ph type="title"/>
          </p:nvPr>
        </p:nvSpPr>
        <p:spPr/>
        <p:txBody>
          <a:bodyPr/>
          <a:lstStyle/>
          <a:p>
            <a:r>
              <a:rPr lang="en-US" dirty="0"/>
              <a:t>HFMA MAP Keys </a:t>
            </a:r>
          </a:p>
        </p:txBody>
      </p:sp>
      <p:pic>
        <p:nvPicPr>
          <p:cNvPr id="5" name="Content Placeholder 4">
            <a:extLst>
              <a:ext uri="{FF2B5EF4-FFF2-40B4-BE49-F238E27FC236}">
                <a16:creationId xmlns:a16="http://schemas.microsoft.com/office/drawing/2014/main" id="{E22FAF42-B0D0-443A-B405-9CE9C62BAD22}"/>
              </a:ext>
            </a:extLst>
          </p:cNvPr>
          <p:cNvPicPr>
            <a:picLocks noGrp="1" noChangeAspect="1"/>
          </p:cNvPicPr>
          <p:nvPr>
            <p:ph sz="half" idx="1"/>
          </p:nvPr>
        </p:nvPicPr>
        <p:blipFill>
          <a:blip r:embed="rId3"/>
          <a:stretch>
            <a:fillRect/>
          </a:stretch>
        </p:blipFill>
        <p:spPr>
          <a:xfrm>
            <a:off x="2636162" y="1768154"/>
            <a:ext cx="3872753" cy="2007377"/>
          </a:xfrm>
        </p:spPr>
      </p:pic>
    </p:spTree>
    <p:extLst>
      <p:ext uri="{BB962C8B-B14F-4D97-AF65-F5344CB8AC3E}">
        <p14:creationId xmlns:p14="http://schemas.microsoft.com/office/powerpoint/2010/main" val="3530892025"/>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65" y="-268269"/>
            <a:ext cx="7772401" cy="982947"/>
          </a:xfrm>
        </p:spPr>
        <p:txBody>
          <a:bodyPr>
            <a:normAutofit fontScale="90000"/>
          </a:bodyPr>
          <a:lstStyle/>
          <a:p>
            <a:r>
              <a:rPr lang="en-US" dirty="0"/>
              <a:t>Key Performance Indicators (KPIs)</a:t>
            </a:r>
          </a:p>
        </p:txBody>
      </p:sp>
      <p:pic>
        <p:nvPicPr>
          <p:cNvPr id="4" name="Picture 3">
            <a:extLst>
              <a:ext uri="{FF2B5EF4-FFF2-40B4-BE49-F238E27FC236}">
                <a16:creationId xmlns:a16="http://schemas.microsoft.com/office/drawing/2014/main" id="{BF5A47D9-A48B-49AE-B6CF-E77E3AD5646C}"/>
              </a:ext>
            </a:extLst>
          </p:cNvPr>
          <p:cNvPicPr>
            <a:picLocks noChangeAspect="1"/>
          </p:cNvPicPr>
          <p:nvPr/>
        </p:nvPicPr>
        <p:blipFill>
          <a:blip r:embed="rId3"/>
          <a:stretch>
            <a:fillRect/>
          </a:stretch>
        </p:blipFill>
        <p:spPr>
          <a:xfrm>
            <a:off x="1628708" y="714678"/>
            <a:ext cx="5989858" cy="3664357"/>
          </a:xfrm>
          <a:prstGeom prst="rect">
            <a:avLst/>
          </a:prstGeom>
        </p:spPr>
      </p:pic>
    </p:spTree>
    <p:extLst>
      <p:ext uri="{BB962C8B-B14F-4D97-AF65-F5344CB8AC3E}">
        <p14:creationId xmlns:p14="http://schemas.microsoft.com/office/powerpoint/2010/main" val="37841197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KPIs </a:t>
            </a:r>
          </a:p>
        </p:txBody>
      </p:sp>
      <p:sp>
        <p:nvSpPr>
          <p:cNvPr id="3" name="Content Placeholder 2"/>
          <p:cNvSpPr>
            <a:spLocks noGrp="1"/>
          </p:cNvSpPr>
          <p:nvPr>
            <p:ph sz="half" idx="1"/>
          </p:nvPr>
        </p:nvSpPr>
        <p:spPr>
          <a:xfrm>
            <a:off x="1060704" y="1384106"/>
            <a:ext cx="7772400" cy="3371674"/>
          </a:xfrm>
        </p:spPr>
        <p:txBody>
          <a:bodyPr/>
          <a:lstStyle/>
          <a:p>
            <a:r>
              <a:rPr lang="en-US" dirty="0"/>
              <a:t>Days of Revenue in Receivables</a:t>
            </a:r>
          </a:p>
          <a:p>
            <a:r>
              <a:rPr lang="en-US" dirty="0"/>
              <a:t>A/R Aging Analysis</a:t>
            </a:r>
          </a:p>
          <a:p>
            <a:r>
              <a:rPr lang="en-US" dirty="0"/>
              <a:t>Discharged Not Final Billed</a:t>
            </a:r>
          </a:p>
          <a:p>
            <a:endParaRPr lang="en-US" dirty="0"/>
          </a:p>
          <a:p>
            <a:endParaRPr lang="en-US" dirty="0"/>
          </a:p>
        </p:txBody>
      </p:sp>
    </p:spTree>
    <p:extLst>
      <p:ext uri="{BB962C8B-B14F-4D97-AF65-F5344CB8AC3E}">
        <p14:creationId xmlns:p14="http://schemas.microsoft.com/office/powerpoint/2010/main" val="3560068848"/>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KPIs </a:t>
            </a:r>
          </a:p>
        </p:txBody>
      </p:sp>
      <p:sp>
        <p:nvSpPr>
          <p:cNvPr id="3" name="Content Placeholder 2"/>
          <p:cNvSpPr>
            <a:spLocks noGrp="1"/>
          </p:cNvSpPr>
          <p:nvPr>
            <p:ph sz="half" idx="1"/>
          </p:nvPr>
        </p:nvSpPr>
        <p:spPr>
          <a:xfrm>
            <a:off x="1060704" y="1280832"/>
            <a:ext cx="7772400" cy="3371674"/>
          </a:xfrm>
        </p:spPr>
        <p:txBody>
          <a:bodyPr/>
          <a:lstStyle/>
          <a:p>
            <a:r>
              <a:rPr lang="en-US" dirty="0"/>
              <a:t>Cost to Collect</a:t>
            </a:r>
          </a:p>
          <a:p>
            <a:r>
              <a:rPr lang="en-US" dirty="0"/>
              <a:t>Cash Collected as Percent of Net Revenue</a:t>
            </a:r>
          </a:p>
          <a:p>
            <a:r>
              <a:rPr lang="en-US" dirty="0"/>
              <a:t>Denials as a Percent of Net Revenue</a:t>
            </a:r>
          </a:p>
          <a:p>
            <a:r>
              <a:rPr lang="en-US" dirty="0"/>
              <a:t>Credit Balances – Days Outstanding</a:t>
            </a:r>
          </a:p>
        </p:txBody>
      </p:sp>
    </p:spTree>
    <p:extLst>
      <p:ext uri="{BB962C8B-B14F-4D97-AF65-F5344CB8AC3E}">
        <p14:creationId xmlns:p14="http://schemas.microsoft.com/office/powerpoint/2010/main" val="218723818"/>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DC9BE-834D-4BA2-9CF5-9E8DE91908BD}"/>
              </a:ext>
            </a:extLst>
          </p:cNvPr>
          <p:cNvSpPr>
            <a:spLocks noGrp="1"/>
          </p:cNvSpPr>
          <p:nvPr>
            <p:ph type="title"/>
          </p:nvPr>
        </p:nvSpPr>
        <p:spPr/>
        <p:txBody>
          <a:bodyPr/>
          <a:lstStyle/>
          <a:p>
            <a:r>
              <a:rPr lang="en-US" dirty="0"/>
              <a:t>Key Concept Slide </a:t>
            </a:r>
          </a:p>
        </p:txBody>
      </p:sp>
      <p:sp>
        <p:nvSpPr>
          <p:cNvPr id="3" name="Content Placeholder 2">
            <a:extLst>
              <a:ext uri="{FF2B5EF4-FFF2-40B4-BE49-F238E27FC236}">
                <a16:creationId xmlns:a16="http://schemas.microsoft.com/office/drawing/2014/main" id="{3B200918-C9F1-479E-AFD6-668ABD85CD3E}"/>
              </a:ext>
            </a:extLst>
          </p:cNvPr>
          <p:cNvSpPr>
            <a:spLocks noGrp="1"/>
          </p:cNvSpPr>
          <p:nvPr>
            <p:ph sz="half" idx="1"/>
          </p:nvPr>
        </p:nvSpPr>
        <p:spPr/>
        <p:txBody>
          <a:bodyPr/>
          <a:lstStyle/>
          <a:p>
            <a:pPr algn="l">
              <a:lnSpc>
                <a:spcPct val="100000"/>
              </a:lnSpc>
              <a:buFont typeface="Arial" panose="020B0604020202020204" pitchFamily="34" charset="0"/>
              <a:buChar char="•"/>
            </a:pPr>
            <a:r>
              <a:rPr lang="en-US" sz="1897" dirty="0">
                <a:solidFill>
                  <a:srgbClr val="002E6D"/>
                </a:solidFill>
              </a:rPr>
              <a:t>Key Performance Indicators (KPIs) set standards for accounts receivables (A/R) and provide a method of measuring the collection and control of A/R.</a:t>
            </a:r>
          </a:p>
          <a:p>
            <a:pPr algn="l">
              <a:lnSpc>
                <a:spcPct val="100000"/>
              </a:lnSpc>
              <a:buFont typeface="Arial" panose="020B0604020202020204" pitchFamily="34" charset="0"/>
              <a:buChar char="•"/>
            </a:pPr>
            <a:r>
              <a:rPr lang="en-US" sz="1897" dirty="0">
                <a:solidFill>
                  <a:srgbClr val="002E6D"/>
                </a:solidFill>
              </a:rPr>
              <a:t>Days in A/R is calculated based on the value of the total accounts receivable on a specific date.</a:t>
            </a:r>
          </a:p>
          <a:p>
            <a:pPr algn="l">
              <a:lnSpc>
                <a:spcPct val="100000"/>
              </a:lnSpc>
              <a:buFont typeface="Arial" panose="020B0604020202020204" pitchFamily="34" charset="0"/>
              <a:buChar char="•"/>
            </a:pPr>
            <a:r>
              <a:rPr lang="en-US" sz="1897" dirty="0">
                <a:solidFill>
                  <a:srgbClr val="002E6D"/>
                </a:solidFill>
              </a:rPr>
              <a:t>A/R day calculations can also be done for specific payers to evaluate the collection efficiency and payment progress on third-party payers or self-pay patients.</a:t>
            </a:r>
          </a:p>
          <a:p>
            <a:pPr algn="l">
              <a:lnSpc>
                <a:spcPct val="100000"/>
              </a:lnSpc>
              <a:buFont typeface="Arial" panose="020B0604020202020204" pitchFamily="34" charset="0"/>
              <a:buChar char="•"/>
            </a:pPr>
            <a:r>
              <a:rPr lang="en-US" sz="1897" dirty="0">
                <a:solidFill>
                  <a:srgbClr val="002E6D"/>
                </a:solidFill>
              </a:rPr>
              <a:t>Completing an analysis of A/R aging and KPIs can help identify issues and areas for improvement</a:t>
            </a:r>
          </a:p>
          <a:p>
            <a:pPr>
              <a:lnSpc>
                <a:spcPct val="100000"/>
              </a:lnSpc>
            </a:pPr>
            <a:endParaRPr lang="en-US" sz="1897" dirty="0">
              <a:solidFill>
                <a:schemeClr val="bg2"/>
              </a:solidFill>
            </a:endParaRPr>
          </a:p>
        </p:txBody>
      </p:sp>
    </p:spTree>
    <p:extLst>
      <p:ext uri="{BB962C8B-B14F-4D97-AF65-F5344CB8AC3E}">
        <p14:creationId xmlns:p14="http://schemas.microsoft.com/office/powerpoint/2010/main" val="1874701881"/>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12A2D-C1BF-4373-8D54-10F4E03B55A1}"/>
              </a:ext>
            </a:extLst>
          </p:cNvPr>
          <p:cNvSpPr>
            <a:spLocks noGrp="1"/>
          </p:cNvSpPr>
          <p:nvPr>
            <p:ph type="title"/>
          </p:nvPr>
        </p:nvSpPr>
        <p:spPr/>
        <p:txBody>
          <a:bodyPr/>
          <a:lstStyle/>
          <a:p>
            <a:r>
              <a:rPr lang="en-US" dirty="0"/>
              <a:t>What are KPI’s? </a:t>
            </a:r>
          </a:p>
        </p:txBody>
      </p:sp>
      <p:sp>
        <p:nvSpPr>
          <p:cNvPr id="3" name="Content Placeholder 2">
            <a:extLst>
              <a:ext uri="{FF2B5EF4-FFF2-40B4-BE49-F238E27FC236}">
                <a16:creationId xmlns:a16="http://schemas.microsoft.com/office/drawing/2014/main" id="{B0DC0424-2715-4A3D-B953-107FF67AFEAD}"/>
              </a:ext>
            </a:extLst>
          </p:cNvPr>
          <p:cNvSpPr>
            <a:spLocks noGrp="1"/>
          </p:cNvSpPr>
          <p:nvPr>
            <p:ph sz="half" idx="1"/>
          </p:nvPr>
        </p:nvSpPr>
        <p:spPr/>
        <p:txBody>
          <a:bodyPr/>
          <a:lstStyle/>
          <a:p>
            <a:pPr marL="0" indent="0">
              <a:lnSpc>
                <a:spcPct val="100000"/>
              </a:lnSpc>
              <a:buNone/>
            </a:pPr>
            <a:r>
              <a:rPr lang="en-US" sz="1897" b="1" cap="all" dirty="0">
                <a:solidFill>
                  <a:srgbClr val="002E6D"/>
                </a:solidFill>
              </a:rPr>
              <a:t>A.</a:t>
            </a:r>
            <a:r>
              <a:rPr lang="en-US" sz="1897" dirty="0">
                <a:solidFill>
                  <a:srgbClr val="002E6D"/>
                </a:solidFill>
              </a:rPr>
              <a:t> Benchmarks which are used to compare Key Performance Indicators in an organization to an agreed upon average or expected standard within the same industry.</a:t>
            </a:r>
          </a:p>
          <a:p>
            <a:pPr marL="0" indent="0">
              <a:lnSpc>
                <a:spcPct val="100000"/>
              </a:lnSpc>
              <a:buNone/>
            </a:pPr>
            <a:r>
              <a:rPr lang="en-US" sz="1897" b="1" cap="all" dirty="0">
                <a:solidFill>
                  <a:srgbClr val="002E6D"/>
                </a:solidFill>
              </a:rPr>
              <a:t>B.</a:t>
            </a:r>
            <a:r>
              <a:rPr lang="en-US" sz="1897" dirty="0">
                <a:solidFill>
                  <a:srgbClr val="002E6D"/>
                </a:solidFill>
              </a:rPr>
              <a:t> Key performance indicators, which set standards for accounts receivable (A/R) and provide a method of measuring the collection and control of A/R.</a:t>
            </a:r>
          </a:p>
          <a:p>
            <a:pPr marL="0" indent="0">
              <a:lnSpc>
                <a:spcPct val="100000"/>
              </a:lnSpc>
              <a:buNone/>
            </a:pPr>
            <a:r>
              <a:rPr lang="en-US" sz="1897" b="1" cap="all" dirty="0">
                <a:solidFill>
                  <a:srgbClr val="002E6D"/>
                </a:solidFill>
              </a:rPr>
              <a:t>C.</a:t>
            </a:r>
            <a:r>
              <a:rPr lang="en-US" sz="1897" dirty="0">
                <a:solidFill>
                  <a:srgbClr val="002E6D"/>
                </a:solidFill>
              </a:rPr>
              <a:t> Days in A/R is calculated based on the value of the total accounts receivable on a specific date.</a:t>
            </a:r>
          </a:p>
          <a:p>
            <a:pPr marL="0" indent="0">
              <a:lnSpc>
                <a:spcPct val="100000"/>
              </a:lnSpc>
              <a:buNone/>
            </a:pPr>
            <a:r>
              <a:rPr lang="en-US" sz="1897" b="1" cap="all" dirty="0">
                <a:solidFill>
                  <a:srgbClr val="002E6D"/>
                </a:solidFill>
              </a:rPr>
              <a:t>D.</a:t>
            </a:r>
            <a:r>
              <a:rPr lang="en-US" sz="1897" dirty="0">
                <a:solidFill>
                  <a:srgbClr val="002E6D"/>
                </a:solidFill>
              </a:rPr>
              <a:t> A component that can divide the accounts receivable into 30, 60, 90, 120 days, and over 120 days categories, based on the date of service/discharge</a:t>
            </a:r>
          </a:p>
          <a:p>
            <a:pPr marL="0" indent="0">
              <a:lnSpc>
                <a:spcPct val="100000"/>
              </a:lnSpc>
              <a:buNone/>
            </a:pPr>
            <a:endParaRPr lang="en-US" sz="1897" dirty="0">
              <a:solidFill>
                <a:schemeClr val="bg2"/>
              </a:solidFill>
            </a:endParaRPr>
          </a:p>
        </p:txBody>
      </p:sp>
    </p:spTree>
    <p:extLst>
      <p:ext uri="{BB962C8B-B14F-4D97-AF65-F5344CB8AC3E}">
        <p14:creationId xmlns:p14="http://schemas.microsoft.com/office/powerpoint/2010/main" val="1887773824"/>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A93E9BC-ACC3-4E4C-87BA-23A5DB3CE6FE}"/>
              </a:ext>
            </a:extLst>
          </p:cNvPr>
          <p:cNvPicPr>
            <a:picLocks noChangeAspect="1"/>
          </p:cNvPicPr>
          <p:nvPr/>
        </p:nvPicPr>
        <p:blipFill>
          <a:blip r:embed="rId2"/>
          <a:stretch>
            <a:fillRect/>
          </a:stretch>
        </p:blipFill>
        <p:spPr>
          <a:xfrm>
            <a:off x="-3131" y="-3228"/>
            <a:ext cx="9150261" cy="5181272"/>
          </a:xfrm>
          <a:prstGeom prst="rect">
            <a:avLst/>
          </a:prstGeom>
        </p:spPr>
      </p:pic>
      <p:sp>
        <p:nvSpPr>
          <p:cNvPr id="3" name="Slide Number Placeholder 2">
            <a:extLst>
              <a:ext uri="{FF2B5EF4-FFF2-40B4-BE49-F238E27FC236}">
                <a16:creationId xmlns:a16="http://schemas.microsoft.com/office/drawing/2014/main" id="{4941E182-7316-4DE8-8F4A-C9605731599D}"/>
              </a:ext>
            </a:extLst>
          </p:cNvPr>
          <p:cNvSpPr>
            <a:spLocks noGrp="1"/>
          </p:cNvSpPr>
          <p:nvPr>
            <p:ph type="sldNum" sz="quarter" idx="12"/>
          </p:nvPr>
        </p:nvSpPr>
        <p:spPr/>
        <p:txBody>
          <a:bodyPr/>
          <a:lstStyle/>
          <a:p>
            <a:fld id="{6A337BFC-50F7-47F0-9AE8-ED64220C84FA}" type="slidenum">
              <a:rPr lang="en-US" smtClean="0"/>
              <a:t>98</a:t>
            </a:fld>
            <a:endParaRPr lang="en-US" dirty="0"/>
          </a:p>
        </p:txBody>
      </p:sp>
    </p:spTree>
    <p:extLst>
      <p:ext uri="{BB962C8B-B14F-4D97-AF65-F5344CB8AC3E}">
        <p14:creationId xmlns:p14="http://schemas.microsoft.com/office/powerpoint/2010/main" val="3810403897"/>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08E2-F88B-47E7-9E53-5AA125BC9DB9}"/>
              </a:ext>
            </a:extLst>
          </p:cNvPr>
          <p:cNvSpPr txBox="1">
            <a:spLocks/>
          </p:cNvSpPr>
          <p:nvPr/>
        </p:nvSpPr>
        <p:spPr>
          <a:xfrm>
            <a:off x="2612667" y="351258"/>
            <a:ext cx="8597713" cy="621926"/>
          </a:xfrm>
          <a:prstGeom prst="rect">
            <a:avLst/>
          </a:prstGeo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6600" b="1" dirty="0">
                <a:solidFill>
                  <a:srgbClr val="002E6D"/>
                </a:solidFill>
              </a:rPr>
              <a:t>Thank You!</a:t>
            </a:r>
          </a:p>
        </p:txBody>
      </p:sp>
    </p:spTree>
    <p:extLst>
      <p:ext uri="{BB962C8B-B14F-4D97-AF65-F5344CB8AC3E}">
        <p14:creationId xmlns:p14="http://schemas.microsoft.com/office/powerpoint/2010/main" val="4795262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FMA_PrimaryPresentation" id="{397F1F87-9BB8-4DCA-B350-21D49D6C3852}" vid="{754A1CBA-F775-443E-9354-63E9D7CFC1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2F4B2000D6F94A8B573DE31E29ADC0" ma:contentTypeVersion="18" ma:contentTypeDescription="Create a new document." ma:contentTypeScope="" ma:versionID="7655ae25fdc67b35f0db6de1b3852c63">
  <xsd:schema xmlns:xsd="http://www.w3.org/2001/XMLSchema" xmlns:xs="http://www.w3.org/2001/XMLSchema" xmlns:p="http://schemas.microsoft.com/office/2006/metadata/properties" xmlns:ns2="5b4b86c5-475f-485b-ac30-381e64ef08ac" xmlns:ns3="c714058f-4a6e-4e5a-8e7b-04766cc098e5" targetNamespace="http://schemas.microsoft.com/office/2006/metadata/properties" ma:root="true" ma:fieldsID="e00f4b6129d77f26f7d4ed9d18922e02" ns2:_="" ns3:_="">
    <xsd:import namespace="5b4b86c5-475f-485b-ac30-381e64ef08ac"/>
    <xsd:import namespace="c714058f-4a6e-4e5a-8e7b-04766cc098e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4b86c5-475f-485b-ac30-381e64ef08a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fed6b48-46cb-4a04-bc25-af8b5d15dd4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14058f-4a6e-4e5a-8e7b-04766cc098e5"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13dd1043-f2ad-45da-88d1-a893a3de250b}" ma:internalName="TaxCatchAll" ma:showField="CatchAllData" ma:web="c714058f-4a6e-4e5a-8e7b-04766cc098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714058f-4a6e-4e5a-8e7b-04766cc098e5">
      <UserInfo>
        <DisplayName>Todd Nelson</DisplayName>
        <AccountId>25</AccountId>
        <AccountType/>
      </UserInfo>
    </SharedWithUsers>
    <lcf76f155ced4ddcb4097134ff3c332f xmlns="5b4b86c5-475f-485b-ac30-381e64ef08ac">
      <Terms xmlns="http://schemas.microsoft.com/office/infopath/2007/PartnerControls"/>
    </lcf76f155ced4ddcb4097134ff3c332f>
    <TaxCatchAll xmlns="c714058f-4a6e-4e5a-8e7b-04766cc098e5" xsi:nil="true"/>
  </documentManagement>
</p:properties>
</file>

<file path=customXml/itemProps1.xml><?xml version="1.0" encoding="utf-8"?>
<ds:datastoreItem xmlns:ds="http://schemas.openxmlformats.org/officeDocument/2006/customXml" ds:itemID="{7119D4B3-36A0-45B8-9755-C2BF611B8437}">
  <ds:schemaRefs>
    <ds:schemaRef ds:uri="http://schemas.microsoft.com/sharepoint/v3/contenttype/forms"/>
  </ds:schemaRefs>
</ds:datastoreItem>
</file>

<file path=customXml/itemProps2.xml><?xml version="1.0" encoding="utf-8"?>
<ds:datastoreItem xmlns:ds="http://schemas.openxmlformats.org/officeDocument/2006/customXml" ds:itemID="{CB9308F5-B69F-4005-AFF6-C1AB767E87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4b86c5-475f-485b-ac30-381e64ef08ac"/>
    <ds:schemaRef ds:uri="c714058f-4a6e-4e5a-8e7b-04766cc098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896B5E-7282-4045-B380-07B2682E29F2}">
  <ds:schemaRefs>
    <ds:schemaRef ds:uri="http://purl.org/dc/elements/1.1/"/>
    <ds:schemaRef ds:uri="http://schemas.openxmlformats.org/package/2006/metadata/core-properties"/>
    <ds:schemaRef ds:uri="5b4b86c5-475f-485b-ac30-381e64ef08ac"/>
    <ds:schemaRef ds:uri="http://purl.org/dc/terms/"/>
    <ds:schemaRef ds:uri="http://schemas.microsoft.com/office/2006/documentManagement/types"/>
    <ds:schemaRef ds:uri="http://schemas.microsoft.com/office/2006/metadata/properties"/>
    <ds:schemaRef ds:uri="http://schemas.microsoft.com/office/infopath/2007/PartnerControls"/>
    <ds:schemaRef ds:uri="c714058f-4a6e-4e5a-8e7b-04766cc098e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HFMA_PrimaryPresentation</Template>
  <TotalTime>10740</TotalTime>
  <Words>10770</Words>
  <Application>Microsoft Office PowerPoint</Application>
  <PresentationFormat>On-screen Show (16:9)</PresentationFormat>
  <Paragraphs>922</Paragraphs>
  <Slides>99</Slides>
  <Notes>85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99</vt:i4>
      </vt:variant>
    </vt:vector>
  </HeadingPairs>
  <TitlesOfParts>
    <vt:vector size="112" baseType="lpstr">
      <vt:lpstr>Aptos</vt:lpstr>
      <vt:lpstr>Arial</vt:lpstr>
      <vt:lpstr>Arial</vt:lpstr>
      <vt:lpstr>ArialMT</vt:lpstr>
      <vt:lpstr>Calibri</vt:lpstr>
      <vt:lpstr>Calibri Light</vt:lpstr>
      <vt:lpstr>Courier New</vt:lpstr>
      <vt:lpstr>inherit</vt:lpstr>
      <vt:lpstr>Lato</vt:lpstr>
      <vt:lpstr>Times New Roman</vt:lpstr>
      <vt:lpstr>Office Theme</vt:lpstr>
      <vt:lpstr>Office Theme</vt:lpstr>
      <vt:lpstr>1_Office Theme</vt:lpstr>
      <vt:lpstr>PowerPoint Presentation</vt:lpstr>
      <vt:lpstr>Unit 1: Patient-Centric Revenue Cycle</vt:lpstr>
      <vt:lpstr>1.1: Patient-Centric Revenue Cycle Overview</vt:lpstr>
      <vt:lpstr>PowerPoint Presentation</vt:lpstr>
      <vt:lpstr>Engaging the Consumer</vt:lpstr>
      <vt:lpstr>Engaging the Patient</vt:lpstr>
      <vt:lpstr>Engaging the Customer</vt:lpstr>
      <vt:lpstr>Patient Centric Revenue Cycle</vt:lpstr>
      <vt:lpstr>Key Points</vt:lpstr>
      <vt:lpstr>What happens during the post service stage? </vt:lpstr>
      <vt:lpstr>1.2: Healthcare Dollars and Sense</vt:lpstr>
      <vt:lpstr>Patient Financial Communications</vt:lpstr>
      <vt:lpstr>Price Transparency</vt:lpstr>
      <vt:lpstr>CMS Price Transparency Mandate</vt:lpstr>
      <vt:lpstr>No Surprises Act </vt:lpstr>
      <vt:lpstr>Medical Account Resolution</vt:lpstr>
      <vt:lpstr>Key Points</vt:lpstr>
      <vt:lpstr>PowerPoint Presentation</vt:lpstr>
      <vt:lpstr>Which option is not a main HFMA Healthcare Dollars and Sense Revenue Cycle Initiative? </vt:lpstr>
      <vt:lpstr>Which items are not best practice? </vt:lpstr>
      <vt:lpstr>1.3: Patient Experience and Satisfaction</vt:lpstr>
      <vt:lpstr>Today’s Patients as Consumers</vt:lpstr>
      <vt:lpstr>Revenue Cycle Team Members Role in Patient Satisfaction</vt:lpstr>
      <vt:lpstr>Cost of Poor Quality Patient Experiences</vt:lpstr>
      <vt:lpstr>Impacts to Providers  </vt:lpstr>
      <vt:lpstr>Key Points</vt:lpstr>
      <vt:lpstr>What is the objective of the HCAHPS Initiative? </vt:lpstr>
      <vt:lpstr>1.4: Collaboration and Continuum of Care</vt:lpstr>
      <vt:lpstr>Collaboration with Information Technology</vt:lpstr>
      <vt:lpstr>Continuum of Care</vt:lpstr>
      <vt:lpstr>Key Points</vt:lpstr>
      <vt:lpstr>Key Points</vt:lpstr>
      <vt:lpstr>Which is not a department that supports and collaborates with the revenue cycle? </vt:lpstr>
      <vt:lpstr>Which option is not a continuum of care provider? </vt:lpstr>
      <vt:lpstr>1.5: Compliance &amp; HIPAA Regulations</vt:lpstr>
      <vt:lpstr>Introduction to Compliance</vt:lpstr>
      <vt:lpstr>Compliance Programs</vt:lpstr>
      <vt:lpstr>Compliance Program Elements</vt:lpstr>
      <vt:lpstr>Compliance Program Elements</vt:lpstr>
      <vt:lpstr>Which of the following are not essential elements of a compliance program? </vt:lpstr>
      <vt:lpstr>Code of Conduct</vt:lpstr>
      <vt:lpstr>Office of the Inspector General</vt:lpstr>
      <vt:lpstr>HIPAA</vt:lpstr>
      <vt:lpstr>Transaction Sets </vt:lpstr>
      <vt:lpstr>Transaction Sets </vt:lpstr>
      <vt:lpstr>Standard Unique Employer Identifier</vt:lpstr>
      <vt:lpstr>National Provider Identifier (NPI)</vt:lpstr>
      <vt:lpstr>Privacy of Health Information</vt:lpstr>
      <vt:lpstr>Security of Health Information</vt:lpstr>
      <vt:lpstr>Key Points</vt:lpstr>
      <vt:lpstr>PowerPoint Presentation</vt:lpstr>
      <vt:lpstr>Identify which option is not a work plan task mentioned in this course. </vt:lpstr>
      <vt:lpstr>PowerPoint Presentation</vt:lpstr>
      <vt:lpstr>1.6: Medicare Compliance &amp; Regulations</vt:lpstr>
      <vt:lpstr>DRG Window</vt:lpstr>
      <vt:lpstr>Specific Medicare Compliance Issues</vt:lpstr>
      <vt:lpstr>MSP Situations</vt:lpstr>
      <vt:lpstr>         Medical Necessity Screening and ABNs</vt:lpstr>
      <vt:lpstr>ABN Requirements</vt:lpstr>
      <vt:lpstr>The Two- Midnight Rule </vt:lpstr>
      <vt:lpstr>  CCI, Modifiers, and CPT/Revenue Code Issues</vt:lpstr>
      <vt:lpstr>Key Points</vt:lpstr>
      <vt:lpstr>In order to promote correct coding, CMS developed what? </vt:lpstr>
      <vt:lpstr>1.7: Ethics</vt:lpstr>
      <vt:lpstr>Ethics</vt:lpstr>
      <vt:lpstr>Ethics Violations Examples</vt:lpstr>
      <vt:lpstr>HIPAA</vt:lpstr>
      <vt:lpstr>Key Points</vt:lpstr>
      <vt:lpstr>What do business/organizational ethics represent? </vt:lpstr>
      <vt:lpstr>PowerPoint Presentation</vt:lpstr>
      <vt:lpstr>1.8: Volume to Value</vt:lpstr>
      <vt:lpstr>Overview of the Affordable Care Act</vt:lpstr>
      <vt:lpstr>ACA Provisions</vt:lpstr>
      <vt:lpstr>Improving Quality of Care </vt:lpstr>
      <vt:lpstr>Reforming the Delivery System </vt:lpstr>
      <vt:lpstr>Center for Medicaid Innovation </vt:lpstr>
      <vt:lpstr>ACO Types</vt:lpstr>
      <vt:lpstr>Volume to Value</vt:lpstr>
      <vt:lpstr>Medicare’s Pay-for-Performance Initiatives</vt:lpstr>
      <vt:lpstr>Key Points</vt:lpstr>
      <vt:lpstr>PowerPoint Presentation</vt:lpstr>
      <vt:lpstr>What is the intended outcome of collaborations made through an ACO?</vt:lpstr>
      <vt:lpstr>1.9: Financial Overview</vt:lpstr>
      <vt:lpstr>Financial Reports</vt:lpstr>
      <vt:lpstr>Accounting Methods</vt:lpstr>
      <vt:lpstr>Gross and New Revenue</vt:lpstr>
      <vt:lpstr>Gross and Net Revenue</vt:lpstr>
      <vt:lpstr>Bad Debt vs. Charity Care </vt:lpstr>
      <vt:lpstr>Key Points</vt:lpstr>
      <vt:lpstr>Which of these statements describes the new methodology for NPR? </vt:lpstr>
      <vt:lpstr>1.10: Key Performance Indicators</vt:lpstr>
      <vt:lpstr>HFMA MAP Keys </vt:lpstr>
      <vt:lpstr>Key Performance Indicators (KPIs)</vt:lpstr>
      <vt:lpstr>General KPIs </vt:lpstr>
      <vt:lpstr>General KPIs </vt:lpstr>
      <vt:lpstr>Key Concept Slide </vt:lpstr>
      <vt:lpstr>What are KPI’s?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Shirley Heavlin</dc:creator>
  <cp:lastModifiedBy>Shirley Heavlin</cp:lastModifiedBy>
  <cp:revision>5</cp:revision>
  <cp:lastPrinted>2023-06-23T18:25:12Z</cp:lastPrinted>
  <dcterms:created xsi:type="dcterms:W3CDTF">2022-03-30T22:47:06Z</dcterms:created>
  <dcterms:modified xsi:type="dcterms:W3CDTF">2024-03-25T23:24:50Z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0x010100E42F4B2000D6F94A8B573DE31E29ADC0</vt:lpwstr>
  </property>
  <property fmtid="{D5CDD505-2E9C-101B-9397-08002B2CF9AE}" pid="3" name="MediaServiceImageTags">
    <vt:lpwstr/>
  </property>
</Properties>
</file>