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0" r:id="rId5"/>
  </p:sldMasterIdLst>
  <p:notesMasterIdLst>
    <p:notesMasterId r:id="rId48"/>
  </p:notesMasterIdLst>
  <p:sldIdLst>
    <p:sldId id="262" r:id="rId6"/>
    <p:sldId id="270" r:id="rId7"/>
    <p:sldId id="298" r:id="rId8"/>
    <p:sldId id="349" r:id="rId9"/>
    <p:sldId id="412" r:id="rId10"/>
    <p:sldId id="464" r:id="rId11"/>
    <p:sldId id="377" r:id="rId12"/>
    <p:sldId id="413" r:id="rId13"/>
    <p:sldId id="414" r:id="rId14"/>
    <p:sldId id="378" r:id="rId15"/>
    <p:sldId id="415" r:id="rId16"/>
    <p:sldId id="416" r:id="rId17"/>
    <p:sldId id="447" r:id="rId18"/>
    <p:sldId id="303" r:id="rId19"/>
    <p:sldId id="465" r:id="rId20"/>
    <p:sldId id="304" r:id="rId21"/>
    <p:sldId id="350" r:id="rId22"/>
    <p:sldId id="417" r:id="rId23"/>
    <p:sldId id="418" r:id="rId24"/>
    <p:sldId id="419" r:id="rId25"/>
    <p:sldId id="308" r:id="rId26"/>
    <p:sldId id="309" r:id="rId27"/>
    <p:sldId id="358" r:id="rId28"/>
    <p:sldId id="359" r:id="rId29"/>
    <p:sldId id="442" r:id="rId30"/>
    <p:sldId id="443" r:id="rId31"/>
    <p:sldId id="444" r:id="rId32"/>
    <p:sldId id="360" r:id="rId33"/>
    <p:sldId id="445" r:id="rId34"/>
    <p:sldId id="446" r:id="rId35"/>
    <p:sldId id="448" r:id="rId36"/>
    <p:sldId id="313" r:id="rId37"/>
    <p:sldId id="314" r:id="rId38"/>
    <p:sldId id="315" r:id="rId39"/>
    <p:sldId id="449" r:id="rId40"/>
    <p:sldId id="450" r:id="rId41"/>
    <p:sldId id="451" r:id="rId42"/>
    <p:sldId id="452" r:id="rId43"/>
    <p:sldId id="453" r:id="rId44"/>
    <p:sldId id="316" r:id="rId45"/>
    <p:sldId id="355" r:id="rId46"/>
    <p:sldId id="340" r:id="rId4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C055C-8137-4888-B74B-CE3888556448}" v="6" dt="2024-03-25T23:20:21.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76" autoAdjust="0"/>
  </p:normalViewPr>
  <p:slideViewPr>
    <p:cSldViewPr snapToGrid="0">
      <p:cViewPr>
        <p:scale>
          <a:sx n="125" d="100"/>
          <a:sy n="125" d="100"/>
        </p:scale>
        <p:origin x="221" y="7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D05033A7-27E1-4FAB-B56A-B820441BF62B}"/>
    <pc:docChg chg="undo custSel delSld modSld">
      <pc:chgData name="Shirley Heavlin" userId="25dc89a6-a2bb-4ea0-9878-1288e178164b" providerId="ADAL" clId="{D05033A7-27E1-4FAB-B56A-B820441BF62B}" dt="2024-03-06T20:37:20.669" v="65" actId="47"/>
      <pc:docMkLst>
        <pc:docMk/>
      </pc:docMkLst>
      <pc:sldChg chg="modSp mod">
        <pc:chgData name="Shirley Heavlin" userId="25dc89a6-a2bb-4ea0-9878-1288e178164b" providerId="ADAL" clId="{D05033A7-27E1-4FAB-B56A-B820441BF62B}" dt="2024-03-06T20:37:16.511" v="64" actId="27636"/>
        <pc:sldMkLst>
          <pc:docMk/>
          <pc:sldMk cId="3622896338" sldId="262"/>
        </pc:sldMkLst>
        <pc:spChg chg="mod">
          <ac:chgData name="Shirley Heavlin" userId="25dc89a6-a2bb-4ea0-9878-1288e178164b" providerId="ADAL" clId="{D05033A7-27E1-4FAB-B56A-B820441BF62B}" dt="2024-03-06T20:37:16.511" v="64" actId="27636"/>
          <ac:spMkLst>
            <pc:docMk/>
            <pc:sldMk cId="3622896338" sldId="262"/>
            <ac:spMk id="2" creationId="{D19D7393-74B6-405B-8E1D-4ACCB68713ED}"/>
          </ac:spMkLst>
        </pc:spChg>
      </pc:sldChg>
      <pc:sldChg chg="del">
        <pc:chgData name="Shirley Heavlin" userId="25dc89a6-a2bb-4ea0-9878-1288e178164b" providerId="ADAL" clId="{D05033A7-27E1-4FAB-B56A-B820441BF62B}" dt="2024-03-06T20:37:20.669" v="65" actId="47"/>
        <pc:sldMkLst>
          <pc:docMk/>
          <pc:sldMk cId="0" sldId="269"/>
        </pc:sldMkLst>
      </pc:sldChg>
      <pc:sldChg chg="del">
        <pc:chgData name="Shirley Heavlin" userId="25dc89a6-a2bb-4ea0-9878-1288e178164b" providerId="ADAL" clId="{D05033A7-27E1-4FAB-B56A-B820441BF62B}" dt="2024-03-06T20:34:17.089" v="0" actId="47"/>
        <pc:sldMkLst>
          <pc:docMk/>
          <pc:sldMk cId="0" sldId="270"/>
        </pc:sldMkLst>
      </pc:sldChg>
      <pc:sldChg chg="del">
        <pc:chgData name="Shirley Heavlin" userId="25dc89a6-a2bb-4ea0-9878-1288e178164b" providerId="ADAL" clId="{D05033A7-27E1-4FAB-B56A-B820441BF62B}" dt="2024-03-06T20:34:17.089" v="0" actId="47"/>
        <pc:sldMkLst>
          <pc:docMk/>
          <pc:sldMk cId="2050187235" sldId="298"/>
        </pc:sldMkLst>
      </pc:sldChg>
      <pc:sldChg chg="del">
        <pc:chgData name="Shirley Heavlin" userId="25dc89a6-a2bb-4ea0-9878-1288e178164b" providerId="ADAL" clId="{D05033A7-27E1-4FAB-B56A-B820441BF62B}" dt="2024-03-06T20:34:17.089" v="0" actId="47"/>
        <pc:sldMkLst>
          <pc:docMk/>
          <pc:sldMk cId="1742495534" sldId="303"/>
        </pc:sldMkLst>
      </pc:sldChg>
      <pc:sldChg chg="del">
        <pc:chgData name="Shirley Heavlin" userId="25dc89a6-a2bb-4ea0-9878-1288e178164b" providerId="ADAL" clId="{D05033A7-27E1-4FAB-B56A-B820441BF62B}" dt="2024-03-06T20:34:17.089" v="0" actId="47"/>
        <pc:sldMkLst>
          <pc:docMk/>
          <pc:sldMk cId="1360049962" sldId="304"/>
        </pc:sldMkLst>
      </pc:sldChg>
      <pc:sldChg chg="del">
        <pc:chgData name="Shirley Heavlin" userId="25dc89a6-a2bb-4ea0-9878-1288e178164b" providerId="ADAL" clId="{D05033A7-27E1-4FAB-B56A-B820441BF62B}" dt="2024-03-06T20:34:17.089" v="0" actId="47"/>
        <pc:sldMkLst>
          <pc:docMk/>
          <pc:sldMk cId="995297393" sldId="308"/>
        </pc:sldMkLst>
      </pc:sldChg>
      <pc:sldChg chg="del">
        <pc:chgData name="Shirley Heavlin" userId="25dc89a6-a2bb-4ea0-9878-1288e178164b" providerId="ADAL" clId="{D05033A7-27E1-4FAB-B56A-B820441BF62B}" dt="2024-03-06T20:34:17.089" v="0" actId="47"/>
        <pc:sldMkLst>
          <pc:docMk/>
          <pc:sldMk cId="1578961998" sldId="309"/>
        </pc:sldMkLst>
      </pc:sldChg>
      <pc:sldChg chg="del">
        <pc:chgData name="Shirley Heavlin" userId="25dc89a6-a2bb-4ea0-9878-1288e178164b" providerId="ADAL" clId="{D05033A7-27E1-4FAB-B56A-B820441BF62B}" dt="2024-03-06T20:34:17.089" v="0" actId="47"/>
        <pc:sldMkLst>
          <pc:docMk/>
          <pc:sldMk cId="3048854770" sldId="313"/>
        </pc:sldMkLst>
      </pc:sldChg>
      <pc:sldChg chg="del">
        <pc:chgData name="Shirley Heavlin" userId="25dc89a6-a2bb-4ea0-9878-1288e178164b" providerId="ADAL" clId="{D05033A7-27E1-4FAB-B56A-B820441BF62B}" dt="2024-03-06T20:34:17.089" v="0" actId="47"/>
        <pc:sldMkLst>
          <pc:docMk/>
          <pc:sldMk cId="1256972453" sldId="314"/>
        </pc:sldMkLst>
      </pc:sldChg>
      <pc:sldChg chg="del">
        <pc:chgData name="Shirley Heavlin" userId="25dc89a6-a2bb-4ea0-9878-1288e178164b" providerId="ADAL" clId="{D05033A7-27E1-4FAB-B56A-B820441BF62B}" dt="2024-03-06T20:34:17.089" v="0" actId="47"/>
        <pc:sldMkLst>
          <pc:docMk/>
          <pc:sldMk cId="1809233553" sldId="315"/>
        </pc:sldMkLst>
      </pc:sldChg>
      <pc:sldChg chg="del">
        <pc:chgData name="Shirley Heavlin" userId="25dc89a6-a2bb-4ea0-9878-1288e178164b" providerId="ADAL" clId="{D05033A7-27E1-4FAB-B56A-B820441BF62B}" dt="2024-03-06T20:34:17.089" v="0" actId="47"/>
        <pc:sldMkLst>
          <pc:docMk/>
          <pc:sldMk cId="574493491" sldId="316"/>
        </pc:sldMkLst>
      </pc:sldChg>
      <pc:sldChg chg="del">
        <pc:chgData name="Shirley Heavlin" userId="25dc89a6-a2bb-4ea0-9878-1288e178164b" providerId="ADAL" clId="{D05033A7-27E1-4FAB-B56A-B820441BF62B}" dt="2024-03-06T20:34:17.089" v="0" actId="47"/>
        <pc:sldMkLst>
          <pc:docMk/>
          <pc:sldMk cId="107448614" sldId="319"/>
        </pc:sldMkLst>
      </pc:sldChg>
      <pc:sldChg chg="del">
        <pc:chgData name="Shirley Heavlin" userId="25dc89a6-a2bb-4ea0-9878-1288e178164b" providerId="ADAL" clId="{D05033A7-27E1-4FAB-B56A-B820441BF62B}" dt="2024-03-06T20:34:17.089" v="0" actId="47"/>
        <pc:sldMkLst>
          <pc:docMk/>
          <pc:sldMk cId="862818941" sldId="330"/>
        </pc:sldMkLst>
      </pc:sldChg>
      <pc:sldChg chg="del">
        <pc:chgData name="Shirley Heavlin" userId="25dc89a6-a2bb-4ea0-9878-1288e178164b" providerId="ADAL" clId="{D05033A7-27E1-4FAB-B56A-B820441BF62B}" dt="2024-03-06T20:34:17.089" v="0" actId="47"/>
        <pc:sldMkLst>
          <pc:docMk/>
          <pc:sldMk cId="2521074290" sldId="331"/>
        </pc:sldMkLst>
      </pc:sldChg>
      <pc:sldChg chg="del">
        <pc:chgData name="Shirley Heavlin" userId="25dc89a6-a2bb-4ea0-9878-1288e178164b" providerId="ADAL" clId="{D05033A7-27E1-4FAB-B56A-B820441BF62B}" dt="2024-03-06T20:34:17.089" v="0" actId="47"/>
        <pc:sldMkLst>
          <pc:docMk/>
          <pc:sldMk cId="2067915173" sldId="344"/>
        </pc:sldMkLst>
      </pc:sldChg>
      <pc:sldChg chg="del">
        <pc:chgData name="Shirley Heavlin" userId="25dc89a6-a2bb-4ea0-9878-1288e178164b" providerId="ADAL" clId="{D05033A7-27E1-4FAB-B56A-B820441BF62B}" dt="2024-03-06T20:34:17.089" v="0" actId="47"/>
        <pc:sldMkLst>
          <pc:docMk/>
          <pc:sldMk cId="797960455" sldId="345"/>
        </pc:sldMkLst>
      </pc:sldChg>
      <pc:sldChg chg="del">
        <pc:chgData name="Shirley Heavlin" userId="25dc89a6-a2bb-4ea0-9878-1288e178164b" providerId="ADAL" clId="{D05033A7-27E1-4FAB-B56A-B820441BF62B}" dt="2024-03-06T20:34:17.089" v="0" actId="47"/>
        <pc:sldMkLst>
          <pc:docMk/>
          <pc:sldMk cId="3522706018" sldId="347"/>
        </pc:sldMkLst>
      </pc:sldChg>
      <pc:sldChg chg="del">
        <pc:chgData name="Shirley Heavlin" userId="25dc89a6-a2bb-4ea0-9878-1288e178164b" providerId="ADAL" clId="{D05033A7-27E1-4FAB-B56A-B820441BF62B}" dt="2024-03-06T20:34:17.089" v="0" actId="47"/>
        <pc:sldMkLst>
          <pc:docMk/>
          <pc:sldMk cId="71937147" sldId="348"/>
        </pc:sldMkLst>
      </pc:sldChg>
      <pc:sldChg chg="del modNotes">
        <pc:chgData name="Shirley Heavlin" userId="25dc89a6-a2bb-4ea0-9878-1288e178164b" providerId="ADAL" clId="{D05033A7-27E1-4FAB-B56A-B820441BF62B}" dt="2024-03-06T20:35:02.690" v="3" actId="27636"/>
        <pc:sldMkLst>
          <pc:docMk/>
          <pc:sldMk cId="799000169" sldId="349"/>
        </pc:sldMkLst>
      </pc:sldChg>
      <pc:sldChg chg="del">
        <pc:chgData name="Shirley Heavlin" userId="25dc89a6-a2bb-4ea0-9878-1288e178164b" providerId="ADAL" clId="{D05033A7-27E1-4FAB-B56A-B820441BF62B}" dt="2024-03-06T20:34:17.089" v="0" actId="47"/>
        <pc:sldMkLst>
          <pc:docMk/>
          <pc:sldMk cId="2220728098" sldId="350"/>
        </pc:sldMkLst>
      </pc:sldChg>
      <pc:sldChg chg="del">
        <pc:chgData name="Shirley Heavlin" userId="25dc89a6-a2bb-4ea0-9878-1288e178164b" providerId="ADAL" clId="{D05033A7-27E1-4FAB-B56A-B820441BF62B}" dt="2024-03-06T20:34:17.089" v="0" actId="47"/>
        <pc:sldMkLst>
          <pc:docMk/>
          <pc:sldMk cId="3305330772" sldId="351"/>
        </pc:sldMkLst>
      </pc:sldChg>
      <pc:sldChg chg="del">
        <pc:chgData name="Shirley Heavlin" userId="25dc89a6-a2bb-4ea0-9878-1288e178164b" providerId="ADAL" clId="{D05033A7-27E1-4FAB-B56A-B820441BF62B}" dt="2024-03-06T20:34:17.089" v="0" actId="47"/>
        <pc:sldMkLst>
          <pc:docMk/>
          <pc:sldMk cId="768970111" sldId="352"/>
        </pc:sldMkLst>
      </pc:sldChg>
      <pc:sldChg chg="del">
        <pc:chgData name="Shirley Heavlin" userId="25dc89a6-a2bb-4ea0-9878-1288e178164b" providerId="ADAL" clId="{D05033A7-27E1-4FAB-B56A-B820441BF62B}" dt="2024-03-06T20:34:17.089" v="0" actId="47"/>
        <pc:sldMkLst>
          <pc:docMk/>
          <pc:sldMk cId="1127800782" sldId="353"/>
        </pc:sldMkLst>
      </pc:sldChg>
      <pc:sldChg chg="del">
        <pc:chgData name="Shirley Heavlin" userId="25dc89a6-a2bb-4ea0-9878-1288e178164b" providerId="ADAL" clId="{D05033A7-27E1-4FAB-B56A-B820441BF62B}" dt="2024-03-06T20:34:17.089" v="0" actId="47"/>
        <pc:sldMkLst>
          <pc:docMk/>
          <pc:sldMk cId="2884744350" sldId="354"/>
        </pc:sldMkLst>
      </pc:sldChg>
      <pc:sldChg chg="del">
        <pc:chgData name="Shirley Heavlin" userId="25dc89a6-a2bb-4ea0-9878-1288e178164b" providerId="ADAL" clId="{D05033A7-27E1-4FAB-B56A-B820441BF62B}" dt="2024-03-06T20:34:17.089" v="0" actId="47"/>
        <pc:sldMkLst>
          <pc:docMk/>
          <pc:sldMk cId="2222865104" sldId="355"/>
        </pc:sldMkLst>
      </pc:sldChg>
      <pc:sldChg chg="del">
        <pc:chgData name="Shirley Heavlin" userId="25dc89a6-a2bb-4ea0-9878-1288e178164b" providerId="ADAL" clId="{D05033A7-27E1-4FAB-B56A-B820441BF62B}" dt="2024-03-06T20:34:17.089" v="0" actId="47"/>
        <pc:sldMkLst>
          <pc:docMk/>
          <pc:sldMk cId="2234335983" sldId="356"/>
        </pc:sldMkLst>
      </pc:sldChg>
      <pc:sldChg chg="del">
        <pc:chgData name="Shirley Heavlin" userId="25dc89a6-a2bb-4ea0-9878-1288e178164b" providerId="ADAL" clId="{D05033A7-27E1-4FAB-B56A-B820441BF62B}" dt="2024-03-06T20:34:17.089" v="0" actId="47"/>
        <pc:sldMkLst>
          <pc:docMk/>
          <pc:sldMk cId="492559323" sldId="357"/>
        </pc:sldMkLst>
      </pc:sldChg>
      <pc:sldChg chg="del modNotes">
        <pc:chgData name="Shirley Heavlin" userId="25dc89a6-a2bb-4ea0-9878-1288e178164b" providerId="ADAL" clId="{D05033A7-27E1-4FAB-B56A-B820441BF62B}" dt="2024-03-06T20:35:02.763" v="5" actId="27636"/>
        <pc:sldMkLst>
          <pc:docMk/>
          <pc:sldMk cId="4179379284" sldId="358"/>
        </pc:sldMkLst>
      </pc:sldChg>
      <pc:sldChg chg="del">
        <pc:chgData name="Shirley Heavlin" userId="25dc89a6-a2bb-4ea0-9878-1288e178164b" providerId="ADAL" clId="{D05033A7-27E1-4FAB-B56A-B820441BF62B}" dt="2024-03-06T20:34:17.089" v="0" actId="47"/>
        <pc:sldMkLst>
          <pc:docMk/>
          <pc:sldMk cId="2549481217" sldId="372"/>
        </pc:sldMkLst>
      </pc:sldChg>
      <pc:sldChg chg="del">
        <pc:chgData name="Shirley Heavlin" userId="25dc89a6-a2bb-4ea0-9878-1288e178164b" providerId="ADAL" clId="{D05033A7-27E1-4FAB-B56A-B820441BF62B}" dt="2024-03-06T20:34:17.089" v="0" actId="47"/>
        <pc:sldMkLst>
          <pc:docMk/>
          <pc:sldMk cId="2496945355" sldId="373"/>
        </pc:sldMkLst>
      </pc:sldChg>
      <pc:sldChg chg="del">
        <pc:chgData name="Shirley Heavlin" userId="25dc89a6-a2bb-4ea0-9878-1288e178164b" providerId="ADAL" clId="{D05033A7-27E1-4FAB-B56A-B820441BF62B}" dt="2024-03-06T20:34:17.089" v="0" actId="47"/>
        <pc:sldMkLst>
          <pc:docMk/>
          <pc:sldMk cId="1890818256" sldId="375"/>
        </pc:sldMkLst>
      </pc:sldChg>
      <pc:sldChg chg="del modNotes">
        <pc:chgData name="Shirley Heavlin" userId="25dc89a6-a2bb-4ea0-9878-1288e178164b" providerId="ADAL" clId="{D05033A7-27E1-4FAB-B56A-B820441BF62B}" dt="2024-03-06T20:35:02.891" v="7" actId="27636"/>
        <pc:sldMkLst>
          <pc:docMk/>
          <pc:sldMk cId="2343295062" sldId="376"/>
        </pc:sldMkLst>
      </pc:sldChg>
      <pc:sldChg chg="del">
        <pc:chgData name="Shirley Heavlin" userId="25dc89a6-a2bb-4ea0-9878-1288e178164b" providerId="ADAL" clId="{D05033A7-27E1-4FAB-B56A-B820441BF62B}" dt="2024-03-06T20:34:17.089" v="0" actId="47"/>
        <pc:sldMkLst>
          <pc:docMk/>
          <pc:sldMk cId="2090390215" sldId="377"/>
        </pc:sldMkLst>
      </pc:sldChg>
      <pc:sldChg chg="del">
        <pc:chgData name="Shirley Heavlin" userId="25dc89a6-a2bb-4ea0-9878-1288e178164b" providerId="ADAL" clId="{D05033A7-27E1-4FAB-B56A-B820441BF62B}" dt="2024-03-06T20:34:17.089" v="0" actId="47"/>
        <pc:sldMkLst>
          <pc:docMk/>
          <pc:sldMk cId="1149893312" sldId="378"/>
        </pc:sldMkLst>
      </pc:sldChg>
      <pc:sldChg chg="del">
        <pc:chgData name="Shirley Heavlin" userId="25dc89a6-a2bb-4ea0-9878-1288e178164b" providerId="ADAL" clId="{D05033A7-27E1-4FAB-B56A-B820441BF62B}" dt="2024-03-06T20:34:17.089" v="0" actId="47"/>
        <pc:sldMkLst>
          <pc:docMk/>
          <pc:sldMk cId="595436456" sldId="379"/>
        </pc:sldMkLst>
      </pc:sldChg>
      <pc:sldChg chg="del">
        <pc:chgData name="Shirley Heavlin" userId="25dc89a6-a2bb-4ea0-9878-1288e178164b" providerId="ADAL" clId="{D05033A7-27E1-4FAB-B56A-B820441BF62B}" dt="2024-03-06T20:34:17.089" v="0" actId="47"/>
        <pc:sldMkLst>
          <pc:docMk/>
          <pc:sldMk cId="1574971127" sldId="380"/>
        </pc:sldMkLst>
      </pc:sldChg>
      <pc:sldChg chg="del">
        <pc:chgData name="Shirley Heavlin" userId="25dc89a6-a2bb-4ea0-9878-1288e178164b" providerId="ADAL" clId="{D05033A7-27E1-4FAB-B56A-B820441BF62B}" dt="2024-03-06T20:34:17.089" v="0" actId="47"/>
        <pc:sldMkLst>
          <pc:docMk/>
          <pc:sldMk cId="649215125" sldId="381"/>
        </pc:sldMkLst>
      </pc:sldChg>
      <pc:sldChg chg="del">
        <pc:chgData name="Shirley Heavlin" userId="25dc89a6-a2bb-4ea0-9878-1288e178164b" providerId="ADAL" clId="{D05033A7-27E1-4FAB-B56A-B820441BF62B}" dt="2024-03-06T20:34:17.089" v="0" actId="47"/>
        <pc:sldMkLst>
          <pc:docMk/>
          <pc:sldMk cId="516877242" sldId="382"/>
        </pc:sldMkLst>
      </pc:sldChg>
      <pc:sldChg chg="del">
        <pc:chgData name="Shirley Heavlin" userId="25dc89a6-a2bb-4ea0-9878-1288e178164b" providerId="ADAL" clId="{D05033A7-27E1-4FAB-B56A-B820441BF62B}" dt="2024-03-06T20:34:17.089" v="0" actId="47"/>
        <pc:sldMkLst>
          <pc:docMk/>
          <pc:sldMk cId="3451989593" sldId="383"/>
        </pc:sldMkLst>
      </pc:sldChg>
      <pc:sldChg chg="del">
        <pc:chgData name="Shirley Heavlin" userId="25dc89a6-a2bb-4ea0-9878-1288e178164b" providerId="ADAL" clId="{D05033A7-27E1-4FAB-B56A-B820441BF62B}" dt="2024-03-06T20:34:17.089" v="0" actId="47"/>
        <pc:sldMkLst>
          <pc:docMk/>
          <pc:sldMk cId="691849365" sldId="384"/>
        </pc:sldMkLst>
      </pc:sldChg>
      <pc:sldChg chg="del">
        <pc:chgData name="Shirley Heavlin" userId="25dc89a6-a2bb-4ea0-9878-1288e178164b" providerId="ADAL" clId="{D05033A7-27E1-4FAB-B56A-B820441BF62B}" dt="2024-03-06T20:34:17.089" v="0" actId="47"/>
        <pc:sldMkLst>
          <pc:docMk/>
          <pc:sldMk cId="529332123" sldId="385"/>
        </pc:sldMkLst>
      </pc:sldChg>
      <pc:sldChg chg="del">
        <pc:chgData name="Shirley Heavlin" userId="25dc89a6-a2bb-4ea0-9878-1288e178164b" providerId="ADAL" clId="{D05033A7-27E1-4FAB-B56A-B820441BF62B}" dt="2024-03-06T20:34:17.089" v="0" actId="47"/>
        <pc:sldMkLst>
          <pc:docMk/>
          <pc:sldMk cId="1149473584" sldId="386"/>
        </pc:sldMkLst>
      </pc:sldChg>
      <pc:sldChg chg="del">
        <pc:chgData name="Shirley Heavlin" userId="25dc89a6-a2bb-4ea0-9878-1288e178164b" providerId="ADAL" clId="{D05033A7-27E1-4FAB-B56A-B820441BF62B}" dt="2024-03-06T20:34:17.089" v="0" actId="47"/>
        <pc:sldMkLst>
          <pc:docMk/>
          <pc:sldMk cId="693250865" sldId="387"/>
        </pc:sldMkLst>
      </pc:sldChg>
      <pc:sldChg chg="del">
        <pc:chgData name="Shirley Heavlin" userId="25dc89a6-a2bb-4ea0-9878-1288e178164b" providerId="ADAL" clId="{D05033A7-27E1-4FAB-B56A-B820441BF62B}" dt="2024-03-06T20:34:17.089" v="0" actId="47"/>
        <pc:sldMkLst>
          <pc:docMk/>
          <pc:sldMk cId="3278856730" sldId="388"/>
        </pc:sldMkLst>
      </pc:sldChg>
      <pc:sldChg chg="del">
        <pc:chgData name="Shirley Heavlin" userId="25dc89a6-a2bb-4ea0-9878-1288e178164b" providerId="ADAL" clId="{D05033A7-27E1-4FAB-B56A-B820441BF62B}" dt="2024-03-06T20:34:17.089" v="0" actId="47"/>
        <pc:sldMkLst>
          <pc:docMk/>
          <pc:sldMk cId="1598395063" sldId="389"/>
        </pc:sldMkLst>
      </pc:sldChg>
      <pc:sldChg chg="del">
        <pc:chgData name="Shirley Heavlin" userId="25dc89a6-a2bb-4ea0-9878-1288e178164b" providerId="ADAL" clId="{D05033A7-27E1-4FAB-B56A-B820441BF62B}" dt="2024-03-06T20:34:17.089" v="0" actId="47"/>
        <pc:sldMkLst>
          <pc:docMk/>
          <pc:sldMk cId="1456730697" sldId="390"/>
        </pc:sldMkLst>
      </pc:sldChg>
      <pc:sldChg chg="del">
        <pc:chgData name="Shirley Heavlin" userId="25dc89a6-a2bb-4ea0-9878-1288e178164b" providerId="ADAL" clId="{D05033A7-27E1-4FAB-B56A-B820441BF62B}" dt="2024-03-06T20:34:17.089" v="0" actId="47"/>
        <pc:sldMkLst>
          <pc:docMk/>
          <pc:sldMk cId="1975970932" sldId="391"/>
        </pc:sldMkLst>
      </pc:sldChg>
      <pc:sldChg chg="del">
        <pc:chgData name="Shirley Heavlin" userId="25dc89a6-a2bb-4ea0-9878-1288e178164b" providerId="ADAL" clId="{D05033A7-27E1-4FAB-B56A-B820441BF62B}" dt="2024-03-06T20:34:17.089" v="0" actId="47"/>
        <pc:sldMkLst>
          <pc:docMk/>
          <pc:sldMk cId="1583322241" sldId="392"/>
        </pc:sldMkLst>
      </pc:sldChg>
      <pc:sldChg chg="del">
        <pc:chgData name="Shirley Heavlin" userId="25dc89a6-a2bb-4ea0-9878-1288e178164b" providerId="ADAL" clId="{D05033A7-27E1-4FAB-B56A-B820441BF62B}" dt="2024-03-06T20:34:17.089" v="0" actId="47"/>
        <pc:sldMkLst>
          <pc:docMk/>
          <pc:sldMk cId="876207252" sldId="393"/>
        </pc:sldMkLst>
      </pc:sldChg>
      <pc:sldChg chg="del">
        <pc:chgData name="Shirley Heavlin" userId="25dc89a6-a2bb-4ea0-9878-1288e178164b" providerId="ADAL" clId="{D05033A7-27E1-4FAB-B56A-B820441BF62B}" dt="2024-03-06T20:34:17.089" v="0" actId="47"/>
        <pc:sldMkLst>
          <pc:docMk/>
          <pc:sldMk cId="2152162072" sldId="394"/>
        </pc:sldMkLst>
      </pc:sldChg>
      <pc:sldChg chg="del">
        <pc:chgData name="Shirley Heavlin" userId="25dc89a6-a2bb-4ea0-9878-1288e178164b" providerId="ADAL" clId="{D05033A7-27E1-4FAB-B56A-B820441BF62B}" dt="2024-03-06T20:34:17.089" v="0" actId="47"/>
        <pc:sldMkLst>
          <pc:docMk/>
          <pc:sldMk cId="2723759247" sldId="395"/>
        </pc:sldMkLst>
      </pc:sldChg>
      <pc:sldChg chg="del">
        <pc:chgData name="Shirley Heavlin" userId="25dc89a6-a2bb-4ea0-9878-1288e178164b" providerId="ADAL" clId="{D05033A7-27E1-4FAB-B56A-B820441BF62B}" dt="2024-03-06T20:34:17.089" v="0" actId="47"/>
        <pc:sldMkLst>
          <pc:docMk/>
          <pc:sldMk cId="2125425157" sldId="396"/>
        </pc:sldMkLst>
      </pc:sldChg>
      <pc:sldChg chg="del">
        <pc:chgData name="Shirley Heavlin" userId="25dc89a6-a2bb-4ea0-9878-1288e178164b" providerId="ADAL" clId="{D05033A7-27E1-4FAB-B56A-B820441BF62B}" dt="2024-03-06T20:34:17.089" v="0" actId="47"/>
        <pc:sldMkLst>
          <pc:docMk/>
          <pc:sldMk cId="257764645" sldId="397"/>
        </pc:sldMkLst>
      </pc:sldChg>
      <pc:sldChg chg="del">
        <pc:chgData name="Shirley Heavlin" userId="25dc89a6-a2bb-4ea0-9878-1288e178164b" providerId="ADAL" clId="{D05033A7-27E1-4FAB-B56A-B820441BF62B}" dt="2024-03-06T20:34:17.089" v="0" actId="47"/>
        <pc:sldMkLst>
          <pc:docMk/>
          <pc:sldMk cId="3706356172" sldId="399"/>
        </pc:sldMkLst>
      </pc:sldChg>
      <pc:sldChg chg="del">
        <pc:chgData name="Shirley Heavlin" userId="25dc89a6-a2bb-4ea0-9878-1288e178164b" providerId="ADAL" clId="{D05033A7-27E1-4FAB-B56A-B820441BF62B}" dt="2024-03-06T20:34:17.089" v="0" actId="47"/>
        <pc:sldMkLst>
          <pc:docMk/>
          <pc:sldMk cId="1397564457" sldId="400"/>
        </pc:sldMkLst>
      </pc:sldChg>
      <pc:sldChg chg="del">
        <pc:chgData name="Shirley Heavlin" userId="25dc89a6-a2bb-4ea0-9878-1288e178164b" providerId="ADAL" clId="{D05033A7-27E1-4FAB-B56A-B820441BF62B}" dt="2024-03-06T20:34:17.089" v="0" actId="47"/>
        <pc:sldMkLst>
          <pc:docMk/>
          <pc:sldMk cId="3171013358" sldId="401"/>
        </pc:sldMkLst>
      </pc:sldChg>
      <pc:sldChg chg="del">
        <pc:chgData name="Shirley Heavlin" userId="25dc89a6-a2bb-4ea0-9878-1288e178164b" providerId="ADAL" clId="{D05033A7-27E1-4FAB-B56A-B820441BF62B}" dt="2024-03-06T20:34:17.089" v="0" actId="47"/>
        <pc:sldMkLst>
          <pc:docMk/>
          <pc:sldMk cId="3488561539" sldId="402"/>
        </pc:sldMkLst>
      </pc:sldChg>
      <pc:sldChg chg="del">
        <pc:chgData name="Shirley Heavlin" userId="25dc89a6-a2bb-4ea0-9878-1288e178164b" providerId="ADAL" clId="{D05033A7-27E1-4FAB-B56A-B820441BF62B}" dt="2024-03-06T20:34:17.089" v="0" actId="47"/>
        <pc:sldMkLst>
          <pc:docMk/>
          <pc:sldMk cId="737234086" sldId="403"/>
        </pc:sldMkLst>
      </pc:sldChg>
      <pc:sldChg chg="del">
        <pc:chgData name="Shirley Heavlin" userId="25dc89a6-a2bb-4ea0-9878-1288e178164b" providerId="ADAL" clId="{D05033A7-27E1-4FAB-B56A-B820441BF62B}" dt="2024-03-06T20:34:17.089" v="0" actId="47"/>
        <pc:sldMkLst>
          <pc:docMk/>
          <pc:sldMk cId="1595822689" sldId="404"/>
        </pc:sldMkLst>
      </pc:sldChg>
      <pc:sldChg chg="del">
        <pc:chgData name="Shirley Heavlin" userId="25dc89a6-a2bb-4ea0-9878-1288e178164b" providerId="ADAL" clId="{D05033A7-27E1-4FAB-B56A-B820441BF62B}" dt="2024-03-06T20:34:17.089" v="0" actId="47"/>
        <pc:sldMkLst>
          <pc:docMk/>
          <pc:sldMk cId="1103342518" sldId="405"/>
        </pc:sldMkLst>
      </pc:sldChg>
      <pc:sldChg chg="del">
        <pc:chgData name="Shirley Heavlin" userId="25dc89a6-a2bb-4ea0-9878-1288e178164b" providerId="ADAL" clId="{D05033A7-27E1-4FAB-B56A-B820441BF62B}" dt="2024-03-06T20:34:17.089" v="0" actId="47"/>
        <pc:sldMkLst>
          <pc:docMk/>
          <pc:sldMk cId="2785562395" sldId="406"/>
        </pc:sldMkLst>
      </pc:sldChg>
      <pc:sldChg chg="del">
        <pc:chgData name="Shirley Heavlin" userId="25dc89a6-a2bb-4ea0-9878-1288e178164b" providerId="ADAL" clId="{D05033A7-27E1-4FAB-B56A-B820441BF62B}" dt="2024-03-06T20:34:17.089" v="0" actId="47"/>
        <pc:sldMkLst>
          <pc:docMk/>
          <pc:sldMk cId="1025629982" sldId="407"/>
        </pc:sldMkLst>
      </pc:sldChg>
      <pc:sldChg chg="del">
        <pc:chgData name="Shirley Heavlin" userId="25dc89a6-a2bb-4ea0-9878-1288e178164b" providerId="ADAL" clId="{D05033A7-27E1-4FAB-B56A-B820441BF62B}" dt="2024-03-06T20:34:17.089" v="0" actId="47"/>
        <pc:sldMkLst>
          <pc:docMk/>
          <pc:sldMk cId="3045633796" sldId="408"/>
        </pc:sldMkLst>
      </pc:sldChg>
      <pc:sldChg chg="del">
        <pc:chgData name="Shirley Heavlin" userId="25dc89a6-a2bb-4ea0-9878-1288e178164b" providerId="ADAL" clId="{D05033A7-27E1-4FAB-B56A-B820441BF62B}" dt="2024-03-06T20:34:17.089" v="0" actId="47"/>
        <pc:sldMkLst>
          <pc:docMk/>
          <pc:sldMk cId="3399228552" sldId="409"/>
        </pc:sldMkLst>
      </pc:sldChg>
      <pc:sldChg chg="del">
        <pc:chgData name="Shirley Heavlin" userId="25dc89a6-a2bb-4ea0-9878-1288e178164b" providerId="ADAL" clId="{D05033A7-27E1-4FAB-B56A-B820441BF62B}" dt="2024-03-06T20:34:17.089" v="0" actId="47"/>
        <pc:sldMkLst>
          <pc:docMk/>
          <pc:sldMk cId="2489163259" sldId="410"/>
        </pc:sldMkLst>
      </pc:sldChg>
      <pc:sldChg chg="del">
        <pc:chgData name="Shirley Heavlin" userId="25dc89a6-a2bb-4ea0-9878-1288e178164b" providerId="ADAL" clId="{D05033A7-27E1-4FAB-B56A-B820441BF62B}" dt="2024-03-06T20:34:17.089" v="0" actId="47"/>
        <pc:sldMkLst>
          <pc:docMk/>
          <pc:sldMk cId="2647605511" sldId="411"/>
        </pc:sldMkLst>
      </pc:sldChg>
      <pc:sldChg chg="del">
        <pc:chgData name="Shirley Heavlin" userId="25dc89a6-a2bb-4ea0-9878-1288e178164b" providerId="ADAL" clId="{D05033A7-27E1-4FAB-B56A-B820441BF62B}" dt="2024-03-06T20:34:17.089" v="0" actId="47"/>
        <pc:sldMkLst>
          <pc:docMk/>
          <pc:sldMk cId="3914731440" sldId="412"/>
        </pc:sldMkLst>
      </pc:sldChg>
      <pc:sldChg chg="del">
        <pc:chgData name="Shirley Heavlin" userId="25dc89a6-a2bb-4ea0-9878-1288e178164b" providerId="ADAL" clId="{D05033A7-27E1-4FAB-B56A-B820441BF62B}" dt="2024-03-06T20:34:17.089" v="0" actId="47"/>
        <pc:sldMkLst>
          <pc:docMk/>
          <pc:sldMk cId="2367637821" sldId="413"/>
        </pc:sldMkLst>
      </pc:sldChg>
      <pc:sldChg chg="modNotes">
        <pc:chgData name="Shirley Heavlin" userId="25dc89a6-a2bb-4ea0-9878-1288e178164b" providerId="ADAL" clId="{D05033A7-27E1-4FAB-B56A-B820441BF62B}" dt="2024-03-06T20:35:02.707" v="4" actId="27636"/>
        <pc:sldMkLst>
          <pc:docMk/>
          <pc:sldMk cId="2939700449" sldId="413"/>
        </pc:sldMkLst>
      </pc:sldChg>
      <pc:sldChg chg="del">
        <pc:chgData name="Shirley Heavlin" userId="25dc89a6-a2bb-4ea0-9878-1288e178164b" providerId="ADAL" clId="{D05033A7-27E1-4FAB-B56A-B820441BF62B}" dt="2024-03-06T20:34:17.089" v="0" actId="47"/>
        <pc:sldMkLst>
          <pc:docMk/>
          <pc:sldMk cId="1091842056" sldId="414"/>
        </pc:sldMkLst>
      </pc:sldChg>
      <pc:sldChg chg="del">
        <pc:chgData name="Shirley Heavlin" userId="25dc89a6-a2bb-4ea0-9878-1288e178164b" providerId="ADAL" clId="{D05033A7-27E1-4FAB-B56A-B820441BF62B}" dt="2024-03-06T20:34:17.089" v="0" actId="47"/>
        <pc:sldMkLst>
          <pc:docMk/>
          <pc:sldMk cId="1872507413" sldId="415"/>
        </pc:sldMkLst>
      </pc:sldChg>
      <pc:sldChg chg="del">
        <pc:chgData name="Shirley Heavlin" userId="25dc89a6-a2bb-4ea0-9878-1288e178164b" providerId="ADAL" clId="{D05033A7-27E1-4FAB-B56A-B820441BF62B}" dt="2024-03-06T20:34:17.089" v="0" actId="47"/>
        <pc:sldMkLst>
          <pc:docMk/>
          <pc:sldMk cId="1832551221" sldId="416"/>
        </pc:sldMkLst>
      </pc:sldChg>
      <pc:sldChg chg="del">
        <pc:chgData name="Shirley Heavlin" userId="25dc89a6-a2bb-4ea0-9878-1288e178164b" providerId="ADAL" clId="{D05033A7-27E1-4FAB-B56A-B820441BF62B}" dt="2024-03-06T20:34:17.089" v="0" actId="47"/>
        <pc:sldMkLst>
          <pc:docMk/>
          <pc:sldMk cId="1232446585" sldId="417"/>
        </pc:sldMkLst>
      </pc:sldChg>
      <pc:sldChg chg="del">
        <pc:chgData name="Shirley Heavlin" userId="25dc89a6-a2bb-4ea0-9878-1288e178164b" providerId="ADAL" clId="{D05033A7-27E1-4FAB-B56A-B820441BF62B}" dt="2024-03-06T20:34:17.089" v="0" actId="47"/>
        <pc:sldMkLst>
          <pc:docMk/>
          <pc:sldMk cId="3082938615" sldId="418"/>
        </pc:sldMkLst>
      </pc:sldChg>
      <pc:sldChg chg="del">
        <pc:chgData name="Shirley Heavlin" userId="25dc89a6-a2bb-4ea0-9878-1288e178164b" providerId="ADAL" clId="{D05033A7-27E1-4FAB-B56A-B820441BF62B}" dt="2024-03-06T20:34:17.089" v="0" actId="47"/>
        <pc:sldMkLst>
          <pc:docMk/>
          <pc:sldMk cId="2192777779" sldId="419"/>
        </pc:sldMkLst>
      </pc:sldChg>
      <pc:sldChg chg="del">
        <pc:chgData name="Shirley Heavlin" userId="25dc89a6-a2bb-4ea0-9878-1288e178164b" providerId="ADAL" clId="{D05033A7-27E1-4FAB-B56A-B820441BF62B}" dt="2024-03-06T20:34:17.089" v="0" actId="47"/>
        <pc:sldMkLst>
          <pc:docMk/>
          <pc:sldMk cId="168823669" sldId="420"/>
        </pc:sldMkLst>
      </pc:sldChg>
      <pc:sldChg chg="del">
        <pc:chgData name="Shirley Heavlin" userId="25dc89a6-a2bb-4ea0-9878-1288e178164b" providerId="ADAL" clId="{D05033A7-27E1-4FAB-B56A-B820441BF62B}" dt="2024-03-06T20:34:17.089" v="0" actId="47"/>
        <pc:sldMkLst>
          <pc:docMk/>
          <pc:sldMk cId="2413543835" sldId="421"/>
        </pc:sldMkLst>
      </pc:sldChg>
      <pc:sldChg chg="del">
        <pc:chgData name="Shirley Heavlin" userId="25dc89a6-a2bb-4ea0-9878-1288e178164b" providerId="ADAL" clId="{D05033A7-27E1-4FAB-B56A-B820441BF62B}" dt="2024-03-06T20:34:17.089" v="0" actId="47"/>
        <pc:sldMkLst>
          <pc:docMk/>
          <pc:sldMk cId="3206674267" sldId="422"/>
        </pc:sldMkLst>
      </pc:sldChg>
      <pc:sldChg chg="del">
        <pc:chgData name="Shirley Heavlin" userId="25dc89a6-a2bb-4ea0-9878-1288e178164b" providerId="ADAL" clId="{D05033A7-27E1-4FAB-B56A-B820441BF62B}" dt="2024-03-06T20:34:17.089" v="0" actId="47"/>
        <pc:sldMkLst>
          <pc:docMk/>
          <pc:sldMk cId="3397763375" sldId="423"/>
        </pc:sldMkLst>
      </pc:sldChg>
      <pc:sldChg chg="del">
        <pc:chgData name="Shirley Heavlin" userId="25dc89a6-a2bb-4ea0-9878-1288e178164b" providerId="ADAL" clId="{D05033A7-27E1-4FAB-B56A-B820441BF62B}" dt="2024-03-06T20:34:17.089" v="0" actId="47"/>
        <pc:sldMkLst>
          <pc:docMk/>
          <pc:sldMk cId="535135693" sldId="424"/>
        </pc:sldMkLst>
      </pc:sldChg>
      <pc:sldChg chg="del">
        <pc:chgData name="Shirley Heavlin" userId="25dc89a6-a2bb-4ea0-9878-1288e178164b" providerId="ADAL" clId="{D05033A7-27E1-4FAB-B56A-B820441BF62B}" dt="2024-03-06T20:34:17.089" v="0" actId="47"/>
        <pc:sldMkLst>
          <pc:docMk/>
          <pc:sldMk cId="1313497605" sldId="425"/>
        </pc:sldMkLst>
      </pc:sldChg>
      <pc:sldChg chg="del">
        <pc:chgData name="Shirley Heavlin" userId="25dc89a6-a2bb-4ea0-9878-1288e178164b" providerId="ADAL" clId="{D05033A7-27E1-4FAB-B56A-B820441BF62B}" dt="2024-03-06T20:34:17.089" v="0" actId="47"/>
        <pc:sldMkLst>
          <pc:docMk/>
          <pc:sldMk cId="1701062661" sldId="426"/>
        </pc:sldMkLst>
      </pc:sldChg>
      <pc:sldChg chg="del">
        <pc:chgData name="Shirley Heavlin" userId="25dc89a6-a2bb-4ea0-9878-1288e178164b" providerId="ADAL" clId="{D05033A7-27E1-4FAB-B56A-B820441BF62B}" dt="2024-03-06T20:34:17.089" v="0" actId="47"/>
        <pc:sldMkLst>
          <pc:docMk/>
          <pc:sldMk cId="2538404494" sldId="427"/>
        </pc:sldMkLst>
      </pc:sldChg>
      <pc:sldChg chg="del">
        <pc:chgData name="Shirley Heavlin" userId="25dc89a6-a2bb-4ea0-9878-1288e178164b" providerId="ADAL" clId="{D05033A7-27E1-4FAB-B56A-B820441BF62B}" dt="2024-03-06T20:34:17.089" v="0" actId="47"/>
        <pc:sldMkLst>
          <pc:docMk/>
          <pc:sldMk cId="3399753100" sldId="428"/>
        </pc:sldMkLst>
      </pc:sldChg>
      <pc:sldChg chg="modNotes">
        <pc:chgData name="Shirley Heavlin" userId="25dc89a6-a2bb-4ea0-9878-1288e178164b" providerId="ADAL" clId="{D05033A7-27E1-4FAB-B56A-B820441BF62B}" dt="2024-03-06T20:35:02.826" v="6" actId="27636"/>
        <pc:sldMkLst>
          <pc:docMk/>
          <pc:sldMk cId="477779207" sldId="451"/>
        </pc:sldMkLst>
      </pc:sldChg>
      <pc:sldChg chg="modNotes">
        <pc:chgData name="Shirley Heavlin" userId="25dc89a6-a2bb-4ea0-9878-1288e178164b" providerId="ADAL" clId="{D05033A7-27E1-4FAB-B56A-B820441BF62B}" dt="2024-03-06T20:35:03.011" v="8" actId="27636"/>
        <pc:sldMkLst>
          <pc:docMk/>
          <pc:sldMk cId="1980558498" sldId="472"/>
        </pc:sldMkLst>
      </pc:sldChg>
      <pc:sldMasterChg chg="delSldLayout">
        <pc:chgData name="Shirley Heavlin" userId="25dc89a6-a2bb-4ea0-9878-1288e178164b" providerId="ADAL" clId="{D05033A7-27E1-4FAB-B56A-B820441BF62B}" dt="2024-03-06T20:37:20.669" v="65" actId="47"/>
        <pc:sldMasterMkLst>
          <pc:docMk/>
          <pc:sldMasterMk cId="0" sldId="2147483666"/>
        </pc:sldMasterMkLst>
        <pc:sldLayoutChg chg="del">
          <pc:chgData name="Shirley Heavlin" userId="25dc89a6-a2bb-4ea0-9878-1288e178164b" providerId="ADAL" clId="{D05033A7-27E1-4FAB-B56A-B820441BF62B}" dt="2024-03-06T20:37:20.669" v="65" actId="47"/>
          <pc:sldLayoutMkLst>
            <pc:docMk/>
            <pc:sldMasterMk cId="0" sldId="2147483666"/>
            <pc:sldLayoutMk cId="219892674" sldId="2147483683"/>
          </pc:sldLayoutMkLst>
        </pc:sldLayoutChg>
        <pc:sldLayoutChg chg="del">
          <pc:chgData name="Shirley Heavlin" userId="25dc89a6-a2bb-4ea0-9878-1288e178164b" providerId="ADAL" clId="{D05033A7-27E1-4FAB-B56A-B820441BF62B}" dt="2024-03-06T20:34:17.089" v="0" actId="47"/>
          <pc:sldLayoutMkLst>
            <pc:docMk/>
            <pc:sldMasterMk cId="0" sldId="2147483666"/>
            <pc:sldLayoutMk cId="2157894067" sldId="2147483683"/>
          </pc:sldLayoutMkLst>
        </pc:sldLayoutChg>
        <pc:sldLayoutChg chg="del">
          <pc:chgData name="Shirley Heavlin" userId="25dc89a6-a2bb-4ea0-9878-1288e178164b" providerId="ADAL" clId="{D05033A7-27E1-4FAB-B56A-B820441BF62B}" dt="2024-03-06T20:34:17.089" v="0" actId="47"/>
          <pc:sldLayoutMkLst>
            <pc:docMk/>
            <pc:sldMasterMk cId="0" sldId="2147483666"/>
            <pc:sldLayoutMk cId="566882608" sldId="2147483684"/>
          </pc:sldLayoutMkLst>
        </pc:sldLayoutChg>
        <pc:sldLayoutChg chg="del">
          <pc:chgData name="Shirley Heavlin" userId="25dc89a6-a2bb-4ea0-9878-1288e178164b" providerId="ADAL" clId="{D05033A7-27E1-4FAB-B56A-B820441BF62B}" dt="2024-03-06T20:34:17.089" v="0" actId="47"/>
          <pc:sldLayoutMkLst>
            <pc:docMk/>
            <pc:sldMasterMk cId="0" sldId="2147483666"/>
            <pc:sldLayoutMk cId="1975057449" sldId="2147483685"/>
          </pc:sldLayoutMkLst>
        </pc:sldLayoutChg>
      </pc:sldMasterChg>
    </pc:docChg>
  </pc:docChgLst>
  <pc:docChgLst>
    <pc:chgData name="Shirley Heavlin" userId="25dc89a6-a2bb-4ea0-9878-1288e178164b" providerId="ADAL" clId="{C8AC055C-8137-4888-B74B-CE3888556448}"/>
    <pc:docChg chg="custSel addSld delSld modSld modMainMaster">
      <pc:chgData name="Shirley Heavlin" userId="25dc89a6-a2bb-4ea0-9878-1288e178164b" providerId="ADAL" clId="{C8AC055C-8137-4888-B74B-CE3888556448}" dt="2024-03-25T23:22:07.196" v="63" actId="33524"/>
      <pc:docMkLst>
        <pc:docMk/>
      </pc:docMkLst>
      <pc:sldChg chg="modTransition modNotesTx">
        <pc:chgData name="Shirley Heavlin" userId="25dc89a6-a2bb-4ea0-9878-1288e178164b" providerId="ADAL" clId="{C8AC055C-8137-4888-B74B-CE3888556448}" dt="2024-03-14T20:47:24.572" v="45" actId="20577"/>
        <pc:sldMkLst>
          <pc:docMk/>
          <pc:sldMk cId="3622896338" sldId="262"/>
        </pc:sldMkLst>
      </pc:sldChg>
      <pc:sldChg chg="modTransition">
        <pc:chgData name="Shirley Heavlin" userId="25dc89a6-a2bb-4ea0-9878-1288e178164b" providerId="ADAL" clId="{C8AC055C-8137-4888-B74B-CE3888556448}" dt="2024-03-14T20:45:35.663" v="17"/>
        <pc:sldMkLst>
          <pc:docMk/>
          <pc:sldMk cId="0" sldId="270"/>
        </pc:sldMkLst>
      </pc:sldChg>
      <pc:sldChg chg="modTransition">
        <pc:chgData name="Shirley Heavlin" userId="25dc89a6-a2bb-4ea0-9878-1288e178164b" providerId="ADAL" clId="{C8AC055C-8137-4888-B74B-CE3888556448}" dt="2024-03-14T20:45:35.663" v="17"/>
        <pc:sldMkLst>
          <pc:docMk/>
          <pc:sldMk cId="2050187235" sldId="298"/>
        </pc:sldMkLst>
      </pc:sldChg>
      <pc:sldChg chg="modSp mod modTransition">
        <pc:chgData name="Shirley Heavlin" userId="25dc89a6-a2bb-4ea0-9878-1288e178164b" providerId="ADAL" clId="{C8AC055C-8137-4888-B74B-CE3888556448}" dt="2024-03-25T23:19:52.699" v="50" actId="255"/>
        <pc:sldMkLst>
          <pc:docMk/>
          <pc:sldMk cId="1742495534" sldId="303"/>
        </pc:sldMkLst>
        <pc:spChg chg="mod">
          <ac:chgData name="Shirley Heavlin" userId="25dc89a6-a2bb-4ea0-9878-1288e178164b" providerId="ADAL" clId="{C8AC055C-8137-4888-B74B-CE3888556448}" dt="2024-03-25T23:19:52.699" v="50" actId="255"/>
          <ac:spMkLst>
            <pc:docMk/>
            <pc:sldMk cId="1742495534" sldId="303"/>
            <ac:spMk id="3" creationId="{00000000-0000-0000-0000-000000000000}"/>
          </ac:spMkLst>
        </pc:spChg>
      </pc:sldChg>
      <pc:sldChg chg="modTransition">
        <pc:chgData name="Shirley Heavlin" userId="25dc89a6-a2bb-4ea0-9878-1288e178164b" providerId="ADAL" clId="{C8AC055C-8137-4888-B74B-CE3888556448}" dt="2024-03-14T20:45:35.663" v="17"/>
        <pc:sldMkLst>
          <pc:docMk/>
          <pc:sldMk cId="1360049962" sldId="304"/>
        </pc:sldMkLst>
      </pc:sldChg>
      <pc:sldChg chg="modTransition">
        <pc:chgData name="Shirley Heavlin" userId="25dc89a6-a2bb-4ea0-9878-1288e178164b" providerId="ADAL" clId="{C8AC055C-8137-4888-B74B-CE3888556448}" dt="2024-03-14T20:45:35.663" v="17"/>
        <pc:sldMkLst>
          <pc:docMk/>
          <pc:sldMk cId="995297393" sldId="308"/>
        </pc:sldMkLst>
      </pc:sldChg>
      <pc:sldChg chg="modTransition">
        <pc:chgData name="Shirley Heavlin" userId="25dc89a6-a2bb-4ea0-9878-1288e178164b" providerId="ADAL" clId="{C8AC055C-8137-4888-B74B-CE3888556448}" dt="2024-03-14T20:45:35.663" v="17"/>
        <pc:sldMkLst>
          <pc:docMk/>
          <pc:sldMk cId="1578961998" sldId="309"/>
        </pc:sldMkLst>
      </pc:sldChg>
      <pc:sldChg chg="modTransition">
        <pc:chgData name="Shirley Heavlin" userId="25dc89a6-a2bb-4ea0-9878-1288e178164b" providerId="ADAL" clId="{C8AC055C-8137-4888-B74B-CE3888556448}" dt="2024-03-14T20:45:35.663" v="17"/>
        <pc:sldMkLst>
          <pc:docMk/>
          <pc:sldMk cId="3048854770" sldId="313"/>
        </pc:sldMkLst>
      </pc:sldChg>
      <pc:sldChg chg="modTransition">
        <pc:chgData name="Shirley Heavlin" userId="25dc89a6-a2bb-4ea0-9878-1288e178164b" providerId="ADAL" clId="{C8AC055C-8137-4888-B74B-CE3888556448}" dt="2024-03-14T20:45:35.663" v="17"/>
        <pc:sldMkLst>
          <pc:docMk/>
          <pc:sldMk cId="1256972453" sldId="314"/>
        </pc:sldMkLst>
      </pc:sldChg>
      <pc:sldChg chg="modTransition">
        <pc:chgData name="Shirley Heavlin" userId="25dc89a6-a2bb-4ea0-9878-1288e178164b" providerId="ADAL" clId="{C8AC055C-8137-4888-B74B-CE3888556448}" dt="2024-03-14T20:45:35.663" v="17"/>
        <pc:sldMkLst>
          <pc:docMk/>
          <pc:sldMk cId="1809233553" sldId="315"/>
        </pc:sldMkLst>
      </pc:sldChg>
      <pc:sldChg chg="modSp mod modTransition">
        <pc:chgData name="Shirley Heavlin" userId="25dc89a6-a2bb-4ea0-9878-1288e178164b" providerId="ADAL" clId="{C8AC055C-8137-4888-B74B-CE3888556448}" dt="2024-03-25T23:22:07.196" v="63" actId="33524"/>
        <pc:sldMkLst>
          <pc:docMk/>
          <pc:sldMk cId="574493491" sldId="316"/>
        </pc:sldMkLst>
        <pc:spChg chg="mod">
          <ac:chgData name="Shirley Heavlin" userId="25dc89a6-a2bb-4ea0-9878-1288e178164b" providerId="ADAL" clId="{C8AC055C-8137-4888-B74B-CE3888556448}" dt="2024-03-25T23:22:07.196" v="63" actId="33524"/>
          <ac:spMkLst>
            <pc:docMk/>
            <pc:sldMk cId="574493491" sldId="316"/>
            <ac:spMk id="3" creationId="{00000000-0000-0000-0000-000000000000}"/>
          </ac:spMkLst>
        </pc:spChg>
      </pc:sldChg>
      <pc:sldChg chg="del">
        <pc:chgData name="Shirley Heavlin" userId="25dc89a6-a2bb-4ea0-9878-1288e178164b" providerId="ADAL" clId="{C8AC055C-8137-4888-B74B-CE3888556448}" dt="2024-03-14T19:22:28.199" v="1" actId="47"/>
        <pc:sldMkLst>
          <pc:docMk/>
          <pc:sldMk cId="107448614" sldId="319"/>
        </pc:sldMkLst>
      </pc:sldChg>
      <pc:sldChg chg="del">
        <pc:chgData name="Shirley Heavlin" userId="25dc89a6-a2bb-4ea0-9878-1288e178164b" providerId="ADAL" clId="{C8AC055C-8137-4888-B74B-CE3888556448}" dt="2024-03-14T19:22:28.199" v="1" actId="47"/>
        <pc:sldMkLst>
          <pc:docMk/>
          <pc:sldMk cId="862818941" sldId="330"/>
        </pc:sldMkLst>
      </pc:sldChg>
      <pc:sldChg chg="del">
        <pc:chgData name="Shirley Heavlin" userId="25dc89a6-a2bb-4ea0-9878-1288e178164b" providerId="ADAL" clId="{C8AC055C-8137-4888-B74B-CE3888556448}" dt="2024-03-14T19:22:28.199" v="1" actId="47"/>
        <pc:sldMkLst>
          <pc:docMk/>
          <pc:sldMk cId="2521074290" sldId="331"/>
        </pc:sldMkLst>
      </pc:sldChg>
      <pc:sldChg chg="add modTransition">
        <pc:chgData name="Shirley Heavlin" userId="25dc89a6-a2bb-4ea0-9878-1288e178164b" providerId="ADAL" clId="{C8AC055C-8137-4888-B74B-CE3888556448}" dt="2024-03-14T20:45:35.663" v="17"/>
        <pc:sldMkLst>
          <pc:docMk/>
          <pc:sldMk cId="313020488" sldId="340"/>
        </pc:sldMkLst>
      </pc:sldChg>
      <pc:sldChg chg="add del modTransition">
        <pc:chgData name="Shirley Heavlin" userId="25dc89a6-a2bb-4ea0-9878-1288e178164b" providerId="ADAL" clId="{C8AC055C-8137-4888-B74B-CE3888556448}" dt="2024-03-25T23:05:43.035" v="46" actId="47"/>
        <pc:sldMkLst>
          <pc:docMk/>
          <pc:sldMk cId="1082448296" sldId="343"/>
        </pc:sldMkLst>
      </pc:sldChg>
      <pc:sldChg chg="del">
        <pc:chgData name="Shirley Heavlin" userId="25dc89a6-a2bb-4ea0-9878-1288e178164b" providerId="ADAL" clId="{C8AC055C-8137-4888-B74B-CE3888556448}" dt="2024-03-14T19:22:28.199" v="1" actId="47"/>
        <pc:sldMkLst>
          <pc:docMk/>
          <pc:sldMk cId="2067915173" sldId="344"/>
        </pc:sldMkLst>
      </pc:sldChg>
      <pc:sldChg chg="del">
        <pc:chgData name="Shirley Heavlin" userId="25dc89a6-a2bb-4ea0-9878-1288e178164b" providerId="ADAL" clId="{C8AC055C-8137-4888-B74B-CE3888556448}" dt="2024-03-14T19:22:28.199" v="1" actId="47"/>
        <pc:sldMkLst>
          <pc:docMk/>
          <pc:sldMk cId="797960455" sldId="345"/>
        </pc:sldMkLst>
      </pc:sldChg>
      <pc:sldChg chg="del">
        <pc:chgData name="Shirley Heavlin" userId="25dc89a6-a2bb-4ea0-9878-1288e178164b" providerId="ADAL" clId="{C8AC055C-8137-4888-B74B-CE3888556448}" dt="2024-03-14T19:22:28.199" v="1" actId="47"/>
        <pc:sldMkLst>
          <pc:docMk/>
          <pc:sldMk cId="2632992504" sldId="346"/>
        </pc:sldMkLst>
      </pc:sldChg>
      <pc:sldChg chg="del">
        <pc:chgData name="Shirley Heavlin" userId="25dc89a6-a2bb-4ea0-9878-1288e178164b" providerId="ADAL" clId="{C8AC055C-8137-4888-B74B-CE3888556448}" dt="2024-03-14T19:22:28.199" v="1" actId="47"/>
        <pc:sldMkLst>
          <pc:docMk/>
          <pc:sldMk cId="3522706018" sldId="347"/>
        </pc:sldMkLst>
      </pc:sldChg>
      <pc:sldChg chg="del">
        <pc:chgData name="Shirley Heavlin" userId="25dc89a6-a2bb-4ea0-9878-1288e178164b" providerId="ADAL" clId="{C8AC055C-8137-4888-B74B-CE3888556448}" dt="2024-03-14T19:22:28.199" v="1" actId="47"/>
        <pc:sldMkLst>
          <pc:docMk/>
          <pc:sldMk cId="71937147" sldId="348"/>
        </pc:sldMkLst>
      </pc:sldChg>
      <pc:sldChg chg="modSp mod modTransition modNotesTx">
        <pc:chgData name="Shirley Heavlin" userId="25dc89a6-a2bb-4ea0-9878-1288e178164b" providerId="ADAL" clId="{C8AC055C-8137-4888-B74B-CE3888556448}" dt="2024-03-25T23:21:31.935" v="56" actId="2"/>
        <pc:sldMkLst>
          <pc:docMk/>
          <pc:sldMk cId="799000169" sldId="349"/>
        </pc:sldMkLst>
        <pc:spChg chg="mod">
          <ac:chgData name="Shirley Heavlin" userId="25dc89a6-a2bb-4ea0-9878-1288e178164b" providerId="ADAL" clId="{C8AC055C-8137-4888-B74B-CE3888556448}" dt="2024-03-14T19:23:05.257" v="5" actId="6549"/>
          <ac:spMkLst>
            <pc:docMk/>
            <pc:sldMk cId="799000169" sldId="349"/>
            <ac:spMk id="3" creationId="{00000000-0000-0000-0000-000000000000}"/>
          </ac:spMkLst>
        </pc:spChg>
      </pc:sldChg>
      <pc:sldChg chg="modTransition">
        <pc:chgData name="Shirley Heavlin" userId="25dc89a6-a2bb-4ea0-9878-1288e178164b" providerId="ADAL" clId="{C8AC055C-8137-4888-B74B-CE3888556448}" dt="2024-03-14T20:45:35.663" v="17"/>
        <pc:sldMkLst>
          <pc:docMk/>
          <pc:sldMk cId="2220728098" sldId="350"/>
        </pc:sldMkLst>
      </pc:sldChg>
      <pc:sldChg chg="add modTransition">
        <pc:chgData name="Shirley Heavlin" userId="25dc89a6-a2bb-4ea0-9878-1288e178164b" providerId="ADAL" clId="{C8AC055C-8137-4888-B74B-CE3888556448}" dt="2024-03-14T20:45:35.663" v="17"/>
        <pc:sldMkLst>
          <pc:docMk/>
          <pc:sldMk cId="360629446" sldId="355"/>
        </pc:sldMkLst>
      </pc:sldChg>
      <pc:sldChg chg="modTransition">
        <pc:chgData name="Shirley Heavlin" userId="25dc89a6-a2bb-4ea0-9878-1288e178164b" providerId="ADAL" clId="{C8AC055C-8137-4888-B74B-CE3888556448}" dt="2024-03-14T20:45:35.663" v="17"/>
        <pc:sldMkLst>
          <pc:docMk/>
          <pc:sldMk cId="4179379284" sldId="358"/>
        </pc:sldMkLst>
      </pc:sldChg>
      <pc:sldChg chg="modTransition modNotesTx">
        <pc:chgData name="Shirley Heavlin" userId="25dc89a6-a2bb-4ea0-9878-1288e178164b" providerId="ADAL" clId="{C8AC055C-8137-4888-B74B-CE3888556448}" dt="2024-03-25T23:21:08.962" v="51" actId="313"/>
        <pc:sldMkLst>
          <pc:docMk/>
          <pc:sldMk cId="2360325126" sldId="359"/>
        </pc:sldMkLst>
      </pc:sldChg>
      <pc:sldChg chg="modTransition">
        <pc:chgData name="Shirley Heavlin" userId="25dc89a6-a2bb-4ea0-9878-1288e178164b" providerId="ADAL" clId="{C8AC055C-8137-4888-B74B-CE3888556448}" dt="2024-03-14T20:45:35.663" v="17"/>
        <pc:sldMkLst>
          <pc:docMk/>
          <pc:sldMk cId="2338045590" sldId="360"/>
        </pc:sldMkLst>
      </pc:sldChg>
      <pc:sldChg chg="del">
        <pc:chgData name="Shirley Heavlin" userId="25dc89a6-a2bb-4ea0-9878-1288e178164b" providerId="ADAL" clId="{C8AC055C-8137-4888-B74B-CE3888556448}" dt="2024-03-14T19:22:28.199" v="1" actId="47"/>
        <pc:sldMkLst>
          <pc:docMk/>
          <pc:sldMk cId="2343295062" sldId="376"/>
        </pc:sldMkLst>
      </pc:sldChg>
      <pc:sldChg chg="modTransition">
        <pc:chgData name="Shirley Heavlin" userId="25dc89a6-a2bb-4ea0-9878-1288e178164b" providerId="ADAL" clId="{C8AC055C-8137-4888-B74B-CE3888556448}" dt="2024-03-14T20:45:35.663" v="17"/>
        <pc:sldMkLst>
          <pc:docMk/>
          <pc:sldMk cId="3266808189" sldId="377"/>
        </pc:sldMkLst>
      </pc:sldChg>
      <pc:sldChg chg="modSp mod modTransition">
        <pc:chgData name="Shirley Heavlin" userId="25dc89a6-a2bb-4ea0-9878-1288e178164b" providerId="ADAL" clId="{C8AC055C-8137-4888-B74B-CE3888556448}" dt="2024-03-14T20:45:35.663" v="17"/>
        <pc:sldMkLst>
          <pc:docMk/>
          <pc:sldMk cId="2362489732" sldId="378"/>
        </pc:sldMkLst>
        <pc:spChg chg="mod">
          <ac:chgData name="Shirley Heavlin" userId="25dc89a6-a2bb-4ea0-9878-1288e178164b" providerId="ADAL" clId="{C8AC055C-8137-4888-B74B-CE3888556448}" dt="2024-03-14T19:23:25.429" v="14" actId="1076"/>
          <ac:spMkLst>
            <pc:docMk/>
            <pc:sldMk cId="2362489732" sldId="378"/>
            <ac:spMk id="3" creationId="{00000000-0000-0000-0000-000000000000}"/>
          </ac:spMkLst>
        </pc:spChg>
      </pc:sldChg>
      <pc:sldChg chg="del">
        <pc:chgData name="Shirley Heavlin" userId="25dc89a6-a2bb-4ea0-9878-1288e178164b" providerId="ADAL" clId="{C8AC055C-8137-4888-B74B-CE3888556448}" dt="2024-03-14T19:22:28.199" v="1" actId="47"/>
        <pc:sldMkLst>
          <pc:docMk/>
          <pc:sldMk cId="898055260" sldId="379"/>
        </pc:sldMkLst>
      </pc:sldChg>
      <pc:sldChg chg="del">
        <pc:chgData name="Shirley Heavlin" userId="25dc89a6-a2bb-4ea0-9878-1288e178164b" providerId="ADAL" clId="{C8AC055C-8137-4888-B74B-CE3888556448}" dt="2024-03-14T19:22:28.199" v="1" actId="47"/>
        <pc:sldMkLst>
          <pc:docMk/>
          <pc:sldMk cId="1215384184" sldId="380"/>
        </pc:sldMkLst>
      </pc:sldChg>
      <pc:sldChg chg="del">
        <pc:chgData name="Shirley Heavlin" userId="25dc89a6-a2bb-4ea0-9878-1288e178164b" providerId="ADAL" clId="{C8AC055C-8137-4888-B74B-CE3888556448}" dt="2024-03-14T19:22:28.199" v="1" actId="47"/>
        <pc:sldMkLst>
          <pc:docMk/>
          <pc:sldMk cId="1771689990" sldId="381"/>
        </pc:sldMkLst>
      </pc:sldChg>
      <pc:sldChg chg="del">
        <pc:chgData name="Shirley Heavlin" userId="25dc89a6-a2bb-4ea0-9878-1288e178164b" providerId="ADAL" clId="{C8AC055C-8137-4888-B74B-CE3888556448}" dt="2024-03-14T19:22:28.199" v="1" actId="47"/>
        <pc:sldMkLst>
          <pc:docMk/>
          <pc:sldMk cId="3464608644" sldId="382"/>
        </pc:sldMkLst>
      </pc:sldChg>
      <pc:sldChg chg="del">
        <pc:chgData name="Shirley Heavlin" userId="25dc89a6-a2bb-4ea0-9878-1288e178164b" providerId="ADAL" clId="{C8AC055C-8137-4888-B74B-CE3888556448}" dt="2024-03-14T19:22:28.199" v="1" actId="47"/>
        <pc:sldMkLst>
          <pc:docMk/>
          <pc:sldMk cId="3134096015" sldId="405"/>
        </pc:sldMkLst>
      </pc:sldChg>
      <pc:sldChg chg="del">
        <pc:chgData name="Shirley Heavlin" userId="25dc89a6-a2bb-4ea0-9878-1288e178164b" providerId="ADAL" clId="{C8AC055C-8137-4888-B74B-CE3888556448}" dt="2024-03-14T19:22:28.199" v="1" actId="47"/>
        <pc:sldMkLst>
          <pc:docMk/>
          <pc:sldMk cId="4141205207" sldId="406"/>
        </pc:sldMkLst>
      </pc:sldChg>
      <pc:sldChg chg="del">
        <pc:chgData name="Shirley Heavlin" userId="25dc89a6-a2bb-4ea0-9878-1288e178164b" providerId="ADAL" clId="{C8AC055C-8137-4888-B74B-CE3888556448}" dt="2024-03-14T19:22:28.199" v="1" actId="47"/>
        <pc:sldMkLst>
          <pc:docMk/>
          <pc:sldMk cId="1258865927" sldId="407"/>
        </pc:sldMkLst>
      </pc:sldChg>
      <pc:sldChg chg="del">
        <pc:chgData name="Shirley Heavlin" userId="25dc89a6-a2bb-4ea0-9878-1288e178164b" providerId="ADAL" clId="{C8AC055C-8137-4888-B74B-CE3888556448}" dt="2024-03-14T19:22:28.199" v="1" actId="47"/>
        <pc:sldMkLst>
          <pc:docMk/>
          <pc:sldMk cId="3920583068" sldId="408"/>
        </pc:sldMkLst>
      </pc:sldChg>
      <pc:sldChg chg="del">
        <pc:chgData name="Shirley Heavlin" userId="25dc89a6-a2bb-4ea0-9878-1288e178164b" providerId="ADAL" clId="{C8AC055C-8137-4888-B74B-CE3888556448}" dt="2024-03-14T19:22:28.199" v="1" actId="47"/>
        <pc:sldMkLst>
          <pc:docMk/>
          <pc:sldMk cId="3286193522" sldId="409"/>
        </pc:sldMkLst>
      </pc:sldChg>
      <pc:sldChg chg="del">
        <pc:chgData name="Shirley Heavlin" userId="25dc89a6-a2bb-4ea0-9878-1288e178164b" providerId="ADAL" clId="{C8AC055C-8137-4888-B74B-CE3888556448}" dt="2024-03-14T19:22:28.199" v="1" actId="47"/>
        <pc:sldMkLst>
          <pc:docMk/>
          <pc:sldMk cId="220109706" sldId="410"/>
        </pc:sldMkLst>
      </pc:sldChg>
      <pc:sldChg chg="del">
        <pc:chgData name="Shirley Heavlin" userId="25dc89a6-a2bb-4ea0-9878-1288e178164b" providerId="ADAL" clId="{C8AC055C-8137-4888-B74B-CE3888556448}" dt="2024-03-14T19:22:17.141" v="0" actId="47"/>
        <pc:sldMkLst>
          <pc:docMk/>
          <pc:sldMk cId="2090390215" sldId="411"/>
        </pc:sldMkLst>
      </pc:sldChg>
      <pc:sldChg chg="modTransition">
        <pc:chgData name="Shirley Heavlin" userId="25dc89a6-a2bb-4ea0-9878-1288e178164b" providerId="ADAL" clId="{C8AC055C-8137-4888-B74B-CE3888556448}" dt="2024-03-14T20:45:35.663" v="17"/>
        <pc:sldMkLst>
          <pc:docMk/>
          <pc:sldMk cId="317678985" sldId="412"/>
        </pc:sldMkLst>
      </pc:sldChg>
      <pc:sldChg chg="modSp mod modTransition">
        <pc:chgData name="Shirley Heavlin" userId="25dc89a6-a2bb-4ea0-9878-1288e178164b" providerId="ADAL" clId="{C8AC055C-8137-4888-B74B-CE3888556448}" dt="2024-03-14T20:45:35.663" v="17"/>
        <pc:sldMkLst>
          <pc:docMk/>
          <pc:sldMk cId="2939700449" sldId="413"/>
        </pc:sldMkLst>
        <pc:spChg chg="mod">
          <ac:chgData name="Shirley Heavlin" userId="25dc89a6-a2bb-4ea0-9878-1288e178164b" providerId="ADAL" clId="{C8AC055C-8137-4888-B74B-CE3888556448}" dt="2024-03-14T19:23:20.299" v="11" actId="1076"/>
          <ac:spMkLst>
            <pc:docMk/>
            <pc:sldMk cId="2939700449" sldId="413"/>
            <ac:spMk id="3" creationId="{0279FD79-40CD-4C81-815C-1DB3DEB1CA0A}"/>
          </ac:spMkLst>
        </pc:spChg>
      </pc:sldChg>
      <pc:sldChg chg="modTransition modNotesTx">
        <pc:chgData name="Shirley Heavlin" userId="25dc89a6-a2bb-4ea0-9878-1288e178164b" providerId="ADAL" clId="{C8AC055C-8137-4888-B74B-CE3888556448}" dt="2024-03-25T23:21:39.244" v="59" actId="313"/>
        <pc:sldMkLst>
          <pc:docMk/>
          <pc:sldMk cId="369289293" sldId="414"/>
        </pc:sldMkLst>
      </pc:sldChg>
      <pc:sldChg chg="modTransition modNotesTx">
        <pc:chgData name="Shirley Heavlin" userId="25dc89a6-a2bb-4ea0-9878-1288e178164b" providerId="ADAL" clId="{C8AC055C-8137-4888-B74B-CE3888556448}" dt="2024-03-25T23:21:42.087" v="60" actId="313"/>
        <pc:sldMkLst>
          <pc:docMk/>
          <pc:sldMk cId="3776866984" sldId="415"/>
        </pc:sldMkLst>
      </pc:sldChg>
      <pc:sldChg chg="modSp mod modTransition modNotesTx">
        <pc:chgData name="Shirley Heavlin" userId="25dc89a6-a2bb-4ea0-9878-1288e178164b" providerId="ADAL" clId="{C8AC055C-8137-4888-B74B-CE3888556448}" dt="2024-03-25T23:21:52.409" v="62" actId="2"/>
        <pc:sldMkLst>
          <pc:docMk/>
          <pc:sldMk cId="2055242914" sldId="416"/>
        </pc:sldMkLst>
        <pc:spChg chg="mod">
          <ac:chgData name="Shirley Heavlin" userId="25dc89a6-a2bb-4ea0-9878-1288e178164b" providerId="ADAL" clId="{C8AC055C-8137-4888-B74B-CE3888556448}" dt="2024-03-25T23:21:47.073" v="61" actId="20577"/>
          <ac:spMkLst>
            <pc:docMk/>
            <pc:sldMk cId="2055242914" sldId="416"/>
            <ac:spMk id="3" creationId="{8DB311C5-E0DB-4E41-A954-574CCD8792FF}"/>
          </ac:spMkLst>
        </pc:spChg>
      </pc:sldChg>
      <pc:sldChg chg="modTransition">
        <pc:chgData name="Shirley Heavlin" userId="25dc89a6-a2bb-4ea0-9878-1288e178164b" providerId="ADAL" clId="{C8AC055C-8137-4888-B74B-CE3888556448}" dt="2024-03-14T20:45:35.663" v="17"/>
        <pc:sldMkLst>
          <pc:docMk/>
          <pc:sldMk cId="1108466493" sldId="417"/>
        </pc:sldMkLst>
      </pc:sldChg>
      <pc:sldChg chg="modTransition">
        <pc:chgData name="Shirley Heavlin" userId="25dc89a6-a2bb-4ea0-9878-1288e178164b" providerId="ADAL" clId="{C8AC055C-8137-4888-B74B-CE3888556448}" dt="2024-03-14T20:45:35.663" v="17"/>
        <pc:sldMkLst>
          <pc:docMk/>
          <pc:sldMk cId="2809300658" sldId="418"/>
        </pc:sldMkLst>
      </pc:sldChg>
      <pc:sldChg chg="modTransition">
        <pc:chgData name="Shirley Heavlin" userId="25dc89a6-a2bb-4ea0-9878-1288e178164b" providerId="ADAL" clId="{C8AC055C-8137-4888-B74B-CE3888556448}" dt="2024-03-14T20:45:35.663" v="17"/>
        <pc:sldMkLst>
          <pc:docMk/>
          <pc:sldMk cId="3873109151" sldId="419"/>
        </pc:sldMkLst>
      </pc:sldChg>
      <pc:sldChg chg="modTransition">
        <pc:chgData name="Shirley Heavlin" userId="25dc89a6-a2bb-4ea0-9878-1288e178164b" providerId="ADAL" clId="{C8AC055C-8137-4888-B74B-CE3888556448}" dt="2024-03-14T20:45:35.663" v="17"/>
        <pc:sldMkLst>
          <pc:docMk/>
          <pc:sldMk cId="1058344624" sldId="442"/>
        </pc:sldMkLst>
      </pc:sldChg>
      <pc:sldChg chg="modTransition">
        <pc:chgData name="Shirley Heavlin" userId="25dc89a6-a2bb-4ea0-9878-1288e178164b" providerId="ADAL" clId="{C8AC055C-8137-4888-B74B-CE3888556448}" dt="2024-03-14T20:45:35.663" v="17"/>
        <pc:sldMkLst>
          <pc:docMk/>
          <pc:sldMk cId="1652421393" sldId="443"/>
        </pc:sldMkLst>
      </pc:sldChg>
      <pc:sldChg chg="modSp mod modTransition">
        <pc:chgData name="Shirley Heavlin" userId="25dc89a6-a2bb-4ea0-9878-1288e178164b" providerId="ADAL" clId="{C8AC055C-8137-4888-B74B-CE3888556448}" dt="2024-03-14T20:46:44.412" v="18" actId="16037"/>
        <pc:sldMkLst>
          <pc:docMk/>
          <pc:sldMk cId="1936902168" sldId="444"/>
        </pc:sldMkLst>
        <pc:spChg chg="mod">
          <ac:chgData name="Shirley Heavlin" userId="25dc89a6-a2bb-4ea0-9878-1288e178164b" providerId="ADAL" clId="{C8AC055C-8137-4888-B74B-CE3888556448}" dt="2024-03-14T20:46:44.412" v="18" actId="16037"/>
          <ac:spMkLst>
            <pc:docMk/>
            <pc:sldMk cId="1936902168" sldId="444"/>
            <ac:spMk id="2" creationId="{6C1768F9-0A50-47E9-9CFE-2A6FD3CF4EE5}"/>
          </ac:spMkLst>
        </pc:spChg>
      </pc:sldChg>
      <pc:sldChg chg="modTransition">
        <pc:chgData name="Shirley Heavlin" userId="25dc89a6-a2bb-4ea0-9878-1288e178164b" providerId="ADAL" clId="{C8AC055C-8137-4888-B74B-CE3888556448}" dt="2024-03-14T20:45:35.663" v="17"/>
        <pc:sldMkLst>
          <pc:docMk/>
          <pc:sldMk cId="3670845559" sldId="445"/>
        </pc:sldMkLst>
      </pc:sldChg>
      <pc:sldChg chg="modTransition">
        <pc:chgData name="Shirley Heavlin" userId="25dc89a6-a2bb-4ea0-9878-1288e178164b" providerId="ADAL" clId="{C8AC055C-8137-4888-B74B-CE3888556448}" dt="2024-03-14T20:45:35.663" v="17"/>
        <pc:sldMkLst>
          <pc:docMk/>
          <pc:sldMk cId="42200802" sldId="446"/>
        </pc:sldMkLst>
      </pc:sldChg>
      <pc:sldChg chg="modSp mod modTransition">
        <pc:chgData name="Shirley Heavlin" userId="25dc89a6-a2bb-4ea0-9878-1288e178164b" providerId="ADAL" clId="{C8AC055C-8137-4888-B74B-CE3888556448}" dt="2024-03-14T20:45:35.663" v="17"/>
        <pc:sldMkLst>
          <pc:docMk/>
          <pc:sldMk cId="491293501" sldId="447"/>
        </pc:sldMkLst>
        <pc:spChg chg="mod">
          <ac:chgData name="Shirley Heavlin" userId="25dc89a6-a2bb-4ea0-9878-1288e178164b" providerId="ADAL" clId="{C8AC055C-8137-4888-B74B-CE3888556448}" dt="2024-03-14T19:23:29.345" v="15" actId="1076"/>
          <ac:spMkLst>
            <pc:docMk/>
            <pc:sldMk cId="491293501" sldId="447"/>
            <ac:spMk id="3" creationId="{8AA3854D-AF00-45C3-B9DD-47293B4898C6}"/>
          </ac:spMkLst>
        </pc:spChg>
      </pc:sldChg>
      <pc:sldChg chg="modTransition">
        <pc:chgData name="Shirley Heavlin" userId="25dc89a6-a2bb-4ea0-9878-1288e178164b" providerId="ADAL" clId="{C8AC055C-8137-4888-B74B-CE3888556448}" dt="2024-03-14T20:45:35.663" v="17"/>
        <pc:sldMkLst>
          <pc:docMk/>
          <pc:sldMk cId="4262988562" sldId="448"/>
        </pc:sldMkLst>
      </pc:sldChg>
      <pc:sldChg chg="modTransition">
        <pc:chgData name="Shirley Heavlin" userId="25dc89a6-a2bb-4ea0-9878-1288e178164b" providerId="ADAL" clId="{C8AC055C-8137-4888-B74B-CE3888556448}" dt="2024-03-14T20:45:35.663" v="17"/>
        <pc:sldMkLst>
          <pc:docMk/>
          <pc:sldMk cId="2985782" sldId="449"/>
        </pc:sldMkLst>
      </pc:sldChg>
      <pc:sldChg chg="modTransition">
        <pc:chgData name="Shirley Heavlin" userId="25dc89a6-a2bb-4ea0-9878-1288e178164b" providerId="ADAL" clId="{C8AC055C-8137-4888-B74B-CE3888556448}" dt="2024-03-14T20:45:35.663" v="17"/>
        <pc:sldMkLst>
          <pc:docMk/>
          <pc:sldMk cId="3911508588" sldId="450"/>
        </pc:sldMkLst>
      </pc:sldChg>
      <pc:sldChg chg="modTransition modNotesTx">
        <pc:chgData name="Shirley Heavlin" userId="25dc89a6-a2bb-4ea0-9878-1288e178164b" providerId="ADAL" clId="{C8AC055C-8137-4888-B74B-CE3888556448}" dt="2024-03-25T23:21:22.069" v="53" actId="313"/>
        <pc:sldMkLst>
          <pc:docMk/>
          <pc:sldMk cId="477779207" sldId="451"/>
        </pc:sldMkLst>
      </pc:sldChg>
      <pc:sldChg chg="modTransition modNotesTx">
        <pc:chgData name="Shirley Heavlin" userId="25dc89a6-a2bb-4ea0-9878-1288e178164b" providerId="ADAL" clId="{C8AC055C-8137-4888-B74B-CE3888556448}" dt="2024-03-25T23:21:29.003" v="55" actId="2"/>
        <pc:sldMkLst>
          <pc:docMk/>
          <pc:sldMk cId="3962806539" sldId="452"/>
        </pc:sldMkLst>
      </pc:sldChg>
      <pc:sldChg chg="modTransition">
        <pc:chgData name="Shirley Heavlin" userId="25dc89a6-a2bb-4ea0-9878-1288e178164b" providerId="ADAL" clId="{C8AC055C-8137-4888-B74B-CE3888556448}" dt="2024-03-14T20:45:35.663" v="17"/>
        <pc:sldMkLst>
          <pc:docMk/>
          <pc:sldMk cId="673197158" sldId="453"/>
        </pc:sldMkLst>
      </pc:sldChg>
      <pc:sldChg chg="del">
        <pc:chgData name="Shirley Heavlin" userId="25dc89a6-a2bb-4ea0-9878-1288e178164b" providerId="ADAL" clId="{C8AC055C-8137-4888-B74B-CE3888556448}" dt="2024-03-14T19:22:28.199" v="1" actId="47"/>
        <pc:sldMkLst>
          <pc:docMk/>
          <pc:sldMk cId="3007201143" sldId="454"/>
        </pc:sldMkLst>
      </pc:sldChg>
      <pc:sldChg chg="del">
        <pc:chgData name="Shirley Heavlin" userId="25dc89a6-a2bb-4ea0-9878-1288e178164b" providerId="ADAL" clId="{C8AC055C-8137-4888-B74B-CE3888556448}" dt="2024-03-14T19:22:28.199" v="1" actId="47"/>
        <pc:sldMkLst>
          <pc:docMk/>
          <pc:sldMk cId="661214422" sldId="455"/>
        </pc:sldMkLst>
      </pc:sldChg>
      <pc:sldChg chg="del">
        <pc:chgData name="Shirley Heavlin" userId="25dc89a6-a2bb-4ea0-9878-1288e178164b" providerId="ADAL" clId="{C8AC055C-8137-4888-B74B-CE3888556448}" dt="2024-03-14T19:22:28.199" v="1" actId="47"/>
        <pc:sldMkLst>
          <pc:docMk/>
          <pc:sldMk cId="77972633" sldId="456"/>
        </pc:sldMkLst>
      </pc:sldChg>
      <pc:sldChg chg="del">
        <pc:chgData name="Shirley Heavlin" userId="25dc89a6-a2bb-4ea0-9878-1288e178164b" providerId="ADAL" clId="{C8AC055C-8137-4888-B74B-CE3888556448}" dt="2024-03-14T19:22:28.199" v="1" actId="47"/>
        <pc:sldMkLst>
          <pc:docMk/>
          <pc:sldMk cId="4199207400" sldId="457"/>
        </pc:sldMkLst>
      </pc:sldChg>
      <pc:sldChg chg="del">
        <pc:chgData name="Shirley Heavlin" userId="25dc89a6-a2bb-4ea0-9878-1288e178164b" providerId="ADAL" clId="{C8AC055C-8137-4888-B74B-CE3888556448}" dt="2024-03-14T19:22:28.199" v="1" actId="47"/>
        <pc:sldMkLst>
          <pc:docMk/>
          <pc:sldMk cId="3504238669" sldId="459"/>
        </pc:sldMkLst>
      </pc:sldChg>
      <pc:sldChg chg="del">
        <pc:chgData name="Shirley Heavlin" userId="25dc89a6-a2bb-4ea0-9878-1288e178164b" providerId="ADAL" clId="{C8AC055C-8137-4888-B74B-CE3888556448}" dt="2024-03-14T19:22:28.199" v="1" actId="47"/>
        <pc:sldMkLst>
          <pc:docMk/>
          <pc:sldMk cId="3345928094" sldId="460"/>
        </pc:sldMkLst>
      </pc:sldChg>
      <pc:sldChg chg="del">
        <pc:chgData name="Shirley Heavlin" userId="25dc89a6-a2bb-4ea0-9878-1288e178164b" providerId="ADAL" clId="{C8AC055C-8137-4888-B74B-CE3888556448}" dt="2024-03-14T19:22:28.199" v="1" actId="47"/>
        <pc:sldMkLst>
          <pc:docMk/>
          <pc:sldMk cId="3609894468" sldId="461"/>
        </pc:sldMkLst>
      </pc:sldChg>
      <pc:sldChg chg="del">
        <pc:chgData name="Shirley Heavlin" userId="25dc89a6-a2bb-4ea0-9878-1288e178164b" providerId="ADAL" clId="{C8AC055C-8137-4888-B74B-CE3888556448}" dt="2024-03-14T19:22:28.199" v="1" actId="47"/>
        <pc:sldMkLst>
          <pc:docMk/>
          <pc:sldMk cId="2559142226" sldId="462"/>
        </pc:sldMkLst>
      </pc:sldChg>
      <pc:sldChg chg="del">
        <pc:chgData name="Shirley Heavlin" userId="25dc89a6-a2bb-4ea0-9878-1288e178164b" providerId="ADAL" clId="{C8AC055C-8137-4888-B74B-CE3888556448}" dt="2024-03-14T19:22:28.199" v="1" actId="47"/>
        <pc:sldMkLst>
          <pc:docMk/>
          <pc:sldMk cId="118033374" sldId="463"/>
        </pc:sldMkLst>
      </pc:sldChg>
      <pc:sldChg chg="modSp mod modTransition modNotesTx">
        <pc:chgData name="Shirley Heavlin" userId="25dc89a6-a2bb-4ea0-9878-1288e178164b" providerId="ADAL" clId="{C8AC055C-8137-4888-B74B-CE3888556448}" dt="2024-03-25T23:21:34.914" v="57" actId="313"/>
        <pc:sldMkLst>
          <pc:docMk/>
          <pc:sldMk cId="3356308805" sldId="464"/>
        </pc:sldMkLst>
        <pc:spChg chg="mod">
          <ac:chgData name="Shirley Heavlin" userId="25dc89a6-a2bb-4ea0-9878-1288e178164b" providerId="ADAL" clId="{C8AC055C-8137-4888-B74B-CE3888556448}" dt="2024-03-14T19:23:14.393" v="8" actId="1076"/>
          <ac:spMkLst>
            <pc:docMk/>
            <pc:sldMk cId="3356308805" sldId="464"/>
            <ac:spMk id="3" creationId="{D7378EB2-1CDC-4EA6-8C11-341A61F9EE00}"/>
          </ac:spMkLst>
        </pc:spChg>
      </pc:sldChg>
      <pc:sldChg chg="del">
        <pc:chgData name="Shirley Heavlin" userId="25dc89a6-a2bb-4ea0-9878-1288e178164b" providerId="ADAL" clId="{C8AC055C-8137-4888-B74B-CE3888556448}" dt="2024-03-14T19:22:28.199" v="1" actId="47"/>
        <pc:sldMkLst>
          <pc:docMk/>
          <pc:sldMk cId="122305641" sldId="465"/>
        </pc:sldMkLst>
      </pc:sldChg>
      <pc:sldChg chg="del">
        <pc:chgData name="Shirley Heavlin" userId="25dc89a6-a2bb-4ea0-9878-1288e178164b" providerId="ADAL" clId="{C8AC055C-8137-4888-B74B-CE3888556448}" dt="2024-03-14T19:22:28.199" v="1" actId="47"/>
        <pc:sldMkLst>
          <pc:docMk/>
          <pc:sldMk cId="2740912218" sldId="466"/>
        </pc:sldMkLst>
      </pc:sldChg>
      <pc:sldChg chg="del">
        <pc:chgData name="Shirley Heavlin" userId="25dc89a6-a2bb-4ea0-9878-1288e178164b" providerId="ADAL" clId="{C8AC055C-8137-4888-B74B-CE3888556448}" dt="2024-03-14T19:22:28.199" v="1" actId="47"/>
        <pc:sldMkLst>
          <pc:docMk/>
          <pc:sldMk cId="2958664714" sldId="467"/>
        </pc:sldMkLst>
      </pc:sldChg>
      <pc:sldChg chg="del">
        <pc:chgData name="Shirley Heavlin" userId="25dc89a6-a2bb-4ea0-9878-1288e178164b" providerId="ADAL" clId="{C8AC055C-8137-4888-B74B-CE3888556448}" dt="2024-03-14T19:22:28.199" v="1" actId="47"/>
        <pc:sldMkLst>
          <pc:docMk/>
          <pc:sldMk cId="246539719" sldId="468"/>
        </pc:sldMkLst>
      </pc:sldChg>
      <pc:sldChg chg="del">
        <pc:chgData name="Shirley Heavlin" userId="25dc89a6-a2bb-4ea0-9878-1288e178164b" providerId="ADAL" clId="{C8AC055C-8137-4888-B74B-CE3888556448}" dt="2024-03-14T19:22:28.199" v="1" actId="47"/>
        <pc:sldMkLst>
          <pc:docMk/>
          <pc:sldMk cId="3186506144" sldId="469"/>
        </pc:sldMkLst>
      </pc:sldChg>
      <pc:sldChg chg="del">
        <pc:chgData name="Shirley Heavlin" userId="25dc89a6-a2bb-4ea0-9878-1288e178164b" providerId="ADAL" clId="{C8AC055C-8137-4888-B74B-CE3888556448}" dt="2024-03-14T19:22:28.199" v="1" actId="47"/>
        <pc:sldMkLst>
          <pc:docMk/>
          <pc:sldMk cId="2099073137" sldId="470"/>
        </pc:sldMkLst>
      </pc:sldChg>
      <pc:sldChg chg="del">
        <pc:chgData name="Shirley Heavlin" userId="25dc89a6-a2bb-4ea0-9878-1288e178164b" providerId="ADAL" clId="{C8AC055C-8137-4888-B74B-CE3888556448}" dt="2024-03-14T19:22:28.199" v="1" actId="47"/>
        <pc:sldMkLst>
          <pc:docMk/>
          <pc:sldMk cId="241139203" sldId="471"/>
        </pc:sldMkLst>
      </pc:sldChg>
      <pc:sldChg chg="del">
        <pc:chgData name="Shirley Heavlin" userId="25dc89a6-a2bb-4ea0-9878-1288e178164b" providerId="ADAL" clId="{C8AC055C-8137-4888-B74B-CE3888556448}" dt="2024-03-14T19:22:28.199" v="1" actId="47"/>
        <pc:sldMkLst>
          <pc:docMk/>
          <pc:sldMk cId="1980558498" sldId="472"/>
        </pc:sldMkLst>
      </pc:sldChg>
      <pc:sldChg chg="del">
        <pc:chgData name="Shirley Heavlin" userId="25dc89a6-a2bb-4ea0-9878-1288e178164b" providerId="ADAL" clId="{C8AC055C-8137-4888-B74B-CE3888556448}" dt="2024-03-14T19:22:28.199" v="1" actId="47"/>
        <pc:sldMkLst>
          <pc:docMk/>
          <pc:sldMk cId="412676572" sldId="473"/>
        </pc:sldMkLst>
      </pc:sldChg>
      <pc:sldChg chg="del">
        <pc:chgData name="Shirley Heavlin" userId="25dc89a6-a2bb-4ea0-9878-1288e178164b" providerId="ADAL" clId="{C8AC055C-8137-4888-B74B-CE3888556448}" dt="2024-03-14T19:22:28.199" v="1" actId="47"/>
        <pc:sldMkLst>
          <pc:docMk/>
          <pc:sldMk cId="840965375" sldId="474"/>
        </pc:sldMkLst>
      </pc:sldChg>
      <pc:sldChg chg="del">
        <pc:chgData name="Shirley Heavlin" userId="25dc89a6-a2bb-4ea0-9878-1288e178164b" providerId="ADAL" clId="{C8AC055C-8137-4888-B74B-CE3888556448}" dt="2024-03-14T19:22:28.199" v="1" actId="47"/>
        <pc:sldMkLst>
          <pc:docMk/>
          <pc:sldMk cId="2101157772" sldId="475"/>
        </pc:sldMkLst>
      </pc:sldChg>
      <pc:sldChg chg="del">
        <pc:chgData name="Shirley Heavlin" userId="25dc89a6-a2bb-4ea0-9878-1288e178164b" providerId="ADAL" clId="{C8AC055C-8137-4888-B74B-CE3888556448}" dt="2024-03-14T19:22:28.199" v="1" actId="47"/>
        <pc:sldMkLst>
          <pc:docMk/>
          <pc:sldMk cId="3133723595" sldId="476"/>
        </pc:sldMkLst>
      </pc:sldChg>
      <pc:sldMasterChg chg="modTransition delSldLayout modSldLayout">
        <pc:chgData name="Shirley Heavlin" userId="25dc89a6-a2bb-4ea0-9878-1288e178164b" providerId="ADAL" clId="{C8AC055C-8137-4888-B74B-CE3888556448}" dt="2024-03-25T23:19:14.148" v="48" actId="207"/>
        <pc:sldMasterMkLst>
          <pc:docMk/>
          <pc:sldMasterMk cId="0" sldId="2147483666"/>
        </pc:sldMasterMkLst>
        <pc:sldLayoutChg chg="modTransition">
          <pc:chgData name="Shirley Heavlin" userId="25dc89a6-a2bb-4ea0-9878-1288e178164b" providerId="ADAL" clId="{C8AC055C-8137-4888-B74B-CE3888556448}" dt="2024-03-14T20:45:35.663" v="17"/>
          <pc:sldLayoutMkLst>
            <pc:docMk/>
            <pc:sldMasterMk cId="0" sldId="2147483666"/>
            <pc:sldLayoutMk cId="0" sldId="2147483650"/>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51"/>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52"/>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54"/>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55"/>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58"/>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59"/>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67"/>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68"/>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69"/>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0" sldId="2147483670"/>
          </pc:sldLayoutMkLst>
        </pc:sldLayoutChg>
        <pc:sldLayoutChg chg="modSp modTransition">
          <pc:chgData name="Shirley Heavlin" userId="25dc89a6-a2bb-4ea0-9878-1288e178164b" providerId="ADAL" clId="{C8AC055C-8137-4888-B74B-CE3888556448}" dt="2024-03-25T23:19:14.148" v="48" actId="207"/>
          <pc:sldLayoutMkLst>
            <pc:docMk/>
            <pc:sldMasterMk cId="0" sldId="2147483666"/>
            <pc:sldLayoutMk cId="400563613" sldId="2147483684"/>
          </pc:sldLayoutMkLst>
          <pc:spChg chg="mod">
            <ac:chgData name="Shirley Heavlin" userId="25dc89a6-a2bb-4ea0-9878-1288e178164b" providerId="ADAL" clId="{C8AC055C-8137-4888-B74B-CE3888556448}" dt="2024-03-25T23:19:07.927" v="47" actId="207"/>
            <ac:spMkLst>
              <pc:docMk/>
              <pc:sldMasterMk cId="0" sldId="2147483666"/>
              <pc:sldLayoutMk cId="400563613" sldId="2147483684"/>
              <ac:spMk id="2" creationId="{00000000-0000-0000-0000-000000000000}"/>
            </ac:spMkLst>
          </pc:spChg>
          <pc:spChg chg="mod">
            <ac:chgData name="Shirley Heavlin" userId="25dc89a6-a2bb-4ea0-9878-1288e178164b" providerId="ADAL" clId="{C8AC055C-8137-4888-B74B-CE3888556448}" dt="2024-03-25T23:19:14.148" v="48" actId="207"/>
            <ac:spMkLst>
              <pc:docMk/>
              <pc:sldMasterMk cId="0" sldId="2147483666"/>
              <pc:sldLayoutMk cId="400563613" sldId="2147483684"/>
              <ac:spMk id="3" creationId="{00000000-0000-0000-0000-000000000000}"/>
            </ac:spMkLst>
          </pc:spChg>
        </pc:sldLayoutChg>
        <pc:sldLayoutChg chg="del">
          <pc:chgData name="Shirley Heavlin" userId="25dc89a6-a2bb-4ea0-9878-1288e178164b" providerId="ADAL" clId="{C8AC055C-8137-4888-B74B-CE3888556448}" dt="2024-03-14T19:22:28.199" v="1" actId="47"/>
          <pc:sldLayoutMkLst>
            <pc:docMk/>
            <pc:sldMasterMk cId="0" sldId="2147483666"/>
            <pc:sldLayoutMk cId="2342217276" sldId="2147483685"/>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2871681182" sldId="2147483685"/>
          </pc:sldLayoutMkLst>
        </pc:sldLayoutChg>
        <pc:sldLayoutChg chg="del modTransition">
          <pc:chgData name="Shirley Heavlin" userId="25dc89a6-a2bb-4ea0-9878-1288e178164b" providerId="ADAL" clId="{C8AC055C-8137-4888-B74B-CE3888556448}" dt="2024-03-25T23:05:43.035" v="46" actId="47"/>
          <pc:sldLayoutMkLst>
            <pc:docMk/>
            <pc:sldMasterMk cId="0" sldId="2147483666"/>
            <pc:sldLayoutMk cId="2948538779" sldId="2147483686"/>
          </pc:sldLayoutMkLst>
        </pc:sldLayoutChg>
        <pc:sldLayoutChg chg="del">
          <pc:chgData name="Shirley Heavlin" userId="25dc89a6-a2bb-4ea0-9878-1288e178164b" providerId="ADAL" clId="{C8AC055C-8137-4888-B74B-CE3888556448}" dt="2024-03-14T19:22:28.199" v="1" actId="47"/>
          <pc:sldLayoutMkLst>
            <pc:docMk/>
            <pc:sldMasterMk cId="0" sldId="2147483666"/>
            <pc:sldLayoutMk cId="3143812663" sldId="2147483686"/>
          </pc:sldLayoutMkLst>
        </pc:sldLayoutChg>
        <pc:sldLayoutChg chg="modTransition">
          <pc:chgData name="Shirley Heavlin" userId="25dc89a6-a2bb-4ea0-9878-1288e178164b" providerId="ADAL" clId="{C8AC055C-8137-4888-B74B-CE3888556448}" dt="2024-03-14T20:45:35.663" v="17"/>
          <pc:sldLayoutMkLst>
            <pc:docMk/>
            <pc:sldMasterMk cId="0" sldId="2147483666"/>
            <pc:sldLayoutMk cId="2486050115" sldId="2147483687"/>
          </pc:sldLayoutMkLst>
        </pc:sldLayoutChg>
      </pc:sldMasterChg>
      <pc:sldMasterChg chg="modTransition modSldLayout">
        <pc:chgData name="Shirley Heavlin" userId="25dc89a6-a2bb-4ea0-9878-1288e178164b" providerId="ADAL" clId="{C8AC055C-8137-4888-B74B-CE3888556448}" dt="2024-03-14T20:45:35.663" v="17"/>
        <pc:sldMasterMkLst>
          <pc:docMk/>
          <pc:sldMasterMk cId="1748665405" sldId="2147483680"/>
        </pc:sldMasterMkLst>
        <pc:sldLayoutChg chg="modTransition">
          <pc:chgData name="Shirley Heavlin" userId="25dc89a6-a2bb-4ea0-9878-1288e178164b" providerId="ADAL" clId="{C8AC055C-8137-4888-B74B-CE3888556448}" dt="2024-03-14T20:45:35.663" v="17"/>
          <pc:sldLayoutMkLst>
            <pc:docMk/>
            <pc:sldMasterMk cId="1748665405" sldId="2147483680"/>
            <pc:sldLayoutMk cId="1534508698"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3/25/2024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arecloud.com/continuum/revenue-cycle-management/physicians-prepare-for-surprising-cost-of-icd-1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revised 3-01-2024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Bed control, otherwise known as census management, is the activity which results in the accurate recording of patient bed status and level of care assessment, patient transfer and patient discharge status on a real time basis. </a:t>
            </a:r>
          </a:p>
          <a:p>
            <a:endParaRPr lang="en-US" dirty="0"/>
          </a:p>
          <a:p>
            <a:r>
              <a:rPr lang="en-US" dirty="0"/>
              <a:t>Clinical and service departments use bed location information in the delivery of services. Daily room charges are calculated based on the patients location and level of care at midnight each day. </a:t>
            </a:r>
          </a:p>
          <a:p>
            <a:endParaRPr lang="en-US" dirty="0"/>
          </a:p>
          <a:p>
            <a:r>
              <a:rPr lang="en-US" dirty="0"/>
              <a:t>Beds are assigned based on the patients diagnosis and clinical condition. Many times the physicians order will include a preferred location. Most hospitals have units that are set up to treat certain patient types. Examples of common dedicated units include surgical, orthopedic, critical care, telemetry and peds. </a:t>
            </a:r>
          </a:p>
          <a:p>
            <a:r>
              <a:rPr lang="en-US" dirty="0"/>
              <a:t>Patients are placed on different units based on the required intensity of care= for example, ICU, CCU Step down units, and routine care. </a:t>
            </a:r>
          </a:p>
          <a:p>
            <a:endParaRPr lang="en-US" dirty="0"/>
          </a:p>
          <a:p>
            <a:r>
              <a:rPr lang="en-US" dirty="0"/>
              <a:t>Each time a patient is transferred, a transfer request must be made to staff responsible for bed assignments. Transfers are required for medical necessity reasons, isolation requirements, security reason, or unit utilization needs. </a:t>
            </a:r>
          </a:p>
          <a:p>
            <a:endParaRPr lang="en-US" b="0" i="0" dirty="0">
              <a:solidFill>
                <a:srgbClr val="656565"/>
              </a:solidFill>
              <a:effectLst/>
              <a:latin typeface="Lato" panose="020F0502020204030203" pitchFamily="34" charset="0"/>
            </a:endParaRPr>
          </a:p>
          <a:p>
            <a:r>
              <a:rPr lang="en-US" b="0" i="0" dirty="0">
                <a:solidFill>
                  <a:srgbClr val="656565"/>
                </a:solidFill>
                <a:effectLst/>
                <a:latin typeface="Lato" panose="020F0502020204030203" pitchFamily="34" charset="0"/>
              </a:rPr>
              <a:t>The transfer is coordinated with both the receiving and transferring unit and the registration system is updated when the patient is physically transferred. The patient access system may be updated by patient access or nursing unit personnel involved with the transfer.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10</a:t>
            </a:fld>
            <a:endParaRPr lang="en-US" dirty="0"/>
          </a:p>
        </p:txBody>
      </p:sp>
    </p:spTree>
    <p:extLst>
      <p:ext uri="{BB962C8B-B14F-4D97-AF65-F5344CB8AC3E}">
        <p14:creationId xmlns:p14="http://schemas.microsoft.com/office/powerpoint/2010/main" val="339348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physician must write the discharge order. </a:t>
            </a:r>
          </a:p>
          <a:p>
            <a:r>
              <a:rPr lang="en-US" dirty="0"/>
              <a:t>Case management discharge planning must be finalized. </a:t>
            </a:r>
          </a:p>
          <a:p>
            <a:r>
              <a:rPr lang="en-US" dirty="0"/>
              <a:t>Appropriate discharge instructions must be provided to the patient. </a:t>
            </a:r>
          </a:p>
          <a:p>
            <a:r>
              <a:rPr lang="en-US" dirty="0"/>
              <a:t>Access services must review the patients record to see if the patient needs to see a financial counselor prior to discharge. </a:t>
            </a:r>
          </a:p>
          <a:p>
            <a:r>
              <a:rPr lang="en-US" dirty="0"/>
              <a:t>When the patient leaves, the registration system must be updated to reflect the correct dates and time of discharge, and the correct disposition code ( e.g., home, nursing home, SNF, rehab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11</a:t>
            </a:fld>
            <a:endParaRPr lang="en-US" dirty="0"/>
          </a:p>
        </p:txBody>
      </p:sp>
    </p:spTree>
    <p:extLst>
      <p:ext uri="{BB962C8B-B14F-4D97-AF65-F5344CB8AC3E}">
        <p14:creationId xmlns:p14="http://schemas.microsoft.com/office/powerpoint/2010/main" val="400403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Emtala prohibits inquiries about health plan information if inquiry will delay examination or treatment, or if such activities suggest to the patient that treatment will not be provided unless the patient can demonstrate the ability to pay.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12</a:t>
            </a:fld>
            <a:endParaRPr lang="en-US" dirty="0"/>
          </a:p>
        </p:txBody>
      </p:sp>
    </p:spTree>
    <p:extLst>
      <p:ext uri="{BB962C8B-B14F-4D97-AF65-F5344CB8AC3E}">
        <p14:creationId xmlns:p14="http://schemas.microsoft.com/office/powerpoint/2010/main" val="223046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observation.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13</a:t>
            </a:fld>
            <a:endParaRPr lang="en-US" dirty="0"/>
          </a:p>
        </p:txBody>
      </p:sp>
    </p:spTree>
    <p:extLst>
      <p:ext uri="{BB962C8B-B14F-4D97-AF65-F5344CB8AC3E}">
        <p14:creationId xmlns:p14="http://schemas.microsoft.com/office/powerpoint/2010/main" val="1873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14</a:t>
            </a:fld>
            <a:endParaRPr lang="en-US" dirty="0"/>
          </a:p>
        </p:txBody>
      </p:sp>
    </p:spTree>
    <p:extLst>
      <p:ext uri="{BB962C8B-B14F-4D97-AF65-F5344CB8AC3E}">
        <p14:creationId xmlns:p14="http://schemas.microsoft.com/office/powerpoint/2010/main" val="79207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address: </a:t>
            </a:r>
          </a:p>
          <a:p>
            <a:r>
              <a:rPr lang="en-US" dirty="0"/>
              <a:t>The purpose and responsibilities of case management used during the care of patients. </a:t>
            </a:r>
          </a:p>
          <a:p>
            <a:r>
              <a:rPr lang="en-US" dirty="0"/>
              <a:t>The different types of case management reviews used within healthcare organizations. </a:t>
            </a:r>
            <a:br>
              <a:rPr lang="en-US" dirty="0"/>
            </a:br>
            <a:r>
              <a:rPr lang="en-US" dirty="0"/>
              <a:t>The roles and responsibilities of case managers in the management of patient health care.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16</a:t>
            </a:fld>
            <a:endParaRPr lang="en-US" dirty="0"/>
          </a:p>
        </p:txBody>
      </p:sp>
    </p:spTree>
    <p:extLst>
      <p:ext uri="{BB962C8B-B14F-4D97-AF65-F5344CB8AC3E}">
        <p14:creationId xmlns:p14="http://schemas.microsoft.com/office/powerpoint/2010/main" val="104185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providers execute managed care contracts, enter into bundled payment arrangements and other alternative reimbursement models, case management is crucial to the success of these programs.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17</a:t>
            </a:fld>
            <a:endParaRPr lang="en-US" dirty="0"/>
          </a:p>
        </p:txBody>
      </p:sp>
    </p:spTree>
    <p:extLst>
      <p:ext uri="{BB962C8B-B14F-4D97-AF65-F5344CB8AC3E}">
        <p14:creationId xmlns:p14="http://schemas.microsoft.com/office/powerpoint/2010/main" val="409624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Responsibilities include: </a:t>
            </a:r>
          </a:p>
          <a:p>
            <a:pPr marL="285750" indent="-285750">
              <a:buFontTx/>
              <a:buChar char="-"/>
            </a:pPr>
            <a:r>
              <a:rPr lang="en-US" dirty="0"/>
              <a:t>Monitor the use of resources, review stays upon admission and throughout the stay, which is concurrent review. </a:t>
            </a:r>
          </a:p>
          <a:p>
            <a:pPr marL="285750" indent="-285750">
              <a:buFontTx/>
              <a:buChar char="-"/>
            </a:pPr>
            <a:r>
              <a:rPr lang="en-US" dirty="0"/>
              <a:t>Gather information to manage the patients care. </a:t>
            </a:r>
          </a:p>
          <a:p>
            <a:pPr marL="285750" indent="-285750">
              <a:buFontTx/>
              <a:buChar char="-"/>
            </a:pPr>
            <a:r>
              <a:rPr lang="en-US" dirty="0"/>
              <a:t>Education for patient and family and home services are ordered. </a:t>
            </a:r>
          </a:p>
          <a:p>
            <a:pPr marL="0" indent="0">
              <a:buFontTx/>
              <a:buNone/>
            </a:pPr>
            <a:r>
              <a:rPr lang="en-US" dirty="0"/>
              <a:t>Discharge planning starts as soon as the patient is admitted into the facility or even before. The physician and case manager consider discharge planning as part of the overall treatment plan from the outset. </a:t>
            </a:r>
          </a:p>
          <a:p>
            <a:pPr marL="0" indent="0">
              <a:buFontTx/>
              <a:buNone/>
            </a:pPr>
            <a:r>
              <a:rPr lang="en-US" dirty="0"/>
              <a:t>There are three types of case management reviews: </a:t>
            </a:r>
          </a:p>
          <a:p>
            <a:pPr marL="285750" indent="-285750">
              <a:buFontTx/>
              <a:buChar char="-"/>
            </a:pPr>
            <a:r>
              <a:rPr lang="en-US" dirty="0"/>
              <a:t>Prospective review or pre-certification- before service </a:t>
            </a:r>
          </a:p>
          <a:p>
            <a:pPr marL="285750" indent="-285750">
              <a:buFontTx/>
              <a:buChar char="-"/>
            </a:pPr>
            <a:r>
              <a:rPr lang="en-US" dirty="0"/>
              <a:t>Concurrent review and discharge planning- during service </a:t>
            </a:r>
          </a:p>
          <a:p>
            <a:pPr marL="285750" indent="-285750">
              <a:buFontTx/>
              <a:buChar char="-"/>
            </a:pPr>
            <a:r>
              <a:rPr lang="en-US" dirty="0"/>
              <a:t>Retrospective review= after service </a:t>
            </a:r>
          </a:p>
          <a:p>
            <a:pPr marL="0" indent="0">
              <a:buFontTx/>
              <a:buNone/>
            </a:pPr>
            <a:r>
              <a:rPr lang="en-US" dirty="0"/>
              <a:t>The purpose of case management is to monitor the progression of high resource consumptive cases to help ensure effective utilization of resources during the care of the patient and maximize patient outcomes.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18</a:t>
            </a:fld>
            <a:endParaRPr lang="en-US" dirty="0"/>
          </a:p>
        </p:txBody>
      </p:sp>
    </p:spTree>
    <p:extLst>
      <p:ext uri="{BB962C8B-B14F-4D97-AF65-F5344CB8AC3E}">
        <p14:creationId xmlns:p14="http://schemas.microsoft.com/office/powerpoint/2010/main" val="374003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managers are often nurses with specialized training in specific areas. Nurses may become certified case managers by taking specialty exams and having the appropriate credentials and experience. </a:t>
            </a:r>
          </a:p>
          <a:p>
            <a:r>
              <a:rPr lang="en-US" dirty="0"/>
              <a:t>Both case management and disease management are methods used for managing the healthcare of patients. </a:t>
            </a:r>
          </a:p>
          <a:p>
            <a:r>
              <a:rPr lang="en-US" dirty="0"/>
              <a:t>They are responsible for: </a:t>
            </a:r>
          </a:p>
          <a:p>
            <a:pPr marL="285750" indent="-285750">
              <a:buFontTx/>
              <a:buChar char="-"/>
            </a:pPr>
            <a:r>
              <a:rPr lang="en-US" dirty="0"/>
              <a:t>Coordinating care </a:t>
            </a:r>
          </a:p>
          <a:p>
            <a:pPr marL="285750" indent="-285750">
              <a:buFontTx/>
              <a:buChar char="-"/>
            </a:pPr>
            <a:r>
              <a:rPr lang="en-US" dirty="0"/>
              <a:t>Routine contact with health plan, making sure that all information is provided and needed approvals are obtained. </a:t>
            </a:r>
          </a:p>
          <a:p>
            <a:pPr marL="285750" indent="-285750">
              <a:buFontTx/>
              <a:buChar char="-"/>
            </a:pPr>
            <a:r>
              <a:rPr lang="en-US" dirty="0"/>
              <a:t>Discharge planning and execution. If the patient is not moved timely, additional costs will be expended needlessly, and can result in denials for not medically necessary.</a:t>
            </a:r>
          </a:p>
          <a:p>
            <a:pPr marL="0" indent="0">
              <a:buFontTx/>
              <a:buNone/>
            </a:pPr>
            <a:r>
              <a:rPr lang="en-US" dirty="0"/>
              <a:t>Denials and appeals. </a:t>
            </a:r>
          </a:p>
          <a:p>
            <a:pPr marL="0" indent="0">
              <a:buFontTx/>
              <a:buNone/>
            </a:pPr>
            <a:r>
              <a:rPr lang="en-US" dirty="0"/>
              <a:t>Case managers also assist revenue cycle staff with written appeals to health plans related to utilization and other care issues. Because they are involved with all aspects of monitoring the patients stay, they are well positioned to document the clinical reasons for treatment decisions. </a:t>
            </a:r>
          </a:p>
          <a:p>
            <a:pPr marL="0" indent="0">
              <a:buFontTx/>
              <a:buNone/>
            </a:pPr>
            <a:r>
              <a:rPr lang="en-US" b="0" i="0" dirty="0">
                <a:solidFill>
                  <a:srgbClr val="656565"/>
                </a:solidFill>
                <a:effectLst/>
                <a:latin typeface="Lato" panose="020F0502020204030203" pitchFamily="34" charset="0"/>
              </a:rPr>
              <a:t>These appeals may include not only a letter explaining what the clinical documentation indicates about the patient’s condition, but also a copy of relevant medical records. </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19</a:t>
            </a:fld>
            <a:endParaRPr lang="en-US" dirty="0"/>
          </a:p>
        </p:txBody>
      </p:sp>
    </p:spTree>
    <p:extLst>
      <p:ext uri="{BB962C8B-B14F-4D97-AF65-F5344CB8AC3E}">
        <p14:creationId xmlns:p14="http://schemas.microsoft.com/office/powerpoint/2010/main" val="148293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Because these clinicians are involved with all aspects of monitoring the patients stay, they are well positioned to document the clinical reasons for treatment decisions denied by the health plan.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20</a:t>
            </a:fld>
            <a:endParaRPr lang="en-US" dirty="0"/>
          </a:p>
        </p:txBody>
      </p:sp>
    </p:spTree>
    <p:extLst>
      <p:ext uri="{BB962C8B-B14F-4D97-AF65-F5344CB8AC3E}">
        <p14:creationId xmlns:p14="http://schemas.microsoft.com/office/powerpoint/2010/main" val="319115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a:t>
            </a:fld>
            <a:endParaRPr lang="en-US" dirty="0"/>
          </a:p>
        </p:txBody>
      </p:sp>
    </p:spTree>
    <p:extLst>
      <p:ext uri="{BB962C8B-B14F-4D97-AF65-F5344CB8AC3E}">
        <p14:creationId xmlns:p14="http://schemas.microsoft.com/office/powerpoint/2010/main" val="3589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56565"/>
                </a:solidFill>
                <a:effectLst/>
                <a:latin typeface="Lato" panose="020F0502020204030203" pitchFamily="34" charset="0"/>
              </a:rPr>
              <a:t>One of the keys to success in the management of patient care is a strong case management program. Because these staff interact with the health plans, it is important that patient access staff correctly identify the patient’s health plan at the time series are initiated. Failure to do so may jeopardize the appropriate length of stays or result in non-covered services being provided,</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21</a:t>
            </a:fld>
            <a:endParaRPr lang="en-US" dirty="0"/>
          </a:p>
        </p:txBody>
      </p:sp>
    </p:spTree>
    <p:extLst>
      <p:ext uri="{BB962C8B-B14F-4D97-AF65-F5344CB8AC3E}">
        <p14:creationId xmlns:p14="http://schemas.microsoft.com/office/powerpoint/2010/main" val="272958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we’ll address: </a:t>
            </a:r>
          </a:p>
          <a:p>
            <a:pPr marL="285750" indent="-285750">
              <a:buFontTx/>
              <a:buChar char="-"/>
            </a:pPr>
            <a:r>
              <a:rPr lang="en-US" dirty="0"/>
              <a:t>The charge process and its impact on the revenue cycle </a:t>
            </a:r>
          </a:p>
          <a:p>
            <a:pPr marL="285750" indent="-285750">
              <a:buFontTx/>
              <a:buChar char="-"/>
            </a:pPr>
            <a:r>
              <a:rPr lang="en-US" dirty="0"/>
              <a:t>Components of the chargemaster, or CDM </a:t>
            </a:r>
          </a:p>
          <a:p>
            <a:pPr marL="285750" indent="-285750">
              <a:buFontTx/>
              <a:buChar char="-"/>
            </a:pPr>
            <a:r>
              <a:rPr lang="en-US" dirty="0"/>
              <a:t>Maintenance of the CDM to ensure appropriate reimbursement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22</a:t>
            </a:fld>
            <a:endParaRPr lang="en-US" dirty="0"/>
          </a:p>
        </p:txBody>
      </p:sp>
    </p:spTree>
    <p:extLst>
      <p:ext uri="{BB962C8B-B14F-4D97-AF65-F5344CB8AC3E}">
        <p14:creationId xmlns:p14="http://schemas.microsoft.com/office/powerpoint/2010/main" val="143006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Accurate charging of health care services is critically important, as accurate recognition of revenue associated with the services provided is the basis for revenue recognition in the providers financial statements. </a:t>
            </a:r>
            <a:r>
              <a:rPr lang="en-US" b="0" i="0" dirty="0">
                <a:solidFill>
                  <a:srgbClr val="656565"/>
                </a:solidFill>
                <a:effectLst/>
                <a:latin typeface="Lato" panose="020F0502020204030203" pitchFamily="34" charset="0"/>
              </a:rPr>
              <a:t>Even though relatively few health plans continue to directly reimburse healthcare services based on charges, it is important to understand how the charge process works and its impact on the revenue cycle.</a:t>
            </a:r>
            <a:endParaRPr lang="en-US" dirty="0"/>
          </a:p>
          <a:p>
            <a:endParaRPr lang="en-US" dirty="0"/>
          </a:p>
          <a:p>
            <a:r>
              <a:rPr lang="en-US" dirty="0"/>
              <a:t>Room and board is typically posted from the midnight census. </a:t>
            </a:r>
          </a:p>
          <a:p>
            <a:r>
              <a:rPr lang="en-US" dirty="0"/>
              <a:t>Ancillary charges: </a:t>
            </a:r>
          </a:p>
          <a:p>
            <a:pPr marL="285750" indent="-285750">
              <a:buFontTx/>
              <a:buChar char="-"/>
            </a:pPr>
            <a:r>
              <a:rPr lang="en-US" dirty="0"/>
              <a:t>When the service or supply is ordered or when the result is reported. </a:t>
            </a:r>
          </a:p>
          <a:p>
            <a:pPr marL="285750" indent="-285750">
              <a:buFontTx/>
              <a:buChar char="-"/>
            </a:pPr>
            <a:r>
              <a:rPr lang="en-US" dirty="0"/>
              <a:t>Scanning barcoded items as they are used ( surgery or materials management ) </a:t>
            </a:r>
          </a:p>
          <a:p>
            <a:pPr marL="285750" indent="-285750">
              <a:buFontTx/>
              <a:buChar char="-"/>
            </a:pPr>
            <a:r>
              <a:rPr lang="en-US" dirty="0"/>
              <a:t>Charged based on length of time or acuity. </a:t>
            </a:r>
          </a:p>
          <a:p>
            <a:pPr marL="0" indent="0">
              <a:buFontTx/>
              <a:buNone/>
            </a:pPr>
            <a:r>
              <a:rPr lang="en-US" dirty="0"/>
              <a:t>Audit trails are vital to ensure that all resources consumed are charged. </a:t>
            </a:r>
          </a:p>
          <a:p>
            <a:pPr marL="0" indent="0">
              <a:buFontTx/>
              <a:buNone/>
            </a:pPr>
            <a:r>
              <a:rPr lang="en-US" dirty="0"/>
              <a:t>Charge are grouped by revenue codes for billing, logging and case mix reporting </a:t>
            </a:r>
          </a:p>
          <a:p>
            <a:pPr marL="0" indent="0">
              <a:buFontTx/>
              <a:buNone/>
            </a:pPr>
            <a:r>
              <a:rPr lang="en-US" dirty="0"/>
              <a:t>Most items have CPT4 or HCPCS codes attached to make them easier to compare and track. </a:t>
            </a:r>
          </a:p>
          <a:p>
            <a:pPr marL="0" indent="0">
              <a:buFontTx/>
              <a:buNone/>
            </a:pPr>
            <a:endParaRPr lang="en-US" dirty="0"/>
          </a:p>
          <a:p>
            <a:pPr marL="0" indent="0">
              <a:buFontTx/>
              <a:buNone/>
            </a:pPr>
            <a:r>
              <a:rPr lang="en-US" b="0" i="0" dirty="0">
                <a:solidFill>
                  <a:srgbClr val="656565"/>
                </a:solidFill>
                <a:effectLst/>
                <a:latin typeface="Lato" panose="020F0502020204030203" pitchFamily="34" charset="0"/>
              </a:rPr>
              <a:t>Even with sophisticated cost-accounting systems, providers continue to recognize that charges remain one of the few consistent indicators that providers and healthcare users have available to monitor resource use. Moreover, the logic of provider charge structures is becoming more important as a result of increased third-party and regulatory review. Charges should therefore reflect resource consumption.</a:t>
            </a: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23</a:t>
            </a:fld>
            <a:endParaRPr lang="en-US" dirty="0"/>
          </a:p>
        </p:txBody>
      </p:sp>
    </p:spTree>
    <p:extLst>
      <p:ext uri="{BB962C8B-B14F-4D97-AF65-F5344CB8AC3E}">
        <p14:creationId xmlns:p14="http://schemas.microsoft.com/office/powerpoint/2010/main" val="3490727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chargemaster is primarily a list of services/procedures, room accommodations, supplies, drugs/biologics, and or radiopharmaceuticals that may be billed to a patient inpatient or outpatient. It also includes the charge specific data needed for claim submission.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24</a:t>
            </a:fld>
            <a:endParaRPr lang="en-US" dirty="0"/>
          </a:p>
        </p:txBody>
      </p:sp>
    </p:spTree>
    <p:extLst>
      <p:ext uri="{BB962C8B-B14F-4D97-AF65-F5344CB8AC3E}">
        <p14:creationId xmlns:p14="http://schemas.microsoft.com/office/powerpoint/2010/main" val="159496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CDM number is a unique identifier assigned to a given line item in the chargemaster </a:t>
            </a:r>
          </a:p>
          <a:p>
            <a:r>
              <a:rPr lang="en-US" dirty="0"/>
              <a:t>Dept number denotes the revenue generating area</a:t>
            </a:r>
          </a:p>
          <a:p>
            <a:r>
              <a:rPr lang="en-US" dirty="0"/>
              <a:t>Charge description that appears on a claim or statement </a:t>
            </a:r>
          </a:p>
          <a:p>
            <a:r>
              <a:rPr lang="en-US" dirty="0"/>
              <a:t>Dollar amount or total charge amount </a:t>
            </a:r>
          </a:p>
          <a:p>
            <a:r>
              <a:rPr lang="en-US" dirty="0"/>
              <a:t>Current Procedural Terminology ( CPT ) codes are maintained by the AMA. They describe services, procedures, and drugs. They are updated in January and July of each years. HCPCS is maintained by CMS and describe services, procedures, DME, supplies, and drugs. They are updated continually throughout the year. </a:t>
            </a:r>
          </a:p>
          <a:p>
            <a:pPr algn="l"/>
            <a:r>
              <a:rPr lang="en-US" b="1" i="0" dirty="0">
                <a:solidFill>
                  <a:srgbClr val="333333"/>
                </a:solidFill>
                <a:effectLst/>
                <a:latin typeface="Lato" panose="020F0502020204030203" pitchFamily="34" charset="0"/>
              </a:rPr>
              <a:t>Modifiers</a:t>
            </a:r>
            <a:endParaRPr lang="en-US" b="0" i="0" dirty="0">
              <a:solidFill>
                <a:srgbClr val="333333"/>
              </a:solidFill>
              <a:effectLst/>
              <a:latin typeface="Lato" panose="020F0502020204030203" pitchFamily="34" charset="0"/>
            </a:endParaRPr>
          </a:p>
          <a:p>
            <a:pPr algn="l"/>
            <a:r>
              <a:rPr lang="en-US" b="0" i="0" dirty="0">
                <a:solidFill>
                  <a:srgbClr val="333333"/>
                </a:solidFill>
                <a:effectLst/>
                <a:latin typeface="Lato" panose="020F0502020204030203" pitchFamily="34" charset="0"/>
              </a:rPr>
              <a:t>A two-digit alpha or numeric character that can be appended to a CPT/HCPCS code to provide additional information about the code.</a:t>
            </a:r>
          </a:p>
          <a:p>
            <a:pPr algn="l"/>
            <a:endParaRPr lang="en-US" b="1" i="0" dirty="0">
              <a:solidFill>
                <a:srgbClr val="333333"/>
              </a:solidFill>
              <a:effectLst/>
              <a:latin typeface="Lato" panose="020F0502020204030203" pitchFamily="34" charset="0"/>
            </a:endParaRPr>
          </a:p>
          <a:p>
            <a:pPr algn="l"/>
            <a:endParaRPr lang="en-US" b="1" i="0" dirty="0">
              <a:solidFill>
                <a:srgbClr val="333333"/>
              </a:solidFill>
              <a:effectLst/>
              <a:latin typeface="Lato" panose="020F0502020204030203" pitchFamily="34" charset="0"/>
            </a:endParaRPr>
          </a:p>
          <a:p>
            <a:pPr algn="l"/>
            <a:r>
              <a:rPr lang="en-US" b="1" i="0" dirty="0">
                <a:solidFill>
                  <a:srgbClr val="333333"/>
                </a:solidFill>
                <a:effectLst/>
                <a:latin typeface="Lato" panose="020F0502020204030203" pitchFamily="34" charset="0"/>
              </a:rPr>
              <a:t>Revenue Codes</a:t>
            </a:r>
            <a:endParaRPr lang="en-US" b="0" i="0" dirty="0">
              <a:solidFill>
                <a:srgbClr val="333333"/>
              </a:solidFill>
              <a:effectLst/>
              <a:latin typeface="Lato" panose="020F0502020204030203" pitchFamily="34" charset="0"/>
            </a:endParaRPr>
          </a:p>
          <a:p>
            <a:pPr algn="l"/>
            <a:r>
              <a:rPr lang="en-US" b="0" i="0" dirty="0">
                <a:solidFill>
                  <a:srgbClr val="333333"/>
                </a:solidFill>
                <a:effectLst/>
                <a:latin typeface="Lato" panose="020F0502020204030203" pitchFamily="34" charset="0"/>
              </a:rPr>
              <a:t>A four digit number code established by the National Uniform Billing (NUBC) that categorizes/classifies a line item in the chargemaster.</a:t>
            </a:r>
          </a:p>
          <a:p>
            <a:endParaRPr lang="en-US" dirty="0"/>
          </a:p>
          <a:p>
            <a:r>
              <a:rPr lang="en-US" b="0" i="0" dirty="0">
                <a:solidFill>
                  <a:srgbClr val="333333"/>
                </a:solidFill>
                <a:effectLst/>
                <a:latin typeface="Lato" panose="020F0502020204030203" pitchFamily="34" charset="0"/>
              </a:rPr>
              <a:t>General Ledger (GL) Number: A number used for accounting purposes that directs the revenue to the appropriate department.</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25</a:t>
            </a:fld>
            <a:endParaRPr lang="en-US" dirty="0"/>
          </a:p>
        </p:txBody>
      </p:sp>
    </p:spTree>
    <p:extLst>
      <p:ext uri="{BB962C8B-B14F-4D97-AF65-F5344CB8AC3E}">
        <p14:creationId xmlns:p14="http://schemas.microsoft.com/office/powerpoint/2010/main" val="2344895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Typical chargemaster challenges include:</a:t>
            </a:r>
          </a:p>
          <a:p>
            <a:pPr algn="l">
              <a:buFont typeface="Arial" panose="020B0604020202020204" pitchFamily="34" charset="0"/>
              <a:buChar char="•"/>
            </a:pPr>
            <a:r>
              <a:rPr lang="en-US" b="0" i="0" dirty="0">
                <a:solidFill>
                  <a:srgbClr val="656565"/>
                </a:solidFill>
                <a:effectLst/>
                <a:latin typeface="Lato" panose="020F0502020204030203" pitchFamily="34" charset="0"/>
              </a:rPr>
              <a:t>The omission of charges, not all charges considered — results in missed revenue</a:t>
            </a:r>
          </a:p>
          <a:p>
            <a:pPr algn="l">
              <a:buFont typeface="Arial" panose="020B0604020202020204" pitchFamily="34" charset="0"/>
              <a:buChar char="•"/>
            </a:pPr>
            <a:r>
              <a:rPr lang="en-US" b="0" i="0" dirty="0">
                <a:solidFill>
                  <a:srgbClr val="656565"/>
                </a:solidFill>
                <a:effectLst/>
                <a:latin typeface="Lato" panose="020F0502020204030203" pitchFamily="34" charset="0"/>
              </a:rPr>
              <a:t>Obsolete or invalid codes — results in claim denials and negatively affects reimbursement</a:t>
            </a:r>
          </a:p>
          <a:p>
            <a:pPr algn="l">
              <a:buFont typeface="Arial" panose="020B0604020202020204" pitchFamily="34" charset="0"/>
              <a:buChar char="•"/>
            </a:pPr>
            <a:r>
              <a:rPr lang="en-US" b="0" i="0" dirty="0">
                <a:solidFill>
                  <a:srgbClr val="656565"/>
                </a:solidFill>
                <a:effectLst/>
                <a:latin typeface="Lato" panose="020F0502020204030203" pitchFamily="34" charset="0"/>
              </a:rPr>
              <a:t>The omission of required modifiers — results in health plan denials and/or impacts revenue</a:t>
            </a:r>
          </a:p>
          <a:p>
            <a:pPr algn="l"/>
            <a:r>
              <a:rPr lang="en-US" b="0" i="0" dirty="0">
                <a:solidFill>
                  <a:srgbClr val="656565"/>
                </a:solidFill>
                <a:effectLst/>
                <a:latin typeface="Lato" panose="020F0502020204030203" pitchFamily="34" charset="0"/>
              </a:rPr>
              <a:t>Charges are the basis for third party and regulatory reviews of resource consumption. An out-of-date chargemaster can result in poor data quality for results, trend monitoring and billing compliance issues.</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26</a:t>
            </a:fld>
            <a:endParaRPr lang="en-US" dirty="0"/>
          </a:p>
        </p:txBody>
      </p:sp>
    </p:spTree>
    <p:extLst>
      <p:ext uri="{BB962C8B-B14F-4D97-AF65-F5344CB8AC3E}">
        <p14:creationId xmlns:p14="http://schemas.microsoft.com/office/powerpoint/2010/main" val="795350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maintenance of the chargemaster is assigned to a specific individual or department, however, others within the organization must be involved in adding, revising and deactivating charges. </a:t>
            </a:r>
          </a:p>
          <a:p>
            <a:endParaRPr lang="en-US" dirty="0"/>
          </a:p>
          <a:p>
            <a:r>
              <a:rPr lang="en-US" dirty="0"/>
              <a:t>It is critical that the CDM is reviewed and updated regularly to ensure it supports and represents the services provided within the organization. In addition, ongoing education should be provided to staff to ensure code and description charges are communicated to the appropriate service area departments.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27</a:t>
            </a:fld>
            <a:endParaRPr lang="en-US" dirty="0"/>
          </a:p>
        </p:txBody>
      </p:sp>
    </p:spTree>
    <p:extLst>
      <p:ext uri="{BB962C8B-B14F-4D97-AF65-F5344CB8AC3E}">
        <p14:creationId xmlns:p14="http://schemas.microsoft.com/office/powerpoint/2010/main" val="1225338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Level 1 are the approved Medical Associations CPT 4 Codes </a:t>
            </a:r>
          </a:p>
          <a:p>
            <a:r>
              <a:rPr lang="en-US" dirty="0"/>
              <a:t>They are all five digits. </a:t>
            </a:r>
          </a:p>
          <a:p>
            <a:r>
              <a:rPr lang="en-US" dirty="0"/>
              <a:t>CMS developed codes, Level 11, for classifying supplies and non physician services such as DME, ambulance and drugs. </a:t>
            </a:r>
          </a:p>
          <a:p>
            <a:r>
              <a:rPr lang="en-US" dirty="0"/>
              <a:t>Level 111 are assigned by the MAC’s. These codes are not common and are used basically to describe new procedures not  yet developed in Level 1 and 2. </a:t>
            </a:r>
          </a:p>
          <a:p>
            <a:endParaRPr lang="en-US" dirty="0"/>
          </a:p>
          <a:p>
            <a:r>
              <a:rPr lang="en-US" dirty="0"/>
              <a:t>Modifiers are typically assigned via the CDM process, but some can be assigned via coding. </a:t>
            </a:r>
          </a:p>
          <a:p>
            <a:r>
              <a:rPr lang="en-US" dirty="0"/>
              <a:t>Level 1 can discuss common scenarios such as bilateral or multiple procedures. </a:t>
            </a:r>
          </a:p>
          <a:p>
            <a:r>
              <a:rPr lang="en-US" dirty="0"/>
              <a:t>Level 2 will designate a right or left side, or part of the eyelid or hand, or artery, </a:t>
            </a:r>
          </a:p>
          <a:p>
            <a:r>
              <a:rPr lang="en-US" dirty="0"/>
              <a:t>Level 3 modifiers differ significantly because they are assigned by each MAC. Such as cosmetic surgery, not commonly covered, or an FDA approved drug.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28</a:t>
            </a:fld>
            <a:endParaRPr lang="en-US" dirty="0"/>
          </a:p>
        </p:txBody>
      </p:sp>
    </p:spTree>
    <p:extLst>
      <p:ext uri="{BB962C8B-B14F-4D97-AF65-F5344CB8AC3E}">
        <p14:creationId xmlns:p14="http://schemas.microsoft.com/office/powerpoint/2010/main" val="887397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introduction of CPT codes and Medicare fee schedules in the late 1980’s, outpatient procedures are paid based on these codes. </a:t>
            </a:r>
          </a:p>
          <a:p>
            <a:r>
              <a:rPr lang="en-US" dirty="0"/>
              <a:t>Reimbursement is adversely affected by the listed issues.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29</a:t>
            </a:fld>
            <a:endParaRPr lang="en-US" dirty="0"/>
          </a:p>
        </p:txBody>
      </p:sp>
    </p:spTree>
    <p:extLst>
      <p:ext uri="{BB962C8B-B14F-4D97-AF65-F5344CB8AC3E}">
        <p14:creationId xmlns:p14="http://schemas.microsoft.com/office/powerpoint/2010/main" val="3972884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3. The CDM is a list of services and supplied that may be billed to a patient. It also includes the charge specific data needed for claim submission. An out of date CDM will result in poor data quality for results, trend monitoring and billing compliance issues. </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30</a:t>
            </a:fld>
            <a:endParaRPr lang="en-US" dirty="0"/>
          </a:p>
        </p:txBody>
      </p:sp>
    </p:spTree>
    <p:extLst>
      <p:ext uri="{BB962C8B-B14F-4D97-AF65-F5344CB8AC3E}">
        <p14:creationId xmlns:p14="http://schemas.microsoft.com/office/powerpoint/2010/main" val="59334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address : </a:t>
            </a:r>
          </a:p>
          <a:p>
            <a:pPr marL="285750" indent="-285750">
              <a:buFontTx/>
              <a:buChar char="-"/>
            </a:pPr>
            <a:r>
              <a:rPr lang="en-US" dirty="0"/>
              <a:t>The Emergency Medical Treatment and labor Act (EMTALA) and it’s requirements. </a:t>
            </a:r>
          </a:p>
          <a:p>
            <a:pPr marL="285750" indent="-285750">
              <a:buFontTx/>
              <a:buChar char="-"/>
            </a:pPr>
            <a:r>
              <a:rPr lang="en-US" dirty="0"/>
              <a:t>MPI and data collection, physician identification and orders, registration forms, and bed control.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a:t>
            </a:fld>
            <a:endParaRPr lang="en-US" dirty="0"/>
          </a:p>
        </p:txBody>
      </p:sp>
    </p:spTree>
    <p:extLst>
      <p:ext uri="{BB962C8B-B14F-4D97-AF65-F5344CB8AC3E}">
        <p14:creationId xmlns:p14="http://schemas.microsoft.com/office/powerpoint/2010/main" val="3346370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US" b="0" i="0" dirty="0">
                <a:solidFill>
                  <a:srgbClr val="656565"/>
                </a:solidFill>
                <a:effectLst/>
                <a:latin typeface="Lato" panose="020F0502020204030203" pitchFamily="34" charset="0"/>
              </a:rPr>
              <a:t>As you move on, please keep in mind the following points:</a:t>
            </a:r>
          </a:p>
          <a:p>
            <a:pPr algn="l">
              <a:buFont typeface="Arial" panose="020B0604020202020204" pitchFamily="34" charset="0"/>
              <a:buChar char="•"/>
            </a:pPr>
            <a:r>
              <a:rPr lang="en-US" b="0" i="0" dirty="0">
                <a:solidFill>
                  <a:srgbClr val="656565"/>
                </a:solidFill>
                <a:effectLst/>
                <a:latin typeface="Lato" panose="020F0502020204030203" pitchFamily="34" charset="0"/>
              </a:rPr>
              <a:t>The three levels of HCPCS modifiers include:</a:t>
            </a:r>
          </a:p>
          <a:p>
            <a:pPr marL="742950" lvl="1" indent="-285750" algn="l">
              <a:buFont typeface="Arial" panose="020B0604020202020204" pitchFamily="34" charset="0"/>
              <a:buChar char="•"/>
            </a:pPr>
            <a:r>
              <a:rPr lang="en-US" b="0" i="0" dirty="0">
                <a:solidFill>
                  <a:srgbClr val="656565"/>
                </a:solidFill>
                <a:effectLst/>
                <a:latin typeface="inherit"/>
              </a:rPr>
              <a:t>Level I - The approved American Medical Association’s CPT-4 codes.</a:t>
            </a:r>
          </a:p>
          <a:p>
            <a:pPr marL="1143000" lvl="2" indent="-228600" algn="l">
              <a:buFont typeface="Arial" panose="020B0604020202020204" pitchFamily="34" charset="0"/>
              <a:buChar char="•"/>
            </a:pPr>
            <a:r>
              <a:rPr lang="en-US" b="0" i="0" dirty="0">
                <a:solidFill>
                  <a:srgbClr val="656565"/>
                </a:solidFill>
                <a:effectLst/>
                <a:latin typeface="inherit"/>
              </a:rPr>
              <a:t>All CPT-4 codes are included within the HCPCS code listing.</a:t>
            </a:r>
          </a:p>
          <a:p>
            <a:pPr marL="1143000" lvl="2" indent="-228600" algn="l">
              <a:buFont typeface="Arial" panose="020B0604020202020204" pitchFamily="34" charset="0"/>
              <a:buChar char="•"/>
            </a:pPr>
            <a:r>
              <a:rPr lang="en-US" b="0" i="0" dirty="0">
                <a:solidFill>
                  <a:srgbClr val="656565"/>
                </a:solidFill>
                <a:effectLst/>
                <a:latin typeface="inherit"/>
              </a:rPr>
              <a:t>These are all five digits.</a:t>
            </a:r>
          </a:p>
          <a:p>
            <a:pPr marL="742950" lvl="1" indent="-285750" algn="l">
              <a:buFont typeface="Arial" panose="020B0604020202020204" pitchFamily="34" charset="0"/>
              <a:buChar char="•"/>
            </a:pPr>
            <a:r>
              <a:rPr lang="en-US" b="0" i="0" dirty="0">
                <a:solidFill>
                  <a:srgbClr val="656565"/>
                </a:solidFill>
                <a:effectLst/>
                <a:latin typeface="inherit"/>
              </a:rPr>
              <a:t>Level II - CMS-developed codes for classifying supplies and non- physician services such as durable medical equipment, ambulance services, medical and surgical supplies, and drugs.</a:t>
            </a:r>
          </a:p>
          <a:p>
            <a:pPr marL="1143000" lvl="2" indent="-228600" algn="l">
              <a:buFont typeface="Arial" panose="020B0604020202020204" pitchFamily="34" charset="0"/>
              <a:buChar char="•"/>
            </a:pPr>
            <a:r>
              <a:rPr lang="en-US" b="0" i="0" dirty="0">
                <a:solidFill>
                  <a:srgbClr val="656565"/>
                </a:solidFill>
                <a:effectLst/>
                <a:latin typeface="inherit"/>
              </a:rPr>
              <a:t>Level II HCPCS codes begin with a single letter (A through V) followed by four numeric digits.</a:t>
            </a:r>
          </a:p>
          <a:p>
            <a:pPr marL="742950" lvl="1" indent="-285750" algn="l">
              <a:buFont typeface="Arial" panose="020B0604020202020204" pitchFamily="34" charset="0"/>
              <a:buChar char="•"/>
            </a:pPr>
            <a:r>
              <a:rPr lang="en-US" b="0" i="0" dirty="0">
                <a:solidFill>
                  <a:srgbClr val="656565"/>
                </a:solidFill>
                <a:effectLst/>
                <a:latin typeface="inherit"/>
              </a:rPr>
              <a:t>Level III - These contain codes assigned and maintained by Medicare Administrative Contractors (MACs), these codes begin with a letter (W through Z) followed by four numeric digits.</a:t>
            </a:r>
          </a:p>
          <a:p>
            <a:pPr marL="1143000" lvl="2" indent="-228600" algn="l">
              <a:buFont typeface="Arial" panose="020B0604020202020204" pitchFamily="34" charset="0"/>
              <a:buChar char="•"/>
            </a:pPr>
            <a:r>
              <a:rPr lang="en-US" b="0" i="0" dirty="0">
                <a:solidFill>
                  <a:srgbClr val="656565"/>
                </a:solidFill>
                <a:effectLst/>
                <a:latin typeface="inherit"/>
              </a:rPr>
              <a:t>These codes are not common and are used basically to describe new procedures not yet developed in Levels I and II.</a:t>
            </a:r>
          </a:p>
          <a:p>
            <a:pPr algn="l"/>
            <a:br>
              <a:rPr lang="en-US" b="0" i="0" dirty="0">
                <a:solidFill>
                  <a:srgbClr val="656565"/>
                </a:solidFill>
                <a:effectLst/>
                <a:latin typeface="Lato" panose="020F0502020204030203" pitchFamily="34" charset="0"/>
              </a:rPr>
            </a:b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n-US" b="0" i="0" dirty="0">
                <a:solidFill>
                  <a:srgbClr val="656565"/>
                </a:solidFill>
                <a:effectLst/>
                <a:latin typeface="Lato" panose="020F0502020204030203" pitchFamily="34" charset="0"/>
              </a:rPr>
              <a:t>It is critical that the chargemaster is reviewed and updated regularly to ensure it supports and represents the services provided within the organization. In addition, ongoing education should be provided to staff to ensure code and description changes are communicated to the appropriate service area departments.</a:t>
            </a:r>
          </a:p>
          <a:p>
            <a:pPr algn="l"/>
            <a:r>
              <a:rPr lang="en-US" b="0" i="0" dirty="0">
                <a:solidFill>
                  <a:srgbClr val="656565"/>
                </a:solidFill>
                <a:effectLst/>
                <a:latin typeface="Lato" panose="020F0502020204030203" pitchFamily="34" charset="0"/>
              </a:rPr>
              <a:t>Additional points to keep in mind:</a:t>
            </a:r>
          </a:p>
          <a:p>
            <a:pPr algn="l">
              <a:buFont typeface="Arial" panose="020B0604020202020204" pitchFamily="34" charset="0"/>
              <a:buChar char="•"/>
            </a:pPr>
            <a:r>
              <a:rPr lang="en-US" b="0" i="0" dirty="0">
                <a:solidFill>
                  <a:srgbClr val="656565"/>
                </a:solidFill>
                <a:effectLst/>
                <a:latin typeface="Lato" panose="020F0502020204030203" pitchFamily="34" charset="0"/>
              </a:rPr>
              <a:t>It is important to capture charges in an accurate and timely manner for the services provided as this gives the most appropriate measurement of utilization of resources, and thus, resource management.</a:t>
            </a:r>
          </a:p>
          <a:p>
            <a:pPr algn="l">
              <a:buFont typeface="Arial" panose="020B0604020202020204" pitchFamily="34" charset="0"/>
              <a:buChar char="•"/>
            </a:pPr>
            <a:r>
              <a:rPr lang="en-US" b="0" i="0" dirty="0">
                <a:solidFill>
                  <a:srgbClr val="656565"/>
                </a:solidFill>
                <a:effectLst/>
                <a:latin typeface="Lato" panose="020F0502020204030203" pitchFamily="34" charset="0"/>
              </a:rPr>
              <a:t>It is important to understand HCPCS codes and modifiers since their appropriate use can impact reimbursement.</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32</a:t>
            </a:fld>
            <a:endParaRPr lang="en-US" dirty="0"/>
          </a:p>
        </p:txBody>
      </p:sp>
    </p:spTree>
    <p:extLst>
      <p:ext uri="{BB962C8B-B14F-4D97-AF65-F5344CB8AC3E}">
        <p14:creationId xmlns:p14="http://schemas.microsoft.com/office/powerpoint/2010/main" val="3310156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discuss the importance of HIM and it’s impact on the revenue cycle, how diagnosis and procedure codes are used to communicate the reason for treatment and how other departments and stakeholders utilize that information as it pertains to the revenue cycle.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33</a:t>
            </a:fld>
            <a:endParaRPr lang="en-US" dirty="0"/>
          </a:p>
        </p:txBody>
      </p:sp>
    </p:spTree>
    <p:extLst>
      <p:ext uri="{BB962C8B-B14F-4D97-AF65-F5344CB8AC3E}">
        <p14:creationId xmlns:p14="http://schemas.microsoft.com/office/powerpoint/2010/main" val="114598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HIM? They are responsible for the management of all patient records, which reflect all the care provided to the patient and a description of all clinical symptoms and diagnoses. They are the primary source for clinical data required for reimbursement by health plans and liability payers. </a:t>
            </a:r>
          </a:p>
          <a:p>
            <a:endParaRPr lang="en-US" dirty="0"/>
          </a:p>
          <a:p>
            <a:r>
              <a:rPr lang="en-US" dirty="0"/>
              <a:t>The medical record is reviewed for the patients clinical information and the information is coded into the medical record system. </a:t>
            </a:r>
          </a:p>
          <a:p>
            <a:r>
              <a:rPr lang="en-US" dirty="0"/>
              <a:t>Claim information is then electronically passed to the patient accounting system to meet claim data requirements. HIM plays an important role in ensuring the accuracy of the codes documented on the claim.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34</a:t>
            </a:fld>
            <a:endParaRPr lang="en-US" dirty="0"/>
          </a:p>
        </p:txBody>
      </p:sp>
    </p:spTree>
    <p:extLst>
      <p:ext uri="{BB962C8B-B14F-4D97-AF65-F5344CB8AC3E}">
        <p14:creationId xmlns:p14="http://schemas.microsoft.com/office/powerpoint/2010/main" val="240573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HIM department completes several important activities, including: </a:t>
            </a:r>
          </a:p>
          <a:p>
            <a:pPr marL="285750" indent="-285750">
              <a:buFontTx/>
              <a:buChar char="-"/>
            </a:pPr>
            <a:r>
              <a:rPr lang="en-US" dirty="0"/>
              <a:t>Ensuring the security and completion of electronic and hardcopy medical records. </a:t>
            </a:r>
          </a:p>
          <a:p>
            <a:pPr marL="285750" indent="-285750">
              <a:buFontTx/>
              <a:buChar char="-"/>
            </a:pPr>
            <a:r>
              <a:rPr lang="en-US" dirty="0"/>
              <a:t>Transcribing physician dictation, including history and physicals, operative reports and discharge summaries. </a:t>
            </a:r>
          </a:p>
          <a:p>
            <a:pPr marL="285750" indent="-285750">
              <a:buFontTx/>
              <a:buChar char="-"/>
            </a:pPr>
            <a:r>
              <a:rPr lang="en-US" dirty="0"/>
              <a:t>Analyze information necessary for decision support</a:t>
            </a:r>
          </a:p>
          <a:p>
            <a:pPr marL="285750" indent="-285750">
              <a:buFontTx/>
              <a:buChar char="-"/>
            </a:pPr>
            <a:r>
              <a:rPr lang="en-US" dirty="0"/>
              <a:t>Performing chart analysis, </a:t>
            </a:r>
          </a:p>
          <a:p>
            <a:pPr marL="285750" indent="-285750">
              <a:buFontTx/>
              <a:buChar char="-"/>
            </a:pPr>
            <a:r>
              <a:rPr lang="en-US" dirty="0"/>
              <a:t>And of course, reviewing the medical record, assigning diagnosis and procedure codes, and classifying data for reimbursement. </a:t>
            </a:r>
          </a:p>
          <a:p>
            <a:pPr marL="285750" indent="-285750">
              <a:buFontTx/>
              <a:buChar char="-"/>
            </a:pPr>
            <a:r>
              <a:rPr lang="en-US" dirty="0"/>
              <a:t>Once all of the above has been completed, the account can be deemed final billed and should then create a bill to submit to the payer or patient. </a:t>
            </a:r>
          </a:p>
          <a:p>
            <a:pPr marL="285750" indent="-285750">
              <a:buFontTx/>
              <a:buChar char="-"/>
            </a:pPr>
            <a:r>
              <a:rPr lang="en-US" dirty="0"/>
              <a:t>They must monitor all required physician documentation to ensure that the volume of “Discharge not final billed” or DNFB does not continue to rise.  If accounts remain in DNFB for too long, due to untimely documentation completion or lack of coding staff, this can seriously impact cash. </a:t>
            </a:r>
          </a:p>
          <a:p>
            <a:pPr marL="285750" indent="-285750">
              <a:buFontTx/>
              <a:buChar char="-"/>
            </a:pPr>
            <a:r>
              <a:rPr lang="en-US" dirty="0"/>
              <a:t>Completion of medical record requests and ensure the release of records is done in a compliant manner based on HIPAA regulations </a:t>
            </a:r>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35</a:t>
            </a:fld>
            <a:endParaRPr lang="en-US" dirty="0"/>
          </a:p>
        </p:txBody>
      </p:sp>
    </p:spTree>
    <p:extLst>
      <p:ext uri="{BB962C8B-B14F-4D97-AF65-F5344CB8AC3E}">
        <p14:creationId xmlns:p14="http://schemas.microsoft.com/office/powerpoint/2010/main" val="213936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Electronic Health Record, or EHR is a digital version of a patients paper chart or medical record. EHRs are real time, patient centered records that make information available instantly and securely to authorized users. </a:t>
            </a:r>
          </a:p>
          <a:p>
            <a:endParaRPr lang="en-US" dirty="0"/>
          </a:p>
          <a:p>
            <a:r>
              <a:rPr lang="en-US" dirty="0"/>
              <a:t>While an EHR does contain the medical and treatment histories of patients, it is built to go beyond standard clinical data and can be inclusive of a broader view of a patients care. It can also include things like immunization dates, allergies, radiology images, and laboratory and test results. </a:t>
            </a:r>
          </a:p>
          <a:p>
            <a:endParaRPr lang="en-US" dirty="0"/>
          </a:p>
          <a:p>
            <a:r>
              <a:rPr lang="en-US" dirty="0"/>
              <a:t>The EHR is the connection of the clinical documentation process to the coding and charge processes that support claim generation.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36</a:t>
            </a:fld>
            <a:endParaRPr lang="en-US" dirty="0"/>
          </a:p>
        </p:txBody>
      </p:sp>
    </p:spTree>
    <p:extLst>
      <p:ext uri="{BB962C8B-B14F-4D97-AF65-F5344CB8AC3E}">
        <p14:creationId xmlns:p14="http://schemas.microsoft.com/office/powerpoint/2010/main" val="1924477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Clinical documentation is the source of all diagnosis and procedure coding and the detail and specificity of the documentation by physicians and staff, including clear documentation of all co-morbidities, related to the patients episode of care. Failure to properly code the primary reason for treatment, along with all co-morbidities, like diabetes or obesity, can negatively impact reimbursement. </a:t>
            </a:r>
          </a:p>
          <a:p>
            <a:r>
              <a:rPr lang="en-US" dirty="0"/>
              <a:t>Each caregiver must be precise and accurate in the clinical documentation to support </a:t>
            </a:r>
          </a:p>
          <a:p>
            <a:endParaRPr lang="en-US" dirty="0"/>
          </a:p>
          <a:p>
            <a:r>
              <a:rPr lang="en-US" dirty="0"/>
              <a:t>There are two types of coding systems that are used to communicate the reason for and type of clinical service provided to the patient. </a:t>
            </a:r>
          </a:p>
          <a:p>
            <a:pPr marL="285750" indent="-285750">
              <a:buFontTx/>
              <a:buChar char="-"/>
            </a:pPr>
            <a:r>
              <a:rPr lang="en-US" dirty="0"/>
              <a:t>Diagnosis codes are represented by ICD-10-CM codes that characterize the medical condition that a patient is experiencing , e.g. abdominal pain generalized is ICD10 R10.84. </a:t>
            </a:r>
          </a:p>
          <a:p>
            <a:pPr marL="285750" indent="-285750">
              <a:buFontTx/>
              <a:buChar char="-"/>
            </a:pPr>
            <a:r>
              <a:rPr lang="en-US" sz="1300" b="0" i="0" kern="1200" dirty="0">
                <a:solidFill>
                  <a:schemeClr val="tx1"/>
                </a:solidFill>
                <a:effectLst/>
                <a:latin typeface="+mn-lt"/>
                <a:ea typeface="+mn-ea"/>
                <a:cs typeface="+mn-cs"/>
              </a:rPr>
              <a:t>While the </a:t>
            </a:r>
            <a:r>
              <a:rPr lang="en-US" sz="1300" b="0" i="0" u="none" strike="noStrike" kern="1200" dirty="0">
                <a:solidFill>
                  <a:schemeClr val="tx1"/>
                </a:solidFill>
                <a:effectLst/>
                <a:latin typeface="+mn-lt"/>
                <a:ea typeface="+mn-ea"/>
                <a:cs typeface="+mn-cs"/>
                <a:hlinkClick r:id="rId3"/>
              </a:rPr>
              <a:t>ICD-10 transition is no laughing matter</a:t>
            </a:r>
            <a:r>
              <a:rPr lang="en-US" sz="1300" b="0" i="0" kern="1200" dirty="0">
                <a:solidFill>
                  <a:schemeClr val="tx1"/>
                </a:solidFill>
                <a:effectLst/>
                <a:latin typeface="+mn-lt"/>
                <a:ea typeface="+mn-ea"/>
                <a:cs typeface="+mn-cs"/>
              </a:rPr>
              <a:t>, the federal government, with their exceptional ability to over-document </a:t>
            </a:r>
            <a:r>
              <a:rPr lang="en-US" sz="1300" b="0" i="1" kern="1200" dirty="0">
                <a:solidFill>
                  <a:schemeClr val="tx1"/>
                </a:solidFill>
                <a:effectLst/>
                <a:latin typeface="+mn-lt"/>
                <a:ea typeface="+mn-ea"/>
                <a:cs typeface="+mn-cs"/>
              </a:rPr>
              <a:t>everything</a:t>
            </a:r>
            <a:r>
              <a:rPr lang="en-US" sz="1300" b="0" i="0" kern="1200" dirty="0">
                <a:solidFill>
                  <a:schemeClr val="tx1"/>
                </a:solidFill>
                <a:effectLst/>
                <a:latin typeface="+mn-lt"/>
                <a:ea typeface="+mn-ea"/>
                <a:cs typeface="+mn-cs"/>
              </a:rPr>
              <a:t>, has created a series of diagnosis codes that had us cracking up here at PYP. One of my favorites is “Hurt at the Opera” Y92253- I guess the fat lady gets cranky when she can’t sign. </a:t>
            </a:r>
          </a:p>
          <a:p>
            <a:pPr marL="285750" indent="-285750">
              <a:buFontTx/>
              <a:buChar char="-"/>
            </a:pPr>
            <a:endParaRPr lang="en-US" sz="1300" b="0" i="0" kern="1200" dirty="0">
              <a:solidFill>
                <a:schemeClr val="tx1"/>
              </a:solidFill>
              <a:effectLst/>
              <a:latin typeface="+mn-lt"/>
              <a:ea typeface="+mn-ea"/>
              <a:cs typeface="+mn-cs"/>
            </a:endParaRPr>
          </a:p>
          <a:p>
            <a:pPr marL="0" indent="0">
              <a:buFontTx/>
              <a:buNone/>
            </a:pPr>
            <a:r>
              <a:rPr lang="en-US" sz="1300" b="0" i="0" kern="1200" dirty="0">
                <a:solidFill>
                  <a:schemeClr val="tx1"/>
                </a:solidFill>
                <a:effectLst/>
                <a:latin typeface="+mn-lt"/>
                <a:ea typeface="+mn-ea"/>
                <a:cs typeface="+mn-cs"/>
              </a:rPr>
              <a:t>The CPT/HCPCS code associated with a service, procedure or drug may be listed for a specific charge in the CDM, and is deemed hard coded.  It is typically only used for procedure coding. </a:t>
            </a:r>
          </a:p>
          <a:p>
            <a:pPr marL="0" indent="0">
              <a:buFontTx/>
              <a:buNone/>
            </a:pPr>
            <a:endParaRPr lang="en-US" sz="1300" b="0" i="0" kern="1200" dirty="0">
              <a:solidFill>
                <a:schemeClr val="tx1"/>
              </a:solidFill>
              <a:effectLst/>
              <a:latin typeface="+mn-lt"/>
              <a:ea typeface="+mn-ea"/>
              <a:cs typeface="+mn-cs"/>
            </a:endParaRPr>
          </a:p>
          <a:p>
            <a:pPr marL="0" indent="0">
              <a:buFontTx/>
              <a:buNone/>
            </a:pPr>
            <a:r>
              <a:rPr lang="en-US" sz="1300" b="0" i="0" kern="1200" dirty="0">
                <a:solidFill>
                  <a:schemeClr val="tx1"/>
                </a:solidFill>
                <a:effectLst/>
                <a:latin typeface="+mn-lt"/>
                <a:ea typeface="+mn-ea"/>
                <a:cs typeface="+mn-cs"/>
              </a:rPr>
              <a:t>When an HIM coder is responsible for reviewing and/or assigning the codes, that is deemed soft coding. It includes the review of the clinical documentation, in the medical record, prior to final code assignment. This is typically seen in things like surgery. </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37</a:t>
            </a:fld>
            <a:endParaRPr lang="en-US" dirty="0"/>
          </a:p>
        </p:txBody>
      </p:sp>
    </p:spTree>
    <p:extLst>
      <p:ext uri="{BB962C8B-B14F-4D97-AF65-F5344CB8AC3E}">
        <p14:creationId xmlns:p14="http://schemas.microsoft.com/office/powerpoint/2010/main" val="3180124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Beyond HIM, a number of departments rely on the codes that are assigned. </a:t>
            </a:r>
          </a:p>
          <a:p>
            <a:endParaRPr lang="en-US" dirty="0"/>
          </a:p>
          <a:p>
            <a:r>
              <a:rPr lang="en-US" dirty="0"/>
              <a:t>Reimbursement and budget personnel actively model coding and reimbursement changes, both positive and negative, that result from the coding and assignment of MS-DRGs or CPT/HCPCS codes.  Controls are typically put in place to guard against unintentional downcoding or upcoding, which are potential compliance issues. </a:t>
            </a:r>
          </a:p>
          <a:p>
            <a:endParaRPr lang="en-US" dirty="0"/>
          </a:p>
          <a:p>
            <a:r>
              <a:rPr lang="en-US" dirty="0"/>
              <a:t>The enhanced data-mining opportunities that result from the more detailed coding under ICD!0 allows sr leadership to work with physicians to improve outcomes, embrace new reimbursement models, and drive significant areas of quality and the patient experience. </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Diagnosis and procedure codes are used to validate medical necessity. These codes must be documented prior to the provision of healthcare services to a patient and mapped correctly to the health plan authorization requirements. This ensures that authorization requirements are completed and patients are informed if the service will be covered by his/her health plan.</a:t>
            </a:r>
            <a:endParaRPr lang="en-US" dirty="0"/>
          </a:p>
          <a:p>
            <a:endParaRPr lang="en-US" dirty="0"/>
          </a:p>
          <a:p>
            <a:endParaRPr lang="en-US" dirty="0"/>
          </a:p>
          <a:p>
            <a:endParaRPr lang="en-US" dirty="0"/>
          </a:p>
          <a:p>
            <a:r>
              <a:rPr lang="en-US" dirty="0"/>
              <a:t>The patient accounting system typically uses a number of claim edits to ensure that claims meet all health plan requirements prior to submission.  Failure to comply with those requirements will result in rejected claim. The correct coding Initiative edits are an example.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38</a:t>
            </a:fld>
            <a:endParaRPr lang="en-US" dirty="0"/>
          </a:p>
        </p:txBody>
      </p:sp>
    </p:spTree>
    <p:extLst>
      <p:ext uri="{BB962C8B-B14F-4D97-AF65-F5344CB8AC3E}">
        <p14:creationId xmlns:p14="http://schemas.microsoft.com/office/powerpoint/2010/main" val="202474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HIM has custodial responsibilities for records that include tracking records, temporary filing for incomplete record and permanent filing for completed records. </a:t>
            </a:r>
          </a:p>
          <a:p>
            <a:r>
              <a:rPr lang="en-US" dirty="0"/>
              <a:t># 2 refers to EHR’s, which are real time patient centered records that make information available instantly and securely to authorized users. </a:t>
            </a:r>
          </a:p>
          <a:p>
            <a:r>
              <a:rPr lang="en-US" dirty="0"/>
              <a:t>#3 refers to procedure codes represented by ICD and CPT/HCPCPS codes. </a:t>
            </a:r>
          </a:p>
          <a:p>
            <a:r>
              <a:rPr lang="en-US" dirty="0"/>
              <a:t>#4 refers to a medical record, which reflects the care. And is the primary source for the clinical data.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39</a:t>
            </a:fld>
            <a:endParaRPr lang="en-US" dirty="0"/>
          </a:p>
        </p:txBody>
      </p:sp>
    </p:spTree>
    <p:extLst>
      <p:ext uri="{BB962C8B-B14F-4D97-AF65-F5344CB8AC3E}">
        <p14:creationId xmlns:p14="http://schemas.microsoft.com/office/powerpoint/2010/main" val="1680680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40</a:t>
            </a:fld>
            <a:endParaRPr lang="en-US" dirty="0"/>
          </a:p>
        </p:txBody>
      </p:sp>
    </p:spTree>
    <p:extLst>
      <p:ext uri="{BB962C8B-B14F-4D97-AF65-F5344CB8AC3E}">
        <p14:creationId xmlns:p14="http://schemas.microsoft.com/office/powerpoint/2010/main" val="917514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AB9A-7421-8B48-9209-69D15362C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Emtala requires hospitals to provide a medical screening examination and any needed stabilizing treatment to every person presenting at an ED requesting medical evaluation or treatment. </a:t>
            </a:r>
          </a:p>
          <a:p>
            <a:endParaRPr lang="en-US" dirty="0"/>
          </a:p>
          <a:p>
            <a:r>
              <a:rPr lang="en-US" dirty="0"/>
              <a:t>Until those obligations are met, the presenting individual can only be transferred out of the facility under narrowly defined conditions. The screening examination and stabilizing treatment must not be delayed due to inquiries about the patients method of payment or health insurance status. </a:t>
            </a:r>
          </a:p>
          <a:p>
            <a:endParaRPr lang="en-US" dirty="0"/>
          </a:p>
          <a:p>
            <a:r>
              <a:rPr lang="en-US" dirty="0"/>
              <a:t>Patients are initially triaged by medical personnel, where a “quick” registration record is generated to specifically allow order entry. After triage, the patient is either placed in a bed or may return to the waiting room if clinically stable. </a:t>
            </a:r>
          </a:p>
          <a:p>
            <a:endParaRPr lang="en-US" dirty="0"/>
          </a:p>
          <a:p>
            <a:r>
              <a:rPr lang="en-US" dirty="0"/>
              <a:t>Once the EMTALA requirements are satisfied, the remaining registration process is completed at bedside or in a registration area. </a:t>
            </a:r>
          </a:p>
          <a:p>
            <a:endParaRPr lang="en-US" dirty="0"/>
          </a:p>
          <a:p>
            <a:r>
              <a:rPr lang="en-US" dirty="0"/>
              <a:t>Discharge processing, including the resolution of any patient financial responsibility, may also occur at bedside.  Alternatively, discharge patient may be escorted to a discharge desk. </a:t>
            </a:r>
          </a:p>
          <a:p>
            <a:endParaRPr lang="en-US" dirty="0"/>
          </a:p>
          <a:p>
            <a:r>
              <a:rPr lang="en-US" dirty="0"/>
              <a:t>For hospitals covered under the IRS 501R regulations, mostly not for profit organizations, required signage concerning the providers FAP must be posted in all patient access areas.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a:t>
            </a:fld>
            <a:endParaRPr lang="en-US" dirty="0"/>
          </a:p>
        </p:txBody>
      </p:sp>
    </p:spTree>
    <p:extLst>
      <p:ext uri="{BB962C8B-B14F-4D97-AF65-F5344CB8AC3E}">
        <p14:creationId xmlns:p14="http://schemas.microsoft.com/office/powerpoint/2010/main" val="73380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Signage must be easily seen that notifies patients their rights to be seen , examined and treated, along with the hospitals participation in Medicaid. </a:t>
            </a:r>
          </a:p>
          <a:p>
            <a:r>
              <a:rPr lang="en-US" dirty="0"/>
              <a:t>Prior authorization is not allowed for emergency department services prior to medical screening and stabilizing treatment. </a:t>
            </a:r>
          </a:p>
          <a:p>
            <a:r>
              <a:rPr lang="en-US" dirty="0"/>
              <a:t>Women in active labor must receive service through delivery. A pregnant woman having contractions is considered in true labor unless a physician can certify, after a reasonable amount of time of observation that the woman is in false labor. </a:t>
            </a:r>
          </a:p>
          <a:p>
            <a:r>
              <a:rPr lang="en-US" dirty="0"/>
              <a:t>If an on call physician refuses to attend to the patient or fails to appear within a reasonable time frame, it must be noted in the medical record and disciplinary records as well. </a:t>
            </a:r>
          </a:p>
          <a:p>
            <a:r>
              <a:rPr lang="en-US" dirty="0"/>
              <a:t>Referring a patient to another facility that should be completed while the patient is in the ED will be considered patient dumping. A patient is considered unstable if there is a risk of material deterioration. Exceptions include cases where the facility clearly does not have the appropriate resources to treat the patient. </a:t>
            </a:r>
          </a:p>
          <a:p>
            <a:r>
              <a:rPr lang="en-US" dirty="0"/>
              <a:t>Both a full medical screening and full psychiatric screening must be provided. </a:t>
            </a:r>
          </a:p>
          <a:p>
            <a:r>
              <a:rPr lang="en-US" dirty="0"/>
              <a:t>A central log must be maintained that documents all patients that present to the ED, and whether they refused treatment, was refused treatment, admitted and treated, stabilized and transferred, or discharged. </a:t>
            </a:r>
          </a:p>
          <a:p>
            <a:endParaRPr lang="en-US" dirty="0"/>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a:t>
            </a:fld>
            <a:endParaRPr lang="en-US" dirty="0"/>
          </a:p>
        </p:txBody>
      </p:sp>
    </p:spTree>
    <p:extLst>
      <p:ext uri="{BB962C8B-B14F-4D97-AF65-F5344CB8AC3E}">
        <p14:creationId xmlns:p14="http://schemas.microsoft.com/office/powerpoint/2010/main" val="204655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Scheduled patients, who have been pre-registered, will have completed comprehensive access processing prior to their date of service. These comprehensive access processing activities include identifying the patient in the MPI (or creating an MPI record for new patients), creating the registration record, completing medical necessity screening, determining health plan eligibility, obtaining health plan benefits, resolving managed care requirements, estimating the patient’s financial responsibility and completing financial education/resolution.</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Access processing does not occur prior to arrival of the unscheduled patient Therefore, upon arrival, these patients will require complete access processing and should be directed to a patient access area for registration, including positive patient identification, insurance verification, managed care screening, medical necessity screening and documentation, price estimation, financial counseling, etc.</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a:t>
            </a:fld>
            <a:endParaRPr lang="en-US" dirty="0"/>
          </a:p>
        </p:txBody>
      </p:sp>
    </p:spTree>
    <p:extLst>
      <p:ext uri="{BB962C8B-B14F-4D97-AF65-F5344CB8AC3E}">
        <p14:creationId xmlns:p14="http://schemas.microsoft.com/office/powerpoint/2010/main" val="418645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newborns, initially the mothers registration information is used to generate the newborn registration record. Once the parents have named the baby, the newborn record will be separated from the mothers. </a:t>
            </a:r>
          </a:p>
          <a:p>
            <a:endParaRPr lang="en-US" dirty="0"/>
          </a:p>
          <a:p>
            <a:r>
              <a:rPr lang="en-US" dirty="0"/>
              <a:t>Primary care- usually a family practitioner, OB/GYN a pediatrician or general internist. </a:t>
            </a:r>
          </a:p>
          <a:p>
            <a:endParaRPr lang="en-US" dirty="0"/>
          </a:p>
          <a:p>
            <a:r>
              <a:rPr lang="en-US" dirty="0"/>
              <a:t>Referring- typical example is a primary care physicians refer patients to specialists for care beyond their scope. </a:t>
            </a:r>
          </a:p>
          <a:p>
            <a:endParaRPr lang="en-US" dirty="0"/>
          </a:p>
          <a:p>
            <a:r>
              <a:rPr lang="en-US" dirty="0"/>
              <a:t>Attending: this is the physician who wrote the order for service and is the physician in charge of the patients care for a specific period time- also referred to as the admitting. </a:t>
            </a:r>
          </a:p>
          <a:p>
            <a:endParaRPr lang="en-US" dirty="0"/>
          </a:p>
          <a:p>
            <a:r>
              <a:rPr lang="en-US" dirty="0"/>
              <a:t>Attending physicians bring other specialists in to consult for specific areas of concern. </a:t>
            </a:r>
          </a:p>
          <a:p>
            <a:endParaRPr lang="en-US" dirty="0"/>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7</a:t>
            </a:fld>
            <a:endParaRPr lang="en-US" dirty="0"/>
          </a:p>
        </p:txBody>
      </p:sp>
    </p:spTree>
    <p:extLst>
      <p:ext uri="{BB962C8B-B14F-4D97-AF65-F5344CB8AC3E}">
        <p14:creationId xmlns:p14="http://schemas.microsoft.com/office/powerpoint/2010/main" val="357027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physicians decision on whether a patient should be admitted as an inpatient or become an outpatient patient requires medical judgements based on the patients medical history, current medical records, and the risk of something adverse happening to the patient. </a:t>
            </a:r>
          </a:p>
          <a:p>
            <a:r>
              <a:rPr lang="en-US" dirty="0"/>
              <a:t>Medical documentation must support the level of care. </a:t>
            </a:r>
          </a:p>
          <a:p>
            <a:endParaRPr lang="en-US" dirty="0"/>
          </a:p>
          <a:p>
            <a:r>
              <a:rPr lang="en-US" dirty="0"/>
              <a:t>Patients are admitted to inpatient status if further treatment can be provided in a hospital setting, the patients condition cannot be evaluated and/or treated within 24 hours, or there is not an anticipation of improvement in the patients condition within 24 hours. </a:t>
            </a:r>
          </a:p>
          <a:p>
            <a:endParaRPr lang="en-US" dirty="0"/>
          </a:p>
          <a:p>
            <a:r>
              <a:rPr lang="en-US" dirty="0"/>
              <a:t>Hospitals can only convert an IP case to OBS if the hospital utilization review committee determines before the patient is discharged and prior to billing that an observation setting would have been more appropriate. Physicians must be notified, agree to, and document this change. </a:t>
            </a:r>
          </a:p>
          <a:p>
            <a:endParaRPr lang="en-US" dirty="0"/>
          </a:p>
          <a:p>
            <a:r>
              <a:rPr lang="en-US" dirty="0"/>
              <a:t>Observation Services are used to evaluate patients for possible inpatient admission or to resolve problems where treatment is expected to last less than 24 hours.  Using observation status allows the physician time to determine if admission is necessary, reduce denials for unnecessary admission, and ensure some payment is received for services rendered.  Services that do not qualify include convenience reasons, routine prep, routine recovery, certain therapeutic services, and procedures designated as inpatient only. </a:t>
            </a:r>
          </a:p>
          <a:p>
            <a:endParaRPr lang="en-US" dirty="0"/>
          </a:p>
          <a:p>
            <a:r>
              <a:rPr lang="en-US" dirty="0"/>
              <a:t>Two Midnight Rule </a:t>
            </a:r>
          </a:p>
          <a:p>
            <a:r>
              <a:rPr lang="en-US" dirty="0"/>
              <a:t>.  Physicians need to believe that the patient will be inhouse for at least 2 nights to treat their condition and then they can be admitted. CMS has mandated the use of Occurrence code 72 on inpatient bills to denote the date span of contiguous OP hospital services that preceded the IP admission.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8</a:t>
            </a:fld>
            <a:endParaRPr lang="en-US" dirty="0"/>
          </a:p>
        </p:txBody>
      </p:sp>
    </p:spTree>
    <p:extLst>
      <p:ext uri="{BB962C8B-B14F-4D97-AF65-F5344CB8AC3E}">
        <p14:creationId xmlns:p14="http://schemas.microsoft.com/office/powerpoint/2010/main" val="155728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Except in emergency services, a consent document should be completed by every patient. It must include four conditions: </a:t>
            </a:r>
          </a:p>
          <a:p>
            <a:pPr marL="285750" indent="-285750">
              <a:buFontTx/>
              <a:buChar char="-"/>
            </a:pPr>
            <a:r>
              <a:rPr lang="en-US" dirty="0"/>
              <a:t>Must be related to treatment </a:t>
            </a:r>
          </a:p>
          <a:p>
            <a:pPr marL="285750" indent="-285750">
              <a:buFontTx/>
              <a:buChar char="-"/>
            </a:pPr>
            <a:r>
              <a:rPr lang="en-US" dirty="0"/>
              <a:t>Must be informed </a:t>
            </a:r>
          </a:p>
          <a:p>
            <a:pPr marL="285750" indent="-285750">
              <a:buFontTx/>
              <a:buChar char="-"/>
            </a:pPr>
            <a:r>
              <a:rPr lang="en-US" dirty="0"/>
              <a:t>Must be voluntary </a:t>
            </a:r>
          </a:p>
          <a:p>
            <a:pPr marL="285750" indent="-285750">
              <a:buFontTx/>
              <a:buChar char="-"/>
            </a:pPr>
            <a:r>
              <a:rPr lang="en-US" dirty="0"/>
              <a:t>Must not be obtained through fraud or misrepresentation. </a:t>
            </a:r>
          </a:p>
          <a:p>
            <a:pPr marL="0" indent="0">
              <a:buFontTx/>
              <a:buNone/>
            </a:pPr>
            <a:r>
              <a:rPr lang="en-US" dirty="0"/>
              <a:t>Conditions of admission include:</a:t>
            </a:r>
          </a:p>
          <a:p>
            <a:pPr marL="285750" indent="-285750">
              <a:buFontTx/>
              <a:buChar char="-"/>
            </a:pPr>
            <a:r>
              <a:rPr lang="en-US" dirty="0"/>
              <a:t>Medical and Surgical consent</a:t>
            </a:r>
          </a:p>
          <a:p>
            <a:pPr marL="285750" indent="-285750">
              <a:buFontTx/>
              <a:buChar char="-"/>
            </a:pPr>
            <a:r>
              <a:rPr lang="en-US" dirty="0"/>
              <a:t>Release of information </a:t>
            </a:r>
          </a:p>
          <a:p>
            <a:pPr marL="285750" indent="-285750">
              <a:buFontTx/>
              <a:buChar char="-"/>
            </a:pPr>
            <a:r>
              <a:rPr lang="en-US" dirty="0"/>
              <a:t>Financial Agreement </a:t>
            </a:r>
          </a:p>
          <a:p>
            <a:pPr marL="285750" indent="-285750">
              <a:buFontTx/>
              <a:buChar char="-"/>
            </a:pPr>
            <a:r>
              <a:rPr lang="en-US" dirty="0"/>
              <a:t>Assignment of benefits </a:t>
            </a:r>
          </a:p>
          <a:p>
            <a:pPr marL="0" indent="0">
              <a:buFontTx/>
              <a:buNone/>
            </a:pPr>
            <a:r>
              <a:rPr lang="en-US" dirty="0"/>
              <a:t>Privacy rule. This was issued to implement the requirements of the HIPAA act of 1996. it addresses the use and disclosure of an individuals health information. </a:t>
            </a:r>
          </a:p>
          <a:p>
            <a:pPr marL="0" indent="0">
              <a:buFontTx/>
              <a:buNone/>
            </a:pPr>
            <a:r>
              <a:rPr lang="en-US" dirty="0"/>
              <a:t>Hospitals must notify all Medicare beneficiaries who are IP that they have the right to dispute the hospitals discharge decision. </a:t>
            </a:r>
          </a:p>
          <a:p>
            <a:pPr marL="0" indent="0">
              <a:buFontTx/>
              <a:buNone/>
            </a:pPr>
            <a:r>
              <a:rPr lang="en-US" dirty="0"/>
              <a:t>The MOON is required for Medicare patients who are in OBS status for more than 24 hours. The notice must explain why the patient is an Outpatient and discuss the implication of the status, both for co-insurance and deductible and eligibility for coverage in a skilled nursing facility. The patient has no appeal right. </a:t>
            </a:r>
          </a:p>
          <a:p>
            <a:pPr marL="0" indent="0">
              <a:buFontTx/>
              <a:buNone/>
            </a:pPr>
            <a:r>
              <a:rPr lang="en-US" dirty="0"/>
              <a:t>Advance Directives are used to accept or refuse treatment on a patients behalf when they are not able to do so. There are two types : a durable power of attorney where they name a “patient advocate” or a living where they can state their wishing in writing, but does not name a patient advocate. </a:t>
            </a:r>
          </a:p>
          <a:p>
            <a:pPr marL="0" indent="0">
              <a:buFontTx/>
              <a:buNone/>
            </a:pPr>
            <a:r>
              <a:rPr lang="en-US" dirty="0"/>
              <a:t>The Patients bill of rights was developed to promote and ensure healthcare quality and value and to protect consumes and workers in the healthcare system. </a:t>
            </a:r>
          </a:p>
        </p:txBody>
      </p:sp>
      <p:sp>
        <p:nvSpPr>
          <p:cNvPr id="4" name="Slide Number Placeholder 3"/>
          <p:cNvSpPr>
            <a:spLocks noGrp="1"/>
          </p:cNvSpPr>
          <p:nvPr>
            <p:ph type="sldNum" sz="quarter" idx="5"/>
          </p:nvPr>
        </p:nvSpPr>
        <p:spPr/>
        <p:txBody>
          <a:bodyPr/>
          <a:lstStyle/>
          <a:p>
            <a:fld id="{F425FBC4-EDDB-9748-96F0-0D05920672FF}" type="slidenum">
              <a:rPr lang="en-US" smtClean="0"/>
              <a:pPr/>
              <a:t>9</a:t>
            </a:fld>
            <a:endParaRPr lang="en-US" dirty="0"/>
          </a:p>
        </p:txBody>
      </p:sp>
    </p:spTree>
    <p:extLst>
      <p:ext uri="{BB962C8B-B14F-4D97-AF65-F5344CB8AC3E}">
        <p14:creationId xmlns:p14="http://schemas.microsoft.com/office/powerpoint/2010/main" val="1159695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48915" anchor="b" anchorCtr="0">
            <a:noAutofit/>
          </a:bodyPr>
          <a:lstStyle>
            <a:lvl1pPr algn="l">
              <a:lnSpc>
                <a:spcPts val="2649"/>
              </a:lnSpc>
              <a:defRPr sz="2440" b="1" i="0" cap="none" spc="0" baseline="0">
                <a:solidFill>
                  <a:schemeClr val="bg1">
                    <a:lumMod val="65000"/>
                  </a:schemeClr>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085850"/>
            <a:ext cx="7772400" cy="3371850"/>
          </a:xfrm>
        </p:spPr>
        <p:txBody>
          <a:bodyPr lIns="0" tIns="0" rIns="0" bIns="0">
            <a:noAutofit/>
          </a:bodyPr>
          <a:lstStyle>
            <a:lvl1pPr marL="255662" indent="-255662">
              <a:lnSpc>
                <a:spcPts val="2207"/>
              </a:lnSpc>
              <a:spcBef>
                <a:spcPts val="883"/>
              </a:spcBef>
              <a:buSzPct val="100000"/>
              <a:defRPr sz="1898">
                <a:solidFill>
                  <a:srgbClr val="002E6D"/>
                </a:solidFill>
                <a:effectLst/>
                <a:latin typeface="+mn-lt"/>
              </a:defRPr>
            </a:lvl1pPr>
            <a:lvl2pPr marL="504597" indent="-235478">
              <a:lnSpc>
                <a:spcPts val="2060"/>
              </a:lnSpc>
              <a:spcBef>
                <a:spcPts val="883"/>
              </a:spcBef>
              <a:buClr>
                <a:schemeClr val="tx2"/>
              </a:buClr>
              <a:defRPr sz="1762">
                <a:solidFill>
                  <a:srgbClr val="002E6D"/>
                </a:solidFill>
                <a:effectLst/>
                <a:latin typeface="+mn-lt"/>
              </a:defRPr>
            </a:lvl2pPr>
            <a:lvl3pPr marL="740076" indent="-235478">
              <a:lnSpc>
                <a:spcPts val="2060"/>
              </a:lnSpc>
              <a:spcBef>
                <a:spcPts val="883"/>
              </a:spcBef>
              <a:defRPr sz="1626">
                <a:solidFill>
                  <a:srgbClr val="002E6D"/>
                </a:solidFill>
                <a:effectLst/>
                <a:latin typeface="+mn-lt"/>
              </a:defRPr>
            </a:lvl3pPr>
            <a:lvl4pPr>
              <a:lnSpc>
                <a:spcPts val="2060"/>
              </a:lnSpc>
              <a:buClr>
                <a:schemeClr val="tx2"/>
              </a:buClr>
              <a:defRPr sz="1491">
                <a:solidFill>
                  <a:srgbClr val="002E6D"/>
                </a:solidFill>
                <a:effectLst/>
                <a:latin typeface="+mn-lt"/>
              </a:defRPr>
            </a:lvl4pPr>
            <a:lvl5pPr>
              <a:defRPr sz="1355"/>
            </a:lvl5pPr>
            <a:lvl6pPr>
              <a:defRPr sz="1355"/>
            </a:lvl6pPr>
            <a:lvl7pPr>
              <a:defRPr sz="1355"/>
            </a:lvl7pPr>
            <a:lvl8pPr>
              <a:defRPr sz="1355"/>
            </a:lvl8pPr>
            <a:lvl9pPr>
              <a:defRPr sz="1355"/>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8">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00563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16811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24860501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3/25/2024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3/25/2024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84" r:id="rId12"/>
    <p:sldLayoutId id="2147483685" r:id="rId13"/>
    <p:sldLayoutId id="2147483687" r:id="rId14"/>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3/25/2024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3.xml"/><Relationship Id="rId5" Type="http://schemas.openxmlformats.org/officeDocument/2006/relationships/slide" Target="slide22.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60869" y="3325316"/>
            <a:ext cx="8547099" cy="1378490"/>
          </a:xfrm>
        </p:spPr>
        <p:txBody>
          <a:bodyPr>
            <a:normAutofit fontScale="70000" lnSpcReduction="20000"/>
          </a:bodyPr>
          <a:lstStyle/>
          <a:p>
            <a:pPr>
              <a:lnSpc>
                <a:spcPct val="120000"/>
              </a:lnSpc>
            </a:pPr>
            <a:r>
              <a:rPr lang="en-US" sz="4600" dirty="0">
                <a:latin typeface="Arial" panose="020B0604020202020204" pitchFamily="34" charset="0"/>
                <a:cs typeface="Arial" panose="020B0604020202020204" pitchFamily="34" charset="0"/>
              </a:rPr>
              <a:t>CRCR Coaching Course</a:t>
            </a:r>
          </a:p>
          <a:p>
            <a:pPr>
              <a:lnSpc>
                <a:spcPct val="120000"/>
              </a:lnSpc>
            </a:pPr>
            <a:r>
              <a:rPr lang="en-US" sz="4600" dirty="0">
                <a:latin typeface="Arial" panose="020B0604020202020204" pitchFamily="34" charset="0"/>
                <a:cs typeface="Arial" panose="020B0604020202020204" pitchFamily="34" charset="0"/>
              </a:rPr>
              <a:t>Unit 3: Time-of-Service – Financial Care</a:t>
            </a:r>
          </a:p>
          <a:p>
            <a:endParaRPr lang="en-US" sz="3200" dirty="0"/>
          </a:p>
        </p:txBody>
      </p:sp>
    </p:spTree>
    <p:extLst>
      <p:ext uri="{BB962C8B-B14F-4D97-AF65-F5344CB8AC3E}">
        <p14:creationId xmlns:p14="http://schemas.microsoft.com/office/powerpoint/2010/main" val="36228963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 Control</a:t>
            </a:r>
          </a:p>
        </p:txBody>
      </p:sp>
      <p:sp>
        <p:nvSpPr>
          <p:cNvPr id="3" name="Content Placeholder 2"/>
          <p:cNvSpPr>
            <a:spLocks noGrp="1"/>
          </p:cNvSpPr>
          <p:nvPr>
            <p:ph sz="half" idx="1"/>
          </p:nvPr>
        </p:nvSpPr>
        <p:spPr>
          <a:xfrm>
            <a:off x="802037" y="1538771"/>
            <a:ext cx="7772400" cy="3371850"/>
          </a:xfrm>
        </p:spPr>
        <p:txBody>
          <a:bodyPr/>
          <a:lstStyle/>
          <a:p>
            <a:r>
              <a:rPr lang="en-US" dirty="0"/>
              <a:t>Census management</a:t>
            </a:r>
          </a:p>
          <a:p>
            <a:r>
              <a:rPr lang="en-US" dirty="0"/>
              <a:t>Assignment</a:t>
            </a:r>
          </a:p>
          <a:p>
            <a:r>
              <a:rPr lang="en-US" dirty="0"/>
              <a:t>Transfer Procedure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spTree>
    <p:extLst>
      <p:ext uri="{BB962C8B-B14F-4D97-AF65-F5344CB8AC3E}">
        <p14:creationId xmlns:p14="http://schemas.microsoft.com/office/powerpoint/2010/main" val="23624897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AD0B-FA7E-4FBD-93AB-A35020945C94}"/>
              </a:ext>
            </a:extLst>
          </p:cNvPr>
          <p:cNvSpPr>
            <a:spLocks noGrp="1"/>
          </p:cNvSpPr>
          <p:nvPr>
            <p:ph type="title"/>
          </p:nvPr>
        </p:nvSpPr>
        <p:spPr/>
        <p:txBody>
          <a:bodyPr/>
          <a:lstStyle/>
          <a:p>
            <a:r>
              <a:rPr lang="en-US" dirty="0"/>
              <a:t>Discharge process </a:t>
            </a:r>
          </a:p>
        </p:txBody>
      </p:sp>
      <p:sp>
        <p:nvSpPr>
          <p:cNvPr id="3" name="Content Placeholder 2">
            <a:extLst>
              <a:ext uri="{FF2B5EF4-FFF2-40B4-BE49-F238E27FC236}">
                <a16:creationId xmlns:a16="http://schemas.microsoft.com/office/drawing/2014/main" id="{1082C755-98BE-45CB-B421-FA1AE8E1F3C6}"/>
              </a:ext>
            </a:extLst>
          </p:cNvPr>
          <p:cNvSpPr>
            <a:spLocks noGrp="1"/>
          </p:cNvSpPr>
          <p:nvPr>
            <p:ph sz="half" idx="1"/>
          </p:nvPr>
        </p:nvSpPr>
        <p:spPr/>
        <p:txBody>
          <a:bodyPr/>
          <a:lstStyle/>
          <a:p>
            <a:r>
              <a:rPr lang="en-US" dirty="0"/>
              <a:t>Discharge Order </a:t>
            </a:r>
          </a:p>
          <a:p>
            <a:endParaRPr lang="en-US" dirty="0"/>
          </a:p>
          <a:p>
            <a:r>
              <a:rPr lang="en-US" dirty="0"/>
              <a:t>Case Management </a:t>
            </a:r>
          </a:p>
          <a:p>
            <a:endParaRPr lang="en-US" dirty="0"/>
          </a:p>
          <a:p>
            <a:r>
              <a:rPr lang="en-US" dirty="0"/>
              <a:t>Discharge Instructions </a:t>
            </a:r>
          </a:p>
          <a:p>
            <a:endParaRPr lang="en-US" dirty="0"/>
          </a:p>
          <a:p>
            <a:r>
              <a:rPr lang="en-US" dirty="0"/>
              <a:t>Financial Counseling </a:t>
            </a:r>
          </a:p>
          <a:p>
            <a:endParaRPr lang="en-US" dirty="0"/>
          </a:p>
          <a:p>
            <a:r>
              <a:rPr lang="en-US" dirty="0"/>
              <a:t>Discharge Date/Time and Disposition Code </a:t>
            </a:r>
          </a:p>
        </p:txBody>
      </p:sp>
      <p:sp>
        <p:nvSpPr>
          <p:cNvPr id="4" name="Slide Number Placeholder 3">
            <a:extLst>
              <a:ext uri="{FF2B5EF4-FFF2-40B4-BE49-F238E27FC236}">
                <a16:creationId xmlns:a16="http://schemas.microsoft.com/office/drawing/2014/main" id="{7BF1750A-861F-4523-9A76-49E0BCFA2903}"/>
              </a:ext>
            </a:extLst>
          </p:cNvPr>
          <p:cNvSpPr>
            <a:spLocks noGrp="1"/>
          </p:cNvSpPr>
          <p:nvPr>
            <p:ph type="sldNum" sz="quarter" idx="10"/>
          </p:nvPr>
        </p:nvSpPr>
        <p:spPr/>
        <p:txBody>
          <a:bodyPr/>
          <a:lstStyle/>
          <a:p>
            <a:fld id="{342C256A-E8D1-E44B-A707-3F94590BD37A}" type="slidenum">
              <a:rPr lang="en-US" smtClean="0"/>
              <a:pPr/>
              <a:t>11</a:t>
            </a:fld>
            <a:endParaRPr lang="en-US" dirty="0"/>
          </a:p>
        </p:txBody>
      </p:sp>
    </p:spTree>
    <p:extLst>
      <p:ext uri="{BB962C8B-B14F-4D97-AF65-F5344CB8AC3E}">
        <p14:creationId xmlns:p14="http://schemas.microsoft.com/office/powerpoint/2010/main" val="37768669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1038-6BB5-4109-A540-C4645F2477B1}"/>
              </a:ext>
            </a:extLst>
          </p:cNvPr>
          <p:cNvSpPr>
            <a:spLocks noGrp="1"/>
          </p:cNvSpPr>
          <p:nvPr>
            <p:ph type="title"/>
          </p:nvPr>
        </p:nvSpPr>
        <p:spPr/>
        <p:txBody>
          <a:bodyPr/>
          <a:lstStyle/>
          <a:p>
            <a:r>
              <a:rPr lang="en-US" dirty="0"/>
              <a:t>What does EMTALA require hospitals to do? </a:t>
            </a:r>
          </a:p>
        </p:txBody>
      </p:sp>
      <p:sp>
        <p:nvSpPr>
          <p:cNvPr id="3" name="Content Placeholder 2">
            <a:extLst>
              <a:ext uri="{FF2B5EF4-FFF2-40B4-BE49-F238E27FC236}">
                <a16:creationId xmlns:a16="http://schemas.microsoft.com/office/drawing/2014/main" id="{8DB311C5-E0DB-4E41-A954-574CCD8792FF}"/>
              </a:ext>
            </a:extLst>
          </p:cNvPr>
          <p:cNvSpPr>
            <a:spLocks noGrp="1"/>
          </p:cNvSpPr>
          <p:nvPr>
            <p:ph sz="half" idx="1"/>
          </p:nvPr>
        </p:nvSpPr>
        <p:spPr/>
        <p:txBody>
          <a:bodyPr/>
          <a:lstStyle/>
          <a:p>
            <a:pPr>
              <a:buFont typeface="Courier New" panose="02070309020205020404" pitchFamily="49" charset="0"/>
              <a:buChar char="o"/>
            </a:pPr>
            <a:r>
              <a:rPr lang="en-US" sz="1626" dirty="0"/>
              <a:t>To complete a standardized form signed by all patients that is used to inform the patient about the admission and conditions which must be agreed upon. </a:t>
            </a:r>
          </a:p>
          <a:p>
            <a:pPr>
              <a:buFont typeface="Courier New" panose="02070309020205020404" pitchFamily="49" charset="0"/>
              <a:buChar char="o"/>
            </a:pPr>
            <a:r>
              <a:rPr lang="en-US" sz="1626" dirty="0"/>
              <a:t>To provide a medical screening examination and stabilizing treatment to every patient presenting to the ED. </a:t>
            </a:r>
          </a:p>
          <a:p>
            <a:pPr>
              <a:buFont typeface="Courier New" panose="02070309020205020404" pitchFamily="49" charset="0"/>
              <a:buChar char="o"/>
            </a:pPr>
            <a:r>
              <a:rPr lang="en-US" sz="1626" dirty="0"/>
              <a:t>To confirm information that may be used to identify the patient in the providers MPI, which includes full legal name, SSN, and DOB. </a:t>
            </a:r>
          </a:p>
          <a:p>
            <a:pPr>
              <a:buFont typeface="Courier New" panose="02070309020205020404" pitchFamily="49" charset="0"/>
              <a:buChar char="o"/>
            </a:pPr>
            <a:r>
              <a:rPr lang="en-US" sz="1626" dirty="0"/>
              <a:t>To initially triage patients, where a “quick” registration record is generated to specifically allow order entry. </a:t>
            </a:r>
          </a:p>
        </p:txBody>
      </p:sp>
      <p:sp>
        <p:nvSpPr>
          <p:cNvPr id="4" name="Slide Number Placeholder 3">
            <a:extLst>
              <a:ext uri="{FF2B5EF4-FFF2-40B4-BE49-F238E27FC236}">
                <a16:creationId xmlns:a16="http://schemas.microsoft.com/office/drawing/2014/main" id="{41965135-2B96-4900-93D4-799807DAD8AE}"/>
              </a:ext>
            </a:extLst>
          </p:cNvPr>
          <p:cNvSpPr>
            <a:spLocks noGrp="1"/>
          </p:cNvSpPr>
          <p:nvPr>
            <p:ph type="sldNum" sz="quarter" idx="10"/>
          </p:nvPr>
        </p:nvSpPr>
        <p:spPr/>
        <p:txBody>
          <a:bodyPr/>
          <a:lstStyle/>
          <a:p>
            <a:fld id="{342C256A-E8D1-E44B-A707-3F94590BD37A}" type="slidenum">
              <a:rPr lang="en-US" smtClean="0"/>
              <a:pPr/>
              <a:t>12</a:t>
            </a:fld>
            <a:endParaRPr lang="en-US" dirty="0"/>
          </a:p>
        </p:txBody>
      </p:sp>
    </p:spTree>
    <p:extLst>
      <p:ext uri="{BB962C8B-B14F-4D97-AF65-F5344CB8AC3E}">
        <p14:creationId xmlns:p14="http://schemas.microsoft.com/office/powerpoint/2010/main" val="20552429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A31E-FBAB-4498-8CD1-9BDE734B8FEB}"/>
              </a:ext>
            </a:extLst>
          </p:cNvPr>
          <p:cNvSpPr>
            <a:spLocks noGrp="1"/>
          </p:cNvSpPr>
          <p:nvPr>
            <p:ph type="title"/>
          </p:nvPr>
        </p:nvSpPr>
        <p:spPr/>
        <p:txBody>
          <a:bodyPr/>
          <a:lstStyle/>
          <a:p>
            <a:r>
              <a:rPr lang="en-US" sz="2169" dirty="0"/>
              <a:t>If the patient will not stay more than two nights, what is the right admission status? </a:t>
            </a:r>
          </a:p>
        </p:txBody>
      </p:sp>
      <p:sp>
        <p:nvSpPr>
          <p:cNvPr id="3" name="Content Placeholder 2">
            <a:extLst>
              <a:ext uri="{FF2B5EF4-FFF2-40B4-BE49-F238E27FC236}">
                <a16:creationId xmlns:a16="http://schemas.microsoft.com/office/drawing/2014/main" id="{8AA3854D-AF00-45C3-B9DD-47293B4898C6}"/>
              </a:ext>
            </a:extLst>
          </p:cNvPr>
          <p:cNvSpPr>
            <a:spLocks noGrp="1"/>
          </p:cNvSpPr>
          <p:nvPr>
            <p:ph sz="half" idx="1"/>
          </p:nvPr>
        </p:nvSpPr>
        <p:spPr>
          <a:xfrm>
            <a:off x="1104254" y="1318325"/>
            <a:ext cx="7772400" cy="3371850"/>
          </a:xfrm>
        </p:spPr>
        <p:txBody>
          <a:bodyPr/>
          <a:lstStyle/>
          <a:p>
            <a:pPr>
              <a:buFont typeface="Courier New" panose="02070309020205020404" pitchFamily="49" charset="0"/>
              <a:buChar char="o"/>
            </a:pPr>
            <a:r>
              <a:rPr lang="en-US" dirty="0"/>
              <a:t>Inpatient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Outpatient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Observation </a:t>
            </a:r>
          </a:p>
          <a:p>
            <a:pPr>
              <a:buFont typeface="Courier New" panose="02070309020205020404" pitchFamily="49" charset="0"/>
              <a:buChar char="o"/>
            </a:pPr>
            <a:endParaRPr lang="en-US" dirty="0"/>
          </a:p>
          <a:p>
            <a:pPr>
              <a:buFont typeface="Courier New" panose="02070309020205020404" pitchFamily="49" charset="0"/>
              <a:buChar char="o"/>
            </a:pPr>
            <a:r>
              <a:rPr lang="en-US" dirty="0"/>
              <a:t>Emergency Room </a:t>
            </a:r>
          </a:p>
        </p:txBody>
      </p:sp>
      <p:sp>
        <p:nvSpPr>
          <p:cNvPr id="4" name="Slide Number Placeholder 3">
            <a:extLst>
              <a:ext uri="{FF2B5EF4-FFF2-40B4-BE49-F238E27FC236}">
                <a16:creationId xmlns:a16="http://schemas.microsoft.com/office/drawing/2014/main" id="{42CA67F5-66C5-41E3-89D8-20FD4493B0BD}"/>
              </a:ext>
            </a:extLst>
          </p:cNvPr>
          <p:cNvSpPr>
            <a:spLocks noGrp="1"/>
          </p:cNvSpPr>
          <p:nvPr>
            <p:ph type="sldNum" sz="quarter" idx="10"/>
          </p:nvPr>
        </p:nvSpPr>
        <p:spPr/>
        <p:txBody>
          <a:bodyPr/>
          <a:lstStyle/>
          <a:p>
            <a:fld id="{342C256A-E8D1-E44B-A707-3F94590BD37A}" type="slidenum">
              <a:rPr lang="en-US" smtClean="0"/>
              <a:pPr/>
              <a:t>13</a:t>
            </a:fld>
            <a:endParaRPr lang="en-US" dirty="0"/>
          </a:p>
        </p:txBody>
      </p:sp>
    </p:spTree>
    <p:extLst>
      <p:ext uri="{BB962C8B-B14F-4D97-AF65-F5344CB8AC3E}">
        <p14:creationId xmlns:p14="http://schemas.microsoft.com/office/powerpoint/2010/main" val="4912935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a:xfrm>
            <a:off x="1628554" y="1085849"/>
            <a:ext cx="5938531" cy="3687849"/>
          </a:xfrm>
        </p:spPr>
        <p:txBody>
          <a:bodyPr>
            <a:noAutofit/>
          </a:bodyPr>
          <a:lstStyle/>
          <a:p>
            <a:pPr>
              <a:spcBef>
                <a:spcPts val="0"/>
              </a:spcBef>
            </a:pPr>
            <a:r>
              <a:rPr lang="en-US" sz="1200" dirty="0"/>
              <a:t>The first critical step for all patients arriving for service, scheduled or unscheduled, is verifying the patient’s identification with a combination of two identifiers from a valid information source.</a:t>
            </a:r>
          </a:p>
          <a:p>
            <a:pPr>
              <a:spcBef>
                <a:spcPts val="0"/>
              </a:spcBef>
            </a:pPr>
            <a:r>
              <a:rPr lang="en-US" sz="1200" dirty="0"/>
              <a:t>EMTALA requires hospitals to provide a medical screening examination and any needed stabilizing treatment to every person presenting at an ED and requesting medical evaluation or treatment.</a:t>
            </a:r>
          </a:p>
          <a:p>
            <a:pPr>
              <a:spcBef>
                <a:spcPts val="0"/>
              </a:spcBef>
            </a:pPr>
            <a:r>
              <a:rPr lang="en-US" sz="1200" dirty="0"/>
              <a:t>Admission process forms include:</a:t>
            </a:r>
            <a:br>
              <a:rPr lang="en-US" sz="1200" dirty="0"/>
            </a:br>
            <a:r>
              <a:rPr lang="en-US" sz="1200" dirty="0"/>
              <a:t>-Consent to treatment</a:t>
            </a:r>
            <a:br>
              <a:rPr lang="en-US" sz="1200" dirty="0"/>
            </a:br>
            <a:r>
              <a:rPr lang="en-US" sz="1200" dirty="0"/>
              <a:t>-Conditions of admission</a:t>
            </a:r>
            <a:br>
              <a:rPr lang="en-US" sz="1200" dirty="0"/>
            </a:br>
            <a:r>
              <a:rPr lang="en-US" sz="1200" dirty="0"/>
              <a:t>-Privacy notice</a:t>
            </a:r>
            <a:br>
              <a:rPr lang="en-US" sz="1200" dirty="0"/>
            </a:br>
            <a:r>
              <a:rPr lang="en-US" sz="1200" dirty="0"/>
              <a:t>-Important message from Medicare</a:t>
            </a:r>
            <a:br>
              <a:rPr lang="en-US" sz="1200" dirty="0"/>
            </a:br>
            <a:r>
              <a:rPr lang="en-US" sz="1200" dirty="0"/>
              <a:t>-Advance Directives and Medical Power of Attorney</a:t>
            </a:r>
            <a:br>
              <a:rPr lang="en-US" sz="1200" dirty="0"/>
            </a:br>
            <a:r>
              <a:rPr lang="en-US" sz="1200" dirty="0"/>
              <a:t>-Patient Bill of Rights</a:t>
            </a:r>
          </a:p>
        </p:txBody>
      </p:sp>
      <p:sp>
        <p:nvSpPr>
          <p:cNvPr id="4" name="Slide Number Placeholder 3"/>
          <p:cNvSpPr>
            <a:spLocks noGrp="1"/>
          </p:cNvSpPr>
          <p:nvPr>
            <p:ph type="sldNum" sz="quarter" idx="10"/>
          </p:nvPr>
        </p:nvSpPr>
        <p:spPr/>
        <p:txBody>
          <a:bodyPr/>
          <a:lstStyle/>
          <a:p>
            <a:fld id="{04475755-7646-498E-9646-57030102CF58}" type="slidenum">
              <a:rPr lang="en-US" smtClean="0"/>
              <a:pPr/>
              <a:t>14</a:t>
            </a:fld>
            <a:endParaRPr lang="en-US" dirty="0"/>
          </a:p>
        </p:txBody>
      </p:sp>
    </p:spTree>
    <p:extLst>
      <p:ext uri="{BB962C8B-B14F-4D97-AF65-F5344CB8AC3E}">
        <p14:creationId xmlns:p14="http://schemas.microsoft.com/office/powerpoint/2010/main" val="17424955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15</a:t>
            </a:fld>
            <a:endParaRPr lang="en-US" dirty="0"/>
          </a:p>
        </p:txBody>
      </p:sp>
    </p:spTree>
    <p:extLst>
      <p:ext uri="{BB962C8B-B14F-4D97-AF65-F5344CB8AC3E}">
        <p14:creationId xmlns:p14="http://schemas.microsoft.com/office/powerpoint/2010/main" val="27567772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3.2: Case Management</a:t>
            </a:r>
          </a:p>
        </p:txBody>
      </p:sp>
      <p:sp>
        <p:nvSpPr>
          <p:cNvPr id="3" name="Content Placeholder 2"/>
          <p:cNvSpPr>
            <a:spLocks noGrp="1"/>
          </p:cNvSpPr>
          <p:nvPr>
            <p:ph sz="half" idx="1"/>
          </p:nvPr>
        </p:nvSpPr>
        <p:spPr/>
        <p:txBody>
          <a:bodyPr/>
          <a:lstStyle/>
          <a:p>
            <a:pPr>
              <a:buNone/>
            </a:pPr>
            <a:endParaRPr lang="en-US" dirty="0"/>
          </a:p>
          <a:p>
            <a:r>
              <a:rPr lang="en-US" dirty="0"/>
              <a:t>Identify the purpose and responsibilities of case management.</a:t>
            </a:r>
          </a:p>
          <a:p>
            <a:r>
              <a:rPr lang="en-US" dirty="0"/>
              <a:t>Identify the role case managers play in denial appeals to the health plans.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spTree>
    <p:extLst>
      <p:ext uri="{BB962C8B-B14F-4D97-AF65-F5344CB8AC3E}">
        <p14:creationId xmlns:p14="http://schemas.microsoft.com/office/powerpoint/2010/main" val="13600499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Management</a:t>
            </a:r>
          </a:p>
        </p:txBody>
      </p:sp>
      <p:sp>
        <p:nvSpPr>
          <p:cNvPr id="3" name="Content Placeholder 2"/>
          <p:cNvSpPr>
            <a:spLocks noGrp="1"/>
          </p:cNvSpPr>
          <p:nvPr>
            <p:ph sz="half" idx="1"/>
          </p:nvPr>
        </p:nvSpPr>
        <p:spPr/>
        <p:txBody>
          <a:bodyPr/>
          <a:lstStyle/>
          <a:p>
            <a:r>
              <a:rPr lang="en-US" dirty="0"/>
              <a:t>May also be called Utilization Review or Utilization Management.</a:t>
            </a:r>
          </a:p>
          <a:p>
            <a:r>
              <a:rPr lang="en-US" dirty="0"/>
              <a:t>Monitors patient cases to help ensure effective use of resources and maximize patient outcomes.</a:t>
            </a:r>
          </a:p>
          <a:p>
            <a:r>
              <a:rPr lang="en-US" dirty="0"/>
              <a:t>Denials and appeals</a:t>
            </a:r>
          </a:p>
        </p:txBody>
      </p:sp>
    </p:spTree>
    <p:extLst>
      <p:ext uri="{BB962C8B-B14F-4D97-AF65-F5344CB8AC3E}">
        <p14:creationId xmlns:p14="http://schemas.microsoft.com/office/powerpoint/2010/main" val="22207280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2272-B98D-4A80-8BC5-CB0580B3338D}"/>
              </a:ext>
            </a:extLst>
          </p:cNvPr>
          <p:cNvSpPr>
            <a:spLocks noGrp="1"/>
          </p:cNvSpPr>
          <p:nvPr>
            <p:ph type="title"/>
          </p:nvPr>
        </p:nvSpPr>
        <p:spPr/>
        <p:txBody>
          <a:bodyPr/>
          <a:lstStyle/>
          <a:p>
            <a:r>
              <a:rPr lang="en-US" dirty="0"/>
              <a:t>Case Management </a:t>
            </a:r>
          </a:p>
        </p:txBody>
      </p:sp>
      <p:sp>
        <p:nvSpPr>
          <p:cNvPr id="3" name="Content Placeholder 2">
            <a:extLst>
              <a:ext uri="{FF2B5EF4-FFF2-40B4-BE49-F238E27FC236}">
                <a16:creationId xmlns:a16="http://schemas.microsoft.com/office/drawing/2014/main" id="{CB944AC0-DEB4-43B6-B5F0-14D23E3583CE}"/>
              </a:ext>
            </a:extLst>
          </p:cNvPr>
          <p:cNvSpPr>
            <a:spLocks noGrp="1"/>
          </p:cNvSpPr>
          <p:nvPr>
            <p:ph sz="half" idx="1"/>
          </p:nvPr>
        </p:nvSpPr>
        <p:spPr/>
        <p:txBody>
          <a:bodyPr/>
          <a:lstStyle/>
          <a:p>
            <a:r>
              <a:rPr lang="en-US" dirty="0"/>
              <a:t>Responsibilities </a:t>
            </a:r>
          </a:p>
          <a:p>
            <a:endParaRPr lang="en-US" dirty="0"/>
          </a:p>
          <a:p>
            <a:r>
              <a:rPr lang="en-US" dirty="0"/>
              <a:t>Discharge Planning </a:t>
            </a:r>
          </a:p>
          <a:p>
            <a:endParaRPr lang="en-US" dirty="0"/>
          </a:p>
          <a:p>
            <a:r>
              <a:rPr lang="en-US" dirty="0"/>
              <a:t>Types of Case Management Reviews </a:t>
            </a:r>
          </a:p>
          <a:p>
            <a:endParaRPr lang="en-US" dirty="0"/>
          </a:p>
          <a:p>
            <a:r>
              <a:rPr lang="en-US" dirty="0"/>
              <a:t>Purpose </a:t>
            </a:r>
          </a:p>
        </p:txBody>
      </p:sp>
      <p:sp>
        <p:nvSpPr>
          <p:cNvPr id="4" name="Slide Number Placeholder 3">
            <a:extLst>
              <a:ext uri="{FF2B5EF4-FFF2-40B4-BE49-F238E27FC236}">
                <a16:creationId xmlns:a16="http://schemas.microsoft.com/office/drawing/2014/main" id="{000D913A-9DC9-40BA-8EF9-1C5F9B1A475E}"/>
              </a:ext>
            </a:extLst>
          </p:cNvPr>
          <p:cNvSpPr>
            <a:spLocks noGrp="1"/>
          </p:cNvSpPr>
          <p:nvPr>
            <p:ph type="sldNum" sz="quarter" idx="10"/>
          </p:nvPr>
        </p:nvSpPr>
        <p:spPr/>
        <p:txBody>
          <a:bodyPr/>
          <a:lstStyle/>
          <a:p>
            <a:fld id="{342C256A-E8D1-E44B-A707-3F94590BD37A}" type="slidenum">
              <a:rPr lang="en-US" smtClean="0"/>
              <a:pPr/>
              <a:t>18</a:t>
            </a:fld>
            <a:endParaRPr lang="en-US" dirty="0"/>
          </a:p>
        </p:txBody>
      </p:sp>
    </p:spTree>
    <p:extLst>
      <p:ext uri="{BB962C8B-B14F-4D97-AF65-F5344CB8AC3E}">
        <p14:creationId xmlns:p14="http://schemas.microsoft.com/office/powerpoint/2010/main" val="11084664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A877-F02E-4B62-9E1E-1DBD2B5E7DAE}"/>
              </a:ext>
            </a:extLst>
          </p:cNvPr>
          <p:cNvSpPr>
            <a:spLocks noGrp="1"/>
          </p:cNvSpPr>
          <p:nvPr>
            <p:ph type="title"/>
          </p:nvPr>
        </p:nvSpPr>
        <p:spPr/>
        <p:txBody>
          <a:bodyPr/>
          <a:lstStyle/>
          <a:p>
            <a:r>
              <a:rPr lang="en-US" dirty="0"/>
              <a:t>Case Managers </a:t>
            </a:r>
          </a:p>
        </p:txBody>
      </p:sp>
      <p:sp>
        <p:nvSpPr>
          <p:cNvPr id="3" name="Content Placeholder 2">
            <a:extLst>
              <a:ext uri="{FF2B5EF4-FFF2-40B4-BE49-F238E27FC236}">
                <a16:creationId xmlns:a16="http://schemas.microsoft.com/office/drawing/2014/main" id="{ED31BA71-6F39-4F14-8AEC-0620EACBCFEF}"/>
              </a:ext>
            </a:extLst>
          </p:cNvPr>
          <p:cNvSpPr>
            <a:spLocks noGrp="1"/>
          </p:cNvSpPr>
          <p:nvPr>
            <p:ph sz="half" idx="1"/>
          </p:nvPr>
        </p:nvSpPr>
        <p:spPr/>
        <p:txBody>
          <a:bodyPr/>
          <a:lstStyle/>
          <a:p>
            <a:r>
              <a:rPr lang="en-US" dirty="0"/>
              <a:t>Employed by Providers, Managed Care Plans and health plans </a:t>
            </a:r>
          </a:p>
          <a:p>
            <a:endParaRPr lang="en-US" dirty="0"/>
          </a:p>
          <a:p>
            <a:r>
              <a:rPr lang="en-US" dirty="0"/>
              <a:t>Case Management Methods </a:t>
            </a:r>
          </a:p>
          <a:p>
            <a:endParaRPr lang="en-US" dirty="0"/>
          </a:p>
          <a:p>
            <a:r>
              <a:rPr lang="en-US" dirty="0"/>
              <a:t>Responsibilities </a:t>
            </a:r>
          </a:p>
          <a:p>
            <a:endParaRPr lang="en-US" dirty="0"/>
          </a:p>
          <a:p>
            <a:r>
              <a:rPr lang="en-US" dirty="0"/>
              <a:t>Denials and Appeals </a:t>
            </a:r>
          </a:p>
        </p:txBody>
      </p:sp>
      <p:sp>
        <p:nvSpPr>
          <p:cNvPr id="4" name="Slide Number Placeholder 3">
            <a:extLst>
              <a:ext uri="{FF2B5EF4-FFF2-40B4-BE49-F238E27FC236}">
                <a16:creationId xmlns:a16="http://schemas.microsoft.com/office/drawing/2014/main" id="{40789723-DB5D-4A1E-8390-210BF5CCBA51}"/>
              </a:ext>
            </a:extLst>
          </p:cNvPr>
          <p:cNvSpPr>
            <a:spLocks noGrp="1"/>
          </p:cNvSpPr>
          <p:nvPr>
            <p:ph type="sldNum" sz="quarter" idx="10"/>
          </p:nvPr>
        </p:nvSpPr>
        <p:spPr/>
        <p:txBody>
          <a:bodyPr/>
          <a:lstStyle/>
          <a:p>
            <a:fld id="{342C256A-E8D1-E44B-A707-3F94590BD37A}" type="slidenum">
              <a:rPr lang="en-US" smtClean="0"/>
              <a:pPr/>
              <a:t>19</a:t>
            </a:fld>
            <a:endParaRPr lang="en-US" dirty="0"/>
          </a:p>
        </p:txBody>
      </p:sp>
      <p:pic>
        <p:nvPicPr>
          <p:cNvPr id="5" name="Picture 4">
            <a:extLst>
              <a:ext uri="{FF2B5EF4-FFF2-40B4-BE49-F238E27FC236}">
                <a16:creationId xmlns:a16="http://schemas.microsoft.com/office/drawing/2014/main" id="{8717F2BB-93D4-40E3-89D8-276F6CFD0A24}"/>
              </a:ext>
            </a:extLst>
          </p:cNvPr>
          <p:cNvPicPr>
            <a:picLocks noChangeAspect="1"/>
          </p:cNvPicPr>
          <p:nvPr/>
        </p:nvPicPr>
        <p:blipFill>
          <a:blip r:embed="rId3"/>
          <a:stretch>
            <a:fillRect/>
          </a:stretch>
        </p:blipFill>
        <p:spPr>
          <a:xfrm>
            <a:off x="5787046" y="2791362"/>
            <a:ext cx="1216565" cy="1267294"/>
          </a:xfrm>
          <a:prstGeom prst="rect">
            <a:avLst/>
          </a:prstGeom>
        </p:spPr>
      </p:pic>
    </p:spTree>
    <p:extLst>
      <p:ext uri="{BB962C8B-B14F-4D97-AF65-F5344CB8AC3E}">
        <p14:creationId xmlns:p14="http://schemas.microsoft.com/office/powerpoint/2010/main" val="28093006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Time-of-Service – Financial Care</a:t>
            </a:r>
          </a:p>
        </p:txBody>
      </p:sp>
      <p:sp>
        <p:nvSpPr>
          <p:cNvPr id="3" name="Content Placeholder 2"/>
          <p:cNvSpPr>
            <a:spLocks noGrp="1"/>
          </p:cNvSpPr>
          <p:nvPr>
            <p:ph sz="half" idx="1"/>
          </p:nvPr>
        </p:nvSpPr>
        <p:spPr/>
        <p:txBody>
          <a:bodyPr/>
          <a:lstStyle/>
          <a:p>
            <a:pPr marL="0" indent="0">
              <a:lnSpc>
                <a:spcPct val="100000"/>
              </a:lnSpc>
              <a:buNone/>
            </a:pPr>
            <a:r>
              <a:rPr lang="en-US" sz="1220" dirty="0">
                <a:hlinkClick r:id="rId3" action="ppaction://hlinksldjump">
                  <a:extLst>
                    <a:ext uri="{A12FA001-AC4F-418D-AE19-62706E023703}">
                      <ahyp:hlinkClr xmlns:ahyp="http://schemas.microsoft.com/office/drawing/2018/hyperlinkcolor" val="tx"/>
                    </a:ext>
                  </a:extLst>
                </a:hlinkClick>
              </a:rPr>
              <a:t>3.1 Patient Arrival/Intake</a:t>
            </a:r>
            <a:endParaRPr lang="en-US" sz="1220" dirty="0"/>
          </a:p>
          <a:p>
            <a:pPr marL="0" indent="0">
              <a:lnSpc>
                <a:spcPct val="100000"/>
              </a:lnSpc>
              <a:buNone/>
            </a:pPr>
            <a:r>
              <a:rPr lang="en-US" sz="1220" dirty="0">
                <a:hlinkClick r:id="rId4" action="ppaction://hlinksldjump">
                  <a:extLst>
                    <a:ext uri="{A12FA001-AC4F-418D-AE19-62706E023703}">
                      <ahyp:hlinkClr xmlns:ahyp="http://schemas.microsoft.com/office/drawing/2018/hyperlinkcolor" val="tx"/>
                    </a:ext>
                  </a:extLst>
                </a:hlinkClick>
              </a:rPr>
              <a:t>3.2 Case Management</a:t>
            </a:r>
            <a:endParaRPr lang="en-US" sz="1220" dirty="0"/>
          </a:p>
          <a:p>
            <a:pPr marL="0" indent="0">
              <a:lnSpc>
                <a:spcPct val="100000"/>
              </a:lnSpc>
              <a:buNone/>
            </a:pPr>
            <a:r>
              <a:rPr lang="en-US" sz="1220" dirty="0">
                <a:hlinkClick r:id="rId5" action="ppaction://hlinksldjump">
                  <a:extLst>
                    <a:ext uri="{A12FA001-AC4F-418D-AE19-62706E023703}">
                      <ahyp:hlinkClr xmlns:ahyp="http://schemas.microsoft.com/office/drawing/2018/hyperlinkcolor" val="tx"/>
                    </a:ext>
                  </a:extLst>
                </a:hlinkClick>
              </a:rPr>
              <a:t>3.3 Revenue Capture</a:t>
            </a:r>
            <a:endParaRPr lang="en-US" sz="1220" dirty="0"/>
          </a:p>
          <a:p>
            <a:pPr marL="0" indent="0">
              <a:lnSpc>
                <a:spcPct val="100000"/>
              </a:lnSpc>
              <a:buNone/>
            </a:pPr>
            <a:r>
              <a:rPr lang="en-US" sz="1220" dirty="0">
                <a:hlinkClick r:id="rId6" action="ppaction://hlinksldjump">
                  <a:extLst>
                    <a:ext uri="{A12FA001-AC4F-418D-AE19-62706E023703}">
                      <ahyp:hlinkClr xmlns:ahyp="http://schemas.microsoft.com/office/drawing/2018/hyperlinkcolor" val="tx"/>
                    </a:ext>
                  </a:extLst>
                </a:hlinkClick>
              </a:rPr>
              <a:t>3.4 Coding</a:t>
            </a:r>
            <a:endParaRPr lang="en-US" sz="1220" dirty="0"/>
          </a:p>
          <a:p>
            <a:pPr marL="0" indent="0">
              <a:lnSpc>
                <a:spcPct val="100000"/>
              </a:lnSpc>
              <a:buNone/>
            </a:pPr>
            <a:r>
              <a:rPr lang="en-US" sz="1220" dirty="0">
                <a:hlinkClick r:id="" action="ppaction://noaction">
                  <a:extLst>
                    <a:ext uri="{A12FA001-AC4F-418D-AE19-62706E023703}">
                      <ahyp:hlinkClr xmlns:ahyp="http://schemas.microsoft.com/office/drawing/2018/hyperlinkcolor" val="tx"/>
                    </a:ext>
                  </a:extLst>
                </a:hlinkClick>
              </a:rPr>
              <a:t>3.5 Claim Form Requirements, Edits and EDI</a:t>
            </a:r>
            <a:endParaRPr lang="en-US" sz="1220" dirty="0"/>
          </a:p>
          <a:p>
            <a:pPr marL="0" indent="0">
              <a:lnSpc>
                <a:spcPct val="100000"/>
              </a:lnSpc>
              <a:buNone/>
            </a:pPr>
            <a:r>
              <a:rPr lang="en-US" sz="1220" dirty="0">
                <a:hlinkClick r:id="" action="ppaction://noaction">
                  <a:extLst>
                    <a:ext uri="{A12FA001-AC4F-418D-AE19-62706E023703}">
                      <ahyp:hlinkClr xmlns:ahyp="http://schemas.microsoft.com/office/drawing/2018/hyperlinkcolor" val="tx"/>
                    </a:ext>
                  </a:extLst>
                </a:hlinkClick>
              </a:rPr>
              <a:t>3.6 Basic Billing Rules</a:t>
            </a:r>
            <a:endParaRPr lang="en-US" sz="1220" dirty="0"/>
          </a:p>
          <a:p>
            <a:pPr marL="0" indent="0">
              <a:lnSpc>
                <a:spcPct val="100000"/>
              </a:lnSpc>
              <a:buNone/>
            </a:pPr>
            <a:r>
              <a:rPr lang="en-US" sz="1220" dirty="0"/>
              <a:t>	Covid Regulatory Changes </a:t>
            </a:r>
          </a:p>
          <a:p>
            <a:pPr marL="0" indent="0">
              <a:lnSpc>
                <a:spcPct val="100000"/>
              </a:lnSpc>
              <a:buNone/>
            </a:pPr>
            <a:r>
              <a:rPr lang="en-US" sz="1220" dirty="0">
                <a:hlinkClick r:id="" action="ppaction://noaction">
                  <a:extLst>
                    <a:ext uri="{A12FA001-AC4F-418D-AE19-62706E023703}">
                      <ahyp:hlinkClr xmlns:ahyp="http://schemas.microsoft.com/office/drawing/2018/hyperlinkcolor" val="tx"/>
                    </a:ext>
                  </a:extLst>
                </a:hlinkClick>
              </a:rPr>
              <a:t>3.7 Health Plan Contracts</a:t>
            </a:r>
            <a:endParaRPr lang="en-US" sz="1220"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2</a:t>
            </a:fld>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0A58-AB23-4D17-A588-E0FB2E977F20}"/>
              </a:ext>
            </a:extLst>
          </p:cNvPr>
          <p:cNvSpPr>
            <a:spLocks noGrp="1"/>
          </p:cNvSpPr>
          <p:nvPr>
            <p:ph type="title"/>
          </p:nvPr>
        </p:nvSpPr>
        <p:spPr/>
        <p:txBody>
          <a:bodyPr/>
          <a:lstStyle/>
          <a:p>
            <a:r>
              <a:rPr lang="en-US" dirty="0"/>
              <a:t>In what manner do case managers assist revenue cycle staff? </a:t>
            </a:r>
          </a:p>
        </p:txBody>
      </p:sp>
      <p:sp>
        <p:nvSpPr>
          <p:cNvPr id="3" name="Content Placeholder 2">
            <a:extLst>
              <a:ext uri="{FF2B5EF4-FFF2-40B4-BE49-F238E27FC236}">
                <a16:creationId xmlns:a16="http://schemas.microsoft.com/office/drawing/2014/main" id="{D6BFBF2F-3C72-41C1-9B2E-6FE818EC7AEC}"/>
              </a:ext>
            </a:extLst>
          </p:cNvPr>
          <p:cNvSpPr>
            <a:spLocks noGrp="1"/>
          </p:cNvSpPr>
          <p:nvPr>
            <p:ph sz="half" idx="1"/>
          </p:nvPr>
        </p:nvSpPr>
        <p:spPr/>
        <p:txBody>
          <a:bodyPr/>
          <a:lstStyle/>
          <a:p>
            <a:pPr>
              <a:buFont typeface="Courier New" panose="02070309020205020404" pitchFamily="49" charset="0"/>
              <a:buChar char="o"/>
            </a:pPr>
            <a:r>
              <a:rPr lang="en-US" dirty="0"/>
              <a:t>By estimating how long the patient will be in the hospital and what the expected outcome is. </a:t>
            </a:r>
          </a:p>
          <a:p>
            <a:pPr>
              <a:buFont typeface="Courier New" panose="02070309020205020404" pitchFamily="49" charset="0"/>
              <a:buChar char="o"/>
            </a:pPr>
            <a:r>
              <a:rPr lang="en-US" dirty="0"/>
              <a:t>Providing assistance with written appeal to health plans related to utilization and other care issues. </a:t>
            </a:r>
          </a:p>
          <a:p>
            <a:pPr>
              <a:buFont typeface="Courier New" panose="02070309020205020404" pitchFamily="49" charset="0"/>
              <a:buChar char="o"/>
            </a:pPr>
            <a:r>
              <a:rPr lang="en-US" dirty="0"/>
              <a:t>With monitoring the progression of high resource consumptive cases. </a:t>
            </a:r>
          </a:p>
          <a:p>
            <a:pPr>
              <a:buFont typeface="Courier New" panose="02070309020205020404" pitchFamily="49" charset="0"/>
              <a:buChar char="o"/>
            </a:pPr>
            <a:r>
              <a:rPr lang="en-US" dirty="0"/>
              <a:t>By reviewing a patients individual case and recommend treatment changes. </a:t>
            </a:r>
          </a:p>
        </p:txBody>
      </p:sp>
      <p:sp>
        <p:nvSpPr>
          <p:cNvPr id="4" name="Slide Number Placeholder 3">
            <a:extLst>
              <a:ext uri="{FF2B5EF4-FFF2-40B4-BE49-F238E27FC236}">
                <a16:creationId xmlns:a16="http://schemas.microsoft.com/office/drawing/2014/main" id="{5595022E-A6E9-49E0-B487-5FCD656C5FB9}"/>
              </a:ext>
            </a:extLst>
          </p:cNvPr>
          <p:cNvSpPr>
            <a:spLocks noGrp="1"/>
          </p:cNvSpPr>
          <p:nvPr>
            <p:ph type="sldNum" sz="quarter" idx="10"/>
          </p:nvPr>
        </p:nvSpPr>
        <p:spPr/>
        <p:txBody>
          <a:bodyPr/>
          <a:lstStyle/>
          <a:p>
            <a:fld id="{342C256A-E8D1-E44B-A707-3F94590BD37A}" type="slidenum">
              <a:rPr lang="en-US" smtClean="0"/>
              <a:pPr/>
              <a:t>20</a:t>
            </a:fld>
            <a:endParaRPr lang="en-US" dirty="0"/>
          </a:p>
        </p:txBody>
      </p:sp>
    </p:spTree>
    <p:extLst>
      <p:ext uri="{BB962C8B-B14F-4D97-AF65-F5344CB8AC3E}">
        <p14:creationId xmlns:p14="http://schemas.microsoft.com/office/powerpoint/2010/main" val="38731091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626" dirty="0"/>
              <a:t>A strong case management program is a key to success in managing patient care.</a:t>
            </a:r>
          </a:p>
          <a:p>
            <a:r>
              <a:rPr lang="en-US" sz="1626" dirty="0"/>
              <a:t>Case managers are often nurses with specialized training.</a:t>
            </a:r>
          </a:p>
          <a:p>
            <a:r>
              <a:rPr lang="en-US" sz="1626" dirty="0"/>
              <a:t>Because case managers are involved with all aspects of monitoring a patient’s stay, they are well-positioned to document the clinical reasons for treatment decisions for services denied by a health plan.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21</a:t>
            </a:fld>
            <a:endParaRPr lang="en-US" dirty="0"/>
          </a:p>
        </p:txBody>
      </p:sp>
    </p:spTree>
    <p:extLst>
      <p:ext uri="{BB962C8B-B14F-4D97-AF65-F5344CB8AC3E}">
        <p14:creationId xmlns:p14="http://schemas.microsoft.com/office/powerpoint/2010/main" val="9952973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3.3: Revenue Capture</a:t>
            </a:r>
          </a:p>
        </p:txBody>
      </p:sp>
      <p:sp>
        <p:nvSpPr>
          <p:cNvPr id="3" name="Content Placeholder 2"/>
          <p:cNvSpPr>
            <a:spLocks noGrp="1"/>
          </p:cNvSpPr>
          <p:nvPr>
            <p:ph sz="half" idx="1"/>
          </p:nvPr>
        </p:nvSpPr>
        <p:spPr/>
        <p:txBody>
          <a:bodyPr/>
          <a:lstStyle/>
          <a:p>
            <a:pPr>
              <a:buNone/>
            </a:pPr>
            <a:endParaRPr lang="en-US" dirty="0"/>
          </a:p>
          <a:p>
            <a:r>
              <a:rPr lang="en-US" dirty="0"/>
              <a:t>Identify how charges are recorded and recognized.</a:t>
            </a:r>
          </a:p>
          <a:p>
            <a:r>
              <a:rPr lang="en-US" dirty="0"/>
              <a:t>Identify the components of a chargemaster, including HCPCS and CPT codes and modifiers.</a:t>
            </a:r>
          </a:p>
          <a:p>
            <a:r>
              <a:rPr lang="en-US" dirty="0"/>
              <a:t>Recognize the importance of routine maintenance of chargemaster files.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22</a:t>
            </a:fld>
            <a:endParaRPr lang="en-US" dirty="0"/>
          </a:p>
        </p:txBody>
      </p:sp>
    </p:spTree>
    <p:extLst>
      <p:ext uri="{BB962C8B-B14F-4D97-AF65-F5344CB8AC3E}">
        <p14:creationId xmlns:p14="http://schemas.microsoft.com/office/powerpoint/2010/main" val="15789619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Capture</a:t>
            </a:r>
          </a:p>
        </p:txBody>
      </p:sp>
      <p:sp>
        <p:nvSpPr>
          <p:cNvPr id="3" name="Content Placeholder 2"/>
          <p:cNvSpPr>
            <a:spLocks noGrp="1"/>
          </p:cNvSpPr>
          <p:nvPr>
            <p:ph sz="half" idx="1"/>
          </p:nvPr>
        </p:nvSpPr>
        <p:spPr/>
        <p:txBody>
          <a:bodyPr/>
          <a:lstStyle/>
          <a:p>
            <a:r>
              <a:rPr lang="en-US" dirty="0"/>
              <a:t>How are charges recorded?</a:t>
            </a:r>
          </a:p>
          <a:p>
            <a:pPr lvl="1"/>
            <a:r>
              <a:rPr lang="en-US" dirty="0"/>
              <a:t>Room and board charges </a:t>
            </a:r>
          </a:p>
          <a:p>
            <a:pPr lvl="1"/>
            <a:r>
              <a:rPr lang="en-US" dirty="0"/>
              <a:t>Ancillary Charges </a:t>
            </a:r>
          </a:p>
          <a:p>
            <a:endParaRPr lang="en-US" dirty="0"/>
          </a:p>
          <a:p>
            <a:r>
              <a:rPr lang="en-US" dirty="0"/>
              <a:t>How important are Charges? </a:t>
            </a:r>
          </a:p>
          <a:p>
            <a:pPr lvl="1"/>
            <a:r>
              <a:rPr lang="en-US" b="1" i="1" dirty="0"/>
              <a:t>VERY</a:t>
            </a:r>
          </a:p>
        </p:txBody>
      </p:sp>
      <p:pic>
        <p:nvPicPr>
          <p:cNvPr id="4" name="Picture 3">
            <a:extLst>
              <a:ext uri="{FF2B5EF4-FFF2-40B4-BE49-F238E27FC236}">
                <a16:creationId xmlns:a16="http://schemas.microsoft.com/office/drawing/2014/main" id="{B4A95FCE-7F12-481B-858B-23D1BC121B74}"/>
              </a:ext>
            </a:extLst>
          </p:cNvPr>
          <p:cNvPicPr>
            <a:picLocks noChangeAspect="1"/>
          </p:cNvPicPr>
          <p:nvPr/>
        </p:nvPicPr>
        <p:blipFill>
          <a:blip r:embed="rId3"/>
          <a:stretch>
            <a:fillRect/>
          </a:stretch>
        </p:blipFill>
        <p:spPr>
          <a:xfrm>
            <a:off x="5346591" y="1069030"/>
            <a:ext cx="2175310" cy="3317832"/>
          </a:xfrm>
          <a:prstGeom prst="rect">
            <a:avLst/>
          </a:prstGeom>
        </p:spPr>
      </p:pic>
    </p:spTree>
    <p:extLst>
      <p:ext uri="{BB962C8B-B14F-4D97-AF65-F5344CB8AC3E}">
        <p14:creationId xmlns:p14="http://schemas.microsoft.com/office/powerpoint/2010/main" val="41793792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Chargemaster</a:t>
            </a:r>
          </a:p>
        </p:txBody>
      </p:sp>
      <p:sp>
        <p:nvSpPr>
          <p:cNvPr id="3" name="Content Placeholder 2"/>
          <p:cNvSpPr>
            <a:spLocks noGrp="1"/>
          </p:cNvSpPr>
          <p:nvPr>
            <p:ph sz="half" idx="1"/>
          </p:nvPr>
        </p:nvSpPr>
        <p:spPr/>
        <p:txBody>
          <a:bodyPr>
            <a:normAutofit/>
          </a:bodyPr>
          <a:lstStyle/>
          <a:p>
            <a:r>
              <a:rPr lang="en-US" dirty="0"/>
              <a:t>What is it?</a:t>
            </a:r>
          </a:p>
          <a:p>
            <a:endParaRPr lang="en-US" dirty="0"/>
          </a:p>
          <a:p>
            <a:r>
              <a:rPr lang="en-US" dirty="0"/>
              <a:t>Core Elements</a:t>
            </a:r>
          </a:p>
          <a:p>
            <a:endParaRPr lang="en-US" dirty="0"/>
          </a:p>
          <a:p>
            <a:r>
              <a:rPr lang="en-US" dirty="0"/>
              <a:t>Chargemaster Challenges</a:t>
            </a:r>
          </a:p>
          <a:p>
            <a:endParaRPr lang="en-US" dirty="0"/>
          </a:p>
          <a:p>
            <a:r>
              <a:rPr lang="en-US" dirty="0"/>
              <a:t>Chargemaster Maintenance</a:t>
            </a:r>
          </a:p>
        </p:txBody>
      </p:sp>
      <p:pic>
        <p:nvPicPr>
          <p:cNvPr id="4" name="Picture 3">
            <a:extLst>
              <a:ext uri="{FF2B5EF4-FFF2-40B4-BE49-F238E27FC236}">
                <a16:creationId xmlns:a16="http://schemas.microsoft.com/office/drawing/2014/main" id="{1E6A43AE-5C2A-411E-9377-14D3EC492E42}"/>
              </a:ext>
            </a:extLst>
          </p:cNvPr>
          <p:cNvPicPr>
            <a:picLocks noChangeAspect="1"/>
          </p:cNvPicPr>
          <p:nvPr/>
        </p:nvPicPr>
        <p:blipFill>
          <a:blip r:embed="rId3"/>
          <a:stretch>
            <a:fillRect/>
          </a:stretch>
        </p:blipFill>
        <p:spPr>
          <a:xfrm>
            <a:off x="5914625" y="1952077"/>
            <a:ext cx="1123157" cy="1807379"/>
          </a:xfrm>
          <a:prstGeom prst="rect">
            <a:avLst/>
          </a:prstGeom>
        </p:spPr>
      </p:pic>
    </p:spTree>
    <p:extLst>
      <p:ext uri="{BB962C8B-B14F-4D97-AF65-F5344CB8AC3E}">
        <p14:creationId xmlns:p14="http://schemas.microsoft.com/office/powerpoint/2010/main" val="23603251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742F-D7FF-4417-AF97-17066682A1CD}"/>
              </a:ext>
            </a:extLst>
          </p:cNvPr>
          <p:cNvSpPr>
            <a:spLocks noGrp="1"/>
          </p:cNvSpPr>
          <p:nvPr>
            <p:ph type="title"/>
          </p:nvPr>
        </p:nvSpPr>
        <p:spPr/>
        <p:txBody>
          <a:bodyPr/>
          <a:lstStyle/>
          <a:p>
            <a:r>
              <a:rPr lang="en-US" dirty="0"/>
              <a:t>Core Elements </a:t>
            </a:r>
          </a:p>
        </p:txBody>
      </p:sp>
      <p:sp>
        <p:nvSpPr>
          <p:cNvPr id="3" name="Content Placeholder 2">
            <a:extLst>
              <a:ext uri="{FF2B5EF4-FFF2-40B4-BE49-F238E27FC236}">
                <a16:creationId xmlns:a16="http://schemas.microsoft.com/office/drawing/2014/main" id="{1BDFD89B-87D6-44F8-8959-6568C9A17B05}"/>
              </a:ext>
            </a:extLst>
          </p:cNvPr>
          <p:cNvSpPr>
            <a:spLocks noGrp="1"/>
          </p:cNvSpPr>
          <p:nvPr>
            <p:ph sz="half" idx="1"/>
          </p:nvPr>
        </p:nvSpPr>
        <p:spPr/>
        <p:txBody>
          <a:bodyPr/>
          <a:lstStyle/>
          <a:p>
            <a:r>
              <a:rPr lang="en-US" dirty="0"/>
              <a:t>CDM Number </a:t>
            </a:r>
          </a:p>
          <a:p>
            <a:r>
              <a:rPr lang="en-US" dirty="0"/>
              <a:t>Department Number </a:t>
            </a:r>
          </a:p>
          <a:p>
            <a:r>
              <a:rPr lang="en-US" dirty="0"/>
              <a:t>Billing and/or Charge Description </a:t>
            </a:r>
          </a:p>
          <a:p>
            <a:r>
              <a:rPr lang="en-US" dirty="0"/>
              <a:t>Charge Amount </a:t>
            </a:r>
          </a:p>
          <a:p>
            <a:r>
              <a:rPr lang="en-US" dirty="0"/>
              <a:t>CPT/HCPCS codes </a:t>
            </a:r>
          </a:p>
          <a:p>
            <a:r>
              <a:rPr lang="en-US" dirty="0"/>
              <a:t>Modifiers </a:t>
            </a:r>
          </a:p>
          <a:p>
            <a:r>
              <a:rPr lang="en-US" dirty="0"/>
              <a:t>Revenue Codes </a:t>
            </a:r>
          </a:p>
          <a:p>
            <a:r>
              <a:rPr lang="en-US" dirty="0"/>
              <a:t>General Ledger (GL) number</a:t>
            </a:r>
          </a:p>
        </p:txBody>
      </p:sp>
      <p:sp>
        <p:nvSpPr>
          <p:cNvPr id="4" name="Slide Number Placeholder 3">
            <a:extLst>
              <a:ext uri="{FF2B5EF4-FFF2-40B4-BE49-F238E27FC236}">
                <a16:creationId xmlns:a16="http://schemas.microsoft.com/office/drawing/2014/main" id="{A5A99CCB-760F-4225-BC93-FDF249001075}"/>
              </a:ext>
            </a:extLst>
          </p:cNvPr>
          <p:cNvSpPr>
            <a:spLocks noGrp="1"/>
          </p:cNvSpPr>
          <p:nvPr>
            <p:ph type="sldNum" sz="quarter" idx="10"/>
          </p:nvPr>
        </p:nvSpPr>
        <p:spPr/>
        <p:txBody>
          <a:bodyPr/>
          <a:lstStyle/>
          <a:p>
            <a:fld id="{342C256A-E8D1-E44B-A707-3F94590BD37A}" type="slidenum">
              <a:rPr lang="en-US" smtClean="0"/>
              <a:pPr/>
              <a:t>25</a:t>
            </a:fld>
            <a:endParaRPr lang="en-US" dirty="0"/>
          </a:p>
        </p:txBody>
      </p:sp>
    </p:spTree>
    <p:extLst>
      <p:ext uri="{BB962C8B-B14F-4D97-AF65-F5344CB8AC3E}">
        <p14:creationId xmlns:p14="http://schemas.microsoft.com/office/powerpoint/2010/main" val="10583446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9B8D-584D-4C8A-9FEB-54ABAC047217}"/>
              </a:ext>
            </a:extLst>
          </p:cNvPr>
          <p:cNvSpPr>
            <a:spLocks noGrp="1"/>
          </p:cNvSpPr>
          <p:nvPr>
            <p:ph type="title"/>
          </p:nvPr>
        </p:nvSpPr>
        <p:spPr/>
        <p:txBody>
          <a:bodyPr/>
          <a:lstStyle/>
          <a:p>
            <a:r>
              <a:rPr lang="en-US" dirty="0"/>
              <a:t>Chargemaster Challenges </a:t>
            </a:r>
          </a:p>
        </p:txBody>
      </p:sp>
      <p:sp>
        <p:nvSpPr>
          <p:cNvPr id="3" name="Content Placeholder 2">
            <a:extLst>
              <a:ext uri="{FF2B5EF4-FFF2-40B4-BE49-F238E27FC236}">
                <a16:creationId xmlns:a16="http://schemas.microsoft.com/office/drawing/2014/main" id="{FCC21567-9B24-4370-8472-88576BE68542}"/>
              </a:ext>
            </a:extLst>
          </p:cNvPr>
          <p:cNvSpPr>
            <a:spLocks noGrp="1"/>
          </p:cNvSpPr>
          <p:nvPr>
            <p:ph sz="half" idx="1"/>
          </p:nvPr>
        </p:nvSpPr>
        <p:spPr/>
        <p:txBody>
          <a:bodyPr/>
          <a:lstStyle/>
          <a:p>
            <a:r>
              <a:rPr lang="en-US" dirty="0"/>
              <a:t>Omission of charges </a:t>
            </a:r>
          </a:p>
          <a:p>
            <a:endParaRPr lang="en-US" dirty="0"/>
          </a:p>
          <a:p>
            <a:r>
              <a:rPr lang="en-US" dirty="0"/>
              <a:t>Obsolete or invalid codes </a:t>
            </a:r>
          </a:p>
          <a:p>
            <a:endParaRPr lang="en-US" dirty="0"/>
          </a:p>
          <a:p>
            <a:r>
              <a:rPr lang="en-US" dirty="0"/>
              <a:t>Omission of required modifiers </a:t>
            </a:r>
          </a:p>
        </p:txBody>
      </p:sp>
      <p:sp>
        <p:nvSpPr>
          <p:cNvPr id="4" name="Slide Number Placeholder 3">
            <a:extLst>
              <a:ext uri="{FF2B5EF4-FFF2-40B4-BE49-F238E27FC236}">
                <a16:creationId xmlns:a16="http://schemas.microsoft.com/office/drawing/2014/main" id="{DE53619E-363F-4E84-82A0-757393ACCF1C}"/>
              </a:ext>
            </a:extLst>
          </p:cNvPr>
          <p:cNvSpPr>
            <a:spLocks noGrp="1"/>
          </p:cNvSpPr>
          <p:nvPr>
            <p:ph type="sldNum" sz="quarter" idx="10"/>
          </p:nvPr>
        </p:nvSpPr>
        <p:spPr/>
        <p:txBody>
          <a:bodyPr/>
          <a:lstStyle/>
          <a:p>
            <a:fld id="{342C256A-E8D1-E44B-A707-3F94590BD37A}" type="slidenum">
              <a:rPr lang="en-US" smtClean="0"/>
              <a:pPr/>
              <a:t>26</a:t>
            </a:fld>
            <a:endParaRPr lang="en-US" dirty="0"/>
          </a:p>
        </p:txBody>
      </p:sp>
    </p:spTree>
    <p:extLst>
      <p:ext uri="{BB962C8B-B14F-4D97-AF65-F5344CB8AC3E}">
        <p14:creationId xmlns:p14="http://schemas.microsoft.com/office/powerpoint/2010/main" val="16524213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68F9-0A50-47E9-9CFE-2A6FD3CF4EE5}"/>
              </a:ext>
            </a:extLst>
          </p:cNvPr>
          <p:cNvSpPr>
            <a:spLocks noGrp="1"/>
          </p:cNvSpPr>
          <p:nvPr>
            <p:ph type="title"/>
          </p:nvPr>
        </p:nvSpPr>
        <p:spPr/>
        <p:txBody>
          <a:bodyPr/>
          <a:lstStyle/>
          <a:p>
            <a:r>
              <a:rPr lang="en-US" dirty="0">
                <a:solidFill>
                  <a:schemeClr val="bg1">
                    <a:lumMod val="50000"/>
                  </a:schemeClr>
                </a:solidFill>
              </a:rPr>
              <a:t>Chargemaster Maintenance </a:t>
            </a:r>
          </a:p>
        </p:txBody>
      </p:sp>
      <p:sp>
        <p:nvSpPr>
          <p:cNvPr id="3" name="Content Placeholder 2">
            <a:extLst>
              <a:ext uri="{FF2B5EF4-FFF2-40B4-BE49-F238E27FC236}">
                <a16:creationId xmlns:a16="http://schemas.microsoft.com/office/drawing/2014/main" id="{EAA5C1DD-F776-4A7F-B8CB-FFCDBF2D2E2B}"/>
              </a:ext>
            </a:extLst>
          </p:cNvPr>
          <p:cNvSpPr>
            <a:spLocks noGrp="1"/>
          </p:cNvSpPr>
          <p:nvPr>
            <p:ph sz="half" idx="1"/>
          </p:nvPr>
        </p:nvSpPr>
        <p:spPr/>
        <p:txBody>
          <a:bodyPr/>
          <a:lstStyle/>
          <a:p>
            <a:r>
              <a:rPr lang="en-US" dirty="0"/>
              <a:t>Hospital Wide involvement </a:t>
            </a:r>
          </a:p>
          <a:p>
            <a:r>
              <a:rPr lang="en-US" dirty="0"/>
              <a:t>Key areas include: </a:t>
            </a:r>
          </a:p>
          <a:p>
            <a:pPr lvl="1"/>
            <a:r>
              <a:rPr lang="en-US" dirty="0"/>
              <a:t>Billing</a:t>
            </a:r>
          </a:p>
          <a:p>
            <a:pPr lvl="1"/>
            <a:r>
              <a:rPr lang="en-US" dirty="0"/>
              <a:t>HIM</a:t>
            </a:r>
          </a:p>
          <a:p>
            <a:pPr lvl="1"/>
            <a:r>
              <a:rPr lang="en-US" dirty="0"/>
              <a:t>Managed care </a:t>
            </a:r>
          </a:p>
          <a:p>
            <a:pPr lvl="1"/>
            <a:r>
              <a:rPr lang="en-US" dirty="0"/>
              <a:t>Compliance </a:t>
            </a:r>
          </a:p>
          <a:p>
            <a:pPr lvl="1"/>
            <a:r>
              <a:rPr lang="en-US" dirty="0"/>
              <a:t>Information Systems</a:t>
            </a:r>
          </a:p>
          <a:p>
            <a:pPr lvl="1"/>
            <a:r>
              <a:rPr lang="en-US" dirty="0"/>
              <a:t>Service areas </a:t>
            </a:r>
          </a:p>
          <a:p>
            <a:pPr lvl="1"/>
            <a:r>
              <a:rPr lang="en-US" dirty="0"/>
              <a:t>Physicians </a:t>
            </a:r>
          </a:p>
        </p:txBody>
      </p:sp>
      <p:sp>
        <p:nvSpPr>
          <p:cNvPr id="4" name="Slide Number Placeholder 3">
            <a:extLst>
              <a:ext uri="{FF2B5EF4-FFF2-40B4-BE49-F238E27FC236}">
                <a16:creationId xmlns:a16="http://schemas.microsoft.com/office/drawing/2014/main" id="{B89AD7C8-5241-4C9C-A709-DDB41E938508}"/>
              </a:ext>
            </a:extLst>
          </p:cNvPr>
          <p:cNvSpPr>
            <a:spLocks noGrp="1"/>
          </p:cNvSpPr>
          <p:nvPr>
            <p:ph type="sldNum" sz="quarter" idx="10"/>
          </p:nvPr>
        </p:nvSpPr>
        <p:spPr/>
        <p:txBody>
          <a:bodyPr/>
          <a:lstStyle/>
          <a:p>
            <a:fld id="{342C256A-E8D1-E44B-A707-3F94590BD37A}" type="slidenum">
              <a:rPr lang="en-US" smtClean="0"/>
              <a:pPr/>
              <a:t>27</a:t>
            </a:fld>
            <a:endParaRPr lang="en-US" dirty="0"/>
          </a:p>
        </p:txBody>
      </p:sp>
    </p:spTree>
    <p:extLst>
      <p:ext uri="{BB962C8B-B14F-4D97-AF65-F5344CB8AC3E}">
        <p14:creationId xmlns:p14="http://schemas.microsoft.com/office/powerpoint/2010/main" val="19369021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HCPCS Codes and Modifiers</a:t>
            </a:r>
          </a:p>
        </p:txBody>
      </p:sp>
      <p:sp>
        <p:nvSpPr>
          <p:cNvPr id="3" name="Content Placeholder 2"/>
          <p:cNvSpPr>
            <a:spLocks noGrp="1"/>
          </p:cNvSpPr>
          <p:nvPr>
            <p:ph sz="half" idx="1"/>
          </p:nvPr>
        </p:nvSpPr>
        <p:spPr/>
        <p:txBody>
          <a:bodyPr>
            <a:normAutofit/>
          </a:bodyPr>
          <a:lstStyle/>
          <a:p>
            <a:r>
              <a:rPr lang="en-US" dirty="0"/>
              <a:t>Modifiers: Levels I, II and III</a:t>
            </a:r>
          </a:p>
          <a:p>
            <a:r>
              <a:rPr lang="en-US" dirty="0"/>
              <a:t>What are required Modifiers?</a:t>
            </a:r>
          </a:p>
          <a:p>
            <a:r>
              <a:rPr lang="en-US" dirty="0"/>
              <a:t>What are common Coding issues?</a:t>
            </a:r>
          </a:p>
          <a:p>
            <a:r>
              <a:rPr lang="en-US" dirty="0"/>
              <a:t>Updated and Outdated CPT Procedure codes usually published in October with an effective date of January 1 of the following year</a:t>
            </a:r>
          </a:p>
        </p:txBody>
      </p:sp>
    </p:spTree>
    <p:extLst>
      <p:ext uri="{BB962C8B-B14F-4D97-AF65-F5344CB8AC3E}">
        <p14:creationId xmlns:p14="http://schemas.microsoft.com/office/powerpoint/2010/main" val="233804559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31BF-2C45-4028-8F4C-FC95FFE4A70B}"/>
              </a:ext>
            </a:extLst>
          </p:cNvPr>
          <p:cNvSpPr>
            <a:spLocks noGrp="1"/>
          </p:cNvSpPr>
          <p:nvPr>
            <p:ph type="title"/>
          </p:nvPr>
        </p:nvSpPr>
        <p:spPr/>
        <p:txBody>
          <a:bodyPr/>
          <a:lstStyle/>
          <a:p>
            <a:r>
              <a:rPr lang="en-US" dirty="0"/>
              <a:t>Common Issues </a:t>
            </a:r>
          </a:p>
        </p:txBody>
      </p:sp>
      <p:sp>
        <p:nvSpPr>
          <p:cNvPr id="3" name="Content Placeholder 2">
            <a:extLst>
              <a:ext uri="{FF2B5EF4-FFF2-40B4-BE49-F238E27FC236}">
                <a16:creationId xmlns:a16="http://schemas.microsoft.com/office/drawing/2014/main" id="{61995A7C-8250-4F98-A3AE-DB29128D5575}"/>
              </a:ext>
            </a:extLst>
          </p:cNvPr>
          <p:cNvSpPr>
            <a:spLocks noGrp="1"/>
          </p:cNvSpPr>
          <p:nvPr>
            <p:ph sz="half" idx="1"/>
          </p:nvPr>
        </p:nvSpPr>
        <p:spPr/>
        <p:txBody>
          <a:bodyPr/>
          <a:lstStyle/>
          <a:p>
            <a:r>
              <a:rPr lang="en-US" dirty="0"/>
              <a:t>Incomplete or vague physician dictation or documentation </a:t>
            </a:r>
          </a:p>
          <a:p>
            <a:endParaRPr lang="en-US" dirty="0"/>
          </a:p>
          <a:p>
            <a:r>
              <a:rPr lang="en-US" dirty="0"/>
              <a:t>Coding from face sheet of incomplete record </a:t>
            </a:r>
          </a:p>
          <a:p>
            <a:endParaRPr lang="en-US" dirty="0"/>
          </a:p>
          <a:p>
            <a:r>
              <a:rPr lang="en-US" dirty="0"/>
              <a:t>Systems instead of specific diseases </a:t>
            </a:r>
          </a:p>
          <a:p>
            <a:endParaRPr lang="en-US" dirty="0"/>
          </a:p>
          <a:p>
            <a:r>
              <a:rPr lang="en-US" dirty="0"/>
              <a:t>Coder mistakes primary diagnosis and procedures </a:t>
            </a:r>
          </a:p>
        </p:txBody>
      </p:sp>
      <p:sp>
        <p:nvSpPr>
          <p:cNvPr id="4" name="Slide Number Placeholder 3">
            <a:extLst>
              <a:ext uri="{FF2B5EF4-FFF2-40B4-BE49-F238E27FC236}">
                <a16:creationId xmlns:a16="http://schemas.microsoft.com/office/drawing/2014/main" id="{EB4327C9-675D-4332-873B-95585E5606EC}"/>
              </a:ext>
            </a:extLst>
          </p:cNvPr>
          <p:cNvSpPr>
            <a:spLocks noGrp="1"/>
          </p:cNvSpPr>
          <p:nvPr>
            <p:ph type="sldNum" sz="quarter" idx="10"/>
          </p:nvPr>
        </p:nvSpPr>
        <p:spPr/>
        <p:txBody>
          <a:bodyPr/>
          <a:lstStyle/>
          <a:p>
            <a:fld id="{342C256A-E8D1-E44B-A707-3F94590BD37A}" type="slidenum">
              <a:rPr lang="en-US" smtClean="0"/>
              <a:pPr/>
              <a:t>29</a:t>
            </a:fld>
            <a:endParaRPr lang="en-US" dirty="0"/>
          </a:p>
        </p:txBody>
      </p:sp>
    </p:spTree>
    <p:extLst>
      <p:ext uri="{BB962C8B-B14F-4D97-AF65-F5344CB8AC3E}">
        <p14:creationId xmlns:p14="http://schemas.microsoft.com/office/powerpoint/2010/main" val="36708455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3.1: Patient Arrival/Intake</a:t>
            </a:r>
          </a:p>
        </p:txBody>
      </p:sp>
      <p:sp>
        <p:nvSpPr>
          <p:cNvPr id="3" name="Content Placeholder 2"/>
          <p:cNvSpPr>
            <a:spLocks noGrp="1"/>
          </p:cNvSpPr>
          <p:nvPr>
            <p:ph sz="half" idx="1"/>
          </p:nvPr>
        </p:nvSpPr>
        <p:spPr>
          <a:xfrm>
            <a:off x="1680194" y="1083958"/>
            <a:ext cx="5635742" cy="3371850"/>
          </a:xfrm>
        </p:spPr>
        <p:txBody>
          <a:bodyPr/>
          <a:lstStyle/>
          <a:p>
            <a:r>
              <a:rPr lang="en-US" dirty="0"/>
              <a:t>Identify the purpose of the Emergency Medical Treatment and Labor Act (EMTALA) and its impact on access processing.</a:t>
            </a:r>
          </a:p>
          <a:p>
            <a:r>
              <a:rPr lang="en-US" dirty="0"/>
              <a:t>Identify the purpose of various registration forms used during the admission process.</a:t>
            </a:r>
          </a:p>
          <a:p>
            <a:r>
              <a:rPr lang="en-US" dirty="0"/>
              <a:t>Identify bed control functions and their impact on the revenue cycle.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extLst>
      <p:ext uri="{BB962C8B-B14F-4D97-AF65-F5344CB8AC3E}">
        <p14:creationId xmlns:p14="http://schemas.microsoft.com/office/powerpoint/2010/main" val="205018723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B5D0-87C8-4B7A-880B-555120F3465C}"/>
              </a:ext>
            </a:extLst>
          </p:cNvPr>
          <p:cNvSpPr>
            <a:spLocks noGrp="1"/>
          </p:cNvSpPr>
          <p:nvPr>
            <p:ph type="title"/>
          </p:nvPr>
        </p:nvSpPr>
        <p:spPr/>
        <p:txBody>
          <a:bodyPr/>
          <a:lstStyle/>
          <a:p>
            <a:r>
              <a:rPr lang="en-US" dirty="0"/>
              <a:t>Why is it critical that the CDM is reviewed and updated regularly? </a:t>
            </a:r>
          </a:p>
        </p:txBody>
      </p:sp>
      <p:sp>
        <p:nvSpPr>
          <p:cNvPr id="3" name="Content Placeholder 2">
            <a:extLst>
              <a:ext uri="{FF2B5EF4-FFF2-40B4-BE49-F238E27FC236}">
                <a16:creationId xmlns:a16="http://schemas.microsoft.com/office/drawing/2014/main" id="{A28B8B50-0E46-4B29-B93E-CCDE49E41D63}"/>
              </a:ext>
            </a:extLst>
          </p:cNvPr>
          <p:cNvSpPr>
            <a:spLocks noGrp="1"/>
          </p:cNvSpPr>
          <p:nvPr>
            <p:ph sz="half" idx="1"/>
          </p:nvPr>
        </p:nvSpPr>
        <p:spPr/>
        <p:txBody>
          <a:bodyPr/>
          <a:lstStyle/>
          <a:p>
            <a:pPr>
              <a:buFont typeface="Courier New" panose="02070309020205020404" pitchFamily="49" charset="0"/>
              <a:buChar char="o"/>
            </a:pPr>
            <a:r>
              <a:rPr lang="en-US" dirty="0"/>
              <a:t>To ensure the most appropriate measure of the utilization of resources </a:t>
            </a:r>
          </a:p>
          <a:p>
            <a:pPr>
              <a:buFont typeface="Courier New" panose="02070309020205020404" pitchFamily="49" charset="0"/>
              <a:buChar char="o"/>
            </a:pPr>
            <a:r>
              <a:rPr lang="en-US" dirty="0"/>
              <a:t>Because charge descriptions can vary greatly between providers </a:t>
            </a:r>
          </a:p>
          <a:p>
            <a:pPr>
              <a:buFont typeface="Courier New" panose="02070309020205020404" pitchFamily="49" charset="0"/>
              <a:buChar char="o"/>
            </a:pPr>
            <a:r>
              <a:rPr lang="en-US" dirty="0"/>
              <a:t>To ensure it support and represents the services provided within the organization</a:t>
            </a:r>
          </a:p>
          <a:p>
            <a:pPr>
              <a:buFont typeface="Courier New" panose="02070309020205020404" pitchFamily="49" charset="0"/>
              <a:buChar char="o"/>
            </a:pPr>
            <a:r>
              <a:rPr lang="en-US" dirty="0"/>
              <a:t>So the CPT databases can have the most current and accurate information. </a:t>
            </a:r>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803EF3BB-C451-4B91-826C-8E187CA34325}"/>
              </a:ext>
            </a:extLst>
          </p:cNvPr>
          <p:cNvSpPr>
            <a:spLocks noGrp="1"/>
          </p:cNvSpPr>
          <p:nvPr>
            <p:ph type="sldNum" sz="quarter" idx="10"/>
          </p:nvPr>
        </p:nvSpPr>
        <p:spPr/>
        <p:txBody>
          <a:bodyPr/>
          <a:lstStyle/>
          <a:p>
            <a:fld id="{342C256A-E8D1-E44B-A707-3F94590BD37A}" type="slidenum">
              <a:rPr lang="en-US" smtClean="0"/>
              <a:pPr/>
              <a:t>30</a:t>
            </a:fld>
            <a:endParaRPr lang="en-US" dirty="0"/>
          </a:p>
        </p:txBody>
      </p:sp>
    </p:spTree>
    <p:extLst>
      <p:ext uri="{BB962C8B-B14F-4D97-AF65-F5344CB8AC3E}">
        <p14:creationId xmlns:p14="http://schemas.microsoft.com/office/powerpoint/2010/main" val="422008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F825-1EFE-4C9A-98EF-A6295C82C182}"/>
              </a:ext>
            </a:extLst>
          </p:cNvPr>
          <p:cNvSpPr>
            <a:spLocks noGrp="1"/>
          </p:cNvSpPr>
          <p:nvPr>
            <p:ph type="title"/>
          </p:nvPr>
        </p:nvSpPr>
        <p:spPr/>
        <p:txBody>
          <a:bodyPr/>
          <a:lstStyle/>
          <a:p>
            <a:r>
              <a:rPr lang="en-US" dirty="0"/>
              <a:t>Which HCPC level modifiers are maintained by the MACS? </a:t>
            </a:r>
          </a:p>
        </p:txBody>
      </p:sp>
      <p:sp>
        <p:nvSpPr>
          <p:cNvPr id="3" name="Content Placeholder 2">
            <a:extLst>
              <a:ext uri="{FF2B5EF4-FFF2-40B4-BE49-F238E27FC236}">
                <a16:creationId xmlns:a16="http://schemas.microsoft.com/office/drawing/2014/main" id="{D8B924C2-6118-4777-BFB4-A1398B845806}"/>
              </a:ext>
            </a:extLst>
          </p:cNvPr>
          <p:cNvSpPr>
            <a:spLocks noGrp="1"/>
          </p:cNvSpPr>
          <p:nvPr>
            <p:ph sz="half" idx="1"/>
          </p:nvPr>
        </p:nvSpPr>
        <p:spPr/>
        <p:txBody>
          <a:bodyPr/>
          <a:lstStyle/>
          <a:p>
            <a:pPr>
              <a:buFont typeface="Courier New" panose="02070309020205020404" pitchFamily="49" charset="0"/>
              <a:buChar char="o"/>
            </a:pPr>
            <a:r>
              <a:rPr lang="en-US" dirty="0"/>
              <a:t>Level I</a:t>
            </a:r>
          </a:p>
          <a:p>
            <a:pPr>
              <a:buFont typeface="Courier New" panose="02070309020205020404" pitchFamily="49" charset="0"/>
              <a:buChar char="o"/>
            </a:pPr>
            <a:endParaRPr lang="en-US" dirty="0"/>
          </a:p>
          <a:p>
            <a:pPr>
              <a:buFont typeface="Courier New" panose="02070309020205020404" pitchFamily="49" charset="0"/>
              <a:buChar char="o"/>
            </a:pPr>
            <a:r>
              <a:rPr lang="en-US" dirty="0"/>
              <a:t>Level II</a:t>
            </a:r>
          </a:p>
          <a:p>
            <a:pPr>
              <a:buFont typeface="Courier New" panose="02070309020205020404" pitchFamily="49" charset="0"/>
              <a:buChar char="o"/>
            </a:pPr>
            <a:endParaRPr lang="en-US" dirty="0"/>
          </a:p>
          <a:p>
            <a:pPr>
              <a:buFont typeface="Courier New" panose="02070309020205020404" pitchFamily="49" charset="0"/>
              <a:buChar char="o"/>
            </a:pPr>
            <a:r>
              <a:rPr lang="en-US" dirty="0"/>
              <a:t>Level III </a:t>
            </a:r>
          </a:p>
        </p:txBody>
      </p:sp>
      <p:sp>
        <p:nvSpPr>
          <p:cNvPr id="4" name="Slide Number Placeholder 3">
            <a:extLst>
              <a:ext uri="{FF2B5EF4-FFF2-40B4-BE49-F238E27FC236}">
                <a16:creationId xmlns:a16="http://schemas.microsoft.com/office/drawing/2014/main" id="{FA5F438F-D239-4D52-BBCF-FF4D1F5C9F00}"/>
              </a:ext>
            </a:extLst>
          </p:cNvPr>
          <p:cNvSpPr>
            <a:spLocks noGrp="1"/>
          </p:cNvSpPr>
          <p:nvPr>
            <p:ph type="sldNum" sz="quarter" idx="10"/>
          </p:nvPr>
        </p:nvSpPr>
        <p:spPr/>
        <p:txBody>
          <a:bodyPr/>
          <a:lstStyle/>
          <a:p>
            <a:fld id="{342C256A-E8D1-E44B-A707-3F94590BD37A}" type="slidenum">
              <a:rPr lang="en-US" smtClean="0"/>
              <a:pPr/>
              <a:t>31</a:t>
            </a:fld>
            <a:endParaRPr lang="en-US" dirty="0"/>
          </a:p>
        </p:txBody>
      </p:sp>
    </p:spTree>
    <p:extLst>
      <p:ext uri="{BB962C8B-B14F-4D97-AF65-F5344CB8AC3E}">
        <p14:creationId xmlns:p14="http://schemas.microsoft.com/office/powerpoint/2010/main" val="426298856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pPr>
              <a:lnSpc>
                <a:spcPct val="100000"/>
              </a:lnSpc>
            </a:pPr>
            <a:r>
              <a:rPr lang="en-US" sz="1626" dirty="0"/>
              <a:t>It is important to capture charges in an accurate and timely manner for the services provided as this gives the most appropriate measurement of utilization of resources and resource management.</a:t>
            </a:r>
          </a:p>
          <a:p>
            <a:pPr>
              <a:lnSpc>
                <a:spcPct val="100000"/>
              </a:lnSpc>
            </a:pPr>
            <a:r>
              <a:rPr lang="en-US" sz="1626" dirty="0"/>
              <a:t>The components of a chargemaster include room and bed charges, and ancillary charges.</a:t>
            </a:r>
          </a:p>
          <a:p>
            <a:pPr>
              <a:lnSpc>
                <a:spcPct val="100000"/>
              </a:lnSpc>
            </a:pPr>
            <a:r>
              <a:rPr lang="en-US" sz="1626" dirty="0"/>
              <a:t>It is important to understand HCPCS codes and modifiers since their appropriate use can impact reimbursement.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32</a:t>
            </a:fld>
            <a:endParaRPr lang="en-US" dirty="0"/>
          </a:p>
        </p:txBody>
      </p:sp>
    </p:spTree>
    <p:extLst>
      <p:ext uri="{BB962C8B-B14F-4D97-AF65-F5344CB8AC3E}">
        <p14:creationId xmlns:p14="http://schemas.microsoft.com/office/powerpoint/2010/main" val="30488547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3.4: Coding</a:t>
            </a:r>
          </a:p>
        </p:txBody>
      </p:sp>
      <p:sp>
        <p:nvSpPr>
          <p:cNvPr id="3" name="Content Placeholder 2"/>
          <p:cNvSpPr>
            <a:spLocks noGrp="1"/>
          </p:cNvSpPr>
          <p:nvPr>
            <p:ph sz="half" idx="1"/>
          </p:nvPr>
        </p:nvSpPr>
        <p:spPr/>
        <p:txBody>
          <a:bodyPr/>
          <a:lstStyle/>
          <a:p>
            <a:pPr>
              <a:buNone/>
            </a:pPr>
            <a:endParaRPr lang="en-US" dirty="0"/>
          </a:p>
          <a:p>
            <a:r>
              <a:rPr lang="en-US" dirty="0"/>
              <a:t>Identify the purpose and responsibilities of Health Information Management in the revenue cycle.</a:t>
            </a:r>
          </a:p>
          <a:p>
            <a:r>
              <a:rPr lang="en-US" dirty="0"/>
              <a:t>Recognize the uses of diagnosis and procedure codes in claim generation, payment and other revenue cycle activities.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33</a:t>
            </a:fld>
            <a:endParaRPr lang="en-US" dirty="0"/>
          </a:p>
        </p:txBody>
      </p:sp>
    </p:spTree>
    <p:extLst>
      <p:ext uri="{BB962C8B-B14F-4D97-AF65-F5344CB8AC3E}">
        <p14:creationId xmlns:p14="http://schemas.microsoft.com/office/powerpoint/2010/main" val="12569724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Information Management</a:t>
            </a:r>
          </a:p>
        </p:txBody>
      </p:sp>
      <p:sp>
        <p:nvSpPr>
          <p:cNvPr id="3" name="Content Placeholder 2"/>
          <p:cNvSpPr>
            <a:spLocks noGrp="1"/>
          </p:cNvSpPr>
          <p:nvPr>
            <p:ph sz="half" idx="1"/>
          </p:nvPr>
        </p:nvSpPr>
        <p:spPr/>
        <p:txBody>
          <a:bodyPr/>
          <a:lstStyle/>
          <a:p>
            <a:r>
              <a:rPr lang="en-US" dirty="0"/>
              <a:t>Responsible for the management of all patient medical records.</a:t>
            </a:r>
          </a:p>
          <a:p>
            <a:r>
              <a:rPr lang="en-US" dirty="0"/>
              <a:t>It is important to ensure accuracy of codes documented in a claim.</a:t>
            </a:r>
          </a:p>
          <a:p>
            <a:r>
              <a:rPr lang="en-US" dirty="0"/>
              <a:t>A medical record affects potential reimbursement to the provider since the clinical information services as the basis of payment from third party payers. This information is used to substantiate health insurance claims filed by the patient, physician and provider.</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34</a:t>
            </a:fld>
            <a:endParaRPr lang="en-US" dirty="0"/>
          </a:p>
        </p:txBody>
      </p:sp>
    </p:spTree>
    <p:extLst>
      <p:ext uri="{BB962C8B-B14F-4D97-AF65-F5344CB8AC3E}">
        <p14:creationId xmlns:p14="http://schemas.microsoft.com/office/powerpoint/2010/main" val="180923355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D803-AB75-4633-BA37-3B1315733DCA}"/>
              </a:ext>
            </a:extLst>
          </p:cNvPr>
          <p:cNvSpPr>
            <a:spLocks noGrp="1"/>
          </p:cNvSpPr>
          <p:nvPr>
            <p:ph type="title"/>
          </p:nvPr>
        </p:nvSpPr>
        <p:spPr/>
        <p:txBody>
          <a:bodyPr/>
          <a:lstStyle/>
          <a:p>
            <a:r>
              <a:rPr lang="en-US" dirty="0"/>
              <a:t>Important activities of HIM</a:t>
            </a:r>
          </a:p>
        </p:txBody>
      </p:sp>
      <p:sp>
        <p:nvSpPr>
          <p:cNvPr id="3" name="Content Placeholder 2">
            <a:extLst>
              <a:ext uri="{FF2B5EF4-FFF2-40B4-BE49-F238E27FC236}">
                <a16:creationId xmlns:a16="http://schemas.microsoft.com/office/drawing/2014/main" id="{7469D4FC-36A0-4000-B68D-8F38A3341F13}"/>
              </a:ext>
            </a:extLst>
          </p:cNvPr>
          <p:cNvSpPr>
            <a:spLocks noGrp="1"/>
          </p:cNvSpPr>
          <p:nvPr>
            <p:ph sz="half" idx="1"/>
          </p:nvPr>
        </p:nvSpPr>
        <p:spPr/>
        <p:txBody>
          <a:bodyPr/>
          <a:lstStyle/>
          <a:p>
            <a:r>
              <a:rPr lang="en-US" dirty="0"/>
              <a:t>Ensuring the security and completion of records</a:t>
            </a:r>
          </a:p>
          <a:p>
            <a:r>
              <a:rPr lang="en-US" dirty="0"/>
              <a:t>Transcribing physician dictation </a:t>
            </a:r>
          </a:p>
          <a:p>
            <a:r>
              <a:rPr lang="en-US" dirty="0"/>
              <a:t>Decision support </a:t>
            </a:r>
          </a:p>
          <a:p>
            <a:r>
              <a:rPr lang="en-US" dirty="0"/>
              <a:t>Chart analysis </a:t>
            </a:r>
          </a:p>
          <a:p>
            <a:r>
              <a:rPr lang="en-US" dirty="0"/>
              <a:t>Coding </a:t>
            </a:r>
          </a:p>
          <a:p>
            <a:r>
              <a:rPr lang="en-US" dirty="0"/>
              <a:t>Release account for billing </a:t>
            </a:r>
          </a:p>
          <a:p>
            <a:r>
              <a:rPr lang="en-US" dirty="0"/>
              <a:t>Monitoring completion of records </a:t>
            </a:r>
          </a:p>
          <a:p>
            <a:r>
              <a:rPr lang="en-US" dirty="0"/>
              <a:t>Medical record requests </a:t>
            </a:r>
          </a:p>
          <a:p>
            <a:r>
              <a:rPr lang="en-US" dirty="0"/>
              <a:t>Maintaining required registries </a:t>
            </a:r>
          </a:p>
        </p:txBody>
      </p:sp>
      <p:sp>
        <p:nvSpPr>
          <p:cNvPr id="4" name="Slide Number Placeholder 3">
            <a:extLst>
              <a:ext uri="{FF2B5EF4-FFF2-40B4-BE49-F238E27FC236}">
                <a16:creationId xmlns:a16="http://schemas.microsoft.com/office/drawing/2014/main" id="{2D5BB014-C54B-46E2-B0BB-6B76952DFB15}"/>
              </a:ext>
            </a:extLst>
          </p:cNvPr>
          <p:cNvSpPr>
            <a:spLocks noGrp="1"/>
          </p:cNvSpPr>
          <p:nvPr>
            <p:ph type="sldNum" sz="quarter" idx="10"/>
          </p:nvPr>
        </p:nvSpPr>
        <p:spPr/>
        <p:txBody>
          <a:bodyPr/>
          <a:lstStyle/>
          <a:p>
            <a:fld id="{342C256A-E8D1-E44B-A707-3F94590BD37A}" type="slidenum">
              <a:rPr lang="en-US" smtClean="0"/>
              <a:pPr/>
              <a:t>35</a:t>
            </a:fld>
            <a:endParaRPr lang="en-US" dirty="0"/>
          </a:p>
        </p:txBody>
      </p:sp>
    </p:spTree>
    <p:extLst>
      <p:ext uri="{BB962C8B-B14F-4D97-AF65-F5344CB8AC3E}">
        <p14:creationId xmlns:p14="http://schemas.microsoft.com/office/powerpoint/2010/main" val="298578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E175-38DD-419D-82CF-F0B9D6F2DB14}"/>
              </a:ext>
            </a:extLst>
          </p:cNvPr>
          <p:cNvSpPr>
            <a:spLocks noGrp="1"/>
          </p:cNvSpPr>
          <p:nvPr>
            <p:ph type="title"/>
          </p:nvPr>
        </p:nvSpPr>
        <p:spPr/>
        <p:txBody>
          <a:bodyPr/>
          <a:lstStyle/>
          <a:p>
            <a:r>
              <a:rPr lang="en-US" dirty="0"/>
              <a:t>EHR</a:t>
            </a:r>
          </a:p>
        </p:txBody>
      </p:sp>
      <p:sp>
        <p:nvSpPr>
          <p:cNvPr id="3" name="Content Placeholder 2">
            <a:extLst>
              <a:ext uri="{FF2B5EF4-FFF2-40B4-BE49-F238E27FC236}">
                <a16:creationId xmlns:a16="http://schemas.microsoft.com/office/drawing/2014/main" id="{1FCF8F59-81E7-48D2-BF49-3F658BF8F89F}"/>
              </a:ext>
            </a:extLst>
          </p:cNvPr>
          <p:cNvSpPr>
            <a:spLocks noGrp="1"/>
          </p:cNvSpPr>
          <p:nvPr>
            <p:ph sz="half" idx="1"/>
          </p:nvPr>
        </p:nvSpPr>
        <p:spPr>
          <a:xfrm>
            <a:off x="1754130" y="936029"/>
            <a:ext cx="5635742" cy="3371850"/>
          </a:xfrm>
        </p:spPr>
        <p:txBody>
          <a:bodyPr/>
          <a:lstStyle/>
          <a:p>
            <a:r>
              <a:rPr lang="en-US" dirty="0"/>
              <a:t>EHR System </a:t>
            </a:r>
          </a:p>
          <a:p>
            <a:pPr lvl="1"/>
            <a:r>
              <a:rPr lang="en-US" dirty="0"/>
              <a:t>Medical History</a:t>
            </a:r>
          </a:p>
          <a:p>
            <a:pPr lvl="1"/>
            <a:r>
              <a:rPr lang="en-US" dirty="0"/>
              <a:t>Diagnosis </a:t>
            </a:r>
          </a:p>
          <a:p>
            <a:pPr lvl="1"/>
            <a:r>
              <a:rPr lang="en-US" dirty="0"/>
              <a:t>Medications </a:t>
            </a:r>
          </a:p>
          <a:p>
            <a:pPr lvl="1"/>
            <a:r>
              <a:rPr lang="en-US" dirty="0"/>
              <a:t>Treatment Plans </a:t>
            </a:r>
          </a:p>
          <a:p>
            <a:pPr lvl="1"/>
            <a:r>
              <a:rPr lang="en-US" dirty="0"/>
              <a:t>Immunization Dates </a:t>
            </a:r>
          </a:p>
          <a:p>
            <a:pPr lvl="1"/>
            <a:r>
              <a:rPr lang="en-US" dirty="0"/>
              <a:t>Allergies </a:t>
            </a:r>
          </a:p>
          <a:p>
            <a:pPr lvl="1"/>
            <a:r>
              <a:rPr lang="en-US" dirty="0"/>
              <a:t>Radiology Images and Lab results </a:t>
            </a:r>
          </a:p>
          <a:p>
            <a:r>
              <a:rPr lang="en-US" dirty="0"/>
              <a:t>EHR and Claim Generation </a:t>
            </a:r>
          </a:p>
        </p:txBody>
      </p:sp>
      <p:sp>
        <p:nvSpPr>
          <p:cNvPr id="4" name="Slide Number Placeholder 3">
            <a:extLst>
              <a:ext uri="{FF2B5EF4-FFF2-40B4-BE49-F238E27FC236}">
                <a16:creationId xmlns:a16="http://schemas.microsoft.com/office/drawing/2014/main" id="{26E25D99-EBA5-44CC-A0DF-17663C9AD0C2}"/>
              </a:ext>
            </a:extLst>
          </p:cNvPr>
          <p:cNvSpPr>
            <a:spLocks noGrp="1"/>
          </p:cNvSpPr>
          <p:nvPr>
            <p:ph type="sldNum" sz="quarter" idx="10"/>
          </p:nvPr>
        </p:nvSpPr>
        <p:spPr/>
        <p:txBody>
          <a:bodyPr/>
          <a:lstStyle/>
          <a:p>
            <a:fld id="{342C256A-E8D1-E44B-A707-3F94590BD37A}" type="slidenum">
              <a:rPr lang="en-US" smtClean="0"/>
              <a:pPr/>
              <a:t>36</a:t>
            </a:fld>
            <a:endParaRPr lang="en-US" dirty="0"/>
          </a:p>
        </p:txBody>
      </p:sp>
    </p:spTree>
    <p:extLst>
      <p:ext uri="{BB962C8B-B14F-4D97-AF65-F5344CB8AC3E}">
        <p14:creationId xmlns:p14="http://schemas.microsoft.com/office/powerpoint/2010/main" val="391150858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7D44-D26D-438B-AA9F-71E837C684D9}"/>
              </a:ext>
            </a:extLst>
          </p:cNvPr>
          <p:cNvSpPr>
            <a:spLocks noGrp="1"/>
          </p:cNvSpPr>
          <p:nvPr>
            <p:ph type="title"/>
          </p:nvPr>
        </p:nvSpPr>
        <p:spPr/>
        <p:txBody>
          <a:bodyPr/>
          <a:lstStyle/>
          <a:p>
            <a:r>
              <a:rPr lang="en-US" dirty="0"/>
              <a:t>Coding </a:t>
            </a:r>
          </a:p>
        </p:txBody>
      </p:sp>
      <p:sp>
        <p:nvSpPr>
          <p:cNvPr id="3" name="Content Placeholder 2">
            <a:extLst>
              <a:ext uri="{FF2B5EF4-FFF2-40B4-BE49-F238E27FC236}">
                <a16:creationId xmlns:a16="http://schemas.microsoft.com/office/drawing/2014/main" id="{4D169531-2F1D-428D-A9A1-FAAB3776EE71}"/>
              </a:ext>
            </a:extLst>
          </p:cNvPr>
          <p:cNvSpPr>
            <a:spLocks noGrp="1"/>
          </p:cNvSpPr>
          <p:nvPr>
            <p:ph sz="half" idx="1"/>
          </p:nvPr>
        </p:nvSpPr>
        <p:spPr/>
        <p:txBody>
          <a:bodyPr/>
          <a:lstStyle/>
          <a:p>
            <a:r>
              <a:rPr lang="en-US" dirty="0"/>
              <a:t>Clinicians role in Coding assignment </a:t>
            </a:r>
          </a:p>
          <a:p>
            <a:endParaRPr lang="en-US" dirty="0"/>
          </a:p>
          <a:p>
            <a:r>
              <a:rPr lang="en-US" dirty="0"/>
              <a:t>Diagnosis and Procedure codes </a:t>
            </a:r>
          </a:p>
          <a:p>
            <a:endParaRPr lang="en-US" dirty="0"/>
          </a:p>
          <a:p>
            <a:r>
              <a:rPr lang="en-US" dirty="0"/>
              <a:t>Hard and Soft Coding </a:t>
            </a:r>
          </a:p>
        </p:txBody>
      </p:sp>
      <p:sp>
        <p:nvSpPr>
          <p:cNvPr id="4" name="Slide Number Placeholder 3">
            <a:extLst>
              <a:ext uri="{FF2B5EF4-FFF2-40B4-BE49-F238E27FC236}">
                <a16:creationId xmlns:a16="http://schemas.microsoft.com/office/drawing/2014/main" id="{ADA95C89-523F-4B80-A5EA-018B2F130A72}"/>
              </a:ext>
            </a:extLst>
          </p:cNvPr>
          <p:cNvSpPr>
            <a:spLocks noGrp="1"/>
          </p:cNvSpPr>
          <p:nvPr>
            <p:ph type="sldNum" sz="quarter" idx="10"/>
          </p:nvPr>
        </p:nvSpPr>
        <p:spPr/>
        <p:txBody>
          <a:bodyPr/>
          <a:lstStyle/>
          <a:p>
            <a:fld id="{342C256A-E8D1-E44B-A707-3F94590BD37A}" type="slidenum">
              <a:rPr lang="en-US" smtClean="0"/>
              <a:pPr/>
              <a:t>37</a:t>
            </a:fld>
            <a:endParaRPr lang="en-US" dirty="0"/>
          </a:p>
        </p:txBody>
      </p:sp>
    </p:spTree>
    <p:extLst>
      <p:ext uri="{BB962C8B-B14F-4D97-AF65-F5344CB8AC3E}">
        <p14:creationId xmlns:p14="http://schemas.microsoft.com/office/powerpoint/2010/main" val="47777920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2358-F92F-4241-B81A-449829E296F9}"/>
              </a:ext>
            </a:extLst>
          </p:cNvPr>
          <p:cNvSpPr>
            <a:spLocks noGrp="1"/>
          </p:cNvSpPr>
          <p:nvPr>
            <p:ph type="title"/>
          </p:nvPr>
        </p:nvSpPr>
        <p:spPr/>
        <p:txBody>
          <a:bodyPr/>
          <a:lstStyle/>
          <a:p>
            <a:r>
              <a:rPr lang="en-US" dirty="0"/>
              <a:t>Coding and the Revenue Cycle </a:t>
            </a:r>
          </a:p>
        </p:txBody>
      </p:sp>
      <p:sp>
        <p:nvSpPr>
          <p:cNvPr id="3" name="Content Placeholder 2">
            <a:extLst>
              <a:ext uri="{FF2B5EF4-FFF2-40B4-BE49-F238E27FC236}">
                <a16:creationId xmlns:a16="http://schemas.microsoft.com/office/drawing/2014/main" id="{051B7C44-CE88-4645-8F32-0DC32781122F}"/>
              </a:ext>
            </a:extLst>
          </p:cNvPr>
          <p:cNvSpPr>
            <a:spLocks noGrp="1"/>
          </p:cNvSpPr>
          <p:nvPr>
            <p:ph sz="half" idx="1"/>
          </p:nvPr>
        </p:nvSpPr>
        <p:spPr/>
        <p:txBody>
          <a:bodyPr/>
          <a:lstStyle/>
          <a:p>
            <a:r>
              <a:rPr lang="en-US" dirty="0"/>
              <a:t>Finance </a:t>
            </a:r>
          </a:p>
          <a:p>
            <a:endParaRPr lang="en-US" dirty="0"/>
          </a:p>
          <a:p>
            <a:r>
              <a:rPr lang="en-US" dirty="0"/>
              <a:t>Sr Leadership </a:t>
            </a:r>
          </a:p>
          <a:p>
            <a:endParaRPr lang="en-US" dirty="0"/>
          </a:p>
          <a:p>
            <a:r>
              <a:rPr lang="en-US" dirty="0"/>
              <a:t>Patient Access </a:t>
            </a:r>
          </a:p>
          <a:p>
            <a:endParaRPr lang="en-US" dirty="0"/>
          </a:p>
          <a:p>
            <a:r>
              <a:rPr lang="en-US" dirty="0"/>
              <a:t>Patient Accounting </a:t>
            </a:r>
          </a:p>
        </p:txBody>
      </p:sp>
      <p:sp>
        <p:nvSpPr>
          <p:cNvPr id="4" name="Slide Number Placeholder 3">
            <a:extLst>
              <a:ext uri="{FF2B5EF4-FFF2-40B4-BE49-F238E27FC236}">
                <a16:creationId xmlns:a16="http://schemas.microsoft.com/office/drawing/2014/main" id="{1A03F5C9-0250-494D-8AA4-B921E7C363E9}"/>
              </a:ext>
            </a:extLst>
          </p:cNvPr>
          <p:cNvSpPr>
            <a:spLocks noGrp="1"/>
          </p:cNvSpPr>
          <p:nvPr>
            <p:ph type="sldNum" sz="quarter" idx="10"/>
          </p:nvPr>
        </p:nvSpPr>
        <p:spPr/>
        <p:txBody>
          <a:bodyPr/>
          <a:lstStyle/>
          <a:p>
            <a:fld id="{342C256A-E8D1-E44B-A707-3F94590BD37A}" type="slidenum">
              <a:rPr lang="en-US" smtClean="0"/>
              <a:pPr/>
              <a:t>38</a:t>
            </a:fld>
            <a:endParaRPr lang="en-US" dirty="0"/>
          </a:p>
        </p:txBody>
      </p:sp>
    </p:spTree>
    <p:extLst>
      <p:ext uri="{BB962C8B-B14F-4D97-AF65-F5344CB8AC3E}">
        <p14:creationId xmlns:p14="http://schemas.microsoft.com/office/powerpoint/2010/main" val="396280653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B6C6-BAA7-4E37-8ED4-AE56F6EE5CD1}"/>
              </a:ext>
            </a:extLst>
          </p:cNvPr>
          <p:cNvSpPr>
            <a:spLocks noGrp="1"/>
          </p:cNvSpPr>
          <p:nvPr>
            <p:ph type="title"/>
          </p:nvPr>
        </p:nvSpPr>
        <p:spPr/>
        <p:txBody>
          <a:bodyPr/>
          <a:lstStyle/>
          <a:p>
            <a:r>
              <a:rPr lang="en-US" dirty="0"/>
              <a:t>What is the responsibility of HIM? </a:t>
            </a:r>
          </a:p>
        </p:txBody>
      </p:sp>
      <p:sp>
        <p:nvSpPr>
          <p:cNvPr id="3" name="Content Placeholder 2">
            <a:extLst>
              <a:ext uri="{FF2B5EF4-FFF2-40B4-BE49-F238E27FC236}">
                <a16:creationId xmlns:a16="http://schemas.microsoft.com/office/drawing/2014/main" id="{AD3ED5FF-2357-4959-8F42-0C4626D3BC9B}"/>
              </a:ext>
            </a:extLst>
          </p:cNvPr>
          <p:cNvSpPr>
            <a:spLocks noGrp="1"/>
          </p:cNvSpPr>
          <p:nvPr>
            <p:ph sz="half" idx="1"/>
          </p:nvPr>
        </p:nvSpPr>
        <p:spPr/>
        <p:txBody>
          <a:bodyPr/>
          <a:lstStyle/>
          <a:p>
            <a:pPr>
              <a:buFont typeface="Courier New" panose="02070309020205020404" pitchFamily="49" charset="0"/>
              <a:buChar char="o"/>
            </a:pPr>
            <a:r>
              <a:rPr lang="en-US" dirty="0"/>
              <a:t>To maintain all patient medical records </a:t>
            </a:r>
          </a:p>
          <a:p>
            <a:pPr>
              <a:buFont typeface="Courier New" panose="02070309020205020404" pitchFamily="49" charset="0"/>
              <a:buChar char="o"/>
            </a:pPr>
            <a:endParaRPr lang="en-US" dirty="0"/>
          </a:p>
          <a:p>
            <a:pPr>
              <a:buFont typeface="Courier New" panose="02070309020205020404" pitchFamily="49" charset="0"/>
              <a:buChar char="o"/>
            </a:pPr>
            <a:r>
              <a:rPr lang="en-US" dirty="0"/>
              <a:t>To make information available instantly and securely to authorized users </a:t>
            </a:r>
          </a:p>
          <a:p>
            <a:pPr>
              <a:buFont typeface="Courier New" panose="02070309020205020404" pitchFamily="49" charset="0"/>
              <a:buChar char="o"/>
            </a:pPr>
            <a:endParaRPr lang="en-US" dirty="0"/>
          </a:p>
          <a:p>
            <a:pPr>
              <a:buFont typeface="Courier New" panose="02070309020205020404" pitchFamily="49" charset="0"/>
              <a:buChar char="o"/>
            </a:pPr>
            <a:r>
              <a:rPr lang="en-US" dirty="0"/>
              <a:t>To denote the medical procedures performed by a healthcare provider on a patient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To substantiate health insurance claims filed by the patient, the physician, and the provider </a:t>
            </a:r>
          </a:p>
        </p:txBody>
      </p:sp>
      <p:sp>
        <p:nvSpPr>
          <p:cNvPr id="4" name="Slide Number Placeholder 3">
            <a:extLst>
              <a:ext uri="{FF2B5EF4-FFF2-40B4-BE49-F238E27FC236}">
                <a16:creationId xmlns:a16="http://schemas.microsoft.com/office/drawing/2014/main" id="{257C4705-8BE1-4AF7-951C-B3707F387E94}"/>
              </a:ext>
            </a:extLst>
          </p:cNvPr>
          <p:cNvSpPr>
            <a:spLocks noGrp="1"/>
          </p:cNvSpPr>
          <p:nvPr>
            <p:ph type="sldNum" sz="quarter" idx="10"/>
          </p:nvPr>
        </p:nvSpPr>
        <p:spPr/>
        <p:txBody>
          <a:bodyPr/>
          <a:lstStyle/>
          <a:p>
            <a:fld id="{342C256A-E8D1-E44B-A707-3F94590BD37A}" type="slidenum">
              <a:rPr lang="en-US" smtClean="0"/>
              <a:pPr/>
              <a:t>39</a:t>
            </a:fld>
            <a:endParaRPr lang="en-US" dirty="0"/>
          </a:p>
        </p:txBody>
      </p:sp>
    </p:spTree>
    <p:extLst>
      <p:ext uri="{BB962C8B-B14F-4D97-AF65-F5344CB8AC3E}">
        <p14:creationId xmlns:p14="http://schemas.microsoft.com/office/powerpoint/2010/main" val="6731971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EMTALA</a:t>
            </a:r>
          </a:p>
        </p:txBody>
      </p:sp>
      <p:sp>
        <p:nvSpPr>
          <p:cNvPr id="3" name="Content Placeholder 2"/>
          <p:cNvSpPr>
            <a:spLocks noGrp="1"/>
          </p:cNvSpPr>
          <p:nvPr>
            <p:ph sz="half" idx="1"/>
          </p:nvPr>
        </p:nvSpPr>
        <p:spPr>
          <a:xfrm>
            <a:off x="786539" y="1318325"/>
            <a:ext cx="7772400" cy="3371850"/>
          </a:xfrm>
        </p:spPr>
        <p:txBody>
          <a:bodyPr/>
          <a:lstStyle/>
          <a:p>
            <a:r>
              <a:rPr lang="en-US" dirty="0"/>
              <a:t>Requirements</a:t>
            </a:r>
          </a:p>
          <a:p>
            <a:r>
              <a:rPr lang="en-US" dirty="0"/>
              <a:t>ED Registration and Discharge</a:t>
            </a:r>
          </a:p>
          <a:p>
            <a:r>
              <a:rPr lang="en-US" dirty="0"/>
              <a:t>Additional signage</a:t>
            </a:r>
          </a:p>
          <a:p>
            <a:pPr lvl="1"/>
            <a:r>
              <a:rPr lang="en-US" dirty="0"/>
              <a:t>Financial Assistance Policy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spTree>
    <p:extLst>
      <p:ext uri="{BB962C8B-B14F-4D97-AF65-F5344CB8AC3E}">
        <p14:creationId xmlns:p14="http://schemas.microsoft.com/office/powerpoint/2010/main" val="79900016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dirty="0"/>
              <a:t>Health Information Management (HIM) is responsible for all patient medical records, and it plays an important role in ensuring the accuracy of the diagnosis and procedure codes documented on the claim.</a:t>
            </a:r>
          </a:p>
          <a:p>
            <a:r>
              <a:rPr lang="en-US" dirty="0"/>
              <a:t>Diagnosis codes reflect the reason the patient needs clinical services, using ICD-10 codes, and procedure code communicate the type of clinical service, using CPT/HCPICS codes, provided to the patient.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40</a:t>
            </a:fld>
            <a:endParaRPr lang="en-US" dirty="0"/>
          </a:p>
        </p:txBody>
      </p:sp>
    </p:spTree>
    <p:extLst>
      <p:ext uri="{BB962C8B-B14F-4D97-AF65-F5344CB8AC3E}">
        <p14:creationId xmlns:p14="http://schemas.microsoft.com/office/powerpoint/2010/main" val="57449349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41</a:t>
            </a:fld>
            <a:endParaRPr lang="en-US" dirty="0"/>
          </a:p>
        </p:txBody>
      </p:sp>
    </p:spTree>
    <p:extLst>
      <p:ext uri="{BB962C8B-B14F-4D97-AF65-F5344CB8AC3E}">
        <p14:creationId xmlns:p14="http://schemas.microsoft.com/office/powerpoint/2010/main" val="3606294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204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3135-BF58-47D2-B365-B5DEE28489FE}"/>
              </a:ext>
            </a:extLst>
          </p:cNvPr>
          <p:cNvSpPr>
            <a:spLocks noGrp="1"/>
          </p:cNvSpPr>
          <p:nvPr>
            <p:ph type="title"/>
          </p:nvPr>
        </p:nvSpPr>
        <p:spPr/>
        <p:txBody>
          <a:bodyPr/>
          <a:lstStyle/>
          <a:p>
            <a:r>
              <a:rPr lang="en-US" dirty="0"/>
              <a:t>EMTALA concerns in the ED </a:t>
            </a:r>
          </a:p>
        </p:txBody>
      </p:sp>
      <p:sp>
        <p:nvSpPr>
          <p:cNvPr id="3" name="Content Placeholder 2">
            <a:extLst>
              <a:ext uri="{FF2B5EF4-FFF2-40B4-BE49-F238E27FC236}">
                <a16:creationId xmlns:a16="http://schemas.microsoft.com/office/drawing/2014/main" id="{F700DABC-56B9-441E-B1FC-14677446A8CC}"/>
              </a:ext>
            </a:extLst>
          </p:cNvPr>
          <p:cNvSpPr>
            <a:spLocks noGrp="1"/>
          </p:cNvSpPr>
          <p:nvPr>
            <p:ph sz="half" idx="1"/>
          </p:nvPr>
        </p:nvSpPr>
        <p:spPr/>
        <p:txBody>
          <a:bodyPr/>
          <a:lstStyle/>
          <a:p>
            <a:r>
              <a:rPr lang="en-US" dirty="0"/>
              <a:t>Signage </a:t>
            </a:r>
          </a:p>
          <a:p>
            <a:pPr lvl="1"/>
            <a:r>
              <a:rPr lang="en-US" dirty="0"/>
              <a:t>Right to be seen </a:t>
            </a:r>
          </a:p>
          <a:p>
            <a:pPr lvl="1"/>
            <a:r>
              <a:rPr lang="en-US" dirty="0"/>
              <a:t>Medicaid participation </a:t>
            </a:r>
          </a:p>
          <a:p>
            <a:r>
              <a:rPr lang="en-US" dirty="0"/>
              <a:t>Authorization </a:t>
            </a:r>
          </a:p>
          <a:p>
            <a:r>
              <a:rPr lang="en-US" dirty="0"/>
              <a:t>Active Labor </a:t>
            </a:r>
          </a:p>
          <a:p>
            <a:r>
              <a:rPr lang="en-US" dirty="0"/>
              <a:t>On call Physicians </a:t>
            </a:r>
          </a:p>
          <a:p>
            <a:r>
              <a:rPr lang="en-US" dirty="0"/>
              <a:t>Patient Dumping </a:t>
            </a:r>
          </a:p>
          <a:p>
            <a:r>
              <a:rPr lang="en-US" dirty="0"/>
              <a:t>Mental Health Screenings </a:t>
            </a:r>
          </a:p>
          <a:p>
            <a:r>
              <a:rPr lang="en-US" dirty="0"/>
              <a:t>Patient Log</a:t>
            </a:r>
          </a:p>
          <a:p>
            <a:endParaRPr lang="en-US" dirty="0"/>
          </a:p>
        </p:txBody>
      </p:sp>
      <p:sp>
        <p:nvSpPr>
          <p:cNvPr id="4" name="Slide Number Placeholder 3">
            <a:extLst>
              <a:ext uri="{FF2B5EF4-FFF2-40B4-BE49-F238E27FC236}">
                <a16:creationId xmlns:a16="http://schemas.microsoft.com/office/drawing/2014/main" id="{08B49588-954B-47D2-8FA0-6DCC90E36EA5}"/>
              </a:ext>
            </a:extLst>
          </p:cNvPr>
          <p:cNvSpPr>
            <a:spLocks noGrp="1"/>
          </p:cNvSpPr>
          <p:nvPr>
            <p:ph type="sldNum" sz="quarter" idx="10"/>
          </p:nvPr>
        </p:nvSpPr>
        <p:spPr/>
        <p:txBody>
          <a:bodyPr/>
          <a:lstStyle/>
          <a:p>
            <a:fld id="{342C256A-E8D1-E44B-A707-3F94590BD37A}" type="slidenum">
              <a:rPr lang="en-US" smtClean="0"/>
              <a:pPr/>
              <a:t>5</a:t>
            </a:fld>
            <a:endParaRPr lang="en-US" dirty="0"/>
          </a:p>
        </p:txBody>
      </p:sp>
      <p:pic>
        <p:nvPicPr>
          <p:cNvPr id="5" name="Picture 4">
            <a:extLst>
              <a:ext uri="{FF2B5EF4-FFF2-40B4-BE49-F238E27FC236}">
                <a16:creationId xmlns:a16="http://schemas.microsoft.com/office/drawing/2014/main" id="{2F739ED4-1514-429B-8368-B5D0CF726A16}"/>
              </a:ext>
            </a:extLst>
          </p:cNvPr>
          <p:cNvPicPr>
            <a:picLocks noChangeAspect="1"/>
          </p:cNvPicPr>
          <p:nvPr/>
        </p:nvPicPr>
        <p:blipFill>
          <a:blip r:embed="rId3"/>
          <a:stretch>
            <a:fillRect/>
          </a:stretch>
        </p:blipFill>
        <p:spPr>
          <a:xfrm>
            <a:off x="5297991" y="1629253"/>
            <a:ext cx="2194675" cy="2285044"/>
          </a:xfrm>
          <a:prstGeom prst="rect">
            <a:avLst/>
          </a:prstGeom>
        </p:spPr>
      </p:pic>
    </p:spTree>
    <p:extLst>
      <p:ext uri="{BB962C8B-B14F-4D97-AF65-F5344CB8AC3E}">
        <p14:creationId xmlns:p14="http://schemas.microsoft.com/office/powerpoint/2010/main" val="3176789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A03D-1B2F-4F87-975D-9998B4CA11FE}"/>
              </a:ext>
            </a:extLst>
          </p:cNvPr>
          <p:cNvSpPr>
            <a:spLocks noGrp="1"/>
          </p:cNvSpPr>
          <p:nvPr>
            <p:ph type="title"/>
          </p:nvPr>
        </p:nvSpPr>
        <p:spPr/>
        <p:txBody>
          <a:bodyPr/>
          <a:lstStyle/>
          <a:p>
            <a:r>
              <a:rPr lang="en-US" dirty="0"/>
              <a:t>MPI Data Collection </a:t>
            </a:r>
          </a:p>
        </p:txBody>
      </p:sp>
      <p:sp>
        <p:nvSpPr>
          <p:cNvPr id="3" name="Content Placeholder 2">
            <a:extLst>
              <a:ext uri="{FF2B5EF4-FFF2-40B4-BE49-F238E27FC236}">
                <a16:creationId xmlns:a16="http://schemas.microsoft.com/office/drawing/2014/main" id="{D7378EB2-1CDC-4EA6-8C11-341A61F9EE00}"/>
              </a:ext>
            </a:extLst>
          </p:cNvPr>
          <p:cNvSpPr>
            <a:spLocks noGrp="1"/>
          </p:cNvSpPr>
          <p:nvPr>
            <p:ph sz="half" idx="1"/>
          </p:nvPr>
        </p:nvSpPr>
        <p:spPr>
          <a:xfrm>
            <a:off x="786539" y="1248582"/>
            <a:ext cx="7772400" cy="3371850"/>
          </a:xfrm>
        </p:spPr>
        <p:txBody>
          <a:bodyPr/>
          <a:lstStyle/>
          <a:p>
            <a:r>
              <a:rPr lang="en-US" dirty="0"/>
              <a:t>Scheduled Patients </a:t>
            </a:r>
          </a:p>
          <a:p>
            <a:r>
              <a:rPr lang="en-US" dirty="0"/>
              <a:t>Pre-Registered Patients </a:t>
            </a:r>
          </a:p>
          <a:p>
            <a:r>
              <a:rPr lang="en-US" dirty="0"/>
              <a:t>Unregistered Patients </a:t>
            </a:r>
          </a:p>
        </p:txBody>
      </p:sp>
      <p:sp>
        <p:nvSpPr>
          <p:cNvPr id="4" name="Slide Number Placeholder 3">
            <a:extLst>
              <a:ext uri="{FF2B5EF4-FFF2-40B4-BE49-F238E27FC236}">
                <a16:creationId xmlns:a16="http://schemas.microsoft.com/office/drawing/2014/main" id="{F3BC70EB-A0E8-48D3-A6E7-C33113D86244}"/>
              </a:ext>
            </a:extLst>
          </p:cNvPr>
          <p:cNvSpPr>
            <a:spLocks noGrp="1"/>
          </p:cNvSpPr>
          <p:nvPr>
            <p:ph type="sldNum" sz="quarter" idx="10"/>
          </p:nvPr>
        </p:nvSpPr>
        <p:spPr/>
        <p:txBody>
          <a:bodyPr/>
          <a:lstStyle/>
          <a:p>
            <a:fld id="{342C256A-E8D1-E44B-A707-3F94590BD37A}" type="slidenum">
              <a:rPr lang="en-US" smtClean="0"/>
              <a:pPr/>
              <a:t>6</a:t>
            </a:fld>
            <a:endParaRPr lang="en-US" dirty="0"/>
          </a:p>
        </p:txBody>
      </p:sp>
    </p:spTree>
    <p:extLst>
      <p:ext uri="{BB962C8B-B14F-4D97-AF65-F5344CB8AC3E}">
        <p14:creationId xmlns:p14="http://schemas.microsoft.com/office/powerpoint/2010/main" val="33563088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MPI and Data Collection</a:t>
            </a:r>
          </a:p>
        </p:txBody>
      </p:sp>
      <p:sp>
        <p:nvSpPr>
          <p:cNvPr id="3" name="Content Placeholder 2"/>
          <p:cNvSpPr>
            <a:spLocks noGrp="1"/>
          </p:cNvSpPr>
          <p:nvPr>
            <p:ph sz="half" idx="1"/>
          </p:nvPr>
        </p:nvSpPr>
        <p:spPr/>
        <p:txBody>
          <a:bodyPr/>
          <a:lstStyle/>
          <a:p>
            <a:r>
              <a:rPr lang="en-US" dirty="0"/>
              <a:t>Newborn Patient Processing</a:t>
            </a:r>
          </a:p>
          <a:p>
            <a:endParaRPr lang="en-US" dirty="0"/>
          </a:p>
          <a:p>
            <a:r>
              <a:rPr lang="en-US" dirty="0"/>
              <a:t>Physician Identification</a:t>
            </a:r>
          </a:p>
          <a:p>
            <a:pPr lvl="1"/>
            <a:r>
              <a:rPr lang="en-US" dirty="0"/>
              <a:t>Primary Care </a:t>
            </a:r>
          </a:p>
          <a:p>
            <a:pPr lvl="1"/>
            <a:r>
              <a:rPr lang="en-US" dirty="0"/>
              <a:t>Referring </a:t>
            </a:r>
          </a:p>
          <a:p>
            <a:pPr lvl="1"/>
            <a:r>
              <a:rPr lang="en-US" dirty="0"/>
              <a:t>Attending </a:t>
            </a:r>
          </a:p>
          <a:p>
            <a:pPr lvl="1"/>
            <a:r>
              <a:rPr lang="en-US" dirty="0"/>
              <a:t>Consulting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pic>
        <p:nvPicPr>
          <p:cNvPr id="5" name="Picture 4">
            <a:extLst>
              <a:ext uri="{FF2B5EF4-FFF2-40B4-BE49-F238E27FC236}">
                <a16:creationId xmlns:a16="http://schemas.microsoft.com/office/drawing/2014/main" id="{7E946E40-15CD-40EB-986C-5182FFB1DEC7}"/>
              </a:ext>
            </a:extLst>
          </p:cNvPr>
          <p:cNvPicPr>
            <a:picLocks noChangeAspect="1"/>
          </p:cNvPicPr>
          <p:nvPr/>
        </p:nvPicPr>
        <p:blipFill>
          <a:blip r:embed="rId3"/>
          <a:stretch>
            <a:fillRect/>
          </a:stretch>
        </p:blipFill>
        <p:spPr>
          <a:xfrm>
            <a:off x="5914624" y="2571749"/>
            <a:ext cx="1316805" cy="910145"/>
          </a:xfrm>
          <a:prstGeom prst="rect">
            <a:avLst/>
          </a:prstGeom>
        </p:spPr>
      </p:pic>
    </p:spTree>
    <p:extLst>
      <p:ext uri="{BB962C8B-B14F-4D97-AF65-F5344CB8AC3E}">
        <p14:creationId xmlns:p14="http://schemas.microsoft.com/office/powerpoint/2010/main" val="32668081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64A2-8465-4E48-9797-C47AAB23F55B}"/>
              </a:ext>
            </a:extLst>
          </p:cNvPr>
          <p:cNvSpPr>
            <a:spLocks noGrp="1"/>
          </p:cNvSpPr>
          <p:nvPr>
            <p:ph type="title"/>
          </p:nvPr>
        </p:nvSpPr>
        <p:spPr/>
        <p:txBody>
          <a:bodyPr/>
          <a:lstStyle/>
          <a:p>
            <a:r>
              <a:rPr lang="en-US" dirty="0"/>
              <a:t>Admission Orders </a:t>
            </a:r>
          </a:p>
        </p:txBody>
      </p:sp>
      <p:sp>
        <p:nvSpPr>
          <p:cNvPr id="3" name="Content Placeholder 2">
            <a:extLst>
              <a:ext uri="{FF2B5EF4-FFF2-40B4-BE49-F238E27FC236}">
                <a16:creationId xmlns:a16="http://schemas.microsoft.com/office/drawing/2014/main" id="{0279FD79-40CD-4C81-815C-1DB3DEB1CA0A}"/>
              </a:ext>
            </a:extLst>
          </p:cNvPr>
          <p:cNvSpPr>
            <a:spLocks noGrp="1"/>
          </p:cNvSpPr>
          <p:nvPr>
            <p:ph sz="half" idx="1"/>
          </p:nvPr>
        </p:nvSpPr>
        <p:spPr>
          <a:xfrm>
            <a:off x="809786" y="1310576"/>
            <a:ext cx="7772400" cy="3371850"/>
          </a:xfrm>
        </p:spPr>
        <p:txBody>
          <a:bodyPr/>
          <a:lstStyle/>
          <a:p>
            <a:r>
              <a:rPr lang="en-US" dirty="0"/>
              <a:t>Inpatient </a:t>
            </a:r>
          </a:p>
          <a:p>
            <a:r>
              <a:rPr lang="en-US" dirty="0"/>
              <a:t>Observation </a:t>
            </a:r>
          </a:p>
          <a:p>
            <a:r>
              <a:rPr lang="en-US" dirty="0"/>
              <a:t>Two Midnight Rule </a:t>
            </a:r>
          </a:p>
        </p:txBody>
      </p:sp>
      <p:sp>
        <p:nvSpPr>
          <p:cNvPr id="4" name="Slide Number Placeholder 3">
            <a:extLst>
              <a:ext uri="{FF2B5EF4-FFF2-40B4-BE49-F238E27FC236}">
                <a16:creationId xmlns:a16="http://schemas.microsoft.com/office/drawing/2014/main" id="{DD75CCA1-1F11-44BD-BF89-709EE7E5DE16}"/>
              </a:ext>
            </a:extLst>
          </p:cNvPr>
          <p:cNvSpPr>
            <a:spLocks noGrp="1"/>
          </p:cNvSpPr>
          <p:nvPr>
            <p:ph type="sldNum" sz="quarter" idx="10"/>
          </p:nvPr>
        </p:nvSpPr>
        <p:spPr/>
        <p:txBody>
          <a:bodyPr/>
          <a:lstStyle/>
          <a:p>
            <a:fld id="{342C256A-E8D1-E44B-A707-3F94590BD37A}" type="slidenum">
              <a:rPr lang="en-US" smtClean="0"/>
              <a:pPr/>
              <a:t>8</a:t>
            </a:fld>
            <a:endParaRPr lang="en-US" dirty="0"/>
          </a:p>
        </p:txBody>
      </p:sp>
    </p:spTree>
    <p:extLst>
      <p:ext uri="{BB962C8B-B14F-4D97-AF65-F5344CB8AC3E}">
        <p14:creationId xmlns:p14="http://schemas.microsoft.com/office/powerpoint/2010/main" val="29397004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CDAC-2929-456E-A4EA-B7294B50C202}"/>
              </a:ext>
            </a:extLst>
          </p:cNvPr>
          <p:cNvSpPr>
            <a:spLocks noGrp="1"/>
          </p:cNvSpPr>
          <p:nvPr>
            <p:ph type="title"/>
          </p:nvPr>
        </p:nvSpPr>
        <p:spPr/>
        <p:txBody>
          <a:bodyPr/>
          <a:lstStyle/>
          <a:p>
            <a:r>
              <a:rPr lang="en-US" dirty="0"/>
              <a:t>Types of Registration Forms </a:t>
            </a:r>
          </a:p>
        </p:txBody>
      </p:sp>
      <p:sp>
        <p:nvSpPr>
          <p:cNvPr id="3" name="Content Placeholder 2">
            <a:extLst>
              <a:ext uri="{FF2B5EF4-FFF2-40B4-BE49-F238E27FC236}">
                <a16:creationId xmlns:a16="http://schemas.microsoft.com/office/drawing/2014/main" id="{2DBDBB84-CEF7-4D74-9051-EFB295D7D942}"/>
              </a:ext>
            </a:extLst>
          </p:cNvPr>
          <p:cNvSpPr>
            <a:spLocks noGrp="1"/>
          </p:cNvSpPr>
          <p:nvPr>
            <p:ph sz="half" idx="1"/>
          </p:nvPr>
        </p:nvSpPr>
        <p:spPr/>
        <p:txBody>
          <a:bodyPr/>
          <a:lstStyle/>
          <a:p>
            <a:r>
              <a:rPr lang="en-US" dirty="0"/>
              <a:t>Consent to Treat</a:t>
            </a:r>
          </a:p>
          <a:p>
            <a:r>
              <a:rPr lang="en-US" dirty="0"/>
              <a:t>Conditions of Admission </a:t>
            </a:r>
          </a:p>
          <a:p>
            <a:r>
              <a:rPr lang="en-US" dirty="0"/>
              <a:t>Privacy Notice </a:t>
            </a:r>
          </a:p>
          <a:p>
            <a:r>
              <a:rPr lang="en-US" dirty="0"/>
              <a:t>Important Message from Medicare </a:t>
            </a:r>
          </a:p>
          <a:p>
            <a:r>
              <a:rPr lang="en-US" dirty="0"/>
              <a:t>Medicare Outpatient Observation Notice </a:t>
            </a:r>
          </a:p>
          <a:p>
            <a:r>
              <a:rPr lang="en-US" dirty="0"/>
              <a:t>Advance Directive/Medical Power of Attorney </a:t>
            </a:r>
          </a:p>
          <a:p>
            <a:r>
              <a:rPr lang="en-US" dirty="0"/>
              <a:t>Patients Bill of Rights. </a:t>
            </a:r>
          </a:p>
        </p:txBody>
      </p:sp>
      <p:sp>
        <p:nvSpPr>
          <p:cNvPr id="4" name="Slide Number Placeholder 3">
            <a:extLst>
              <a:ext uri="{FF2B5EF4-FFF2-40B4-BE49-F238E27FC236}">
                <a16:creationId xmlns:a16="http://schemas.microsoft.com/office/drawing/2014/main" id="{E24EC500-F1D5-46FE-B487-0A7378ADCC6B}"/>
              </a:ext>
            </a:extLst>
          </p:cNvPr>
          <p:cNvSpPr>
            <a:spLocks noGrp="1"/>
          </p:cNvSpPr>
          <p:nvPr>
            <p:ph type="sldNum" sz="quarter" idx="10"/>
          </p:nvPr>
        </p:nvSpPr>
        <p:spPr/>
        <p:txBody>
          <a:bodyPr/>
          <a:lstStyle/>
          <a:p>
            <a:fld id="{342C256A-E8D1-E44B-A707-3F94590BD37A}" type="slidenum">
              <a:rPr lang="en-US" smtClean="0"/>
              <a:pPr/>
              <a:t>9</a:t>
            </a:fld>
            <a:endParaRPr lang="en-US" dirty="0"/>
          </a:p>
        </p:txBody>
      </p:sp>
    </p:spTree>
    <p:extLst>
      <p:ext uri="{BB962C8B-B14F-4D97-AF65-F5344CB8AC3E}">
        <p14:creationId xmlns:p14="http://schemas.microsoft.com/office/powerpoint/2010/main" val="36928929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Props1.xml><?xml version="1.0" encoding="utf-8"?>
<ds:datastoreItem xmlns:ds="http://schemas.openxmlformats.org/officeDocument/2006/customXml" ds:itemID="{104E5E97-D751-4404-BADF-3579CBA56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b86c5-475f-485b-ac30-381e64ef08ac"/>
    <ds:schemaRef ds:uri="c714058f-4a6e-4e5a-8e7b-04766cc09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22896B5E-7282-4045-B380-07B2682E29F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c714058f-4a6e-4e5a-8e7b-04766cc098e5"/>
    <ds:schemaRef ds:uri="http://schemas.microsoft.com/office/2006/metadata/properties"/>
    <ds:schemaRef ds:uri="http://purl.org/dc/elements/1.1/"/>
    <ds:schemaRef ds:uri="5b4b86c5-475f-485b-ac30-381e64ef08a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1806</TotalTime>
  <Words>5658</Words>
  <Application>Microsoft Office PowerPoint</Application>
  <PresentationFormat>On-screen Show (16:9)</PresentationFormat>
  <Paragraphs>530</Paragraphs>
  <Slides>42</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Arial</vt:lpstr>
      <vt:lpstr>Calibri</vt:lpstr>
      <vt:lpstr>Calibri Light</vt:lpstr>
      <vt:lpstr>Courier New</vt:lpstr>
      <vt:lpstr>inherit</vt:lpstr>
      <vt:lpstr>Lato</vt:lpstr>
      <vt:lpstr>Office Theme</vt:lpstr>
      <vt:lpstr>1_Office Theme</vt:lpstr>
      <vt:lpstr>PowerPoint Presentation</vt:lpstr>
      <vt:lpstr>Unit 3: Time-of-Service – Financial Care</vt:lpstr>
      <vt:lpstr>3.1: Patient Arrival/Intake</vt:lpstr>
      <vt:lpstr>EMTALA</vt:lpstr>
      <vt:lpstr>EMTALA concerns in the ED </vt:lpstr>
      <vt:lpstr>MPI Data Collection </vt:lpstr>
      <vt:lpstr>MPI and Data Collection</vt:lpstr>
      <vt:lpstr>Admission Orders </vt:lpstr>
      <vt:lpstr>Types of Registration Forms </vt:lpstr>
      <vt:lpstr>Bed Control</vt:lpstr>
      <vt:lpstr>Discharge process </vt:lpstr>
      <vt:lpstr>What does EMTALA require hospitals to do? </vt:lpstr>
      <vt:lpstr>If the patient will not stay more than two nights, what is the right admission status? </vt:lpstr>
      <vt:lpstr>Key Points</vt:lpstr>
      <vt:lpstr>PowerPoint Presentation</vt:lpstr>
      <vt:lpstr>3.2: Case Management</vt:lpstr>
      <vt:lpstr>Case Management</vt:lpstr>
      <vt:lpstr>Case Management </vt:lpstr>
      <vt:lpstr>Case Managers </vt:lpstr>
      <vt:lpstr>In what manner do case managers assist revenue cycle staff? </vt:lpstr>
      <vt:lpstr>Key Points</vt:lpstr>
      <vt:lpstr>3.3: Revenue Capture</vt:lpstr>
      <vt:lpstr>Charge Capture</vt:lpstr>
      <vt:lpstr>The Chargemaster</vt:lpstr>
      <vt:lpstr>Core Elements </vt:lpstr>
      <vt:lpstr>Chargemaster Challenges </vt:lpstr>
      <vt:lpstr>Chargemaster Maintenance </vt:lpstr>
      <vt:lpstr>HCPCS Codes and Modifiers</vt:lpstr>
      <vt:lpstr>Common Issues </vt:lpstr>
      <vt:lpstr>Why is it critical that the CDM is reviewed and updated regularly? </vt:lpstr>
      <vt:lpstr>Which HCPC level modifiers are maintained by the MACS? </vt:lpstr>
      <vt:lpstr>Key Points</vt:lpstr>
      <vt:lpstr>3.4: Coding</vt:lpstr>
      <vt:lpstr>Health Information Management</vt:lpstr>
      <vt:lpstr>Important activities of HIM</vt:lpstr>
      <vt:lpstr>EHR</vt:lpstr>
      <vt:lpstr>Coding </vt:lpstr>
      <vt:lpstr>Coding and the Revenue Cycle </vt:lpstr>
      <vt:lpstr>What is the responsibility of HIM? </vt:lpstr>
      <vt:lpstr>Key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7</cp:revision>
  <cp:lastPrinted>2023-06-23T18:25:12Z</cp:lastPrinted>
  <dcterms:created xsi:type="dcterms:W3CDTF">2022-03-30T22:47:06Z</dcterms:created>
  <dcterms:modified xsi:type="dcterms:W3CDTF">2024-03-25T23:22:16Z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