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80" r:id="rId5"/>
  </p:sldMasterIdLst>
  <p:notesMasterIdLst>
    <p:notesMasterId r:id="rId82"/>
  </p:notesMasterIdLst>
  <p:sldIdLst>
    <p:sldId id="262" r:id="rId6"/>
    <p:sldId id="270" r:id="rId7"/>
    <p:sldId id="434" r:id="rId8"/>
    <p:sldId id="435" r:id="rId9"/>
    <p:sldId id="436" r:id="rId10"/>
    <p:sldId id="437" r:id="rId11"/>
    <p:sldId id="438" r:id="rId12"/>
    <p:sldId id="439" r:id="rId13"/>
    <p:sldId id="440" r:id="rId14"/>
    <p:sldId id="441" r:id="rId15"/>
    <p:sldId id="442" r:id="rId16"/>
    <p:sldId id="476" r:id="rId17"/>
    <p:sldId id="443" r:id="rId18"/>
    <p:sldId id="444" r:id="rId19"/>
    <p:sldId id="445" r:id="rId20"/>
    <p:sldId id="446" r:id="rId21"/>
    <p:sldId id="447" r:id="rId22"/>
    <p:sldId id="448" r:id="rId23"/>
    <p:sldId id="449" r:id="rId24"/>
    <p:sldId id="450" r:id="rId25"/>
    <p:sldId id="451" r:id="rId26"/>
    <p:sldId id="452" r:id="rId27"/>
    <p:sldId id="453" r:id="rId28"/>
    <p:sldId id="454" r:id="rId29"/>
    <p:sldId id="455" r:id="rId30"/>
    <p:sldId id="456" r:id="rId31"/>
    <p:sldId id="457" r:id="rId32"/>
    <p:sldId id="458" r:id="rId33"/>
    <p:sldId id="459" r:id="rId34"/>
    <p:sldId id="460" r:id="rId35"/>
    <p:sldId id="461" r:id="rId36"/>
    <p:sldId id="462" r:id="rId37"/>
    <p:sldId id="411" r:id="rId38"/>
    <p:sldId id="463" r:id="rId39"/>
    <p:sldId id="464" r:id="rId40"/>
    <p:sldId id="465" r:id="rId41"/>
    <p:sldId id="466" r:id="rId42"/>
    <p:sldId id="467" r:id="rId43"/>
    <p:sldId id="468" r:id="rId44"/>
    <p:sldId id="469" r:id="rId45"/>
    <p:sldId id="355" r:id="rId46"/>
    <p:sldId id="319" r:id="rId47"/>
    <p:sldId id="320" r:id="rId48"/>
    <p:sldId id="321" r:id="rId49"/>
    <p:sldId id="322" r:id="rId50"/>
    <p:sldId id="323" r:id="rId51"/>
    <p:sldId id="428" r:id="rId52"/>
    <p:sldId id="429" r:id="rId53"/>
    <p:sldId id="330" r:id="rId54"/>
    <p:sldId id="331" r:id="rId55"/>
    <p:sldId id="332" r:id="rId56"/>
    <p:sldId id="470" r:id="rId57"/>
    <p:sldId id="471" r:id="rId58"/>
    <p:sldId id="344" r:id="rId59"/>
    <p:sldId id="478" r:id="rId60"/>
    <p:sldId id="345" r:id="rId61"/>
    <p:sldId id="346" r:id="rId62"/>
    <p:sldId id="347" r:id="rId63"/>
    <p:sldId id="381" r:id="rId64"/>
    <p:sldId id="472" r:id="rId65"/>
    <p:sldId id="348" r:id="rId66"/>
    <p:sldId id="477" r:id="rId67"/>
    <p:sldId id="349" r:id="rId68"/>
    <p:sldId id="382" r:id="rId69"/>
    <p:sldId id="351" r:id="rId70"/>
    <p:sldId id="352" r:id="rId71"/>
    <p:sldId id="473" r:id="rId72"/>
    <p:sldId id="356" r:id="rId73"/>
    <p:sldId id="357" r:id="rId74"/>
    <p:sldId id="358" r:id="rId75"/>
    <p:sldId id="359" r:id="rId76"/>
    <p:sldId id="360" r:id="rId77"/>
    <p:sldId id="474" r:id="rId78"/>
    <p:sldId id="367" r:id="rId79"/>
    <p:sldId id="475" r:id="rId80"/>
    <p:sldId id="340" r:id="rId81"/>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3C0DB3"/>
    <a:srgbClr val="00A7E1"/>
    <a:srgbClr val="1A877E"/>
    <a:srgbClr val="D9D9D9"/>
    <a:srgbClr val="2F3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E7D47-E7DA-4AA5-8DFD-F8BD6FC3ADAD}" v="12" dt="2024-03-25T23:26:01.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61" autoAdjust="0"/>
  </p:normalViewPr>
  <p:slideViewPr>
    <p:cSldViewPr snapToGrid="0">
      <p:cViewPr varScale="1">
        <p:scale>
          <a:sx n="123" d="100"/>
          <a:sy n="123" d="100"/>
        </p:scale>
        <p:origin x="1254" y="102"/>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84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notesMaster" Target="notesMasters/notesMaster1.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ey Heavlin" userId="25dc89a6-a2bb-4ea0-9878-1288e178164b" providerId="ADAL" clId="{32D2B530-BD67-4B1D-A338-AA492A68EADE}"/>
    <pc:docChg chg="custSel delSld modSld">
      <pc:chgData name="Shirley Heavlin" userId="25dc89a6-a2bb-4ea0-9878-1288e178164b" providerId="ADAL" clId="{32D2B530-BD67-4B1D-A338-AA492A68EADE}" dt="2024-03-06T20:39:51.251" v="32" actId="47"/>
      <pc:docMkLst>
        <pc:docMk/>
      </pc:docMkLst>
      <pc:sldChg chg="modSp mod">
        <pc:chgData name="Shirley Heavlin" userId="25dc89a6-a2bb-4ea0-9878-1288e178164b" providerId="ADAL" clId="{32D2B530-BD67-4B1D-A338-AA492A68EADE}" dt="2024-03-06T20:39:47.064" v="31" actId="207"/>
        <pc:sldMkLst>
          <pc:docMk/>
          <pc:sldMk cId="3622896338" sldId="262"/>
        </pc:sldMkLst>
        <pc:spChg chg="mod">
          <ac:chgData name="Shirley Heavlin" userId="25dc89a6-a2bb-4ea0-9878-1288e178164b" providerId="ADAL" clId="{32D2B530-BD67-4B1D-A338-AA492A68EADE}" dt="2024-03-06T20:39:47.064" v="31" actId="207"/>
          <ac:spMkLst>
            <pc:docMk/>
            <pc:sldMk cId="3622896338" sldId="262"/>
            <ac:spMk id="2" creationId="{D19D7393-74B6-405B-8E1D-4ACCB68713ED}"/>
          </ac:spMkLst>
        </pc:spChg>
      </pc:sldChg>
      <pc:sldChg chg="del">
        <pc:chgData name="Shirley Heavlin" userId="25dc89a6-a2bb-4ea0-9878-1288e178164b" providerId="ADAL" clId="{32D2B530-BD67-4B1D-A338-AA492A68EADE}" dt="2024-03-06T20:39:51.251" v="32" actId="47"/>
        <pc:sldMkLst>
          <pc:docMk/>
          <pc:sldMk cId="0" sldId="269"/>
        </pc:sldMkLst>
      </pc:sldChg>
      <pc:sldChg chg="del">
        <pc:chgData name="Shirley Heavlin" userId="25dc89a6-a2bb-4ea0-9878-1288e178164b" providerId="ADAL" clId="{32D2B530-BD67-4B1D-A338-AA492A68EADE}" dt="2024-03-06T20:33:57.296" v="0" actId="47"/>
        <pc:sldMkLst>
          <pc:docMk/>
          <pc:sldMk cId="0" sldId="270"/>
        </pc:sldMkLst>
      </pc:sldChg>
      <pc:sldChg chg="del">
        <pc:chgData name="Shirley Heavlin" userId="25dc89a6-a2bb-4ea0-9878-1288e178164b" providerId="ADAL" clId="{32D2B530-BD67-4B1D-A338-AA492A68EADE}" dt="2024-03-06T20:33:57.296" v="0" actId="47"/>
        <pc:sldMkLst>
          <pc:docMk/>
          <pc:sldMk cId="2050187235" sldId="298"/>
        </pc:sldMkLst>
      </pc:sldChg>
      <pc:sldChg chg="del">
        <pc:chgData name="Shirley Heavlin" userId="25dc89a6-a2bb-4ea0-9878-1288e178164b" providerId="ADAL" clId="{32D2B530-BD67-4B1D-A338-AA492A68EADE}" dt="2024-03-06T20:33:57.296" v="0" actId="47"/>
        <pc:sldMkLst>
          <pc:docMk/>
          <pc:sldMk cId="1742495534" sldId="303"/>
        </pc:sldMkLst>
      </pc:sldChg>
      <pc:sldChg chg="del">
        <pc:chgData name="Shirley Heavlin" userId="25dc89a6-a2bb-4ea0-9878-1288e178164b" providerId="ADAL" clId="{32D2B530-BD67-4B1D-A338-AA492A68EADE}" dt="2024-03-06T20:33:57.296" v="0" actId="47"/>
        <pc:sldMkLst>
          <pc:docMk/>
          <pc:sldMk cId="1360049962" sldId="304"/>
        </pc:sldMkLst>
      </pc:sldChg>
      <pc:sldChg chg="del">
        <pc:chgData name="Shirley Heavlin" userId="25dc89a6-a2bb-4ea0-9878-1288e178164b" providerId="ADAL" clId="{32D2B530-BD67-4B1D-A338-AA492A68EADE}" dt="2024-03-06T20:33:57.296" v="0" actId="47"/>
        <pc:sldMkLst>
          <pc:docMk/>
          <pc:sldMk cId="995297393" sldId="308"/>
        </pc:sldMkLst>
      </pc:sldChg>
      <pc:sldChg chg="del">
        <pc:chgData name="Shirley Heavlin" userId="25dc89a6-a2bb-4ea0-9878-1288e178164b" providerId="ADAL" clId="{32D2B530-BD67-4B1D-A338-AA492A68EADE}" dt="2024-03-06T20:33:57.296" v="0" actId="47"/>
        <pc:sldMkLst>
          <pc:docMk/>
          <pc:sldMk cId="1578961998" sldId="309"/>
        </pc:sldMkLst>
      </pc:sldChg>
      <pc:sldChg chg="del">
        <pc:chgData name="Shirley Heavlin" userId="25dc89a6-a2bb-4ea0-9878-1288e178164b" providerId="ADAL" clId="{32D2B530-BD67-4B1D-A338-AA492A68EADE}" dt="2024-03-06T20:33:57.296" v="0" actId="47"/>
        <pc:sldMkLst>
          <pc:docMk/>
          <pc:sldMk cId="3048854770" sldId="313"/>
        </pc:sldMkLst>
      </pc:sldChg>
      <pc:sldChg chg="del">
        <pc:chgData name="Shirley Heavlin" userId="25dc89a6-a2bb-4ea0-9878-1288e178164b" providerId="ADAL" clId="{32D2B530-BD67-4B1D-A338-AA492A68EADE}" dt="2024-03-06T20:33:57.296" v="0" actId="47"/>
        <pc:sldMkLst>
          <pc:docMk/>
          <pc:sldMk cId="1256972453" sldId="314"/>
        </pc:sldMkLst>
      </pc:sldChg>
      <pc:sldChg chg="del">
        <pc:chgData name="Shirley Heavlin" userId="25dc89a6-a2bb-4ea0-9878-1288e178164b" providerId="ADAL" clId="{32D2B530-BD67-4B1D-A338-AA492A68EADE}" dt="2024-03-06T20:33:57.296" v="0" actId="47"/>
        <pc:sldMkLst>
          <pc:docMk/>
          <pc:sldMk cId="1809233553" sldId="315"/>
        </pc:sldMkLst>
      </pc:sldChg>
      <pc:sldChg chg="del">
        <pc:chgData name="Shirley Heavlin" userId="25dc89a6-a2bb-4ea0-9878-1288e178164b" providerId="ADAL" clId="{32D2B530-BD67-4B1D-A338-AA492A68EADE}" dt="2024-03-06T20:33:57.296" v="0" actId="47"/>
        <pc:sldMkLst>
          <pc:docMk/>
          <pc:sldMk cId="574493491" sldId="316"/>
        </pc:sldMkLst>
      </pc:sldChg>
      <pc:sldChg chg="del">
        <pc:chgData name="Shirley Heavlin" userId="25dc89a6-a2bb-4ea0-9878-1288e178164b" providerId="ADAL" clId="{32D2B530-BD67-4B1D-A338-AA492A68EADE}" dt="2024-03-06T20:33:57.296" v="0" actId="47"/>
        <pc:sldMkLst>
          <pc:docMk/>
          <pc:sldMk cId="107448614" sldId="319"/>
        </pc:sldMkLst>
      </pc:sldChg>
      <pc:sldChg chg="modNotes">
        <pc:chgData name="Shirley Heavlin" userId="25dc89a6-a2bb-4ea0-9878-1288e178164b" providerId="ADAL" clId="{32D2B530-BD67-4B1D-A338-AA492A68EADE}" dt="2024-03-06T20:38:10.464" v="5" actId="27636"/>
        <pc:sldMkLst>
          <pc:docMk/>
          <pc:sldMk cId="242534213" sldId="323"/>
        </pc:sldMkLst>
      </pc:sldChg>
      <pc:sldChg chg="del">
        <pc:chgData name="Shirley Heavlin" userId="25dc89a6-a2bb-4ea0-9878-1288e178164b" providerId="ADAL" clId="{32D2B530-BD67-4B1D-A338-AA492A68EADE}" dt="2024-03-06T20:33:57.296" v="0" actId="47"/>
        <pc:sldMkLst>
          <pc:docMk/>
          <pc:sldMk cId="862818941" sldId="330"/>
        </pc:sldMkLst>
      </pc:sldChg>
      <pc:sldChg chg="del">
        <pc:chgData name="Shirley Heavlin" userId="25dc89a6-a2bb-4ea0-9878-1288e178164b" providerId="ADAL" clId="{32D2B530-BD67-4B1D-A338-AA492A68EADE}" dt="2024-03-06T20:33:57.296" v="0" actId="47"/>
        <pc:sldMkLst>
          <pc:docMk/>
          <pc:sldMk cId="2521074290" sldId="331"/>
        </pc:sldMkLst>
      </pc:sldChg>
      <pc:sldChg chg="modNotes">
        <pc:chgData name="Shirley Heavlin" userId="25dc89a6-a2bb-4ea0-9878-1288e178164b" providerId="ADAL" clId="{32D2B530-BD67-4B1D-A338-AA492A68EADE}" dt="2024-03-06T20:38:10.505" v="6" actId="27636"/>
        <pc:sldMkLst>
          <pc:docMk/>
          <pc:sldMk cId="1925151733" sldId="332"/>
        </pc:sldMkLst>
      </pc:sldChg>
      <pc:sldChg chg="del">
        <pc:chgData name="Shirley Heavlin" userId="25dc89a6-a2bb-4ea0-9878-1288e178164b" providerId="ADAL" clId="{32D2B530-BD67-4B1D-A338-AA492A68EADE}" dt="2024-03-06T20:33:57.296" v="0" actId="47"/>
        <pc:sldMkLst>
          <pc:docMk/>
          <pc:sldMk cId="2067915173" sldId="344"/>
        </pc:sldMkLst>
      </pc:sldChg>
      <pc:sldChg chg="del">
        <pc:chgData name="Shirley Heavlin" userId="25dc89a6-a2bb-4ea0-9878-1288e178164b" providerId="ADAL" clId="{32D2B530-BD67-4B1D-A338-AA492A68EADE}" dt="2024-03-06T20:33:57.296" v="0" actId="47"/>
        <pc:sldMkLst>
          <pc:docMk/>
          <pc:sldMk cId="797960455" sldId="345"/>
        </pc:sldMkLst>
      </pc:sldChg>
      <pc:sldChg chg="del">
        <pc:chgData name="Shirley Heavlin" userId="25dc89a6-a2bb-4ea0-9878-1288e178164b" providerId="ADAL" clId="{32D2B530-BD67-4B1D-A338-AA492A68EADE}" dt="2024-03-06T20:33:57.296" v="0" actId="47"/>
        <pc:sldMkLst>
          <pc:docMk/>
          <pc:sldMk cId="3522706018" sldId="347"/>
        </pc:sldMkLst>
      </pc:sldChg>
      <pc:sldChg chg="del">
        <pc:chgData name="Shirley Heavlin" userId="25dc89a6-a2bb-4ea0-9878-1288e178164b" providerId="ADAL" clId="{32D2B530-BD67-4B1D-A338-AA492A68EADE}" dt="2024-03-06T20:33:57.296" v="0" actId="47"/>
        <pc:sldMkLst>
          <pc:docMk/>
          <pc:sldMk cId="71937147" sldId="348"/>
        </pc:sldMkLst>
      </pc:sldChg>
      <pc:sldChg chg="del">
        <pc:chgData name="Shirley Heavlin" userId="25dc89a6-a2bb-4ea0-9878-1288e178164b" providerId="ADAL" clId="{32D2B530-BD67-4B1D-A338-AA492A68EADE}" dt="2024-03-06T20:33:57.296" v="0" actId="47"/>
        <pc:sldMkLst>
          <pc:docMk/>
          <pc:sldMk cId="799000169" sldId="349"/>
        </pc:sldMkLst>
      </pc:sldChg>
      <pc:sldChg chg="del">
        <pc:chgData name="Shirley Heavlin" userId="25dc89a6-a2bb-4ea0-9878-1288e178164b" providerId="ADAL" clId="{32D2B530-BD67-4B1D-A338-AA492A68EADE}" dt="2024-03-06T20:33:57.296" v="0" actId="47"/>
        <pc:sldMkLst>
          <pc:docMk/>
          <pc:sldMk cId="2220728098" sldId="350"/>
        </pc:sldMkLst>
      </pc:sldChg>
      <pc:sldChg chg="del">
        <pc:chgData name="Shirley Heavlin" userId="25dc89a6-a2bb-4ea0-9878-1288e178164b" providerId="ADAL" clId="{32D2B530-BD67-4B1D-A338-AA492A68EADE}" dt="2024-03-06T20:33:57.296" v="0" actId="47"/>
        <pc:sldMkLst>
          <pc:docMk/>
          <pc:sldMk cId="3305330772" sldId="351"/>
        </pc:sldMkLst>
      </pc:sldChg>
      <pc:sldChg chg="del">
        <pc:chgData name="Shirley Heavlin" userId="25dc89a6-a2bb-4ea0-9878-1288e178164b" providerId="ADAL" clId="{32D2B530-BD67-4B1D-A338-AA492A68EADE}" dt="2024-03-06T20:33:57.296" v="0" actId="47"/>
        <pc:sldMkLst>
          <pc:docMk/>
          <pc:sldMk cId="768970111" sldId="352"/>
        </pc:sldMkLst>
      </pc:sldChg>
      <pc:sldChg chg="del">
        <pc:chgData name="Shirley Heavlin" userId="25dc89a6-a2bb-4ea0-9878-1288e178164b" providerId="ADAL" clId="{32D2B530-BD67-4B1D-A338-AA492A68EADE}" dt="2024-03-06T20:33:57.296" v="0" actId="47"/>
        <pc:sldMkLst>
          <pc:docMk/>
          <pc:sldMk cId="1127800782" sldId="353"/>
        </pc:sldMkLst>
      </pc:sldChg>
      <pc:sldChg chg="del">
        <pc:chgData name="Shirley Heavlin" userId="25dc89a6-a2bb-4ea0-9878-1288e178164b" providerId="ADAL" clId="{32D2B530-BD67-4B1D-A338-AA492A68EADE}" dt="2024-03-06T20:33:57.296" v="0" actId="47"/>
        <pc:sldMkLst>
          <pc:docMk/>
          <pc:sldMk cId="2884744350" sldId="354"/>
        </pc:sldMkLst>
      </pc:sldChg>
      <pc:sldChg chg="del">
        <pc:chgData name="Shirley Heavlin" userId="25dc89a6-a2bb-4ea0-9878-1288e178164b" providerId="ADAL" clId="{32D2B530-BD67-4B1D-A338-AA492A68EADE}" dt="2024-03-06T20:33:57.296" v="0" actId="47"/>
        <pc:sldMkLst>
          <pc:docMk/>
          <pc:sldMk cId="2222865104" sldId="355"/>
        </pc:sldMkLst>
      </pc:sldChg>
      <pc:sldChg chg="del">
        <pc:chgData name="Shirley Heavlin" userId="25dc89a6-a2bb-4ea0-9878-1288e178164b" providerId="ADAL" clId="{32D2B530-BD67-4B1D-A338-AA492A68EADE}" dt="2024-03-06T20:33:57.296" v="0" actId="47"/>
        <pc:sldMkLst>
          <pc:docMk/>
          <pc:sldMk cId="2234335983" sldId="356"/>
        </pc:sldMkLst>
      </pc:sldChg>
      <pc:sldChg chg="del">
        <pc:chgData name="Shirley Heavlin" userId="25dc89a6-a2bb-4ea0-9878-1288e178164b" providerId="ADAL" clId="{32D2B530-BD67-4B1D-A338-AA492A68EADE}" dt="2024-03-06T20:33:57.296" v="0" actId="47"/>
        <pc:sldMkLst>
          <pc:docMk/>
          <pc:sldMk cId="492559323" sldId="357"/>
        </pc:sldMkLst>
      </pc:sldChg>
      <pc:sldChg chg="del">
        <pc:chgData name="Shirley Heavlin" userId="25dc89a6-a2bb-4ea0-9878-1288e178164b" providerId="ADAL" clId="{32D2B530-BD67-4B1D-A338-AA492A68EADE}" dt="2024-03-06T20:33:57.296" v="0" actId="47"/>
        <pc:sldMkLst>
          <pc:docMk/>
          <pc:sldMk cId="4179379284" sldId="358"/>
        </pc:sldMkLst>
      </pc:sldChg>
      <pc:sldChg chg="modNotes">
        <pc:chgData name="Shirley Heavlin" userId="25dc89a6-a2bb-4ea0-9878-1288e178164b" providerId="ADAL" clId="{32D2B530-BD67-4B1D-A338-AA492A68EADE}" dt="2024-03-06T20:38:10.429" v="3" actId="27636"/>
        <pc:sldMkLst>
          <pc:docMk/>
          <pc:sldMk cId="1299063372" sldId="370"/>
        </pc:sldMkLst>
      </pc:sldChg>
      <pc:sldChg chg="del">
        <pc:chgData name="Shirley Heavlin" userId="25dc89a6-a2bb-4ea0-9878-1288e178164b" providerId="ADAL" clId="{32D2B530-BD67-4B1D-A338-AA492A68EADE}" dt="2024-03-06T20:33:57.296" v="0" actId="47"/>
        <pc:sldMkLst>
          <pc:docMk/>
          <pc:sldMk cId="2549481217" sldId="372"/>
        </pc:sldMkLst>
      </pc:sldChg>
      <pc:sldChg chg="del">
        <pc:chgData name="Shirley Heavlin" userId="25dc89a6-a2bb-4ea0-9878-1288e178164b" providerId="ADAL" clId="{32D2B530-BD67-4B1D-A338-AA492A68EADE}" dt="2024-03-06T20:33:57.296" v="0" actId="47"/>
        <pc:sldMkLst>
          <pc:docMk/>
          <pc:sldMk cId="2496945355" sldId="373"/>
        </pc:sldMkLst>
      </pc:sldChg>
      <pc:sldChg chg="del">
        <pc:chgData name="Shirley Heavlin" userId="25dc89a6-a2bb-4ea0-9878-1288e178164b" providerId="ADAL" clId="{32D2B530-BD67-4B1D-A338-AA492A68EADE}" dt="2024-03-06T20:33:57.296" v="0" actId="47"/>
        <pc:sldMkLst>
          <pc:docMk/>
          <pc:sldMk cId="1890818256" sldId="375"/>
        </pc:sldMkLst>
      </pc:sldChg>
      <pc:sldChg chg="del">
        <pc:chgData name="Shirley Heavlin" userId="25dc89a6-a2bb-4ea0-9878-1288e178164b" providerId="ADAL" clId="{32D2B530-BD67-4B1D-A338-AA492A68EADE}" dt="2024-03-06T20:33:57.296" v="0" actId="47"/>
        <pc:sldMkLst>
          <pc:docMk/>
          <pc:sldMk cId="2343295062" sldId="376"/>
        </pc:sldMkLst>
      </pc:sldChg>
      <pc:sldChg chg="del">
        <pc:chgData name="Shirley Heavlin" userId="25dc89a6-a2bb-4ea0-9878-1288e178164b" providerId="ADAL" clId="{32D2B530-BD67-4B1D-A338-AA492A68EADE}" dt="2024-03-06T20:33:57.296" v="0" actId="47"/>
        <pc:sldMkLst>
          <pc:docMk/>
          <pc:sldMk cId="2090390215" sldId="377"/>
        </pc:sldMkLst>
      </pc:sldChg>
      <pc:sldChg chg="del">
        <pc:chgData name="Shirley Heavlin" userId="25dc89a6-a2bb-4ea0-9878-1288e178164b" providerId="ADAL" clId="{32D2B530-BD67-4B1D-A338-AA492A68EADE}" dt="2024-03-06T20:33:57.296" v="0" actId="47"/>
        <pc:sldMkLst>
          <pc:docMk/>
          <pc:sldMk cId="1149893312" sldId="378"/>
        </pc:sldMkLst>
      </pc:sldChg>
      <pc:sldChg chg="del">
        <pc:chgData name="Shirley Heavlin" userId="25dc89a6-a2bb-4ea0-9878-1288e178164b" providerId="ADAL" clId="{32D2B530-BD67-4B1D-A338-AA492A68EADE}" dt="2024-03-06T20:33:57.296" v="0" actId="47"/>
        <pc:sldMkLst>
          <pc:docMk/>
          <pc:sldMk cId="595436456" sldId="379"/>
        </pc:sldMkLst>
      </pc:sldChg>
      <pc:sldChg chg="del">
        <pc:chgData name="Shirley Heavlin" userId="25dc89a6-a2bb-4ea0-9878-1288e178164b" providerId="ADAL" clId="{32D2B530-BD67-4B1D-A338-AA492A68EADE}" dt="2024-03-06T20:33:57.296" v="0" actId="47"/>
        <pc:sldMkLst>
          <pc:docMk/>
          <pc:sldMk cId="1574971127" sldId="380"/>
        </pc:sldMkLst>
      </pc:sldChg>
      <pc:sldChg chg="del">
        <pc:chgData name="Shirley Heavlin" userId="25dc89a6-a2bb-4ea0-9878-1288e178164b" providerId="ADAL" clId="{32D2B530-BD67-4B1D-A338-AA492A68EADE}" dt="2024-03-06T20:33:57.296" v="0" actId="47"/>
        <pc:sldMkLst>
          <pc:docMk/>
          <pc:sldMk cId="649215125" sldId="381"/>
        </pc:sldMkLst>
      </pc:sldChg>
      <pc:sldChg chg="del">
        <pc:chgData name="Shirley Heavlin" userId="25dc89a6-a2bb-4ea0-9878-1288e178164b" providerId="ADAL" clId="{32D2B530-BD67-4B1D-A338-AA492A68EADE}" dt="2024-03-06T20:33:57.296" v="0" actId="47"/>
        <pc:sldMkLst>
          <pc:docMk/>
          <pc:sldMk cId="516877242" sldId="382"/>
        </pc:sldMkLst>
      </pc:sldChg>
      <pc:sldChg chg="del">
        <pc:chgData name="Shirley Heavlin" userId="25dc89a6-a2bb-4ea0-9878-1288e178164b" providerId="ADAL" clId="{32D2B530-BD67-4B1D-A338-AA492A68EADE}" dt="2024-03-06T20:33:57.296" v="0" actId="47"/>
        <pc:sldMkLst>
          <pc:docMk/>
          <pc:sldMk cId="3451989593" sldId="383"/>
        </pc:sldMkLst>
      </pc:sldChg>
      <pc:sldChg chg="del">
        <pc:chgData name="Shirley Heavlin" userId="25dc89a6-a2bb-4ea0-9878-1288e178164b" providerId="ADAL" clId="{32D2B530-BD67-4B1D-A338-AA492A68EADE}" dt="2024-03-06T20:33:57.296" v="0" actId="47"/>
        <pc:sldMkLst>
          <pc:docMk/>
          <pc:sldMk cId="691849365" sldId="384"/>
        </pc:sldMkLst>
      </pc:sldChg>
      <pc:sldChg chg="del">
        <pc:chgData name="Shirley Heavlin" userId="25dc89a6-a2bb-4ea0-9878-1288e178164b" providerId="ADAL" clId="{32D2B530-BD67-4B1D-A338-AA492A68EADE}" dt="2024-03-06T20:33:57.296" v="0" actId="47"/>
        <pc:sldMkLst>
          <pc:docMk/>
          <pc:sldMk cId="529332123" sldId="385"/>
        </pc:sldMkLst>
      </pc:sldChg>
      <pc:sldChg chg="del">
        <pc:chgData name="Shirley Heavlin" userId="25dc89a6-a2bb-4ea0-9878-1288e178164b" providerId="ADAL" clId="{32D2B530-BD67-4B1D-A338-AA492A68EADE}" dt="2024-03-06T20:33:57.296" v="0" actId="47"/>
        <pc:sldMkLst>
          <pc:docMk/>
          <pc:sldMk cId="1149473584" sldId="386"/>
        </pc:sldMkLst>
      </pc:sldChg>
      <pc:sldChg chg="del">
        <pc:chgData name="Shirley Heavlin" userId="25dc89a6-a2bb-4ea0-9878-1288e178164b" providerId="ADAL" clId="{32D2B530-BD67-4B1D-A338-AA492A68EADE}" dt="2024-03-06T20:33:57.296" v="0" actId="47"/>
        <pc:sldMkLst>
          <pc:docMk/>
          <pc:sldMk cId="693250865" sldId="387"/>
        </pc:sldMkLst>
      </pc:sldChg>
      <pc:sldChg chg="del">
        <pc:chgData name="Shirley Heavlin" userId="25dc89a6-a2bb-4ea0-9878-1288e178164b" providerId="ADAL" clId="{32D2B530-BD67-4B1D-A338-AA492A68EADE}" dt="2024-03-06T20:33:57.296" v="0" actId="47"/>
        <pc:sldMkLst>
          <pc:docMk/>
          <pc:sldMk cId="3278856730" sldId="388"/>
        </pc:sldMkLst>
      </pc:sldChg>
      <pc:sldChg chg="del">
        <pc:chgData name="Shirley Heavlin" userId="25dc89a6-a2bb-4ea0-9878-1288e178164b" providerId="ADAL" clId="{32D2B530-BD67-4B1D-A338-AA492A68EADE}" dt="2024-03-06T20:33:57.296" v="0" actId="47"/>
        <pc:sldMkLst>
          <pc:docMk/>
          <pc:sldMk cId="1598395063" sldId="389"/>
        </pc:sldMkLst>
      </pc:sldChg>
      <pc:sldChg chg="del">
        <pc:chgData name="Shirley Heavlin" userId="25dc89a6-a2bb-4ea0-9878-1288e178164b" providerId="ADAL" clId="{32D2B530-BD67-4B1D-A338-AA492A68EADE}" dt="2024-03-06T20:33:57.296" v="0" actId="47"/>
        <pc:sldMkLst>
          <pc:docMk/>
          <pc:sldMk cId="1456730697" sldId="390"/>
        </pc:sldMkLst>
      </pc:sldChg>
      <pc:sldChg chg="del">
        <pc:chgData name="Shirley Heavlin" userId="25dc89a6-a2bb-4ea0-9878-1288e178164b" providerId="ADAL" clId="{32D2B530-BD67-4B1D-A338-AA492A68EADE}" dt="2024-03-06T20:33:57.296" v="0" actId="47"/>
        <pc:sldMkLst>
          <pc:docMk/>
          <pc:sldMk cId="1975970932" sldId="391"/>
        </pc:sldMkLst>
      </pc:sldChg>
      <pc:sldChg chg="del">
        <pc:chgData name="Shirley Heavlin" userId="25dc89a6-a2bb-4ea0-9878-1288e178164b" providerId="ADAL" clId="{32D2B530-BD67-4B1D-A338-AA492A68EADE}" dt="2024-03-06T20:33:57.296" v="0" actId="47"/>
        <pc:sldMkLst>
          <pc:docMk/>
          <pc:sldMk cId="1583322241" sldId="392"/>
        </pc:sldMkLst>
      </pc:sldChg>
      <pc:sldChg chg="del">
        <pc:chgData name="Shirley Heavlin" userId="25dc89a6-a2bb-4ea0-9878-1288e178164b" providerId="ADAL" clId="{32D2B530-BD67-4B1D-A338-AA492A68EADE}" dt="2024-03-06T20:33:57.296" v="0" actId="47"/>
        <pc:sldMkLst>
          <pc:docMk/>
          <pc:sldMk cId="876207252" sldId="393"/>
        </pc:sldMkLst>
      </pc:sldChg>
      <pc:sldChg chg="del">
        <pc:chgData name="Shirley Heavlin" userId="25dc89a6-a2bb-4ea0-9878-1288e178164b" providerId="ADAL" clId="{32D2B530-BD67-4B1D-A338-AA492A68EADE}" dt="2024-03-06T20:33:57.296" v="0" actId="47"/>
        <pc:sldMkLst>
          <pc:docMk/>
          <pc:sldMk cId="2152162072" sldId="394"/>
        </pc:sldMkLst>
      </pc:sldChg>
      <pc:sldChg chg="del">
        <pc:chgData name="Shirley Heavlin" userId="25dc89a6-a2bb-4ea0-9878-1288e178164b" providerId="ADAL" clId="{32D2B530-BD67-4B1D-A338-AA492A68EADE}" dt="2024-03-06T20:33:57.296" v="0" actId="47"/>
        <pc:sldMkLst>
          <pc:docMk/>
          <pc:sldMk cId="2723759247" sldId="395"/>
        </pc:sldMkLst>
      </pc:sldChg>
      <pc:sldChg chg="del">
        <pc:chgData name="Shirley Heavlin" userId="25dc89a6-a2bb-4ea0-9878-1288e178164b" providerId="ADAL" clId="{32D2B530-BD67-4B1D-A338-AA492A68EADE}" dt="2024-03-06T20:33:57.296" v="0" actId="47"/>
        <pc:sldMkLst>
          <pc:docMk/>
          <pc:sldMk cId="2125425157" sldId="396"/>
        </pc:sldMkLst>
      </pc:sldChg>
      <pc:sldChg chg="del">
        <pc:chgData name="Shirley Heavlin" userId="25dc89a6-a2bb-4ea0-9878-1288e178164b" providerId="ADAL" clId="{32D2B530-BD67-4B1D-A338-AA492A68EADE}" dt="2024-03-06T20:33:57.296" v="0" actId="47"/>
        <pc:sldMkLst>
          <pc:docMk/>
          <pc:sldMk cId="257764645" sldId="397"/>
        </pc:sldMkLst>
      </pc:sldChg>
      <pc:sldChg chg="del">
        <pc:chgData name="Shirley Heavlin" userId="25dc89a6-a2bb-4ea0-9878-1288e178164b" providerId="ADAL" clId="{32D2B530-BD67-4B1D-A338-AA492A68EADE}" dt="2024-03-06T20:33:57.296" v="0" actId="47"/>
        <pc:sldMkLst>
          <pc:docMk/>
          <pc:sldMk cId="3706356172" sldId="399"/>
        </pc:sldMkLst>
      </pc:sldChg>
      <pc:sldChg chg="del">
        <pc:chgData name="Shirley Heavlin" userId="25dc89a6-a2bb-4ea0-9878-1288e178164b" providerId="ADAL" clId="{32D2B530-BD67-4B1D-A338-AA492A68EADE}" dt="2024-03-06T20:33:57.296" v="0" actId="47"/>
        <pc:sldMkLst>
          <pc:docMk/>
          <pc:sldMk cId="1397564457" sldId="400"/>
        </pc:sldMkLst>
      </pc:sldChg>
      <pc:sldChg chg="del">
        <pc:chgData name="Shirley Heavlin" userId="25dc89a6-a2bb-4ea0-9878-1288e178164b" providerId="ADAL" clId="{32D2B530-BD67-4B1D-A338-AA492A68EADE}" dt="2024-03-06T20:33:57.296" v="0" actId="47"/>
        <pc:sldMkLst>
          <pc:docMk/>
          <pc:sldMk cId="3171013358" sldId="401"/>
        </pc:sldMkLst>
      </pc:sldChg>
      <pc:sldChg chg="del">
        <pc:chgData name="Shirley Heavlin" userId="25dc89a6-a2bb-4ea0-9878-1288e178164b" providerId="ADAL" clId="{32D2B530-BD67-4B1D-A338-AA492A68EADE}" dt="2024-03-06T20:33:57.296" v="0" actId="47"/>
        <pc:sldMkLst>
          <pc:docMk/>
          <pc:sldMk cId="3488561539" sldId="402"/>
        </pc:sldMkLst>
      </pc:sldChg>
      <pc:sldChg chg="del">
        <pc:chgData name="Shirley Heavlin" userId="25dc89a6-a2bb-4ea0-9878-1288e178164b" providerId="ADAL" clId="{32D2B530-BD67-4B1D-A338-AA492A68EADE}" dt="2024-03-06T20:33:57.296" v="0" actId="47"/>
        <pc:sldMkLst>
          <pc:docMk/>
          <pc:sldMk cId="737234086" sldId="403"/>
        </pc:sldMkLst>
      </pc:sldChg>
      <pc:sldChg chg="del">
        <pc:chgData name="Shirley Heavlin" userId="25dc89a6-a2bb-4ea0-9878-1288e178164b" providerId="ADAL" clId="{32D2B530-BD67-4B1D-A338-AA492A68EADE}" dt="2024-03-06T20:33:57.296" v="0" actId="47"/>
        <pc:sldMkLst>
          <pc:docMk/>
          <pc:sldMk cId="1595822689" sldId="404"/>
        </pc:sldMkLst>
      </pc:sldChg>
      <pc:sldChg chg="del">
        <pc:chgData name="Shirley Heavlin" userId="25dc89a6-a2bb-4ea0-9878-1288e178164b" providerId="ADAL" clId="{32D2B530-BD67-4B1D-A338-AA492A68EADE}" dt="2024-03-06T20:33:57.296" v="0" actId="47"/>
        <pc:sldMkLst>
          <pc:docMk/>
          <pc:sldMk cId="1103342518" sldId="405"/>
        </pc:sldMkLst>
      </pc:sldChg>
      <pc:sldChg chg="del">
        <pc:chgData name="Shirley Heavlin" userId="25dc89a6-a2bb-4ea0-9878-1288e178164b" providerId="ADAL" clId="{32D2B530-BD67-4B1D-A338-AA492A68EADE}" dt="2024-03-06T20:33:57.296" v="0" actId="47"/>
        <pc:sldMkLst>
          <pc:docMk/>
          <pc:sldMk cId="2785562395" sldId="406"/>
        </pc:sldMkLst>
      </pc:sldChg>
      <pc:sldChg chg="del">
        <pc:chgData name="Shirley Heavlin" userId="25dc89a6-a2bb-4ea0-9878-1288e178164b" providerId="ADAL" clId="{32D2B530-BD67-4B1D-A338-AA492A68EADE}" dt="2024-03-06T20:33:57.296" v="0" actId="47"/>
        <pc:sldMkLst>
          <pc:docMk/>
          <pc:sldMk cId="1025629982" sldId="407"/>
        </pc:sldMkLst>
      </pc:sldChg>
      <pc:sldChg chg="del">
        <pc:chgData name="Shirley Heavlin" userId="25dc89a6-a2bb-4ea0-9878-1288e178164b" providerId="ADAL" clId="{32D2B530-BD67-4B1D-A338-AA492A68EADE}" dt="2024-03-06T20:33:57.296" v="0" actId="47"/>
        <pc:sldMkLst>
          <pc:docMk/>
          <pc:sldMk cId="3045633796" sldId="408"/>
        </pc:sldMkLst>
      </pc:sldChg>
      <pc:sldChg chg="del">
        <pc:chgData name="Shirley Heavlin" userId="25dc89a6-a2bb-4ea0-9878-1288e178164b" providerId="ADAL" clId="{32D2B530-BD67-4B1D-A338-AA492A68EADE}" dt="2024-03-06T20:33:57.296" v="0" actId="47"/>
        <pc:sldMkLst>
          <pc:docMk/>
          <pc:sldMk cId="3399228552" sldId="409"/>
        </pc:sldMkLst>
      </pc:sldChg>
      <pc:sldChg chg="del">
        <pc:chgData name="Shirley Heavlin" userId="25dc89a6-a2bb-4ea0-9878-1288e178164b" providerId="ADAL" clId="{32D2B530-BD67-4B1D-A338-AA492A68EADE}" dt="2024-03-06T20:33:57.296" v="0" actId="47"/>
        <pc:sldMkLst>
          <pc:docMk/>
          <pc:sldMk cId="2489163259" sldId="410"/>
        </pc:sldMkLst>
      </pc:sldChg>
      <pc:sldChg chg="del">
        <pc:chgData name="Shirley Heavlin" userId="25dc89a6-a2bb-4ea0-9878-1288e178164b" providerId="ADAL" clId="{32D2B530-BD67-4B1D-A338-AA492A68EADE}" dt="2024-03-06T20:33:57.296" v="0" actId="47"/>
        <pc:sldMkLst>
          <pc:docMk/>
          <pc:sldMk cId="2647605511" sldId="411"/>
        </pc:sldMkLst>
      </pc:sldChg>
      <pc:sldChg chg="del">
        <pc:chgData name="Shirley Heavlin" userId="25dc89a6-a2bb-4ea0-9878-1288e178164b" providerId="ADAL" clId="{32D2B530-BD67-4B1D-A338-AA492A68EADE}" dt="2024-03-06T20:33:57.296" v="0" actId="47"/>
        <pc:sldMkLst>
          <pc:docMk/>
          <pc:sldMk cId="3914731440" sldId="412"/>
        </pc:sldMkLst>
      </pc:sldChg>
      <pc:sldChg chg="del">
        <pc:chgData name="Shirley Heavlin" userId="25dc89a6-a2bb-4ea0-9878-1288e178164b" providerId="ADAL" clId="{32D2B530-BD67-4B1D-A338-AA492A68EADE}" dt="2024-03-06T20:33:57.296" v="0" actId="47"/>
        <pc:sldMkLst>
          <pc:docMk/>
          <pc:sldMk cId="2367637821" sldId="413"/>
        </pc:sldMkLst>
      </pc:sldChg>
      <pc:sldChg chg="del">
        <pc:chgData name="Shirley Heavlin" userId="25dc89a6-a2bb-4ea0-9878-1288e178164b" providerId="ADAL" clId="{32D2B530-BD67-4B1D-A338-AA492A68EADE}" dt="2024-03-06T20:33:57.296" v="0" actId="47"/>
        <pc:sldMkLst>
          <pc:docMk/>
          <pc:sldMk cId="1091842056" sldId="414"/>
        </pc:sldMkLst>
      </pc:sldChg>
      <pc:sldChg chg="del">
        <pc:chgData name="Shirley Heavlin" userId="25dc89a6-a2bb-4ea0-9878-1288e178164b" providerId="ADAL" clId="{32D2B530-BD67-4B1D-A338-AA492A68EADE}" dt="2024-03-06T20:33:57.296" v="0" actId="47"/>
        <pc:sldMkLst>
          <pc:docMk/>
          <pc:sldMk cId="1872507413" sldId="415"/>
        </pc:sldMkLst>
      </pc:sldChg>
      <pc:sldChg chg="del">
        <pc:chgData name="Shirley Heavlin" userId="25dc89a6-a2bb-4ea0-9878-1288e178164b" providerId="ADAL" clId="{32D2B530-BD67-4B1D-A338-AA492A68EADE}" dt="2024-03-06T20:33:57.296" v="0" actId="47"/>
        <pc:sldMkLst>
          <pc:docMk/>
          <pc:sldMk cId="1832551221" sldId="416"/>
        </pc:sldMkLst>
      </pc:sldChg>
      <pc:sldChg chg="del">
        <pc:chgData name="Shirley Heavlin" userId="25dc89a6-a2bb-4ea0-9878-1288e178164b" providerId="ADAL" clId="{32D2B530-BD67-4B1D-A338-AA492A68EADE}" dt="2024-03-06T20:33:57.296" v="0" actId="47"/>
        <pc:sldMkLst>
          <pc:docMk/>
          <pc:sldMk cId="1232446585" sldId="417"/>
        </pc:sldMkLst>
      </pc:sldChg>
      <pc:sldChg chg="modNotes">
        <pc:chgData name="Shirley Heavlin" userId="25dc89a6-a2bb-4ea0-9878-1288e178164b" providerId="ADAL" clId="{32D2B530-BD67-4B1D-A338-AA492A68EADE}" dt="2024-03-06T20:38:10.453" v="4" actId="27636"/>
        <pc:sldMkLst>
          <pc:docMk/>
          <pc:sldMk cId="3033521137" sldId="417"/>
        </pc:sldMkLst>
      </pc:sldChg>
      <pc:sldChg chg="del">
        <pc:chgData name="Shirley Heavlin" userId="25dc89a6-a2bb-4ea0-9878-1288e178164b" providerId="ADAL" clId="{32D2B530-BD67-4B1D-A338-AA492A68EADE}" dt="2024-03-06T20:33:57.296" v="0" actId="47"/>
        <pc:sldMkLst>
          <pc:docMk/>
          <pc:sldMk cId="3082938615" sldId="418"/>
        </pc:sldMkLst>
      </pc:sldChg>
      <pc:sldChg chg="del">
        <pc:chgData name="Shirley Heavlin" userId="25dc89a6-a2bb-4ea0-9878-1288e178164b" providerId="ADAL" clId="{32D2B530-BD67-4B1D-A338-AA492A68EADE}" dt="2024-03-06T20:33:57.296" v="0" actId="47"/>
        <pc:sldMkLst>
          <pc:docMk/>
          <pc:sldMk cId="2192777779" sldId="419"/>
        </pc:sldMkLst>
      </pc:sldChg>
      <pc:sldChg chg="del">
        <pc:chgData name="Shirley Heavlin" userId="25dc89a6-a2bb-4ea0-9878-1288e178164b" providerId="ADAL" clId="{32D2B530-BD67-4B1D-A338-AA492A68EADE}" dt="2024-03-06T20:33:57.296" v="0" actId="47"/>
        <pc:sldMkLst>
          <pc:docMk/>
          <pc:sldMk cId="168823669" sldId="420"/>
        </pc:sldMkLst>
      </pc:sldChg>
      <pc:sldChg chg="del">
        <pc:chgData name="Shirley Heavlin" userId="25dc89a6-a2bb-4ea0-9878-1288e178164b" providerId="ADAL" clId="{32D2B530-BD67-4B1D-A338-AA492A68EADE}" dt="2024-03-06T20:33:57.296" v="0" actId="47"/>
        <pc:sldMkLst>
          <pc:docMk/>
          <pc:sldMk cId="2413543835" sldId="421"/>
        </pc:sldMkLst>
      </pc:sldChg>
      <pc:sldChg chg="del">
        <pc:chgData name="Shirley Heavlin" userId="25dc89a6-a2bb-4ea0-9878-1288e178164b" providerId="ADAL" clId="{32D2B530-BD67-4B1D-A338-AA492A68EADE}" dt="2024-03-06T20:33:57.296" v="0" actId="47"/>
        <pc:sldMkLst>
          <pc:docMk/>
          <pc:sldMk cId="3206674267" sldId="422"/>
        </pc:sldMkLst>
      </pc:sldChg>
      <pc:sldChg chg="del">
        <pc:chgData name="Shirley Heavlin" userId="25dc89a6-a2bb-4ea0-9878-1288e178164b" providerId="ADAL" clId="{32D2B530-BD67-4B1D-A338-AA492A68EADE}" dt="2024-03-06T20:33:57.296" v="0" actId="47"/>
        <pc:sldMkLst>
          <pc:docMk/>
          <pc:sldMk cId="3397763375" sldId="423"/>
        </pc:sldMkLst>
      </pc:sldChg>
      <pc:sldChg chg="del">
        <pc:chgData name="Shirley Heavlin" userId="25dc89a6-a2bb-4ea0-9878-1288e178164b" providerId="ADAL" clId="{32D2B530-BD67-4B1D-A338-AA492A68EADE}" dt="2024-03-06T20:33:57.296" v="0" actId="47"/>
        <pc:sldMkLst>
          <pc:docMk/>
          <pc:sldMk cId="535135693" sldId="424"/>
        </pc:sldMkLst>
      </pc:sldChg>
      <pc:sldChg chg="del">
        <pc:chgData name="Shirley Heavlin" userId="25dc89a6-a2bb-4ea0-9878-1288e178164b" providerId="ADAL" clId="{32D2B530-BD67-4B1D-A338-AA492A68EADE}" dt="2024-03-06T20:33:57.296" v="0" actId="47"/>
        <pc:sldMkLst>
          <pc:docMk/>
          <pc:sldMk cId="1313497605" sldId="425"/>
        </pc:sldMkLst>
      </pc:sldChg>
      <pc:sldChg chg="del">
        <pc:chgData name="Shirley Heavlin" userId="25dc89a6-a2bb-4ea0-9878-1288e178164b" providerId="ADAL" clId="{32D2B530-BD67-4B1D-A338-AA492A68EADE}" dt="2024-03-06T20:33:57.296" v="0" actId="47"/>
        <pc:sldMkLst>
          <pc:docMk/>
          <pc:sldMk cId="1701062661" sldId="426"/>
        </pc:sldMkLst>
      </pc:sldChg>
      <pc:sldChg chg="del">
        <pc:chgData name="Shirley Heavlin" userId="25dc89a6-a2bb-4ea0-9878-1288e178164b" providerId="ADAL" clId="{32D2B530-BD67-4B1D-A338-AA492A68EADE}" dt="2024-03-06T20:33:57.296" v="0" actId="47"/>
        <pc:sldMkLst>
          <pc:docMk/>
          <pc:sldMk cId="2538404494" sldId="427"/>
        </pc:sldMkLst>
      </pc:sldChg>
      <pc:sldChg chg="del">
        <pc:chgData name="Shirley Heavlin" userId="25dc89a6-a2bb-4ea0-9878-1288e178164b" providerId="ADAL" clId="{32D2B530-BD67-4B1D-A338-AA492A68EADE}" dt="2024-03-06T20:33:57.296" v="0" actId="47"/>
        <pc:sldMkLst>
          <pc:docMk/>
          <pc:sldMk cId="3399753100" sldId="428"/>
        </pc:sldMkLst>
      </pc:sldChg>
      <pc:sldMasterChg chg="delSldLayout">
        <pc:chgData name="Shirley Heavlin" userId="25dc89a6-a2bb-4ea0-9878-1288e178164b" providerId="ADAL" clId="{32D2B530-BD67-4B1D-A338-AA492A68EADE}" dt="2024-03-06T20:39:51.251" v="32" actId="47"/>
        <pc:sldMasterMkLst>
          <pc:docMk/>
          <pc:sldMasterMk cId="0" sldId="2147483666"/>
        </pc:sldMasterMkLst>
        <pc:sldLayoutChg chg="del">
          <pc:chgData name="Shirley Heavlin" userId="25dc89a6-a2bb-4ea0-9878-1288e178164b" providerId="ADAL" clId="{32D2B530-BD67-4B1D-A338-AA492A68EADE}" dt="2024-03-06T20:39:51.251" v="32" actId="47"/>
          <pc:sldLayoutMkLst>
            <pc:docMk/>
            <pc:sldMasterMk cId="0" sldId="2147483666"/>
            <pc:sldLayoutMk cId="93504372" sldId="2147483683"/>
          </pc:sldLayoutMkLst>
        </pc:sldLayoutChg>
        <pc:sldLayoutChg chg="del">
          <pc:chgData name="Shirley Heavlin" userId="25dc89a6-a2bb-4ea0-9878-1288e178164b" providerId="ADAL" clId="{32D2B530-BD67-4B1D-A338-AA492A68EADE}" dt="2024-03-06T20:33:57.296" v="0" actId="47"/>
          <pc:sldLayoutMkLst>
            <pc:docMk/>
            <pc:sldMasterMk cId="0" sldId="2147483666"/>
            <pc:sldLayoutMk cId="2157894067" sldId="2147483683"/>
          </pc:sldLayoutMkLst>
        </pc:sldLayoutChg>
        <pc:sldLayoutChg chg="del">
          <pc:chgData name="Shirley Heavlin" userId="25dc89a6-a2bb-4ea0-9878-1288e178164b" providerId="ADAL" clId="{32D2B530-BD67-4B1D-A338-AA492A68EADE}" dt="2024-03-06T20:33:57.296" v="0" actId="47"/>
          <pc:sldLayoutMkLst>
            <pc:docMk/>
            <pc:sldMasterMk cId="0" sldId="2147483666"/>
            <pc:sldLayoutMk cId="566882608" sldId="2147483684"/>
          </pc:sldLayoutMkLst>
        </pc:sldLayoutChg>
        <pc:sldLayoutChg chg="del">
          <pc:chgData name="Shirley Heavlin" userId="25dc89a6-a2bb-4ea0-9878-1288e178164b" providerId="ADAL" clId="{32D2B530-BD67-4B1D-A338-AA492A68EADE}" dt="2024-03-06T20:33:57.296" v="0" actId="47"/>
          <pc:sldLayoutMkLst>
            <pc:docMk/>
            <pc:sldMasterMk cId="0" sldId="2147483666"/>
            <pc:sldLayoutMk cId="1975057449" sldId="2147483685"/>
          </pc:sldLayoutMkLst>
        </pc:sldLayoutChg>
      </pc:sldMasterChg>
    </pc:docChg>
  </pc:docChgLst>
  <pc:docChgLst>
    <pc:chgData name="Shirley Heavlin" userId="25dc89a6-a2bb-4ea0-9878-1288e178164b" providerId="ADAL" clId="{518E7D47-E7DA-4AA5-8DFD-F8BD6FC3ADAD}"/>
    <pc:docChg chg="custSel addSld delSld modSld modMainMaster">
      <pc:chgData name="Shirley Heavlin" userId="25dc89a6-a2bb-4ea0-9878-1288e178164b" providerId="ADAL" clId="{518E7D47-E7DA-4AA5-8DFD-F8BD6FC3ADAD}" dt="2024-03-25T23:17:28.781" v="82" actId="313"/>
      <pc:docMkLst>
        <pc:docMk/>
      </pc:docMkLst>
      <pc:sldChg chg="modNotesTx">
        <pc:chgData name="Shirley Heavlin" userId="25dc89a6-a2bb-4ea0-9878-1288e178164b" providerId="ADAL" clId="{518E7D47-E7DA-4AA5-8DFD-F8BD6FC3ADAD}" dt="2024-03-14T20:47:56.756" v="26"/>
        <pc:sldMkLst>
          <pc:docMk/>
          <pc:sldMk cId="3622896338" sldId="262"/>
        </pc:sldMkLst>
      </pc:sldChg>
      <pc:sldChg chg="modSp mod">
        <pc:chgData name="Shirley Heavlin" userId="25dc89a6-a2bb-4ea0-9878-1288e178164b" providerId="ADAL" clId="{518E7D47-E7DA-4AA5-8DFD-F8BD6FC3ADAD}" dt="2024-03-25T20:47:05.267" v="61" actId="14100"/>
        <pc:sldMkLst>
          <pc:docMk/>
          <pc:sldMk cId="0" sldId="270"/>
        </pc:sldMkLst>
        <pc:spChg chg="mod">
          <ac:chgData name="Shirley Heavlin" userId="25dc89a6-a2bb-4ea0-9878-1288e178164b" providerId="ADAL" clId="{518E7D47-E7DA-4AA5-8DFD-F8BD6FC3ADAD}" dt="2024-03-25T20:47:05.267" v="61" actId="14100"/>
          <ac:spMkLst>
            <pc:docMk/>
            <pc:sldMk cId="0" sldId="270"/>
            <ac:spMk id="3" creationId="{00000000-0000-0000-0000-000000000000}"/>
          </ac:spMkLst>
        </pc:spChg>
      </pc:sldChg>
      <pc:sldChg chg="del">
        <pc:chgData name="Shirley Heavlin" userId="25dc89a6-a2bb-4ea0-9878-1288e178164b" providerId="ADAL" clId="{518E7D47-E7DA-4AA5-8DFD-F8BD6FC3ADAD}" dt="2024-03-25T20:39:04.166" v="40" actId="47"/>
        <pc:sldMkLst>
          <pc:docMk/>
          <pc:sldMk cId="2050187235" sldId="298"/>
        </pc:sldMkLst>
      </pc:sldChg>
      <pc:sldChg chg="del">
        <pc:chgData name="Shirley Heavlin" userId="25dc89a6-a2bb-4ea0-9878-1288e178164b" providerId="ADAL" clId="{518E7D47-E7DA-4AA5-8DFD-F8BD6FC3ADAD}" dt="2024-03-25T20:39:04.166" v="40" actId="47"/>
        <pc:sldMkLst>
          <pc:docMk/>
          <pc:sldMk cId="1742495534" sldId="303"/>
        </pc:sldMkLst>
      </pc:sldChg>
      <pc:sldChg chg="del">
        <pc:chgData name="Shirley Heavlin" userId="25dc89a6-a2bb-4ea0-9878-1288e178164b" providerId="ADAL" clId="{518E7D47-E7DA-4AA5-8DFD-F8BD6FC3ADAD}" dt="2024-03-25T20:39:04.166" v="40" actId="47"/>
        <pc:sldMkLst>
          <pc:docMk/>
          <pc:sldMk cId="1360049962" sldId="304"/>
        </pc:sldMkLst>
      </pc:sldChg>
      <pc:sldChg chg="del">
        <pc:chgData name="Shirley Heavlin" userId="25dc89a6-a2bb-4ea0-9878-1288e178164b" providerId="ADAL" clId="{518E7D47-E7DA-4AA5-8DFD-F8BD6FC3ADAD}" dt="2024-03-25T20:39:04.166" v="40" actId="47"/>
        <pc:sldMkLst>
          <pc:docMk/>
          <pc:sldMk cId="49545340" sldId="306"/>
        </pc:sldMkLst>
      </pc:sldChg>
      <pc:sldChg chg="del">
        <pc:chgData name="Shirley Heavlin" userId="25dc89a6-a2bb-4ea0-9878-1288e178164b" providerId="ADAL" clId="{518E7D47-E7DA-4AA5-8DFD-F8BD6FC3ADAD}" dt="2024-03-25T20:39:04.166" v="40" actId="47"/>
        <pc:sldMkLst>
          <pc:docMk/>
          <pc:sldMk cId="995297393" sldId="308"/>
        </pc:sldMkLst>
      </pc:sldChg>
      <pc:sldChg chg="del">
        <pc:chgData name="Shirley Heavlin" userId="25dc89a6-a2bb-4ea0-9878-1288e178164b" providerId="ADAL" clId="{518E7D47-E7DA-4AA5-8DFD-F8BD6FC3ADAD}" dt="2024-03-25T20:39:04.166" v="40" actId="47"/>
        <pc:sldMkLst>
          <pc:docMk/>
          <pc:sldMk cId="1578961998" sldId="309"/>
        </pc:sldMkLst>
      </pc:sldChg>
      <pc:sldChg chg="modSp del mod">
        <pc:chgData name="Shirley Heavlin" userId="25dc89a6-a2bb-4ea0-9878-1288e178164b" providerId="ADAL" clId="{518E7D47-E7DA-4AA5-8DFD-F8BD6FC3ADAD}" dt="2024-03-25T20:39:04.166" v="40" actId="47"/>
        <pc:sldMkLst>
          <pc:docMk/>
          <pc:sldMk cId="1390955746" sldId="310"/>
        </pc:sldMkLst>
        <pc:picChg chg="mod">
          <ac:chgData name="Shirley Heavlin" userId="25dc89a6-a2bb-4ea0-9878-1288e178164b" providerId="ADAL" clId="{518E7D47-E7DA-4AA5-8DFD-F8BD6FC3ADAD}" dt="2024-03-14T20:50:20.407" v="30" actId="14100"/>
          <ac:picMkLst>
            <pc:docMk/>
            <pc:sldMk cId="1390955746" sldId="310"/>
            <ac:picMk id="5" creationId="{3C4327DA-2629-F147-58A1-52640A1FBD78}"/>
          </ac:picMkLst>
        </pc:picChg>
      </pc:sldChg>
      <pc:sldChg chg="del">
        <pc:chgData name="Shirley Heavlin" userId="25dc89a6-a2bb-4ea0-9878-1288e178164b" providerId="ADAL" clId="{518E7D47-E7DA-4AA5-8DFD-F8BD6FC3ADAD}" dt="2024-03-25T20:39:04.166" v="40" actId="47"/>
        <pc:sldMkLst>
          <pc:docMk/>
          <pc:sldMk cId="246630401" sldId="312"/>
        </pc:sldMkLst>
      </pc:sldChg>
      <pc:sldChg chg="del">
        <pc:chgData name="Shirley Heavlin" userId="25dc89a6-a2bb-4ea0-9878-1288e178164b" providerId="ADAL" clId="{518E7D47-E7DA-4AA5-8DFD-F8BD6FC3ADAD}" dt="2024-03-25T20:39:04.166" v="40" actId="47"/>
        <pc:sldMkLst>
          <pc:docMk/>
          <pc:sldMk cId="3048854770" sldId="313"/>
        </pc:sldMkLst>
      </pc:sldChg>
      <pc:sldChg chg="del">
        <pc:chgData name="Shirley Heavlin" userId="25dc89a6-a2bb-4ea0-9878-1288e178164b" providerId="ADAL" clId="{518E7D47-E7DA-4AA5-8DFD-F8BD6FC3ADAD}" dt="2024-03-25T20:39:04.166" v="40" actId="47"/>
        <pc:sldMkLst>
          <pc:docMk/>
          <pc:sldMk cId="1256972453" sldId="314"/>
        </pc:sldMkLst>
      </pc:sldChg>
      <pc:sldChg chg="modSp del mod modNotesTx">
        <pc:chgData name="Shirley Heavlin" userId="25dc89a6-a2bb-4ea0-9878-1288e178164b" providerId="ADAL" clId="{518E7D47-E7DA-4AA5-8DFD-F8BD6FC3ADAD}" dt="2024-03-25T20:39:04.166" v="40" actId="47"/>
        <pc:sldMkLst>
          <pc:docMk/>
          <pc:sldMk cId="1809233553" sldId="315"/>
        </pc:sldMkLst>
        <pc:spChg chg="mod">
          <ac:chgData name="Shirley Heavlin" userId="25dc89a6-a2bb-4ea0-9878-1288e178164b" providerId="ADAL" clId="{518E7D47-E7DA-4AA5-8DFD-F8BD6FC3ADAD}" dt="2024-03-14T19:05:59.764" v="19" actId="33524"/>
          <ac:spMkLst>
            <pc:docMk/>
            <pc:sldMk cId="1809233553" sldId="315"/>
            <ac:spMk id="2" creationId="{00000000-0000-0000-0000-000000000000}"/>
          </ac:spMkLst>
        </pc:spChg>
      </pc:sldChg>
      <pc:sldChg chg="del">
        <pc:chgData name="Shirley Heavlin" userId="25dc89a6-a2bb-4ea0-9878-1288e178164b" providerId="ADAL" clId="{518E7D47-E7DA-4AA5-8DFD-F8BD6FC3ADAD}" dt="2024-03-25T20:39:04.166" v="40" actId="47"/>
        <pc:sldMkLst>
          <pc:docMk/>
          <pc:sldMk cId="574493491" sldId="316"/>
        </pc:sldMkLst>
      </pc:sldChg>
      <pc:sldChg chg="add del">
        <pc:chgData name="Shirley Heavlin" userId="25dc89a6-a2bb-4ea0-9878-1288e178164b" providerId="ADAL" clId="{518E7D47-E7DA-4AA5-8DFD-F8BD6FC3ADAD}" dt="2024-03-25T20:38:39.946" v="35"/>
        <pc:sldMkLst>
          <pc:docMk/>
          <pc:sldMk cId="107448614" sldId="319"/>
        </pc:sldMkLst>
      </pc:sldChg>
      <pc:sldChg chg="add del">
        <pc:chgData name="Shirley Heavlin" userId="25dc89a6-a2bb-4ea0-9878-1288e178164b" providerId="ADAL" clId="{518E7D47-E7DA-4AA5-8DFD-F8BD6FC3ADAD}" dt="2024-03-25T20:38:39.946" v="35"/>
        <pc:sldMkLst>
          <pc:docMk/>
          <pc:sldMk cId="377415588" sldId="320"/>
        </pc:sldMkLst>
      </pc:sldChg>
      <pc:sldChg chg="add del">
        <pc:chgData name="Shirley Heavlin" userId="25dc89a6-a2bb-4ea0-9878-1288e178164b" providerId="ADAL" clId="{518E7D47-E7DA-4AA5-8DFD-F8BD6FC3ADAD}" dt="2024-03-25T20:38:39.946" v="35"/>
        <pc:sldMkLst>
          <pc:docMk/>
          <pc:sldMk cId="454770297" sldId="321"/>
        </pc:sldMkLst>
      </pc:sldChg>
      <pc:sldChg chg="add del">
        <pc:chgData name="Shirley Heavlin" userId="25dc89a6-a2bb-4ea0-9878-1288e178164b" providerId="ADAL" clId="{518E7D47-E7DA-4AA5-8DFD-F8BD6FC3ADAD}" dt="2024-03-25T20:38:39.946" v="35"/>
        <pc:sldMkLst>
          <pc:docMk/>
          <pc:sldMk cId="2267119063" sldId="322"/>
        </pc:sldMkLst>
      </pc:sldChg>
      <pc:sldChg chg="add del modNotes modNotesTx">
        <pc:chgData name="Shirley Heavlin" userId="25dc89a6-a2bb-4ea0-9878-1288e178164b" providerId="ADAL" clId="{518E7D47-E7DA-4AA5-8DFD-F8BD6FC3ADAD}" dt="2024-03-25T23:17:24.903" v="81" actId="313"/>
        <pc:sldMkLst>
          <pc:docMk/>
          <pc:sldMk cId="242534213" sldId="323"/>
        </pc:sldMkLst>
      </pc:sldChg>
      <pc:sldChg chg="add del">
        <pc:chgData name="Shirley Heavlin" userId="25dc89a6-a2bb-4ea0-9878-1288e178164b" providerId="ADAL" clId="{518E7D47-E7DA-4AA5-8DFD-F8BD6FC3ADAD}" dt="2024-03-25T20:38:39.946" v="35"/>
        <pc:sldMkLst>
          <pc:docMk/>
          <pc:sldMk cId="862818941" sldId="330"/>
        </pc:sldMkLst>
      </pc:sldChg>
      <pc:sldChg chg="add del">
        <pc:chgData name="Shirley Heavlin" userId="25dc89a6-a2bb-4ea0-9878-1288e178164b" providerId="ADAL" clId="{518E7D47-E7DA-4AA5-8DFD-F8BD6FC3ADAD}" dt="2024-03-25T20:38:39.946" v="35"/>
        <pc:sldMkLst>
          <pc:docMk/>
          <pc:sldMk cId="2521074290" sldId="331"/>
        </pc:sldMkLst>
      </pc:sldChg>
      <pc:sldChg chg="add del modNotes">
        <pc:chgData name="Shirley Heavlin" userId="25dc89a6-a2bb-4ea0-9878-1288e178164b" providerId="ADAL" clId="{518E7D47-E7DA-4AA5-8DFD-F8BD6FC3ADAD}" dt="2024-03-25T20:38:40.169" v="39" actId="27636"/>
        <pc:sldMkLst>
          <pc:docMk/>
          <pc:sldMk cId="1925151733" sldId="332"/>
        </pc:sldMkLst>
      </pc:sldChg>
      <pc:sldChg chg="add">
        <pc:chgData name="Shirley Heavlin" userId="25dc89a6-a2bb-4ea0-9878-1288e178164b" providerId="ADAL" clId="{518E7D47-E7DA-4AA5-8DFD-F8BD6FC3ADAD}" dt="2024-03-14T19:08:46.313" v="22"/>
        <pc:sldMkLst>
          <pc:docMk/>
          <pc:sldMk cId="313020488" sldId="340"/>
        </pc:sldMkLst>
      </pc:sldChg>
      <pc:sldChg chg="modSp add del mod">
        <pc:chgData name="Shirley Heavlin" userId="25dc89a6-a2bb-4ea0-9878-1288e178164b" providerId="ADAL" clId="{518E7D47-E7DA-4AA5-8DFD-F8BD6FC3ADAD}" dt="2024-03-25T23:06:13.152" v="64" actId="47"/>
        <pc:sldMkLst>
          <pc:docMk/>
          <pc:sldMk cId="1082448296" sldId="343"/>
        </pc:sldMkLst>
        <pc:spChg chg="mod">
          <ac:chgData name="Shirley Heavlin" userId="25dc89a6-a2bb-4ea0-9878-1288e178164b" providerId="ADAL" clId="{518E7D47-E7DA-4AA5-8DFD-F8BD6FC3ADAD}" dt="2024-03-14T19:09:22.952" v="25" actId="207"/>
          <ac:spMkLst>
            <pc:docMk/>
            <pc:sldMk cId="1082448296" sldId="343"/>
            <ac:spMk id="2" creationId="{58661D1D-DFB2-46FF-B5D5-1333EEB7540D}"/>
          </ac:spMkLst>
        </pc:spChg>
        <pc:spChg chg="mod">
          <ac:chgData name="Shirley Heavlin" userId="25dc89a6-a2bb-4ea0-9878-1288e178164b" providerId="ADAL" clId="{518E7D47-E7DA-4AA5-8DFD-F8BD6FC3ADAD}" dt="2024-03-25T20:42:31.153" v="54" actId="207"/>
          <ac:spMkLst>
            <pc:docMk/>
            <pc:sldMk cId="1082448296" sldId="343"/>
            <ac:spMk id="3" creationId="{5E68A898-6FF9-45F4-9E11-2D33B934FF2F}"/>
          </ac:spMkLst>
        </pc:spChg>
      </pc:sldChg>
      <pc:sldChg chg="add del">
        <pc:chgData name="Shirley Heavlin" userId="25dc89a6-a2bb-4ea0-9878-1288e178164b" providerId="ADAL" clId="{518E7D47-E7DA-4AA5-8DFD-F8BD6FC3ADAD}" dt="2024-03-25T20:38:39.946" v="35"/>
        <pc:sldMkLst>
          <pc:docMk/>
          <pc:sldMk cId="2067915173" sldId="344"/>
        </pc:sldMkLst>
      </pc:sldChg>
      <pc:sldChg chg="add del">
        <pc:chgData name="Shirley Heavlin" userId="25dc89a6-a2bb-4ea0-9878-1288e178164b" providerId="ADAL" clId="{518E7D47-E7DA-4AA5-8DFD-F8BD6FC3ADAD}" dt="2024-03-25T20:38:39.946" v="35"/>
        <pc:sldMkLst>
          <pc:docMk/>
          <pc:sldMk cId="797960455" sldId="345"/>
        </pc:sldMkLst>
      </pc:sldChg>
      <pc:sldChg chg="modSp add del mod">
        <pc:chgData name="Shirley Heavlin" userId="25dc89a6-a2bb-4ea0-9878-1288e178164b" providerId="ADAL" clId="{518E7D47-E7DA-4AA5-8DFD-F8BD6FC3ADAD}" dt="2024-03-25T20:45:14.742" v="55" actId="1076"/>
        <pc:sldMkLst>
          <pc:docMk/>
          <pc:sldMk cId="2632992504" sldId="346"/>
        </pc:sldMkLst>
        <pc:picChg chg="mod">
          <ac:chgData name="Shirley Heavlin" userId="25dc89a6-a2bb-4ea0-9878-1288e178164b" providerId="ADAL" clId="{518E7D47-E7DA-4AA5-8DFD-F8BD6FC3ADAD}" dt="2024-03-25T20:45:14.742" v="55" actId="1076"/>
          <ac:picMkLst>
            <pc:docMk/>
            <pc:sldMk cId="2632992504" sldId="346"/>
            <ac:picMk id="5" creationId="{4BF8EE80-0550-BFF5-5994-4A065A7B238E}"/>
          </ac:picMkLst>
        </pc:picChg>
      </pc:sldChg>
      <pc:sldChg chg="modSp add del mod">
        <pc:chgData name="Shirley Heavlin" userId="25dc89a6-a2bb-4ea0-9878-1288e178164b" providerId="ADAL" clId="{518E7D47-E7DA-4AA5-8DFD-F8BD6FC3ADAD}" dt="2024-03-25T20:45:19.165" v="57" actId="14100"/>
        <pc:sldMkLst>
          <pc:docMk/>
          <pc:sldMk cId="3522706018" sldId="347"/>
        </pc:sldMkLst>
        <pc:picChg chg="mod">
          <ac:chgData name="Shirley Heavlin" userId="25dc89a6-a2bb-4ea0-9878-1288e178164b" providerId="ADAL" clId="{518E7D47-E7DA-4AA5-8DFD-F8BD6FC3ADAD}" dt="2024-03-25T20:45:19.165" v="57" actId="14100"/>
          <ac:picMkLst>
            <pc:docMk/>
            <pc:sldMk cId="3522706018" sldId="347"/>
            <ac:picMk id="5" creationId="{A0B5BE94-AF98-D0D9-4B5E-C556AC2AE9CA}"/>
          </ac:picMkLst>
        </pc:picChg>
      </pc:sldChg>
      <pc:sldChg chg="add del">
        <pc:chgData name="Shirley Heavlin" userId="25dc89a6-a2bb-4ea0-9878-1288e178164b" providerId="ADAL" clId="{518E7D47-E7DA-4AA5-8DFD-F8BD6FC3ADAD}" dt="2024-03-25T20:38:39.946" v="35"/>
        <pc:sldMkLst>
          <pc:docMk/>
          <pc:sldMk cId="71937147" sldId="348"/>
        </pc:sldMkLst>
      </pc:sldChg>
      <pc:sldChg chg="add del">
        <pc:chgData name="Shirley Heavlin" userId="25dc89a6-a2bb-4ea0-9878-1288e178164b" providerId="ADAL" clId="{518E7D47-E7DA-4AA5-8DFD-F8BD6FC3ADAD}" dt="2024-03-25T20:38:39.946" v="35"/>
        <pc:sldMkLst>
          <pc:docMk/>
          <pc:sldMk cId="2336254929" sldId="349"/>
        </pc:sldMkLst>
      </pc:sldChg>
      <pc:sldChg chg="add del">
        <pc:chgData name="Shirley Heavlin" userId="25dc89a6-a2bb-4ea0-9878-1288e178164b" providerId="ADAL" clId="{518E7D47-E7DA-4AA5-8DFD-F8BD6FC3ADAD}" dt="2024-03-25T20:38:39.946" v="35"/>
        <pc:sldMkLst>
          <pc:docMk/>
          <pc:sldMk cId="1886495324" sldId="351"/>
        </pc:sldMkLst>
      </pc:sldChg>
      <pc:sldChg chg="add del">
        <pc:chgData name="Shirley Heavlin" userId="25dc89a6-a2bb-4ea0-9878-1288e178164b" providerId="ADAL" clId="{518E7D47-E7DA-4AA5-8DFD-F8BD6FC3ADAD}" dt="2024-03-25T20:38:39.946" v="35"/>
        <pc:sldMkLst>
          <pc:docMk/>
          <pc:sldMk cId="1082818742" sldId="352"/>
        </pc:sldMkLst>
      </pc:sldChg>
      <pc:sldChg chg="add del">
        <pc:chgData name="Shirley Heavlin" userId="25dc89a6-a2bb-4ea0-9878-1288e178164b" providerId="ADAL" clId="{518E7D47-E7DA-4AA5-8DFD-F8BD6FC3ADAD}" dt="2024-03-25T20:39:04.166" v="40" actId="47"/>
        <pc:sldMkLst>
          <pc:docMk/>
          <pc:sldMk cId="360629446" sldId="355"/>
        </pc:sldMkLst>
      </pc:sldChg>
      <pc:sldChg chg="modSp add del mod">
        <pc:chgData name="Shirley Heavlin" userId="25dc89a6-a2bb-4ea0-9878-1288e178164b" providerId="ADAL" clId="{518E7D47-E7DA-4AA5-8DFD-F8BD6FC3ADAD}" dt="2024-03-25T20:41:04.511" v="50" actId="255"/>
        <pc:sldMkLst>
          <pc:docMk/>
          <pc:sldMk cId="4246475458" sldId="356"/>
        </pc:sldMkLst>
        <pc:spChg chg="mod">
          <ac:chgData name="Shirley Heavlin" userId="25dc89a6-a2bb-4ea0-9878-1288e178164b" providerId="ADAL" clId="{518E7D47-E7DA-4AA5-8DFD-F8BD6FC3ADAD}" dt="2024-03-25T20:41:04.511" v="50" actId="255"/>
          <ac:spMkLst>
            <pc:docMk/>
            <pc:sldMk cId="4246475458" sldId="356"/>
            <ac:spMk id="3" creationId="{00000000-0000-0000-0000-000000000000}"/>
          </ac:spMkLst>
        </pc:spChg>
      </pc:sldChg>
      <pc:sldChg chg="add del">
        <pc:chgData name="Shirley Heavlin" userId="25dc89a6-a2bb-4ea0-9878-1288e178164b" providerId="ADAL" clId="{518E7D47-E7DA-4AA5-8DFD-F8BD6FC3ADAD}" dt="2024-03-25T20:38:39.946" v="35"/>
        <pc:sldMkLst>
          <pc:docMk/>
          <pc:sldMk cId="4216064648" sldId="357"/>
        </pc:sldMkLst>
      </pc:sldChg>
      <pc:sldChg chg="modSp add del mod">
        <pc:chgData name="Shirley Heavlin" userId="25dc89a6-a2bb-4ea0-9878-1288e178164b" providerId="ADAL" clId="{518E7D47-E7DA-4AA5-8DFD-F8BD6FC3ADAD}" dt="2024-03-25T20:41:12.654" v="52" actId="1076"/>
        <pc:sldMkLst>
          <pc:docMk/>
          <pc:sldMk cId="3484714736" sldId="358"/>
        </pc:sldMkLst>
        <pc:picChg chg="mod">
          <ac:chgData name="Shirley Heavlin" userId="25dc89a6-a2bb-4ea0-9878-1288e178164b" providerId="ADAL" clId="{518E7D47-E7DA-4AA5-8DFD-F8BD6FC3ADAD}" dt="2024-03-25T20:41:12.654" v="52" actId="1076"/>
          <ac:picMkLst>
            <pc:docMk/>
            <pc:sldMk cId="3484714736" sldId="358"/>
            <ac:picMk id="5" creationId="{76FAB3E5-A392-80AB-9FAF-6B5694C73BE4}"/>
          </ac:picMkLst>
        </pc:picChg>
      </pc:sldChg>
      <pc:sldChg chg="add del">
        <pc:chgData name="Shirley Heavlin" userId="25dc89a6-a2bb-4ea0-9878-1288e178164b" providerId="ADAL" clId="{518E7D47-E7DA-4AA5-8DFD-F8BD6FC3ADAD}" dt="2024-03-25T20:38:39.946" v="35"/>
        <pc:sldMkLst>
          <pc:docMk/>
          <pc:sldMk cId="3253119861" sldId="359"/>
        </pc:sldMkLst>
      </pc:sldChg>
      <pc:sldChg chg="add del">
        <pc:chgData name="Shirley Heavlin" userId="25dc89a6-a2bb-4ea0-9878-1288e178164b" providerId="ADAL" clId="{518E7D47-E7DA-4AA5-8DFD-F8BD6FC3ADAD}" dt="2024-03-25T20:38:39.946" v="35"/>
        <pc:sldMkLst>
          <pc:docMk/>
          <pc:sldMk cId="3498775555" sldId="360"/>
        </pc:sldMkLst>
      </pc:sldChg>
      <pc:sldChg chg="add del">
        <pc:chgData name="Shirley Heavlin" userId="25dc89a6-a2bb-4ea0-9878-1288e178164b" providerId="ADAL" clId="{518E7D47-E7DA-4AA5-8DFD-F8BD6FC3ADAD}" dt="2024-03-25T20:38:39.946" v="35"/>
        <pc:sldMkLst>
          <pc:docMk/>
          <pc:sldMk cId="3158609636" sldId="367"/>
        </pc:sldMkLst>
      </pc:sldChg>
      <pc:sldChg chg="del">
        <pc:chgData name="Shirley Heavlin" userId="25dc89a6-a2bb-4ea0-9878-1288e178164b" providerId="ADAL" clId="{518E7D47-E7DA-4AA5-8DFD-F8BD6FC3ADAD}" dt="2024-03-25T20:39:04.166" v="40" actId="47"/>
        <pc:sldMkLst>
          <pc:docMk/>
          <pc:sldMk cId="3816455090" sldId="369"/>
        </pc:sldMkLst>
      </pc:sldChg>
      <pc:sldChg chg="del">
        <pc:chgData name="Shirley Heavlin" userId="25dc89a6-a2bb-4ea0-9878-1288e178164b" providerId="ADAL" clId="{518E7D47-E7DA-4AA5-8DFD-F8BD6FC3ADAD}" dt="2024-03-25T20:39:04.166" v="40" actId="47"/>
        <pc:sldMkLst>
          <pc:docMk/>
          <pc:sldMk cId="1299063372" sldId="370"/>
        </pc:sldMkLst>
      </pc:sldChg>
      <pc:sldChg chg="del">
        <pc:chgData name="Shirley Heavlin" userId="25dc89a6-a2bb-4ea0-9878-1288e178164b" providerId="ADAL" clId="{518E7D47-E7DA-4AA5-8DFD-F8BD6FC3ADAD}" dt="2024-03-25T20:39:04.166" v="40" actId="47"/>
        <pc:sldMkLst>
          <pc:docMk/>
          <pc:sldMk cId="1289735763" sldId="372"/>
        </pc:sldMkLst>
      </pc:sldChg>
      <pc:sldChg chg="modSp del mod">
        <pc:chgData name="Shirley Heavlin" userId="25dc89a6-a2bb-4ea0-9878-1288e178164b" providerId="ADAL" clId="{518E7D47-E7DA-4AA5-8DFD-F8BD6FC3ADAD}" dt="2024-03-25T20:39:04.166" v="40" actId="47"/>
        <pc:sldMkLst>
          <pc:docMk/>
          <pc:sldMk cId="2601552803" sldId="378"/>
        </pc:sldMkLst>
        <pc:picChg chg="mod">
          <ac:chgData name="Shirley Heavlin" userId="25dc89a6-a2bb-4ea0-9878-1288e178164b" providerId="ADAL" clId="{518E7D47-E7DA-4AA5-8DFD-F8BD6FC3ADAD}" dt="2024-03-14T20:50:14.858" v="28" actId="1076"/>
          <ac:picMkLst>
            <pc:docMk/>
            <pc:sldMk cId="2601552803" sldId="378"/>
            <ac:picMk id="4" creationId="{ABBD5B2E-1DDB-64E5-48E7-869D7AD105E0}"/>
          </ac:picMkLst>
        </pc:picChg>
      </pc:sldChg>
      <pc:sldChg chg="del modNotesTx">
        <pc:chgData name="Shirley Heavlin" userId="25dc89a6-a2bb-4ea0-9878-1288e178164b" providerId="ADAL" clId="{518E7D47-E7DA-4AA5-8DFD-F8BD6FC3ADAD}" dt="2024-03-25T20:39:04.166" v="40" actId="47"/>
        <pc:sldMkLst>
          <pc:docMk/>
          <pc:sldMk cId="1888505600" sldId="379"/>
        </pc:sldMkLst>
      </pc:sldChg>
      <pc:sldChg chg="del modNotesTx">
        <pc:chgData name="Shirley Heavlin" userId="25dc89a6-a2bb-4ea0-9878-1288e178164b" providerId="ADAL" clId="{518E7D47-E7DA-4AA5-8DFD-F8BD6FC3ADAD}" dt="2024-03-25T20:39:04.166" v="40" actId="47"/>
        <pc:sldMkLst>
          <pc:docMk/>
          <pc:sldMk cId="4268221077" sldId="380"/>
        </pc:sldMkLst>
      </pc:sldChg>
      <pc:sldChg chg="add del">
        <pc:chgData name="Shirley Heavlin" userId="25dc89a6-a2bb-4ea0-9878-1288e178164b" providerId="ADAL" clId="{518E7D47-E7DA-4AA5-8DFD-F8BD6FC3ADAD}" dt="2024-03-25T20:38:39.946" v="35"/>
        <pc:sldMkLst>
          <pc:docMk/>
          <pc:sldMk cId="1697627781" sldId="381"/>
        </pc:sldMkLst>
      </pc:sldChg>
      <pc:sldChg chg="modSp add del mod">
        <pc:chgData name="Shirley Heavlin" userId="25dc89a6-a2bb-4ea0-9878-1288e178164b" providerId="ADAL" clId="{518E7D47-E7DA-4AA5-8DFD-F8BD6FC3ADAD}" dt="2024-03-25T20:40:41.771" v="48" actId="255"/>
        <pc:sldMkLst>
          <pc:docMk/>
          <pc:sldMk cId="2787597917" sldId="382"/>
        </pc:sldMkLst>
        <pc:spChg chg="mod">
          <ac:chgData name="Shirley Heavlin" userId="25dc89a6-a2bb-4ea0-9878-1288e178164b" providerId="ADAL" clId="{518E7D47-E7DA-4AA5-8DFD-F8BD6FC3ADAD}" dt="2024-03-25T20:40:41.771" v="48" actId="255"/>
          <ac:spMkLst>
            <pc:docMk/>
            <pc:sldMk cId="2787597917" sldId="382"/>
            <ac:spMk id="3" creationId="{00000000-0000-0000-0000-000000000000}"/>
          </ac:spMkLst>
        </pc:spChg>
      </pc:sldChg>
      <pc:sldChg chg="delSp add del mod">
        <pc:chgData name="Shirley Heavlin" userId="25dc89a6-a2bb-4ea0-9878-1288e178164b" providerId="ADAL" clId="{518E7D47-E7DA-4AA5-8DFD-F8BD6FC3ADAD}" dt="2024-03-25T23:06:11.065" v="63" actId="47"/>
        <pc:sldMkLst>
          <pc:docMk/>
          <pc:sldMk cId="2090390215" sldId="411"/>
        </pc:sldMkLst>
        <pc:picChg chg="del">
          <ac:chgData name="Shirley Heavlin" userId="25dc89a6-a2bb-4ea0-9878-1288e178164b" providerId="ADAL" clId="{518E7D47-E7DA-4AA5-8DFD-F8BD6FC3ADAD}" dt="2024-03-25T20:39:10.307" v="42" actId="478"/>
          <ac:picMkLst>
            <pc:docMk/>
            <pc:sldMk cId="2090390215" sldId="411"/>
            <ac:picMk id="2" creationId="{03B940BB-BB80-EB39-FDF6-ADA7113E7194}"/>
          </ac:picMkLst>
        </pc:picChg>
        <pc:picChg chg="del">
          <ac:chgData name="Shirley Heavlin" userId="25dc89a6-a2bb-4ea0-9878-1288e178164b" providerId="ADAL" clId="{518E7D47-E7DA-4AA5-8DFD-F8BD6FC3ADAD}" dt="2024-03-25T20:39:09.632" v="41" actId="478"/>
          <ac:picMkLst>
            <pc:docMk/>
            <pc:sldMk cId="2090390215" sldId="411"/>
            <ac:picMk id="9" creationId="{259A7F0D-A2B6-4B61-BE50-F152100A6EC0}"/>
          </ac:picMkLst>
        </pc:picChg>
      </pc:sldChg>
      <pc:sldChg chg="del modNotesTx">
        <pc:chgData name="Shirley Heavlin" userId="25dc89a6-a2bb-4ea0-9878-1288e178164b" providerId="ADAL" clId="{518E7D47-E7DA-4AA5-8DFD-F8BD6FC3ADAD}" dt="2024-03-25T20:39:04.166" v="40" actId="47"/>
        <pc:sldMkLst>
          <pc:docMk/>
          <pc:sldMk cId="1569321521" sldId="412"/>
        </pc:sldMkLst>
      </pc:sldChg>
      <pc:sldChg chg="del modNotesTx">
        <pc:chgData name="Shirley Heavlin" userId="25dc89a6-a2bb-4ea0-9878-1288e178164b" providerId="ADAL" clId="{518E7D47-E7DA-4AA5-8DFD-F8BD6FC3ADAD}" dt="2024-03-25T20:39:04.166" v="40" actId="47"/>
        <pc:sldMkLst>
          <pc:docMk/>
          <pc:sldMk cId="1823902826" sldId="413"/>
        </pc:sldMkLst>
      </pc:sldChg>
      <pc:sldChg chg="del">
        <pc:chgData name="Shirley Heavlin" userId="25dc89a6-a2bb-4ea0-9878-1288e178164b" providerId="ADAL" clId="{518E7D47-E7DA-4AA5-8DFD-F8BD6FC3ADAD}" dt="2024-03-25T20:39:04.166" v="40" actId="47"/>
        <pc:sldMkLst>
          <pc:docMk/>
          <pc:sldMk cId="1046140565" sldId="414"/>
        </pc:sldMkLst>
      </pc:sldChg>
      <pc:sldChg chg="del">
        <pc:chgData name="Shirley Heavlin" userId="25dc89a6-a2bb-4ea0-9878-1288e178164b" providerId="ADAL" clId="{518E7D47-E7DA-4AA5-8DFD-F8BD6FC3ADAD}" dt="2024-03-25T20:39:04.166" v="40" actId="47"/>
        <pc:sldMkLst>
          <pc:docMk/>
          <pc:sldMk cId="192831079" sldId="415"/>
        </pc:sldMkLst>
      </pc:sldChg>
      <pc:sldChg chg="del">
        <pc:chgData name="Shirley Heavlin" userId="25dc89a6-a2bb-4ea0-9878-1288e178164b" providerId="ADAL" clId="{518E7D47-E7DA-4AA5-8DFD-F8BD6FC3ADAD}" dt="2024-03-25T20:39:04.166" v="40" actId="47"/>
        <pc:sldMkLst>
          <pc:docMk/>
          <pc:sldMk cId="4082730397" sldId="416"/>
        </pc:sldMkLst>
      </pc:sldChg>
      <pc:sldChg chg="modSp del mod modNotesTx">
        <pc:chgData name="Shirley Heavlin" userId="25dc89a6-a2bb-4ea0-9878-1288e178164b" providerId="ADAL" clId="{518E7D47-E7DA-4AA5-8DFD-F8BD6FC3ADAD}" dt="2024-03-25T20:39:04.166" v="40" actId="47"/>
        <pc:sldMkLst>
          <pc:docMk/>
          <pc:sldMk cId="3033521137" sldId="417"/>
        </pc:sldMkLst>
        <pc:spChg chg="mod">
          <ac:chgData name="Shirley Heavlin" userId="25dc89a6-a2bb-4ea0-9878-1288e178164b" providerId="ADAL" clId="{518E7D47-E7DA-4AA5-8DFD-F8BD6FC3ADAD}" dt="2024-03-14T20:50:29.123" v="34" actId="6549"/>
          <ac:spMkLst>
            <pc:docMk/>
            <pc:sldMk cId="3033521137" sldId="417"/>
            <ac:spMk id="3" creationId="{ABB3B135-2CA8-4FDE-BCAC-EA8D2FC11812}"/>
          </ac:spMkLst>
        </pc:spChg>
        <pc:picChg chg="mod">
          <ac:chgData name="Shirley Heavlin" userId="25dc89a6-a2bb-4ea0-9878-1288e178164b" providerId="ADAL" clId="{518E7D47-E7DA-4AA5-8DFD-F8BD6FC3ADAD}" dt="2024-03-14T20:50:23.979" v="31" actId="14100"/>
          <ac:picMkLst>
            <pc:docMk/>
            <pc:sldMk cId="3033521137" sldId="417"/>
            <ac:picMk id="5" creationId="{FDF1E3DD-A37F-BA34-08EF-B6A502A6243B}"/>
          </ac:picMkLst>
        </pc:picChg>
      </pc:sldChg>
      <pc:sldChg chg="del">
        <pc:chgData name="Shirley Heavlin" userId="25dc89a6-a2bb-4ea0-9878-1288e178164b" providerId="ADAL" clId="{518E7D47-E7DA-4AA5-8DFD-F8BD6FC3ADAD}" dt="2024-03-25T20:39:04.166" v="40" actId="47"/>
        <pc:sldMkLst>
          <pc:docMk/>
          <pc:sldMk cId="1738568924" sldId="418"/>
        </pc:sldMkLst>
      </pc:sldChg>
      <pc:sldChg chg="del">
        <pc:chgData name="Shirley Heavlin" userId="25dc89a6-a2bb-4ea0-9878-1288e178164b" providerId="ADAL" clId="{518E7D47-E7DA-4AA5-8DFD-F8BD6FC3ADAD}" dt="2024-03-25T20:39:04.166" v="40" actId="47"/>
        <pc:sldMkLst>
          <pc:docMk/>
          <pc:sldMk cId="4231565394" sldId="419"/>
        </pc:sldMkLst>
      </pc:sldChg>
      <pc:sldChg chg="del">
        <pc:chgData name="Shirley Heavlin" userId="25dc89a6-a2bb-4ea0-9878-1288e178164b" providerId="ADAL" clId="{518E7D47-E7DA-4AA5-8DFD-F8BD6FC3ADAD}" dt="2024-03-25T20:39:04.166" v="40" actId="47"/>
        <pc:sldMkLst>
          <pc:docMk/>
          <pc:sldMk cId="2745475694" sldId="420"/>
        </pc:sldMkLst>
      </pc:sldChg>
      <pc:sldChg chg="del">
        <pc:chgData name="Shirley Heavlin" userId="25dc89a6-a2bb-4ea0-9878-1288e178164b" providerId="ADAL" clId="{518E7D47-E7DA-4AA5-8DFD-F8BD6FC3ADAD}" dt="2024-03-25T20:39:04.166" v="40" actId="47"/>
        <pc:sldMkLst>
          <pc:docMk/>
          <pc:sldMk cId="2800326187" sldId="421"/>
        </pc:sldMkLst>
      </pc:sldChg>
      <pc:sldChg chg="del">
        <pc:chgData name="Shirley Heavlin" userId="25dc89a6-a2bb-4ea0-9878-1288e178164b" providerId="ADAL" clId="{518E7D47-E7DA-4AA5-8DFD-F8BD6FC3ADAD}" dt="2024-03-25T20:39:04.166" v="40" actId="47"/>
        <pc:sldMkLst>
          <pc:docMk/>
          <pc:sldMk cId="3819439471" sldId="422"/>
        </pc:sldMkLst>
      </pc:sldChg>
      <pc:sldChg chg="del">
        <pc:chgData name="Shirley Heavlin" userId="25dc89a6-a2bb-4ea0-9878-1288e178164b" providerId="ADAL" clId="{518E7D47-E7DA-4AA5-8DFD-F8BD6FC3ADAD}" dt="2024-03-25T20:39:04.166" v="40" actId="47"/>
        <pc:sldMkLst>
          <pc:docMk/>
          <pc:sldMk cId="4131500799" sldId="423"/>
        </pc:sldMkLst>
      </pc:sldChg>
      <pc:sldChg chg="del">
        <pc:chgData name="Shirley Heavlin" userId="25dc89a6-a2bb-4ea0-9878-1288e178164b" providerId="ADAL" clId="{518E7D47-E7DA-4AA5-8DFD-F8BD6FC3ADAD}" dt="2024-03-25T20:39:04.166" v="40" actId="47"/>
        <pc:sldMkLst>
          <pc:docMk/>
          <pc:sldMk cId="2897526004" sldId="424"/>
        </pc:sldMkLst>
      </pc:sldChg>
      <pc:sldChg chg="del">
        <pc:chgData name="Shirley Heavlin" userId="25dc89a6-a2bb-4ea0-9878-1288e178164b" providerId="ADAL" clId="{518E7D47-E7DA-4AA5-8DFD-F8BD6FC3ADAD}" dt="2024-03-25T20:39:04.166" v="40" actId="47"/>
        <pc:sldMkLst>
          <pc:docMk/>
          <pc:sldMk cId="797246550" sldId="425"/>
        </pc:sldMkLst>
      </pc:sldChg>
      <pc:sldChg chg="del modNotesTx">
        <pc:chgData name="Shirley Heavlin" userId="25dc89a6-a2bb-4ea0-9878-1288e178164b" providerId="ADAL" clId="{518E7D47-E7DA-4AA5-8DFD-F8BD6FC3ADAD}" dt="2024-03-25T20:39:04.166" v="40" actId="47"/>
        <pc:sldMkLst>
          <pc:docMk/>
          <pc:sldMk cId="1041057633" sldId="426"/>
        </pc:sldMkLst>
      </pc:sldChg>
      <pc:sldChg chg="del">
        <pc:chgData name="Shirley Heavlin" userId="25dc89a6-a2bb-4ea0-9878-1288e178164b" providerId="ADAL" clId="{518E7D47-E7DA-4AA5-8DFD-F8BD6FC3ADAD}" dt="2024-03-25T20:39:04.166" v="40" actId="47"/>
        <pc:sldMkLst>
          <pc:docMk/>
          <pc:sldMk cId="2255943708" sldId="427"/>
        </pc:sldMkLst>
      </pc:sldChg>
      <pc:sldChg chg="add del">
        <pc:chgData name="Shirley Heavlin" userId="25dc89a6-a2bb-4ea0-9878-1288e178164b" providerId="ADAL" clId="{518E7D47-E7DA-4AA5-8DFD-F8BD6FC3ADAD}" dt="2024-03-25T20:38:39.946" v="35"/>
        <pc:sldMkLst>
          <pc:docMk/>
          <pc:sldMk cId="2590066055" sldId="428"/>
        </pc:sldMkLst>
      </pc:sldChg>
      <pc:sldChg chg="add del">
        <pc:chgData name="Shirley Heavlin" userId="25dc89a6-a2bb-4ea0-9878-1288e178164b" providerId="ADAL" clId="{518E7D47-E7DA-4AA5-8DFD-F8BD6FC3ADAD}" dt="2024-03-25T20:38:39.946" v="35"/>
        <pc:sldMkLst>
          <pc:docMk/>
          <pc:sldMk cId="4279120343" sldId="429"/>
        </pc:sldMkLst>
      </pc:sldChg>
      <pc:sldChg chg="delSp add del mod">
        <pc:chgData name="Shirley Heavlin" userId="25dc89a6-a2bb-4ea0-9878-1288e178164b" providerId="ADAL" clId="{518E7D47-E7DA-4AA5-8DFD-F8BD6FC3ADAD}" dt="2024-03-25T23:05:52.631" v="62" actId="47"/>
        <pc:sldMkLst>
          <pc:docMk/>
          <pc:sldMk cId="1068717213" sldId="430"/>
        </pc:sldMkLst>
        <pc:picChg chg="del">
          <ac:chgData name="Shirley Heavlin" userId="25dc89a6-a2bb-4ea0-9878-1288e178164b" providerId="ADAL" clId="{518E7D47-E7DA-4AA5-8DFD-F8BD6FC3ADAD}" dt="2024-03-25T20:40:14.808" v="46" actId="478"/>
          <ac:picMkLst>
            <pc:docMk/>
            <pc:sldMk cId="1068717213" sldId="430"/>
            <ac:picMk id="3" creationId="{9BFF1865-DB35-7A32-556B-491F6CDA540D}"/>
          </ac:picMkLst>
        </pc:picChg>
        <pc:picChg chg="del">
          <ac:chgData name="Shirley Heavlin" userId="25dc89a6-a2bb-4ea0-9878-1288e178164b" providerId="ADAL" clId="{518E7D47-E7DA-4AA5-8DFD-F8BD6FC3ADAD}" dt="2024-03-25T20:40:14.107" v="45" actId="478"/>
          <ac:picMkLst>
            <pc:docMk/>
            <pc:sldMk cId="1068717213" sldId="430"/>
            <ac:picMk id="9" creationId="{259A7F0D-A2B6-4B61-BE50-F152100A6EC0}"/>
          </ac:picMkLst>
        </pc:picChg>
      </pc:sldChg>
      <pc:sldChg chg="delSp add del mod">
        <pc:chgData name="Shirley Heavlin" userId="25dc89a6-a2bb-4ea0-9878-1288e178164b" providerId="ADAL" clId="{518E7D47-E7DA-4AA5-8DFD-F8BD6FC3ADAD}" dt="2024-03-25T20:39:30.031" v="43" actId="47"/>
        <pc:sldMkLst>
          <pc:docMk/>
          <pc:sldMk cId="4273868500" sldId="431"/>
        </pc:sldMkLst>
        <pc:picChg chg="del">
          <ac:chgData name="Shirley Heavlin" userId="25dc89a6-a2bb-4ea0-9878-1288e178164b" providerId="ADAL" clId="{518E7D47-E7DA-4AA5-8DFD-F8BD6FC3ADAD}" dt="2024-03-14T19:04:36.351" v="6" actId="478"/>
          <ac:picMkLst>
            <pc:docMk/>
            <pc:sldMk cId="4273868500" sldId="431"/>
            <ac:picMk id="2" creationId="{8184C46C-6391-4A98-E67A-24F4AAB5AAC6}"/>
          </ac:picMkLst>
        </pc:picChg>
        <pc:picChg chg="del">
          <ac:chgData name="Shirley Heavlin" userId="25dc89a6-a2bb-4ea0-9878-1288e178164b" providerId="ADAL" clId="{518E7D47-E7DA-4AA5-8DFD-F8BD6FC3ADAD}" dt="2024-03-14T19:04:37.036" v="7" actId="478"/>
          <ac:picMkLst>
            <pc:docMk/>
            <pc:sldMk cId="4273868500" sldId="431"/>
            <ac:picMk id="4" creationId="{8E0AB170-365B-470B-8A80-A0D15D612D66}"/>
          </ac:picMkLst>
        </pc:picChg>
      </pc:sldChg>
      <pc:sldChg chg="del">
        <pc:chgData name="Shirley Heavlin" userId="25dc89a6-a2bb-4ea0-9878-1288e178164b" providerId="ADAL" clId="{518E7D47-E7DA-4AA5-8DFD-F8BD6FC3ADAD}" dt="2024-03-25T20:39:04.166" v="40" actId="47"/>
        <pc:sldMkLst>
          <pc:docMk/>
          <pc:sldMk cId="226015342" sldId="432"/>
        </pc:sldMkLst>
      </pc:sldChg>
      <pc:sldChg chg="modSp del mod">
        <pc:chgData name="Shirley Heavlin" userId="25dc89a6-a2bb-4ea0-9878-1288e178164b" providerId="ADAL" clId="{518E7D47-E7DA-4AA5-8DFD-F8BD6FC3ADAD}" dt="2024-03-25T20:39:04.166" v="40" actId="47"/>
        <pc:sldMkLst>
          <pc:docMk/>
          <pc:sldMk cId="895358262" sldId="433"/>
        </pc:sldMkLst>
        <pc:spChg chg="mod">
          <ac:chgData name="Shirley Heavlin" userId="25dc89a6-a2bb-4ea0-9878-1288e178164b" providerId="ADAL" clId="{518E7D47-E7DA-4AA5-8DFD-F8BD6FC3ADAD}" dt="2024-03-14T19:05:37.123" v="14" actId="313"/>
          <ac:spMkLst>
            <pc:docMk/>
            <pc:sldMk cId="895358262" sldId="433"/>
            <ac:spMk id="3" creationId="{E4A92B18-14C8-8966-3645-4FD2585EB9C0}"/>
          </ac:spMkLst>
        </pc:spChg>
      </pc:sldChg>
      <pc:sldChg chg="del">
        <pc:chgData name="Shirley Heavlin" userId="25dc89a6-a2bb-4ea0-9878-1288e178164b" providerId="ADAL" clId="{518E7D47-E7DA-4AA5-8DFD-F8BD6FC3ADAD}" dt="2024-03-14T19:04:56.935" v="8" actId="47"/>
        <pc:sldMkLst>
          <pc:docMk/>
          <pc:sldMk cId="455466328" sldId="434"/>
        </pc:sldMkLst>
      </pc:sldChg>
      <pc:sldChg chg="add">
        <pc:chgData name="Shirley Heavlin" userId="25dc89a6-a2bb-4ea0-9878-1288e178164b" providerId="ADAL" clId="{518E7D47-E7DA-4AA5-8DFD-F8BD6FC3ADAD}" dt="2024-03-25T20:38:39.946" v="35"/>
        <pc:sldMkLst>
          <pc:docMk/>
          <pc:sldMk cId="658736764" sldId="434"/>
        </pc:sldMkLst>
      </pc:sldChg>
      <pc:sldChg chg="del">
        <pc:chgData name="Shirley Heavlin" userId="25dc89a6-a2bb-4ea0-9878-1288e178164b" providerId="ADAL" clId="{518E7D47-E7DA-4AA5-8DFD-F8BD6FC3ADAD}" dt="2024-03-14T19:04:56.935" v="8" actId="47"/>
        <pc:sldMkLst>
          <pc:docMk/>
          <pc:sldMk cId="2636456383" sldId="435"/>
        </pc:sldMkLst>
      </pc:sldChg>
      <pc:sldChg chg="add modNotesTx">
        <pc:chgData name="Shirley Heavlin" userId="25dc89a6-a2bb-4ea0-9878-1288e178164b" providerId="ADAL" clId="{518E7D47-E7DA-4AA5-8DFD-F8BD6FC3ADAD}" dt="2024-03-25T23:15:35.104" v="65" actId="2"/>
        <pc:sldMkLst>
          <pc:docMk/>
          <pc:sldMk cId="3754381773" sldId="435"/>
        </pc:sldMkLst>
      </pc:sldChg>
      <pc:sldChg chg="add modNotesTx">
        <pc:chgData name="Shirley Heavlin" userId="25dc89a6-a2bb-4ea0-9878-1288e178164b" providerId="ADAL" clId="{518E7D47-E7DA-4AA5-8DFD-F8BD6FC3ADAD}" dt="2024-03-25T23:15:38.805" v="66" actId="313"/>
        <pc:sldMkLst>
          <pc:docMk/>
          <pc:sldMk cId="1571163669" sldId="436"/>
        </pc:sldMkLst>
      </pc:sldChg>
      <pc:sldChg chg="del">
        <pc:chgData name="Shirley Heavlin" userId="25dc89a6-a2bb-4ea0-9878-1288e178164b" providerId="ADAL" clId="{518E7D47-E7DA-4AA5-8DFD-F8BD6FC3ADAD}" dt="2024-03-14T19:04:56.935" v="8" actId="47"/>
        <pc:sldMkLst>
          <pc:docMk/>
          <pc:sldMk cId="3661260623" sldId="436"/>
        </pc:sldMkLst>
      </pc:sldChg>
      <pc:sldChg chg="add">
        <pc:chgData name="Shirley Heavlin" userId="25dc89a6-a2bb-4ea0-9878-1288e178164b" providerId="ADAL" clId="{518E7D47-E7DA-4AA5-8DFD-F8BD6FC3ADAD}" dt="2024-03-25T20:38:39.946" v="35"/>
        <pc:sldMkLst>
          <pc:docMk/>
          <pc:sldMk cId="1143862921" sldId="437"/>
        </pc:sldMkLst>
      </pc:sldChg>
      <pc:sldChg chg="del">
        <pc:chgData name="Shirley Heavlin" userId="25dc89a6-a2bb-4ea0-9878-1288e178164b" providerId="ADAL" clId="{518E7D47-E7DA-4AA5-8DFD-F8BD6FC3ADAD}" dt="2024-03-14T19:04:56.935" v="8" actId="47"/>
        <pc:sldMkLst>
          <pc:docMk/>
          <pc:sldMk cId="2930269862" sldId="437"/>
        </pc:sldMkLst>
      </pc:sldChg>
      <pc:sldChg chg="del">
        <pc:chgData name="Shirley Heavlin" userId="25dc89a6-a2bb-4ea0-9878-1288e178164b" providerId="ADAL" clId="{518E7D47-E7DA-4AA5-8DFD-F8BD6FC3ADAD}" dt="2024-03-14T19:04:56.935" v="8" actId="47"/>
        <pc:sldMkLst>
          <pc:docMk/>
          <pc:sldMk cId="1200361444" sldId="438"/>
        </pc:sldMkLst>
      </pc:sldChg>
      <pc:sldChg chg="add">
        <pc:chgData name="Shirley Heavlin" userId="25dc89a6-a2bb-4ea0-9878-1288e178164b" providerId="ADAL" clId="{518E7D47-E7DA-4AA5-8DFD-F8BD6FC3ADAD}" dt="2024-03-25T20:38:39.946" v="35"/>
        <pc:sldMkLst>
          <pc:docMk/>
          <pc:sldMk cId="3471579996" sldId="438"/>
        </pc:sldMkLst>
      </pc:sldChg>
      <pc:sldChg chg="add modNotes">
        <pc:chgData name="Shirley Heavlin" userId="25dc89a6-a2bb-4ea0-9878-1288e178164b" providerId="ADAL" clId="{518E7D47-E7DA-4AA5-8DFD-F8BD6FC3ADAD}" dt="2024-03-25T20:38:40.109" v="36" actId="27636"/>
        <pc:sldMkLst>
          <pc:docMk/>
          <pc:sldMk cId="407548304" sldId="439"/>
        </pc:sldMkLst>
      </pc:sldChg>
      <pc:sldChg chg="add">
        <pc:chgData name="Shirley Heavlin" userId="25dc89a6-a2bb-4ea0-9878-1288e178164b" providerId="ADAL" clId="{518E7D47-E7DA-4AA5-8DFD-F8BD6FC3ADAD}" dt="2024-03-25T20:38:39.946" v="35"/>
        <pc:sldMkLst>
          <pc:docMk/>
          <pc:sldMk cId="3884621250" sldId="440"/>
        </pc:sldMkLst>
      </pc:sldChg>
      <pc:sldChg chg="add">
        <pc:chgData name="Shirley Heavlin" userId="25dc89a6-a2bb-4ea0-9878-1288e178164b" providerId="ADAL" clId="{518E7D47-E7DA-4AA5-8DFD-F8BD6FC3ADAD}" dt="2024-03-25T20:38:39.946" v="35"/>
        <pc:sldMkLst>
          <pc:docMk/>
          <pc:sldMk cId="459282054" sldId="441"/>
        </pc:sldMkLst>
      </pc:sldChg>
      <pc:sldChg chg="add">
        <pc:chgData name="Shirley Heavlin" userId="25dc89a6-a2bb-4ea0-9878-1288e178164b" providerId="ADAL" clId="{518E7D47-E7DA-4AA5-8DFD-F8BD6FC3ADAD}" dt="2024-03-25T20:38:39.946" v="35"/>
        <pc:sldMkLst>
          <pc:docMk/>
          <pc:sldMk cId="3906343597" sldId="442"/>
        </pc:sldMkLst>
      </pc:sldChg>
      <pc:sldChg chg="add">
        <pc:chgData name="Shirley Heavlin" userId="25dc89a6-a2bb-4ea0-9878-1288e178164b" providerId="ADAL" clId="{518E7D47-E7DA-4AA5-8DFD-F8BD6FC3ADAD}" dt="2024-03-25T20:38:39.946" v="35"/>
        <pc:sldMkLst>
          <pc:docMk/>
          <pc:sldMk cId="1179980852" sldId="443"/>
        </pc:sldMkLst>
      </pc:sldChg>
      <pc:sldChg chg="add">
        <pc:chgData name="Shirley Heavlin" userId="25dc89a6-a2bb-4ea0-9878-1288e178164b" providerId="ADAL" clId="{518E7D47-E7DA-4AA5-8DFD-F8BD6FC3ADAD}" dt="2024-03-25T20:38:39.946" v="35"/>
        <pc:sldMkLst>
          <pc:docMk/>
          <pc:sldMk cId="2793083220" sldId="444"/>
        </pc:sldMkLst>
      </pc:sldChg>
      <pc:sldChg chg="add">
        <pc:chgData name="Shirley Heavlin" userId="25dc89a6-a2bb-4ea0-9878-1288e178164b" providerId="ADAL" clId="{518E7D47-E7DA-4AA5-8DFD-F8BD6FC3ADAD}" dt="2024-03-25T20:38:39.946" v="35"/>
        <pc:sldMkLst>
          <pc:docMk/>
          <pc:sldMk cId="2833265105" sldId="445"/>
        </pc:sldMkLst>
      </pc:sldChg>
      <pc:sldChg chg="add">
        <pc:chgData name="Shirley Heavlin" userId="25dc89a6-a2bb-4ea0-9878-1288e178164b" providerId="ADAL" clId="{518E7D47-E7DA-4AA5-8DFD-F8BD6FC3ADAD}" dt="2024-03-25T20:38:39.946" v="35"/>
        <pc:sldMkLst>
          <pc:docMk/>
          <pc:sldMk cId="2706636584" sldId="446"/>
        </pc:sldMkLst>
      </pc:sldChg>
      <pc:sldChg chg="add">
        <pc:chgData name="Shirley Heavlin" userId="25dc89a6-a2bb-4ea0-9878-1288e178164b" providerId="ADAL" clId="{518E7D47-E7DA-4AA5-8DFD-F8BD6FC3ADAD}" dt="2024-03-25T20:38:39.946" v="35"/>
        <pc:sldMkLst>
          <pc:docMk/>
          <pc:sldMk cId="3214751090" sldId="447"/>
        </pc:sldMkLst>
      </pc:sldChg>
      <pc:sldChg chg="add">
        <pc:chgData name="Shirley Heavlin" userId="25dc89a6-a2bb-4ea0-9878-1288e178164b" providerId="ADAL" clId="{518E7D47-E7DA-4AA5-8DFD-F8BD6FC3ADAD}" dt="2024-03-25T20:38:39.946" v="35"/>
        <pc:sldMkLst>
          <pc:docMk/>
          <pc:sldMk cId="4175668242" sldId="448"/>
        </pc:sldMkLst>
      </pc:sldChg>
      <pc:sldChg chg="add">
        <pc:chgData name="Shirley Heavlin" userId="25dc89a6-a2bb-4ea0-9878-1288e178164b" providerId="ADAL" clId="{518E7D47-E7DA-4AA5-8DFD-F8BD6FC3ADAD}" dt="2024-03-25T20:38:39.946" v="35"/>
        <pc:sldMkLst>
          <pc:docMk/>
          <pc:sldMk cId="2761821909" sldId="449"/>
        </pc:sldMkLst>
      </pc:sldChg>
      <pc:sldChg chg="add">
        <pc:chgData name="Shirley Heavlin" userId="25dc89a6-a2bb-4ea0-9878-1288e178164b" providerId="ADAL" clId="{518E7D47-E7DA-4AA5-8DFD-F8BD6FC3ADAD}" dt="2024-03-25T20:38:39.946" v="35"/>
        <pc:sldMkLst>
          <pc:docMk/>
          <pc:sldMk cId="3969718379" sldId="450"/>
        </pc:sldMkLst>
      </pc:sldChg>
      <pc:sldChg chg="add modNotes modNotesTx">
        <pc:chgData name="Shirley Heavlin" userId="25dc89a6-a2bb-4ea0-9878-1288e178164b" providerId="ADAL" clId="{518E7D47-E7DA-4AA5-8DFD-F8BD6FC3ADAD}" dt="2024-03-25T23:15:42.629" v="68" actId="313"/>
        <pc:sldMkLst>
          <pc:docMk/>
          <pc:sldMk cId="1535189848" sldId="451"/>
        </pc:sldMkLst>
      </pc:sldChg>
      <pc:sldChg chg="add">
        <pc:chgData name="Shirley Heavlin" userId="25dc89a6-a2bb-4ea0-9878-1288e178164b" providerId="ADAL" clId="{518E7D47-E7DA-4AA5-8DFD-F8BD6FC3ADAD}" dt="2024-03-25T20:38:39.946" v="35"/>
        <pc:sldMkLst>
          <pc:docMk/>
          <pc:sldMk cId="94126437" sldId="452"/>
        </pc:sldMkLst>
      </pc:sldChg>
      <pc:sldChg chg="add">
        <pc:chgData name="Shirley Heavlin" userId="25dc89a6-a2bb-4ea0-9878-1288e178164b" providerId="ADAL" clId="{518E7D47-E7DA-4AA5-8DFD-F8BD6FC3ADAD}" dt="2024-03-25T20:38:39.946" v="35"/>
        <pc:sldMkLst>
          <pc:docMk/>
          <pc:sldMk cId="61577711" sldId="453"/>
        </pc:sldMkLst>
      </pc:sldChg>
      <pc:sldChg chg="modSp add mod">
        <pc:chgData name="Shirley Heavlin" userId="25dc89a6-a2bb-4ea0-9878-1288e178164b" providerId="ADAL" clId="{518E7D47-E7DA-4AA5-8DFD-F8BD6FC3ADAD}" dt="2024-03-25T23:15:45.587" v="69" actId="313"/>
        <pc:sldMkLst>
          <pc:docMk/>
          <pc:sldMk cId="39086596" sldId="454"/>
        </pc:sldMkLst>
        <pc:spChg chg="mod">
          <ac:chgData name="Shirley Heavlin" userId="25dc89a6-a2bb-4ea0-9878-1288e178164b" providerId="ADAL" clId="{518E7D47-E7DA-4AA5-8DFD-F8BD6FC3ADAD}" dt="2024-03-25T23:15:45.587" v="69" actId="313"/>
          <ac:spMkLst>
            <pc:docMk/>
            <pc:sldMk cId="39086596" sldId="454"/>
            <ac:spMk id="3" creationId="{E4A92B18-14C8-8966-3645-4FD2585EB9C0}"/>
          </ac:spMkLst>
        </pc:spChg>
        <pc:picChg chg="mod">
          <ac:chgData name="Shirley Heavlin" userId="25dc89a6-a2bb-4ea0-9878-1288e178164b" providerId="ADAL" clId="{518E7D47-E7DA-4AA5-8DFD-F8BD6FC3ADAD}" dt="2024-03-25T20:46:48.174" v="59" actId="14100"/>
          <ac:picMkLst>
            <pc:docMk/>
            <pc:sldMk cId="39086596" sldId="454"/>
            <ac:picMk id="5" creationId="{9BE20EE8-7B9A-3B17-FE14-D1F441881CEE}"/>
          </ac:picMkLst>
        </pc:picChg>
      </pc:sldChg>
      <pc:sldChg chg="add">
        <pc:chgData name="Shirley Heavlin" userId="25dc89a6-a2bb-4ea0-9878-1288e178164b" providerId="ADAL" clId="{518E7D47-E7DA-4AA5-8DFD-F8BD6FC3ADAD}" dt="2024-03-25T20:38:39.946" v="35"/>
        <pc:sldMkLst>
          <pc:docMk/>
          <pc:sldMk cId="2663924217" sldId="455"/>
        </pc:sldMkLst>
      </pc:sldChg>
      <pc:sldChg chg="add">
        <pc:chgData name="Shirley Heavlin" userId="25dc89a6-a2bb-4ea0-9878-1288e178164b" providerId="ADAL" clId="{518E7D47-E7DA-4AA5-8DFD-F8BD6FC3ADAD}" dt="2024-03-25T20:38:39.946" v="35"/>
        <pc:sldMkLst>
          <pc:docMk/>
          <pc:sldMk cId="3549909259" sldId="456"/>
        </pc:sldMkLst>
      </pc:sldChg>
      <pc:sldChg chg="add">
        <pc:chgData name="Shirley Heavlin" userId="25dc89a6-a2bb-4ea0-9878-1288e178164b" providerId="ADAL" clId="{518E7D47-E7DA-4AA5-8DFD-F8BD6FC3ADAD}" dt="2024-03-25T20:38:39.946" v="35"/>
        <pc:sldMkLst>
          <pc:docMk/>
          <pc:sldMk cId="1464974350" sldId="457"/>
        </pc:sldMkLst>
      </pc:sldChg>
      <pc:sldChg chg="add modNotesTx">
        <pc:chgData name="Shirley Heavlin" userId="25dc89a6-a2bb-4ea0-9878-1288e178164b" providerId="ADAL" clId="{518E7D47-E7DA-4AA5-8DFD-F8BD6FC3ADAD}" dt="2024-03-25T23:16:00.258" v="74" actId="20577"/>
        <pc:sldMkLst>
          <pc:docMk/>
          <pc:sldMk cId="3816364653" sldId="458"/>
        </pc:sldMkLst>
      </pc:sldChg>
      <pc:sldChg chg="add">
        <pc:chgData name="Shirley Heavlin" userId="25dc89a6-a2bb-4ea0-9878-1288e178164b" providerId="ADAL" clId="{518E7D47-E7DA-4AA5-8DFD-F8BD6FC3ADAD}" dt="2024-03-25T20:38:39.946" v="35"/>
        <pc:sldMkLst>
          <pc:docMk/>
          <pc:sldMk cId="4052802041" sldId="459"/>
        </pc:sldMkLst>
      </pc:sldChg>
      <pc:sldChg chg="add">
        <pc:chgData name="Shirley Heavlin" userId="25dc89a6-a2bb-4ea0-9878-1288e178164b" providerId="ADAL" clId="{518E7D47-E7DA-4AA5-8DFD-F8BD6FC3ADAD}" dt="2024-03-25T20:38:39.946" v="35"/>
        <pc:sldMkLst>
          <pc:docMk/>
          <pc:sldMk cId="683991802" sldId="460"/>
        </pc:sldMkLst>
      </pc:sldChg>
      <pc:sldChg chg="add">
        <pc:chgData name="Shirley Heavlin" userId="25dc89a6-a2bb-4ea0-9878-1288e178164b" providerId="ADAL" clId="{518E7D47-E7DA-4AA5-8DFD-F8BD6FC3ADAD}" dt="2024-03-25T20:38:39.946" v="35"/>
        <pc:sldMkLst>
          <pc:docMk/>
          <pc:sldMk cId="518331224" sldId="461"/>
        </pc:sldMkLst>
      </pc:sldChg>
      <pc:sldChg chg="add">
        <pc:chgData name="Shirley Heavlin" userId="25dc89a6-a2bb-4ea0-9878-1288e178164b" providerId="ADAL" clId="{518E7D47-E7DA-4AA5-8DFD-F8BD6FC3ADAD}" dt="2024-03-25T20:38:39.946" v="35"/>
        <pc:sldMkLst>
          <pc:docMk/>
          <pc:sldMk cId="4015417606" sldId="462"/>
        </pc:sldMkLst>
      </pc:sldChg>
      <pc:sldChg chg="add">
        <pc:chgData name="Shirley Heavlin" userId="25dc89a6-a2bb-4ea0-9878-1288e178164b" providerId="ADAL" clId="{518E7D47-E7DA-4AA5-8DFD-F8BD6FC3ADAD}" dt="2024-03-25T20:38:39.946" v="35"/>
        <pc:sldMkLst>
          <pc:docMk/>
          <pc:sldMk cId="383713210" sldId="463"/>
        </pc:sldMkLst>
      </pc:sldChg>
      <pc:sldChg chg="add modNotesTx">
        <pc:chgData name="Shirley Heavlin" userId="25dc89a6-a2bb-4ea0-9878-1288e178164b" providerId="ADAL" clId="{518E7D47-E7DA-4AA5-8DFD-F8BD6FC3ADAD}" dt="2024-03-25T23:17:02.922" v="75" actId="2"/>
        <pc:sldMkLst>
          <pc:docMk/>
          <pc:sldMk cId="1818291284" sldId="464"/>
        </pc:sldMkLst>
      </pc:sldChg>
      <pc:sldChg chg="add">
        <pc:chgData name="Shirley Heavlin" userId="25dc89a6-a2bb-4ea0-9878-1288e178164b" providerId="ADAL" clId="{518E7D47-E7DA-4AA5-8DFD-F8BD6FC3ADAD}" dt="2024-03-25T20:38:39.946" v="35"/>
        <pc:sldMkLst>
          <pc:docMk/>
          <pc:sldMk cId="125806236" sldId="465"/>
        </pc:sldMkLst>
      </pc:sldChg>
      <pc:sldChg chg="add modNotesTx">
        <pc:chgData name="Shirley Heavlin" userId="25dc89a6-a2bb-4ea0-9878-1288e178164b" providerId="ADAL" clId="{518E7D47-E7DA-4AA5-8DFD-F8BD6FC3ADAD}" dt="2024-03-25T23:17:04.931" v="76" actId="2"/>
        <pc:sldMkLst>
          <pc:docMk/>
          <pc:sldMk cId="3543960229" sldId="466"/>
        </pc:sldMkLst>
      </pc:sldChg>
      <pc:sldChg chg="add modNotesTx">
        <pc:chgData name="Shirley Heavlin" userId="25dc89a6-a2bb-4ea0-9878-1288e178164b" providerId="ADAL" clId="{518E7D47-E7DA-4AA5-8DFD-F8BD6FC3ADAD}" dt="2024-03-25T23:17:11.020" v="77" actId="313"/>
        <pc:sldMkLst>
          <pc:docMk/>
          <pc:sldMk cId="851875782" sldId="467"/>
        </pc:sldMkLst>
      </pc:sldChg>
      <pc:sldChg chg="modSp add mod">
        <pc:chgData name="Shirley Heavlin" userId="25dc89a6-a2bb-4ea0-9878-1288e178164b" providerId="ADAL" clId="{518E7D47-E7DA-4AA5-8DFD-F8BD6FC3ADAD}" dt="2024-03-25T20:40:06.211" v="44" actId="255"/>
        <pc:sldMkLst>
          <pc:docMk/>
          <pc:sldMk cId="128906620" sldId="468"/>
        </pc:sldMkLst>
        <pc:spChg chg="mod">
          <ac:chgData name="Shirley Heavlin" userId="25dc89a6-a2bb-4ea0-9878-1288e178164b" providerId="ADAL" clId="{518E7D47-E7DA-4AA5-8DFD-F8BD6FC3ADAD}" dt="2024-03-25T20:40:06.211" v="44" actId="255"/>
          <ac:spMkLst>
            <pc:docMk/>
            <pc:sldMk cId="128906620" sldId="468"/>
            <ac:spMk id="3" creationId="{00000000-0000-0000-0000-000000000000}"/>
          </ac:spMkLst>
        </pc:spChg>
      </pc:sldChg>
      <pc:sldChg chg="add">
        <pc:chgData name="Shirley Heavlin" userId="25dc89a6-a2bb-4ea0-9878-1288e178164b" providerId="ADAL" clId="{518E7D47-E7DA-4AA5-8DFD-F8BD6FC3ADAD}" dt="2024-03-25T20:38:39.946" v="35"/>
        <pc:sldMkLst>
          <pc:docMk/>
          <pc:sldMk cId="1691019734" sldId="469"/>
        </pc:sldMkLst>
      </pc:sldChg>
      <pc:sldChg chg="add">
        <pc:chgData name="Shirley Heavlin" userId="25dc89a6-a2bb-4ea0-9878-1288e178164b" providerId="ADAL" clId="{518E7D47-E7DA-4AA5-8DFD-F8BD6FC3ADAD}" dt="2024-03-25T20:38:39.946" v="35"/>
        <pc:sldMkLst>
          <pc:docMk/>
          <pc:sldMk cId="455466328" sldId="470"/>
        </pc:sldMkLst>
      </pc:sldChg>
      <pc:sldChg chg="add">
        <pc:chgData name="Shirley Heavlin" userId="25dc89a6-a2bb-4ea0-9878-1288e178164b" providerId="ADAL" clId="{518E7D47-E7DA-4AA5-8DFD-F8BD6FC3ADAD}" dt="2024-03-25T20:38:39.946" v="35"/>
        <pc:sldMkLst>
          <pc:docMk/>
          <pc:sldMk cId="2636456383" sldId="471"/>
        </pc:sldMkLst>
      </pc:sldChg>
      <pc:sldChg chg="modSp add mod">
        <pc:chgData name="Shirley Heavlin" userId="25dc89a6-a2bb-4ea0-9878-1288e178164b" providerId="ADAL" clId="{518E7D47-E7DA-4AA5-8DFD-F8BD6FC3ADAD}" dt="2024-03-25T20:40:33.932" v="47" actId="1076"/>
        <pc:sldMkLst>
          <pc:docMk/>
          <pc:sldMk cId="3661260623" sldId="472"/>
        </pc:sldMkLst>
        <pc:spChg chg="mod">
          <ac:chgData name="Shirley Heavlin" userId="25dc89a6-a2bb-4ea0-9878-1288e178164b" providerId="ADAL" clId="{518E7D47-E7DA-4AA5-8DFD-F8BD6FC3ADAD}" dt="2024-03-25T20:40:33.932" v="47" actId="1076"/>
          <ac:spMkLst>
            <pc:docMk/>
            <pc:sldMk cId="3661260623" sldId="472"/>
            <ac:spMk id="2" creationId="{2860460D-7A5A-9F5A-F061-09C36F205B19}"/>
          </ac:spMkLst>
        </pc:spChg>
      </pc:sldChg>
      <pc:sldChg chg="modSp add mod">
        <pc:chgData name="Shirley Heavlin" userId="25dc89a6-a2bb-4ea0-9878-1288e178164b" providerId="ADAL" clId="{518E7D47-E7DA-4AA5-8DFD-F8BD6FC3ADAD}" dt="2024-03-25T23:17:28.781" v="82" actId="313"/>
        <pc:sldMkLst>
          <pc:docMk/>
          <pc:sldMk cId="2930269862" sldId="473"/>
        </pc:sldMkLst>
        <pc:spChg chg="mod">
          <ac:chgData name="Shirley Heavlin" userId="25dc89a6-a2bb-4ea0-9878-1288e178164b" providerId="ADAL" clId="{518E7D47-E7DA-4AA5-8DFD-F8BD6FC3ADAD}" dt="2024-03-25T23:17:28.781" v="82" actId="313"/>
          <ac:spMkLst>
            <pc:docMk/>
            <pc:sldMk cId="2930269862" sldId="473"/>
            <ac:spMk id="3" creationId="{BC305196-0EAA-3DCD-9765-B20B3BEDE99E}"/>
          </ac:spMkLst>
        </pc:spChg>
      </pc:sldChg>
      <pc:sldChg chg="add">
        <pc:chgData name="Shirley Heavlin" userId="25dc89a6-a2bb-4ea0-9878-1288e178164b" providerId="ADAL" clId="{518E7D47-E7DA-4AA5-8DFD-F8BD6FC3ADAD}" dt="2024-03-25T20:38:39.946" v="35"/>
        <pc:sldMkLst>
          <pc:docMk/>
          <pc:sldMk cId="1200361444" sldId="474"/>
        </pc:sldMkLst>
      </pc:sldChg>
      <pc:sldMasterChg chg="delSldLayout modSldLayout">
        <pc:chgData name="Shirley Heavlin" userId="25dc89a6-a2bb-4ea0-9878-1288e178164b" providerId="ADAL" clId="{518E7D47-E7DA-4AA5-8DFD-F8BD6FC3ADAD}" dt="2024-03-25T23:06:13.152" v="64" actId="47"/>
        <pc:sldMasterMkLst>
          <pc:docMk/>
          <pc:sldMasterMk cId="0" sldId="2147483666"/>
        </pc:sldMasterMkLst>
        <pc:sldLayoutChg chg="modSp">
          <pc:chgData name="Shirley Heavlin" userId="25dc89a6-a2bb-4ea0-9878-1288e178164b" providerId="ADAL" clId="{518E7D47-E7DA-4AA5-8DFD-F8BD6FC3ADAD}" dt="2024-03-25T20:41:58.332" v="53" actId="207"/>
          <pc:sldLayoutMkLst>
            <pc:docMk/>
            <pc:sldMasterMk cId="0" sldId="2147483666"/>
            <pc:sldLayoutMk cId="268890410" sldId="2147483684"/>
          </pc:sldLayoutMkLst>
          <pc:spChg chg="mod">
            <ac:chgData name="Shirley Heavlin" userId="25dc89a6-a2bb-4ea0-9878-1288e178164b" providerId="ADAL" clId="{518E7D47-E7DA-4AA5-8DFD-F8BD6FC3ADAD}" dt="2024-03-14T20:49:14.333" v="27" actId="207"/>
            <ac:spMkLst>
              <pc:docMk/>
              <pc:sldMasterMk cId="0" sldId="2147483666"/>
              <pc:sldLayoutMk cId="268890410" sldId="2147483684"/>
              <ac:spMk id="2" creationId="{00000000-0000-0000-0000-000000000000}"/>
            </ac:spMkLst>
          </pc:spChg>
          <pc:spChg chg="mod">
            <ac:chgData name="Shirley Heavlin" userId="25dc89a6-a2bb-4ea0-9878-1288e178164b" providerId="ADAL" clId="{518E7D47-E7DA-4AA5-8DFD-F8BD6FC3ADAD}" dt="2024-03-25T20:41:58.332" v="53" actId="207"/>
            <ac:spMkLst>
              <pc:docMk/>
              <pc:sldMasterMk cId="0" sldId="2147483666"/>
              <pc:sldLayoutMk cId="268890410" sldId="2147483684"/>
              <ac:spMk id="3" creationId="{00000000-0000-0000-0000-000000000000}"/>
            </ac:spMkLst>
          </pc:spChg>
        </pc:sldLayoutChg>
        <pc:sldLayoutChg chg="del">
          <pc:chgData name="Shirley Heavlin" userId="25dc89a6-a2bb-4ea0-9878-1288e178164b" providerId="ADAL" clId="{518E7D47-E7DA-4AA5-8DFD-F8BD6FC3ADAD}" dt="2024-03-14T19:08:34.880" v="20" actId="47"/>
          <pc:sldLayoutMkLst>
            <pc:docMk/>
            <pc:sldMasterMk cId="0" sldId="2147483666"/>
            <pc:sldLayoutMk cId="1785407192" sldId="2147483685"/>
          </pc:sldLayoutMkLst>
        </pc:sldLayoutChg>
        <pc:sldLayoutChg chg="del">
          <pc:chgData name="Shirley Heavlin" userId="25dc89a6-a2bb-4ea0-9878-1288e178164b" providerId="ADAL" clId="{518E7D47-E7DA-4AA5-8DFD-F8BD6FC3ADAD}" dt="2024-03-25T20:39:04.166" v="40" actId="47"/>
          <pc:sldLayoutMkLst>
            <pc:docMk/>
            <pc:sldMasterMk cId="0" sldId="2147483666"/>
            <pc:sldLayoutMk cId="4289179623" sldId="2147483685"/>
          </pc:sldLayoutMkLst>
        </pc:sldLayoutChg>
        <pc:sldLayoutChg chg="del">
          <pc:chgData name="Shirley Heavlin" userId="25dc89a6-a2bb-4ea0-9878-1288e178164b" providerId="ADAL" clId="{518E7D47-E7DA-4AA5-8DFD-F8BD6FC3ADAD}" dt="2024-03-14T19:04:56.935" v="8" actId="47"/>
          <pc:sldLayoutMkLst>
            <pc:docMk/>
            <pc:sldMasterMk cId="0" sldId="2147483666"/>
            <pc:sldLayoutMk cId="225943723" sldId="2147483686"/>
          </pc:sldLayoutMkLst>
        </pc:sldLayoutChg>
        <pc:sldLayoutChg chg="del">
          <pc:chgData name="Shirley Heavlin" userId="25dc89a6-a2bb-4ea0-9878-1288e178164b" providerId="ADAL" clId="{518E7D47-E7DA-4AA5-8DFD-F8BD6FC3ADAD}" dt="2024-03-25T23:06:13.152" v="64" actId="47"/>
          <pc:sldLayoutMkLst>
            <pc:docMk/>
            <pc:sldMasterMk cId="0" sldId="2147483666"/>
            <pc:sldLayoutMk cId="2308062461" sldId="2147483687"/>
          </pc:sldLayoutMkLst>
        </pc:sldLayoutChg>
        <pc:sldLayoutChg chg="del">
          <pc:chgData name="Shirley Heavlin" userId="25dc89a6-a2bb-4ea0-9878-1288e178164b" providerId="ADAL" clId="{518E7D47-E7DA-4AA5-8DFD-F8BD6FC3ADAD}" dt="2024-03-25T23:06:11.065" v="63" actId="47"/>
          <pc:sldLayoutMkLst>
            <pc:docMk/>
            <pc:sldMasterMk cId="0" sldId="2147483666"/>
            <pc:sldLayoutMk cId="3783041554" sldId="2147483688"/>
          </pc:sldLayoutMkLst>
        </pc:sldLayoutChg>
        <pc:sldLayoutChg chg="del">
          <pc:chgData name="Shirley Heavlin" userId="25dc89a6-a2bb-4ea0-9878-1288e178164b" providerId="ADAL" clId="{518E7D47-E7DA-4AA5-8DFD-F8BD6FC3ADAD}" dt="2024-03-25T20:39:30.031" v="43" actId="47"/>
          <pc:sldLayoutMkLst>
            <pc:docMk/>
            <pc:sldMasterMk cId="0" sldId="2147483666"/>
            <pc:sldLayoutMk cId="232939248"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A8B007B5-4566-4B42-886B-F7A963E0CABE}" type="datetimeFigureOut">
              <a:rPr lang="en-US" smtClean="0"/>
              <a:t>3/25/2024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6E2DA59E-27DE-481C-9EF8-ADA0E59A2CA9}" type="slidenum">
              <a:rPr lang="en-US" smtClean="0"/>
              <a:t>‹#›</a:t>
            </a:fld>
            <a:endParaRPr lang="en-US" dirty="0"/>
          </a:p>
        </p:txBody>
      </p:sp>
    </p:spTree>
    <p:extLst>
      <p:ext uri="{BB962C8B-B14F-4D97-AF65-F5344CB8AC3E}">
        <p14:creationId xmlns:p14="http://schemas.microsoft.com/office/powerpoint/2010/main" val="114884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revised 3-01-2024</a:t>
            </a:r>
          </a:p>
          <a:p>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1</a:t>
            </a:fld>
            <a:endParaRPr lang="en-US" dirty="0"/>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move on, please keep in mind the following points:</a:t>
            </a:r>
          </a:p>
          <a:p>
            <a:pPr marL="285750" indent="-285750">
              <a:buFont typeface="Arial"/>
              <a:buChar char="•"/>
            </a:pPr>
            <a:r>
              <a:rPr lang="en-US" dirty="0"/>
              <a:t>EFT is the transfer of funds from payer to payee through the banking system.</a:t>
            </a:r>
            <a:endParaRPr lang="en-US" dirty="0">
              <a:cs typeface="Calibri"/>
            </a:endParaRPr>
          </a:p>
          <a:p>
            <a:pPr marL="285750" indent="-285750">
              <a:buFont typeface="Arial"/>
              <a:buChar char="•"/>
            </a:pPr>
            <a:r>
              <a:rPr lang="en-US" dirty="0"/>
              <a:t>EFT is the fastest way to move money as the transfer of funds takes place between banks on the same day and the cash is deposited directly into the healthcare provider’s bank account.</a:t>
            </a:r>
            <a:endParaRPr lang="en-US" dirty="0">
              <a:cs typeface="Calibri"/>
            </a:endParaRPr>
          </a:p>
          <a:p>
            <a:pPr marL="285750" lvl="1" indent="-285750">
              <a:buFont typeface="Arial"/>
              <a:buChar char="•"/>
            </a:pPr>
            <a:r>
              <a:rPr lang="en-US" dirty="0"/>
              <a:t>ERA is used to electronically transmit third-party payment details to healthcare providers.</a:t>
            </a:r>
            <a:endParaRPr lang="en-US" dirty="0">
              <a:cs typeface="Calibri"/>
            </a:endParaRPr>
          </a:p>
          <a:p>
            <a:pPr marL="285750" indent="-285750">
              <a:buFont typeface="Arial"/>
              <a:buChar char="•"/>
            </a:pPr>
            <a:r>
              <a:rPr lang="en-US" dirty="0"/>
              <a:t>In the cash posting process, each transaction type must be balanced and controlled to ensure that incorrect payments are identified and the patient’s account reflects the correct balance.</a:t>
            </a:r>
            <a:endParaRPr lang="en-US" dirty="0">
              <a:cs typeface="Calibri"/>
            </a:endParaRPr>
          </a:p>
          <a:p>
            <a:pPr marL="285750" indent="-285750">
              <a:buFont typeface="Arial"/>
              <a:buChar char="•"/>
            </a:pPr>
            <a:r>
              <a:rPr lang="en-US" dirty="0"/>
              <a:t>Cash handling requires proper controls to eliminate or reduce fraudulent activity.</a:t>
            </a:r>
            <a:endParaRPr lang="en-US" dirty="0">
              <a:cs typeface="Calibri"/>
            </a:endParaRPr>
          </a:p>
          <a:p>
            <a:pPr marL="285750" indent="-285750">
              <a:buFont typeface="Arial"/>
              <a:buChar char="•"/>
            </a:pPr>
            <a:r>
              <a:rPr lang="en-US" dirty="0"/>
              <a:t>All locations where cash or checks are received are control points which require proper vigilance for the control of fraudulent activities.</a:t>
            </a:r>
            <a:endParaRPr lang="en-US" dirty="0">
              <a:cs typeface="Calibri"/>
            </a:endParaRPr>
          </a:p>
          <a:p>
            <a:pPr marL="285750" indent="-285750">
              <a:buFont typeface="Arial"/>
              <a:buChar char="•"/>
            </a:pPr>
            <a:r>
              <a:rPr lang="en-US" dirty="0"/>
              <a:t>Certain steps should be followed in order to implement an effective daily control process.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10</a:t>
            </a:fld>
            <a:endParaRPr lang="en-US" dirty="0"/>
          </a:p>
        </p:txBody>
      </p:sp>
    </p:spTree>
    <p:extLst>
      <p:ext uri="{BB962C8B-B14F-4D97-AF65-F5344CB8AC3E}">
        <p14:creationId xmlns:p14="http://schemas.microsoft.com/office/powerpoint/2010/main" val="3600733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The use of EFT greatly simplifies cash balancing and control requirements since the cash is deposited directly into the healthcare providers bank account. It is considered the fastest way to move money. </a:t>
            </a:r>
          </a:p>
        </p:txBody>
      </p:sp>
      <p:sp>
        <p:nvSpPr>
          <p:cNvPr id="4" name="Slide Number Placeholder 3"/>
          <p:cNvSpPr>
            <a:spLocks noGrp="1"/>
          </p:cNvSpPr>
          <p:nvPr>
            <p:ph type="sldNum" sz="quarter" idx="5"/>
          </p:nvPr>
        </p:nvSpPr>
        <p:spPr/>
        <p:txBody>
          <a:bodyPr/>
          <a:lstStyle/>
          <a:p>
            <a:fld id="{F425FBC4-EDDB-9748-96F0-0D05920672FF}" type="slidenum">
              <a:rPr lang="en-US" smtClean="0"/>
              <a:pPr/>
              <a:t>11</a:t>
            </a:fld>
            <a:endParaRPr lang="en-US" dirty="0"/>
          </a:p>
        </p:txBody>
      </p:sp>
    </p:spTree>
    <p:extLst>
      <p:ext uri="{BB962C8B-B14F-4D97-AF65-F5344CB8AC3E}">
        <p14:creationId xmlns:p14="http://schemas.microsoft.com/office/powerpoint/2010/main" val="4248287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address credit balances, why it’s important to identify them and how to resolve them. </a:t>
            </a:r>
          </a:p>
        </p:txBody>
      </p:sp>
      <p:sp>
        <p:nvSpPr>
          <p:cNvPr id="4" name="Slide Number Placeholder 3"/>
          <p:cNvSpPr>
            <a:spLocks noGrp="1"/>
          </p:cNvSpPr>
          <p:nvPr>
            <p:ph type="sldNum" sz="quarter" idx="5"/>
          </p:nvPr>
        </p:nvSpPr>
        <p:spPr/>
        <p:txBody>
          <a:bodyPr/>
          <a:lstStyle/>
          <a:p>
            <a:fld id="{F425FBC4-EDDB-9748-96F0-0D05920672FF}" type="slidenum">
              <a:rPr lang="en-US" smtClean="0"/>
              <a:pPr/>
              <a:t>13</a:t>
            </a:fld>
            <a:endParaRPr lang="en-US" dirty="0"/>
          </a:p>
        </p:txBody>
      </p:sp>
    </p:spTree>
    <p:extLst>
      <p:ext uri="{BB962C8B-B14F-4D97-AF65-F5344CB8AC3E}">
        <p14:creationId xmlns:p14="http://schemas.microsoft.com/office/powerpoint/2010/main" val="2855477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81">
              <a:defRPr/>
            </a:pPr>
            <a:r>
              <a:rPr lang="en-US" dirty="0"/>
              <a:t>Accounts receivable accounts have credit balances when the payments and contractual adjustments posted to an account exceed the total charges. It is important to identify and resolve credit balances in the accounts receivable for a couple of reasons. If credit balances are not identified separately from debit balances in the accounts receivable and the balances are “netted,” the healthcare organization’s accounts receivable level is understated. Credit balances are a liability of the organization and should be reported on financial statements as such. In addition, there are compliance requirements. CMS requires that hospitals report all Medicare credit balance overpayment accounts on a quarterly basis using form CMS-838, which must be signed and attested to by an officer of the hospital—specifically, the chief financial officer (CFO) or the chief executive officer (CEO). Finally, states also have reporting requirements related to credit balance accounts.</a:t>
            </a:r>
          </a:p>
        </p:txBody>
      </p:sp>
      <p:sp>
        <p:nvSpPr>
          <p:cNvPr id="4" name="Slide Number Placeholder 3"/>
          <p:cNvSpPr>
            <a:spLocks noGrp="1"/>
          </p:cNvSpPr>
          <p:nvPr>
            <p:ph type="sldNum" sz="quarter" idx="10"/>
          </p:nvPr>
        </p:nvSpPr>
        <p:spPr/>
        <p:txBody>
          <a:bodyPr/>
          <a:lstStyle/>
          <a:p>
            <a:fld id="{39695DAD-30FA-440C-B3C2-2E178B53AB90}" type="slidenum">
              <a:rPr lang="en-US" smtClean="0"/>
              <a:pPr/>
              <a:t>14</a:t>
            </a:fld>
            <a:endParaRPr lang="en-US" dirty="0"/>
          </a:p>
        </p:txBody>
      </p:sp>
    </p:spTree>
    <p:extLst>
      <p:ext uri="{BB962C8B-B14F-4D97-AF65-F5344CB8AC3E}">
        <p14:creationId xmlns:p14="http://schemas.microsoft.com/office/powerpoint/2010/main" val="3113695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balances are created a number of ways. Surprisingly, a large number of credit balances are not the result of overpayments but of posting errors that must be corrected in the patient account system. </a:t>
            </a:r>
          </a:p>
          <a:p>
            <a:r>
              <a:rPr lang="en-US" dirty="0"/>
              <a:t>Common factors include billing and payment errors and hospital and payer system limitations. </a:t>
            </a:r>
          </a:p>
          <a:p>
            <a:endParaRPr lang="en-US" dirty="0"/>
          </a:p>
          <a:p>
            <a:pPr marL="285750" indent="-285750">
              <a:buFontTx/>
              <a:buChar char="-"/>
            </a:pPr>
            <a:r>
              <a:rPr lang="en-US" dirty="0"/>
              <a:t>Allowance issues usually occurs when there is a payer with multiple health plans and a patient was registered with the incorrect plan type. </a:t>
            </a:r>
          </a:p>
          <a:p>
            <a:pPr marL="285750" indent="-285750">
              <a:buFontTx/>
              <a:buChar char="-"/>
            </a:pPr>
            <a:r>
              <a:rPr lang="en-US" dirty="0"/>
              <a:t>Large charge credits commonly originates from service departments that do not process charges within the organizations suspense days.  Corrected claims will have to be sent.</a:t>
            </a:r>
          </a:p>
          <a:p>
            <a:pPr marL="285750" indent="-285750">
              <a:buFontTx/>
              <a:buChar char="-"/>
            </a:pPr>
            <a:r>
              <a:rPr lang="en-US" dirty="0"/>
              <a:t>Duplicate payments happens when a provider re-bills claims based on non payment from the initial bill submission. Providers should not be just rebilling when claims are not paid, and most payers do have edits to avoid paying duplicate claims. </a:t>
            </a:r>
          </a:p>
          <a:p>
            <a:pPr marL="285750" indent="-285750">
              <a:buFontTx/>
              <a:buChar char="-"/>
            </a:pPr>
            <a:r>
              <a:rPr lang="en-US" dirty="0"/>
              <a:t>If accuracy is not focused on when creating estimates, then credit balances will occur, and usually unhappy payments. Until real time adjudication occurs, this will happen when benefits are checked and then a claim hits against it before yours. </a:t>
            </a:r>
          </a:p>
          <a:p>
            <a:pPr marL="285750" indent="-285750">
              <a:buFontTx/>
              <a:buChar char="-"/>
            </a:pPr>
            <a:r>
              <a:rPr lang="en-US" dirty="0"/>
              <a:t>This does happen when COB is not coordinated correctly or if the secondary is not aware of the other coverage, which is typically rare.  </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15</a:t>
            </a:fld>
            <a:endParaRPr lang="en-US" dirty="0"/>
          </a:p>
        </p:txBody>
      </p:sp>
    </p:spTree>
    <p:extLst>
      <p:ext uri="{BB962C8B-B14F-4D97-AF65-F5344CB8AC3E}">
        <p14:creationId xmlns:p14="http://schemas.microsoft.com/office/powerpoint/2010/main" val="2581560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small credit balances under a certain dollar amount, other than patient and federal payers,  the hospital should send at least one or two statements with the following information :</a:t>
            </a:r>
          </a:p>
          <a:p>
            <a:pPr marL="285750" indent="-285750">
              <a:buFontTx/>
              <a:buChar char="-"/>
            </a:pPr>
            <a:r>
              <a:rPr lang="en-US" dirty="0"/>
              <a:t>Notification that a credit balance exists </a:t>
            </a:r>
          </a:p>
          <a:p>
            <a:pPr marL="285750" indent="-285750">
              <a:buFontTx/>
              <a:buChar char="-"/>
            </a:pPr>
            <a:r>
              <a:rPr lang="en-US" dirty="0"/>
              <a:t>An explanation of how to request a refund </a:t>
            </a:r>
          </a:p>
          <a:p>
            <a:pPr marL="285750" indent="-285750">
              <a:buFontTx/>
              <a:buChar char="-"/>
            </a:pPr>
            <a:r>
              <a:rPr lang="en-US" dirty="0"/>
              <a:t>Policy of absorbing small credits if no request is received within a certain time period</a:t>
            </a:r>
          </a:p>
          <a:p>
            <a:pPr marL="0" indent="0">
              <a:buFontTx/>
              <a:buNone/>
            </a:pPr>
            <a:endParaRPr lang="en-US" dirty="0"/>
          </a:p>
          <a:p>
            <a:pPr marL="0" indent="0">
              <a:buFontTx/>
              <a:buNone/>
            </a:pPr>
            <a:r>
              <a:rPr lang="en-US" dirty="0"/>
              <a:t>The policy should be matched by a similar policy for small debit balances as well. </a:t>
            </a:r>
          </a:p>
          <a:p>
            <a:endParaRPr lang="en-US" dirty="0">
              <a:cs typeface="Calibri"/>
            </a:endParaRPr>
          </a:p>
          <a:p>
            <a:r>
              <a:rPr lang="en-US" dirty="0"/>
              <a:t>Tracking reports should be developed to identify internally generated charge credits versus externally generated charge credits. These reports should be reviewed with all impacted departments and used as a basis to resolve credit balance issues.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16</a:t>
            </a:fld>
            <a:endParaRPr lang="en-US" dirty="0"/>
          </a:p>
        </p:txBody>
      </p:sp>
    </p:spTree>
    <p:extLst>
      <p:ext uri="{BB962C8B-B14F-4D97-AF65-F5344CB8AC3E}">
        <p14:creationId xmlns:p14="http://schemas.microsoft.com/office/powerpoint/2010/main" val="1161115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Regarding credit balances, there are compliance requirements. CMS requires hospitals to report all Medicare credit balance overpayments on a quarterly basis using form CMS 838. </a:t>
            </a:r>
          </a:p>
        </p:txBody>
      </p:sp>
      <p:sp>
        <p:nvSpPr>
          <p:cNvPr id="4" name="Slide Number Placeholder 3"/>
          <p:cNvSpPr>
            <a:spLocks noGrp="1"/>
          </p:cNvSpPr>
          <p:nvPr>
            <p:ph type="sldNum" sz="quarter" idx="5"/>
          </p:nvPr>
        </p:nvSpPr>
        <p:spPr/>
        <p:txBody>
          <a:bodyPr/>
          <a:lstStyle/>
          <a:p>
            <a:fld id="{F425FBC4-EDDB-9748-96F0-0D05920672FF}" type="slidenum">
              <a:rPr lang="en-US" smtClean="0"/>
              <a:pPr/>
              <a:t>17</a:t>
            </a:fld>
            <a:endParaRPr lang="en-US" dirty="0"/>
          </a:p>
        </p:txBody>
      </p:sp>
    </p:spTree>
    <p:extLst>
      <p:ext uri="{BB962C8B-B14F-4D97-AF65-F5344CB8AC3E}">
        <p14:creationId xmlns:p14="http://schemas.microsoft.com/office/powerpoint/2010/main" val="2750623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a health plan does when processing a claim is to check to see if the patient is covered. They are going to look at the claim data to ensure that the date of service is within coverage dates and all data on the claim matches what is one file, like name and DOB. </a:t>
            </a:r>
          </a:p>
          <a:p>
            <a:endParaRPr lang="en-US" dirty="0"/>
          </a:p>
          <a:p>
            <a:r>
              <a:rPr lang="en-US" dirty="0"/>
              <a:t>For example, Medicare will reject a claim if the patients name and MBI number do not exactly match the Common Working File (CWF ) At my facility in MD,  we had this happen more often than I liked because patients legal name was Harold but they registered him as Bubba.. </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20</a:t>
            </a:fld>
            <a:endParaRPr lang="en-US" dirty="0"/>
          </a:p>
        </p:txBody>
      </p:sp>
    </p:spTree>
    <p:extLst>
      <p:ext uri="{BB962C8B-B14F-4D97-AF65-F5344CB8AC3E}">
        <p14:creationId xmlns:p14="http://schemas.microsoft.com/office/powerpoint/2010/main" val="277181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After the initial claim, the claim is accepted by the payer, but then additional information is reviewed: </a:t>
            </a:r>
          </a:p>
          <a:p>
            <a:r>
              <a:rPr lang="en-US" dirty="0"/>
              <a:t>Things such as: </a:t>
            </a:r>
          </a:p>
          <a:p>
            <a:pPr marL="285750" indent="-285750">
              <a:buFontTx/>
              <a:buChar char="-"/>
            </a:pPr>
            <a:r>
              <a:rPr lang="en-US" dirty="0"/>
              <a:t>Is the service covered by the policy? </a:t>
            </a:r>
          </a:p>
          <a:p>
            <a:pPr marL="285750" indent="-285750">
              <a:buFontTx/>
              <a:buChar char="-"/>
            </a:pPr>
            <a:r>
              <a:rPr lang="en-US" dirty="0"/>
              <a:t>Is the service medically necessary? </a:t>
            </a:r>
          </a:p>
          <a:p>
            <a:pPr marL="285750" indent="-285750">
              <a:buFontTx/>
              <a:buChar char="-"/>
            </a:pPr>
            <a:r>
              <a:rPr lang="en-US" dirty="0"/>
              <a:t>Were authorization requirements followed? </a:t>
            </a:r>
          </a:p>
          <a:p>
            <a:pPr marL="0" indent="0">
              <a:buFontTx/>
              <a:buNone/>
            </a:pPr>
            <a:endParaRPr lang="en-US" dirty="0"/>
          </a:p>
          <a:p>
            <a:pPr marL="0" indent="0">
              <a:buFontTx/>
              <a:buNone/>
            </a:pPr>
            <a:r>
              <a:rPr lang="en-US" dirty="0"/>
              <a:t>If not, then the claim will be denied. </a:t>
            </a:r>
          </a:p>
          <a:p>
            <a:pPr marL="0" indent="0">
              <a:buFontTx/>
              <a:buNone/>
            </a:pPr>
            <a:endParaRPr lang="en-US" dirty="0"/>
          </a:p>
          <a:p>
            <a:pPr marL="0" indent="0">
              <a:buFontTx/>
              <a:buNone/>
            </a:pPr>
            <a:r>
              <a:rPr lang="en-US" dirty="0"/>
              <a:t>Denials can occur pre-service, at time of service and post service. </a:t>
            </a:r>
          </a:p>
          <a:p>
            <a:pPr marL="0" indent="0">
              <a:buFontTx/>
              <a:buNone/>
            </a:pPr>
            <a:endParaRPr lang="en-US" dirty="0"/>
          </a:p>
          <a:p>
            <a:pPr marL="0" indent="0">
              <a:buFontTx/>
              <a:buNone/>
            </a:pPr>
            <a:r>
              <a:rPr lang="en-US" dirty="0"/>
              <a:t>Technical denials is based on missing or incomplete claim information, such as demographic errors, incorrect or incomplete insurance information, no required auth or referral, no continued stay authorization, and exceeded frequency limits. A good example is when a mammogram screening is performed more than once within a 12 month period. </a:t>
            </a:r>
          </a:p>
          <a:p>
            <a:pPr marL="0" indent="0">
              <a:buFontTx/>
              <a:buNone/>
            </a:pPr>
            <a:endParaRPr lang="en-US" dirty="0"/>
          </a:p>
          <a:p>
            <a:pPr marL="0" indent="0">
              <a:buFontTx/>
              <a:buNone/>
            </a:pPr>
            <a:r>
              <a:rPr lang="en-US" dirty="0"/>
              <a:t>Clinical denials are associated with the care or service provided and may include the following: </a:t>
            </a:r>
          </a:p>
          <a:p>
            <a:pPr marL="285750" indent="-285750">
              <a:buFontTx/>
              <a:buChar char="-"/>
            </a:pPr>
            <a:r>
              <a:rPr lang="en-US" dirty="0"/>
              <a:t>Dx does not correspond to the procedure performed </a:t>
            </a:r>
          </a:p>
          <a:p>
            <a:pPr marL="285750" indent="-285750">
              <a:buFontTx/>
              <a:buChar char="-"/>
            </a:pPr>
            <a:r>
              <a:rPr lang="en-US" dirty="0"/>
              <a:t>Not medically necessary </a:t>
            </a:r>
          </a:p>
          <a:p>
            <a:pPr marL="285750" indent="-285750">
              <a:buFontTx/>
              <a:buChar char="-"/>
            </a:pPr>
            <a:r>
              <a:rPr lang="en-US" dirty="0"/>
              <a:t>Carve out days  ( clinical documentation to support care is missing ) </a:t>
            </a:r>
          </a:p>
          <a:p>
            <a:pPr marL="285750" indent="-285750">
              <a:buFontTx/>
              <a:buChar char="-"/>
            </a:pPr>
            <a:r>
              <a:rPr lang="en-US" dirty="0"/>
              <a:t>Inappropriate level of care </a:t>
            </a:r>
          </a:p>
          <a:p>
            <a:pPr marL="285750" indent="-285750">
              <a:buFontTx/>
              <a:buChar char="-"/>
            </a:pPr>
            <a:r>
              <a:rPr lang="en-US" dirty="0"/>
              <a:t>HCPCS code is incorrect for procedure performed. </a:t>
            </a:r>
          </a:p>
          <a:p>
            <a:pPr marL="285750" indent="-285750">
              <a:buFontTx/>
              <a:buChar char="-"/>
            </a:pPr>
            <a:endParaRPr lang="en-US" dirty="0"/>
          </a:p>
          <a:p>
            <a:pPr marL="0" indent="0">
              <a:buFontTx/>
              <a:buNone/>
            </a:pPr>
            <a:r>
              <a:rPr lang="en-US" dirty="0"/>
              <a:t>An underpayment, or a payment variance occurs when the health plan does not pay the agreed upon contract amount. The challenge is that this type of denial is not always recognized during payment posting. This can be incorrect payment rules on the payer, or downgrading of services without a corresponding denial reason attached to the line item. </a:t>
            </a:r>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21</a:t>
            </a:fld>
            <a:endParaRPr lang="en-US" dirty="0"/>
          </a:p>
        </p:txBody>
      </p:sp>
    </p:spTree>
    <p:extLst>
      <p:ext uri="{BB962C8B-B14F-4D97-AF65-F5344CB8AC3E}">
        <p14:creationId xmlns:p14="http://schemas.microsoft.com/office/powerpoint/2010/main" val="2539333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Accounting usually has the responsibility to identify and communicate claim denials trends to move to a strategy of denial prevention. They must understand, track and trend the reasons for denials.</a:t>
            </a:r>
          </a:p>
          <a:p>
            <a:endParaRPr lang="en-US" dirty="0">
              <a:cs typeface="Calibri"/>
            </a:endParaRPr>
          </a:p>
          <a:p>
            <a:r>
              <a:rPr lang="en-US" dirty="0"/>
              <a:t>To be successful, patient accounting must have a method for identifying and monitoring the denials and an effective process for reversing and eliminating denials. Patient accounting must also understand, track and trend the reasons for the denials.</a:t>
            </a:r>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22</a:t>
            </a:fld>
            <a:endParaRPr lang="en-US" dirty="0"/>
          </a:p>
        </p:txBody>
      </p:sp>
    </p:spTree>
    <p:extLst>
      <p:ext uri="{BB962C8B-B14F-4D97-AF65-F5344CB8AC3E}">
        <p14:creationId xmlns:p14="http://schemas.microsoft.com/office/powerpoint/2010/main" val="426868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mn-lt"/>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2</a:t>
            </a:fld>
            <a:endParaRPr lang="en-US" dirty="0"/>
          </a:p>
        </p:txBody>
      </p:sp>
    </p:spTree>
    <p:extLst>
      <p:ext uri="{BB962C8B-B14F-4D97-AF65-F5344CB8AC3E}">
        <p14:creationId xmlns:p14="http://schemas.microsoft.com/office/powerpoint/2010/main" val="1571060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previously mentioned denial reasons also relate to inpatient services. In addition, inpatient denials can occur as a result of the following:</a:t>
            </a:r>
          </a:p>
        </p:txBody>
      </p:sp>
      <p:sp>
        <p:nvSpPr>
          <p:cNvPr id="4" name="Slide Number Placeholder 3"/>
          <p:cNvSpPr>
            <a:spLocks noGrp="1"/>
          </p:cNvSpPr>
          <p:nvPr>
            <p:ph type="sldNum" sz="quarter" idx="5"/>
          </p:nvPr>
        </p:nvSpPr>
        <p:spPr/>
        <p:txBody>
          <a:bodyPr/>
          <a:lstStyle/>
          <a:p>
            <a:fld id="{F425FBC4-EDDB-9748-96F0-0D05920672FF}" type="slidenum">
              <a:rPr lang="en-US" smtClean="0"/>
              <a:pPr/>
              <a:t>23</a:t>
            </a:fld>
            <a:endParaRPr lang="en-US" dirty="0"/>
          </a:p>
        </p:txBody>
      </p:sp>
    </p:spTree>
    <p:extLst>
      <p:ext uri="{BB962C8B-B14F-4D97-AF65-F5344CB8AC3E}">
        <p14:creationId xmlns:p14="http://schemas.microsoft.com/office/powerpoint/2010/main" val="2802849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Pre-Service Denials</a:t>
            </a:r>
          </a:p>
          <a:p>
            <a:r>
              <a:rPr lang="en-US" dirty="0"/>
              <a:t>This type of denial is associated with Physicians, Patient Access, Financial Counselors, and Case Management (also known as Utilization Review or Management). Reasons for this type of denial include:</a:t>
            </a:r>
            <a:endParaRPr lang="en-US" dirty="0">
              <a:cs typeface="Calibri"/>
            </a:endParaRPr>
          </a:p>
          <a:p>
            <a:pPr marL="285750" indent="-285750">
              <a:buFont typeface="Arial"/>
              <a:buChar char="•"/>
            </a:pPr>
            <a:r>
              <a:rPr lang="en-US" dirty="0"/>
              <a:t>Not ensuring pre-authorizations are obtained for required services.</a:t>
            </a:r>
            <a:endParaRPr lang="en-US" dirty="0">
              <a:cs typeface="Calibri"/>
            </a:endParaRPr>
          </a:p>
          <a:p>
            <a:pPr marL="285750" indent="-285750">
              <a:buFont typeface="Arial"/>
              <a:buChar char="•"/>
            </a:pPr>
            <a:r>
              <a:rPr lang="en-US" dirty="0"/>
              <a:t>Clinical information not called in for certification.</a:t>
            </a:r>
            <a:endParaRPr lang="en-US" dirty="0">
              <a:cs typeface="Calibri"/>
            </a:endParaRPr>
          </a:p>
          <a:p>
            <a:pPr marL="285750" indent="-285750">
              <a:buFont typeface="Arial"/>
              <a:buChar char="•"/>
            </a:pPr>
            <a:r>
              <a:rPr lang="en-US" dirty="0"/>
              <a:t>Insurance benefits not verified.</a:t>
            </a:r>
            <a:endParaRPr lang="en-US" dirty="0">
              <a:cs typeface="Calibri"/>
            </a:endParaRPr>
          </a:p>
          <a:p>
            <a:pPr marL="285750" indent="-285750">
              <a:buFont typeface="Arial"/>
              <a:buChar char="•"/>
            </a:pPr>
            <a:r>
              <a:rPr lang="en-US" dirty="0"/>
              <a:t>Incorrect data entry (example-date of birth entered incorrectly).</a:t>
            </a:r>
            <a:endParaRPr lang="en-US" dirty="0">
              <a:cs typeface="Calibri"/>
            </a:endParaRPr>
          </a:p>
          <a:p>
            <a:pPr marL="285750" indent="-285750">
              <a:buFont typeface="Arial"/>
              <a:buChar char="•"/>
            </a:pPr>
            <a:r>
              <a:rPr lang="en-US" dirty="0"/>
              <a:t>Invalid registration information (historical information was not validated with the patient e.g., using old insurance information).</a:t>
            </a:r>
            <a:endParaRPr lang="en-US" dirty="0">
              <a:cs typeface="Calibri"/>
            </a:endParaRPr>
          </a:p>
          <a:p>
            <a:endParaRPr lang="en-US" dirty="0">
              <a:cs typeface="Calibri"/>
            </a:endParaRPr>
          </a:p>
          <a:p>
            <a:r>
              <a:rPr lang="en-US" dirty="0"/>
              <a:t>Time-of-Service Denials</a:t>
            </a:r>
          </a:p>
          <a:p>
            <a:r>
              <a:rPr lang="en-US" dirty="0"/>
              <a:t>This type of denial, associated with Physicians, Patient Access, Case Management, Clinical Service departments and Health Information Management, includes:</a:t>
            </a:r>
          </a:p>
          <a:p>
            <a:pPr marL="285750" indent="-285750">
              <a:buFont typeface="Arial"/>
              <a:buChar char="•"/>
            </a:pPr>
            <a:r>
              <a:rPr lang="en-US" dirty="0"/>
              <a:t>New technology used without determining coverage.</a:t>
            </a:r>
          </a:p>
          <a:p>
            <a:pPr marL="285750" indent="-285750">
              <a:buFont typeface="Arial"/>
              <a:buChar char="•"/>
            </a:pPr>
            <a:r>
              <a:rPr lang="en-US" dirty="0"/>
              <a:t>Charges bundled or unbundled incorrectly according to health plan’s rules.</a:t>
            </a:r>
          </a:p>
          <a:p>
            <a:pPr marL="285750" indent="-285750">
              <a:buFont typeface="Arial"/>
              <a:buChar char="•"/>
            </a:pPr>
            <a:r>
              <a:rPr lang="en-US" dirty="0"/>
              <a:t>Patient acuity level changes but type of service not changed.</a:t>
            </a:r>
          </a:p>
          <a:p>
            <a:pPr marL="285750" indent="-285750">
              <a:buFont typeface="Arial"/>
              <a:buChar char="•"/>
            </a:pPr>
            <a:r>
              <a:rPr lang="en-US" dirty="0"/>
              <a:t>Admission notification not completed.</a:t>
            </a:r>
          </a:p>
          <a:p>
            <a:pPr marL="285750" indent="-285750">
              <a:buFont typeface="Arial"/>
              <a:buChar char="•"/>
            </a:pPr>
            <a:r>
              <a:rPr lang="en-US" dirty="0"/>
              <a:t>Patient admitted as inpatient, but should have been observation.</a:t>
            </a:r>
          </a:p>
          <a:p>
            <a:pPr marL="285750" indent="-285750">
              <a:buFont typeface="Arial"/>
              <a:buChar char="•"/>
            </a:pPr>
            <a:r>
              <a:rPr lang="en-US" dirty="0"/>
              <a:t>Test performed that is not on order.</a:t>
            </a:r>
          </a:p>
          <a:p>
            <a:pPr marL="285750" indent="-285750">
              <a:buFont typeface="Arial"/>
              <a:buChar char="•"/>
            </a:pPr>
            <a:r>
              <a:rPr lang="en-US" dirty="0"/>
              <a:t>Patient should have been discharged but was not.</a:t>
            </a:r>
            <a:endParaRPr lang="en-US" dirty="0">
              <a:cs typeface="Calibri"/>
            </a:endParaRPr>
          </a:p>
          <a:p>
            <a:pPr marL="285750" indent="-285750">
              <a:buFont typeface="Arial"/>
              <a:buChar char="•"/>
            </a:pPr>
            <a:r>
              <a:rPr lang="en-US" dirty="0"/>
              <a:t>Patient treated for medical condition while in specialty unit.</a:t>
            </a:r>
            <a:endParaRPr lang="en-US" dirty="0">
              <a:cs typeface="Calibri"/>
            </a:endParaRPr>
          </a:p>
          <a:p>
            <a:pPr marL="285750" indent="-285750">
              <a:buFont typeface="Arial"/>
              <a:buChar char="•"/>
            </a:pPr>
            <a:r>
              <a:rPr lang="en-US" dirty="0"/>
              <a:t>Authorization for additional days not obtained.</a:t>
            </a:r>
            <a:endParaRPr lang="en-US" dirty="0">
              <a:cs typeface="Calibri"/>
            </a:endParaRPr>
          </a:p>
          <a:p>
            <a:pPr marL="285750" indent="-285750">
              <a:buFont typeface="Arial"/>
              <a:buChar char="•"/>
            </a:pPr>
            <a:r>
              <a:rPr lang="en-US" dirty="0"/>
              <a:t>Invalid coding (HCPCS and ICD-10).</a:t>
            </a:r>
            <a:endParaRPr lang="en-US" dirty="0">
              <a:cs typeface="Calibri"/>
            </a:endParaRPr>
          </a:p>
          <a:p>
            <a:endParaRPr lang="en-US" dirty="0">
              <a:cs typeface="Calibri"/>
            </a:endParaRPr>
          </a:p>
          <a:p>
            <a:r>
              <a:rPr lang="en-US" dirty="0"/>
              <a:t>Post-Service Denials</a:t>
            </a:r>
          </a:p>
          <a:p>
            <a:r>
              <a:rPr lang="en-US" dirty="0"/>
              <a:t>This type of denial is associated with the Clinical Service departments, Patient Access, Information Technology and Patient Accounting:</a:t>
            </a:r>
          </a:p>
          <a:p>
            <a:pPr marL="285750" indent="-285750">
              <a:buFont typeface="Arial"/>
              <a:buChar char="•"/>
            </a:pPr>
            <a:r>
              <a:rPr lang="en-US" dirty="0"/>
              <a:t>Late charges (entered after suspense days).</a:t>
            </a:r>
          </a:p>
          <a:p>
            <a:pPr marL="285750" indent="-285750">
              <a:buFont typeface="Arial"/>
              <a:buChar char="•"/>
            </a:pPr>
            <a:r>
              <a:rPr lang="en-US" dirty="0"/>
              <a:t>Multiple claims sent with dates of service that overlap.</a:t>
            </a:r>
          </a:p>
          <a:p>
            <a:pPr marL="285750" indent="-285750">
              <a:buFont typeface="Arial"/>
              <a:buChar char="•"/>
            </a:pPr>
            <a:r>
              <a:rPr lang="en-US" dirty="0"/>
              <a:t>Untimely filing.</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24</a:t>
            </a:fld>
            <a:endParaRPr lang="en-US" dirty="0"/>
          </a:p>
        </p:txBody>
      </p:sp>
    </p:spTree>
    <p:extLst>
      <p:ext uri="{BB962C8B-B14F-4D97-AF65-F5344CB8AC3E}">
        <p14:creationId xmlns:p14="http://schemas.microsoft.com/office/powerpoint/2010/main" val="526118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 of the RACS is to protect MCR from fraudulent and abusive billing. </a:t>
            </a:r>
          </a:p>
          <a:p>
            <a:endParaRPr lang="en-US" dirty="0"/>
          </a:p>
          <a:p>
            <a:r>
              <a:rPr lang="en-US" dirty="0"/>
              <a:t>When the RAC identify improper payments, they notify the MAC of the applicable claims. </a:t>
            </a:r>
          </a:p>
          <a:p>
            <a:r>
              <a:rPr lang="en-US" dirty="0"/>
              <a:t>The MAC then adjusts the claim to reflect the proper payment amounts. </a:t>
            </a:r>
          </a:p>
          <a:p>
            <a:r>
              <a:rPr lang="en-US" dirty="0"/>
              <a:t>If it’s an overpayment, then a demand letter is sent to the provider to recover the payment. </a:t>
            </a:r>
          </a:p>
        </p:txBody>
      </p:sp>
      <p:sp>
        <p:nvSpPr>
          <p:cNvPr id="4" name="Slide Number Placeholder 3"/>
          <p:cNvSpPr>
            <a:spLocks noGrp="1"/>
          </p:cNvSpPr>
          <p:nvPr>
            <p:ph type="sldNum" sz="quarter" idx="5"/>
          </p:nvPr>
        </p:nvSpPr>
        <p:spPr/>
        <p:txBody>
          <a:bodyPr/>
          <a:lstStyle/>
          <a:p>
            <a:fld id="{F425FBC4-EDDB-9748-96F0-0D05920672FF}" type="slidenum">
              <a:rPr lang="en-US" smtClean="0"/>
              <a:pPr/>
              <a:t>25</a:t>
            </a:fld>
            <a:endParaRPr lang="en-US" dirty="0"/>
          </a:p>
        </p:txBody>
      </p:sp>
    </p:spTree>
    <p:extLst>
      <p:ext uri="{BB962C8B-B14F-4D97-AF65-F5344CB8AC3E}">
        <p14:creationId xmlns:p14="http://schemas.microsoft.com/office/powerpoint/2010/main" val="3418443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Denials have a significant impact on the revenue cycle. The most obvious impact is the lost reimbursement and increased collection fees, but productivity of staff is impacted as well due to re-work, research and appeal processes. </a:t>
            </a:r>
          </a:p>
          <a:p>
            <a:endParaRPr lang="en-US" dirty="0"/>
          </a:p>
          <a:p>
            <a:r>
              <a:rPr lang="en-US" dirty="0"/>
              <a:t>Reports should include information such as denial type, organization of denials, or the source, and denial frequency. They should be used to make process changes to eliminate future denials. They should also be used to track and document appeals and overturn rate. </a:t>
            </a:r>
          </a:p>
        </p:txBody>
      </p:sp>
      <p:sp>
        <p:nvSpPr>
          <p:cNvPr id="4" name="Slide Number Placeholder 3"/>
          <p:cNvSpPr>
            <a:spLocks noGrp="1"/>
          </p:cNvSpPr>
          <p:nvPr>
            <p:ph type="sldNum" sz="quarter" idx="5"/>
          </p:nvPr>
        </p:nvSpPr>
        <p:spPr/>
        <p:txBody>
          <a:bodyPr/>
          <a:lstStyle/>
          <a:p>
            <a:fld id="{F425FBC4-EDDB-9748-96F0-0D05920672FF}" type="slidenum">
              <a:rPr lang="en-US" smtClean="0"/>
              <a:pPr/>
              <a:t>26</a:t>
            </a:fld>
            <a:endParaRPr lang="en-US" dirty="0"/>
          </a:p>
        </p:txBody>
      </p:sp>
    </p:spTree>
    <p:extLst>
      <p:ext uri="{BB962C8B-B14F-4D97-AF65-F5344CB8AC3E}">
        <p14:creationId xmlns:p14="http://schemas.microsoft.com/office/powerpoint/2010/main" val="2497630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Pre-Service</a:t>
            </a:r>
            <a:endParaRPr lang="en-US" dirty="0"/>
          </a:p>
          <a:p>
            <a:pPr marL="285750" indent="-285750">
              <a:buFont typeface="Arial"/>
              <a:buChar char="•"/>
            </a:pPr>
            <a:r>
              <a:rPr lang="en-US" dirty="0"/>
              <a:t>Gather complete and accurate demographic and insurance data</a:t>
            </a:r>
          </a:p>
          <a:p>
            <a:pPr marL="285750" indent="-285750">
              <a:buFont typeface="Arial"/>
              <a:buChar char="•"/>
            </a:pPr>
            <a:r>
              <a:rPr lang="en-US" dirty="0"/>
              <a:t>Complete insurance verification for all insurances listed on account</a:t>
            </a:r>
          </a:p>
          <a:p>
            <a:pPr marL="285750" indent="-285750">
              <a:buFont typeface="Arial"/>
              <a:buChar char="•"/>
            </a:pPr>
            <a:r>
              <a:rPr lang="en-US" dirty="0"/>
              <a:t>Understand health plan requirements</a:t>
            </a:r>
          </a:p>
          <a:p>
            <a:pPr marL="285750" indent="-285750">
              <a:buFont typeface="Arial"/>
              <a:buChar char="•"/>
            </a:pPr>
            <a:r>
              <a:rPr lang="en-US" dirty="0"/>
              <a:t>Complete medical necessity screening</a:t>
            </a:r>
          </a:p>
          <a:p>
            <a:pPr marL="285750" indent="-285750">
              <a:buFont typeface="Arial"/>
              <a:buChar char="•"/>
            </a:pPr>
            <a:r>
              <a:rPr lang="en-US" dirty="0"/>
              <a:t>Obtain all required authorizations</a:t>
            </a:r>
          </a:p>
          <a:p>
            <a:pPr marL="285750" indent="-285750">
              <a:buFont typeface="Arial"/>
              <a:buChar char="•"/>
            </a:pPr>
            <a:r>
              <a:rPr lang="en-US" dirty="0"/>
              <a:t>Communicate to the involved Staff</a:t>
            </a:r>
            <a:endParaRPr lang="en-US" dirty="0">
              <a:cs typeface="Calibri"/>
            </a:endParaRPr>
          </a:p>
          <a:p>
            <a:pPr>
              <a:buFont typeface="Arial"/>
              <a:buChar char="•"/>
            </a:pPr>
            <a:r>
              <a:rPr lang="en-US" b="1" dirty="0"/>
              <a:t>Time-of-Service</a:t>
            </a:r>
            <a:endParaRPr lang="en-US" dirty="0">
              <a:cs typeface="Calibri"/>
            </a:endParaRPr>
          </a:p>
          <a:p>
            <a:pPr>
              <a:buFont typeface="Arial"/>
              <a:buChar char="•"/>
            </a:pPr>
            <a:r>
              <a:rPr lang="en-US" dirty="0"/>
              <a:t>Provide only ordered services</a:t>
            </a:r>
          </a:p>
          <a:p>
            <a:pPr>
              <a:buFont typeface="Arial"/>
              <a:buChar char="•"/>
            </a:pPr>
            <a:r>
              <a:rPr lang="en-US" dirty="0"/>
              <a:t>Closely monitor patient services and verify that all services ordered and provided are clearly documented</a:t>
            </a:r>
            <a:endParaRPr lang="en-US" dirty="0">
              <a:cs typeface="Calibri"/>
            </a:endParaRPr>
          </a:p>
          <a:p>
            <a:pPr>
              <a:buFont typeface="Arial"/>
              <a:buChar char="•"/>
            </a:pPr>
            <a:r>
              <a:rPr lang="en-US" dirty="0"/>
              <a:t>Code accurately based on documentation</a:t>
            </a:r>
            <a:endParaRPr lang="en-US" dirty="0">
              <a:cs typeface="Calibri"/>
            </a:endParaRPr>
          </a:p>
          <a:p>
            <a:pPr>
              <a:buFont typeface="Arial"/>
              <a:buChar char="•"/>
            </a:pPr>
            <a:r>
              <a:rPr lang="en-US" dirty="0"/>
              <a:t>Communicate to the involved staff</a:t>
            </a:r>
            <a:endParaRPr lang="en-US" dirty="0">
              <a:cs typeface="Calibri"/>
            </a:endParaRPr>
          </a:p>
          <a:p>
            <a:pPr marL="285750" indent="-285750">
              <a:buFont typeface="Arial"/>
              <a:buChar char="•"/>
            </a:pPr>
            <a:endParaRPr lang="en-US" dirty="0">
              <a:cs typeface="+mn-lt"/>
            </a:endParaRPr>
          </a:p>
          <a:p>
            <a:pPr>
              <a:buFont typeface="Arial"/>
              <a:buChar char="•"/>
            </a:pPr>
            <a:r>
              <a:rPr lang="en-US" b="1" dirty="0"/>
              <a:t>Post-Service</a:t>
            </a:r>
            <a:endParaRPr lang="en-US" dirty="0">
              <a:cs typeface="+mn-lt"/>
            </a:endParaRPr>
          </a:p>
          <a:p>
            <a:pPr>
              <a:buFont typeface="Arial"/>
              <a:buChar char="•"/>
            </a:pPr>
            <a:r>
              <a:rPr lang="en-US" dirty="0"/>
              <a:t>Complete pre-bill edit processing</a:t>
            </a:r>
            <a:endParaRPr lang="en-US" dirty="0">
              <a:cs typeface="Calibri"/>
            </a:endParaRPr>
          </a:p>
          <a:p>
            <a:pPr>
              <a:buFont typeface="Arial"/>
              <a:buChar char="•"/>
            </a:pPr>
            <a:r>
              <a:rPr lang="en-US" dirty="0"/>
              <a:t>Categorize and analyze denied payments to prevent future denials</a:t>
            </a:r>
            <a:endParaRPr lang="en-US" dirty="0">
              <a:cs typeface="Calibri"/>
            </a:endParaRPr>
          </a:p>
          <a:p>
            <a:pPr>
              <a:buFont typeface="Arial"/>
              <a:buChar char="•"/>
            </a:pPr>
            <a:r>
              <a:rPr lang="en-US" dirty="0"/>
              <a:t>Monitor denial activity and final appeal outcomes</a:t>
            </a:r>
            <a:endParaRPr lang="en-US" dirty="0">
              <a:cs typeface="Calibri"/>
            </a:endParaRPr>
          </a:p>
          <a:p>
            <a:pPr>
              <a:buFont typeface="Arial"/>
              <a:buChar char="•"/>
            </a:pPr>
            <a:r>
              <a:rPr lang="en-US" dirty="0"/>
              <a:t>Communicate to the</a:t>
            </a:r>
            <a:endParaRPr lang="en-US" dirty="0">
              <a:cs typeface="Calibri"/>
            </a:endParaRPr>
          </a:p>
          <a:p>
            <a:pPr>
              <a:buFont typeface="Arial"/>
              <a:buChar char="•"/>
            </a:pPr>
            <a:r>
              <a:rPr lang="en-US" dirty="0"/>
              <a:t>involved staff</a:t>
            </a:r>
            <a:endParaRPr lang="en-US" dirty="0">
              <a:cs typeface="Calibri"/>
            </a:endParaRPr>
          </a:p>
          <a:p>
            <a:pPr marL="285750" indent="-285750">
              <a:buFont typeface="Arial"/>
              <a:buChar char="•"/>
            </a:pPr>
            <a:br>
              <a:rPr lang="en-US" dirty="0">
                <a:cs typeface="+mn-lt"/>
              </a:rPr>
            </a:b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27</a:t>
            </a:fld>
            <a:endParaRPr lang="en-US" dirty="0"/>
          </a:p>
        </p:txBody>
      </p:sp>
    </p:spTree>
    <p:extLst>
      <p:ext uri="{BB962C8B-B14F-4D97-AF65-F5344CB8AC3E}">
        <p14:creationId xmlns:p14="http://schemas.microsoft.com/office/powerpoint/2010/main" val="644237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individual dissatisfied with the government or health plans claim determination is entitled to reconsideration of the decision, with Medicare having clear guidelines and structure around those. Medicare also have specific rules on provider appeals as well. </a:t>
            </a:r>
          </a:p>
          <a:p>
            <a:endParaRPr lang="en-US" dirty="0"/>
          </a:p>
          <a:p>
            <a:r>
              <a:rPr lang="en-US" dirty="0"/>
              <a:t>Waiver of liability refers to a provision established by Medicare to protect beneficiaries and physicians from liability when services are denied as inappropriate or medically unnecessary. </a:t>
            </a:r>
          </a:p>
          <a:p>
            <a:r>
              <a:rPr lang="en-US" dirty="0"/>
              <a:t>If the Medicare beneficiary had knowledge or should have had knowledge that they were not covered, they can be billed. </a:t>
            </a:r>
          </a:p>
          <a:p>
            <a:r>
              <a:rPr lang="en-US" dirty="0"/>
              <a:t>If neither the patient or provider knew or reasonably could have been expected to know, Medicare is liable to pay the claim. </a:t>
            </a:r>
          </a:p>
          <a:p>
            <a:r>
              <a:rPr lang="en-US" dirty="0"/>
              <a:t>If the provider should have known or did not inform the beneficiary, the beneficiary may not be billed. </a:t>
            </a:r>
          </a:p>
          <a:p>
            <a:endParaRPr lang="en-US" dirty="0"/>
          </a:p>
          <a:p>
            <a:r>
              <a:rPr lang="en-US" dirty="0"/>
              <a:t>Medicare beneficiaries and providers have extensive rights to appeal individual coverage determination. </a:t>
            </a:r>
          </a:p>
        </p:txBody>
      </p:sp>
      <p:sp>
        <p:nvSpPr>
          <p:cNvPr id="4" name="Slide Number Placeholder 3"/>
          <p:cNvSpPr>
            <a:spLocks noGrp="1"/>
          </p:cNvSpPr>
          <p:nvPr>
            <p:ph type="sldNum" sz="quarter" idx="5"/>
          </p:nvPr>
        </p:nvSpPr>
        <p:spPr/>
        <p:txBody>
          <a:bodyPr/>
          <a:lstStyle/>
          <a:p>
            <a:fld id="{F425FBC4-EDDB-9748-96F0-0D05920672FF}" type="slidenum">
              <a:rPr lang="en-US" smtClean="0"/>
              <a:pPr/>
              <a:t>28</a:t>
            </a:fld>
            <a:endParaRPr lang="en-US" dirty="0"/>
          </a:p>
        </p:txBody>
      </p:sp>
    </p:spTree>
    <p:extLst>
      <p:ext uri="{BB962C8B-B14F-4D97-AF65-F5344CB8AC3E}">
        <p14:creationId xmlns:p14="http://schemas.microsoft.com/office/powerpoint/2010/main" val="2228965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a:t>By the MAC</a:t>
            </a:r>
          </a:p>
          <a:p>
            <a:pPr marL="342900" indent="-342900">
              <a:buAutoNum type="arabicPeriod"/>
            </a:pPr>
            <a:r>
              <a:rPr lang="en-US" dirty="0"/>
              <a:t>Qualified Independent Contractor </a:t>
            </a:r>
          </a:p>
          <a:p>
            <a:pPr marL="342900" indent="-342900">
              <a:buAutoNum type="arabicPeriod"/>
            </a:pPr>
            <a:r>
              <a:rPr lang="en-US" dirty="0"/>
              <a:t>Hearing before the ALJ </a:t>
            </a:r>
          </a:p>
          <a:p>
            <a:pPr marL="342900" indent="-342900">
              <a:buAutoNum type="arabicPeriod"/>
            </a:pPr>
            <a:r>
              <a:rPr lang="en-US" dirty="0"/>
              <a:t>Review by the Medicare Appeals Council </a:t>
            </a:r>
          </a:p>
          <a:p>
            <a:pPr marL="342900" indent="-342900">
              <a:buAutoNum type="arabicPeriod"/>
            </a:pPr>
            <a:r>
              <a:rPr lang="en-US" dirty="0"/>
              <a:t>Judicial review by a federal district court </a:t>
            </a:r>
          </a:p>
        </p:txBody>
      </p:sp>
      <p:sp>
        <p:nvSpPr>
          <p:cNvPr id="4" name="Slide Number Placeholder 3"/>
          <p:cNvSpPr>
            <a:spLocks noGrp="1"/>
          </p:cNvSpPr>
          <p:nvPr>
            <p:ph type="sldNum" sz="quarter" idx="5"/>
          </p:nvPr>
        </p:nvSpPr>
        <p:spPr/>
        <p:txBody>
          <a:bodyPr/>
          <a:lstStyle/>
          <a:p>
            <a:fld id="{F425FBC4-EDDB-9748-96F0-0D05920672FF}" type="slidenum">
              <a:rPr lang="en-US" smtClean="0"/>
              <a:pPr/>
              <a:t>29</a:t>
            </a:fld>
            <a:endParaRPr lang="en-US" dirty="0"/>
          </a:p>
        </p:txBody>
      </p:sp>
    </p:spTree>
    <p:extLst>
      <p:ext uri="{BB962C8B-B14F-4D97-AF65-F5344CB8AC3E}">
        <p14:creationId xmlns:p14="http://schemas.microsoft.com/office/powerpoint/2010/main" val="3164800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non-governmental claim denials, providers must follow the appeal conditions specified in the individual health plan contracts. Sometimes these appeal requirements are provided in the contract, but if it isn’t clear in the contract, the appeal requirements can be obtained from the health plan that issued the denial.</a:t>
            </a:r>
            <a:br>
              <a:rPr lang="en-US" dirty="0">
                <a:cs typeface="+mn-lt"/>
              </a:rPr>
            </a:br>
            <a:endParaRPr lang="en-US" dirty="0"/>
          </a:p>
          <a:p>
            <a:r>
              <a:rPr lang="en-US" b="1" dirty="0"/>
              <a:t>Appeals</a:t>
            </a:r>
            <a:endParaRPr lang="en-US" dirty="0"/>
          </a:p>
          <a:p>
            <a:r>
              <a:rPr lang="en-US" dirty="0"/>
              <a:t>Appeals must be submitted within the time frame outlined in the contract. An appeal to the health plan’s chief medical officer may be pursued as an appeal of a final and last resort.</a:t>
            </a:r>
            <a:endParaRPr lang="en-US" dirty="0">
              <a:cs typeface="Calibri"/>
            </a:endParaRPr>
          </a:p>
          <a:p>
            <a:r>
              <a:rPr lang="en-US" b="1" dirty="0"/>
              <a:t>Patient Accounts staff</a:t>
            </a:r>
            <a:endParaRPr lang="en-US" dirty="0"/>
          </a:p>
          <a:p>
            <a:r>
              <a:rPr lang="en-US" dirty="0"/>
              <a:t>Patient Accounts staff can obtain the assistance of the beneficiary, if proper authorization is obtained from the patient, to facilitate the appeal process if the Patient Accounts Staff are experiencing difficulty obtaining a response from the health plan.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30</a:t>
            </a:fld>
            <a:endParaRPr lang="en-US" dirty="0"/>
          </a:p>
        </p:txBody>
      </p:sp>
    </p:spTree>
    <p:extLst>
      <p:ext uri="{BB962C8B-B14F-4D97-AF65-F5344CB8AC3E}">
        <p14:creationId xmlns:p14="http://schemas.microsoft.com/office/powerpoint/2010/main" val="733732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this is the part of the patients bill that a provider must write off because of contractual arrangements with the health plan. </a:t>
            </a:r>
          </a:p>
        </p:txBody>
      </p:sp>
      <p:sp>
        <p:nvSpPr>
          <p:cNvPr id="4" name="Slide Number Placeholder 3"/>
          <p:cNvSpPr>
            <a:spLocks noGrp="1"/>
          </p:cNvSpPr>
          <p:nvPr>
            <p:ph type="sldNum" sz="quarter" idx="5"/>
          </p:nvPr>
        </p:nvSpPr>
        <p:spPr/>
        <p:txBody>
          <a:bodyPr/>
          <a:lstStyle/>
          <a:p>
            <a:fld id="{F425FBC4-EDDB-9748-96F0-0D05920672FF}" type="slidenum">
              <a:rPr lang="en-US" smtClean="0"/>
              <a:pPr/>
              <a:t>31</a:t>
            </a:fld>
            <a:endParaRPr lang="en-US" dirty="0"/>
          </a:p>
        </p:txBody>
      </p:sp>
    </p:spTree>
    <p:extLst>
      <p:ext uri="{BB962C8B-B14F-4D97-AF65-F5344CB8AC3E}">
        <p14:creationId xmlns:p14="http://schemas.microsoft.com/office/powerpoint/2010/main" val="1590439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we’ll take about follow up procedures for unpaid claims, and common account resolution procedures.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34</a:t>
            </a:fld>
            <a:endParaRPr lang="en-US" dirty="0"/>
          </a:p>
        </p:txBody>
      </p:sp>
    </p:spTree>
    <p:extLst>
      <p:ext uri="{BB962C8B-B14F-4D97-AF65-F5344CB8AC3E}">
        <p14:creationId xmlns:p14="http://schemas.microsoft.com/office/powerpoint/2010/main" val="410845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learn about internal controls for </a:t>
            </a:r>
          </a:p>
          <a:p>
            <a:pPr marL="285750" indent="-285750">
              <a:buFontTx/>
              <a:buChar char="-"/>
            </a:pPr>
            <a:r>
              <a:rPr lang="en-US" dirty="0"/>
              <a:t>Cash handling and posting </a:t>
            </a:r>
          </a:p>
          <a:p>
            <a:pPr marL="285750" indent="-285750">
              <a:buFontTx/>
              <a:buChar char="-"/>
            </a:pPr>
            <a:r>
              <a:rPr lang="en-US" dirty="0"/>
              <a:t>Electronic Funds Transfer </a:t>
            </a:r>
          </a:p>
          <a:p>
            <a:pPr marL="285750" indent="-285750">
              <a:buFontTx/>
              <a:buChar char="-"/>
            </a:pPr>
            <a:r>
              <a:rPr lang="en-US" dirty="0"/>
              <a:t>Electronic Remittance Advices</a:t>
            </a:r>
          </a:p>
        </p:txBody>
      </p:sp>
      <p:sp>
        <p:nvSpPr>
          <p:cNvPr id="4" name="Slide Number Placeholder 3"/>
          <p:cNvSpPr>
            <a:spLocks noGrp="1"/>
          </p:cNvSpPr>
          <p:nvPr>
            <p:ph type="sldNum" sz="quarter" idx="5"/>
          </p:nvPr>
        </p:nvSpPr>
        <p:spPr/>
        <p:txBody>
          <a:bodyPr/>
          <a:lstStyle/>
          <a:p>
            <a:fld id="{F425FBC4-EDDB-9748-96F0-0D05920672FF}" type="slidenum">
              <a:rPr lang="en-US" smtClean="0"/>
              <a:pPr/>
              <a:t>3</a:t>
            </a:fld>
            <a:endParaRPr lang="en-US" dirty="0"/>
          </a:p>
        </p:txBody>
      </p:sp>
    </p:spTree>
    <p:extLst>
      <p:ext uri="{BB962C8B-B14F-4D97-AF65-F5344CB8AC3E}">
        <p14:creationId xmlns:p14="http://schemas.microsoft.com/office/powerpoint/2010/main" val="713212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clean claim payment cycle should be determined for all major health pans. For example, medicare pays clean claims within 14 days. If not received within that time frame, follow up should begin. </a:t>
            </a:r>
          </a:p>
          <a:p>
            <a:endParaRPr lang="en-US" dirty="0">
              <a:cs typeface="Calibri"/>
            </a:endParaRPr>
          </a:p>
          <a:p>
            <a:r>
              <a:rPr lang="en-US" dirty="0"/>
              <a:t>Additional follow-up will be queued based on the initial follow-up response. When primary payment is received, the actual reimbursement is compared to the expected reimbursement. Any remaining contractual adjustments are posted. If applicable, any secondary claims are submitted, unless there is an automatic crossover provision from the primary payer to the secondary payer.</a:t>
            </a:r>
          </a:p>
          <a:p>
            <a:r>
              <a:rPr lang="en-US" dirty="0"/>
              <a:t>If there are no additional third-party payers, any self-pay balance will be billed to the guarantor.</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35</a:t>
            </a:fld>
            <a:endParaRPr lang="en-US" dirty="0"/>
          </a:p>
        </p:txBody>
      </p:sp>
    </p:spTree>
    <p:extLst>
      <p:ext uri="{BB962C8B-B14F-4D97-AF65-F5344CB8AC3E}">
        <p14:creationId xmlns:p14="http://schemas.microsoft.com/office/powerpoint/2010/main" val="4227184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larger health plans accept electronic claims directly from the provider or via a clearinghouse. In addition, they may offer daily claim acceptance and validation real-time feedback so that immediate, same day, action can be taken by staff if a submitted claim is not accepted by the health plan. In addition, the health plan may provide an online portal whereby the provider can track the status of individual claims within its claim processing system.</a:t>
            </a:r>
          </a:p>
          <a:p>
            <a:r>
              <a:rPr lang="en-US" dirty="0"/>
              <a:t>If a clearinghouse is used to submit electronic claims to third-party payers, daily claim transmission files are confirmed and payer acceptance of individual claims is often available via a daily clearinghouse electronic work list or report. The reason the claim was not accepted is also communicated and immediate, same day, action can be taken by staff to resolve the issue.</a:t>
            </a:r>
            <a:endParaRPr lang="en-US" dirty="0">
              <a:cs typeface="Calibri"/>
            </a:endParaRPr>
          </a:p>
          <a:p>
            <a:r>
              <a:rPr lang="en-US" dirty="0"/>
              <a:t>The Medicare Common Working File (CWF) is a host of databases that houses all beneficiary claim history and entitlement information. All Part A and B claims for a beneficiary are processed against this single file prior to claims payment. The record is updated daily with data from adjusted and approved claims, including basic reply communication such as 1) Accepted (as is) for Payment 2) Adjusted and then Accepted for Payment 3) Cancel/Void Claim Accepted 4) Rejected 5) Not in Host’s file and 6) MSP Maintenance Response.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36</a:t>
            </a:fld>
            <a:endParaRPr lang="en-US" dirty="0"/>
          </a:p>
        </p:txBody>
      </p:sp>
    </p:spTree>
    <p:extLst>
      <p:ext uri="{BB962C8B-B14F-4D97-AF65-F5344CB8AC3E}">
        <p14:creationId xmlns:p14="http://schemas.microsoft.com/office/powerpoint/2010/main" val="2832670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Priorities should be set for follow-up. Typically, 15-20% of accounts make up 80% of the accounts receivable dollars. Staff should focus on the high-dollar balances to quickly reduce their receivables.</a:t>
            </a:r>
          </a:p>
          <a:p>
            <a:r>
              <a:rPr lang="en-US" dirty="0"/>
              <a:t>To ensure work is being completed, real-time work in process (WIP) reports should be tracked with standards set for staff follow-up productivity and quality</a:t>
            </a:r>
          </a:p>
          <a:p>
            <a:r>
              <a:rPr lang="en-US" dirty="0"/>
              <a:t>Payment Turnaround Techniques</a:t>
            </a:r>
            <a:endParaRPr lang="en-US" dirty="0">
              <a:cs typeface="Calibri"/>
            </a:endParaRPr>
          </a:p>
          <a:p>
            <a:pPr marL="285750" indent="-285750">
              <a:buFont typeface="Arial"/>
              <a:buChar char="•"/>
            </a:pPr>
            <a:r>
              <a:rPr lang="en-US" dirty="0"/>
              <a:t>Use electronic claims submission.</a:t>
            </a:r>
            <a:endParaRPr lang="en-US" dirty="0">
              <a:cs typeface="Calibri"/>
            </a:endParaRPr>
          </a:p>
          <a:p>
            <a:pPr marL="285750" indent="-285750">
              <a:buFont typeface="Arial"/>
              <a:buChar char="•"/>
            </a:pPr>
            <a:r>
              <a:rPr lang="en-US" dirty="0"/>
              <a:t>Send hard copy claims via overnight mail or same-day courier.</a:t>
            </a:r>
            <a:endParaRPr lang="en-US" dirty="0">
              <a:cs typeface="Calibri"/>
            </a:endParaRPr>
          </a:p>
          <a:p>
            <a:pPr marL="285750" indent="-285750">
              <a:buFont typeface="Arial"/>
              <a:buChar char="•"/>
            </a:pPr>
            <a:r>
              <a:rPr lang="en-US" dirty="0"/>
              <a:t>Send high-dollar hard copy claims via registered mail with required attachments until the electronic attachment standard is implemented.</a:t>
            </a:r>
            <a:endParaRPr lang="en-US" dirty="0">
              <a:cs typeface="Calibri"/>
            </a:endParaRPr>
          </a:p>
          <a:p>
            <a:pPr>
              <a:buFont typeface="Arial"/>
              <a:buChar char="•"/>
            </a:pPr>
            <a:r>
              <a:rPr lang="en-US" dirty="0"/>
              <a:t>Closely monitor payment timeliness and backlogs of major health plans.The following are additional key focus areas, which, if not properly managed, result in delayed third-party payer account resolution:</a:t>
            </a:r>
            <a:endParaRPr lang="en-US" dirty="0">
              <a:cs typeface="Calibri"/>
            </a:endParaRPr>
          </a:p>
          <a:p>
            <a:pPr>
              <a:buFont typeface="Arial"/>
              <a:buChar char="•"/>
            </a:pPr>
            <a:r>
              <a:rPr lang="en-US" dirty="0"/>
              <a:t>Unbilled backlogs for unverified insurance coverage.</a:t>
            </a:r>
            <a:endParaRPr lang="en-US" dirty="0">
              <a:cs typeface="Calibri"/>
            </a:endParaRPr>
          </a:p>
          <a:p>
            <a:pPr>
              <a:buFont typeface="Arial"/>
              <a:buChar char="•"/>
            </a:pPr>
            <a:r>
              <a:rPr lang="en-US" dirty="0"/>
              <a:t>Coding processing backlogs.</a:t>
            </a:r>
            <a:endParaRPr lang="en-US" dirty="0">
              <a:cs typeface="Calibri"/>
            </a:endParaRPr>
          </a:p>
          <a:p>
            <a:pPr>
              <a:buFont typeface="Arial"/>
              <a:buChar char="•"/>
            </a:pPr>
            <a:r>
              <a:rPr lang="en-US" dirty="0"/>
              <a:t>Missing or late charges.</a:t>
            </a:r>
            <a:endParaRPr lang="en-US" dirty="0">
              <a:cs typeface="Calibri"/>
            </a:endParaRPr>
          </a:p>
          <a:p>
            <a:pPr>
              <a:buFont typeface="Arial"/>
              <a:buChar char="•"/>
            </a:pPr>
            <a:r>
              <a:rPr lang="en-US" dirty="0"/>
              <a:t>Unresolved pre-bill edits.</a:t>
            </a:r>
            <a:endParaRPr lang="en-US" dirty="0">
              <a:cs typeface="Calibri"/>
            </a:endParaRPr>
          </a:p>
          <a:p>
            <a:pPr>
              <a:buFont typeface="Arial"/>
              <a:buChar char="•"/>
            </a:pPr>
            <a:r>
              <a:rPr lang="en-US" dirty="0"/>
              <a:t>Final billed not submitted to payer (holding</a:t>
            </a:r>
            <a:endParaRPr lang="en-US" dirty="0">
              <a:cs typeface="Calibri"/>
            </a:endParaRPr>
          </a:p>
          <a:p>
            <a:pPr>
              <a:buFont typeface="Arial"/>
              <a:buChar char="•"/>
            </a:pPr>
            <a:r>
              <a:rPr lang="en-US" dirty="0"/>
              <a:t>in claim scrubber).</a:t>
            </a:r>
            <a:endParaRPr lang="en-US" dirty="0">
              <a:cs typeface="Calibri"/>
            </a:endParaRPr>
          </a:p>
          <a:p>
            <a:pPr>
              <a:buFont typeface="Arial"/>
              <a:buChar char="•"/>
            </a:pPr>
            <a:r>
              <a:rPr lang="en-US" dirty="0"/>
              <a:t>Billed but unpaid claims.</a:t>
            </a:r>
            <a:endParaRPr lang="en-US" dirty="0">
              <a:cs typeface="Calibri"/>
            </a:endParaRPr>
          </a:p>
          <a:p>
            <a:pPr marL="285750" indent="-2857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37</a:t>
            </a:fld>
            <a:endParaRPr lang="en-US" dirty="0"/>
          </a:p>
        </p:txBody>
      </p:sp>
    </p:spTree>
    <p:extLst>
      <p:ext uri="{BB962C8B-B14F-4D97-AF65-F5344CB8AC3E}">
        <p14:creationId xmlns:p14="http://schemas.microsoft.com/office/powerpoint/2010/main" val="2301614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Claim must include the occurrence and value codes identifying the claim as accident related. </a:t>
            </a:r>
          </a:p>
          <a:p>
            <a:r>
              <a:rPr lang="en-US" dirty="0"/>
              <a:t>Remember, premise accident do not apply for within their own home. </a:t>
            </a:r>
          </a:p>
          <a:p>
            <a:r>
              <a:rPr lang="en-US" dirty="0"/>
              <a:t>Medicare allows providers to submit liability claims after a 120 day waiting period but the provider must cancel the claim against the liability payer as Medicare will pursue payment. </a:t>
            </a:r>
          </a:p>
          <a:p>
            <a:endParaRPr lang="en-US" dirty="0"/>
          </a:p>
          <a:p>
            <a:r>
              <a:rPr lang="en-US" dirty="0"/>
              <a:t>Liens are a claim against real or personal property that secures payment of a debt or performance of some other kind and gives a creditor the right to have their claim satisfied from the specific properly, like a house, before the owners get any payment. </a:t>
            </a:r>
          </a:p>
        </p:txBody>
      </p:sp>
      <p:sp>
        <p:nvSpPr>
          <p:cNvPr id="4" name="Slide Number Placeholder 3"/>
          <p:cNvSpPr>
            <a:spLocks noGrp="1"/>
          </p:cNvSpPr>
          <p:nvPr>
            <p:ph type="sldNum" sz="quarter" idx="5"/>
          </p:nvPr>
        </p:nvSpPr>
        <p:spPr/>
        <p:txBody>
          <a:bodyPr/>
          <a:lstStyle/>
          <a:p>
            <a:fld id="{F425FBC4-EDDB-9748-96F0-0D05920672FF}" type="slidenum">
              <a:rPr lang="en-US" smtClean="0"/>
              <a:pPr/>
              <a:t>38</a:t>
            </a:fld>
            <a:endParaRPr lang="en-US" dirty="0"/>
          </a:p>
        </p:txBody>
      </p:sp>
    </p:spTree>
    <p:extLst>
      <p:ext uri="{BB962C8B-B14F-4D97-AF65-F5344CB8AC3E}">
        <p14:creationId xmlns:p14="http://schemas.microsoft.com/office/powerpoint/2010/main" val="2917095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39</a:t>
            </a:fld>
            <a:endParaRPr lang="en-US" dirty="0"/>
          </a:p>
        </p:txBody>
      </p:sp>
    </p:spTree>
    <p:extLst>
      <p:ext uri="{BB962C8B-B14F-4D97-AF65-F5344CB8AC3E}">
        <p14:creationId xmlns:p14="http://schemas.microsoft.com/office/powerpoint/2010/main" val="106270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Subrogation is not a lien type but instead a process used to pursue payment </a:t>
            </a:r>
          </a:p>
        </p:txBody>
      </p:sp>
      <p:sp>
        <p:nvSpPr>
          <p:cNvPr id="4" name="Slide Number Placeholder 3"/>
          <p:cNvSpPr>
            <a:spLocks noGrp="1"/>
          </p:cNvSpPr>
          <p:nvPr>
            <p:ph type="sldNum" sz="quarter" idx="5"/>
          </p:nvPr>
        </p:nvSpPr>
        <p:spPr/>
        <p:txBody>
          <a:bodyPr/>
          <a:lstStyle/>
          <a:p>
            <a:fld id="{F425FBC4-EDDB-9748-96F0-0D05920672FF}" type="slidenum">
              <a:rPr lang="en-US" smtClean="0"/>
              <a:pPr/>
              <a:t>40</a:t>
            </a:fld>
            <a:endParaRPr lang="en-US" dirty="0"/>
          </a:p>
        </p:txBody>
      </p:sp>
    </p:spTree>
    <p:extLst>
      <p:ext uri="{BB962C8B-B14F-4D97-AF65-F5344CB8AC3E}">
        <p14:creationId xmlns:p14="http://schemas.microsoft.com/office/powerpoint/2010/main" val="3643238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we’ll discuss: </a:t>
            </a:r>
          </a:p>
          <a:p>
            <a:pPr marL="285750" indent="-285750">
              <a:buFontTx/>
              <a:buChar char="-"/>
            </a:pPr>
            <a:r>
              <a:rPr lang="en-US" dirty="0"/>
              <a:t>Patient balance billing after insurance </a:t>
            </a:r>
          </a:p>
          <a:p>
            <a:pPr marL="285750" indent="-285750">
              <a:buFontTx/>
              <a:buChar char="-"/>
            </a:pPr>
            <a:r>
              <a:rPr lang="en-US" dirty="0"/>
              <a:t>Differences between bad debt and charity </a:t>
            </a:r>
          </a:p>
          <a:p>
            <a:pPr marL="285750" indent="-285750">
              <a:buFontTx/>
              <a:buChar char="-"/>
            </a:pPr>
            <a:r>
              <a:rPr lang="en-US" dirty="0"/>
              <a:t>Medicare bad debt rules and their financial impact </a:t>
            </a:r>
          </a:p>
        </p:txBody>
      </p:sp>
      <p:sp>
        <p:nvSpPr>
          <p:cNvPr id="4" name="Slide Number Placeholder 3"/>
          <p:cNvSpPr>
            <a:spLocks noGrp="1"/>
          </p:cNvSpPr>
          <p:nvPr>
            <p:ph type="sldNum" sz="quarter" idx="5"/>
          </p:nvPr>
        </p:nvSpPr>
        <p:spPr/>
        <p:txBody>
          <a:bodyPr/>
          <a:lstStyle/>
          <a:p>
            <a:fld id="{F425FBC4-EDDB-9748-96F0-0D05920672FF}" type="slidenum">
              <a:rPr lang="en-US" smtClean="0"/>
              <a:pPr/>
              <a:t>42</a:t>
            </a:fld>
            <a:endParaRPr lang="en-US" dirty="0"/>
          </a:p>
        </p:txBody>
      </p:sp>
    </p:spTree>
    <p:extLst>
      <p:ext uri="{BB962C8B-B14F-4D97-AF65-F5344CB8AC3E}">
        <p14:creationId xmlns:p14="http://schemas.microsoft.com/office/powerpoint/2010/main" val="4048756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Managed care contract and state and/or federal regulation prohibit the provider from pursuing open insurance liabilities from the patient </a:t>
            </a:r>
          </a:p>
        </p:txBody>
      </p:sp>
      <p:sp>
        <p:nvSpPr>
          <p:cNvPr id="4" name="Slide Number Placeholder 3"/>
          <p:cNvSpPr>
            <a:spLocks noGrp="1"/>
          </p:cNvSpPr>
          <p:nvPr>
            <p:ph type="sldNum" sz="quarter" idx="5"/>
          </p:nvPr>
        </p:nvSpPr>
        <p:spPr/>
        <p:txBody>
          <a:bodyPr/>
          <a:lstStyle/>
          <a:p>
            <a:fld id="{F425FBC4-EDDB-9748-96F0-0D05920672FF}" type="slidenum">
              <a:rPr lang="en-US" smtClean="0"/>
              <a:pPr/>
              <a:t>43</a:t>
            </a:fld>
            <a:endParaRPr lang="en-US" dirty="0"/>
          </a:p>
        </p:txBody>
      </p:sp>
    </p:spTree>
    <p:extLst>
      <p:ext uri="{BB962C8B-B14F-4D97-AF65-F5344CB8AC3E}">
        <p14:creationId xmlns:p14="http://schemas.microsoft.com/office/powerpoint/2010/main" val="689632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and evaluating bad debt and charity accounts are critical functions in the overall management of the AR. </a:t>
            </a:r>
          </a:p>
          <a:p>
            <a:endParaRPr lang="en-US" dirty="0"/>
          </a:p>
          <a:p>
            <a:r>
              <a:rPr lang="en-US" dirty="0"/>
              <a:t>Before writing it off to charity or bad debt, the hospital must establish policy, define appropriate criteria, and implement procedures for identifying, processing accounts and monitoring compliance. Financial accounting and IRS 501r regulations specific the various parts of this policy. </a:t>
            </a:r>
          </a:p>
          <a:p>
            <a:endParaRPr lang="en-US" dirty="0"/>
          </a:p>
          <a:p>
            <a:r>
              <a:rPr lang="en-US" dirty="0"/>
              <a:t>A board approved FAP is a fundamental requirement for correctly identifying charity and bad debt. </a:t>
            </a:r>
          </a:p>
        </p:txBody>
      </p:sp>
      <p:sp>
        <p:nvSpPr>
          <p:cNvPr id="4" name="Slide Number Placeholder 3"/>
          <p:cNvSpPr>
            <a:spLocks noGrp="1"/>
          </p:cNvSpPr>
          <p:nvPr>
            <p:ph type="sldNum" sz="quarter" idx="5"/>
          </p:nvPr>
        </p:nvSpPr>
        <p:spPr/>
        <p:txBody>
          <a:bodyPr/>
          <a:lstStyle/>
          <a:p>
            <a:fld id="{F425FBC4-EDDB-9748-96F0-0D05920672FF}" type="slidenum">
              <a:rPr lang="en-US" smtClean="0"/>
              <a:pPr/>
              <a:t>44</a:t>
            </a:fld>
            <a:endParaRPr lang="en-US" dirty="0"/>
          </a:p>
        </p:txBody>
      </p:sp>
    </p:spTree>
    <p:extLst>
      <p:ext uri="{BB962C8B-B14F-4D97-AF65-F5344CB8AC3E}">
        <p14:creationId xmlns:p14="http://schemas.microsoft.com/office/powerpoint/2010/main" val="1456038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definition for recognizing the difference between financial assistance and bad debt is often cited as the inability to pay (financial assistance) versus the unwillingness to pay the entire account or the balance of an account not paid by insurance (bad debt).</a:t>
            </a:r>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45</a:t>
            </a:fld>
            <a:endParaRPr lang="en-US" dirty="0"/>
          </a:p>
        </p:txBody>
      </p:sp>
    </p:spTree>
    <p:extLst>
      <p:ext uri="{BB962C8B-B14F-4D97-AF65-F5344CB8AC3E}">
        <p14:creationId xmlns:p14="http://schemas.microsoft.com/office/powerpoint/2010/main" val="74184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Cash handling opens the potential for fraudulent activities and requires controls to ensure the safe guarding of cash flow. These controls include:</a:t>
            </a:r>
          </a:p>
          <a:p>
            <a:pPr marL="285750" indent="-285750">
              <a:buFontTx/>
              <a:buChar char="-"/>
            </a:pPr>
            <a:r>
              <a:rPr lang="en-US" dirty="0"/>
              <a:t>The separation of cash handling procedures whereby the same person who opens and endorses the checks is not responsible for the deposit</a:t>
            </a:r>
          </a:p>
          <a:p>
            <a:pPr marL="285750" indent="-285750">
              <a:buFontTx/>
              <a:buChar char="-"/>
            </a:pPr>
            <a:r>
              <a:rPr lang="en-US" dirty="0"/>
              <a:t>The establishment of internal audits outside the involved department </a:t>
            </a:r>
          </a:p>
          <a:p>
            <a:pPr marL="285750" indent="-285750">
              <a:buFontTx/>
              <a:buChar char="-"/>
            </a:pPr>
            <a:r>
              <a:rPr lang="en-US" dirty="0"/>
              <a:t>The routine use of outside auditors to track cash flow </a:t>
            </a:r>
          </a:p>
          <a:p>
            <a:pPr marL="285750" indent="-285750">
              <a:buFontTx/>
              <a:buChar char="-"/>
            </a:pPr>
            <a:r>
              <a:rPr lang="en-US" dirty="0"/>
              <a:t>The routine reconciliation of daily cash against deposits, postings and write offs </a:t>
            </a:r>
          </a:p>
          <a:p>
            <a:pPr marL="285750" indent="-285750">
              <a:buFontTx/>
              <a:buChar char="-"/>
            </a:pPr>
            <a:r>
              <a:rPr lang="en-US" dirty="0"/>
              <a:t>The use of multiple levels of authorization for refund checks, write offs and disbursements. </a:t>
            </a:r>
          </a:p>
          <a:p>
            <a:pPr marL="285750" indent="-285750">
              <a:buFontTx/>
              <a:buChar char="-"/>
            </a:pPr>
            <a:endParaRPr lang="en-US" dirty="0"/>
          </a:p>
          <a:p>
            <a:pPr marL="0" indent="0">
              <a:buFontTx/>
              <a:buNone/>
            </a:pPr>
            <a:r>
              <a:rPr lang="en-US" dirty="0"/>
              <a:t>Policies and procedures should segment responsibilities so that no one individual has the ability to post charges, payments and write offs without a balancing control.  </a:t>
            </a:r>
          </a:p>
          <a:p>
            <a:pPr marL="0" indent="0">
              <a:buFontTx/>
              <a:buNone/>
            </a:pPr>
            <a:r>
              <a:rPr lang="en-US" dirty="0"/>
              <a:t>Large adjustments, write offs, charge transfers should require a manager level authorization- some can even go to the CFO. </a:t>
            </a:r>
          </a:p>
          <a:p>
            <a:pPr marL="0" indent="0">
              <a:buFontTx/>
              <a:buNone/>
            </a:pPr>
            <a:endParaRPr lang="en-US" dirty="0"/>
          </a:p>
          <a:p>
            <a:pPr marL="0" indent="0">
              <a:buFontTx/>
              <a:buNone/>
            </a:pPr>
            <a:r>
              <a:rPr lang="en-US" dirty="0"/>
              <a:t>Many healthcare providers have eliminated mail payment delivery through the use of bank lockbox. It not only improves security but also expedites the deposit of funds. Many are also capable of providing the deposit details in a postable 835 ERA file. </a:t>
            </a:r>
          </a:p>
        </p:txBody>
      </p:sp>
      <p:sp>
        <p:nvSpPr>
          <p:cNvPr id="4" name="Slide Number Placeholder 3"/>
          <p:cNvSpPr>
            <a:spLocks noGrp="1"/>
          </p:cNvSpPr>
          <p:nvPr>
            <p:ph type="sldNum" sz="quarter" idx="5"/>
          </p:nvPr>
        </p:nvSpPr>
        <p:spPr/>
        <p:txBody>
          <a:bodyPr/>
          <a:lstStyle/>
          <a:p>
            <a:fld id="{F425FBC4-EDDB-9748-96F0-0D05920672FF}" type="slidenum">
              <a:rPr lang="en-US" smtClean="0"/>
              <a:pPr/>
              <a:t>4</a:t>
            </a:fld>
            <a:endParaRPr lang="en-US" dirty="0"/>
          </a:p>
        </p:txBody>
      </p:sp>
    </p:spTree>
    <p:extLst>
      <p:ext uri="{BB962C8B-B14F-4D97-AF65-F5344CB8AC3E}">
        <p14:creationId xmlns:p14="http://schemas.microsoft.com/office/powerpoint/2010/main" val="2275737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There are many factors of self pay follow up and account resolution. </a:t>
            </a:r>
          </a:p>
          <a:p>
            <a:endParaRPr lang="en-US" dirty="0"/>
          </a:p>
          <a:p>
            <a:r>
              <a:rPr lang="en-US" dirty="0"/>
              <a:t>Many providers use the Federal Poverty guidelines as a mechanism for assigning accounts. </a:t>
            </a:r>
          </a:p>
          <a:p>
            <a:r>
              <a:rPr lang="en-US" dirty="0"/>
              <a:t>Some providers design guidelines that fit the needs of their community and the mission of their hospital </a:t>
            </a:r>
          </a:p>
          <a:p>
            <a:r>
              <a:rPr lang="en-US" dirty="0"/>
              <a:t>Before writing off an account, providers should ensure all third party payments owed were received and document appropriate collection efforts were taken. Insurance receivables should NOT be classified as bad debt or charity. </a:t>
            </a:r>
          </a:p>
          <a:p>
            <a:r>
              <a:rPr lang="en-US" dirty="0"/>
              <a:t>A patient is eligible when the provide all documentation, including tax returns, employment check stubs and bank statements, and meet the income criteria. </a:t>
            </a:r>
          </a:p>
          <a:p>
            <a:r>
              <a:rPr lang="en-US" dirty="0"/>
              <a:t>Providers may include a presumptive financial assistance option in their FAP to reclassify bad debt to charity when data/scoring determines they would be eligible if they applied. </a:t>
            </a:r>
          </a:p>
          <a:p>
            <a:r>
              <a:rPr lang="en-US" dirty="0"/>
              <a:t>If a patient incurs excessive charges, then they may qualify for catastrophic coverage. It reviews the patient income, disposable income and how much of the account balance they can pay. </a:t>
            </a:r>
          </a:p>
          <a:p>
            <a:r>
              <a:rPr lang="en-US" dirty="0"/>
              <a:t>Medicare requires that patients be pursued for a minimum of 120 days, after which they are referred to a bad debt agency. </a:t>
            </a:r>
          </a:p>
          <a:p>
            <a:r>
              <a:rPr lang="en-US" dirty="0"/>
              <a:t>Current Medicare regulations provide bad debt reimbursement to hospitals to compensate for uncollected Medicare beneficiary self pay balances. </a:t>
            </a:r>
          </a:p>
          <a:p>
            <a:r>
              <a:rPr lang="en-US" dirty="0"/>
              <a:t>Most hospitals now offer rather extensive discounts based on income and offer prompt pay discounts. </a:t>
            </a:r>
          </a:p>
          <a:p>
            <a:r>
              <a:rPr lang="en-US" dirty="0"/>
              <a:t>The ACA requires the IRS to issue rules to implement the FAP sections of the ACA, known as IRS 501 r rules. And apply only to non-profit providers.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46</a:t>
            </a:fld>
            <a:endParaRPr lang="en-US" dirty="0"/>
          </a:p>
        </p:txBody>
      </p:sp>
    </p:spTree>
    <p:extLst>
      <p:ext uri="{BB962C8B-B14F-4D97-AF65-F5344CB8AC3E}">
        <p14:creationId xmlns:p14="http://schemas.microsoft.com/office/powerpoint/2010/main" val="2987989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p>
        </p:txBody>
      </p:sp>
      <p:sp>
        <p:nvSpPr>
          <p:cNvPr id="4" name="Slide Number Placeholder 3"/>
          <p:cNvSpPr>
            <a:spLocks noGrp="1"/>
          </p:cNvSpPr>
          <p:nvPr>
            <p:ph type="sldNum" sz="quarter" idx="5"/>
          </p:nvPr>
        </p:nvSpPr>
        <p:spPr/>
        <p:txBody>
          <a:bodyPr/>
          <a:lstStyle/>
          <a:p>
            <a:fld id="{F425FBC4-EDDB-9748-96F0-0D05920672FF}" type="slidenum">
              <a:rPr lang="en-US" smtClean="0"/>
              <a:pPr/>
              <a:t>47</a:t>
            </a:fld>
            <a:endParaRPr lang="en-US" dirty="0"/>
          </a:p>
        </p:txBody>
      </p:sp>
    </p:spTree>
    <p:extLst>
      <p:ext uri="{BB962C8B-B14F-4D97-AF65-F5344CB8AC3E}">
        <p14:creationId xmlns:p14="http://schemas.microsoft.com/office/powerpoint/2010/main" val="856457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This option is not a factor of self pay follow up and account resolution, but when the open balance shifts to the patient, then processing is continued according to patient liability and follow up guidelines. </a:t>
            </a:r>
          </a:p>
        </p:txBody>
      </p:sp>
      <p:sp>
        <p:nvSpPr>
          <p:cNvPr id="4" name="Slide Number Placeholder 3"/>
          <p:cNvSpPr>
            <a:spLocks noGrp="1"/>
          </p:cNvSpPr>
          <p:nvPr>
            <p:ph type="sldNum" sz="quarter" idx="5"/>
          </p:nvPr>
        </p:nvSpPr>
        <p:spPr/>
        <p:txBody>
          <a:bodyPr/>
          <a:lstStyle/>
          <a:p>
            <a:fld id="{F425FBC4-EDDB-9748-96F0-0D05920672FF}" type="slidenum">
              <a:rPr lang="en-US" smtClean="0"/>
              <a:pPr/>
              <a:t>48</a:t>
            </a:fld>
            <a:endParaRPr lang="en-US" dirty="0"/>
          </a:p>
        </p:txBody>
      </p:sp>
    </p:spTree>
    <p:extLst>
      <p:ext uri="{BB962C8B-B14F-4D97-AF65-F5344CB8AC3E}">
        <p14:creationId xmlns:p14="http://schemas.microsoft.com/office/powerpoint/2010/main" val="2156575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81">
              <a:defRPr/>
            </a:pPr>
            <a:r>
              <a:rPr lang="en-US" dirty="0"/>
              <a:t>Each healthcare organization has a compliance program. Within the revenue cycle, staff need to understand the importance of compliance with federal and state program requirements. Medicare program issues related to the Three-Day Window, One-Day Window, Medicare Secondary Payer, and Advanced Beneficiary Notices, as well as CCI rules, are keys to compliant claims processing. HIPAA requirements for privacy and security, as well as the opportunities presented through the electronic transaction sets, also impact revenue cycle operations.</a:t>
            </a:r>
          </a:p>
          <a:p>
            <a:endParaRPr lang="en-US" dirty="0"/>
          </a:p>
        </p:txBody>
      </p:sp>
      <p:sp>
        <p:nvSpPr>
          <p:cNvPr id="4" name="Slide Number Placeholder 3"/>
          <p:cNvSpPr>
            <a:spLocks noGrp="1"/>
          </p:cNvSpPr>
          <p:nvPr>
            <p:ph type="sldNum" sz="quarter" idx="10"/>
          </p:nvPr>
        </p:nvSpPr>
        <p:spPr/>
        <p:txBody>
          <a:bodyPr/>
          <a:lstStyle/>
          <a:p>
            <a:fld id="{12D4FE11-14DB-499E-AC1D-8C0617CC81DB}" type="slidenum">
              <a:rPr lang="en-US" smtClean="0"/>
              <a:pPr/>
              <a:t>49</a:t>
            </a:fld>
            <a:endParaRPr lang="en-US" dirty="0"/>
          </a:p>
        </p:txBody>
      </p:sp>
    </p:spTree>
    <p:extLst>
      <p:ext uri="{BB962C8B-B14F-4D97-AF65-F5344CB8AC3E}">
        <p14:creationId xmlns:p14="http://schemas.microsoft.com/office/powerpoint/2010/main" val="1225302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pPr>
            <a:r>
              <a:rPr lang="en-US" dirty="0"/>
              <a:t>One objective of the ACA is to promote the transparency of a hospital’s community health needs assessment, Financial Assistance Policy (FAP), and to provide protections to FAP- eligible patients with respect to charges and collection.</a:t>
            </a:r>
          </a:p>
          <a:p>
            <a:pPr>
              <a:buFont typeface="Arial" pitchFamily="34" charset="0"/>
              <a:buChar char="•"/>
            </a:pPr>
            <a:r>
              <a:rPr lang="en-US" dirty="0"/>
              <a:t>The Affordable Care Act (ACA) legislation lays out requirements for:</a:t>
            </a:r>
            <a:endParaRPr lang="en-US" dirty="0">
              <a:cs typeface="Calibri"/>
            </a:endParaRPr>
          </a:p>
          <a:p>
            <a:pPr>
              <a:buFont typeface="Arial" pitchFamily="34" charset="0"/>
              <a:buChar char="•"/>
            </a:pPr>
            <a:r>
              <a:rPr lang="en-US" dirty="0"/>
              <a:t>Community health needs assessments</a:t>
            </a:r>
          </a:p>
          <a:p>
            <a:pPr>
              <a:buFont typeface="Arial" pitchFamily="34" charset="0"/>
              <a:buChar char="•"/>
            </a:pPr>
            <a:r>
              <a:rPr lang="en-US" dirty="0"/>
              <a:t>Policies related to financial assistance</a:t>
            </a:r>
            <a:endParaRPr lang="en-US" dirty="0">
              <a:cs typeface="Calibri"/>
            </a:endParaRPr>
          </a:p>
          <a:p>
            <a:pPr>
              <a:buFont typeface="Arial" pitchFamily="34" charset="0"/>
              <a:buChar char="•"/>
            </a:pPr>
            <a:r>
              <a:rPr lang="en-US" dirty="0"/>
              <a:t>Emergency medical care</a:t>
            </a:r>
            <a:endParaRPr lang="en-US" dirty="0">
              <a:cs typeface="Calibri"/>
            </a:endParaRPr>
          </a:p>
          <a:p>
            <a:pPr>
              <a:buFont typeface="Arial" pitchFamily="34" charset="0"/>
              <a:buChar char="•"/>
            </a:pPr>
            <a:r>
              <a:rPr lang="en-US" dirty="0"/>
              <a:t>Billing and collections activities</a:t>
            </a:r>
            <a:endParaRPr lang="en-US" dirty="0">
              <a:cs typeface="Calibri"/>
            </a:endParaRPr>
          </a:p>
          <a:p>
            <a:pPr>
              <a:buFont typeface="Arial" pitchFamily="34" charset="0"/>
              <a:buChar char="•"/>
            </a:pPr>
            <a:r>
              <a:rPr lang="en-US" dirty="0"/>
              <a:t>These regulations must be met by all hospitals legally designated as non-profit under the IRS code 501(c)3 regulations.</a:t>
            </a:r>
            <a:endParaRPr lang="en-US" dirty="0">
              <a:cs typeface="Calibri"/>
            </a:endParaRPr>
          </a:p>
          <a:p>
            <a:pPr>
              <a:buFont typeface="Arial" pitchFamily="34" charset="0"/>
              <a:buChar char="•"/>
            </a:pPr>
            <a:r>
              <a:rPr lang="en-US" b="1" dirty="0"/>
              <a:t>NOTE:</a:t>
            </a:r>
            <a:r>
              <a:rPr lang="en-US" dirty="0"/>
              <a:t> These regulations apply only to this designated group of hospitals.</a:t>
            </a:r>
            <a:endParaRPr lang="en-US" dirty="0">
              <a:cs typeface="Calibri"/>
            </a:endParaRPr>
          </a:p>
          <a:p>
            <a:pPr>
              <a:buFont typeface="Arial" pitchFamily="34" charset="0"/>
              <a:buChar char="•"/>
            </a:pPr>
            <a:r>
              <a:rPr lang="en-US" dirty="0"/>
              <a:t>The Internal Revenue Service by virtue of its role in recognizing tax-exempt organizations is responsible for these regulations which are known as Section 501(r) regulations for tax-exempt hospitals.</a:t>
            </a:r>
          </a:p>
          <a:p>
            <a:pPr>
              <a:buFont typeface="Arial" pitchFamily="34" charset="0"/>
              <a:buChar char="•"/>
            </a:pPr>
            <a:r>
              <a:rPr lang="en-US" dirty="0"/>
              <a:t>Compliance with Section 501(r) requirements is required in exchange for the federal tax exemption.</a:t>
            </a:r>
            <a:endParaRPr lang="en-US" dirty="0">
              <a:cs typeface="Calibri"/>
            </a:endParaRPr>
          </a:p>
          <a:p>
            <a:pPr>
              <a:buFont typeface="Arial" pitchFamily="34" charset="0"/>
              <a:buChar char="•"/>
            </a:pPr>
            <a:r>
              <a:rPr lang="en-US" dirty="0"/>
              <a:t>These requirements are a cost of doing business. Compliance allows hospitals to demonstrate how much community benefit services are provided in their communities</a:t>
            </a:r>
          </a:p>
          <a:p>
            <a:pPr>
              <a:buFont typeface="Arial" pitchFamily="34" charset="0"/>
              <a:buChar char="•"/>
            </a:pPr>
            <a:r>
              <a:rPr lang="en-US" dirty="0"/>
              <a:t>The required Community Health Needs Assessment is typically handled within a planning or community development area of the hospital or health system.</a:t>
            </a:r>
            <a:endParaRPr lang="en-US" dirty="0">
              <a:cs typeface="Calibri"/>
            </a:endParaRPr>
          </a:p>
          <a:p>
            <a:pPr>
              <a:buFont typeface="Arial" pitchFamily="34" charset="0"/>
              <a:buChar char="•"/>
            </a:pPr>
            <a:r>
              <a:rPr lang="en-US" dirty="0"/>
              <a:t>The purpose of the needs assessment is to identify significant health needs, prioritize those needs and identify resources available to address them.</a:t>
            </a:r>
            <a:endParaRPr lang="en-US" dirty="0">
              <a:cs typeface="Calibri"/>
            </a:endParaRPr>
          </a:p>
          <a:p>
            <a:pPr>
              <a:buFont typeface="Arial" pitchFamily="34" charset="0"/>
              <a:buChar char="•"/>
            </a:pPr>
            <a:r>
              <a:rPr lang="en-US" dirty="0"/>
              <a:t>Because these regulations focus on identifying potentially eligible patients and providing financial assistance to those individuals, providers must pursue financial conversations with patients at the earliest possible opportunity,</a:t>
            </a:r>
            <a:endParaRPr lang="en-US" dirty="0">
              <a:cs typeface="Calibri"/>
            </a:endParaRPr>
          </a:p>
        </p:txBody>
      </p:sp>
      <p:sp>
        <p:nvSpPr>
          <p:cNvPr id="4" name="Slide Number Placeholder 3"/>
          <p:cNvSpPr>
            <a:spLocks noGrp="1"/>
          </p:cNvSpPr>
          <p:nvPr>
            <p:ph type="sldNum" sz="quarter" idx="10"/>
          </p:nvPr>
        </p:nvSpPr>
        <p:spPr/>
        <p:txBody>
          <a:bodyPr/>
          <a:lstStyle/>
          <a:p>
            <a:fld id="{12D4FE11-14DB-499E-AC1D-8C0617CC81DB}" type="slidenum">
              <a:rPr lang="en-US" smtClean="0"/>
              <a:pPr/>
              <a:t>51</a:t>
            </a:fld>
            <a:endParaRPr lang="en-US" dirty="0"/>
          </a:p>
        </p:txBody>
      </p:sp>
    </p:spTree>
    <p:extLst>
      <p:ext uri="{BB962C8B-B14F-4D97-AF65-F5344CB8AC3E}">
        <p14:creationId xmlns:p14="http://schemas.microsoft.com/office/powerpoint/2010/main" val="8391334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Extraordinary collections actions (ECAs) may not be pursued until after the hospital has taken reasonable efforts to determine the patient’s eligibility for financial assistance. This section applies to hospitals as well as other entities, such as collection agencies, working on behalf of the hospital.</a:t>
            </a:r>
          </a:p>
          <a:p>
            <a:r>
              <a:rPr lang="en-US" dirty="0"/>
              <a:t>Examples of what constitutes reasonable efforts which must be undertaken prior to initiating an ECA include:</a:t>
            </a:r>
            <a:endParaRPr lang="en-US" dirty="0">
              <a:cs typeface="Calibri"/>
            </a:endParaRPr>
          </a:p>
          <a:p>
            <a:pPr marL="285750" indent="-285750">
              <a:buFont typeface="Arial"/>
              <a:buChar char="•"/>
            </a:pPr>
            <a:r>
              <a:rPr lang="en-US" dirty="0"/>
              <a:t>Widely publicizing the availability of financial assistance and copies of the FAP within the community.</a:t>
            </a:r>
            <a:endParaRPr lang="en-US" dirty="0">
              <a:cs typeface="Calibri"/>
            </a:endParaRPr>
          </a:p>
          <a:p>
            <a:pPr marL="285750" indent="-285750">
              <a:buFont typeface="Arial"/>
              <a:buChar char="•"/>
            </a:pPr>
            <a:r>
              <a:rPr lang="en-US" dirty="0"/>
              <a:t>Waiting at least 120 days from the date of the first post-discharge billing statement before initiating any ECA.</a:t>
            </a:r>
            <a:endParaRPr lang="en-US" dirty="0">
              <a:cs typeface="Calibri"/>
            </a:endParaRPr>
          </a:p>
          <a:p>
            <a:pPr marL="285750" indent="-285750">
              <a:buFont typeface="Arial"/>
              <a:buChar char="•"/>
            </a:pPr>
            <a:r>
              <a:rPr lang="en-US" dirty="0"/>
              <a:t>Providing written notification about the FAP, including a copy of the plain language summary of the FAP, a notice concerning any ECAs the hospital or designated party intend to initiate 30 days prior to initiating any ECAs.</a:t>
            </a:r>
            <a:endParaRPr lang="en-US" dirty="0">
              <a:cs typeface="Calibri"/>
            </a:endParaRPr>
          </a:p>
          <a:p>
            <a:pPr marL="285750" indent="-285750">
              <a:buFont typeface="Arial"/>
              <a:buChar char="•"/>
            </a:pPr>
            <a:r>
              <a:rPr lang="en-US" dirty="0"/>
              <a:t>Allow potentially FAP-eligible individuals to submit applications for at least 240 days from the date of the first post discharge billing statement.</a:t>
            </a:r>
            <a:endParaRPr lang="en-US" dirty="0">
              <a:cs typeface="Calibri"/>
            </a:endParaRPr>
          </a:p>
          <a:p>
            <a:pPr marL="285750" indent="-285750">
              <a:buFont typeface="Arial"/>
              <a:buChar char="•"/>
            </a:pPr>
            <a:r>
              <a:rPr lang="en-US" dirty="0"/>
              <a:t>Notify any individuals who submit an incomplete FAP application during the application period about how to complete their application, and provide contact information to obtain assistance.</a:t>
            </a:r>
            <a:endParaRPr lang="en-US" dirty="0">
              <a:cs typeface="Calibri"/>
            </a:endParaRPr>
          </a:p>
          <a:p>
            <a:pPr marL="285750" indent="-285750">
              <a:buFont typeface="Arial"/>
              <a:buChar char="•"/>
            </a:pPr>
            <a:r>
              <a:rPr lang="en-US" dirty="0"/>
              <a:t>Process an eligibility determination for all completed applications submitted within the 240 day application period.</a:t>
            </a:r>
            <a:endParaRPr lang="en-US" dirty="0">
              <a:cs typeface="Calibri"/>
            </a:endParaRPr>
          </a:p>
          <a:p>
            <a:r>
              <a:rPr lang="en-US" dirty="0"/>
              <a:t>Anyone submitting a FAP application within the 240 day application period receives specific protections from additional collection activities until the application has been processed by the provider</a:t>
            </a:r>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52</a:t>
            </a:fld>
            <a:endParaRPr lang="en-US" dirty="0"/>
          </a:p>
        </p:txBody>
      </p:sp>
    </p:spTree>
    <p:extLst>
      <p:ext uri="{BB962C8B-B14F-4D97-AF65-F5344CB8AC3E}">
        <p14:creationId xmlns:p14="http://schemas.microsoft.com/office/powerpoint/2010/main" val="1127596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4. </a:t>
            </a:r>
            <a:r>
              <a:rPr lang="en-US" dirty="0"/>
              <a:t>The financial assistance policy must contain a list of all providers, regardless of network status, specifying who is covered by the financial assistance policy and who is not. </a:t>
            </a:r>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53</a:t>
            </a:fld>
            <a:endParaRPr lang="en-US" dirty="0"/>
          </a:p>
        </p:txBody>
      </p:sp>
    </p:spTree>
    <p:extLst>
      <p:ext uri="{BB962C8B-B14F-4D97-AF65-F5344CB8AC3E}">
        <p14:creationId xmlns:p14="http://schemas.microsoft.com/office/powerpoint/2010/main" val="24631576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Granting Credit</a:t>
            </a:r>
            <a:endParaRPr lang="en-US" dirty="0"/>
          </a:p>
          <a:p>
            <a:r>
              <a:rPr lang="en-US" dirty="0"/>
              <a:t>Granting credit involves adhering to strict requirements regarding how the credit is executed, what is communicated, and how the payments and principle are reported.</a:t>
            </a:r>
            <a:endParaRPr lang="en-US" dirty="0">
              <a:cs typeface="Calibri"/>
            </a:endParaRPr>
          </a:p>
          <a:p>
            <a:r>
              <a:rPr lang="en-US" dirty="0"/>
              <a:t>Several regulations apply not only to the banking and finance world but also to healthcare.</a:t>
            </a:r>
            <a:endParaRPr lang="en-US" dirty="0">
              <a:cs typeface="Calibri"/>
            </a:endParaRPr>
          </a:p>
          <a:p>
            <a:r>
              <a:rPr lang="en-US" dirty="0"/>
              <a:t>The Consumer Credit Protection Act has several components, the major components are :</a:t>
            </a:r>
            <a:endParaRPr lang="en-US" dirty="0">
              <a:cs typeface="Calibri"/>
            </a:endParaRPr>
          </a:p>
          <a:p>
            <a:pPr marL="285750" indent="-285750">
              <a:buFont typeface="Arial"/>
              <a:buChar char="•"/>
            </a:pPr>
            <a:r>
              <a:rPr lang="en-US" dirty="0"/>
              <a:t>Title I: Truth in Lending Act- establishes disclosure rules for consumer credit sales </a:t>
            </a:r>
            <a:endParaRPr lang="en-US" dirty="0">
              <a:cs typeface="Calibri"/>
            </a:endParaRPr>
          </a:p>
          <a:p>
            <a:pPr marL="781685" lvl="1" indent="-285750">
              <a:buFont typeface="Arial"/>
              <a:buChar char="•"/>
            </a:pPr>
            <a:r>
              <a:rPr lang="en-US" dirty="0">
                <a:cs typeface="Calibri"/>
              </a:rPr>
              <a:t>Regulation Z: tells creditors how to comply with the law </a:t>
            </a:r>
          </a:p>
          <a:p>
            <a:pPr marL="285750" indent="-285750">
              <a:buFont typeface="Arial"/>
              <a:buChar char="•"/>
            </a:pPr>
            <a:r>
              <a:rPr lang="en-US" dirty="0"/>
              <a:t>Title III: Restrictions on Garnishment</a:t>
            </a:r>
            <a:endParaRPr lang="en-US" dirty="0">
              <a:cs typeface="Calibri"/>
            </a:endParaRPr>
          </a:p>
          <a:p>
            <a:pPr marL="495935">
              <a:buFont typeface="Arial"/>
              <a:buChar char="•"/>
            </a:pPr>
            <a:r>
              <a:rPr lang="en-US" dirty="0"/>
              <a:t>A garnishment is a legal proceeding whereby money or property due or belonging to a debtor but in the possession of another is applied to the payment of the debt of the plaintiff. Title III of the Consumer Credit Protection Act establishes maximum limits for wage garnishments, either:</a:t>
            </a:r>
            <a:endParaRPr lang="en-US" dirty="0">
              <a:cs typeface="Calibri"/>
            </a:endParaRPr>
          </a:p>
          <a:p>
            <a:pPr>
              <a:buFont typeface="Arial"/>
              <a:buChar char="•"/>
            </a:pPr>
            <a:r>
              <a:rPr lang="en-US" dirty="0"/>
              <a:t>25% of a worker’s disposable earnings per week, or</a:t>
            </a:r>
          </a:p>
          <a:p>
            <a:pPr>
              <a:buFont typeface="Arial"/>
              <a:buChar char="•"/>
            </a:pPr>
            <a:r>
              <a:rPr lang="en-US" dirty="0"/>
              <a:t>The amount by which a worker’s weekly wage exceeds 30 times the federal minimum wage ($7.25/hour × 30 = $218.00), whichever is less.</a:t>
            </a:r>
          </a:p>
          <a:p>
            <a:pPr marL="781685" lvl="1" indent="-285750">
              <a:buFont typeface="Arial"/>
              <a:buChar char="•"/>
            </a:pPr>
            <a:endParaRPr lang="en-US" dirty="0">
              <a:cs typeface="Calibri"/>
            </a:endParaRPr>
          </a:p>
          <a:p>
            <a:pPr marL="285750" indent="-285750">
              <a:buFont typeface="Arial"/>
              <a:buChar char="•"/>
            </a:pPr>
            <a:r>
              <a:rPr lang="en-US" dirty="0"/>
              <a:t>Title VI: Fair Credit Reporting Act</a:t>
            </a:r>
            <a:endParaRPr lang="en-US" dirty="0">
              <a:cs typeface="Calibri"/>
            </a:endParaRPr>
          </a:p>
          <a:p>
            <a:pPr marL="1067435" lvl="1" indent="-285750">
              <a:buFont typeface="Arial"/>
              <a:buChar char="•"/>
            </a:pPr>
            <a:r>
              <a:rPr lang="en-US" dirty="0"/>
              <a:t>This Act protects consumers’ rights and has exact standards that limits the use of consumer credit reports.</a:t>
            </a:r>
            <a:endParaRPr lang="en-US" dirty="0">
              <a:cs typeface="Calibri"/>
            </a:endParaRPr>
          </a:p>
          <a:p>
            <a:pPr marL="285750" indent="-285750">
              <a:buFont typeface="Arial"/>
              <a:buChar char="•"/>
            </a:pPr>
            <a:r>
              <a:rPr lang="en-US" dirty="0"/>
              <a:t>Title VIII: Fair Debt Collection Practices Act (FDCPA) : The Fair Debt Collection Practices Act of 1978 applies only to third-party collection agencies that collect consumer debt. As long as a hospital collects its own debts using its own name, it is not considered a debt collector under the Act.</a:t>
            </a:r>
            <a:endParaRPr lang="en-US" dirty="0">
              <a:cs typeface="Calibri"/>
            </a:endParaRPr>
          </a:p>
          <a:p>
            <a:r>
              <a:rPr lang="en-US" dirty="0">
                <a:cs typeface="Calibri"/>
              </a:rPr>
              <a:t>CFPB: </a:t>
            </a:r>
            <a:r>
              <a:rPr lang="en-US" dirty="0"/>
              <a:t>The CFPB issues reviews related to activity under the Fair Debt Collection Practices Act. It has also been instrumental in persuading lenders to reduce the impact of medical debt on patients’ FICO scores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57</a:t>
            </a:fld>
            <a:endParaRPr lang="en-US" dirty="0"/>
          </a:p>
        </p:txBody>
      </p:sp>
    </p:spTree>
    <p:extLst>
      <p:ext uri="{BB962C8B-B14F-4D97-AF65-F5344CB8AC3E}">
        <p14:creationId xmlns:p14="http://schemas.microsoft.com/office/powerpoint/2010/main" val="41707370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“Bankruptcy” is defined as “the legal process by which a person, business, or corporation is declared to be insolvent and unable to pay creditors”.</a:t>
            </a:r>
          </a:p>
          <a:p>
            <a:r>
              <a:rPr lang="en-US" dirty="0"/>
              <a:t>Straight bankruptcy is a court proceeding that liquidates the debtor’s nonexempt property, pays creditors, and discharges the debtor from his/her debt (not exempted from discharge).</a:t>
            </a:r>
          </a:p>
          <a:p>
            <a:r>
              <a:rPr lang="en-US" dirty="0"/>
              <a:t>A Chapter 11 permits a debtor to work out a court-supervised plan with his/her creditors (“reorganization”),</a:t>
            </a:r>
            <a:endParaRPr lang="en-US" dirty="0">
              <a:cs typeface="Calibri"/>
            </a:endParaRPr>
          </a:p>
          <a:p>
            <a:r>
              <a:rPr lang="en-US" dirty="0"/>
              <a:t>Debtor rehabilitation is a court proceeding that does not liquidate property nor discharge debts.</a:t>
            </a:r>
            <a:endParaRPr lang="en-US" dirty="0">
              <a:cs typeface="Calibri"/>
            </a:endParaRPr>
          </a:p>
          <a:p>
            <a:r>
              <a:rPr lang="en-US" dirty="0"/>
              <a:t>Rather, debtor rehabilitation serves to reorganize a debtor’s holdings and instruct creditors to look to the debtor’s future earnings for payment.</a:t>
            </a:r>
            <a:endParaRPr lang="en-US" dirty="0">
              <a:cs typeface="Calibri"/>
            </a:endParaRPr>
          </a:p>
          <a:p>
            <a:r>
              <a:rPr lang="en-US" dirty="0"/>
              <a:t>Garnishment is a form of debtor rehabilitation.</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58</a:t>
            </a:fld>
            <a:endParaRPr lang="en-US" dirty="0"/>
          </a:p>
        </p:txBody>
      </p:sp>
    </p:spTree>
    <p:extLst>
      <p:ext uri="{BB962C8B-B14F-4D97-AF65-F5344CB8AC3E}">
        <p14:creationId xmlns:p14="http://schemas.microsoft.com/office/powerpoint/2010/main" val="4582390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Telephone Consumer Protection Act (TCPA) was intended to restrict auto-dialer calls and automated messages by telemarketers to consumers’ cell phones without the specific prior consent of the consumer. However, dialing a patient’s number using a standard office telephone that does not use automated dialer technology is not a violation of the act. Likewise, leaving automated messages is not a prohibited use.</a:t>
            </a:r>
          </a:p>
          <a:p>
            <a:r>
              <a:rPr lang="en-US" dirty="0"/>
              <a:t>Adding TCPA consent provisions to admission forms is critical to ensure that all parties using the contact number have the patient’s consent for such use. Failure to obtain proper consent may result in fines from $500 to $1,500 per auto-dialer call violation.</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59</a:t>
            </a:fld>
            <a:endParaRPr lang="en-US" dirty="0"/>
          </a:p>
        </p:txBody>
      </p:sp>
    </p:spTree>
    <p:extLst>
      <p:ext uri="{BB962C8B-B14F-4D97-AF65-F5344CB8AC3E}">
        <p14:creationId xmlns:p14="http://schemas.microsoft.com/office/powerpoint/2010/main" val="127059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Cash handling opens the potential for fraudulent activities and therefore it is imperative to implement controls against these attempts.</a:t>
            </a:r>
          </a:p>
          <a:p>
            <a:endParaRPr lang="en-US" dirty="0">
              <a:solidFill>
                <a:srgbClr val="333333"/>
              </a:solidFill>
              <a:latin typeface="Lato"/>
              <a:ea typeface="Lato"/>
              <a:cs typeface="Lato"/>
            </a:endParaRPr>
          </a:p>
          <a:p>
            <a:pPr algn="l"/>
            <a:r>
              <a:rPr lang="en-US" b="0" i="0" dirty="0">
                <a:solidFill>
                  <a:srgbClr val="333333"/>
                </a:solidFill>
                <a:effectLst/>
                <a:latin typeface="Lato"/>
                <a:ea typeface="Lato"/>
                <a:cs typeface="Lato"/>
              </a:rPr>
              <a:t>In order to implement an effective daily control process, policies and procedures for a daily reconciliation process should be developed and implemented.</a:t>
            </a:r>
            <a:endParaRPr lang="en-US" b="0" i="0" dirty="0">
              <a:solidFill>
                <a:srgbClr val="000000"/>
              </a:solidFill>
              <a:effectLst/>
              <a:latin typeface="Lato"/>
              <a:ea typeface="Lato"/>
              <a:cs typeface="Lato"/>
            </a:endParaRP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Policies and procedures should segment responsibilities so that no one individual has the ability to post charges, payments, and write-offs without a balancing control. Another activity to document the funds transfer, preferably by a supervisory-level staff member.</a:t>
            </a:r>
          </a:p>
          <a:p>
            <a:pPr algn="l"/>
            <a:r>
              <a:rPr lang="en-US" b="0" i="0" dirty="0">
                <a:solidFill>
                  <a:srgbClr val="000000"/>
                </a:solidFill>
                <a:effectLst/>
                <a:latin typeface="Lato" panose="020F0502020204030203" pitchFamily="34" charset="0"/>
              </a:rPr>
              <a:t>Large adjustments, including contractual write-offs, bad debt write-offs, and charge transfers, should require a manager-level authorization. While controls may have the effect of slowing the accounts receivable processing, the lack of control can result in the loss of revenue and cash.</a:t>
            </a:r>
          </a:p>
          <a:p>
            <a:endParaRPr lang="en-US" dirty="0"/>
          </a:p>
          <a:p>
            <a:endParaRPr lang="en-US" dirty="0"/>
          </a:p>
          <a:p>
            <a:r>
              <a:rPr lang="en-US" dirty="0"/>
              <a:t>Processing general ledger cash requires the same separation of duties, and includes payments like cafeteria receipts, gift shop receipts and parking receipts.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425FBC4-EDDB-9748-96F0-0D05920672FF}" type="slidenum">
              <a:rPr lang="en-US" smtClean="0"/>
              <a:pPr/>
              <a:t>5</a:t>
            </a:fld>
            <a:endParaRPr lang="en-US" dirty="0"/>
          </a:p>
        </p:txBody>
      </p:sp>
    </p:spTree>
    <p:extLst>
      <p:ext uri="{BB962C8B-B14F-4D97-AF65-F5344CB8AC3E}">
        <p14:creationId xmlns:p14="http://schemas.microsoft.com/office/powerpoint/2010/main" val="860643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3. </a:t>
            </a:r>
            <a:r>
              <a:rPr lang="en-US" dirty="0"/>
              <a:t>This option is not a type of bankruptcy. Creditor priority identifies the secured creditor who holds some monetary assurance of payment of debt, such as a mortgage, collateral, or lien, as a secured creditor. Secured creditors always have the first right to payment, whereas an unsecured creditor is at risk of not receiving payment. To the extent that a secured creditor’s security (collateral) does not cover his/her claims, the secured creditor becomes an unsecured creditor.</a:t>
            </a:r>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60</a:t>
            </a:fld>
            <a:endParaRPr lang="en-US" dirty="0"/>
          </a:p>
        </p:txBody>
      </p:sp>
    </p:spTree>
    <p:extLst>
      <p:ext uri="{BB962C8B-B14F-4D97-AF65-F5344CB8AC3E}">
        <p14:creationId xmlns:p14="http://schemas.microsoft.com/office/powerpoint/2010/main" val="21890563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advantages to using a third party collection agency. Some of the benefits include:</a:t>
            </a:r>
          </a:p>
          <a:p>
            <a:pPr marL="285750" indent="-285750">
              <a:buFont typeface="Arial"/>
              <a:buChar char="•"/>
            </a:pPr>
            <a:r>
              <a:rPr lang="en-US" dirty="0"/>
              <a:t>Collection agencies have tools and technologies that are effective in pursuing aged self-pay accounts.</a:t>
            </a:r>
            <a:endParaRPr lang="en-US" dirty="0">
              <a:cs typeface="Calibri"/>
            </a:endParaRPr>
          </a:p>
          <a:p>
            <a:pPr marL="285750" indent="-285750">
              <a:buFont typeface="Arial"/>
              <a:buChar char="•"/>
            </a:pPr>
            <a:r>
              <a:rPr lang="en-US" dirty="0"/>
              <a:t>Collection agencies may collect appropriately assigned accounts faster than the provider.</a:t>
            </a:r>
            <a:endParaRPr lang="en-US" dirty="0">
              <a:cs typeface="Calibri"/>
            </a:endParaRPr>
          </a:p>
          <a:p>
            <a:pPr marL="285750" indent="-285750">
              <a:buFont typeface="Arial"/>
              <a:buChar char="•"/>
            </a:pPr>
            <a:r>
              <a:rPr lang="en-US" dirty="0"/>
              <a:t>Collection agencies can establish a complete documentation record that may be critical in litigation activities.</a:t>
            </a:r>
            <a:endParaRPr lang="en-US" dirty="0">
              <a:cs typeface="Calibri"/>
            </a:endParaRPr>
          </a:p>
          <a:p>
            <a:pPr marL="285750" indent="-285750">
              <a:buFont typeface="Arial"/>
              <a:buChar char="•"/>
            </a:pPr>
            <a:r>
              <a:rPr lang="en-US" dirty="0"/>
              <a:t>Collection agencies can provide additional benefits to the patient accounts staff through feedback on evaluation of assigned accounts and staff training.</a:t>
            </a:r>
            <a:endParaRPr lang="en-US" dirty="0">
              <a:cs typeface="Calibri"/>
            </a:endParaRPr>
          </a:p>
          <a:p>
            <a:pPr marL="285750" indent="-285750">
              <a:buFont typeface="Arial"/>
              <a:buChar char="•"/>
            </a:pPr>
            <a:r>
              <a:rPr lang="en-US" dirty="0"/>
              <a:t>The assignment of accounts to an agency can provide an incentive to patients to pay accounts timely to the provider and avoid agency transfer.</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92CC7C99-4978-477C-9FBF-02291A060D66}" type="slidenum">
              <a:rPr lang="en-US" smtClean="0"/>
              <a:pPr/>
              <a:t>65</a:t>
            </a:fld>
            <a:endParaRPr lang="en-US" dirty="0"/>
          </a:p>
        </p:txBody>
      </p:sp>
    </p:spTree>
    <p:extLst>
      <p:ext uri="{BB962C8B-B14F-4D97-AF65-F5344CB8AC3E}">
        <p14:creationId xmlns:p14="http://schemas.microsoft.com/office/powerpoint/2010/main" val="2910966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selection of a collection agency is similar to an affiliation with a business partner or the hiring of a vendor for specific services. Specific HIPAA Business Associates agreements should be included within the contract between the collection agency and provider.</a:t>
            </a:r>
          </a:p>
          <a:p>
            <a:endParaRPr lang="en-US" dirty="0">
              <a:cs typeface="Calibri"/>
            </a:endParaRPr>
          </a:p>
          <a:p>
            <a:r>
              <a:rPr lang="en-US" dirty="0"/>
              <a:t>One staff member, ideally a supervisor or manager in the Patient Accounts department, should be the sole contact for each agency used. In doing so, a provider will enable open lines of communication between the provider and the agency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66</a:t>
            </a:fld>
            <a:endParaRPr lang="en-US" dirty="0"/>
          </a:p>
        </p:txBody>
      </p:sp>
    </p:spTree>
    <p:extLst>
      <p:ext uri="{BB962C8B-B14F-4D97-AF65-F5344CB8AC3E}">
        <p14:creationId xmlns:p14="http://schemas.microsoft.com/office/powerpoint/2010/main" val="35833372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#3, </a:t>
            </a:r>
            <a:r>
              <a:rPr lang="en-US" dirty="0"/>
              <a:t>Various factors must be carefully considered when selecting and contracting a collection agency. It is important to remember that the agency selected, specifically its staff will represent the provider when interacting with patients.</a:t>
            </a:r>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67</a:t>
            </a:fld>
            <a:endParaRPr lang="en-US" dirty="0"/>
          </a:p>
        </p:txBody>
      </p:sp>
    </p:spTree>
    <p:extLst>
      <p:ext uri="{BB962C8B-B14F-4D97-AF65-F5344CB8AC3E}">
        <p14:creationId xmlns:p14="http://schemas.microsoft.com/office/powerpoint/2010/main" val="2596025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Outsourcing within the area of accounts receivable involves using outside resources to manage all or specific sections of the accounts receivable functions.</a:t>
            </a:r>
          </a:p>
          <a:p>
            <a:r>
              <a:rPr lang="en-US" dirty="0"/>
              <a:t>There are vendors who, for a fixed fee, assume responsibility for aspects of accounts receivable up to and including:</a:t>
            </a:r>
            <a:endParaRPr lang="en-US" dirty="0">
              <a:cs typeface="Calibri"/>
            </a:endParaRPr>
          </a:p>
          <a:p>
            <a:pPr marL="285750" indent="-285750">
              <a:buFont typeface="Arial"/>
              <a:buChar char="•"/>
            </a:pPr>
            <a:r>
              <a:rPr lang="en-US" dirty="0"/>
              <a:t>Appointment scheduling</a:t>
            </a:r>
            <a:endParaRPr lang="en-US" dirty="0">
              <a:cs typeface="Calibri"/>
            </a:endParaRPr>
          </a:p>
          <a:p>
            <a:pPr marL="285750" indent="-285750">
              <a:buFont typeface="Arial"/>
              <a:buChar char="•"/>
            </a:pPr>
            <a:r>
              <a:rPr lang="en-US" dirty="0"/>
              <a:t>Registration</a:t>
            </a:r>
            <a:endParaRPr lang="en-US" dirty="0">
              <a:cs typeface="Calibri"/>
            </a:endParaRPr>
          </a:p>
          <a:p>
            <a:pPr marL="285750" indent="-285750">
              <a:buFont typeface="Arial"/>
              <a:buChar char="•"/>
            </a:pPr>
            <a:r>
              <a:rPr lang="en-US" dirty="0"/>
              <a:t>Charge posting</a:t>
            </a:r>
            <a:endParaRPr lang="en-US" dirty="0">
              <a:cs typeface="Calibri"/>
            </a:endParaRPr>
          </a:p>
          <a:p>
            <a:pPr marL="285750" indent="-285750">
              <a:buFont typeface="Arial"/>
              <a:buChar char="•"/>
            </a:pPr>
            <a:r>
              <a:rPr lang="en-US" dirty="0"/>
              <a:t>Billing</a:t>
            </a:r>
            <a:endParaRPr lang="en-US" dirty="0">
              <a:cs typeface="Calibri"/>
            </a:endParaRPr>
          </a:p>
          <a:p>
            <a:pPr marL="285750" indent="-285750">
              <a:buFont typeface="Arial"/>
              <a:buChar char="•"/>
            </a:pPr>
            <a:r>
              <a:rPr lang="en-US" dirty="0"/>
              <a:t>Second billing follow-up</a:t>
            </a:r>
            <a:endParaRPr lang="en-US" dirty="0">
              <a:cs typeface="Calibri"/>
            </a:endParaRPr>
          </a:p>
          <a:p>
            <a:pPr marL="285750" indent="-285750">
              <a:buFont typeface="Arial"/>
              <a:buChar char="•"/>
            </a:pPr>
            <a:r>
              <a:rPr lang="en-US" dirty="0"/>
              <a:t>Assignment to collection agencies for additional follow-up</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70</a:t>
            </a:fld>
            <a:endParaRPr lang="en-US" dirty="0"/>
          </a:p>
        </p:txBody>
      </p:sp>
    </p:spTree>
    <p:extLst>
      <p:ext uri="{BB962C8B-B14F-4D97-AF65-F5344CB8AC3E}">
        <p14:creationId xmlns:p14="http://schemas.microsoft.com/office/powerpoint/2010/main" val="39577822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Care Patient Services is not a direct function of the revenue cycle and while the organization may hire contract or agency clinical personnel, the entire function is typically not a good candidate for outsourcing. Good job</a:t>
            </a:r>
          </a:p>
        </p:txBody>
      </p:sp>
      <p:sp>
        <p:nvSpPr>
          <p:cNvPr id="4" name="Slide Number Placeholder 3"/>
          <p:cNvSpPr>
            <a:spLocks noGrp="1"/>
          </p:cNvSpPr>
          <p:nvPr>
            <p:ph type="sldNum" sz="quarter" idx="5"/>
          </p:nvPr>
        </p:nvSpPr>
        <p:spPr/>
        <p:txBody>
          <a:bodyPr/>
          <a:lstStyle/>
          <a:p>
            <a:fld id="{F425FBC4-EDDB-9748-96F0-0D05920672FF}" type="slidenum">
              <a:rPr lang="en-US" smtClean="0"/>
              <a:pPr/>
              <a:t>73</a:t>
            </a:fld>
            <a:endParaRPr lang="en-US" dirty="0"/>
          </a:p>
        </p:txBody>
      </p:sp>
    </p:spTree>
    <p:extLst>
      <p:ext uri="{BB962C8B-B14F-4D97-AF65-F5344CB8AC3E}">
        <p14:creationId xmlns:p14="http://schemas.microsoft.com/office/powerpoint/2010/main" val="16393349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AB9A-7421-8B48-9209-69D15362C7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0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Processing general ledger cash (payments for miscellaneous purchases) requires the same separation of duties when processing patient payments.</a:t>
            </a:r>
          </a:p>
          <a:p>
            <a:r>
              <a:rPr lang="en-US" dirty="0"/>
              <a:t>Examples of additional miscellaneous payments include: cafeteria receipts, gift shop receipts and parking receipts.</a:t>
            </a:r>
            <a:endParaRPr lang="en-US" dirty="0">
              <a:cs typeface="Calibri"/>
            </a:endParaRPr>
          </a:p>
          <a:p>
            <a:pPr marL="285750" indent="-285750">
              <a:buFont typeface="Arial"/>
              <a:buChar char="•"/>
            </a:pPr>
            <a:r>
              <a:rPr lang="en-US" dirty="0"/>
              <a:t>Each payment should be logged within the department, payments should be secured and receipts should be issued.</a:t>
            </a:r>
            <a:endParaRPr lang="en-US" dirty="0">
              <a:cs typeface="Calibri"/>
            </a:endParaRPr>
          </a:p>
          <a:p>
            <a:pPr marL="285750" indent="-285750">
              <a:buFont typeface="Arial"/>
              <a:buChar char="•"/>
            </a:pPr>
            <a:r>
              <a:rPr lang="en-US" dirty="0"/>
              <a:t>Receipts should be grouped or batched by payment type and totals and balanced to the receipt log.</a:t>
            </a:r>
            <a:endParaRPr lang="en-US" dirty="0">
              <a:cs typeface="Calibri"/>
            </a:endParaRPr>
          </a:p>
          <a:p>
            <a:pPr marL="285750" indent="-285750">
              <a:buFont typeface="Arial"/>
              <a:buChar char="•"/>
            </a:pPr>
            <a:r>
              <a:rPr lang="en-US" dirty="0"/>
              <a:t>Payments should be totaled and documented.</a:t>
            </a:r>
            <a:endParaRPr lang="en-US" dirty="0">
              <a:cs typeface="Calibri"/>
            </a:endParaRPr>
          </a:p>
          <a:p>
            <a:pPr marL="285750" indent="-285750">
              <a:buFont typeface="Arial"/>
              <a:buChar char="•"/>
            </a:pPr>
            <a:r>
              <a:rPr lang="en-US" dirty="0"/>
              <a:t>Payments are delivered to a cashier, who re-totals the payments and validates that the totals agree.</a:t>
            </a:r>
            <a:endParaRPr lang="en-US" dirty="0">
              <a:cs typeface="Calibri"/>
            </a:endParaRPr>
          </a:p>
          <a:p>
            <a:pPr marL="285750" indent="-285750">
              <a:buFont typeface="Arial"/>
              <a:buChar char="•"/>
            </a:pPr>
            <a:r>
              <a:rPr lang="en-US" dirty="0"/>
              <a:t>The cashier then completes a bank deposit slip.</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425FBC4-EDDB-9748-96F0-0D05920672FF}" type="slidenum">
              <a:rPr lang="en-US" smtClean="0"/>
              <a:pPr/>
              <a:t>6</a:t>
            </a:fld>
            <a:endParaRPr lang="en-US" dirty="0"/>
          </a:p>
        </p:txBody>
      </p:sp>
    </p:spTree>
    <p:extLst>
      <p:ext uri="{BB962C8B-B14F-4D97-AF65-F5344CB8AC3E}">
        <p14:creationId xmlns:p14="http://schemas.microsoft.com/office/powerpoint/2010/main" val="228007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electronic transfer of funds (EFT) from payer to payee through the banking system. It is considered the fastest way to move money because it is possible to transfer funds between banks on the same day. This is a network of money movement available to banks through the Federal Reserve System.</a:t>
            </a:r>
          </a:p>
          <a:p>
            <a:r>
              <a:rPr lang="en-US" dirty="0"/>
              <a:t> </a:t>
            </a:r>
          </a:p>
          <a:p>
            <a:r>
              <a:rPr lang="en-US" dirty="0"/>
              <a:t>EFT balancing and controls—The use of EFT greatly simplifies cash balancing and control requirements since the cash is deposited directly into the provider’s bank account. The bank informs the provider of the amount received and issues a deposit. The provider balances this to the electronic remittance advice received. </a:t>
            </a:r>
          </a:p>
          <a:p>
            <a:endParaRPr lang="en-US" dirty="0"/>
          </a:p>
          <a:p>
            <a:r>
              <a:rPr lang="en-US" dirty="0"/>
              <a:t>The actual posting of the EFT dollars to the accounts receivable may be accomplished in a variety of methods, typically predicated on the receipt of either a paper remittance advice or an electronic remittance advice. Control logs must be maintained to ensure that all EFT deposits are posted to the patient accounting system in a timely (daily) manner.</a:t>
            </a:r>
          </a:p>
          <a:p>
            <a:endParaRPr lang="en-US" dirty="0"/>
          </a:p>
        </p:txBody>
      </p:sp>
      <p:sp>
        <p:nvSpPr>
          <p:cNvPr id="4" name="Slide Number Placeholder 3"/>
          <p:cNvSpPr>
            <a:spLocks noGrp="1"/>
          </p:cNvSpPr>
          <p:nvPr>
            <p:ph type="sldNum" sz="quarter" idx="10"/>
          </p:nvPr>
        </p:nvSpPr>
        <p:spPr/>
        <p:txBody>
          <a:bodyPr/>
          <a:lstStyle/>
          <a:p>
            <a:fld id="{39695DAD-30FA-440C-B3C2-2E178B53AB90}" type="slidenum">
              <a:rPr lang="en-US" smtClean="0"/>
              <a:pPr/>
              <a:t>7</a:t>
            </a:fld>
            <a:endParaRPr lang="en-US" dirty="0"/>
          </a:p>
        </p:txBody>
      </p:sp>
    </p:spTree>
    <p:extLst>
      <p:ext uri="{BB962C8B-B14F-4D97-AF65-F5344CB8AC3E}">
        <p14:creationId xmlns:p14="http://schemas.microsoft.com/office/powerpoint/2010/main" val="218037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66481">
              <a:defRPr/>
            </a:pPr>
            <a:r>
              <a:rPr lang="en-US" dirty="0"/>
              <a:t>A standardized healthcare claim payment remittance advice known as the 835 is used to send payments to healthcare providers. </a:t>
            </a:r>
          </a:p>
          <a:p>
            <a:pPr defTabSz="966481">
              <a:defRPr/>
            </a:pPr>
            <a:endParaRPr lang="en-US" dirty="0">
              <a:cs typeface="Calibri"/>
            </a:endParaRPr>
          </a:p>
          <a:p>
            <a:r>
              <a:rPr lang="en-US" dirty="0"/>
              <a:t>Level 1—Electronic receipt of data only—an electronic remittance advice is received and the information is printed. The printout is then processed the same as a paper remittance advice. The advantages include saving mail time for the remittance and a standardized format for data entry.</a:t>
            </a:r>
          </a:p>
          <a:p>
            <a:endParaRPr lang="en-US" dirty="0"/>
          </a:p>
          <a:p>
            <a:r>
              <a:rPr lang="en-US" dirty="0"/>
              <a:t>Level 2—Electronic receipt and electronic data entry—with this level, the electronic remittance is received, entered into the computer electronically, and viewed on a terminal. Data entry tasks are eliminated through automated entry of the information, but usually there continues to be a manual matching of remittance information to an individual account and reconciliation of charges submitted to the amount paid.</a:t>
            </a:r>
          </a:p>
          <a:p>
            <a:r>
              <a:rPr lang="en-US" dirty="0"/>
              <a:t> </a:t>
            </a:r>
          </a:p>
          <a:p>
            <a:r>
              <a:rPr lang="en-US" dirty="0"/>
              <a:t>Level 3—Electronic receipt, data entry, reconciliation, posting, and closing—Here the electronic remittance advice is received and entered into a computer electronically, and the remittance data are electronically posted by the patient accounting software, simultaneously updating the patient’s account. Standard adjustment codes must be established to automate entries for payments, write-offs, and contractual allowances. Manual intervention is only needed if there is a disagreement or an error.</a:t>
            </a:r>
          </a:p>
          <a:p>
            <a:r>
              <a:rPr lang="en-US" dirty="0"/>
              <a:t> </a:t>
            </a:r>
          </a:p>
          <a:p>
            <a:r>
              <a:rPr lang="en-US" dirty="0"/>
              <a:t>Level 4—Total automation of receipt, data entry, payment posting and adjustment processing—In addition to everything included at level 3, this level links with banking information to allow reconciliation of payments received electronically through a non-bank network, with funds received electronically. Medicare logs and the secondary billing process are automated using the ERA. An electronic explanation of benefits received from the primary payer is transmitted electronically with the secondary claim. Manual intervention is only required to handle disagreements.</a:t>
            </a: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39695DAD-30FA-440C-B3C2-2E178B53AB90}" type="slidenum">
              <a:rPr lang="en-US" smtClean="0"/>
              <a:pPr/>
              <a:t>8</a:t>
            </a:fld>
            <a:endParaRPr lang="en-US" dirty="0"/>
          </a:p>
        </p:txBody>
      </p:sp>
    </p:spTree>
    <p:extLst>
      <p:ext uri="{BB962C8B-B14F-4D97-AF65-F5344CB8AC3E}">
        <p14:creationId xmlns:p14="http://schemas.microsoft.com/office/powerpoint/2010/main" val="109291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hangingPunct="0"/>
            <a:r>
              <a:rPr lang="en-US" sz="3400" dirty="0"/>
              <a:t>There are many components to each payer’s remittance. They include the payment amount, information on zero payments, partial payments, contractual allowances, and patient deductible and co-payment responsibilities. Each transaction type must be balanced and controlled to ensure that incorrect payments are identified, incorrect contractual adjustments are identified, denials are identified, and the patient’s account reflects the correct balance. The following steps will ensure proper balancing and control of the ERA posting:</a:t>
            </a:r>
          </a:p>
          <a:p>
            <a:pPr lvl="0" fontAlgn="auto" hangingPunct="1"/>
            <a:endParaRPr lang="en-US" sz="3400" dirty="0"/>
          </a:p>
          <a:p>
            <a:pPr lvl="0" fontAlgn="auto" hangingPunct="1">
              <a:buFont typeface="Arial" pitchFamily="34" charset="0"/>
              <a:buChar char="•"/>
            </a:pPr>
            <a:r>
              <a:rPr lang="en-US" sz="3400" dirty="0"/>
              <a:t>Download the ERA electronic files.</a:t>
            </a:r>
          </a:p>
          <a:p>
            <a:pPr lvl="0" fontAlgn="auto" hangingPunct="1">
              <a:buFont typeface="Arial" pitchFamily="34" charset="0"/>
              <a:buChar char="•"/>
            </a:pPr>
            <a:r>
              <a:rPr lang="en-US" sz="3400" dirty="0"/>
              <a:t>Review payment amount with EFT payment amount.</a:t>
            </a:r>
          </a:p>
          <a:p>
            <a:pPr lvl="0" fontAlgn="auto" hangingPunct="1">
              <a:buFont typeface="Arial" pitchFamily="34" charset="0"/>
              <a:buChar char="•"/>
            </a:pPr>
            <a:r>
              <a:rPr lang="en-US" sz="3400" dirty="0"/>
              <a:t>Process against system filters to identify items that require manual review:</a:t>
            </a:r>
          </a:p>
          <a:p>
            <a:pPr lvl="1" fontAlgn="auto" hangingPunct="1"/>
            <a:r>
              <a:rPr lang="en-US" sz="3400" dirty="0"/>
              <a:t>Posted contractual adjustment does not match actual payer contractual adjustment</a:t>
            </a:r>
          </a:p>
          <a:p>
            <a:pPr lvl="1" fontAlgn="auto" hangingPunct="1"/>
            <a:r>
              <a:rPr lang="en-US" sz="3400" dirty="0"/>
              <a:t>Takebacks</a:t>
            </a:r>
          </a:p>
          <a:p>
            <a:pPr lvl="1" fontAlgn="auto" hangingPunct="1"/>
            <a:r>
              <a:rPr lang="en-US" sz="3400" dirty="0"/>
              <a:t>Denials</a:t>
            </a:r>
          </a:p>
          <a:p>
            <a:pPr lvl="1" fontAlgn="auto" hangingPunct="1"/>
            <a:r>
              <a:rPr lang="en-US" sz="3400" dirty="0"/>
              <a:t>Zero payments</a:t>
            </a:r>
          </a:p>
          <a:p>
            <a:pPr lvl="1" fontAlgn="auto" hangingPunct="1"/>
            <a:r>
              <a:rPr lang="en-US" sz="3400" dirty="0"/>
              <a:t>Held claims</a:t>
            </a:r>
          </a:p>
          <a:p>
            <a:pPr>
              <a:buFont typeface="Arial" pitchFamily="34" charset="0"/>
              <a:buChar char="•"/>
            </a:pPr>
            <a:r>
              <a:rPr lang="en-US" sz="3400" dirty="0"/>
              <a:t>After resolving all filtered exceptions, execute automatic account posting</a:t>
            </a:r>
          </a:p>
        </p:txBody>
      </p:sp>
      <p:sp>
        <p:nvSpPr>
          <p:cNvPr id="4" name="Slide Number Placeholder 3"/>
          <p:cNvSpPr>
            <a:spLocks noGrp="1"/>
          </p:cNvSpPr>
          <p:nvPr>
            <p:ph type="sldNum" sz="quarter" idx="10"/>
          </p:nvPr>
        </p:nvSpPr>
        <p:spPr/>
        <p:txBody>
          <a:bodyPr/>
          <a:lstStyle/>
          <a:p>
            <a:fld id="{39695DAD-30FA-440C-B3C2-2E178B53AB90}" type="slidenum">
              <a:rPr lang="en-US" smtClean="0"/>
              <a:pPr/>
              <a:t>9</a:t>
            </a:fld>
            <a:endParaRPr lang="en-US" dirty="0"/>
          </a:p>
        </p:txBody>
      </p:sp>
    </p:spTree>
    <p:extLst>
      <p:ext uri="{BB962C8B-B14F-4D97-AF65-F5344CB8AC3E}">
        <p14:creationId xmlns:p14="http://schemas.microsoft.com/office/powerpoint/2010/main" val="2210086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C5E059-65A1-F74E-8324-39FC6C65E661}"/>
              </a:ext>
            </a:extLst>
          </p:cNvPr>
          <p:cNvPicPr>
            <a:picLocks noChangeAspect="1"/>
          </p:cNvPicPr>
          <p:nvPr userDrawn="1"/>
        </p:nvPicPr>
        <p:blipFill rotWithShape="1">
          <a:blip r:embed="rId2"/>
          <a:srcRect b="42765"/>
          <a:stretch/>
        </p:blipFill>
        <p:spPr>
          <a:xfrm>
            <a:off x="0" y="0"/>
            <a:ext cx="9144000" cy="2943883"/>
          </a:xfrm>
          <a:prstGeom prst="rect">
            <a:avLst/>
          </a:prstGeom>
        </p:spPr>
      </p:pic>
      <p:sp>
        <p:nvSpPr>
          <p:cNvPr id="8" name="Text Placeholder 15"/>
          <p:cNvSpPr>
            <a:spLocks noGrp="1"/>
          </p:cNvSpPr>
          <p:nvPr>
            <p:ph type="body" sz="quarter" idx="10"/>
          </p:nvPr>
        </p:nvSpPr>
        <p:spPr>
          <a:xfrm>
            <a:off x="304800" y="3030583"/>
            <a:ext cx="8547099" cy="931816"/>
          </a:xfrm>
        </p:spPr>
        <p:txBody>
          <a:bodyPr lIns="0" tIns="0" rIns="0" bIns="0" anchor="b">
            <a:normAutofit/>
          </a:bodyPr>
          <a:lstStyle>
            <a:lvl1pPr marL="0" indent="0">
              <a:lnSpc>
                <a:spcPts val="3200"/>
              </a:lnSpc>
              <a:spcBef>
                <a:spcPts val="0"/>
              </a:spcBef>
              <a:buNone/>
              <a:defRPr sz="2800" b="1" baseline="0">
                <a:solidFill>
                  <a:srgbClr val="002E6D"/>
                </a:solidFill>
                <a:latin typeface="Arial" charset="0"/>
                <a:ea typeface="Arial" charset="0"/>
                <a:cs typeface="Arial" charset="0"/>
              </a:defRPr>
            </a:lvl1pPr>
          </a:lstStyle>
          <a:p>
            <a:pPr lvl="0"/>
            <a:r>
              <a:rPr lang="en-US"/>
              <a:t>Click to edit Master text styles</a:t>
            </a:r>
          </a:p>
        </p:txBody>
      </p:sp>
      <p:sp>
        <p:nvSpPr>
          <p:cNvPr id="9" name="Subtitle 5"/>
          <p:cNvSpPr>
            <a:spLocks noGrp="1"/>
          </p:cNvSpPr>
          <p:nvPr>
            <p:ph type="subTitle" idx="11"/>
          </p:nvPr>
        </p:nvSpPr>
        <p:spPr>
          <a:xfrm>
            <a:off x="304800" y="4084367"/>
            <a:ext cx="5543885" cy="263717"/>
          </a:xfrm>
        </p:spPr>
        <p:txBody>
          <a:bodyPr lIns="0" tIns="0" rIns="0" bIns="0">
            <a:normAutofit/>
          </a:bodyPr>
          <a:lstStyle>
            <a:lvl1pPr marL="0" indent="0">
              <a:buFontTx/>
              <a:buNone/>
              <a:defRPr sz="1800" baseline="0">
                <a:solidFill>
                  <a:srgbClr val="002E6D"/>
                </a:solidFill>
                <a:latin typeface="arial" charset="0"/>
              </a:defRPr>
            </a:lvl1pPr>
          </a:lstStyle>
          <a:p>
            <a:r>
              <a:rPr lang="en-US"/>
              <a:t>Click to edit Master subtitle style</a:t>
            </a:r>
          </a:p>
        </p:txBody>
      </p:sp>
      <p:sp>
        <p:nvSpPr>
          <p:cNvPr id="10" name="Text Placeholder 6"/>
          <p:cNvSpPr>
            <a:spLocks noGrp="1"/>
          </p:cNvSpPr>
          <p:nvPr>
            <p:ph type="body" sz="quarter" idx="12"/>
          </p:nvPr>
        </p:nvSpPr>
        <p:spPr>
          <a:xfrm>
            <a:off x="304799" y="4434784"/>
            <a:ext cx="5543885" cy="449748"/>
          </a:xfrm>
        </p:spPr>
        <p:txBody>
          <a:bodyPr lIns="0" tIns="0" rIns="0" bIns="0">
            <a:normAutofit/>
          </a:bodyPr>
          <a:lstStyle>
            <a:lvl1pPr marL="0" indent="0">
              <a:buFontTx/>
              <a:buNone/>
              <a:defRPr sz="1200" b="0" i="1" baseline="0">
                <a:solidFill>
                  <a:srgbClr val="00A7E1"/>
                </a:solidFill>
                <a:latin typeface="arial" charset="0"/>
              </a:defRPr>
            </a:lvl1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82879" y="190831"/>
            <a:ext cx="8762153" cy="4797729"/>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rgbClr val="002E6D"/>
                </a:solidFill>
                <a:latin typeface="Arial" charset="0"/>
                <a:ea typeface="Arial" charset="0"/>
                <a:cs typeface="Arial" charset="0"/>
              </a:defRPr>
            </a:lvl1pPr>
          </a:lstStyle>
          <a:p>
            <a:pPr lvl="0"/>
            <a:r>
              <a:rPr lang="en-US"/>
              <a:t>Click to edit Section 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4948"/>
            <a:ext cx="1247019" cy="7796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A993B0A-F3AE-304D-9BA7-C0AE1D50C078}"/>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48915" anchor="b" anchorCtr="0">
            <a:noAutofit/>
          </a:bodyPr>
          <a:lstStyle>
            <a:lvl1pPr algn="l">
              <a:lnSpc>
                <a:spcPts val="2649"/>
              </a:lnSpc>
              <a:defRPr sz="2440" b="1" i="0" cap="none" spc="0" baseline="0">
                <a:solidFill>
                  <a:schemeClr val="bg1">
                    <a:lumMod val="50000"/>
                  </a:schemeClr>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085850"/>
            <a:ext cx="7772400" cy="3371850"/>
          </a:xfrm>
        </p:spPr>
        <p:txBody>
          <a:bodyPr lIns="0" tIns="0" rIns="0" bIns="0">
            <a:noAutofit/>
          </a:bodyPr>
          <a:lstStyle>
            <a:lvl1pPr marL="255662" indent="-255662">
              <a:lnSpc>
                <a:spcPts val="2207"/>
              </a:lnSpc>
              <a:spcBef>
                <a:spcPts val="883"/>
              </a:spcBef>
              <a:buSzPct val="100000"/>
              <a:defRPr sz="1898">
                <a:solidFill>
                  <a:srgbClr val="002E6D"/>
                </a:solidFill>
                <a:effectLst/>
                <a:latin typeface="+mn-lt"/>
              </a:defRPr>
            </a:lvl1pPr>
            <a:lvl2pPr marL="504597" indent="-235478">
              <a:lnSpc>
                <a:spcPts val="2060"/>
              </a:lnSpc>
              <a:spcBef>
                <a:spcPts val="883"/>
              </a:spcBef>
              <a:buClr>
                <a:schemeClr val="tx2"/>
              </a:buClr>
              <a:defRPr sz="1762">
                <a:solidFill>
                  <a:srgbClr val="002E6D"/>
                </a:solidFill>
                <a:effectLst/>
                <a:latin typeface="+mn-lt"/>
              </a:defRPr>
            </a:lvl2pPr>
            <a:lvl3pPr marL="740076" indent="-235478">
              <a:lnSpc>
                <a:spcPts val="2060"/>
              </a:lnSpc>
              <a:spcBef>
                <a:spcPts val="883"/>
              </a:spcBef>
              <a:defRPr sz="1626">
                <a:solidFill>
                  <a:srgbClr val="002E6D"/>
                </a:solidFill>
                <a:effectLst/>
                <a:latin typeface="+mn-lt"/>
              </a:defRPr>
            </a:lvl3pPr>
            <a:lvl4pPr>
              <a:lnSpc>
                <a:spcPts val="2060"/>
              </a:lnSpc>
              <a:buClr>
                <a:schemeClr val="tx2"/>
              </a:buClr>
              <a:defRPr sz="1491">
                <a:solidFill>
                  <a:srgbClr val="002E6D"/>
                </a:solidFill>
                <a:effectLst/>
                <a:latin typeface="+mn-lt"/>
              </a:defRPr>
            </a:lvl4pPr>
            <a:lvl5pPr>
              <a:defRPr sz="1355"/>
            </a:lvl5pPr>
            <a:lvl6pPr>
              <a:defRPr sz="1355"/>
            </a:lvl6pPr>
            <a:lvl7pPr>
              <a:defRPr sz="1355"/>
            </a:lvl7pPr>
            <a:lvl8pPr>
              <a:defRPr sz="1355"/>
            </a:lvl8pPr>
            <a:lvl9pPr>
              <a:defRPr sz="1355"/>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8">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2688904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4333"/>
          </a:xfrm>
          <a:prstGeom prst="rect">
            <a:avLst/>
          </a:prstGeom>
        </p:spPr>
      </p:pic>
    </p:spTree>
    <p:extLst>
      <p:ext uri="{BB962C8B-B14F-4D97-AF65-F5344CB8AC3E}">
        <p14:creationId xmlns:p14="http://schemas.microsoft.com/office/powerpoint/2010/main" val="904434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3D65D-9482-4356-BDD9-64C37E25879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E9E5821-90BF-4000-947B-ED8CE7EF36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DB6151-829F-4EB0-AAC9-0AB44060A058}"/>
              </a:ext>
            </a:extLst>
          </p:cNvPr>
          <p:cNvSpPr>
            <a:spLocks noGrp="1"/>
          </p:cNvSpPr>
          <p:nvPr>
            <p:ph type="sldNum" sz="quarter" idx="12"/>
          </p:nvPr>
        </p:nvSpPr>
        <p:spPr/>
        <p:txBody>
          <a:bodyPr/>
          <a:lstStyle/>
          <a:p>
            <a:fld id="{6A337BFC-50F7-47F0-9AE8-ED64220C84FA}" type="slidenum">
              <a:rPr lang="en-US" smtClean="0"/>
              <a:t>‹#›</a:t>
            </a:fld>
            <a:endParaRPr lang="en-US" dirty="0"/>
          </a:p>
        </p:txBody>
      </p:sp>
    </p:spTree>
    <p:extLst>
      <p:ext uri="{BB962C8B-B14F-4D97-AF65-F5344CB8AC3E}">
        <p14:creationId xmlns:p14="http://schemas.microsoft.com/office/powerpoint/2010/main" val="12219843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CDC1-2746-4189-8AFA-33426DD67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F12B6-B563-4992-B683-908C87F8D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1D7EB-B327-4C5E-BC06-9DA1384A5887}"/>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3/25/2024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0C6D39-DC34-4D40-9003-B1615A2A865C}"/>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F1BD15-C1D3-4D27-9F95-156E909264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50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p:cNvSpPr>
            <a:spLocks noGrp="1"/>
          </p:cNvSpPr>
          <p:nvPr>
            <p:ph type="body" sz="quarter" idx="10"/>
          </p:nvPr>
        </p:nvSpPr>
        <p:spPr>
          <a:xfrm>
            <a:off x="322263" y="2171700"/>
            <a:ext cx="8415337" cy="23368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1" name="TextBox 10"/>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Box 11"/>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2226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466222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13951" y="1282700"/>
            <a:ext cx="8420210" cy="32258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2" name="TextBox 11"/>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3" name="TextBox 12"/>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4" name="Content Placeholder 2"/>
          <p:cNvSpPr>
            <a:spLocks noGrp="1"/>
          </p:cNvSpPr>
          <p:nvPr>
            <p:ph sz="half" idx="1"/>
          </p:nvPr>
        </p:nvSpPr>
        <p:spPr>
          <a:xfrm>
            <a:off x="309282" y="1295401"/>
            <a:ext cx="8424878" cy="3111500"/>
          </a:xfrm>
        </p:spPr>
        <p:txBody>
          <a:bodyPr/>
          <a:lstStyle>
            <a:lvl1pPr marL="0" indent="0">
              <a:buFontTx/>
              <a:buNone/>
              <a:defRPr baseline="0">
                <a:solidFill>
                  <a:srgbClr val="69767D"/>
                </a:solidFill>
                <a:latin typeface="arial" charset="0"/>
              </a:defRPr>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82879" y="190831"/>
            <a:ext cx="8762153" cy="4797729"/>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71292" y="190831"/>
            <a:ext cx="8762153" cy="4797729"/>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8.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22FA29-DE9A-C64D-9CB7-2FB58DAE6DF6}" type="datetimeFigureOut">
              <a:rPr lang="en-US" smtClean="0"/>
              <a:pPr/>
              <a:t>3/25/2024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205D4F-0515-C546-83D8-B7832E083C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50" r:id="rId2"/>
    <p:sldLayoutId id="2147483651" r:id="rId3"/>
    <p:sldLayoutId id="2147483652" r:id="rId4"/>
    <p:sldLayoutId id="2147483669" r:id="rId5"/>
    <p:sldLayoutId id="2147483654" r:id="rId6"/>
    <p:sldLayoutId id="2147483655" r:id="rId7"/>
    <p:sldLayoutId id="2147483670" r:id="rId8"/>
    <p:sldLayoutId id="2147483668" r:id="rId9"/>
    <p:sldLayoutId id="2147483658" r:id="rId10"/>
    <p:sldLayoutId id="2147483659" r:id="rId11"/>
    <p:sldLayoutId id="2147483684" r:id="rId12"/>
    <p:sldLayoutId id="2147483686" r:id="rId13"/>
    <p:sldLayoutId id="214748368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F7FA0-6F2B-4106-A8A2-2FBDAC94515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63362C-1F39-4D91-B814-BB20263927F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C5DDA-7F91-46B6-B985-3496F3C0793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3/25/2024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45BA5EB-3419-45A2-BF6B-E9B0F206147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8E155-3507-456C-BC64-5F928768073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05FA7612-38B0-4AD8-8732-BCD9BBA6356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8258" y="4717550"/>
            <a:ext cx="583092" cy="277880"/>
          </a:xfrm>
          <a:prstGeom prst="rect">
            <a:avLst/>
          </a:prstGeom>
        </p:spPr>
      </p:pic>
      <p:grpSp>
        <p:nvGrpSpPr>
          <p:cNvPr id="8" name="Group 7">
            <a:extLst>
              <a:ext uri="{FF2B5EF4-FFF2-40B4-BE49-F238E27FC236}">
                <a16:creationId xmlns:a16="http://schemas.microsoft.com/office/drawing/2014/main" id="{1BCB9529-3C49-4F2C-AB4F-134B1BFE12B4}"/>
              </a:ext>
            </a:extLst>
          </p:cNvPr>
          <p:cNvGrpSpPr/>
          <p:nvPr userDrawn="1"/>
        </p:nvGrpSpPr>
        <p:grpSpPr>
          <a:xfrm>
            <a:off x="1" y="5057775"/>
            <a:ext cx="9144000" cy="85725"/>
            <a:chOff x="1" y="6743700"/>
            <a:chExt cx="12192000" cy="114300"/>
          </a:xfrm>
        </p:grpSpPr>
        <p:sp>
          <p:nvSpPr>
            <p:cNvPr id="9" name="Rectangle 8">
              <a:extLst>
                <a:ext uri="{FF2B5EF4-FFF2-40B4-BE49-F238E27FC236}">
                  <a16:creationId xmlns:a16="http://schemas.microsoft.com/office/drawing/2014/main" id="{D0D8BDD5-8D2C-40C5-93BE-DC8D794E712D}"/>
                </a:ext>
              </a:extLst>
            </p:cNvPr>
            <p:cNvSpPr/>
            <p:nvPr userDrawn="1"/>
          </p:nvSpPr>
          <p:spPr>
            <a:xfrm>
              <a:off x="1" y="6743700"/>
              <a:ext cx="12192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B9EFCD-4BEE-4996-A370-7FF78CBFEBA7}"/>
                </a:ext>
              </a:extLst>
            </p:cNvPr>
            <p:cNvSpPr/>
            <p:nvPr userDrawn="1"/>
          </p:nvSpPr>
          <p:spPr>
            <a:xfrm flipV="1">
              <a:off x="1" y="674370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48665405"/>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76.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34.xml"/><Relationship Id="rId5" Type="http://schemas.openxmlformats.org/officeDocument/2006/relationships/slide" Target="slide19.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0" y="3499297"/>
            <a:ext cx="8547099" cy="1012499"/>
          </a:xfrm>
        </p:spPr>
        <p:txBody>
          <a:bodyPr>
            <a:normAutofit fontScale="92500" lnSpcReduction="10000"/>
          </a:bodyPr>
          <a:lstStyle/>
          <a:p>
            <a:pPr>
              <a:lnSpc>
                <a:spcPct val="120000"/>
              </a:lnSpc>
            </a:pPr>
            <a:r>
              <a:rPr lang="en-US" sz="3000" dirty="0">
                <a:latin typeface="Arial" panose="020B0604020202020204" pitchFamily="34" charset="0"/>
                <a:cs typeface="Arial" panose="020B0604020202020204" pitchFamily="34" charset="0"/>
              </a:rPr>
              <a:t>CRCR Coaching Course</a:t>
            </a:r>
          </a:p>
          <a:p>
            <a:pPr>
              <a:lnSpc>
                <a:spcPct val="120000"/>
              </a:lnSpc>
            </a:pPr>
            <a:r>
              <a:rPr lang="en-US" sz="3000" dirty="0">
                <a:latin typeface="Arial" panose="020B0604020202020204" pitchFamily="34" charset="0"/>
                <a:cs typeface="Arial" panose="020B0604020202020204" pitchFamily="34" charset="0"/>
              </a:rPr>
              <a:t>Unit 4: </a:t>
            </a:r>
            <a:r>
              <a:rPr lang="en-US" sz="3000" dirty="0"/>
              <a:t>Post-Service</a:t>
            </a:r>
            <a:r>
              <a:rPr lang="en-US" sz="3000" dirty="0">
                <a:latin typeface="Arial" panose="020B0604020202020204" pitchFamily="34" charset="0"/>
                <a:cs typeface="Arial" panose="020B0604020202020204" pitchFamily="34" charset="0"/>
              </a:rPr>
              <a:t> – Financial Care</a:t>
            </a:r>
          </a:p>
          <a:p>
            <a:endParaRPr lang="en-US" sz="3200" dirty="0"/>
          </a:p>
        </p:txBody>
      </p:sp>
    </p:spTree>
    <p:extLst>
      <p:ext uri="{BB962C8B-B14F-4D97-AF65-F5344CB8AC3E}">
        <p14:creationId xmlns:p14="http://schemas.microsoft.com/office/powerpoint/2010/main" val="362289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vert="horz" lIns="0" tIns="0" rIns="0" bIns="0" rtlCol="0" anchor="t">
            <a:normAutofit/>
          </a:bodyPr>
          <a:lstStyle/>
          <a:p>
            <a:r>
              <a:rPr lang="en-US" dirty="0"/>
              <a:t>EFT is the transfer of funds from payer to payee through the banking system.</a:t>
            </a:r>
          </a:p>
          <a:p>
            <a:pPr marL="255622" indent="-255622"/>
            <a:r>
              <a:rPr lang="en-US" dirty="0">
                <a:cs typeface="Times New Roman"/>
              </a:rPr>
              <a:t>EFT is the fastest way to move money </a:t>
            </a:r>
          </a:p>
          <a:p>
            <a:pPr marL="255622" indent="-255622"/>
            <a:r>
              <a:rPr lang="en-US" dirty="0">
                <a:cs typeface="Times New Roman"/>
              </a:rPr>
              <a:t>ERA is used to electronically send third-party payment details to healthcare providers.</a:t>
            </a:r>
            <a:endParaRPr lang="en-US" dirty="0"/>
          </a:p>
          <a:p>
            <a:pPr marL="255622" indent="-255622"/>
            <a:r>
              <a:rPr lang="en-US" dirty="0">
                <a:cs typeface="Times New Roman"/>
              </a:rPr>
              <a:t>Balancing and Control .</a:t>
            </a:r>
          </a:p>
        </p:txBody>
      </p:sp>
      <p:sp>
        <p:nvSpPr>
          <p:cNvPr id="4" name="Slide Number Placeholder 3"/>
          <p:cNvSpPr>
            <a:spLocks noGrp="1"/>
          </p:cNvSpPr>
          <p:nvPr>
            <p:ph type="sldNum" sz="quarter" idx="10"/>
          </p:nvPr>
        </p:nvSpPr>
        <p:spPr/>
        <p:txBody>
          <a:bodyPr/>
          <a:lstStyle/>
          <a:p>
            <a:fld id="{04475755-7646-498E-9646-57030102CF58}" type="slidenum">
              <a:rPr lang="en-US" smtClean="0"/>
              <a:pPr/>
              <a:t>10</a:t>
            </a:fld>
            <a:endParaRPr lang="en-US" dirty="0"/>
          </a:p>
        </p:txBody>
      </p:sp>
    </p:spTree>
    <p:extLst>
      <p:ext uri="{BB962C8B-B14F-4D97-AF65-F5344CB8AC3E}">
        <p14:creationId xmlns:p14="http://schemas.microsoft.com/office/powerpoint/2010/main" val="45928205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CCC46-111A-4245-B184-48720FB20C00}"/>
              </a:ext>
            </a:extLst>
          </p:cNvPr>
          <p:cNvSpPr>
            <a:spLocks noGrp="1"/>
          </p:cNvSpPr>
          <p:nvPr>
            <p:ph type="title"/>
          </p:nvPr>
        </p:nvSpPr>
        <p:spPr/>
        <p:txBody>
          <a:bodyPr/>
          <a:lstStyle/>
          <a:p>
            <a:r>
              <a:rPr lang="en-US" dirty="0"/>
              <a:t>What is EFT? </a:t>
            </a:r>
          </a:p>
        </p:txBody>
      </p:sp>
      <p:sp>
        <p:nvSpPr>
          <p:cNvPr id="3" name="Content Placeholder 2">
            <a:extLst>
              <a:ext uri="{FF2B5EF4-FFF2-40B4-BE49-F238E27FC236}">
                <a16:creationId xmlns:a16="http://schemas.microsoft.com/office/drawing/2014/main" id="{78C239E7-BA80-4472-B6F6-CCF31D5C833E}"/>
              </a:ext>
            </a:extLst>
          </p:cNvPr>
          <p:cNvSpPr>
            <a:spLocks noGrp="1"/>
          </p:cNvSpPr>
          <p:nvPr>
            <p:ph sz="half" idx="1"/>
          </p:nvPr>
        </p:nvSpPr>
        <p:spPr/>
        <p:txBody>
          <a:bodyPr/>
          <a:lstStyle/>
          <a:p>
            <a:pPr>
              <a:buFont typeface="Courier New" panose="02070309020205020404" pitchFamily="49" charset="0"/>
              <a:buChar char="o"/>
            </a:pPr>
            <a:r>
              <a:rPr lang="en-US" dirty="0"/>
              <a:t>A standardized healthcare claim payment/advice known as the 835 format. </a:t>
            </a:r>
          </a:p>
          <a:p>
            <a:pPr>
              <a:buFont typeface="Courier New" panose="02070309020205020404" pitchFamily="49" charset="0"/>
              <a:buChar char="o"/>
            </a:pPr>
            <a:r>
              <a:rPr lang="en-US" dirty="0"/>
              <a:t>The establishment of internal audits by personnel outside the involved department. </a:t>
            </a:r>
          </a:p>
          <a:p>
            <a:pPr>
              <a:buFont typeface="Courier New" panose="02070309020205020404" pitchFamily="49" charset="0"/>
              <a:buChar char="o"/>
            </a:pPr>
            <a:r>
              <a:rPr lang="en-US" dirty="0"/>
              <a:t>The electronic transfer of funds from payer to payee through the banking system </a:t>
            </a:r>
          </a:p>
          <a:p>
            <a:pPr>
              <a:buFont typeface="Courier New" panose="02070309020205020404" pitchFamily="49" charset="0"/>
              <a:buChar char="o"/>
            </a:pPr>
            <a:r>
              <a:rPr lang="en-US" dirty="0"/>
              <a:t>A process that requires the separation of duties when processing patient payments. </a:t>
            </a:r>
          </a:p>
          <a:p>
            <a:pPr>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52104013-8C14-40FC-B2A1-01A64F537CE6}"/>
              </a:ext>
            </a:extLst>
          </p:cNvPr>
          <p:cNvSpPr>
            <a:spLocks noGrp="1"/>
          </p:cNvSpPr>
          <p:nvPr>
            <p:ph type="sldNum" sz="quarter" idx="10"/>
          </p:nvPr>
        </p:nvSpPr>
        <p:spPr/>
        <p:txBody>
          <a:bodyPr/>
          <a:lstStyle/>
          <a:p>
            <a:fld id="{342C256A-E8D1-E44B-A707-3F94590BD37A}" type="slidenum">
              <a:rPr lang="en-US" smtClean="0"/>
              <a:pPr/>
              <a:t>11</a:t>
            </a:fld>
            <a:endParaRPr lang="en-US" dirty="0"/>
          </a:p>
        </p:txBody>
      </p:sp>
    </p:spTree>
    <p:extLst>
      <p:ext uri="{BB962C8B-B14F-4D97-AF65-F5344CB8AC3E}">
        <p14:creationId xmlns:p14="http://schemas.microsoft.com/office/powerpoint/2010/main" val="390634359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12</a:t>
            </a:fld>
            <a:endParaRPr lang="en-US" dirty="0"/>
          </a:p>
        </p:txBody>
      </p:sp>
    </p:spTree>
    <p:extLst>
      <p:ext uri="{BB962C8B-B14F-4D97-AF65-F5344CB8AC3E}">
        <p14:creationId xmlns:p14="http://schemas.microsoft.com/office/powerpoint/2010/main" val="49079010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4.2: Credit Balances</a:t>
            </a:r>
          </a:p>
        </p:txBody>
      </p:sp>
      <p:sp>
        <p:nvSpPr>
          <p:cNvPr id="3" name="Content Placeholder 2"/>
          <p:cNvSpPr>
            <a:spLocks noGrp="1"/>
          </p:cNvSpPr>
          <p:nvPr>
            <p:ph sz="half" idx="1"/>
          </p:nvPr>
        </p:nvSpPr>
        <p:spPr/>
        <p:txBody>
          <a:bodyPr/>
          <a:lstStyle/>
          <a:p>
            <a:pPr>
              <a:buNone/>
            </a:pPr>
            <a:endParaRPr lang="en-US" dirty="0"/>
          </a:p>
          <a:p>
            <a:r>
              <a:rPr lang="en-US" dirty="0"/>
              <a:t>Define the term credit balance and identify the root causes and origins of credit balances in accounts receivable.</a:t>
            </a:r>
          </a:p>
          <a:p>
            <a:r>
              <a:rPr lang="en-US" dirty="0"/>
              <a:t>Select resolutions to the most common errors resulting in a credit balance.</a:t>
            </a:r>
          </a:p>
          <a:p>
            <a:r>
              <a:rPr lang="en-US" dirty="0"/>
              <a:t>Identify resolution processes to small credit balances.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13</a:t>
            </a:fld>
            <a:endParaRPr lang="en-US" dirty="0"/>
          </a:p>
        </p:txBody>
      </p:sp>
    </p:spTree>
    <p:extLst>
      <p:ext uri="{BB962C8B-B14F-4D97-AF65-F5344CB8AC3E}">
        <p14:creationId xmlns:p14="http://schemas.microsoft.com/office/powerpoint/2010/main" val="117998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Balances</a:t>
            </a:r>
          </a:p>
        </p:txBody>
      </p:sp>
      <p:sp>
        <p:nvSpPr>
          <p:cNvPr id="3" name="Content Placeholder 2"/>
          <p:cNvSpPr>
            <a:spLocks noGrp="1"/>
          </p:cNvSpPr>
          <p:nvPr>
            <p:ph sz="half" idx="1"/>
          </p:nvPr>
        </p:nvSpPr>
        <p:spPr/>
        <p:txBody>
          <a:bodyPr/>
          <a:lstStyle/>
          <a:p>
            <a:r>
              <a:rPr lang="en-US" dirty="0"/>
              <a:t>Occur when payments and contractual adjustments posted to an account exceed the total charges</a:t>
            </a:r>
          </a:p>
          <a:p>
            <a:endParaRPr lang="en-US" dirty="0"/>
          </a:p>
          <a:p>
            <a:r>
              <a:rPr lang="en-US" dirty="0"/>
              <a:t>Considered Liability </a:t>
            </a:r>
          </a:p>
          <a:p>
            <a:endParaRPr lang="en-US" dirty="0"/>
          </a:p>
          <a:p>
            <a:r>
              <a:rPr lang="en-US" dirty="0"/>
              <a:t>Regulatory requirements </a:t>
            </a:r>
          </a:p>
          <a:p>
            <a:pPr>
              <a:buNone/>
            </a:pPr>
            <a:endParaRPr lang="en-US" dirty="0"/>
          </a:p>
        </p:txBody>
      </p:sp>
      <p:pic>
        <p:nvPicPr>
          <p:cNvPr id="4" name="Picture 4">
            <a:extLst>
              <a:ext uri="{FF2B5EF4-FFF2-40B4-BE49-F238E27FC236}">
                <a16:creationId xmlns:a16="http://schemas.microsoft.com/office/drawing/2014/main" id="{ABBD5B2E-1DDB-64E5-48E7-869D7AD105E0}"/>
              </a:ext>
            </a:extLst>
          </p:cNvPr>
          <p:cNvPicPr>
            <a:picLocks noChangeAspect="1"/>
          </p:cNvPicPr>
          <p:nvPr/>
        </p:nvPicPr>
        <p:blipFill>
          <a:blip r:embed="rId3"/>
          <a:stretch>
            <a:fillRect/>
          </a:stretch>
        </p:blipFill>
        <p:spPr>
          <a:xfrm>
            <a:off x="3663035" y="3769651"/>
            <a:ext cx="3734547" cy="840675"/>
          </a:xfrm>
          <a:prstGeom prst="rect">
            <a:avLst/>
          </a:prstGeom>
        </p:spPr>
      </p:pic>
    </p:spTree>
    <p:extLst>
      <p:ext uri="{BB962C8B-B14F-4D97-AF65-F5344CB8AC3E}">
        <p14:creationId xmlns:p14="http://schemas.microsoft.com/office/powerpoint/2010/main" val="27930832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1F56-608D-4903-9176-C9CAEFA726CC}"/>
              </a:ext>
            </a:extLst>
          </p:cNvPr>
          <p:cNvSpPr>
            <a:spLocks noGrp="1"/>
          </p:cNvSpPr>
          <p:nvPr>
            <p:ph type="title"/>
          </p:nvPr>
        </p:nvSpPr>
        <p:spPr/>
        <p:txBody>
          <a:bodyPr/>
          <a:lstStyle/>
          <a:p>
            <a:r>
              <a:rPr lang="en-US" dirty="0"/>
              <a:t>Reasons and Resolutions </a:t>
            </a:r>
          </a:p>
        </p:txBody>
      </p:sp>
      <p:sp>
        <p:nvSpPr>
          <p:cNvPr id="3" name="Content Placeholder 2">
            <a:extLst>
              <a:ext uri="{FF2B5EF4-FFF2-40B4-BE49-F238E27FC236}">
                <a16:creationId xmlns:a16="http://schemas.microsoft.com/office/drawing/2014/main" id="{1A3D847E-BE3E-4DFA-B0D8-5D0B4A53B1E8}"/>
              </a:ext>
            </a:extLst>
          </p:cNvPr>
          <p:cNvSpPr>
            <a:spLocks noGrp="1"/>
          </p:cNvSpPr>
          <p:nvPr>
            <p:ph sz="half" idx="1"/>
          </p:nvPr>
        </p:nvSpPr>
        <p:spPr/>
        <p:txBody>
          <a:bodyPr/>
          <a:lstStyle/>
          <a:p>
            <a:r>
              <a:rPr lang="en-US" dirty="0"/>
              <a:t>Incorrectly posted allowances or proration rules </a:t>
            </a:r>
          </a:p>
          <a:p>
            <a:endParaRPr lang="en-US" dirty="0"/>
          </a:p>
          <a:p>
            <a:r>
              <a:rPr lang="en-US" dirty="0"/>
              <a:t>Charge credits after billing </a:t>
            </a:r>
          </a:p>
          <a:p>
            <a:endParaRPr lang="en-US" dirty="0"/>
          </a:p>
          <a:p>
            <a:r>
              <a:rPr lang="en-US" dirty="0"/>
              <a:t>Duplicate payments </a:t>
            </a:r>
          </a:p>
          <a:p>
            <a:endParaRPr lang="en-US" dirty="0"/>
          </a:p>
          <a:p>
            <a:r>
              <a:rPr lang="en-US" dirty="0"/>
              <a:t>Inaccurate upfront collections</a:t>
            </a:r>
          </a:p>
          <a:p>
            <a:endParaRPr lang="en-US" dirty="0"/>
          </a:p>
          <a:p>
            <a:r>
              <a:rPr lang="en-US" dirty="0"/>
              <a:t>Primary and Secondary claim processing </a:t>
            </a:r>
          </a:p>
        </p:txBody>
      </p:sp>
      <p:sp>
        <p:nvSpPr>
          <p:cNvPr id="4" name="Slide Number Placeholder 3">
            <a:extLst>
              <a:ext uri="{FF2B5EF4-FFF2-40B4-BE49-F238E27FC236}">
                <a16:creationId xmlns:a16="http://schemas.microsoft.com/office/drawing/2014/main" id="{0DAA10F5-4ADA-4B69-B896-9F6DDD73C5B5}"/>
              </a:ext>
            </a:extLst>
          </p:cNvPr>
          <p:cNvSpPr>
            <a:spLocks noGrp="1"/>
          </p:cNvSpPr>
          <p:nvPr>
            <p:ph type="sldNum" sz="quarter" idx="10"/>
          </p:nvPr>
        </p:nvSpPr>
        <p:spPr/>
        <p:txBody>
          <a:bodyPr/>
          <a:lstStyle/>
          <a:p>
            <a:fld id="{342C256A-E8D1-E44B-A707-3F94590BD37A}" type="slidenum">
              <a:rPr lang="en-US" smtClean="0"/>
              <a:pPr/>
              <a:t>15</a:t>
            </a:fld>
            <a:endParaRPr lang="en-US" dirty="0"/>
          </a:p>
        </p:txBody>
      </p:sp>
    </p:spTree>
    <p:extLst>
      <p:ext uri="{BB962C8B-B14F-4D97-AF65-F5344CB8AC3E}">
        <p14:creationId xmlns:p14="http://schemas.microsoft.com/office/powerpoint/2010/main" val="28332651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Credit Balances</a:t>
            </a:r>
          </a:p>
        </p:txBody>
      </p:sp>
      <p:sp>
        <p:nvSpPr>
          <p:cNvPr id="3" name="Content Placeholder 2"/>
          <p:cNvSpPr>
            <a:spLocks noGrp="1"/>
          </p:cNvSpPr>
          <p:nvPr>
            <p:ph sz="half" idx="1"/>
          </p:nvPr>
        </p:nvSpPr>
        <p:spPr/>
        <p:txBody>
          <a:bodyPr/>
          <a:lstStyle/>
          <a:p>
            <a:r>
              <a:rPr lang="en-US" dirty="0"/>
              <a:t>Providers must ensure that their small credit balance policy does not violate any state statues or payer contract clauses concerning the disposition of credit balances.</a:t>
            </a:r>
          </a:p>
          <a:p>
            <a:r>
              <a:rPr lang="en-US" dirty="0"/>
              <a:t>What is or is not done early in the process affects everything that happens later in the process.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16</a:t>
            </a:fld>
            <a:endParaRPr lang="en-US" dirty="0"/>
          </a:p>
        </p:txBody>
      </p:sp>
    </p:spTree>
    <p:extLst>
      <p:ext uri="{BB962C8B-B14F-4D97-AF65-F5344CB8AC3E}">
        <p14:creationId xmlns:p14="http://schemas.microsoft.com/office/powerpoint/2010/main" val="270663658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D8C6-E467-42C9-8B78-B8F29B2BC1D1}"/>
              </a:ext>
            </a:extLst>
          </p:cNvPr>
          <p:cNvSpPr>
            <a:spLocks noGrp="1"/>
          </p:cNvSpPr>
          <p:nvPr>
            <p:ph type="title"/>
          </p:nvPr>
        </p:nvSpPr>
        <p:spPr/>
        <p:txBody>
          <a:bodyPr/>
          <a:lstStyle/>
          <a:p>
            <a:r>
              <a:rPr lang="en-US" dirty="0"/>
              <a:t>Which statement is NOT true about credit balances? </a:t>
            </a:r>
          </a:p>
        </p:txBody>
      </p:sp>
      <p:sp>
        <p:nvSpPr>
          <p:cNvPr id="3" name="Content Placeholder 2">
            <a:extLst>
              <a:ext uri="{FF2B5EF4-FFF2-40B4-BE49-F238E27FC236}">
                <a16:creationId xmlns:a16="http://schemas.microsoft.com/office/drawing/2014/main" id="{4952508B-FA1E-4093-8B54-AEFE041F0F8E}"/>
              </a:ext>
            </a:extLst>
          </p:cNvPr>
          <p:cNvSpPr>
            <a:spLocks noGrp="1"/>
          </p:cNvSpPr>
          <p:nvPr>
            <p:ph sz="half" idx="1"/>
          </p:nvPr>
        </p:nvSpPr>
        <p:spPr/>
        <p:txBody>
          <a:bodyPr/>
          <a:lstStyle/>
          <a:p>
            <a:pPr>
              <a:buFont typeface="Courier New" panose="02070309020205020404" pitchFamily="49" charset="0"/>
              <a:buChar char="o"/>
            </a:pPr>
            <a:r>
              <a:rPr lang="en-US" dirty="0"/>
              <a:t>There are no CMS hospital compliance requirements regarding credit balances </a:t>
            </a:r>
          </a:p>
          <a:p>
            <a:pPr>
              <a:buFont typeface="Courier New" panose="02070309020205020404" pitchFamily="49" charset="0"/>
              <a:buChar char="o"/>
            </a:pPr>
            <a:r>
              <a:rPr lang="en-US" dirty="0"/>
              <a:t>A small credit balance should be matched by a similar policy for small debit balances. </a:t>
            </a:r>
          </a:p>
          <a:p>
            <a:pPr>
              <a:buFont typeface="Courier New" panose="02070309020205020404" pitchFamily="49" charset="0"/>
              <a:buChar char="o"/>
            </a:pPr>
            <a:r>
              <a:rPr lang="en-US" dirty="0"/>
              <a:t>Hospital generated statements should be sent to patients regarding small credit balances. </a:t>
            </a:r>
          </a:p>
          <a:p>
            <a:pPr>
              <a:buFont typeface="Courier New" panose="02070309020205020404" pitchFamily="49" charset="0"/>
              <a:buChar char="o"/>
            </a:pPr>
            <a:r>
              <a:rPr lang="en-US" dirty="0"/>
              <a:t>Tracking reports should be developed to identify internal charge credits vs external charge credits. </a:t>
            </a:r>
          </a:p>
        </p:txBody>
      </p:sp>
      <p:sp>
        <p:nvSpPr>
          <p:cNvPr id="4" name="Slide Number Placeholder 3">
            <a:extLst>
              <a:ext uri="{FF2B5EF4-FFF2-40B4-BE49-F238E27FC236}">
                <a16:creationId xmlns:a16="http://schemas.microsoft.com/office/drawing/2014/main" id="{AA103217-1F10-4077-8B98-82AA8FF4558C}"/>
              </a:ext>
            </a:extLst>
          </p:cNvPr>
          <p:cNvSpPr>
            <a:spLocks noGrp="1"/>
          </p:cNvSpPr>
          <p:nvPr>
            <p:ph type="sldNum" sz="quarter" idx="10"/>
          </p:nvPr>
        </p:nvSpPr>
        <p:spPr/>
        <p:txBody>
          <a:bodyPr/>
          <a:lstStyle/>
          <a:p>
            <a:fld id="{342C256A-E8D1-E44B-A707-3F94590BD37A}" type="slidenum">
              <a:rPr lang="en-US" smtClean="0"/>
              <a:pPr/>
              <a:t>17</a:t>
            </a:fld>
            <a:endParaRPr lang="en-US" dirty="0"/>
          </a:p>
        </p:txBody>
      </p:sp>
    </p:spTree>
    <p:extLst>
      <p:ext uri="{BB962C8B-B14F-4D97-AF65-F5344CB8AC3E}">
        <p14:creationId xmlns:p14="http://schemas.microsoft.com/office/powerpoint/2010/main" val="321475109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r>
              <a:rPr lang="en-US" dirty="0"/>
              <a:t>Credit balances occur in accounts receivable when payments and contractual adjustments posted to an account exceed the overall total charges.</a:t>
            </a:r>
          </a:p>
          <a:p>
            <a:r>
              <a:rPr lang="en-US" dirty="0"/>
              <a:t>Credit balances should be identified and resolved to prevent the healthcare organization’s accounts receivable amount from being understated.</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18</a:t>
            </a:fld>
            <a:endParaRPr lang="en-US" dirty="0"/>
          </a:p>
        </p:txBody>
      </p:sp>
    </p:spTree>
    <p:extLst>
      <p:ext uri="{BB962C8B-B14F-4D97-AF65-F5344CB8AC3E}">
        <p14:creationId xmlns:p14="http://schemas.microsoft.com/office/powerpoint/2010/main" val="417566824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4.3: Exception Based Processing-Denied Claims</a:t>
            </a:r>
          </a:p>
        </p:txBody>
      </p:sp>
      <p:sp>
        <p:nvSpPr>
          <p:cNvPr id="3" name="Content Placeholder 2"/>
          <p:cNvSpPr>
            <a:spLocks noGrp="1"/>
          </p:cNvSpPr>
          <p:nvPr>
            <p:ph sz="half" idx="1"/>
          </p:nvPr>
        </p:nvSpPr>
        <p:spPr/>
        <p:txBody>
          <a:bodyPr/>
          <a:lstStyle/>
          <a:p>
            <a:pPr>
              <a:buNone/>
            </a:pPr>
            <a:endParaRPr lang="en-US" dirty="0"/>
          </a:p>
          <a:p>
            <a:r>
              <a:rPr lang="en-US" dirty="0"/>
              <a:t>Identify the different types of health plan claim rejections and typical reasons for denials.</a:t>
            </a:r>
          </a:p>
          <a:p>
            <a:r>
              <a:rPr lang="en-US" dirty="0"/>
              <a:t>Recognize the practices used to reduce or eliminate rejection and denials.</a:t>
            </a:r>
          </a:p>
          <a:p>
            <a:r>
              <a:rPr lang="en-US" dirty="0"/>
              <a:t>Distinguish the two different types of appeals.</a:t>
            </a:r>
          </a:p>
          <a:p>
            <a:r>
              <a:rPr lang="en-US" dirty="0"/>
              <a:t>Identify the 5 levels of the Medicare fee-for-service appeal process.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19</a:t>
            </a:fld>
            <a:endParaRPr lang="en-US" dirty="0"/>
          </a:p>
        </p:txBody>
      </p:sp>
    </p:spTree>
    <p:extLst>
      <p:ext uri="{BB962C8B-B14F-4D97-AF65-F5344CB8AC3E}">
        <p14:creationId xmlns:p14="http://schemas.microsoft.com/office/powerpoint/2010/main" val="276182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4: Post-Service – Financial Care</a:t>
            </a:r>
          </a:p>
        </p:txBody>
      </p:sp>
      <p:sp>
        <p:nvSpPr>
          <p:cNvPr id="3" name="Content Placeholder 2"/>
          <p:cNvSpPr>
            <a:spLocks noGrp="1"/>
          </p:cNvSpPr>
          <p:nvPr>
            <p:ph sz="half" idx="1"/>
          </p:nvPr>
        </p:nvSpPr>
        <p:spPr>
          <a:xfrm>
            <a:off x="774915" y="1158124"/>
            <a:ext cx="7962254" cy="3483618"/>
          </a:xfrm>
        </p:spPr>
        <p:txBody>
          <a:bodyPr vert="horz" lIns="0" tIns="0" rIns="0" bIns="0" rtlCol="0" anchor="t">
            <a:noAutofit/>
          </a:bodyPr>
          <a:lstStyle/>
          <a:p>
            <a:pPr marL="0" indent="0">
              <a:lnSpc>
                <a:spcPct val="100000"/>
              </a:lnSpc>
              <a:buNone/>
            </a:pPr>
            <a:r>
              <a:rPr lang="en-US" sz="1220" dirty="0">
                <a:cs typeface="Times New Roman"/>
                <a:hlinkClick r:id="rId3" action="ppaction://hlinksldjump">
                  <a:extLst>
                    <a:ext uri="{A12FA001-AC4F-418D-AE19-62706E023703}">
                      <ahyp:hlinkClr xmlns:ahyp="http://schemas.microsoft.com/office/drawing/2018/hyperlinkcolor" val="tx"/>
                    </a:ext>
                  </a:extLst>
                </a:hlinkClick>
              </a:rPr>
              <a:t>4.1 Cash Posting, Electronic Fund Transfers and Electronic Remittance Advice</a:t>
            </a:r>
            <a:endParaRPr lang="en-US" sz="1220" dirty="0"/>
          </a:p>
          <a:p>
            <a:pPr marL="0" indent="0">
              <a:lnSpc>
                <a:spcPct val="100000"/>
              </a:lnSpc>
              <a:buNone/>
            </a:pPr>
            <a:r>
              <a:rPr lang="en-US" sz="1220" dirty="0">
                <a:hlinkClick r:id="rId4" action="ppaction://hlinksldjump">
                  <a:extLst>
                    <a:ext uri="{A12FA001-AC4F-418D-AE19-62706E023703}">
                      <ahyp:hlinkClr xmlns:ahyp="http://schemas.microsoft.com/office/drawing/2018/hyperlinkcolor" val="tx"/>
                    </a:ext>
                  </a:extLst>
                </a:hlinkClick>
              </a:rPr>
              <a:t>4.2 Credit Balances</a:t>
            </a:r>
            <a:endParaRPr lang="en-US" sz="1220" dirty="0"/>
          </a:p>
          <a:p>
            <a:pPr marL="0" indent="0">
              <a:lnSpc>
                <a:spcPct val="100000"/>
              </a:lnSpc>
              <a:buNone/>
            </a:pPr>
            <a:r>
              <a:rPr lang="en-US" sz="1220" dirty="0">
                <a:hlinkClick r:id="rId5" action="ppaction://hlinksldjump">
                  <a:extLst>
                    <a:ext uri="{A12FA001-AC4F-418D-AE19-62706E023703}">
                      <ahyp:hlinkClr xmlns:ahyp="http://schemas.microsoft.com/office/drawing/2018/hyperlinkcolor" val="tx"/>
                    </a:ext>
                  </a:extLst>
                </a:hlinkClick>
              </a:rPr>
              <a:t>4.3 Exception Based Processing-Denied Claim</a:t>
            </a:r>
            <a:endParaRPr lang="en-US" sz="1220" dirty="0"/>
          </a:p>
          <a:p>
            <a:pPr marL="0" indent="0">
              <a:lnSpc>
                <a:spcPct val="100000"/>
              </a:lnSpc>
              <a:buNone/>
            </a:pPr>
            <a:r>
              <a:rPr lang="en-US" sz="1220" dirty="0">
                <a:hlinkClick r:id="rId6" action="ppaction://hlinksldjump">
                  <a:extLst>
                    <a:ext uri="{A12FA001-AC4F-418D-AE19-62706E023703}">
                      <ahyp:hlinkClr xmlns:ahyp="http://schemas.microsoft.com/office/drawing/2018/hyperlinkcolor" val="tx"/>
                    </a:ext>
                  </a:extLst>
                </a:hlinkClick>
              </a:rPr>
              <a:t>4.4 Exception Based Processing-Non-Paid Claim</a:t>
            </a:r>
            <a:endParaRPr lang="en-US" sz="1220" dirty="0"/>
          </a:p>
          <a:p>
            <a:pPr marL="0" indent="0">
              <a:lnSpc>
                <a:spcPct val="100000"/>
              </a:lnSpc>
              <a:buNone/>
            </a:pPr>
            <a:r>
              <a:rPr lang="en-US" sz="1220" dirty="0">
                <a:hlinkClick r:id="rId7" action="ppaction://hlinksldjump">
                  <a:extLst>
                    <a:ext uri="{A12FA001-AC4F-418D-AE19-62706E023703}">
                      <ahyp:hlinkClr xmlns:ahyp="http://schemas.microsoft.com/office/drawing/2018/hyperlinkcolor" val="tx"/>
                    </a:ext>
                  </a:extLst>
                </a:hlinkClick>
              </a:rPr>
              <a:t>4.5 Self-Pay Follow-up</a:t>
            </a:r>
            <a:endParaRPr lang="en-US" sz="1220" dirty="0"/>
          </a:p>
          <a:p>
            <a:pPr marL="0" indent="0">
              <a:lnSpc>
                <a:spcPct val="100000"/>
              </a:lnSpc>
              <a:buNone/>
            </a:pPr>
            <a:r>
              <a:rPr lang="en-US" sz="1220" dirty="0">
                <a:cs typeface="Times New Roman"/>
                <a:hlinkClick r:id="" action="ppaction://noaction">
                  <a:extLst>
                    <a:ext uri="{A12FA001-AC4F-418D-AE19-62706E023703}">
                      <ahyp:hlinkClr xmlns:ahyp="http://schemas.microsoft.com/office/drawing/2018/hyperlinkcolor" val="tx"/>
                    </a:ext>
                  </a:extLst>
                </a:hlinkClick>
              </a:rPr>
              <a:t>4.6 IRS Regulation Section 501(r)</a:t>
            </a:r>
            <a:endParaRPr lang="en-US" sz="1220" dirty="0">
              <a:cs typeface="Times New Roman"/>
            </a:endParaRPr>
          </a:p>
          <a:p>
            <a:pPr marL="0" indent="0">
              <a:lnSpc>
                <a:spcPct val="100000"/>
              </a:lnSpc>
              <a:buNone/>
            </a:pPr>
            <a:r>
              <a:rPr lang="en-US" sz="1220" dirty="0">
                <a:hlinkClick r:id="" action="ppaction://noaction">
                  <a:extLst>
                    <a:ext uri="{A12FA001-AC4F-418D-AE19-62706E023703}">
                      <ahyp:hlinkClr xmlns:ahyp="http://schemas.microsoft.com/office/drawing/2018/hyperlinkcolor" val="tx"/>
                    </a:ext>
                  </a:extLst>
                </a:hlinkClick>
              </a:rPr>
              <a:t>4.7 Patient Debt Regulations</a:t>
            </a:r>
            <a:endParaRPr lang="en-US" sz="1220" dirty="0"/>
          </a:p>
          <a:p>
            <a:pPr marL="0" indent="0">
              <a:lnSpc>
                <a:spcPct val="100000"/>
              </a:lnSpc>
              <a:buNone/>
            </a:pPr>
            <a:r>
              <a:rPr lang="en-US" sz="1220" dirty="0">
                <a:cs typeface="Times New Roman"/>
                <a:hlinkClick r:id="" action="ppaction://noaction">
                  <a:extLst>
                    <a:ext uri="{A12FA001-AC4F-418D-AE19-62706E023703}">
                      <ahyp:hlinkClr xmlns:ahyp="http://schemas.microsoft.com/office/drawing/2018/hyperlinkcolor" val="tx"/>
                    </a:ext>
                  </a:extLst>
                </a:hlinkClick>
              </a:rPr>
              <a:t>4.8 Medical Account Resolution </a:t>
            </a:r>
            <a:endParaRPr lang="en-US" sz="1220" dirty="0"/>
          </a:p>
          <a:p>
            <a:pPr marL="0" indent="0">
              <a:lnSpc>
                <a:spcPct val="100000"/>
              </a:lnSpc>
              <a:buNone/>
            </a:pPr>
            <a:r>
              <a:rPr lang="en-US" sz="1220" dirty="0">
                <a:hlinkClick r:id="" action="ppaction://noaction">
                  <a:extLst>
                    <a:ext uri="{A12FA001-AC4F-418D-AE19-62706E023703}">
                      <ahyp:hlinkClr xmlns:ahyp="http://schemas.microsoft.com/office/drawing/2018/hyperlinkcolor" val="tx"/>
                    </a:ext>
                  </a:extLst>
                </a:hlinkClick>
              </a:rPr>
              <a:t>4.9 Outsourcing</a:t>
            </a:r>
            <a:endParaRPr lang="en-US" sz="1220" dirty="0"/>
          </a:p>
          <a:p>
            <a:pPr>
              <a:buNone/>
            </a:pPr>
            <a:endParaRPr lang="en-US" dirty="0"/>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Rejections</a:t>
            </a:r>
          </a:p>
        </p:txBody>
      </p:sp>
      <p:sp>
        <p:nvSpPr>
          <p:cNvPr id="3" name="Content Placeholder 2"/>
          <p:cNvSpPr>
            <a:spLocks noGrp="1"/>
          </p:cNvSpPr>
          <p:nvPr>
            <p:ph sz="half" idx="1"/>
          </p:nvPr>
        </p:nvSpPr>
        <p:spPr/>
        <p:txBody>
          <a:bodyPr/>
          <a:lstStyle/>
          <a:p>
            <a:r>
              <a:rPr lang="en-US" dirty="0"/>
              <a:t>A claim is rejected when the health plan cannot process the claim for payment for any number of reasons.</a:t>
            </a:r>
          </a:p>
          <a:p>
            <a:pPr lvl="1"/>
            <a:r>
              <a:rPr lang="en-US" dirty="0"/>
              <a:t>Patient cannot be identified </a:t>
            </a:r>
          </a:p>
          <a:p>
            <a:pPr lvl="1"/>
            <a:r>
              <a:rPr lang="en-US" dirty="0"/>
              <a:t>Patient ineligible for coverage </a:t>
            </a:r>
          </a:p>
          <a:p>
            <a:pPr lvl="1"/>
            <a:r>
              <a:rPr lang="en-US" dirty="0"/>
              <a:t>Non compliance with billing requirements </a:t>
            </a:r>
          </a:p>
        </p:txBody>
      </p:sp>
      <p:sp>
        <p:nvSpPr>
          <p:cNvPr id="4" name="Slide Number Placeholder 3"/>
          <p:cNvSpPr>
            <a:spLocks noGrp="1"/>
          </p:cNvSpPr>
          <p:nvPr>
            <p:ph type="sldNum" sz="quarter" idx="10"/>
          </p:nvPr>
        </p:nvSpPr>
        <p:spPr/>
        <p:txBody>
          <a:bodyPr/>
          <a:lstStyle/>
          <a:p>
            <a:fld id="{342C256A-E8D1-E44B-A707-3F94590BD37A}" type="slidenum">
              <a:rPr lang="en-US" smtClean="0"/>
              <a:pPr/>
              <a:t>20</a:t>
            </a:fld>
            <a:endParaRPr lang="en-US" dirty="0"/>
          </a:p>
        </p:txBody>
      </p:sp>
      <p:pic>
        <p:nvPicPr>
          <p:cNvPr id="5" name="Picture 5" descr="A picture containing timeline&#10;&#10;Description automatically generated">
            <a:extLst>
              <a:ext uri="{FF2B5EF4-FFF2-40B4-BE49-F238E27FC236}">
                <a16:creationId xmlns:a16="http://schemas.microsoft.com/office/drawing/2014/main" id="{3C4327DA-2629-F147-58A1-52640A1FBD78}"/>
              </a:ext>
            </a:extLst>
          </p:cNvPr>
          <p:cNvPicPr>
            <a:picLocks noChangeAspect="1"/>
          </p:cNvPicPr>
          <p:nvPr/>
        </p:nvPicPr>
        <p:blipFill>
          <a:blip r:embed="rId3"/>
          <a:stretch>
            <a:fillRect/>
          </a:stretch>
        </p:blipFill>
        <p:spPr>
          <a:xfrm>
            <a:off x="6377353" y="2568938"/>
            <a:ext cx="1513672" cy="2025805"/>
          </a:xfrm>
          <a:prstGeom prst="rect">
            <a:avLst/>
          </a:prstGeom>
        </p:spPr>
      </p:pic>
    </p:spTree>
    <p:extLst>
      <p:ext uri="{BB962C8B-B14F-4D97-AF65-F5344CB8AC3E}">
        <p14:creationId xmlns:p14="http://schemas.microsoft.com/office/powerpoint/2010/main" val="39697183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66755-C5D4-4085-944D-47CB899646C1}"/>
              </a:ext>
            </a:extLst>
          </p:cNvPr>
          <p:cNvSpPr>
            <a:spLocks noGrp="1"/>
          </p:cNvSpPr>
          <p:nvPr>
            <p:ph type="title"/>
          </p:nvPr>
        </p:nvSpPr>
        <p:spPr/>
        <p:txBody>
          <a:bodyPr/>
          <a:lstStyle/>
          <a:p>
            <a:r>
              <a:rPr lang="en-US" dirty="0"/>
              <a:t>Denial Types </a:t>
            </a:r>
          </a:p>
        </p:txBody>
      </p:sp>
      <p:sp>
        <p:nvSpPr>
          <p:cNvPr id="3" name="Content Placeholder 2">
            <a:extLst>
              <a:ext uri="{FF2B5EF4-FFF2-40B4-BE49-F238E27FC236}">
                <a16:creationId xmlns:a16="http://schemas.microsoft.com/office/drawing/2014/main" id="{ABB3B135-2CA8-4FDE-BCAC-EA8D2FC11812}"/>
              </a:ext>
            </a:extLst>
          </p:cNvPr>
          <p:cNvSpPr>
            <a:spLocks noGrp="1"/>
          </p:cNvSpPr>
          <p:nvPr>
            <p:ph sz="half" idx="1"/>
          </p:nvPr>
        </p:nvSpPr>
        <p:spPr/>
        <p:txBody>
          <a:bodyPr/>
          <a:lstStyle/>
          <a:p>
            <a:r>
              <a:rPr lang="en-US" dirty="0"/>
              <a:t>Technical </a:t>
            </a:r>
          </a:p>
          <a:p>
            <a:endParaRPr lang="en-US" dirty="0"/>
          </a:p>
          <a:p>
            <a:r>
              <a:rPr lang="en-US" dirty="0"/>
              <a:t>Clinical </a:t>
            </a:r>
          </a:p>
          <a:p>
            <a:endParaRPr lang="en-US" dirty="0"/>
          </a:p>
          <a:p>
            <a:r>
              <a:rPr lang="en-US" dirty="0"/>
              <a:t>Underpayment </a:t>
            </a:r>
          </a:p>
        </p:txBody>
      </p:sp>
      <p:sp>
        <p:nvSpPr>
          <p:cNvPr id="4" name="Slide Number Placeholder 3">
            <a:extLst>
              <a:ext uri="{FF2B5EF4-FFF2-40B4-BE49-F238E27FC236}">
                <a16:creationId xmlns:a16="http://schemas.microsoft.com/office/drawing/2014/main" id="{2CA90370-D41E-43AD-B2D7-6DBA3F32EAA5}"/>
              </a:ext>
            </a:extLst>
          </p:cNvPr>
          <p:cNvSpPr>
            <a:spLocks noGrp="1"/>
          </p:cNvSpPr>
          <p:nvPr>
            <p:ph type="sldNum" sz="quarter" idx="10"/>
          </p:nvPr>
        </p:nvSpPr>
        <p:spPr/>
        <p:txBody>
          <a:bodyPr/>
          <a:lstStyle/>
          <a:p>
            <a:fld id="{342C256A-E8D1-E44B-A707-3F94590BD37A}" type="slidenum">
              <a:rPr lang="en-US" smtClean="0"/>
              <a:pPr/>
              <a:t>21</a:t>
            </a:fld>
            <a:endParaRPr lang="en-US" dirty="0"/>
          </a:p>
        </p:txBody>
      </p:sp>
      <p:pic>
        <p:nvPicPr>
          <p:cNvPr id="5" name="Picture 5" descr="A picture containing text, dark&#10;&#10;Description automatically generated">
            <a:extLst>
              <a:ext uri="{FF2B5EF4-FFF2-40B4-BE49-F238E27FC236}">
                <a16:creationId xmlns:a16="http://schemas.microsoft.com/office/drawing/2014/main" id="{FDF1E3DD-A37F-BA34-08EF-B6A502A6243B}"/>
              </a:ext>
            </a:extLst>
          </p:cNvPr>
          <p:cNvPicPr>
            <a:picLocks noChangeAspect="1"/>
          </p:cNvPicPr>
          <p:nvPr/>
        </p:nvPicPr>
        <p:blipFill>
          <a:blip r:embed="rId3"/>
          <a:stretch>
            <a:fillRect/>
          </a:stretch>
        </p:blipFill>
        <p:spPr>
          <a:xfrm>
            <a:off x="5030784" y="2574221"/>
            <a:ext cx="2279119" cy="1638194"/>
          </a:xfrm>
          <a:prstGeom prst="rect">
            <a:avLst/>
          </a:prstGeom>
        </p:spPr>
      </p:pic>
    </p:spTree>
    <p:extLst>
      <p:ext uri="{BB962C8B-B14F-4D97-AF65-F5344CB8AC3E}">
        <p14:creationId xmlns:p14="http://schemas.microsoft.com/office/powerpoint/2010/main" val="153518984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AE90-692F-4757-970B-D073592B5872}"/>
              </a:ext>
            </a:extLst>
          </p:cNvPr>
          <p:cNvSpPr>
            <a:spLocks noGrp="1"/>
          </p:cNvSpPr>
          <p:nvPr>
            <p:ph type="title"/>
          </p:nvPr>
        </p:nvSpPr>
        <p:spPr/>
        <p:txBody>
          <a:bodyPr/>
          <a:lstStyle/>
          <a:p>
            <a:r>
              <a:rPr lang="en-US" dirty="0"/>
              <a:t>Outpatient Denials </a:t>
            </a:r>
          </a:p>
        </p:txBody>
      </p:sp>
      <p:sp>
        <p:nvSpPr>
          <p:cNvPr id="3" name="Content Placeholder 2">
            <a:extLst>
              <a:ext uri="{FF2B5EF4-FFF2-40B4-BE49-F238E27FC236}">
                <a16:creationId xmlns:a16="http://schemas.microsoft.com/office/drawing/2014/main" id="{62025828-467E-40D4-AC2A-A97D0AA2054E}"/>
              </a:ext>
            </a:extLst>
          </p:cNvPr>
          <p:cNvSpPr>
            <a:spLocks noGrp="1"/>
          </p:cNvSpPr>
          <p:nvPr>
            <p:ph sz="half" idx="1"/>
          </p:nvPr>
        </p:nvSpPr>
        <p:spPr/>
        <p:txBody>
          <a:bodyPr vert="horz" lIns="0" tIns="0" rIns="0" bIns="0" rtlCol="0" anchor="t">
            <a:noAutofit/>
          </a:bodyPr>
          <a:lstStyle/>
          <a:p>
            <a:r>
              <a:rPr lang="en-US" dirty="0"/>
              <a:t>Duplicate claims </a:t>
            </a:r>
          </a:p>
          <a:p>
            <a:r>
              <a:rPr lang="en-US" dirty="0"/>
              <a:t>Missing authorizations </a:t>
            </a:r>
          </a:p>
          <a:p>
            <a:r>
              <a:rPr lang="en-US" dirty="0"/>
              <a:t>Wrong insurance plan code </a:t>
            </a:r>
          </a:p>
          <a:p>
            <a:r>
              <a:rPr lang="en-US" dirty="0"/>
              <a:t>Non covered setting </a:t>
            </a:r>
          </a:p>
          <a:p>
            <a:r>
              <a:rPr lang="en-US" dirty="0"/>
              <a:t>Medicare Secondary Payer Issues </a:t>
            </a:r>
          </a:p>
          <a:p>
            <a:pPr marL="255622" indent="-255622"/>
            <a:r>
              <a:rPr lang="en-US" dirty="0">
                <a:cs typeface="Times New Roman"/>
              </a:rPr>
              <a:t>Not medically necessary </a:t>
            </a:r>
          </a:p>
          <a:p>
            <a:r>
              <a:rPr lang="en-US" dirty="0"/>
              <a:t>Overlapping IP and OP claims </a:t>
            </a:r>
          </a:p>
          <a:p>
            <a:r>
              <a:rPr lang="en-US" dirty="0"/>
              <a:t>Untimely filing </a:t>
            </a:r>
          </a:p>
        </p:txBody>
      </p:sp>
      <p:sp>
        <p:nvSpPr>
          <p:cNvPr id="4" name="Slide Number Placeholder 3">
            <a:extLst>
              <a:ext uri="{FF2B5EF4-FFF2-40B4-BE49-F238E27FC236}">
                <a16:creationId xmlns:a16="http://schemas.microsoft.com/office/drawing/2014/main" id="{B98CFE9A-100F-4E7C-8DCC-32EA1D6E1BBC}"/>
              </a:ext>
            </a:extLst>
          </p:cNvPr>
          <p:cNvSpPr>
            <a:spLocks noGrp="1"/>
          </p:cNvSpPr>
          <p:nvPr>
            <p:ph type="sldNum" sz="quarter" idx="10"/>
          </p:nvPr>
        </p:nvSpPr>
        <p:spPr/>
        <p:txBody>
          <a:bodyPr/>
          <a:lstStyle/>
          <a:p>
            <a:fld id="{342C256A-E8D1-E44B-A707-3F94590BD37A}" type="slidenum">
              <a:rPr lang="en-US" smtClean="0"/>
              <a:pPr/>
              <a:t>22</a:t>
            </a:fld>
            <a:endParaRPr lang="en-US" dirty="0"/>
          </a:p>
        </p:txBody>
      </p:sp>
    </p:spTree>
    <p:extLst>
      <p:ext uri="{BB962C8B-B14F-4D97-AF65-F5344CB8AC3E}">
        <p14:creationId xmlns:p14="http://schemas.microsoft.com/office/powerpoint/2010/main" val="9412643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6479-CF94-403C-929C-B8AF42CE128F}"/>
              </a:ext>
            </a:extLst>
          </p:cNvPr>
          <p:cNvSpPr>
            <a:spLocks noGrp="1"/>
          </p:cNvSpPr>
          <p:nvPr>
            <p:ph type="title"/>
          </p:nvPr>
        </p:nvSpPr>
        <p:spPr/>
        <p:txBody>
          <a:bodyPr/>
          <a:lstStyle/>
          <a:p>
            <a:r>
              <a:rPr lang="en-US" dirty="0"/>
              <a:t>Inpatient Denials </a:t>
            </a:r>
          </a:p>
        </p:txBody>
      </p:sp>
      <p:sp>
        <p:nvSpPr>
          <p:cNvPr id="3" name="Content Placeholder 2">
            <a:extLst>
              <a:ext uri="{FF2B5EF4-FFF2-40B4-BE49-F238E27FC236}">
                <a16:creationId xmlns:a16="http://schemas.microsoft.com/office/drawing/2014/main" id="{5B2ABAB7-9B65-4E6B-A603-972D8323054E}"/>
              </a:ext>
            </a:extLst>
          </p:cNvPr>
          <p:cNvSpPr>
            <a:spLocks noGrp="1"/>
          </p:cNvSpPr>
          <p:nvPr>
            <p:ph sz="half" idx="1"/>
          </p:nvPr>
        </p:nvSpPr>
        <p:spPr/>
        <p:txBody>
          <a:bodyPr/>
          <a:lstStyle/>
          <a:p>
            <a:r>
              <a:rPr lang="en-US" dirty="0"/>
              <a:t>Billed as OBS but should be IP </a:t>
            </a:r>
          </a:p>
          <a:p>
            <a:r>
              <a:rPr lang="en-US" dirty="0"/>
              <a:t>Documentation does not support medical necessity </a:t>
            </a:r>
          </a:p>
          <a:p>
            <a:r>
              <a:rPr lang="en-US" dirty="0"/>
              <a:t>Admission Notification not done timely </a:t>
            </a:r>
          </a:p>
          <a:p>
            <a:r>
              <a:rPr lang="en-US" dirty="0"/>
              <a:t>Care not supported by medical documentation </a:t>
            </a:r>
          </a:p>
          <a:p>
            <a:r>
              <a:rPr lang="en-US" dirty="0"/>
              <a:t>Focused reviews on use of OBS and anesthesia and other areas </a:t>
            </a:r>
          </a:p>
        </p:txBody>
      </p:sp>
      <p:sp>
        <p:nvSpPr>
          <p:cNvPr id="4" name="Slide Number Placeholder 3">
            <a:extLst>
              <a:ext uri="{FF2B5EF4-FFF2-40B4-BE49-F238E27FC236}">
                <a16:creationId xmlns:a16="http://schemas.microsoft.com/office/drawing/2014/main" id="{D3EBBB94-46B8-4E74-80A3-145DD613804B}"/>
              </a:ext>
            </a:extLst>
          </p:cNvPr>
          <p:cNvSpPr>
            <a:spLocks noGrp="1"/>
          </p:cNvSpPr>
          <p:nvPr>
            <p:ph type="sldNum" sz="quarter" idx="10"/>
          </p:nvPr>
        </p:nvSpPr>
        <p:spPr/>
        <p:txBody>
          <a:bodyPr/>
          <a:lstStyle/>
          <a:p>
            <a:fld id="{342C256A-E8D1-E44B-A707-3F94590BD37A}" type="slidenum">
              <a:rPr lang="en-US" smtClean="0"/>
              <a:pPr/>
              <a:t>23</a:t>
            </a:fld>
            <a:endParaRPr lang="en-US" dirty="0"/>
          </a:p>
        </p:txBody>
      </p:sp>
    </p:spTree>
    <p:extLst>
      <p:ext uri="{BB962C8B-B14F-4D97-AF65-F5344CB8AC3E}">
        <p14:creationId xmlns:p14="http://schemas.microsoft.com/office/powerpoint/2010/main" val="6157771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C14B-1F39-EE9B-6252-0736322AB5A9}"/>
              </a:ext>
            </a:extLst>
          </p:cNvPr>
          <p:cNvSpPr>
            <a:spLocks noGrp="1"/>
          </p:cNvSpPr>
          <p:nvPr>
            <p:ph type="title"/>
          </p:nvPr>
        </p:nvSpPr>
        <p:spPr/>
        <p:txBody>
          <a:bodyPr/>
          <a:lstStyle/>
          <a:p>
            <a:r>
              <a:rPr lang="en-US" dirty="0"/>
              <a:t>Denials Across the Revenue Cycle </a:t>
            </a:r>
          </a:p>
        </p:txBody>
      </p:sp>
      <p:sp>
        <p:nvSpPr>
          <p:cNvPr id="3" name="Content Placeholder 2">
            <a:extLst>
              <a:ext uri="{FF2B5EF4-FFF2-40B4-BE49-F238E27FC236}">
                <a16:creationId xmlns:a16="http://schemas.microsoft.com/office/drawing/2014/main" id="{E4A92B18-14C8-8966-3645-4FD2585EB9C0}"/>
              </a:ext>
            </a:extLst>
          </p:cNvPr>
          <p:cNvSpPr>
            <a:spLocks noGrp="1"/>
          </p:cNvSpPr>
          <p:nvPr>
            <p:ph sz="half" idx="1"/>
          </p:nvPr>
        </p:nvSpPr>
        <p:spPr/>
        <p:txBody>
          <a:bodyPr vert="horz" lIns="0" tIns="0" rIns="0" bIns="0" rtlCol="0" anchor="t">
            <a:noAutofit/>
          </a:bodyPr>
          <a:lstStyle/>
          <a:p>
            <a:pPr marL="255622" indent="-255622"/>
            <a:r>
              <a:rPr lang="en-US" dirty="0">
                <a:cs typeface="Times New Roman"/>
              </a:rPr>
              <a:t>Pre- Service Denials</a:t>
            </a:r>
            <a:endParaRPr lang="en-US" dirty="0"/>
          </a:p>
          <a:p>
            <a:pPr marL="255622" indent="-255622"/>
            <a:endParaRPr lang="en-US" dirty="0">
              <a:cs typeface="Times New Roman"/>
            </a:endParaRPr>
          </a:p>
          <a:p>
            <a:pPr marL="255622" indent="-255622"/>
            <a:r>
              <a:rPr lang="en-US" dirty="0">
                <a:cs typeface="Times New Roman"/>
              </a:rPr>
              <a:t>Time of Service Denials </a:t>
            </a:r>
            <a:endParaRPr lang="en-US" dirty="0"/>
          </a:p>
          <a:p>
            <a:pPr marL="255622" indent="-255622"/>
            <a:endParaRPr lang="en-US" dirty="0">
              <a:cs typeface="Times New Roman"/>
            </a:endParaRPr>
          </a:p>
          <a:p>
            <a:pPr marL="255622" indent="-255622"/>
            <a:r>
              <a:rPr lang="en-US" dirty="0">
                <a:cs typeface="Times New Roman"/>
              </a:rPr>
              <a:t>Post Service Denials </a:t>
            </a:r>
            <a:endParaRPr lang="en-US" dirty="0"/>
          </a:p>
          <a:p>
            <a:pPr marL="255622" indent="-255622"/>
            <a:endParaRPr lang="en-US" dirty="0">
              <a:cs typeface="Times New Roman"/>
            </a:endParaRPr>
          </a:p>
          <a:p>
            <a:pPr marL="255622" indent="-255622"/>
            <a:endParaRPr lang="en-US" dirty="0">
              <a:cs typeface="Times New Roman"/>
            </a:endParaRPr>
          </a:p>
          <a:p>
            <a:pPr marL="268962" lvl="1" indent="0">
              <a:buNone/>
            </a:pPr>
            <a:endParaRPr lang="en-US" dirty="0">
              <a:cs typeface="Times New Roman"/>
            </a:endParaRPr>
          </a:p>
        </p:txBody>
      </p:sp>
      <p:sp>
        <p:nvSpPr>
          <p:cNvPr id="4" name="Slide Number Placeholder 3">
            <a:extLst>
              <a:ext uri="{FF2B5EF4-FFF2-40B4-BE49-F238E27FC236}">
                <a16:creationId xmlns:a16="http://schemas.microsoft.com/office/drawing/2014/main" id="{66AC67E5-E162-7801-32D3-82536E1A4DFF}"/>
              </a:ext>
            </a:extLst>
          </p:cNvPr>
          <p:cNvSpPr>
            <a:spLocks noGrp="1"/>
          </p:cNvSpPr>
          <p:nvPr>
            <p:ph type="sldNum" sz="quarter" idx="10"/>
          </p:nvPr>
        </p:nvSpPr>
        <p:spPr/>
        <p:txBody>
          <a:bodyPr/>
          <a:lstStyle/>
          <a:p>
            <a:fld id="{342C256A-E8D1-E44B-A707-3F94590BD37A}" type="slidenum">
              <a:rPr lang="en-US" smtClean="0"/>
              <a:pPr/>
              <a:t>24</a:t>
            </a:fld>
            <a:endParaRPr lang="en-US" dirty="0"/>
          </a:p>
        </p:txBody>
      </p:sp>
      <p:pic>
        <p:nvPicPr>
          <p:cNvPr id="5" name="Picture 5" descr="A picture containing graphical user interface&#10;&#10;Description automatically generated">
            <a:extLst>
              <a:ext uri="{FF2B5EF4-FFF2-40B4-BE49-F238E27FC236}">
                <a16:creationId xmlns:a16="http://schemas.microsoft.com/office/drawing/2014/main" id="{9BE20EE8-7B9A-3B17-FE14-D1F441881CEE}"/>
              </a:ext>
            </a:extLst>
          </p:cNvPr>
          <p:cNvPicPr>
            <a:picLocks noChangeAspect="1"/>
          </p:cNvPicPr>
          <p:nvPr/>
        </p:nvPicPr>
        <p:blipFill>
          <a:blip r:embed="rId3"/>
          <a:stretch>
            <a:fillRect/>
          </a:stretch>
        </p:blipFill>
        <p:spPr>
          <a:xfrm>
            <a:off x="4968249" y="1793974"/>
            <a:ext cx="2284957" cy="2312603"/>
          </a:xfrm>
          <a:prstGeom prst="rect">
            <a:avLst/>
          </a:prstGeom>
        </p:spPr>
      </p:pic>
    </p:spTree>
    <p:extLst>
      <p:ext uri="{BB962C8B-B14F-4D97-AF65-F5344CB8AC3E}">
        <p14:creationId xmlns:p14="http://schemas.microsoft.com/office/powerpoint/2010/main" val="3908659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12CC2-18B5-49DD-99C3-A96BEA7109F5}"/>
              </a:ext>
            </a:extLst>
          </p:cNvPr>
          <p:cNvSpPr>
            <a:spLocks noGrp="1"/>
          </p:cNvSpPr>
          <p:nvPr>
            <p:ph type="title"/>
          </p:nvPr>
        </p:nvSpPr>
        <p:spPr/>
        <p:txBody>
          <a:bodyPr/>
          <a:lstStyle/>
          <a:p>
            <a:r>
              <a:rPr lang="en-US" dirty="0"/>
              <a:t>Recovery Audit Contractors </a:t>
            </a:r>
          </a:p>
        </p:txBody>
      </p:sp>
      <p:sp>
        <p:nvSpPr>
          <p:cNvPr id="3" name="Content Placeholder 2">
            <a:extLst>
              <a:ext uri="{FF2B5EF4-FFF2-40B4-BE49-F238E27FC236}">
                <a16:creationId xmlns:a16="http://schemas.microsoft.com/office/drawing/2014/main" id="{FF96C635-A212-4997-B4B8-2BF6911BBAF8}"/>
              </a:ext>
            </a:extLst>
          </p:cNvPr>
          <p:cNvSpPr>
            <a:spLocks noGrp="1"/>
          </p:cNvSpPr>
          <p:nvPr>
            <p:ph sz="half" idx="1"/>
          </p:nvPr>
        </p:nvSpPr>
        <p:spPr/>
        <p:txBody>
          <a:bodyPr/>
          <a:lstStyle/>
          <a:p>
            <a:r>
              <a:rPr lang="en-US" dirty="0"/>
              <a:t>Protect Medicare from fraud </a:t>
            </a:r>
          </a:p>
          <a:p>
            <a:endParaRPr lang="en-US" dirty="0"/>
          </a:p>
          <a:p>
            <a:r>
              <a:rPr lang="en-US" dirty="0"/>
              <a:t>Identify improper payments </a:t>
            </a:r>
          </a:p>
          <a:p>
            <a:endParaRPr lang="en-US" dirty="0"/>
          </a:p>
          <a:p>
            <a:r>
              <a:rPr lang="en-US" dirty="0"/>
              <a:t>Request and analyze claim documentation </a:t>
            </a:r>
          </a:p>
        </p:txBody>
      </p:sp>
      <p:sp>
        <p:nvSpPr>
          <p:cNvPr id="4" name="Slide Number Placeholder 3">
            <a:extLst>
              <a:ext uri="{FF2B5EF4-FFF2-40B4-BE49-F238E27FC236}">
                <a16:creationId xmlns:a16="http://schemas.microsoft.com/office/drawing/2014/main" id="{35FEDDB3-7E73-42D2-BB7F-C475546697E8}"/>
              </a:ext>
            </a:extLst>
          </p:cNvPr>
          <p:cNvSpPr>
            <a:spLocks noGrp="1"/>
          </p:cNvSpPr>
          <p:nvPr>
            <p:ph type="sldNum" sz="quarter" idx="10"/>
          </p:nvPr>
        </p:nvSpPr>
        <p:spPr/>
        <p:txBody>
          <a:bodyPr/>
          <a:lstStyle/>
          <a:p>
            <a:fld id="{342C256A-E8D1-E44B-A707-3F94590BD37A}" type="slidenum">
              <a:rPr lang="en-US" smtClean="0"/>
              <a:pPr/>
              <a:t>25</a:t>
            </a:fld>
            <a:endParaRPr lang="en-US" dirty="0"/>
          </a:p>
        </p:txBody>
      </p:sp>
    </p:spTree>
    <p:extLst>
      <p:ext uri="{BB962C8B-B14F-4D97-AF65-F5344CB8AC3E}">
        <p14:creationId xmlns:p14="http://schemas.microsoft.com/office/powerpoint/2010/main" val="266392421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Denials</a:t>
            </a:r>
          </a:p>
        </p:txBody>
      </p:sp>
      <p:sp>
        <p:nvSpPr>
          <p:cNvPr id="3" name="Content Placeholder 2"/>
          <p:cNvSpPr>
            <a:spLocks noGrp="1"/>
          </p:cNvSpPr>
          <p:nvPr>
            <p:ph sz="half" idx="1"/>
          </p:nvPr>
        </p:nvSpPr>
        <p:spPr/>
        <p:txBody>
          <a:bodyPr/>
          <a:lstStyle/>
          <a:p>
            <a:r>
              <a:rPr lang="en-US" dirty="0"/>
              <a:t>Recognize how much they impact the revenue cycle</a:t>
            </a:r>
          </a:p>
          <a:p>
            <a:r>
              <a:rPr lang="en-US" dirty="0"/>
              <a:t>Reports are essentials tools that include denial type, source, and frequency</a:t>
            </a:r>
          </a:p>
          <a:p>
            <a:r>
              <a:rPr lang="en-US" dirty="0"/>
              <a:t>Focus on the analysis to make process changes to eliminate future denials.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26</a:t>
            </a:fld>
            <a:endParaRPr lang="en-US" dirty="0"/>
          </a:p>
        </p:txBody>
      </p:sp>
      <p:pic>
        <p:nvPicPr>
          <p:cNvPr id="5" name="Picture 5">
            <a:extLst>
              <a:ext uri="{FF2B5EF4-FFF2-40B4-BE49-F238E27FC236}">
                <a16:creationId xmlns:a16="http://schemas.microsoft.com/office/drawing/2014/main" id="{4FAA10F6-335E-815A-FC1C-6AD561FEA4B1}"/>
              </a:ext>
            </a:extLst>
          </p:cNvPr>
          <p:cNvPicPr>
            <a:picLocks noChangeAspect="1"/>
          </p:cNvPicPr>
          <p:nvPr/>
        </p:nvPicPr>
        <p:blipFill>
          <a:blip r:embed="rId3"/>
          <a:stretch>
            <a:fillRect/>
          </a:stretch>
        </p:blipFill>
        <p:spPr>
          <a:xfrm>
            <a:off x="4901175" y="3058703"/>
            <a:ext cx="2494738" cy="1637833"/>
          </a:xfrm>
          <a:prstGeom prst="rect">
            <a:avLst/>
          </a:prstGeom>
        </p:spPr>
      </p:pic>
    </p:spTree>
    <p:extLst>
      <p:ext uri="{BB962C8B-B14F-4D97-AF65-F5344CB8AC3E}">
        <p14:creationId xmlns:p14="http://schemas.microsoft.com/office/powerpoint/2010/main" val="354990925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2216-E2C0-4724-80C8-AA396273FFA3}"/>
              </a:ext>
            </a:extLst>
          </p:cNvPr>
          <p:cNvSpPr>
            <a:spLocks noGrp="1"/>
          </p:cNvSpPr>
          <p:nvPr>
            <p:ph type="title"/>
          </p:nvPr>
        </p:nvSpPr>
        <p:spPr/>
        <p:txBody>
          <a:bodyPr/>
          <a:lstStyle/>
          <a:p>
            <a:r>
              <a:rPr lang="en-US" dirty="0"/>
              <a:t>Denial Prevention </a:t>
            </a:r>
          </a:p>
        </p:txBody>
      </p:sp>
      <p:sp>
        <p:nvSpPr>
          <p:cNvPr id="3" name="Content Placeholder 2">
            <a:extLst>
              <a:ext uri="{FF2B5EF4-FFF2-40B4-BE49-F238E27FC236}">
                <a16:creationId xmlns:a16="http://schemas.microsoft.com/office/drawing/2014/main" id="{509EDB84-CB10-4186-B04A-3C9409FD8A86}"/>
              </a:ext>
            </a:extLst>
          </p:cNvPr>
          <p:cNvSpPr>
            <a:spLocks noGrp="1"/>
          </p:cNvSpPr>
          <p:nvPr>
            <p:ph sz="half" idx="1"/>
          </p:nvPr>
        </p:nvSpPr>
        <p:spPr/>
        <p:txBody>
          <a:bodyPr/>
          <a:lstStyle/>
          <a:p>
            <a:r>
              <a:rPr lang="en-US" dirty="0"/>
              <a:t>Financial Clearance Processes </a:t>
            </a:r>
          </a:p>
          <a:p>
            <a:endParaRPr lang="en-US" dirty="0"/>
          </a:p>
          <a:p>
            <a:r>
              <a:rPr lang="en-US" dirty="0"/>
              <a:t>Clinical Documentation </a:t>
            </a:r>
          </a:p>
          <a:p>
            <a:endParaRPr lang="en-US" dirty="0"/>
          </a:p>
          <a:p>
            <a:r>
              <a:rPr lang="en-US" dirty="0"/>
              <a:t>Coding accuracy </a:t>
            </a:r>
          </a:p>
          <a:p>
            <a:endParaRPr lang="en-US" dirty="0"/>
          </a:p>
          <a:p>
            <a:r>
              <a:rPr lang="en-US" dirty="0"/>
              <a:t>Pre-bill edits </a:t>
            </a:r>
          </a:p>
        </p:txBody>
      </p:sp>
      <p:sp>
        <p:nvSpPr>
          <p:cNvPr id="4" name="Slide Number Placeholder 3">
            <a:extLst>
              <a:ext uri="{FF2B5EF4-FFF2-40B4-BE49-F238E27FC236}">
                <a16:creationId xmlns:a16="http://schemas.microsoft.com/office/drawing/2014/main" id="{9347140C-FDF9-456B-824B-584020B7F5DF}"/>
              </a:ext>
            </a:extLst>
          </p:cNvPr>
          <p:cNvSpPr>
            <a:spLocks noGrp="1"/>
          </p:cNvSpPr>
          <p:nvPr>
            <p:ph type="sldNum" sz="quarter" idx="10"/>
          </p:nvPr>
        </p:nvSpPr>
        <p:spPr/>
        <p:txBody>
          <a:bodyPr/>
          <a:lstStyle/>
          <a:p>
            <a:fld id="{342C256A-E8D1-E44B-A707-3F94590BD37A}" type="slidenum">
              <a:rPr lang="en-US" smtClean="0"/>
              <a:pPr/>
              <a:t>27</a:t>
            </a:fld>
            <a:endParaRPr lang="en-US" dirty="0"/>
          </a:p>
        </p:txBody>
      </p:sp>
    </p:spTree>
    <p:extLst>
      <p:ext uri="{BB962C8B-B14F-4D97-AF65-F5344CB8AC3E}">
        <p14:creationId xmlns:p14="http://schemas.microsoft.com/office/powerpoint/2010/main" val="146497435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Appealing Denials</a:t>
            </a:r>
          </a:p>
        </p:txBody>
      </p:sp>
      <p:sp>
        <p:nvSpPr>
          <p:cNvPr id="3" name="Content Placeholder 2"/>
          <p:cNvSpPr>
            <a:spLocks noGrp="1"/>
          </p:cNvSpPr>
          <p:nvPr>
            <p:ph sz="half" idx="1"/>
          </p:nvPr>
        </p:nvSpPr>
        <p:spPr/>
        <p:txBody>
          <a:bodyPr/>
          <a:lstStyle/>
          <a:p>
            <a:r>
              <a:rPr lang="en-US" dirty="0"/>
              <a:t>Two types</a:t>
            </a:r>
          </a:p>
          <a:p>
            <a:pPr lvl="1"/>
            <a:r>
              <a:rPr lang="en-US" dirty="0"/>
              <a:t>Beneficiary</a:t>
            </a:r>
          </a:p>
          <a:p>
            <a:pPr lvl="1"/>
            <a:r>
              <a:rPr lang="en-US" dirty="0"/>
              <a:t>Provider </a:t>
            </a:r>
          </a:p>
          <a:p>
            <a:endParaRPr lang="en-US" dirty="0"/>
          </a:p>
          <a:p>
            <a:r>
              <a:rPr lang="en-US" dirty="0"/>
              <a:t>Waiver of liability-provision of Medicare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28</a:t>
            </a:fld>
            <a:endParaRPr lang="en-US" dirty="0"/>
          </a:p>
        </p:txBody>
      </p:sp>
      <p:pic>
        <p:nvPicPr>
          <p:cNvPr id="5" name="Picture 5">
            <a:extLst>
              <a:ext uri="{FF2B5EF4-FFF2-40B4-BE49-F238E27FC236}">
                <a16:creationId xmlns:a16="http://schemas.microsoft.com/office/drawing/2014/main" id="{08378976-7BD8-EF8F-EF9A-272952E0384A}"/>
              </a:ext>
            </a:extLst>
          </p:cNvPr>
          <p:cNvPicPr>
            <a:picLocks noChangeAspect="1"/>
          </p:cNvPicPr>
          <p:nvPr/>
        </p:nvPicPr>
        <p:blipFill>
          <a:blip r:embed="rId3"/>
          <a:stretch>
            <a:fillRect/>
          </a:stretch>
        </p:blipFill>
        <p:spPr>
          <a:xfrm>
            <a:off x="5224637" y="3374794"/>
            <a:ext cx="1858662" cy="1081467"/>
          </a:xfrm>
          <a:prstGeom prst="rect">
            <a:avLst/>
          </a:prstGeom>
        </p:spPr>
      </p:pic>
    </p:spTree>
    <p:extLst>
      <p:ext uri="{BB962C8B-B14F-4D97-AF65-F5344CB8AC3E}">
        <p14:creationId xmlns:p14="http://schemas.microsoft.com/office/powerpoint/2010/main" val="381636465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727F-01E3-474A-9F48-AC93ABF4B604}"/>
              </a:ext>
            </a:extLst>
          </p:cNvPr>
          <p:cNvSpPr>
            <a:spLocks noGrp="1"/>
          </p:cNvSpPr>
          <p:nvPr>
            <p:ph type="title"/>
          </p:nvPr>
        </p:nvSpPr>
        <p:spPr/>
        <p:txBody>
          <a:bodyPr/>
          <a:lstStyle/>
          <a:p>
            <a:r>
              <a:rPr lang="en-US" dirty="0"/>
              <a:t>Medicare Appeal Process </a:t>
            </a:r>
          </a:p>
        </p:txBody>
      </p:sp>
      <p:sp>
        <p:nvSpPr>
          <p:cNvPr id="3" name="Content Placeholder 2">
            <a:extLst>
              <a:ext uri="{FF2B5EF4-FFF2-40B4-BE49-F238E27FC236}">
                <a16:creationId xmlns:a16="http://schemas.microsoft.com/office/drawing/2014/main" id="{6E78116E-B541-4AAA-AB90-555E0CDFC1CC}"/>
              </a:ext>
            </a:extLst>
          </p:cNvPr>
          <p:cNvSpPr>
            <a:spLocks noGrp="1"/>
          </p:cNvSpPr>
          <p:nvPr>
            <p:ph sz="half" idx="1"/>
          </p:nvPr>
        </p:nvSpPr>
        <p:spPr/>
        <p:txBody>
          <a:bodyPr/>
          <a:lstStyle/>
          <a:p>
            <a:r>
              <a:rPr lang="en-US" dirty="0"/>
              <a:t>Redetermination </a:t>
            </a:r>
          </a:p>
          <a:p>
            <a:r>
              <a:rPr lang="en-US" dirty="0"/>
              <a:t>Reconsideration </a:t>
            </a:r>
          </a:p>
          <a:p>
            <a:r>
              <a:rPr lang="en-US" dirty="0"/>
              <a:t>Administrative Law Judge </a:t>
            </a:r>
          </a:p>
          <a:p>
            <a:r>
              <a:rPr lang="en-US" dirty="0"/>
              <a:t>Appeals Council </a:t>
            </a:r>
          </a:p>
          <a:p>
            <a:r>
              <a:rPr lang="en-US" dirty="0"/>
              <a:t>Judicial review </a:t>
            </a:r>
          </a:p>
        </p:txBody>
      </p:sp>
      <p:sp>
        <p:nvSpPr>
          <p:cNvPr id="4" name="Slide Number Placeholder 3">
            <a:extLst>
              <a:ext uri="{FF2B5EF4-FFF2-40B4-BE49-F238E27FC236}">
                <a16:creationId xmlns:a16="http://schemas.microsoft.com/office/drawing/2014/main" id="{F71DEC34-F4F8-4707-A378-9C0F5F59F084}"/>
              </a:ext>
            </a:extLst>
          </p:cNvPr>
          <p:cNvSpPr>
            <a:spLocks noGrp="1"/>
          </p:cNvSpPr>
          <p:nvPr>
            <p:ph type="sldNum" sz="quarter" idx="10"/>
          </p:nvPr>
        </p:nvSpPr>
        <p:spPr/>
        <p:txBody>
          <a:bodyPr/>
          <a:lstStyle/>
          <a:p>
            <a:fld id="{342C256A-E8D1-E44B-A707-3F94590BD37A}" type="slidenum">
              <a:rPr lang="en-US" smtClean="0"/>
              <a:pPr/>
              <a:t>29</a:t>
            </a:fld>
            <a:endParaRPr lang="en-US" dirty="0"/>
          </a:p>
        </p:txBody>
      </p:sp>
    </p:spTree>
    <p:extLst>
      <p:ext uri="{BB962C8B-B14F-4D97-AF65-F5344CB8AC3E}">
        <p14:creationId xmlns:p14="http://schemas.microsoft.com/office/powerpoint/2010/main" val="40528020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4.1: Cash Posting &amp; Electronic Remittance Advice and Fund Transfers</a:t>
            </a:r>
          </a:p>
        </p:txBody>
      </p:sp>
      <p:sp>
        <p:nvSpPr>
          <p:cNvPr id="3" name="Content Placeholder 2"/>
          <p:cNvSpPr>
            <a:spLocks noGrp="1"/>
          </p:cNvSpPr>
          <p:nvPr>
            <p:ph sz="half" idx="1"/>
          </p:nvPr>
        </p:nvSpPr>
        <p:spPr/>
        <p:txBody>
          <a:bodyPr/>
          <a:lstStyle/>
          <a:p>
            <a:r>
              <a:rPr lang="en-US" dirty="0"/>
              <a:t>Recognize the required internal controls for cash posting.</a:t>
            </a:r>
          </a:p>
          <a:p>
            <a:r>
              <a:rPr lang="en-US" dirty="0"/>
              <a:t>Classify the different types of general ledger cash (non-accounts receivable) and outline how it is posted.</a:t>
            </a:r>
          </a:p>
          <a:p>
            <a:r>
              <a:rPr lang="en-US" dirty="0"/>
              <a:t>Recognize the general concepts of electronic funds transfers.</a:t>
            </a:r>
          </a:p>
          <a:p>
            <a:r>
              <a:rPr lang="en-US" dirty="0"/>
              <a:t>Categorize the different levels of automation used in electronic remittance advice posting.</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a:t>
            </a:fld>
            <a:endParaRPr lang="en-US" dirty="0"/>
          </a:p>
        </p:txBody>
      </p:sp>
    </p:spTree>
    <p:extLst>
      <p:ext uri="{BB962C8B-B14F-4D97-AF65-F5344CB8AC3E}">
        <p14:creationId xmlns:p14="http://schemas.microsoft.com/office/powerpoint/2010/main" val="658736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3760-82D9-4896-BFB6-F087E32B80C8}"/>
              </a:ext>
            </a:extLst>
          </p:cNvPr>
          <p:cNvSpPr>
            <a:spLocks noGrp="1"/>
          </p:cNvSpPr>
          <p:nvPr>
            <p:ph type="title"/>
          </p:nvPr>
        </p:nvSpPr>
        <p:spPr/>
        <p:txBody>
          <a:bodyPr/>
          <a:lstStyle/>
          <a:p>
            <a:r>
              <a:rPr lang="en-US" dirty="0"/>
              <a:t>Non Government Claim Denials</a:t>
            </a:r>
          </a:p>
        </p:txBody>
      </p:sp>
      <p:sp>
        <p:nvSpPr>
          <p:cNvPr id="3" name="Content Placeholder 2">
            <a:extLst>
              <a:ext uri="{FF2B5EF4-FFF2-40B4-BE49-F238E27FC236}">
                <a16:creationId xmlns:a16="http://schemas.microsoft.com/office/drawing/2014/main" id="{A54B9A5F-7020-48A4-A064-EF39E7725B87}"/>
              </a:ext>
            </a:extLst>
          </p:cNvPr>
          <p:cNvSpPr>
            <a:spLocks noGrp="1"/>
          </p:cNvSpPr>
          <p:nvPr>
            <p:ph sz="half" idx="1"/>
          </p:nvPr>
        </p:nvSpPr>
        <p:spPr/>
        <p:txBody>
          <a:bodyPr/>
          <a:lstStyle/>
          <a:p>
            <a:r>
              <a:rPr lang="en-US" dirty="0"/>
              <a:t>Health Insurance Policy </a:t>
            </a:r>
          </a:p>
          <a:p>
            <a:endParaRPr lang="en-US" dirty="0"/>
          </a:p>
          <a:p>
            <a:r>
              <a:rPr lang="en-US" dirty="0"/>
              <a:t>Contractual Requirements </a:t>
            </a:r>
          </a:p>
          <a:p>
            <a:pPr lvl="1"/>
            <a:r>
              <a:rPr lang="en-US" dirty="0"/>
              <a:t>Appeal timeframes </a:t>
            </a:r>
          </a:p>
          <a:p>
            <a:pPr lvl="1"/>
            <a:r>
              <a:rPr lang="en-US" dirty="0"/>
              <a:t>Appeal levels </a:t>
            </a:r>
          </a:p>
          <a:p>
            <a:pPr lvl="1"/>
            <a:r>
              <a:rPr lang="en-US" dirty="0"/>
              <a:t>Non appealable denials </a:t>
            </a:r>
          </a:p>
          <a:p>
            <a:endParaRPr lang="en-US" dirty="0"/>
          </a:p>
          <a:p>
            <a:r>
              <a:rPr lang="en-US" dirty="0"/>
              <a:t>HIPAA requirements </a:t>
            </a:r>
          </a:p>
        </p:txBody>
      </p:sp>
      <p:sp>
        <p:nvSpPr>
          <p:cNvPr id="4" name="Slide Number Placeholder 3">
            <a:extLst>
              <a:ext uri="{FF2B5EF4-FFF2-40B4-BE49-F238E27FC236}">
                <a16:creationId xmlns:a16="http://schemas.microsoft.com/office/drawing/2014/main" id="{0FB00212-F385-496C-A2B7-66FBA7EB4AEC}"/>
              </a:ext>
            </a:extLst>
          </p:cNvPr>
          <p:cNvSpPr>
            <a:spLocks noGrp="1"/>
          </p:cNvSpPr>
          <p:nvPr>
            <p:ph type="sldNum" sz="quarter" idx="10"/>
          </p:nvPr>
        </p:nvSpPr>
        <p:spPr/>
        <p:txBody>
          <a:bodyPr/>
          <a:lstStyle/>
          <a:p>
            <a:fld id="{342C256A-E8D1-E44B-A707-3F94590BD37A}" type="slidenum">
              <a:rPr lang="en-US" smtClean="0"/>
              <a:pPr/>
              <a:t>30</a:t>
            </a:fld>
            <a:endParaRPr lang="en-US" dirty="0"/>
          </a:p>
        </p:txBody>
      </p:sp>
      <p:pic>
        <p:nvPicPr>
          <p:cNvPr id="5" name="Picture 5" descr="Diagram&#10;&#10;Description automatically generated">
            <a:extLst>
              <a:ext uri="{FF2B5EF4-FFF2-40B4-BE49-F238E27FC236}">
                <a16:creationId xmlns:a16="http://schemas.microsoft.com/office/drawing/2014/main" id="{B58CDEDB-6AF9-65E9-BBB3-E4CE9D2F4432}"/>
              </a:ext>
            </a:extLst>
          </p:cNvPr>
          <p:cNvPicPr>
            <a:picLocks noChangeAspect="1"/>
          </p:cNvPicPr>
          <p:nvPr/>
        </p:nvPicPr>
        <p:blipFill>
          <a:blip r:embed="rId3"/>
          <a:stretch>
            <a:fillRect/>
          </a:stretch>
        </p:blipFill>
        <p:spPr>
          <a:xfrm>
            <a:off x="5526189" y="2955915"/>
            <a:ext cx="1858662" cy="1251378"/>
          </a:xfrm>
          <a:prstGeom prst="rect">
            <a:avLst/>
          </a:prstGeom>
        </p:spPr>
      </p:pic>
    </p:spTree>
    <p:extLst>
      <p:ext uri="{BB962C8B-B14F-4D97-AF65-F5344CB8AC3E}">
        <p14:creationId xmlns:p14="http://schemas.microsoft.com/office/powerpoint/2010/main" val="68399180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D8CE-AB91-4FE2-BD96-D7D6E8DECF1B}"/>
              </a:ext>
            </a:extLst>
          </p:cNvPr>
          <p:cNvSpPr>
            <a:spLocks noGrp="1"/>
          </p:cNvSpPr>
          <p:nvPr>
            <p:ph type="title"/>
          </p:nvPr>
        </p:nvSpPr>
        <p:spPr/>
        <p:txBody>
          <a:bodyPr/>
          <a:lstStyle/>
          <a:p>
            <a:r>
              <a:rPr lang="en-US" dirty="0"/>
              <a:t>Which option is NOT a type of denial? </a:t>
            </a:r>
          </a:p>
        </p:txBody>
      </p:sp>
      <p:sp>
        <p:nvSpPr>
          <p:cNvPr id="3" name="Content Placeholder 2">
            <a:extLst>
              <a:ext uri="{FF2B5EF4-FFF2-40B4-BE49-F238E27FC236}">
                <a16:creationId xmlns:a16="http://schemas.microsoft.com/office/drawing/2014/main" id="{030371B7-7EAB-4364-8FBD-1D219264F15F}"/>
              </a:ext>
            </a:extLst>
          </p:cNvPr>
          <p:cNvSpPr>
            <a:spLocks noGrp="1"/>
          </p:cNvSpPr>
          <p:nvPr>
            <p:ph sz="half" idx="1"/>
          </p:nvPr>
        </p:nvSpPr>
        <p:spPr/>
        <p:txBody>
          <a:bodyPr/>
          <a:lstStyle/>
          <a:p>
            <a:pPr>
              <a:buFont typeface="Courier New" panose="02070309020205020404" pitchFamily="49" charset="0"/>
              <a:buChar char="o"/>
            </a:pPr>
            <a:r>
              <a:rPr lang="en-US" dirty="0"/>
              <a:t>Technical </a:t>
            </a:r>
          </a:p>
          <a:p>
            <a:pPr>
              <a:buFont typeface="Courier New" panose="02070309020205020404" pitchFamily="49" charset="0"/>
              <a:buChar char="o"/>
            </a:pPr>
            <a:endParaRPr lang="en-US" dirty="0"/>
          </a:p>
          <a:p>
            <a:pPr>
              <a:buFont typeface="Courier New" panose="02070309020205020404" pitchFamily="49" charset="0"/>
              <a:buChar char="o"/>
            </a:pPr>
            <a:r>
              <a:rPr lang="en-US" dirty="0"/>
              <a:t>Contractual Adjustment </a:t>
            </a:r>
          </a:p>
          <a:p>
            <a:pPr>
              <a:buFont typeface="Courier New" panose="02070309020205020404" pitchFamily="49" charset="0"/>
              <a:buChar char="o"/>
            </a:pPr>
            <a:endParaRPr lang="en-US" dirty="0"/>
          </a:p>
          <a:p>
            <a:pPr>
              <a:buFont typeface="Courier New" panose="02070309020205020404" pitchFamily="49" charset="0"/>
              <a:buChar char="o"/>
            </a:pPr>
            <a:r>
              <a:rPr lang="en-US" dirty="0"/>
              <a:t>Clinical</a:t>
            </a:r>
          </a:p>
          <a:p>
            <a:pPr>
              <a:buFont typeface="Courier New" panose="02070309020205020404" pitchFamily="49" charset="0"/>
              <a:buChar char="o"/>
            </a:pPr>
            <a:endParaRPr lang="en-US" dirty="0"/>
          </a:p>
          <a:p>
            <a:pPr>
              <a:buFont typeface="Courier New" panose="02070309020205020404" pitchFamily="49" charset="0"/>
              <a:buChar char="o"/>
            </a:pPr>
            <a:r>
              <a:rPr lang="en-US" dirty="0"/>
              <a:t>Underpayment </a:t>
            </a:r>
          </a:p>
        </p:txBody>
      </p:sp>
      <p:sp>
        <p:nvSpPr>
          <p:cNvPr id="4" name="Slide Number Placeholder 3">
            <a:extLst>
              <a:ext uri="{FF2B5EF4-FFF2-40B4-BE49-F238E27FC236}">
                <a16:creationId xmlns:a16="http://schemas.microsoft.com/office/drawing/2014/main" id="{28AB8800-E085-48AF-A0A0-254D57E3762C}"/>
              </a:ext>
            </a:extLst>
          </p:cNvPr>
          <p:cNvSpPr>
            <a:spLocks noGrp="1"/>
          </p:cNvSpPr>
          <p:nvPr>
            <p:ph type="sldNum" sz="quarter" idx="10"/>
          </p:nvPr>
        </p:nvSpPr>
        <p:spPr/>
        <p:txBody>
          <a:bodyPr/>
          <a:lstStyle/>
          <a:p>
            <a:fld id="{342C256A-E8D1-E44B-A707-3F94590BD37A}" type="slidenum">
              <a:rPr lang="en-US" smtClean="0"/>
              <a:pPr/>
              <a:t>31</a:t>
            </a:fld>
            <a:endParaRPr lang="en-US" dirty="0"/>
          </a:p>
        </p:txBody>
      </p:sp>
    </p:spTree>
    <p:extLst>
      <p:ext uri="{BB962C8B-B14F-4D97-AF65-F5344CB8AC3E}">
        <p14:creationId xmlns:p14="http://schemas.microsoft.com/office/powerpoint/2010/main" val="51833122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r>
              <a:rPr lang="en-US" dirty="0"/>
              <a:t>Providers must implement denial appeals when health plans have incorrectly denied or incorrectly paid claims.</a:t>
            </a:r>
          </a:p>
          <a:p>
            <a:r>
              <a:rPr lang="en-US" dirty="0"/>
              <a:t>Beneficiary Appeals and Provider Appeals are the two types of appeals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32</a:t>
            </a:fld>
            <a:endParaRPr lang="en-US" dirty="0"/>
          </a:p>
        </p:txBody>
      </p:sp>
    </p:spTree>
    <p:extLst>
      <p:ext uri="{BB962C8B-B14F-4D97-AF65-F5344CB8AC3E}">
        <p14:creationId xmlns:p14="http://schemas.microsoft.com/office/powerpoint/2010/main" val="401541760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33</a:t>
            </a:fld>
            <a:endParaRPr lang="en-US" dirty="0"/>
          </a:p>
        </p:txBody>
      </p:sp>
    </p:spTree>
    <p:extLst>
      <p:ext uri="{BB962C8B-B14F-4D97-AF65-F5344CB8AC3E}">
        <p14:creationId xmlns:p14="http://schemas.microsoft.com/office/powerpoint/2010/main" val="381040389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4.4: Exception Based Processing-Non-Paid Claim</a:t>
            </a:r>
          </a:p>
        </p:txBody>
      </p:sp>
      <p:sp>
        <p:nvSpPr>
          <p:cNvPr id="3" name="Content Placeholder 2"/>
          <p:cNvSpPr>
            <a:spLocks noGrp="1"/>
          </p:cNvSpPr>
          <p:nvPr>
            <p:ph sz="half" idx="1"/>
          </p:nvPr>
        </p:nvSpPr>
        <p:spPr/>
        <p:txBody>
          <a:bodyPr/>
          <a:lstStyle/>
          <a:p>
            <a:pPr>
              <a:buNone/>
            </a:pPr>
            <a:endParaRPr lang="en-US" dirty="0"/>
          </a:p>
          <a:p>
            <a:r>
              <a:rPr lang="en-US" dirty="0"/>
              <a:t>Identify the steps involved in health plan and liability payers (third-party payers) follow up and account resolution.</a:t>
            </a:r>
          </a:p>
          <a:p>
            <a:r>
              <a:rPr lang="en-US" dirty="0"/>
              <a:t>Recognize liability payers and lien types used to secure payment of a debt or action.</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34</a:t>
            </a:fld>
            <a:endParaRPr lang="en-US" dirty="0"/>
          </a:p>
        </p:txBody>
      </p:sp>
    </p:spTree>
    <p:extLst>
      <p:ext uri="{BB962C8B-B14F-4D97-AF65-F5344CB8AC3E}">
        <p14:creationId xmlns:p14="http://schemas.microsoft.com/office/powerpoint/2010/main" val="383713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Work Flow</a:t>
            </a:r>
          </a:p>
        </p:txBody>
      </p:sp>
      <p:sp>
        <p:nvSpPr>
          <p:cNvPr id="3" name="Content Placeholder 2"/>
          <p:cNvSpPr>
            <a:spLocks noGrp="1"/>
          </p:cNvSpPr>
          <p:nvPr>
            <p:ph sz="half" idx="1"/>
          </p:nvPr>
        </p:nvSpPr>
        <p:spPr/>
        <p:txBody>
          <a:bodyPr/>
          <a:lstStyle/>
          <a:p>
            <a:r>
              <a:rPr lang="en-US" dirty="0"/>
              <a:t>Refer to the electronic work list</a:t>
            </a:r>
          </a:p>
          <a:p>
            <a:r>
              <a:rPr lang="en-US" dirty="0"/>
              <a:t>Clean claim payment cycle should be determinate for all major health plans.</a:t>
            </a:r>
          </a:p>
          <a:p>
            <a:r>
              <a:rPr lang="en-US" dirty="0"/>
              <a:t>Effective receivables management includes analyzing the billing and collection process and eliminating unnecessary steps and system delays.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35</a:t>
            </a:fld>
            <a:endParaRPr lang="en-US" dirty="0"/>
          </a:p>
        </p:txBody>
      </p:sp>
    </p:spTree>
    <p:extLst>
      <p:ext uri="{BB962C8B-B14F-4D97-AF65-F5344CB8AC3E}">
        <p14:creationId xmlns:p14="http://schemas.microsoft.com/office/powerpoint/2010/main" val="181829128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C21F-2882-4EB0-AE44-56C933708B6E}"/>
              </a:ext>
            </a:extLst>
          </p:cNvPr>
          <p:cNvSpPr>
            <a:spLocks noGrp="1"/>
          </p:cNvSpPr>
          <p:nvPr>
            <p:ph type="title"/>
          </p:nvPr>
        </p:nvSpPr>
        <p:spPr/>
        <p:txBody>
          <a:bodyPr/>
          <a:lstStyle/>
          <a:p>
            <a:r>
              <a:rPr lang="en-US" dirty="0"/>
              <a:t>Effective Follow Up Methods </a:t>
            </a:r>
          </a:p>
        </p:txBody>
      </p:sp>
      <p:sp>
        <p:nvSpPr>
          <p:cNvPr id="3" name="Content Placeholder 2">
            <a:extLst>
              <a:ext uri="{FF2B5EF4-FFF2-40B4-BE49-F238E27FC236}">
                <a16:creationId xmlns:a16="http://schemas.microsoft.com/office/drawing/2014/main" id="{AC608D73-B0F7-4BA7-81E0-266118BD0B76}"/>
              </a:ext>
            </a:extLst>
          </p:cNvPr>
          <p:cNvSpPr>
            <a:spLocks noGrp="1"/>
          </p:cNvSpPr>
          <p:nvPr>
            <p:ph sz="half" idx="1"/>
          </p:nvPr>
        </p:nvSpPr>
        <p:spPr/>
        <p:txBody>
          <a:bodyPr/>
          <a:lstStyle/>
          <a:p>
            <a:r>
              <a:rPr lang="en-US" dirty="0"/>
              <a:t>Health Plan Electronic Claim Status </a:t>
            </a:r>
          </a:p>
          <a:p>
            <a:endParaRPr lang="en-US" dirty="0"/>
          </a:p>
          <a:p>
            <a:r>
              <a:rPr lang="en-US" dirty="0"/>
              <a:t>Clearinghouse claim tracking </a:t>
            </a:r>
          </a:p>
          <a:p>
            <a:endParaRPr lang="en-US" dirty="0"/>
          </a:p>
          <a:p>
            <a:r>
              <a:rPr lang="en-US" dirty="0"/>
              <a:t>Medicare Common Working File </a:t>
            </a:r>
          </a:p>
        </p:txBody>
      </p:sp>
      <p:sp>
        <p:nvSpPr>
          <p:cNvPr id="4" name="Slide Number Placeholder 3">
            <a:extLst>
              <a:ext uri="{FF2B5EF4-FFF2-40B4-BE49-F238E27FC236}">
                <a16:creationId xmlns:a16="http://schemas.microsoft.com/office/drawing/2014/main" id="{707028B7-63A0-4758-8199-54E4FC45CC76}"/>
              </a:ext>
            </a:extLst>
          </p:cNvPr>
          <p:cNvSpPr>
            <a:spLocks noGrp="1"/>
          </p:cNvSpPr>
          <p:nvPr>
            <p:ph type="sldNum" sz="quarter" idx="10"/>
          </p:nvPr>
        </p:nvSpPr>
        <p:spPr/>
        <p:txBody>
          <a:bodyPr/>
          <a:lstStyle/>
          <a:p>
            <a:fld id="{342C256A-E8D1-E44B-A707-3F94590BD37A}" type="slidenum">
              <a:rPr lang="en-US" smtClean="0"/>
              <a:pPr/>
              <a:t>36</a:t>
            </a:fld>
            <a:endParaRPr lang="en-US" dirty="0"/>
          </a:p>
        </p:txBody>
      </p:sp>
    </p:spTree>
    <p:extLst>
      <p:ext uri="{BB962C8B-B14F-4D97-AF65-F5344CB8AC3E}">
        <p14:creationId xmlns:p14="http://schemas.microsoft.com/office/powerpoint/2010/main" val="12580623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BA86-C128-4D04-AD8D-CF2A2E155FAC}"/>
              </a:ext>
            </a:extLst>
          </p:cNvPr>
          <p:cNvSpPr>
            <a:spLocks noGrp="1"/>
          </p:cNvSpPr>
          <p:nvPr>
            <p:ph type="title"/>
          </p:nvPr>
        </p:nvSpPr>
        <p:spPr/>
        <p:txBody>
          <a:bodyPr/>
          <a:lstStyle/>
          <a:p>
            <a:r>
              <a:rPr lang="en-US" dirty="0"/>
              <a:t>Effective AR Management </a:t>
            </a:r>
          </a:p>
        </p:txBody>
      </p:sp>
      <p:sp>
        <p:nvSpPr>
          <p:cNvPr id="3" name="Content Placeholder 2">
            <a:extLst>
              <a:ext uri="{FF2B5EF4-FFF2-40B4-BE49-F238E27FC236}">
                <a16:creationId xmlns:a16="http://schemas.microsoft.com/office/drawing/2014/main" id="{63B2480A-707D-4781-A4B6-8CAF90B836E8}"/>
              </a:ext>
            </a:extLst>
          </p:cNvPr>
          <p:cNvSpPr>
            <a:spLocks noGrp="1"/>
          </p:cNvSpPr>
          <p:nvPr>
            <p:ph sz="half" idx="1"/>
          </p:nvPr>
        </p:nvSpPr>
        <p:spPr/>
        <p:txBody>
          <a:bodyPr vert="horz" lIns="0" tIns="0" rIns="0" bIns="0" rtlCol="0" anchor="t">
            <a:noAutofit/>
          </a:bodyPr>
          <a:lstStyle/>
          <a:p>
            <a:pPr marL="255622" indent="-255622"/>
            <a:r>
              <a:rPr lang="en-US" dirty="0">
                <a:cs typeface="Times New Roman"/>
              </a:rPr>
              <a:t>Prioritize Follow-up </a:t>
            </a:r>
          </a:p>
          <a:p>
            <a:endParaRPr lang="en-US" dirty="0"/>
          </a:p>
          <a:p>
            <a:r>
              <a:rPr lang="en-US" dirty="0"/>
              <a:t>WIP Reports </a:t>
            </a:r>
          </a:p>
          <a:p>
            <a:endParaRPr lang="en-US" dirty="0"/>
          </a:p>
          <a:p>
            <a:pPr marL="255622" indent="-255622"/>
            <a:r>
              <a:rPr lang="en-US" dirty="0">
                <a:cs typeface="Times New Roman"/>
              </a:rPr>
              <a:t>Payment Turnaround Techniques</a:t>
            </a:r>
            <a:endParaRPr lang="en-US" dirty="0"/>
          </a:p>
          <a:p>
            <a:endParaRPr lang="en-US" dirty="0"/>
          </a:p>
          <a:p>
            <a:r>
              <a:rPr lang="en-US" dirty="0"/>
              <a:t>Key Focus Areas </a:t>
            </a:r>
          </a:p>
        </p:txBody>
      </p:sp>
      <p:sp>
        <p:nvSpPr>
          <p:cNvPr id="4" name="Slide Number Placeholder 3">
            <a:extLst>
              <a:ext uri="{FF2B5EF4-FFF2-40B4-BE49-F238E27FC236}">
                <a16:creationId xmlns:a16="http://schemas.microsoft.com/office/drawing/2014/main" id="{E00C5040-9DA6-4FD6-BDBB-EA9631408C49}"/>
              </a:ext>
            </a:extLst>
          </p:cNvPr>
          <p:cNvSpPr>
            <a:spLocks noGrp="1"/>
          </p:cNvSpPr>
          <p:nvPr>
            <p:ph type="sldNum" sz="quarter" idx="10"/>
          </p:nvPr>
        </p:nvSpPr>
        <p:spPr/>
        <p:txBody>
          <a:bodyPr/>
          <a:lstStyle/>
          <a:p>
            <a:fld id="{342C256A-E8D1-E44B-A707-3F94590BD37A}" type="slidenum">
              <a:rPr lang="en-US" smtClean="0"/>
              <a:pPr/>
              <a:t>37</a:t>
            </a:fld>
            <a:endParaRPr lang="en-US" dirty="0"/>
          </a:p>
        </p:txBody>
      </p:sp>
      <p:pic>
        <p:nvPicPr>
          <p:cNvPr id="5" name="Picture 5" descr="A picture containing toy, green&#10;&#10;Description automatically generated">
            <a:extLst>
              <a:ext uri="{FF2B5EF4-FFF2-40B4-BE49-F238E27FC236}">
                <a16:creationId xmlns:a16="http://schemas.microsoft.com/office/drawing/2014/main" id="{7C523FFB-52B0-AB1A-477F-D111EEAEB60E}"/>
              </a:ext>
            </a:extLst>
          </p:cNvPr>
          <p:cNvPicPr>
            <a:picLocks noChangeAspect="1"/>
          </p:cNvPicPr>
          <p:nvPr/>
        </p:nvPicPr>
        <p:blipFill>
          <a:blip r:embed="rId3"/>
          <a:stretch>
            <a:fillRect/>
          </a:stretch>
        </p:blipFill>
        <p:spPr>
          <a:xfrm>
            <a:off x="5526189" y="2667794"/>
            <a:ext cx="1858662" cy="1784534"/>
          </a:xfrm>
          <a:prstGeom prst="rect">
            <a:avLst/>
          </a:prstGeom>
        </p:spPr>
      </p:pic>
    </p:spTree>
    <p:extLst>
      <p:ext uri="{BB962C8B-B14F-4D97-AF65-F5344CB8AC3E}">
        <p14:creationId xmlns:p14="http://schemas.microsoft.com/office/powerpoint/2010/main" val="354396022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Liability Payers</a:t>
            </a:r>
          </a:p>
        </p:txBody>
      </p:sp>
      <p:sp>
        <p:nvSpPr>
          <p:cNvPr id="3" name="Content Placeholder 2"/>
          <p:cNvSpPr>
            <a:spLocks noGrp="1"/>
          </p:cNvSpPr>
          <p:nvPr>
            <p:ph sz="half" idx="1"/>
          </p:nvPr>
        </p:nvSpPr>
        <p:spPr/>
        <p:txBody>
          <a:bodyPr/>
          <a:lstStyle/>
          <a:p>
            <a:r>
              <a:rPr lang="en-US" dirty="0"/>
              <a:t>Workers’ compensation</a:t>
            </a:r>
          </a:p>
          <a:p>
            <a:r>
              <a:rPr lang="en-US" dirty="0"/>
              <a:t>Automobile medical insurance</a:t>
            </a:r>
          </a:p>
          <a:p>
            <a:r>
              <a:rPr lang="en-US" dirty="0"/>
              <a:t>Premises medical coverage</a:t>
            </a:r>
          </a:p>
          <a:p>
            <a:r>
              <a:rPr lang="en-US" i="1" dirty="0"/>
              <a:t>Subrogation</a:t>
            </a:r>
            <a:r>
              <a:rPr lang="en-US" dirty="0"/>
              <a:t> refers to the health plan potentially processing a claim for reimbursement and subsequent pursue payment from the liability payer.</a:t>
            </a:r>
          </a:p>
          <a:p>
            <a:r>
              <a:rPr lang="en-US" dirty="0"/>
              <a:t>Types of liens can include agreement, judicial and statute.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38</a:t>
            </a:fld>
            <a:endParaRPr lang="en-US" dirty="0"/>
          </a:p>
        </p:txBody>
      </p:sp>
    </p:spTree>
    <p:extLst>
      <p:ext uri="{BB962C8B-B14F-4D97-AF65-F5344CB8AC3E}">
        <p14:creationId xmlns:p14="http://schemas.microsoft.com/office/powerpoint/2010/main" val="85187578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r>
              <a:rPr lang="en-US" sz="1800" dirty="0"/>
              <a:t>The third-party payer follow-up and account resolution activities include generating a real-time electronic work list after untimely payments; comparison of actual and expected reimbursements; adjustments posts; submitting secondary claims if necessary.</a:t>
            </a:r>
          </a:p>
          <a:p>
            <a:r>
              <a:rPr lang="en-US" sz="1800" dirty="0"/>
              <a:t>Based on an organization’s policy, an unpaid clean third-party claim may become the patient’s responsibility a specific number of days from the initial bill day unless prohibited by a managed care contract or applicable state and/or federal regulations.</a:t>
            </a:r>
          </a:p>
          <a:p>
            <a:r>
              <a:rPr lang="en-US" sz="1800" dirty="0"/>
              <a:t>Work flow (Payment Cycle) – The clean claim payment cycle should be determined for all major health plans and if timely payments are not received (e.g. Medicare pays clean claims within 14 days), a real-time electronic work list should be queued to initiate immediate follow-up.</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39</a:t>
            </a:fld>
            <a:endParaRPr lang="en-US" dirty="0"/>
          </a:p>
        </p:txBody>
      </p:sp>
    </p:spTree>
    <p:extLst>
      <p:ext uri="{BB962C8B-B14F-4D97-AF65-F5344CB8AC3E}">
        <p14:creationId xmlns:p14="http://schemas.microsoft.com/office/powerpoint/2010/main" val="1289066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20D4-AA64-4E9F-8F90-D8A410F90B7A}"/>
              </a:ext>
            </a:extLst>
          </p:cNvPr>
          <p:cNvSpPr>
            <a:spLocks noGrp="1"/>
          </p:cNvSpPr>
          <p:nvPr>
            <p:ph type="title"/>
          </p:nvPr>
        </p:nvSpPr>
        <p:spPr/>
        <p:txBody>
          <a:bodyPr/>
          <a:lstStyle/>
          <a:p>
            <a:r>
              <a:rPr lang="en-US" dirty="0"/>
              <a:t>Cash Handling Controls</a:t>
            </a:r>
          </a:p>
        </p:txBody>
      </p:sp>
      <p:sp>
        <p:nvSpPr>
          <p:cNvPr id="3" name="Content Placeholder 2">
            <a:extLst>
              <a:ext uri="{FF2B5EF4-FFF2-40B4-BE49-F238E27FC236}">
                <a16:creationId xmlns:a16="http://schemas.microsoft.com/office/drawing/2014/main" id="{C5A1B9F3-B0C9-41C8-92E8-75ADF6EB0B26}"/>
              </a:ext>
            </a:extLst>
          </p:cNvPr>
          <p:cNvSpPr>
            <a:spLocks noGrp="1"/>
          </p:cNvSpPr>
          <p:nvPr>
            <p:ph sz="half" idx="1"/>
          </p:nvPr>
        </p:nvSpPr>
        <p:spPr>
          <a:xfrm>
            <a:off x="1754129" y="1085850"/>
            <a:ext cx="3393305" cy="3371850"/>
          </a:xfrm>
        </p:spPr>
        <p:txBody>
          <a:bodyPr/>
          <a:lstStyle/>
          <a:p>
            <a:r>
              <a:rPr lang="en-US" dirty="0"/>
              <a:t>Separation of cash handling procedures</a:t>
            </a:r>
          </a:p>
          <a:p>
            <a:endParaRPr lang="en-US" dirty="0"/>
          </a:p>
          <a:p>
            <a:r>
              <a:rPr lang="en-US" dirty="0"/>
              <a:t>Internal Audits</a:t>
            </a:r>
          </a:p>
          <a:p>
            <a:endParaRPr lang="en-US" dirty="0"/>
          </a:p>
          <a:p>
            <a:r>
              <a:rPr lang="en-US" dirty="0"/>
              <a:t>External Audits</a:t>
            </a:r>
          </a:p>
          <a:p>
            <a:endParaRPr lang="en-US" dirty="0"/>
          </a:p>
          <a:p>
            <a:r>
              <a:rPr lang="en-US" dirty="0"/>
              <a:t>Reconciliation </a:t>
            </a:r>
          </a:p>
          <a:p>
            <a:endParaRPr lang="en-US" dirty="0"/>
          </a:p>
          <a:p>
            <a:r>
              <a:rPr lang="en-US" dirty="0"/>
              <a:t>Multi Level Authorizations</a:t>
            </a:r>
          </a:p>
        </p:txBody>
      </p:sp>
      <p:sp>
        <p:nvSpPr>
          <p:cNvPr id="4" name="Slide Number Placeholder 3">
            <a:extLst>
              <a:ext uri="{FF2B5EF4-FFF2-40B4-BE49-F238E27FC236}">
                <a16:creationId xmlns:a16="http://schemas.microsoft.com/office/drawing/2014/main" id="{9F54B871-2F0F-446E-A45A-0B9ED2469FDC}"/>
              </a:ext>
            </a:extLst>
          </p:cNvPr>
          <p:cNvSpPr>
            <a:spLocks noGrp="1"/>
          </p:cNvSpPr>
          <p:nvPr>
            <p:ph type="sldNum" sz="quarter" idx="10"/>
          </p:nvPr>
        </p:nvSpPr>
        <p:spPr/>
        <p:txBody>
          <a:bodyPr/>
          <a:lstStyle/>
          <a:p>
            <a:fld id="{342C256A-E8D1-E44B-A707-3F94590BD37A}" type="slidenum">
              <a:rPr lang="en-US" smtClean="0"/>
              <a:pPr/>
              <a:t>4</a:t>
            </a:fld>
            <a:endParaRPr lang="en-US" dirty="0"/>
          </a:p>
        </p:txBody>
      </p:sp>
      <p:pic>
        <p:nvPicPr>
          <p:cNvPr id="5" name="Picture 5">
            <a:extLst>
              <a:ext uri="{FF2B5EF4-FFF2-40B4-BE49-F238E27FC236}">
                <a16:creationId xmlns:a16="http://schemas.microsoft.com/office/drawing/2014/main" id="{6E413489-A112-9D6F-5DA1-1447CD3ADCC4}"/>
              </a:ext>
            </a:extLst>
          </p:cNvPr>
          <p:cNvPicPr>
            <a:picLocks noChangeAspect="1"/>
          </p:cNvPicPr>
          <p:nvPr/>
        </p:nvPicPr>
        <p:blipFill>
          <a:blip r:embed="rId3"/>
          <a:stretch>
            <a:fillRect/>
          </a:stretch>
        </p:blipFill>
        <p:spPr>
          <a:xfrm>
            <a:off x="5526189" y="1508630"/>
            <a:ext cx="1858662" cy="2508642"/>
          </a:xfrm>
          <a:prstGeom prst="rect">
            <a:avLst/>
          </a:prstGeom>
        </p:spPr>
      </p:pic>
    </p:spTree>
    <p:extLst>
      <p:ext uri="{BB962C8B-B14F-4D97-AF65-F5344CB8AC3E}">
        <p14:creationId xmlns:p14="http://schemas.microsoft.com/office/powerpoint/2010/main" val="375438177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5A4C4-E318-44BB-BF91-07DDE54634A2}"/>
              </a:ext>
            </a:extLst>
          </p:cNvPr>
          <p:cNvSpPr>
            <a:spLocks noGrp="1"/>
          </p:cNvSpPr>
          <p:nvPr>
            <p:ph type="title"/>
          </p:nvPr>
        </p:nvSpPr>
        <p:spPr/>
        <p:txBody>
          <a:bodyPr/>
          <a:lstStyle/>
          <a:p>
            <a:r>
              <a:rPr lang="en-US" dirty="0"/>
              <a:t>Which option is NOT a lien type? </a:t>
            </a:r>
          </a:p>
        </p:txBody>
      </p:sp>
      <p:sp>
        <p:nvSpPr>
          <p:cNvPr id="3" name="Content Placeholder 2">
            <a:extLst>
              <a:ext uri="{FF2B5EF4-FFF2-40B4-BE49-F238E27FC236}">
                <a16:creationId xmlns:a16="http://schemas.microsoft.com/office/drawing/2014/main" id="{6F93713C-8E96-4537-B5B9-1B5E74CF0407}"/>
              </a:ext>
            </a:extLst>
          </p:cNvPr>
          <p:cNvSpPr>
            <a:spLocks noGrp="1"/>
          </p:cNvSpPr>
          <p:nvPr>
            <p:ph sz="half" idx="1"/>
          </p:nvPr>
        </p:nvSpPr>
        <p:spPr/>
        <p:txBody>
          <a:bodyPr/>
          <a:lstStyle/>
          <a:p>
            <a:pPr>
              <a:buFont typeface="Courier New" panose="02070309020205020404" pitchFamily="49" charset="0"/>
              <a:buChar char="o"/>
            </a:pPr>
            <a:r>
              <a:rPr lang="en-US" dirty="0"/>
              <a:t>Agreement </a:t>
            </a:r>
          </a:p>
          <a:p>
            <a:pPr>
              <a:buFont typeface="Courier New" panose="02070309020205020404" pitchFamily="49" charset="0"/>
              <a:buChar char="o"/>
            </a:pPr>
            <a:endParaRPr lang="en-US" dirty="0"/>
          </a:p>
          <a:p>
            <a:pPr>
              <a:buFont typeface="Courier New" panose="02070309020205020404" pitchFamily="49" charset="0"/>
              <a:buChar char="o"/>
            </a:pPr>
            <a:r>
              <a:rPr lang="en-US" dirty="0"/>
              <a:t>Judicial </a:t>
            </a:r>
          </a:p>
          <a:p>
            <a:pPr>
              <a:buFont typeface="Courier New" panose="02070309020205020404" pitchFamily="49" charset="0"/>
              <a:buChar char="o"/>
            </a:pPr>
            <a:endParaRPr lang="en-US" dirty="0"/>
          </a:p>
          <a:p>
            <a:pPr>
              <a:buFont typeface="Courier New" panose="02070309020205020404" pitchFamily="49" charset="0"/>
              <a:buChar char="o"/>
            </a:pPr>
            <a:r>
              <a:rPr lang="en-US" dirty="0"/>
              <a:t>Subrogation </a:t>
            </a:r>
          </a:p>
          <a:p>
            <a:pPr>
              <a:buFont typeface="Courier New" panose="02070309020205020404" pitchFamily="49" charset="0"/>
              <a:buChar char="o"/>
            </a:pPr>
            <a:endParaRPr lang="en-US" dirty="0"/>
          </a:p>
          <a:p>
            <a:pPr>
              <a:buFont typeface="Courier New" panose="02070309020205020404" pitchFamily="49" charset="0"/>
              <a:buChar char="o"/>
            </a:pPr>
            <a:r>
              <a:rPr lang="en-US" dirty="0"/>
              <a:t>Statutory </a:t>
            </a:r>
          </a:p>
        </p:txBody>
      </p:sp>
      <p:sp>
        <p:nvSpPr>
          <p:cNvPr id="4" name="Slide Number Placeholder 3">
            <a:extLst>
              <a:ext uri="{FF2B5EF4-FFF2-40B4-BE49-F238E27FC236}">
                <a16:creationId xmlns:a16="http://schemas.microsoft.com/office/drawing/2014/main" id="{6053AA05-AA58-4BCF-9957-7F0D4E23D79B}"/>
              </a:ext>
            </a:extLst>
          </p:cNvPr>
          <p:cNvSpPr>
            <a:spLocks noGrp="1"/>
          </p:cNvSpPr>
          <p:nvPr>
            <p:ph type="sldNum" sz="quarter" idx="10"/>
          </p:nvPr>
        </p:nvSpPr>
        <p:spPr/>
        <p:txBody>
          <a:bodyPr/>
          <a:lstStyle/>
          <a:p>
            <a:fld id="{342C256A-E8D1-E44B-A707-3F94590BD37A}" type="slidenum">
              <a:rPr lang="en-US" smtClean="0"/>
              <a:pPr/>
              <a:t>40</a:t>
            </a:fld>
            <a:endParaRPr lang="en-US" dirty="0"/>
          </a:p>
        </p:txBody>
      </p:sp>
    </p:spTree>
    <p:extLst>
      <p:ext uri="{BB962C8B-B14F-4D97-AF65-F5344CB8AC3E}">
        <p14:creationId xmlns:p14="http://schemas.microsoft.com/office/powerpoint/2010/main" val="169101973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41</a:t>
            </a:fld>
            <a:endParaRPr lang="en-US" dirty="0"/>
          </a:p>
        </p:txBody>
      </p:sp>
    </p:spTree>
    <p:extLst>
      <p:ext uri="{BB962C8B-B14F-4D97-AF65-F5344CB8AC3E}">
        <p14:creationId xmlns:p14="http://schemas.microsoft.com/office/powerpoint/2010/main" val="36062944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4.5: Self-Pay Follow-Up</a:t>
            </a:r>
          </a:p>
        </p:txBody>
      </p:sp>
      <p:sp>
        <p:nvSpPr>
          <p:cNvPr id="3" name="Content Placeholder 2"/>
          <p:cNvSpPr>
            <a:spLocks noGrp="1"/>
          </p:cNvSpPr>
          <p:nvPr>
            <p:ph sz="half" idx="1"/>
          </p:nvPr>
        </p:nvSpPr>
        <p:spPr/>
        <p:txBody>
          <a:bodyPr/>
          <a:lstStyle/>
          <a:p>
            <a:r>
              <a:rPr lang="en-US" dirty="0"/>
              <a:t>Identify the process used to determine a patient balance bill after insurance, including contract issues and limitations.</a:t>
            </a:r>
          </a:p>
          <a:p>
            <a:r>
              <a:rPr lang="en-US" dirty="0"/>
              <a:t>Recognize the difference between financial assistance and bad debt.</a:t>
            </a:r>
          </a:p>
          <a:p>
            <a:r>
              <a:rPr lang="en-US" dirty="0"/>
              <a:t>Identify the key elements of a comprehensive financial policy.</a:t>
            </a:r>
          </a:p>
          <a:p>
            <a:r>
              <a:rPr lang="en-US" dirty="0"/>
              <a:t>Identify the factors considered in self-pay follow-up and account resolution.</a:t>
            </a:r>
          </a:p>
        </p:txBody>
      </p:sp>
      <p:sp>
        <p:nvSpPr>
          <p:cNvPr id="4" name="Slide Number Placeholder 3"/>
          <p:cNvSpPr>
            <a:spLocks noGrp="1"/>
          </p:cNvSpPr>
          <p:nvPr>
            <p:ph type="sldNum" sz="quarter" idx="10"/>
          </p:nvPr>
        </p:nvSpPr>
        <p:spPr/>
        <p:txBody>
          <a:bodyPr/>
          <a:lstStyle/>
          <a:p>
            <a:fld id="{342C256A-E8D1-E44B-A707-3F94590BD37A}" type="slidenum">
              <a:rPr lang="en-US" smtClean="0"/>
              <a:pPr/>
              <a:t>42</a:t>
            </a:fld>
            <a:endParaRPr lang="en-US" dirty="0"/>
          </a:p>
        </p:txBody>
      </p:sp>
    </p:spTree>
    <p:extLst>
      <p:ext uri="{BB962C8B-B14F-4D97-AF65-F5344CB8AC3E}">
        <p14:creationId xmlns:p14="http://schemas.microsoft.com/office/powerpoint/2010/main" val="107448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Open Balance Billing</a:t>
            </a:r>
          </a:p>
        </p:txBody>
      </p:sp>
      <p:sp>
        <p:nvSpPr>
          <p:cNvPr id="3" name="Content Placeholder 2"/>
          <p:cNvSpPr>
            <a:spLocks noGrp="1"/>
          </p:cNvSpPr>
          <p:nvPr>
            <p:ph sz="half" idx="1"/>
          </p:nvPr>
        </p:nvSpPr>
        <p:spPr/>
        <p:txBody>
          <a:bodyPr/>
          <a:lstStyle/>
          <a:p>
            <a:r>
              <a:rPr lang="en-US" dirty="0"/>
              <a:t>An open balance may include a deductible, co-payment, and/or co-insurance balances.</a:t>
            </a:r>
          </a:p>
          <a:p>
            <a:r>
              <a:rPr lang="en-US" dirty="0"/>
              <a:t>Processed according to patient liability guidelines</a:t>
            </a:r>
          </a:p>
          <a:p>
            <a:pPr lvl="1"/>
            <a:r>
              <a:rPr lang="en-US" dirty="0"/>
              <a:t>Disputes between the patient and the responsible insurance carrier resulting in undue or unreasonable delays, or refusal of payment, will become the responsibility of the patient for full and prompt payment according to patient liability billing and follow-up guidelines.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43</a:t>
            </a:fld>
            <a:endParaRPr lang="en-US" dirty="0"/>
          </a:p>
        </p:txBody>
      </p:sp>
    </p:spTree>
    <p:extLst>
      <p:ext uri="{BB962C8B-B14F-4D97-AF65-F5344CB8AC3E}">
        <p14:creationId xmlns:p14="http://schemas.microsoft.com/office/powerpoint/2010/main" val="37741558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Assistance Policy</a:t>
            </a:r>
          </a:p>
        </p:txBody>
      </p:sp>
      <p:sp>
        <p:nvSpPr>
          <p:cNvPr id="3" name="Content Placeholder 2"/>
          <p:cNvSpPr>
            <a:spLocks noGrp="1"/>
          </p:cNvSpPr>
          <p:nvPr>
            <p:ph sz="half" idx="1"/>
          </p:nvPr>
        </p:nvSpPr>
        <p:spPr/>
        <p:txBody>
          <a:bodyPr/>
          <a:lstStyle/>
          <a:p>
            <a:r>
              <a:rPr lang="en-US" dirty="0"/>
              <a:t>Key Elements:</a:t>
            </a:r>
            <a:br>
              <a:rPr lang="en-US" dirty="0"/>
            </a:br>
            <a:r>
              <a:rPr lang="en-US" sz="1626" dirty="0"/>
              <a:t>-Concise mission statement</a:t>
            </a:r>
            <a:br>
              <a:rPr lang="en-US" sz="1626" dirty="0"/>
            </a:br>
            <a:r>
              <a:rPr lang="en-US" sz="1626" dirty="0"/>
              <a:t>-Clearly defined financial assistance statement</a:t>
            </a:r>
            <a:br>
              <a:rPr lang="en-US" sz="1626" dirty="0"/>
            </a:br>
            <a:r>
              <a:rPr lang="en-US" sz="1626" dirty="0"/>
              <a:t>-Payment requirements</a:t>
            </a:r>
            <a:br>
              <a:rPr lang="en-US" sz="1626" dirty="0"/>
            </a:br>
            <a:r>
              <a:rPr lang="en-US" sz="1626" dirty="0"/>
              <a:t>-Inpatient and outpatient deposit requirements</a:t>
            </a:r>
            <a:br>
              <a:rPr lang="en-US" sz="1626" dirty="0"/>
            </a:br>
            <a:r>
              <a:rPr lang="en-US" sz="1626" dirty="0"/>
              <a:t>-Payment methods</a:t>
            </a:r>
            <a:br>
              <a:rPr lang="en-US" sz="1626" dirty="0"/>
            </a:br>
            <a:r>
              <a:rPr lang="en-US" sz="1626" dirty="0"/>
              <a:t>-Installment arrangement guidelines</a:t>
            </a:r>
            <a:br>
              <a:rPr lang="en-US" sz="1626" dirty="0"/>
            </a:br>
            <a:r>
              <a:rPr lang="en-US" sz="1626" dirty="0"/>
              <a:t>-Guidelines for bad debt or previous unpaid accounts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44</a:t>
            </a:fld>
            <a:endParaRPr lang="en-US" dirty="0"/>
          </a:p>
        </p:txBody>
      </p:sp>
    </p:spTree>
    <p:extLst>
      <p:ext uri="{BB962C8B-B14F-4D97-AF65-F5344CB8AC3E}">
        <p14:creationId xmlns:p14="http://schemas.microsoft.com/office/powerpoint/2010/main" val="45477029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Difference Between Bad Debt and Financial Assistance (Charity Care)</a:t>
            </a:r>
          </a:p>
        </p:txBody>
      </p:sp>
      <p:sp>
        <p:nvSpPr>
          <p:cNvPr id="3" name="Content Placeholder 2"/>
          <p:cNvSpPr>
            <a:spLocks noGrp="1"/>
          </p:cNvSpPr>
          <p:nvPr>
            <p:ph sz="half" idx="1"/>
          </p:nvPr>
        </p:nvSpPr>
        <p:spPr/>
        <p:txBody>
          <a:bodyPr vert="horz" lIns="0" tIns="0" rIns="0" bIns="0" rtlCol="0" anchor="t">
            <a:noAutofit/>
          </a:bodyPr>
          <a:lstStyle/>
          <a:p>
            <a:r>
              <a:rPr lang="en-US" b="1" dirty="0"/>
              <a:t>Bad Debt </a:t>
            </a:r>
            <a:r>
              <a:rPr lang="en-US" dirty="0"/>
              <a:t>is the unwillingness to pay the entire account or the balance of an account not paid by insurance.</a:t>
            </a:r>
          </a:p>
          <a:p>
            <a:r>
              <a:rPr lang="en-US" b="1" dirty="0"/>
              <a:t>Financial Assistance </a:t>
            </a:r>
            <a:r>
              <a:rPr lang="en-US" dirty="0"/>
              <a:t>is the inability to pay.</a:t>
            </a:r>
          </a:p>
          <a:p>
            <a:pPr marL="255622" indent="-255622"/>
            <a:endParaRPr lang="en-US" dirty="0"/>
          </a:p>
          <a:p>
            <a:pPr marL="255622" indent="-255622"/>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45</a:t>
            </a:fld>
            <a:endParaRPr lang="en-US" dirty="0"/>
          </a:p>
        </p:txBody>
      </p:sp>
      <p:pic>
        <p:nvPicPr>
          <p:cNvPr id="5" name="Picture 5">
            <a:extLst>
              <a:ext uri="{FF2B5EF4-FFF2-40B4-BE49-F238E27FC236}">
                <a16:creationId xmlns:a16="http://schemas.microsoft.com/office/drawing/2014/main" id="{09D94251-BCD7-1E3C-1518-C18F56063336}"/>
              </a:ext>
            </a:extLst>
          </p:cNvPr>
          <p:cNvPicPr>
            <a:picLocks noChangeAspect="1"/>
          </p:cNvPicPr>
          <p:nvPr/>
        </p:nvPicPr>
        <p:blipFill>
          <a:blip r:embed="rId3"/>
          <a:stretch>
            <a:fillRect/>
          </a:stretch>
        </p:blipFill>
        <p:spPr>
          <a:xfrm>
            <a:off x="5526189" y="2839893"/>
            <a:ext cx="1858662" cy="1483421"/>
          </a:xfrm>
          <a:prstGeom prst="rect">
            <a:avLst/>
          </a:prstGeom>
        </p:spPr>
      </p:pic>
    </p:spTree>
    <p:extLst>
      <p:ext uri="{BB962C8B-B14F-4D97-AF65-F5344CB8AC3E}">
        <p14:creationId xmlns:p14="http://schemas.microsoft.com/office/powerpoint/2010/main" val="226711906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Self-Pay Follow-Up and Account Resolution Factors</a:t>
            </a:r>
          </a:p>
        </p:txBody>
      </p:sp>
      <p:sp>
        <p:nvSpPr>
          <p:cNvPr id="3" name="Content Placeholder 2"/>
          <p:cNvSpPr>
            <a:spLocks noGrp="1"/>
          </p:cNvSpPr>
          <p:nvPr>
            <p:ph sz="half" idx="1"/>
          </p:nvPr>
        </p:nvSpPr>
        <p:spPr/>
        <p:txBody>
          <a:bodyPr/>
          <a:lstStyle/>
          <a:p>
            <a:r>
              <a:rPr lang="en-US" sz="1762" dirty="0"/>
              <a:t>Poverty Guidelines</a:t>
            </a:r>
          </a:p>
          <a:p>
            <a:r>
              <a:rPr lang="en-US" sz="1762" dirty="0"/>
              <a:t>Financial Profile</a:t>
            </a:r>
          </a:p>
          <a:p>
            <a:r>
              <a:rPr lang="en-US" sz="1762" dirty="0"/>
              <a:t>Writing Off an Account</a:t>
            </a:r>
          </a:p>
          <a:p>
            <a:r>
              <a:rPr lang="en-US" sz="1762" dirty="0"/>
              <a:t>Deemed Financial Assistance Eligible</a:t>
            </a:r>
          </a:p>
          <a:p>
            <a:r>
              <a:rPr lang="en-US" sz="1762" dirty="0"/>
              <a:t>Presumptive Financial Assistance Determination</a:t>
            </a:r>
          </a:p>
          <a:p>
            <a:r>
              <a:rPr lang="en-US" sz="1762" dirty="0"/>
              <a:t>Catastrophic Financial Assistance Accounts</a:t>
            </a:r>
          </a:p>
          <a:p>
            <a:r>
              <a:rPr lang="en-US" sz="1762" dirty="0"/>
              <a:t>Medicare Bad Debt Accounts</a:t>
            </a:r>
          </a:p>
          <a:p>
            <a:r>
              <a:rPr lang="en-US" sz="1762" dirty="0"/>
              <a:t>Uninsured and Underinsured</a:t>
            </a:r>
          </a:p>
          <a:p>
            <a:r>
              <a:rPr lang="en-US" sz="1762" dirty="0"/>
              <a:t>FAP Requirements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46</a:t>
            </a:fld>
            <a:endParaRPr lang="en-US" dirty="0"/>
          </a:p>
        </p:txBody>
      </p:sp>
    </p:spTree>
    <p:extLst>
      <p:ext uri="{BB962C8B-B14F-4D97-AF65-F5344CB8AC3E}">
        <p14:creationId xmlns:p14="http://schemas.microsoft.com/office/powerpoint/2010/main" val="24253421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8B394-4BC5-477A-8C54-0594A5F46362}"/>
              </a:ext>
            </a:extLst>
          </p:cNvPr>
          <p:cNvSpPr>
            <a:spLocks noGrp="1"/>
          </p:cNvSpPr>
          <p:nvPr>
            <p:ph type="title"/>
          </p:nvPr>
        </p:nvSpPr>
        <p:spPr/>
        <p:txBody>
          <a:bodyPr/>
          <a:lstStyle/>
          <a:p>
            <a:r>
              <a:rPr lang="en-US" dirty="0"/>
              <a:t>What is not a component of a FAP? </a:t>
            </a:r>
          </a:p>
        </p:txBody>
      </p:sp>
      <p:sp>
        <p:nvSpPr>
          <p:cNvPr id="3" name="Content Placeholder 2">
            <a:extLst>
              <a:ext uri="{FF2B5EF4-FFF2-40B4-BE49-F238E27FC236}">
                <a16:creationId xmlns:a16="http://schemas.microsoft.com/office/drawing/2014/main" id="{91088488-425E-4EC7-9F90-E58E81B7831C}"/>
              </a:ext>
            </a:extLst>
          </p:cNvPr>
          <p:cNvSpPr>
            <a:spLocks noGrp="1"/>
          </p:cNvSpPr>
          <p:nvPr>
            <p:ph sz="half" idx="1"/>
          </p:nvPr>
        </p:nvSpPr>
        <p:spPr/>
        <p:txBody>
          <a:bodyPr/>
          <a:lstStyle/>
          <a:p>
            <a:pPr>
              <a:buFont typeface="Courier New" panose="02070309020205020404" pitchFamily="49" charset="0"/>
              <a:buChar char="o"/>
            </a:pPr>
            <a:r>
              <a:rPr lang="en-US" dirty="0"/>
              <a:t>Mission Statement </a:t>
            </a:r>
          </a:p>
          <a:p>
            <a:pPr>
              <a:buFont typeface="Courier New" panose="02070309020205020404" pitchFamily="49" charset="0"/>
              <a:buChar char="o"/>
            </a:pPr>
            <a:endParaRPr lang="en-US" dirty="0"/>
          </a:p>
          <a:p>
            <a:pPr>
              <a:buFont typeface="Courier New" panose="02070309020205020404" pitchFamily="49" charset="0"/>
              <a:buChar char="o"/>
            </a:pPr>
            <a:r>
              <a:rPr lang="en-US" dirty="0"/>
              <a:t>Payment Methods </a:t>
            </a:r>
          </a:p>
          <a:p>
            <a:pPr>
              <a:buFont typeface="Courier New" panose="02070309020205020404" pitchFamily="49" charset="0"/>
              <a:buChar char="o"/>
            </a:pPr>
            <a:endParaRPr lang="en-US" dirty="0"/>
          </a:p>
          <a:p>
            <a:pPr>
              <a:buFont typeface="Courier New" panose="02070309020205020404" pitchFamily="49" charset="0"/>
              <a:buChar char="o"/>
            </a:pPr>
            <a:r>
              <a:rPr lang="en-US" dirty="0"/>
              <a:t>Registration Record </a:t>
            </a:r>
          </a:p>
          <a:p>
            <a:pPr>
              <a:buFont typeface="Courier New" panose="02070309020205020404" pitchFamily="49" charset="0"/>
              <a:buChar char="o"/>
            </a:pPr>
            <a:endParaRPr lang="en-US" dirty="0"/>
          </a:p>
          <a:p>
            <a:pPr>
              <a:buFont typeface="Courier New" panose="02070309020205020404" pitchFamily="49" charset="0"/>
              <a:buChar char="o"/>
            </a:pPr>
            <a:r>
              <a:rPr lang="en-US" dirty="0"/>
              <a:t>Installment arrangement guidelines </a:t>
            </a:r>
          </a:p>
        </p:txBody>
      </p:sp>
      <p:sp>
        <p:nvSpPr>
          <p:cNvPr id="4" name="Slide Number Placeholder 3">
            <a:extLst>
              <a:ext uri="{FF2B5EF4-FFF2-40B4-BE49-F238E27FC236}">
                <a16:creationId xmlns:a16="http://schemas.microsoft.com/office/drawing/2014/main" id="{A3F144B3-2D40-4CE6-B369-B96B967CC51B}"/>
              </a:ext>
            </a:extLst>
          </p:cNvPr>
          <p:cNvSpPr>
            <a:spLocks noGrp="1"/>
          </p:cNvSpPr>
          <p:nvPr>
            <p:ph type="sldNum" sz="quarter" idx="10"/>
          </p:nvPr>
        </p:nvSpPr>
        <p:spPr/>
        <p:txBody>
          <a:bodyPr/>
          <a:lstStyle/>
          <a:p>
            <a:fld id="{342C256A-E8D1-E44B-A707-3F94590BD37A}" type="slidenum">
              <a:rPr lang="en-US" smtClean="0"/>
              <a:pPr/>
              <a:t>47</a:t>
            </a:fld>
            <a:endParaRPr lang="en-US" dirty="0"/>
          </a:p>
        </p:txBody>
      </p:sp>
    </p:spTree>
    <p:extLst>
      <p:ext uri="{BB962C8B-B14F-4D97-AF65-F5344CB8AC3E}">
        <p14:creationId xmlns:p14="http://schemas.microsoft.com/office/powerpoint/2010/main" val="259006605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B2C6A-6584-4E19-AAAC-49BCB51BCF97}"/>
              </a:ext>
            </a:extLst>
          </p:cNvPr>
          <p:cNvSpPr>
            <a:spLocks noGrp="1"/>
          </p:cNvSpPr>
          <p:nvPr>
            <p:ph type="title"/>
          </p:nvPr>
        </p:nvSpPr>
        <p:spPr/>
        <p:txBody>
          <a:bodyPr/>
          <a:lstStyle/>
          <a:p>
            <a:r>
              <a:rPr lang="en-US" sz="1898" dirty="0"/>
              <a:t>Which option does NOT have to be considered in self pay follow up guidelines? </a:t>
            </a:r>
          </a:p>
        </p:txBody>
      </p:sp>
      <p:sp>
        <p:nvSpPr>
          <p:cNvPr id="3" name="Content Placeholder 2">
            <a:extLst>
              <a:ext uri="{FF2B5EF4-FFF2-40B4-BE49-F238E27FC236}">
                <a16:creationId xmlns:a16="http://schemas.microsoft.com/office/drawing/2014/main" id="{1E642799-03D9-48DF-8CAB-4C0292819B8E}"/>
              </a:ext>
            </a:extLst>
          </p:cNvPr>
          <p:cNvSpPr>
            <a:spLocks noGrp="1"/>
          </p:cNvSpPr>
          <p:nvPr>
            <p:ph sz="half" idx="1"/>
          </p:nvPr>
        </p:nvSpPr>
        <p:spPr/>
        <p:txBody>
          <a:bodyPr/>
          <a:lstStyle/>
          <a:p>
            <a:pPr>
              <a:buFont typeface="Courier New" panose="02070309020205020404" pitchFamily="49" charset="0"/>
              <a:buChar char="o"/>
            </a:pPr>
            <a:r>
              <a:rPr lang="en-US" dirty="0"/>
              <a:t>Financial Profile</a:t>
            </a:r>
          </a:p>
          <a:p>
            <a:pPr>
              <a:buFont typeface="Courier New" panose="02070309020205020404" pitchFamily="49" charset="0"/>
              <a:buChar char="o"/>
            </a:pPr>
            <a:endParaRPr lang="en-US" dirty="0"/>
          </a:p>
          <a:p>
            <a:pPr>
              <a:buFont typeface="Courier New" panose="02070309020205020404" pitchFamily="49" charset="0"/>
              <a:buChar char="o"/>
            </a:pPr>
            <a:r>
              <a:rPr lang="en-US" dirty="0"/>
              <a:t>Presumptive Financial Assistance Determination </a:t>
            </a:r>
          </a:p>
          <a:p>
            <a:pPr>
              <a:buFont typeface="Courier New" panose="02070309020205020404" pitchFamily="49" charset="0"/>
              <a:buChar char="o"/>
            </a:pPr>
            <a:endParaRPr lang="en-US" dirty="0"/>
          </a:p>
          <a:p>
            <a:pPr>
              <a:buFont typeface="Courier New" panose="02070309020205020404" pitchFamily="49" charset="0"/>
              <a:buChar char="o"/>
            </a:pPr>
            <a:r>
              <a:rPr lang="en-US" dirty="0"/>
              <a:t>Poverty Guidelines </a:t>
            </a:r>
          </a:p>
          <a:p>
            <a:pPr>
              <a:buFont typeface="Courier New" panose="02070309020205020404" pitchFamily="49" charset="0"/>
              <a:buChar char="o"/>
            </a:pPr>
            <a:endParaRPr lang="en-US" dirty="0"/>
          </a:p>
          <a:p>
            <a:pPr>
              <a:buFont typeface="Courier New" panose="02070309020205020404" pitchFamily="49" charset="0"/>
              <a:buChar char="o"/>
            </a:pPr>
            <a:r>
              <a:rPr lang="en-US" dirty="0"/>
              <a:t>Patient Open balance billing. </a:t>
            </a:r>
          </a:p>
        </p:txBody>
      </p:sp>
      <p:sp>
        <p:nvSpPr>
          <p:cNvPr id="4" name="Slide Number Placeholder 3">
            <a:extLst>
              <a:ext uri="{FF2B5EF4-FFF2-40B4-BE49-F238E27FC236}">
                <a16:creationId xmlns:a16="http://schemas.microsoft.com/office/drawing/2014/main" id="{F79C0257-5D27-49F2-B7F5-349956B74C59}"/>
              </a:ext>
            </a:extLst>
          </p:cNvPr>
          <p:cNvSpPr>
            <a:spLocks noGrp="1"/>
          </p:cNvSpPr>
          <p:nvPr>
            <p:ph type="sldNum" sz="quarter" idx="10"/>
          </p:nvPr>
        </p:nvSpPr>
        <p:spPr/>
        <p:txBody>
          <a:bodyPr/>
          <a:lstStyle/>
          <a:p>
            <a:fld id="{342C256A-E8D1-E44B-A707-3F94590BD37A}" type="slidenum">
              <a:rPr lang="en-US" smtClean="0"/>
              <a:pPr/>
              <a:t>48</a:t>
            </a:fld>
            <a:endParaRPr lang="en-US" dirty="0"/>
          </a:p>
        </p:txBody>
      </p:sp>
    </p:spTree>
    <p:extLst>
      <p:ext uri="{BB962C8B-B14F-4D97-AF65-F5344CB8AC3E}">
        <p14:creationId xmlns:p14="http://schemas.microsoft.com/office/powerpoint/2010/main" val="427912034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a:xfrm>
            <a:off x="1754129" y="914400"/>
            <a:ext cx="5635742" cy="3371850"/>
          </a:xfrm>
        </p:spPr>
        <p:txBody>
          <a:bodyPr>
            <a:noAutofit/>
          </a:bodyPr>
          <a:lstStyle/>
          <a:p>
            <a:r>
              <a:rPr lang="en-US" sz="1355" dirty="0"/>
              <a:t>If there is a remaining open balance after all insurance payments have been received and posted, any remaining account financial liability is shifted to the patient. An open balance may include a deductible, co-payment, and/or co-insurance balance.</a:t>
            </a:r>
          </a:p>
          <a:p>
            <a:r>
              <a:rPr lang="en-US" sz="1355" dirty="0"/>
              <a:t>A board-approved financial assistance policy is a fundamental requirement for correctly identifying charity and bad debt accounts.</a:t>
            </a:r>
          </a:p>
          <a:p>
            <a:r>
              <a:rPr lang="en-US" sz="1355" dirty="0"/>
              <a:t>The definition for recognizing the difference between financial assistance and bad debt is often cited as the inability to pay (financial assistance) versus the unwillingness to pay the entire account or the balance of an account not paid by insurance (bad debt).</a:t>
            </a:r>
          </a:p>
          <a:p>
            <a:r>
              <a:rPr lang="en-US" sz="1355" dirty="0"/>
              <a:t>The ACA requires the IRS to issues to implement the FAP sections of the ACA.</a:t>
            </a:r>
          </a:p>
        </p:txBody>
      </p:sp>
    </p:spTree>
    <p:extLst>
      <p:ext uri="{BB962C8B-B14F-4D97-AF65-F5344CB8AC3E}">
        <p14:creationId xmlns:p14="http://schemas.microsoft.com/office/powerpoint/2010/main" val="8628189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9A20E-DE85-4BE2-8D70-DE7A8778DE99}"/>
              </a:ext>
            </a:extLst>
          </p:cNvPr>
          <p:cNvSpPr>
            <a:spLocks noGrp="1"/>
          </p:cNvSpPr>
          <p:nvPr>
            <p:ph type="title"/>
          </p:nvPr>
        </p:nvSpPr>
        <p:spPr/>
        <p:txBody>
          <a:bodyPr/>
          <a:lstStyle/>
          <a:p>
            <a:r>
              <a:rPr lang="en-US" dirty="0"/>
              <a:t>Daily Reconciliation Process</a:t>
            </a:r>
          </a:p>
        </p:txBody>
      </p:sp>
      <p:sp>
        <p:nvSpPr>
          <p:cNvPr id="3" name="Content Placeholder 2">
            <a:extLst>
              <a:ext uri="{FF2B5EF4-FFF2-40B4-BE49-F238E27FC236}">
                <a16:creationId xmlns:a16="http://schemas.microsoft.com/office/drawing/2014/main" id="{6128173E-6286-4C46-8AAF-FFFE57F59157}"/>
              </a:ext>
            </a:extLst>
          </p:cNvPr>
          <p:cNvSpPr>
            <a:spLocks noGrp="1"/>
          </p:cNvSpPr>
          <p:nvPr>
            <p:ph sz="half" idx="1"/>
          </p:nvPr>
        </p:nvSpPr>
        <p:spPr>
          <a:xfrm>
            <a:off x="1754130" y="1085850"/>
            <a:ext cx="5635742" cy="3371850"/>
          </a:xfrm>
        </p:spPr>
        <p:txBody>
          <a:bodyPr/>
          <a:lstStyle/>
          <a:p>
            <a:r>
              <a:rPr lang="en-US" sz="1626" dirty="0"/>
              <a:t>Obtains total of all payments</a:t>
            </a:r>
          </a:p>
          <a:p>
            <a:r>
              <a:rPr lang="en-US" sz="1626" dirty="0"/>
              <a:t>Divide into batches for posting </a:t>
            </a:r>
          </a:p>
          <a:p>
            <a:r>
              <a:rPr lang="en-US" sz="1626" dirty="0"/>
              <a:t>Endorse checks immediately </a:t>
            </a:r>
          </a:p>
          <a:p>
            <a:r>
              <a:rPr lang="en-US" sz="1626" dirty="0"/>
              <a:t>Prepare the bank deposit for all payments </a:t>
            </a:r>
          </a:p>
          <a:p>
            <a:r>
              <a:rPr lang="en-US" sz="1626" dirty="0"/>
              <a:t>Post cash and adjustments with specific codes </a:t>
            </a:r>
          </a:p>
          <a:p>
            <a:r>
              <a:rPr lang="en-US" sz="1626" dirty="0"/>
              <a:t>Post unidentified payments to an unidentified account</a:t>
            </a:r>
          </a:p>
          <a:p>
            <a:r>
              <a:rPr lang="en-US" sz="1626" dirty="0"/>
              <a:t>Balance and post batches </a:t>
            </a:r>
          </a:p>
          <a:p>
            <a:r>
              <a:rPr lang="en-US" sz="1626" dirty="0"/>
              <a:t>Balance Payments to the bank deposit </a:t>
            </a:r>
          </a:p>
          <a:p>
            <a:r>
              <a:rPr lang="en-US" sz="1626" dirty="0"/>
              <a:t>Balance the bank deposit to the General Ledger </a:t>
            </a:r>
          </a:p>
        </p:txBody>
      </p:sp>
      <p:sp>
        <p:nvSpPr>
          <p:cNvPr id="4" name="Slide Number Placeholder 3">
            <a:extLst>
              <a:ext uri="{FF2B5EF4-FFF2-40B4-BE49-F238E27FC236}">
                <a16:creationId xmlns:a16="http://schemas.microsoft.com/office/drawing/2014/main" id="{74FD65FB-6E6D-45D5-A163-AC7EF08B8E6E}"/>
              </a:ext>
            </a:extLst>
          </p:cNvPr>
          <p:cNvSpPr>
            <a:spLocks noGrp="1"/>
          </p:cNvSpPr>
          <p:nvPr>
            <p:ph type="sldNum" sz="quarter" idx="10"/>
          </p:nvPr>
        </p:nvSpPr>
        <p:spPr/>
        <p:txBody>
          <a:bodyPr/>
          <a:lstStyle/>
          <a:p>
            <a:fld id="{342C256A-E8D1-E44B-A707-3F94590BD37A}" type="slidenum">
              <a:rPr lang="en-US" smtClean="0"/>
              <a:pPr/>
              <a:t>5</a:t>
            </a:fld>
            <a:endParaRPr lang="en-US" dirty="0"/>
          </a:p>
        </p:txBody>
      </p:sp>
    </p:spTree>
    <p:extLst>
      <p:ext uri="{BB962C8B-B14F-4D97-AF65-F5344CB8AC3E}">
        <p14:creationId xmlns:p14="http://schemas.microsoft.com/office/powerpoint/2010/main" val="157116366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4.6: 501(r)</a:t>
            </a:r>
          </a:p>
        </p:txBody>
      </p:sp>
      <p:sp>
        <p:nvSpPr>
          <p:cNvPr id="3" name="Content Placeholder 2"/>
          <p:cNvSpPr>
            <a:spLocks noGrp="1"/>
          </p:cNvSpPr>
          <p:nvPr>
            <p:ph sz="half" idx="1"/>
          </p:nvPr>
        </p:nvSpPr>
        <p:spPr/>
        <p:txBody>
          <a:bodyPr/>
          <a:lstStyle/>
          <a:p>
            <a:pPr>
              <a:buNone/>
            </a:pPr>
            <a:endParaRPr lang="en-US" dirty="0"/>
          </a:p>
          <a:p>
            <a:r>
              <a:rPr lang="en-US" dirty="0"/>
              <a:t>Recognize the requirements of the 501(r) regulation.</a:t>
            </a:r>
          </a:p>
          <a:p>
            <a:r>
              <a:rPr lang="en-US" dirty="0"/>
              <a:t>Recognize allowable billing and collection activities for tax exempt providers.</a:t>
            </a:r>
          </a:p>
          <a:p>
            <a:r>
              <a:rPr lang="en-US" dirty="0"/>
              <a:t>Recognize the requirements for financial assistance policies required under 501(r).</a:t>
            </a:r>
          </a:p>
        </p:txBody>
      </p:sp>
      <p:sp>
        <p:nvSpPr>
          <p:cNvPr id="4" name="Slide Number Placeholder 3"/>
          <p:cNvSpPr>
            <a:spLocks noGrp="1"/>
          </p:cNvSpPr>
          <p:nvPr>
            <p:ph type="sldNum" sz="quarter" idx="10"/>
          </p:nvPr>
        </p:nvSpPr>
        <p:spPr/>
        <p:txBody>
          <a:bodyPr/>
          <a:lstStyle/>
          <a:p>
            <a:fld id="{342C256A-E8D1-E44B-A707-3F94590BD37A}" type="slidenum">
              <a:rPr lang="en-US" smtClean="0"/>
              <a:pPr/>
              <a:t>50</a:t>
            </a:fld>
            <a:endParaRPr lang="en-US" dirty="0"/>
          </a:p>
        </p:txBody>
      </p:sp>
    </p:spTree>
    <p:extLst>
      <p:ext uri="{BB962C8B-B14F-4D97-AF65-F5344CB8AC3E}">
        <p14:creationId xmlns:p14="http://schemas.microsoft.com/office/powerpoint/2010/main" val="2521074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Affordable Care Act</a:t>
            </a:r>
          </a:p>
        </p:txBody>
      </p:sp>
      <p:pic>
        <p:nvPicPr>
          <p:cNvPr id="4" name="Picture 4" descr="Diagram&#10;&#10;Description automatically generated">
            <a:extLst>
              <a:ext uri="{FF2B5EF4-FFF2-40B4-BE49-F238E27FC236}">
                <a16:creationId xmlns:a16="http://schemas.microsoft.com/office/drawing/2014/main" id="{3163310A-705D-EEE3-0813-5F503E87C39A}"/>
              </a:ext>
            </a:extLst>
          </p:cNvPr>
          <p:cNvPicPr>
            <a:picLocks noGrp="1" noChangeAspect="1"/>
          </p:cNvPicPr>
          <p:nvPr>
            <p:ph sz="half" idx="1"/>
          </p:nvPr>
        </p:nvPicPr>
        <p:blipFill>
          <a:blip r:embed="rId3"/>
          <a:stretch>
            <a:fillRect/>
          </a:stretch>
        </p:blipFill>
        <p:spPr>
          <a:xfrm>
            <a:off x="2450997" y="1162281"/>
            <a:ext cx="4414502" cy="3078808"/>
          </a:xfrm>
        </p:spPr>
      </p:pic>
    </p:spTree>
    <p:extLst>
      <p:ext uri="{BB962C8B-B14F-4D97-AF65-F5344CB8AC3E}">
        <p14:creationId xmlns:p14="http://schemas.microsoft.com/office/powerpoint/2010/main" val="192515173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137C-01DC-2F4D-CA86-A27C84030429}"/>
              </a:ext>
            </a:extLst>
          </p:cNvPr>
          <p:cNvSpPr>
            <a:spLocks noGrp="1"/>
          </p:cNvSpPr>
          <p:nvPr>
            <p:ph type="title"/>
          </p:nvPr>
        </p:nvSpPr>
        <p:spPr/>
        <p:txBody>
          <a:bodyPr/>
          <a:lstStyle/>
          <a:p>
            <a:r>
              <a:rPr lang="en-US" dirty="0"/>
              <a:t>Extraordinary Collection Actions</a:t>
            </a:r>
          </a:p>
        </p:txBody>
      </p:sp>
      <p:sp>
        <p:nvSpPr>
          <p:cNvPr id="3" name="Content Placeholder 2">
            <a:extLst>
              <a:ext uri="{FF2B5EF4-FFF2-40B4-BE49-F238E27FC236}">
                <a16:creationId xmlns:a16="http://schemas.microsoft.com/office/drawing/2014/main" id="{771BB127-FF1C-BCCE-4DA9-3A7ADD435515}"/>
              </a:ext>
            </a:extLst>
          </p:cNvPr>
          <p:cNvSpPr>
            <a:spLocks noGrp="1"/>
          </p:cNvSpPr>
          <p:nvPr>
            <p:ph sz="half" idx="1"/>
          </p:nvPr>
        </p:nvSpPr>
        <p:spPr/>
        <p:txBody>
          <a:bodyPr vert="horz" lIns="0" tIns="0" rIns="0" bIns="0" rtlCol="0" anchor="t">
            <a:noAutofit/>
          </a:bodyPr>
          <a:lstStyle/>
          <a:p>
            <a:pPr marL="255622" indent="-255622"/>
            <a:r>
              <a:rPr lang="en-US" dirty="0">
                <a:cs typeface="Times New Roman"/>
              </a:rPr>
              <a:t>Four types of actions categorized as ECAs: </a:t>
            </a:r>
          </a:p>
          <a:p>
            <a:pPr marL="504358" lvl="1" indent="-235396"/>
            <a:r>
              <a:rPr lang="en-US" dirty="0">
                <a:cs typeface="Times New Roman"/>
              </a:rPr>
              <a:t>Legal Actions </a:t>
            </a:r>
            <a:endParaRPr lang="en-US" dirty="0"/>
          </a:p>
          <a:p>
            <a:pPr marL="504358" lvl="1" indent="-235396"/>
            <a:r>
              <a:rPr lang="en-US" dirty="0">
                <a:cs typeface="Times New Roman"/>
              </a:rPr>
              <a:t>Selling the Debit </a:t>
            </a:r>
          </a:p>
          <a:p>
            <a:pPr marL="504358" lvl="1" indent="-235396"/>
            <a:r>
              <a:rPr lang="en-US" dirty="0">
                <a:cs typeface="Times New Roman"/>
              </a:rPr>
              <a:t>Reporting to Credit bureaus </a:t>
            </a:r>
          </a:p>
          <a:p>
            <a:pPr marL="504358" lvl="1" indent="-235396"/>
            <a:r>
              <a:rPr lang="en-US" dirty="0">
                <a:cs typeface="Times New Roman"/>
              </a:rPr>
              <a:t>Deferring or denying medically necessary care </a:t>
            </a:r>
          </a:p>
          <a:p>
            <a:pPr marL="255622" indent="-255622"/>
            <a:r>
              <a:rPr lang="en-US" dirty="0">
                <a:cs typeface="Times New Roman"/>
              </a:rPr>
              <a:t>Reasonable Efforts </a:t>
            </a:r>
          </a:p>
          <a:p>
            <a:pPr marL="255622" indent="-255622"/>
            <a:r>
              <a:rPr lang="en-US" dirty="0">
                <a:cs typeface="Times New Roman"/>
              </a:rPr>
              <a:t>FAPs and ECAs </a:t>
            </a:r>
          </a:p>
        </p:txBody>
      </p:sp>
      <p:sp>
        <p:nvSpPr>
          <p:cNvPr id="4" name="Slide Number Placeholder 3">
            <a:extLst>
              <a:ext uri="{FF2B5EF4-FFF2-40B4-BE49-F238E27FC236}">
                <a16:creationId xmlns:a16="http://schemas.microsoft.com/office/drawing/2014/main" id="{925DF2D6-AFD6-A812-039A-1B7948A8A0A1}"/>
              </a:ext>
            </a:extLst>
          </p:cNvPr>
          <p:cNvSpPr>
            <a:spLocks noGrp="1"/>
          </p:cNvSpPr>
          <p:nvPr>
            <p:ph type="sldNum" sz="quarter" idx="10"/>
          </p:nvPr>
        </p:nvSpPr>
        <p:spPr/>
        <p:txBody>
          <a:bodyPr/>
          <a:lstStyle/>
          <a:p>
            <a:fld id="{342C256A-E8D1-E44B-A707-3F94590BD37A}" type="slidenum">
              <a:rPr lang="en-US" smtClean="0"/>
              <a:pPr/>
              <a:t>52</a:t>
            </a:fld>
            <a:endParaRPr lang="en-US" dirty="0"/>
          </a:p>
        </p:txBody>
      </p:sp>
    </p:spTree>
    <p:extLst>
      <p:ext uri="{BB962C8B-B14F-4D97-AF65-F5344CB8AC3E}">
        <p14:creationId xmlns:p14="http://schemas.microsoft.com/office/powerpoint/2010/main" val="45546632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71A2-8ED4-45D0-9144-0B80C9FCF0E8}"/>
              </a:ext>
            </a:extLst>
          </p:cNvPr>
          <p:cNvSpPr>
            <a:spLocks noGrp="1"/>
          </p:cNvSpPr>
          <p:nvPr>
            <p:ph type="title"/>
          </p:nvPr>
        </p:nvSpPr>
        <p:spPr/>
        <p:txBody>
          <a:bodyPr/>
          <a:lstStyle/>
          <a:p>
            <a:r>
              <a:rPr lang="en-US" dirty="0"/>
              <a:t>Review your knowledge</a:t>
            </a:r>
          </a:p>
        </p:txBody>
      </p:sp>
      <p:sp>
        <p:nvSpPr>
          <p:cNvPr id="3" name="Content Placeholder 2">
            <a:extLst>
              <a:ext uri="{FF2B5EF4-FFF2-40B4-BE49-F238E27FC236}">
                <a16:creationId xmlns:a16="http://schemas.microsoft.com/office/drawing/2014/main" id="{A1629678-4DD7-9363-217B-B81E34720222}"/>
              </a:ext>
            </a:extLst>
          </p:cNvPr>
          <p:cNvSpPr>
            <a:spLocks noGrp="1"/>
          </p:cNvSpPr>
          <p:nvPr>
            <p:ph sz="half" idx="1"/>
          </p:nvPr>
        </p:nvSpPr>
        <p:spPr/>
        <p:txBody>
          <a:bodyPr vert="horz" lIns="0" tIns="0" rIns="0" bIns="0" rtlCol="0" anchor="t">
            <a:noAutofit/>
          </a:bodyPr>
          <a:lstStyle/>
          <a:p>
            <a:pPr marL="255622" indent="-255622"/>
            <a:r>
              <a:rPr lang="en-US" dirty="0">
                <a:cs typeface="Times New Roman"/>
              </a:rPr>
              <a:t>Which option is NOT a required component of a FAP? </a:t>
            </a:r>
          </a:p>
          <a:p>
            <a:pPr marL="617537" lvl="1" indent="-348575">
              <a:buAutoNum type="arabicPeriod"/>
            </a:pPr>
            <a:r>
              <a:rPr lang="en-US" dirty="0">
                <a:cs typeface="Times New Roman"/>
              </a:rPr>
              <a:t>Eligibility criteria</a:t>
            </a:r>
            <a:endParaRPr lang="en-US" dirty="0"/>
          </a:p>
          <a:p>
            <a:pPr marL="617537" lvl="1" indent="-348575">
              <a:buAutoNum type="arabicPeriod"/>
            </a:pPr>
            <a:r>
              <a:rPr lang="en-US" dirty="0">
                <a:cs typeface="Times New Roman"/>
              </a:rPr>
              <a:t>Application process</a:t>
            </a:r>
          </a:p>
          <a:p>
            <a:pPr marL="617537" lvl="1" indent="-348575">
              <a:buAutoNum type="arabicPeriod"/>
            </a:pPr>
            <a:r>
              <a:rPr lang="en-US" dirty="0">
                <a:cs typeface="Times New Roman"/>
              </a:rPr>
              <a:t>Application assistance </a:t>
            </a:r>
          </a:p>
          <a:p>
            <a:pPr marL="617537" lvl="1" indent="-348575">
              <a:buAutoNum type="arabicPeriod"/>
            </a:pPr>
            <a:r>
              <a:rPr lang="en-US" dirty="0">
                <a:cs typeface="Times New Roman"/>
              </a:rPr>
              <a:t>Out-of-network providers </a:t>
            </a:r>
            <a:endParaRPr lang="en-US" dirty="0"/>
          </a:p>
        </p:txBody>
      </p:sp>
      <p:sp>
        <p:nvSpPr>
          <p:cNvPr id="4" name="Slide Number Placeholder 3">
            <a:extLst>
              <a:ext uri="{FF2B5EF4-FFF2-40B4-BE49-F238E27FC236}">
                <a16:creationId xmlns:a16="http://schemas.microsoft.com/office/drawing/2014/main" id="{25DE4402-50C7-2954-D297-59F85FE2F897}"/>
              </a:ext>
            </a:extLst>
          </p:cNvPr>
          <p:cNvSpPr>
            <a:spLocks noGrp="1"/>
          </p:cNvSpPr>
          <p:nvPr>
            <p:ph type="sldNum" sz="quarter" idx="10"/>
          </p:nvPr>
        </p:nvSpPr>
        <p:spPr/>
        <p:txBody>
          <a:bodyPr/>
          <a:lstStyle/>
          <a:p>
            <a:fld id="{342C256A-E8D1-E44B-A707-3F94590BD37A}" type="slidenum">
              <a:rPr lang="en-US" smtClean="0"/>
              <a:pPr/>
              <a:t>53</a:t>
            </a:fld>
            <a:endParaRPr lang="en-US" dirty="0"/>
          </a:p>
        </p:txBody>
      </p:sp>
    </p:spTree>
    <p:extLst>
      <p:ext uri="{BB962C8B-B14F-4D97-AF65-F5344CB8AC3E}">
        <p14:creationId xmlns:p14="http://schemas.microsoft.com/office/powerpoint/2010/main" val="2636456383"/>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r>
              <a:rPr lang="en-US" sz="1626" dirty="0"/>
              <a:t>The ACA lays out requirements for community health needs assessments, policies related to financial assistance, emergency medical care, and billing and collections activities.</a:t>
            </a:r>
          </a:p>
          <a:p>
            <a:r>
              <a:rPr lang="en-US" sz="1626" dirty="0"/>
              <a:t>The ACA must be met by all hospitals legally designated as non-profit under the IRS code 501c3 regulations.</a:t>
            </a:r>
          </a:p>
          <a:p>
            <a:r>
              <a:rPr lang="en-US" sz="1626" dirty="0"/>
              <a:t>Final regulations under 501r apply to tax years beginning December 29, 2015.</a:t>
            </a:r>
          </a:p>
          <a:p>
            <a:r>
              <a:rPr lang="en-US" sz="1626" dirty="0"/>
              <a:t>Compliance with 501r is required in exchange for federal tax exemption.</a:t>
            </a:r>
          </a:p>
        </p:txBody>
      </p:sp>
      <p:sp>
        <p:nvSpPr>
          <p:cNvPr id="4" name="Slide Number Placeholder 3"/>
          <p:cNvSpPr>
            <a:spLocks noGrp="1"/>
          </p:cNvSpPr>
          <p:nvPr>
            <p:ph type="sldNum" sz="quarter" idx="10"/>
          </p:nvPr>
        </p:nvSpPr>
        <p:spPr/>
        <p:txBody>
          <a:bodyPr/>
          <a:lstStyle/>
          <a:p>
            <a:fld id="{342C256A-E8D1-E44B-A707-3F94590BD37A}" type="slidenum">
              <a:rPr lang="en-US" smtClean="0"/>
              <a:pPr/>
              <a:t>54</a:t>
            </a:fld>
            <a:endParaRPr lang="en-US" dirty="0"/>
          </a:p>
        </p:txBody>
      </p:sp>
    </p:spTree>
    <p:extLst>
      <p:ext uri="{BB962C8B-B14F-4D97-AF65-F5344CB8AC3E}">
        <p14:creationId xmlns:p14="http://schemas.microsoft.com/office/powerpoint/2010/main" val="206791517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55</a:t>
            </a:fld>
            <a:endParaRPr lang="en-US" dirty="0"/>
          </a:p>
        </p:txBody>
      </p:sp>
    </p:spTree>
    <p:extLst>
      <p:ext uri="{BB962C8B-B14F-4D97-AF65-F5344CB8AC3E}">
        <p14:creationId xmlns:p14="http://schemas.microsoft.com/office/powerpoint/2010/main" val="469385430"/>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4.7: Patient Debt Regulations</a:t>
            </a:r>
          </a:p>
        </p:txBody>
      </p:sp>
      <p:sp>
        <p:nvSpPr>
          <p:cNvPr id="3" name="Content Placeholder 2"/>
          <p:cNvSpPr>
            <a:spLocks noGrp="1"/>
          </p:cNvSpPr>
          <p:nvPr>
            <p:ph sz="half" idx="1"/>
          </p:nvPr>
        </p:nvSpPr>
        <p:spPr/>
        <p:txBody>
          <a:bodyPr/>
          <a:lstStyle/>
          <a:p>
            <a:pPr>
              <a:buNone/>
            </a:pPr>
            <a:endParaRPr lang="en-US" dirty="0"/>
          </a:p>
          <a:p>
            <a:r>
              <a:rPr lang="en-US" dirty="0"/>
              <a:t>Identify the four major titles of the Consumer Protection Credit Act that deal with the granting of credit.</a:t>
            </a:r>
          </a:p>
          <a:p>
            <a:r>
              <a:rPr lang="en-US" dirty="0"/>
              <a:t>Recall the three types of bankruptcy governed by the 1979 Bankruptcy Act.</a:t>
            </a:r>
          </a:p>
          <a:p>
            <a:r>
              <a:rPr lang="en-US" dirty="0"/>
              <a:t>Recognize the components of the Telephone Consumer Protection Act.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56</a:t>
            </a:fld>
            <a:endParaRPr lang="en-US" dirty="0"/>
          </a:p>
        </p:txBody>
      </p:sp>
    </p:spTree>
    <p:extLst>
      <p:ext uri="{BB962C8B-B14F-4D97-AF65-F5344CB8AC3E}">
        <p14:creationId xmlns:p14="http://schemas.microsoft.com/office/powerpoint/2010/main" val="797960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Granting Credit</a:t>
            </a:r>
          </a:p>
        </p:txBody>
      </p:sp>
      <p:sp>
        <p:nvSpPr>
          <p:cNvPr id="3" name="Content Placeholder 2"/>
          <p:cNvSpPr>
            <a:spLocks noGrp="1"/>
          </p:cNvSpPr>
          <p:nvPr>
            <p:ph sz="half" idx="1"/>
          </p:nvPr>
        </p:nvSpPr>
        <p:spPr/>
        <p:txBody>
          <a:bodyPr vert="horz" lIns="0" tIns="0" rIns="0" bIns="0" rtlCol="0" anchor="t">
            <a:noAutofit/>
          </a:bodyPr>
          <a:lstStyle/>
          <a:p>
            <a:r>
              <a:rPr lang="en-US" dirty="0"/>
              <a:t>Consumer Credit Protection Act</a:t>
            </a:r>
            <a:br>
              <a:rPr lang="en-US" dirty="0"/>
            </a:br>
            <a:r>
              <a:rPr lang="en-US" dirty="0"/>
              <a:t>-Title I Truth in Lending Act</a:t>
            </a:r>
            <a:br>
              <a:rPr lang="en-US" dirty="0"/>
            </a:br>
            <a:r>
              <a:rPr lang="en-US" dirty="0"/>
              <a:t>   - Regulation Z</a:t>
            </a:r>
            <a:br>
              <a:rPr lang="en-US" dirty="0"/>
            </a:br>
            <a:r>
              <a:rPr lang="en-US" dirty="0"/>
              <a:t>-Title III Restrictions on Garnishment</a:t>
            </a:r>
            <a:br>
              <a:rPr lang="en-US" dirty="0"/>
            </a:br>
            <a:r>
              <a:rPr lang="en-US" dirty="0"/>
              <a:t>-Title VI Fair Credit Reporting Act</a:t>
            </a:r>
            <a:br>
              <a:rPr lang="en-US" dirty="0"/>
            </a:br>
            <a:r>
              <a:rPr lang="en-US" dirty="0"/>
              <a:t>-Title VIII Fair Debt Collection Practices Act</a:t>
            </a:r>
          </a:p>
          <a:p>
            <a:pPr marL="255622" indent="-255622"/>
            <a:r>
              <a:rPr lang="en-US" dirty="0">
                <a:cs typeface="Times New Roman"/>
              </a:rPr>
              <a:t>Consumer Financial Protection Bureau</a:t>
            </a:r>
            <a:br>
              <a:rPr lang="en-US" dirty="0"/>
            </a:b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57</a:t>
            </a:fld>
            <a:endParaRPr lang="en-US" dirty="0"/>
          </a:p>
        </p:txBody>
      </p:sp>
      <p:pic>
        <p:nvPicPr>
          <p:cNvPr id="5" name="Picture 5">
            <a:extLst>
              <a:ext uri="{FF2B5EF4-FFF2-40B4-BE49-F238E27FC236}">
                <a16:creationId xmlns:a16="http://schemas.microsoft.com/office/drawing/2014/main" id="{4BF8EE80-0550-BFF5-5994-4A065A7B238E}"/>
              </a:ext>
            </a:extLst>
          </p:cNvPr>
          <p:cNvPicPr>
            <a:picLocks noChangeAspect="1"/>
          </p:cNvPicPr>
          <p:nvPr/>
        </p:nvPicPr>
        <p:blipFill>
          <a:blip r:embed="rId3"/>
          <a:stretch>
            <a:fillRect/>
          </a:stretch>
        </p:blipFill>
        <p:spPr>
          <a:xfrm>
            <a:off x="5704798" y="2057182"/>
            <a:ext cx="2037908" cy="1429186"/>
          </a:xfrm>
          <a:prstGeom prst="rect">
            <a:avLst/>
          </a:prstGeom>
        </p:spPr>
      </p:pic>
    </p:spTree>
    <p:extLst>
      <p:ext uri="{BB962C8B-B14F-4D97-AF65-F5344CB8AC3E}">
        <p14:creationId xmlns:p14="http://schemas.microsoft.com/office/powerpoint/2010/main" val="2632992504"/>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Bankruptcy</a:t>
            </a:r>
          </a:p>
        </p:txBody>
      </p:sp>
      <p:sp>
        <p:nvSpPr>
          <p:cNvPr id="3" name="Content Placeholder 2"/>
          <p:cNvSpPr>
            <a:spLocks noGrp="1"/>
          </p:cNvSpPr>
          <p:nvPr>
            <p:ph sz="half" idx="1"/>
          </p:nvPr>
        </p:nvSpPr>
        <p:spPr/>
        <p:txBody>
          <a:bodyPr vert="horz" lIns="0" tIns="0" rIns="0" bIns="0" rtlCol="0" anchor="t">
            <a:noAutofit/>
          </a:bodyPr>
          <a:lstStyle/>
          <a:p>
            <a:r>
              <a:rPr lang="en-US" dirty="0"/>
              <a:t>Chapter 7 Straight Bankruptcy</a:t>
            </a:r>
          </a:p>
          <a:p>
            <a:pPr marL="255622" indent="-255622"/>
            <a:endParaRPr lang="en-US" dirty="0">
              <a:cs typeface="Times New Roman"/>
            </a:endParaRPr>
          </a:p>
          <a:p>
            <a:pPr marL="255622" indent="-255622"/>
            <a:r>
              <a:rPr lang="en-US" dirty="0">
                <a:cs typeface="Times New Roman"/>
              </a:rPr>
              <a:t>Chapter 11 Debtor Organization</a:t>
            </a:r>
            <a:endParaRPr lang="en-US" dirty="0"/>
          </a:p>
          <a:p>
            <a:pPr marL="255622" indent="-255622"/>
            <a:endParaRPr lang="en-US" dirty="0">
              <a:cs typeface="Times New Roman"/>
            </a:endParaRPr>
          </a:p>
          <a:p>
            <a:pPr marL="255622" indent="-255622"/>
            <a:r>
              <a:rPr lang="en-US" dirty="0">
                <a:cs typeface="Times New Roman"/>
              </a:rPr>
              <a:t>Chapter 13 Debtor Rehabilitation</a:t>
            </a:r>
          </a:p>
          <a:p>
            <a:endParaRPr lang="en-US" dirty="0"/>
          </a:p>
          <a:p>
            <a:pPr marL="255622" indent="-255622"/>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58</a:t>
            </a:fld>
            <a:endParaRPr lang="en-US" dirty="0"/>
          </a:p>
        </p:txBody>
      </p:sp>
      <p:pic>
        <p:nvPicPr>
          <p:cNvPr id="5" name="Picture 5" descr="A picture containing text&#10;&#10;Description automatically generated">
            <a:extLst>
              <a:ext uri="{FF2B5EF4-FFF2-40B4-BE49-F238E27FC236}">
                <a16:creationId xmlns:a16="http://schemas.microsoft.com/office/drawing/2014/main" id="{A0B5BE94-AF98-D0D9-4B5E-C556AC2AE9CA}"/>
              </a:ext>
            </a:extLst>
          </p:cNvPr>
          <p:cNvPicPr>
            <a:picLocks noChangeAspect="1"/>
          </p:cNvPicPr>
          <p:nvPr/>
        </p:nvPicPr>
        <p:blipFill>
          <a:blip r:embed="rId3"/>
          <a:stretch>
            <a:fillRect/>
          </a:stretch>
        </p:blipFill>
        <p:spPr>
          <a:xfrm>
            <a:off x="5392348" y="1979724"/>
            <a:ext cx="2609513" cy="1662378"/>
          </a:xfrm>
          <a:prstGeom prst="rect">
            <a:avLst/>
          </a:prstGeom>
        </p:spPr>
      </p:pic>
    </p:spTree>
    <p:extLst>
      <p:ext uri="{BB962C8B-B14F-4D97-AF65-F5344CB8AC3E}">
        <p14:creationId xmlns:p14="http://schemas.microsoft.com/office/powerpoint/2010/main" val="352270601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Telephone Consumer Protection Act</a:t>
            </a:r>
          </a:p>
        </p:txBody>
      </p:sp>
      <p:sp>
        <p:nvSpPr>
          <p:cNvPr id="3" name="Content Placeholder 2"/>
          <p:cNvSpPr>
            <a:spLocks noGrp="1"/>
          </p:cNvSpPr>
          <p:nvPr>
            <p:ph sz="half" idx="1"/>
          </p:nvPr>
        </p:nvSpPr>
        <p:spPr/>
        <p:txBody>
          <a:bodyPr/>
          <a:lstStyle/>
          <a:p>
            <a:r>
              <a:rPr lang="en-US" dirty="0"/>
              <a:t>Providers must implement procedures to obtain the patient’s consent to call his/her cell phone number.</a:t>
            </a:r>
          </a:p>
          <a:p>
            <a:r>
              <a:rPr lang="en-US" dirty="0"/>
              <a:t>The recommended best practice is to obtain express written consent from all patients to allow the use of cell phone for contact from the hospital and any of its related parties and vendors.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59</a:t>
            </a:fld>
            <a:endParaRPr lang="en-US" dirty="0"/>
          </a:p>
        </p:txBody>
      </p:sp>
    </p:spTree>
    <p:extLst>
      <p:ext uri="{BB962C8B-B14F-4D97-AF65-F5344CB8AC3E}">
        <p14:creationId xmlns:p14="http://schemas.microsoft.com/office/powerpoint/2010/main" val="169762778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E054-DB9C-A5F5-7B39-563DB2735434}"/>
              </a:ext>
            </a:extLst>
          </p:cNvPr>
          <p:cNvSpPr>
            <a:spLocks noGrp="1"/>
          </p:cNvSpPr>
          <p:nvPr>
            <p:ph type="title"/>
          </p:nvPr>
        </p:nvSpPr>
        <p:spPr/>
        <p:txBody>
          <a:bodyPr/>
          <a:lstStyle/>
          <a:p>
            <a:r>
              <a:rPr lang="en-US" dirty="0"/>
              <a:t>General Ledger Cash </a:t>
            </a:r>
          </a:p>
        </p:txBody>
      </p:sp>
      <p:sp>
        <p:nvSpPr>
          <p:cNvPr id="3" name="Content Placeholder 2">
            <a:extLst>
              <a:ext uri="{FF2B5EF4-FFF2-40B4-BE49-F238E27FC236}">
                <a16:creationId xmlns:a16="http://schemas.microsoft.com/office/drawing/2014/main" id="{B8BE6CF9-04D0-371C-E2F3-4F9155189A69}"/>
              </a:ext>
            </a:extLst>
          </p:cNvPr>
          <p:cNvSpPr>
            <a:spLocks noGrp="1"/>
          </p:cNvSpPr>
          <p:nvPr>
            <p:ph sz="half" idx="1"/>
          </p:nvPr>
        </p:nvSpPr>
        <p:spPr/>
        <p:txBody>
          <a:bodyPr vert="horz" lIns="0" tIns="0" rIns="0" bIns="0" rtlCol="0" anchor="t">
            <a:noAutofit/>
          </a:bodyPr>
          <a:lstStyle/>
          <a:p>
            <a:pPr marL="255622" indent="-255622"/>
            <a:r>
              <a:rPr lang="en-US" dirty="0">
                <a:cs typeface="Times New Roman"/>
              </a:rPr>
              <a:t>What is general ledger Receipts? </a:t>
            </a:r>
          </a:p>
          <a:p>
            <a:pPr marL="255622" indent="-255622"/>
            <a:r>
              <a:rPr lang="en-US" dirty="0">
                <a:cs typeface="Times New Roman"/>
              </a:rPr>
              <a:t>Logged, secured and receipts used </a:t>
            </a:r>
            <a:endParaRPr lang="en-US" dirty="0"/>
          </a:p>
          <a:p>
            <a:pPr marL="255622" indent="-255622"/>
            <a:r>
              <a:rPr lang="en-US" dirty="0">
                <a:cs typeface="Times New Roman"/>
              </a:rPr>
              <a:t>Batched by payment type </a:t>
            </a:r>
          </a:p>
          <a:p>
            <a:pPr marL="255622" indent="-255622"/>
            <a:r>
              <a:rPr lang="en-US" dirty="0">
                <a:cs typeface="Times New Roman"/>
              </a:rPr>
              <a:t>Totaled and documented </a:t>
            </a:r>
          </a:p>
          <a:p>
            <a:pPr marL="255622" indent="-255622"/>
            <a:r>
              <a:rPr lang="en-US" dirty="0">
                <a:cs typeface="Times New Roman"/>
              </a:rPr>
              <a:t>Delivered to cashier and re-totaled </a:t>
            </a:r>
          </a:p>
          <a:p>
            <a:pPr marL="255622" indent="-255622"/>
            <a:r>
              <a:rPr lang="en-US" dirty="0">
                <a:cs typeface="Times New Roman"/>
              </a:rPr>
              <a:t>Bank Deposit </a:t>
            </a:r>
          </a:p>
        </p:txBody>
      </p:sp>
      <p:sp>
        <p:nvSpPr>
          <p:cNvPr id="4" name="Slide Number Placeholder 3">
            <a:extLst>
              <a:ext uri="{FF2B5EF4-FFF2-40B4-BE49-F238E27FC236}">
                <a16:creationId xmlns:a16="http://schemas.microsoft.com/office/drawing/2014/main" id="{2F9E9730-8273-2563-37F2-98162DFD574E}"/>
              </a:ext>
            </a:extLst>
          </p:cNvPr>
          <p:cNvSpPr>
            <a:spLocks noGrp="1"/>
          </p:cNvSpPr>
          <p:nvPr>
            <p:ph type="sldNum" sz="quarter" idx="10"/>
          </p:nvPr>
        </p:nvSpPr>
        <p:spPr/>
        <p:txBody>
          <a:bodyPr/>
          <a:lstStyle/>
          <a:p>
            <a:fld id="{342C256A-E8D1-E44B-A707-3F94590BD37A}" type="slidenum">
              <a:rPr lang="en-US" smtClean="0"/>
              <a:pPr/>
              <a:t>6</a:t>
            </a:fld>
            <a:endParaRPr lang="en-US" dirty="0"/>
          </a:p>
        </p:txBody>
      </p:sp>
      <p:pic>
        <p:nvPicPr>
          <p:cNvPr id="5" name="Picture 5">
            <a:extLst>
              <a:ext uri="{FF2B5EF4-FFF2-40B4-BE49-F238E27FC236}">
                <a16:creationId xmlns:a16="http://schemas.microsoft.com/office/drawing/2014/main" id="{0623F634-BC67-46B1-C16C-465CD7A5E6A4}"/>
              </a:ext>
            </a:extLst>
          </p:cNvPr>
          <p:cNvPicPr>
            <a:picLocks noChangeAspect="1"/>
          </p:cNvPicPr>
          <p:nvPr/>
        </p:nvPicPr>
        <p:blipFill>
          <a:blip r:embed="rId3"/>
          <a:stretch>
            <a:fillRect/>
          </a:stretch>
        </p:blipFill>
        <p:spPr>
          <a:xfrm>
            <a:off x="6143849" y="3195682"/>
            <a:ext cx="1032590" cy="1245801"/>
          </a:xfrm>
          <a:prstGeom prst="rect">
            <a:avLst/>
          </a:prstGeom>
        </p:spPr>
      </p:pic>
    </p:spTree>
    <p:extLst>
      <p:ext uri="{BB962C8B-B14F-4D97-AF65-F5344CB8AC3E}">
        <p14:creationId xmlns:p14="http://schemas.microsoft.com/office/powerpoint/2010/main" val="1143862921"/>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460D-7A5A-9F5A-F061-09C36F205B19}"/>
              </a:ext>
            </a:extLst>
          </p:cNvPr>
          <p:cNvSpPr>
            <a:spLocks noGrp="1"/>
          </p:cNvSpPr>
          <p:nvPr>
            <p:ph type="title"/>
          </p:nvPr>
        </p:nvSpPr>
        <p:spPr>
          <a:xfrm>
            <a:off x="685800" y="96946"/>
            <a:ext cx="5635742" cy="914400"/>
          </a:xfrm>
        </p:spPr>
        <p:txBody>
          <a:bodyPr/>
          <a:lstStyle/>
          <a:p>
            <a:r>
              <a:rPr lang="en-US" dirty="0"/>
              <a:t>Review your Knowledge </a:t>
            </a:r>
          </a:p>
        </p:txBody>
      </p:sp>
      <p:sp>
        <p:nvSpPr>
          <p:cNvPr id="3" name="Content Placeholder 2">
            <a:extLst>
              <a:ext uri="{FF2B5EF4-FFF2-40B4-BE49-F238E27FC236}">
                <a16:creationId xmlns:a16="http://schemas.microsoft.com/office/drawing/2014/main" id="{4B710655-8C37-4609-E4ED-915F7B036D33}"/>
              </a:ext>
            </a:extLst>
          </p:cNvPr>
          <p:cNvSpPr>
            <a:spLocks noGrp="1"/>
          </p:cNvSpPr>
          <p:nvPr>
            <p:ph sz="half" idx="1"/>
          </p:nvPr>
        </p:nvSpPr>
        <p:spPr/>
        <p:txBody>
          <a:bodyPr vert="horz" lIns="0" tIns="0" rIns="0" bIns="0" rtlCol="0" anchor="t">
            <a:noAutofit/>
          </a:bodyPr>
          <a:lstStyle/>
          <a:p>
            <a:pPr marL="255622" indent="-255622"/>
            <a:r>
              <a:rPr lang="en-US" dirty="0">
                <a:cs typeface="Times New Roman"/>
              </a:rPr>
              <a:t>Which option is NOT a bankruptcy type? </a:t>
            </a:r>
          </a:p>
          <a:p>
            <a:pPr marL="348575" indent="-348575">
              <a:buAutoNum type="arabicPeriod"/>
            </a:pPr>
            <a:r>
              <a:rPr lang="en-US" dirty="0">
                <a:cs typeface="Times New Roman"/>
              </a:rPr>
              <a:t>Straight bankruptcy</a:t>
            </a:r>
            <a:endParaRPr lang="en-US" dirty="0"/>
          </a:p>
          <a:p>
            <a:pPr marL="348575" indent="-348575">
              <a:buAutoNum type="arabicPeriod"/>
            </a:pPr>
            <a:r>
              <a:rPr lang="en-US" dirty="0">
                <a:cs typeface="Times New Roman"/>
              </a:rPr>
              <a:t>Debtor reorganization </a:t>
            </a:r>
            <a:endParaRPr lang="en-US" dirty="0"/>
          </a:p>
          <a:p>
            <a:pPr marL="348575" indent="-348575">
              <a:buAutoNum type="arabicPeriod"/>
            </a:pPr>
            <a:r>
              <a:rPr lang="en-US" dirty="0">
                <a:cs typeface="Times New Roman"/>
              </a:rPr>
              <a:t>Creditor priority </a:t>
            </a:r>
          </a:p>
          <a:p>
            <a:pPr marL="348575" indent="-348575">
              <a:buAutoNum type="arabicPeriod"/>
            </a:pPr>
            <a:r>
              <a:rPr lang="en-US" dirty="0">
                <a:cs typeface="Times New Roman"/>
              </a:rPr>
              <a:t>Debtor rehabilitation </a:t>
            </a:r>
            <a:endParaRPr lang="en-US" dirty="0"/>
          </a:p>
          <a:p>
            <a:pPr marL="348575" indent="-348575">
              <a:buAutoNum type="arabicPeriod"/>
            </a:pPr>
            <a:endParaRPr lang="en-US" dirty="0"/>
          </a:p>
        </p:txBody>
      </p:sp>
      <p:sp>
        <p:nvSpPr>
          <p:cNvPr id="4" name="Slide Number Placeholder 3">
            <a:extLst>
              <a:ext uri="{FF2B5EF4-FFF2-40B4-BE49-F238E27FC236}">
                <a16:creationId xmlns:a16="http://schemas.microsoft.com/office/drawing/2014/main" id="{610B8891-EA51-9925-E8B6-E098662AEB02}"/>
              </a:ext>
            </a:extLst>
          </p:cNvPr>
          <p:cNvSpPr>
            <a:spLocks noGrp="1"/>
          </p:cNvSpPr>
          <p:nvPr>
            <p:ph type="sldNum" sz="quarter" idx="10"/>
          </p:nvPr>
        </p:nvSpPr>
        <p:spPr/>
        <p:txBody>
          <a:bodyPr/>
          <a:lstStyle/>
          <a:p>
            <a:fld id="{342C256A-E8D1-E44B-A707-3F94590BD37A}" type="slidenum">
              <a:rPr lang="en-US" smtClean="0"/>
              <a:pPr/>
              <a:t>60</a:t>
            </a:fld>
            <a:endParaRPr lang="en-US" dirty="0"/>
          </a:p>
        </p:txBody>
      </p:sp>
    </p:spTree>
    <p:extLst>
      <p:ext uri="{BB962C8B-B14F-4D97-AF65-F5344CB8AC3E}">
        <p14:creationId xmlns:p14="http://schemas.microsoft.com/office/powerpoint/2010/main" val="3661260623"/>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r>
              <a:rPr lang="en-US" dirty="0"/>
              <a:t>Various federal acts were passed to ensure consumers are treated fairly in credit and debt collection transactions.</a:t>
            </a:r>
          </a:p>
          <a:p>
            <a:r>
              <a:rPr lang="en-US" dirty="0"/>
              <a:t>Patient accounting staff should be aware of the various acts discussed in this course.</a:t>
            </a:r>
          </a:p>
          <a:p>
            <a:r>
              <a:rPr lang="en-US" dirty="0"/>
              <a:t>Management must ensure that staff and outside vendors alike follow the requirements of the various acts routinely. Failure to do so could result in large fines and adverse publicity, as well as dissatisfied patients.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61</a:t>
            </a:fld>
            <a:endParaRPr lang="en-US" dirty="0"/>
          </a:p>
        </p:txBody>
      </p:sp>
    </p:spTree>
    <p:extLst>
      <p:ext uri="{BB962C8B-B14F-4D97-AF65-F5344CB8AC3E}">
        <p14:creationId xmlns:p14="http://schemas.microsoft.com/office/powerpoint/2010/main" val="71937147"/>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62</a:t>
            </a:fld>
            <a:endParaRPr lang="en-US" dirty="0"/>
          </a:p>
        </p:txBody>
      </p:sp>
    </p:spTree>
    <p:extLst>
      <p:ext uri="{BB962C8B-B14F-4D97-AF65-F5344CB8AC3E}">
        <p14:creationId xmlns:p14="http://schemas.microsoft.com/office/powerpoint/2010/main" val="292840554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4.8: Medical Account Resolution </a:t>
            </a:r>
          </a:p>
        </p:txBody>
      </p:sp>
      <p:sp>
        <p:nvSpPr>
          <p:cNvPr id="3" name="Content Placeholder 2"/>
          <p:cNvSpPr>
            <a:spLocks noGrp="1"/>
          </p:cNvSpPr>
          <p:nvPr>
            <p:ph sz="half" idx="1"/>
          </p:nvPr>
        </p:nvSpPr>
        <p:spPr/>
        <p:txBody>
          <a:bodyPr/>
          <a:lstStyle/>
          <a:p>
            <a:pPr>
              <a:buNone/>
            </a:pPr>
            <a:endParaRPr lang="en-US" dirty="0"/>
          </a:p>
          <a:p>
            <a:r>
              <a:rPr lang="en-US" dirty="0"/>
              <a:t>Identify HFMA’s best practices in medical account resolution.</a:t>
            </a:r>
          </a:p>
          <a:p>
            <a:r>
              <a:rPr lang="en-US" dirty="0"/>
              <a:t>Distinguish key elements to consider when evaluating a collection agency.</a:t>
            </a:r>
          </a:p>
          <a:p>
            <a:r>
              <a:rPr lang="en-US" dirty="0"/>
              <a:t>Determine the advantages of using a third party collection agency.</a:t>
            </a:r>
          </a:p>
          <a:p>
            <a:r>
              <a:rPr lang="en-US" dirty="0"/>
              <a:t>Identify the purpose of a law firm in medical accounts resolution.</a:t>
            </a:r>
          </a:p>
        </p:txBody>
      </p:sp>
      <p:sp>
        <p:nvSpPr>
          <p:cNvPr id="4" name="Slide Number Placeholder 3"/>
          <p:cNvSpPr>
            <a:spLocks noGrp="1"/>
          </p:cNvSpPr>
          <p:nvPr>
            <p:ph type="sldNum" sz="quarter" idx="10"/>
          </p:nvPr>
        </p:nvSpPr>
        <p:spPr/>
        <p:txBody>
          <a:bodyPr/>
          <a:lstStyle/>
          <a:p>
            <a:fld id="{342C256A-E8D1-E44B-A707-3F94590BD37A}" type="slidenum">
              <a:rPr lang="en-US" smtClean="0"/>
              <a:pPr/>
              <a:t>63</a:t>
            </a:fld>
            <a:endParaRPr lang="en-US" dirty="0"/>
          </a:p>
        </p:txBody>
      </p:sp>
    </p:spTree>
    <p:extLst>
      <p:ext uri="{BB962C8B-B14F-4D97-AF65-F5344CB8AC3E}">
        <p14:creationId xmlns:p14="http://schemas.microsoft.com/office/powerpoint/2010/main" val="23362549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HFMA’s Best Practices</a:t>
            </a:r>
          </a:p>
        </p:txBody>
      </p:sp>
      <p:sp>
        <p:nvSpPr>
          <p:cNvPr id="3" name="Content Placeholder 2"/>
          <p:cNvSpPr>
            <a:spLocks noGrp="1"/>
          </p:cNvSpPr>
          <p:nvPr>
            <p:ph sz="half" idx="1"/>
          </p:nvPr>
        </p:nvSpPr>
        <p:spPr/>
        <p:txBody>
          <a:bodyPr/>
          <a:lstStyle/>
          <a:p>
            <a:r>
              <a:rPr lang="en-US" sz="1600" dirty="0"/>
              <a:t>Make bills patient-friendly</a:t>
            </a:r>
          </a:p>
          <a:p>
            <a:r>
              <a:rPr lang="en-US" sz="1600" dirty="0"/>
              <a:t>Establish procedures and ensure that they are followed</a:t>
            </a:r>
          </a:p>
          <a:p>
            <a:r>
              <a:rPr lang="en-US" sz="1600" dirty="0"/>
              <a:t>Be consistent</a:t>
            </a:r>
          </a:p>
          <a:p>
            <a:r>
              <a:rPr lang="en-US" sz="1600" dirty="0"/>
              <a:t>Coordinate account resolution activities within business affiliates</a:t>
            </a:r>
          </a:p>
          <a:p>
            <a:r>
              <a:rPr lang="en-US" sz="1600" dirty="0"/>
              <a:t>Exercise sound business judgment when choosing account resolution methods</a:t>
            </a:r>
          </a:p>
          <a:p>
            <a:r>
              <a:rPr lang="en-US" sz="1600" dirty="0"/>
              <a:t>State the account resolution clock when the first statement is sent</a:t>
            </a:r>
          </a:p>
          <a:p>
            <a:r>
              <a:rPr lang="en-US" sz="1600" dirty="0"/>
              <a:t>Report back to credit bureaus when account is solved</a:t>
            </a:r>
          </a:p>
          <a:p>
            <a:r>
              <a:rPr lang="en-US" sz="1600" dirty="0"/>
              <a:t>Track all consumer complaints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64</a:t>
            </a:fld>
            <a:endParaRPr lang="en-US" dirty="0"/>
          </a:p>
        </p:txBody>
      </p:sp>
    </p:spTree>
    <p:extLst>
      <p:ext uri="{BB962C8B-B14F-4D97-AF65-F5344CB8AC3E}">
        <p14:creationId xmlns:p14="http://schemas.microsoft.com/office/powerpoint/2010/main" val="2787597917"/>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Agencies</a:t>
            </a:r>
            <a:endParaRPr lang="en-US" b="1" dirty="0"/>
          </a:p>
        </p:txBody>
      </p:sp>
      <p:sp>
        <p:nvSpPr>
          <p:cNvPr id="3" name="Content Placeholder 2"/>
          <p:cNvSpPr>
            <a:spLocks noGrp="1"/>
          </p:cNvSpPr>
          <p:nvPr>
            <p:ph sz="half" idx="1"/>
          </p:nvPr>
        </p:nvSpPr>
        <p:spPr/>
        <p:txBody>
          <a:bodyPr vert="horz" lIns="0" tIns="0" rIns="0" bIns="0" rtlCol="0" anchor="t">
            <a:normAutofit/>
          </a:bodyPr>
          <a:lstStyle/>
          <a:p>
            <a:r>
              <a:rPr lang="en-US" dirty="0"/>
              <a:t>Selection is similar to an affiliation with a business partner or hiring a vendor</a:t>
            </a:r>
          </a:p>
          <a:p>
            <a:r>
              <a:rPr lang="en-US" dirty="0"/>
              <a:t>The agency represents the provider</a:t>
            </a:r>
          </a:p>
          <a:p>
            <a:r>
              <a:rPr lang="en-US" dirty="0"/>
              <a:t>Communication with the patients has a significant impact</a:t>
            </a:r>
          </a:p>
          <a:p>
            <a:pPr marL="255622" indent="-255622"/>
            <a:r>
              <a:rPr lang="en-US" dirty="0">
                <a:cs typeface="Times New Roman"/>
              </a:rPr>
              <a:t>Second Placements </a:t>
            </a:r>
            <a:endParaRPr lang="en-US" dirty="0"/>
          </a:p>
          <a:p>
            <a:pPr marL="255622" indent="-255622"/>
            <a:r>
              <a:rPr lang="en-US" dirty="0">
                <a:cs typeface="Times New Roman"/>
              </a:rPr>
              <a:t>Legal Action </a:t>
            </a:r>
            <a:endParaRPr lang="en-US" dirty="0"/>
          </a:p>
          <a:p>
            <a:endParaRPr lang="en-US" dirty="0"/>
          </a:p>
        </p:txBody>
      </p:sp>
    </p:spTree>
    <p:extLst>
      <p:ext uri="{BB962C8B-B14F-4D97-AF65-F5344CB8AC3E}">
        <p14:creationId xmlns:p14="http://schemas.microsoft.com/office/powerpoint/2010/main" val="1886495324"/>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 Collection Agency</a:t>
            </a:r>
          </a:p>
        </p:txBody>
      </p:sp>
      <p:sp>
        <p:nvSpPr>
          <p:cNvPr id="3" name="Content Placeholder 2"/>
          <p:cNvSpPr>
            <a:spLocks noGrp="1"/>
          </p:cNvSpPr>
          <p:nvPr>
            <p:ph sz="half" idx="1"/>
          </p:nvPr>
        </p:nvSpPr>
        <p:spPr/>
        <p:txBody>
          <a:bodyPr/>
          <a:lstStyle/>
          <a:p>
            <a:r>
              <a:rPr lang="en-US" dirty="0"/>
              <a:t>Reputation</a:t>
            </a:r>
          </a:p>
          <a:p>
            <a:r>
              <a:rPr lang="en-US" dirty="0"/>
              <a:t>Patient Relations</a:t>
            </a:r>
          </a:p>
          <a:p>
            <a:r>
              <a:rPr lang="en-US" dirty="0"/>
              <a:t>Agency Fees</a:t>
            </a:r>
          </a:p>
          <a:p>
            <a:r>
              <a:rPr lang="en-US" dirty="0"/>
              <a:t>Retention and Payment of Agency Fees</a:t>
            </a:r>
          </a:p>
          <a:p>
            <a:r>
              <a:rPr lang="en-US" dirty="0"/>
              <a:t>Reports</a:t>
            </a:r>
          </a:p>
          <a:p>
            <a:r>
              <a:rPr lang="en-US" dirty="0"/>
              <a:t>Collection Results</a:t>
            </a:r>
          </a:p>
          <a:p>
            <a:r>
              <a:rPr lang="en-US" dirty="0"/>
              <a:t>This same criteria applies to using a law firm.</a:t>
            </a:r>
          </a:p>
        </p:txBody>
      </p:sp>
      <p:sp>
        <p:nvSpPr>
          <p:cNvPr id="4" name="Slide Number Placeholder 3"/>
          <p:cNvSpPr>
            <a:spLocks noGrp="1"/>
          </p:cNvSpPr>
          <p:nvPr>
            <p:ph type="sldNum" sz="quarter" idx="10"/>
          </p:nvPr>
        </p:nvSpPr>
        <p:spPr/>
        <p:txBody>
          <a:bodyPr/>
          <a:lstStyle/>
          <a:p>
            <a:fld id="{342C256A-E8D1-E44B-A707-3F94590BD37A}" type="slidenum">
              <a:rPr lang="en-US" smtClean="0"/>
              <a:pPr/>
              <a:t>66</a:t>
            </a:fld>
            <a:endParaRPr lang="en-US" dirty="0"/>
          </a:p>
        </p:txBody>
      </p:sp>
    </p:spTree>
    <p:extLst>
      <p:ext uri="{BB962C8B-B14F-4D97-AF65-F5344CB8AC3E}">
        <p14:creationId xmlns:p14="http://schemas.microsoft.com/office/powerpoint/2010/main" val="1082818742"/>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F48B-1ABB-75A1-8720-0172591BF079}"/>
              </a:ext>
            </a:extLst>
          </p:cNvPr>
          <p:cNvSpPr>
            <a:spLocks noGrp="1"/>
          </p:cNvSpPr>
          <p:nvPr>
            <p:ph type="title"/>
          </p:nvPr>
        </p:nvSpPr>
        <p:spPr/>
        <p:txBody>
          <a:bodyPr/>
          <a:lstStyle/>
          <a:p>
            <a:r>
              <a:rPr lang="en-US" dirty="0"/>
              <a:t>Review Your Knowledge </a:t>
            </a:r>
          </a:p>
        </p:txBody>
      </p:sp>
      <p:sp>
        <p:nvSpPr>
          <p:cNvPr id="3" name="Content Placeholder 2">
            <a:extLst>
              <a:ext uri="{FF2B5EF4-FFF2-40B4-BE49-F238E27FC236}">
                <a16:creationId xmlns:a16="http://schemas.microsoft.com/office/drawing/2014/main" id="{BC305196-0EAA-3DCD-9765-B20B3BEDE99E}"/>
              </a:ext>
            </a:extLst>
          </p:cNvPr>
          <p:cNvSpPr>
            <a:spLocks noGrp="1"/>
          </p:cNvSpPr>
          <p:nvPr>
            <p:ph sz="half" idx="1"/>
          </p:nvPr>
        </p:nvSpPr>
        <p:spPr/>
        <p:txBody>
          <a:bodyPr vert="horz" lIns="0" tIns="0" rIns="0" bIns="0" rtlCol="0" anchor="t">
            <a:noAutofit/>
          </a:bodyPr>
          <a:lstStyle/>
          <a:p>
            <a:pPr marL="255622" indent="-255622"/>
            <a:r>
              <a:rPr lang="en-US" dirty="0">
                <a:cs typeface="Times New Roman"/>
              </a:rPr>
              <a:t>Which evaluation criteria demonstrates reputation expectations? </a:t>
            </a:r>
          </a:p>
          <a:p>
            <a:pPr marL="348575" indent="-348575">
              <a:buAutoNum type="arabicPeriod"/>
            </a:pPr>
            <a:r>
              <a:rPr lang="en-US" dirty="0">
                <a:cs typeface="Times New Roman"/>
              </a:rPr>
              <a:t>The agency's Yelp score and consumer comments. </a:t>
            </a:r>
          </a:p>
          <a:p>
            <a:pPr marL="348575" indent="-348575">
              <a:buAutoNum type="arabicPeriod"/>
            </a:pPr>
            <a:r>
              <a:rPr lang="en-US" dirty="0">
                <a:cs typeface="Times New Roman"/>
              </a:rPr>
              <a:t>The amount of monies collected monthly. </a:t>
            </a:r>
            <a:endParaRPr lang="en-US" dirty="0"/>
          </a:p>
          <a:p>
            <a:pPr marL="348575" indent="-348575">
              <a:buAutoNum type="arabicPeriod"/>
            </a:pPr>
            <a:r>
              <a:rPr lang="en-US" dirty="0">
                <a:cs typeface="Times New Roman"/>
              </a:rPr>
              <a:t>The employment of staff who have documented experience working in financial areas of health care </a:t>
            </a:r>
            <a:endParaRPr lang="en-US" dirty="0"/>
          </a:p>
          <a:p>
            <a:pPr marL="348575" indent="-348575">
              <a:buAutoNum type="arabicPeriod"/>
            </a:pPr>
            <a:r>
              <a:rPr lang="en-US" dirty="0">
                <a:cs typeface="Times New Roman"/>
              </a:rPr>
              <a:t>The high turnover rate for entry level employees. </a:t>
            </a:r>
            <a:endParaRPr lang="en-US" dirty="0"/>
          </a:p>
        </p:txBody>
      </p:sp>
      <p:sp>
        <p:nvSpPr>
          <p:cNvPr id="4" name="Slide Number Placeholder 3">
            <a:extLst>
              <a:ext uri="{FF2B5EF4-FFF2-40B4-BE49-F238E27FC236}">
                <a16:creationId xmlns:a16="http://schemas.microsoft.com/office/drawing/2014/main" id="{5491D7F5-5198-C284-BEE6-E773F3A73151}"/>
              </a:ext>
            </a:extLst>
          </p:cNvPr>
          <p:cNvSpPr>
            <a:spLocks noGrp="1"/>
          </p:cNvSpPr>
          <p:nvPr>
            <p:ph type="sldNum" sz="quarter" idx="10"/>
          </p:nvPr>
        </p:nvSpPr>
        <p:spPr/>
        <p:txBody>
          <a:bodyPr/>
          <a:lstStyle/>
          <a:p>
            <a:fld id="{342C256A-E8D1-E44B-A707-3F94590BD37A}" type="slidenum">
              <a:rPr lang="en-US" smtClean="0"/>
              <a:pPr/>
              <a:t>67</a:t>
            </a:fld>
            <a:endParaRPr lang="en-US" dirty="0"/>
          </a:p>
        </p:txBody>
      </p:sp>
    </p:spTree>
    <p:extLst>
      <p:ext uri="{BB962C8B-B14F-4D97-AF65-F5344CB8AC3E}">
        <p14:creationId xmlns:p14="http://schemas.microsoft.com/office/powerpoint/2010/main" val="2930269862"/>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pPr>
              <a:lnSpc>
                <a:spcPct val="100000"/>
              </a:lnSpc>
            </a:pPr>
            <a:r>
              <a:rPr lang="en-US" sz="1600" dirty="0"/>
              <a:t>Collection agencies have tools and technologies that are effective in pursuing aged self-pay accounts</a:t>
            </a:r>
          </a:p>
          <a:p>
            <a:pPr>
              <a:lnSpc>
                <a:spcPct val="100000"/>
              </a:lnSpc>
            </a:pPr>
            <a:r>
              <a:rPr lang="en-US" sz="1600" dirty="0"/>
              <a:t>Collection agencies may collect appropriately assigned accounts faster than the provider</a:t>
            </a:r>
          </a:p>
          <a:p>
            <a:pPr>
              <a:lnSpc>
                <a:spcPct val="100000"/>
              </a:lnSpc>
            </a:pPr>
            <a:r>
              <a:rPr lang="en-US" sz="1600" dirty="0"/>
              <a:t>Collection agencies can establish a complete documentation record that may be critical in litigation activities</a:t>
            </a:r>
          </a:p>
          <a:p>
            <a:pPr>
              <a:lnSpc>
                <a:spcPct val="100000"/>
              </a:lnSpc>
            </a:pPr>
            <a:r>
              <a:rPr lang="en-US" sz="1600" dirty="0"/>
              <a:t>Collection agencies can provide additional benefits to the patient accounts staff through feedback on evaluation of assigned accounts and staff training</a:t>
            </a:r>
          </a:p>
          <a:p>
            <a:pPr>
              <a:lnSpc>
                <a:spcPct val="100000"/>
              </a:lnSpc>
            </a:pPr>
            <a:r>
              <a:rPr lang="en-US" sz="1600" dirty="0"/>
              <a:t>The assignment of accounts to an agency will provide an incentive to patients to pay accounts timely to the provider and avoid transfer agency transfer</a:t>
            </a:r>
          </a:p>
          <a:p>
            <a:pPr>
              <a:lnSpc>
                <a:spcPct val="100000"/>
              </a:lnSpc>
            </a:pPr>
            <a:r>
              <a:rPr lang="en-US" sz="1600" dirty="0"/>
              <a:t>The selection of a collection agency is similar to an affiliation with a business partner or the hiring of a vendor for specific services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68</a:t>
            </a:fld>
            <a:endParaRPr lang="en-US" dirty="0"/>
          </a:p>
        </p:txBody>
      </p:sp>
    </p:spTree>
    <p:extLst>
      <p:ext uri="{BB962C8B-B14F-4D97-AF65-F5344CB8AC3E}">
        <p14:creationId xmlns:p14="http://schemas.microsoft.com/office/powerpoint/2010/main" val="4246475458"/>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69" dirty="0"/>
              <a:t>4.9: Outsourcing</a:t>
            </a:r>
          </a:p>
        </p:txBody>
      </p:sp>
      <p:sp>
        <p:nvSpPr>
          <p:cNvPr id="3" name="Content Placeholder 2"/>
          <p:cNvSpPr>
            <a:spLocks noGrp="1"/>
          </p:cNvSpPr>
          <p:nvPr>
            <p:ph sz="half" idx="1"/>
          </p:nvPr>
        </p:nvSpPr>
        <p:spPr/>
        <p:txBody>
          <a:bodyPr/>
          <a:lstStyle/>
          <a:p>
            <a:pPr>
              <a:buNone/>
            </a:pPr>
            <a:endParaRPr lang="en-US" dirty="0"/>
          </a:p>
          <a:p>
            <a:r>
              <a:rPr lang="en-US" dirty="0"/>
              <a:t>Recognize the role of outsourcing within a health care organization.</a:t>
            </a:r>
          </a:p>
          <a:p>
            <a:r>
              <a:rPr lang="en-US" dirty="0"/>
              <a:t>Determine the advantages and disadvantages of outsourcing.</a:t>
            </a:r>
          </a:p>
          <a:p>
            <a:r>
              <a:rPr lang="en-US" dirty="0"/>
              <a:t>Identify the clauses that should be included within an outsourcing contract.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69</a:t>
            </a:fld>
            <a:endParaRPr lang="en-US" dirty="0"/>
          </a:p>
        </p:txBody>
      </p:sp>
    </p:spTree>
    <p:extLst>
      <p:ext uri="{BB962C8B-B14F-4D97-AF65-F5344CB8AC3E}">
        <p14:creationId xmlns:p14="http://schemas.microsoft.com/office/powerpoint/2010/main" val="4216064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Transactions</a:t>
            </a:r>
          </a:p>
        </p:txBody>
      </p:sp>
      <p:sp>
        <p:nvSpPr>
          <p:cNvPr id="3" name="Content Placeholder 2"/>
          <p:cNvSpPr>
            <a:spLocks noGrp="1"/>
          </p:cNvSpPr>
          <p:nvPr>
            <p:ph sz="half" idx="1"/>
          </p:nvPr>
        </p:nvSpPr>
        <p:spPr/>
        <p:txBody>
          <a:bodyPr/>
          <a:lstStyle/>
          <a:p>
            <a:pPr>
              <a:buNone/>
            </a:pPr>
            <a:r>
              <a:rPr lang="en-US" dirty="0"/>
              <a:t>Electronic Funds Transfer (EFT)—</a:t>
            </a:r>
          </a:p>
          <a:p>
            <a:r>
              <a:rPr lang="en-US" dirty="0"/>
              <a:t>The fastest way to move money because it is possible to transfer funds</a:t>
            </a:r>
          </a:p>
          <a:p>
            <a:r>
              <a:rPr lang="en-US" dirty="0"/>
              <a:t>Greatly simplifies cash balancing and control requirements</a:t>
            </a:r>
          </a:p>
        </p:txBody>
      </p:sp>
      <p:pic>
        <p:nvPicPr>
          <p:cNvPr id="4" name="Picture 3">
            <a:extLst>
              <a:ext uri="{FF2B5EF4-FFF2-40B4-BE49-F238E27FC236}">
                <a16:creationId xmlns:a16="http://schemas.microsoft.com/office/drawing/2014/main" id="{67FCB415-4F5E-4574-B053-CFEEF7A42B4B}"/>
              </a:ext>
            </a:extLst>
          </p:cNvPr>
          <p:cNvPicPr>
            <a:picLocks noChangeAspect="1"/>
          </p:cNvPicPr>
          <p:nvPr/>
        </p:nvPicPr>
        <p:blipFill>
          <a:blip r:embed="rId3"/>
          <a:stretch>
            <a:fillRect/>
          </a:stretch>
        </p:blipFill>
        <p:spPr>
          <a:xfrm>
            <a:off x="1854477" y="3184968"/>
            <a:ext cx="5435047" cy="1226436"/>
          </a:xfrm>
          <a:prstGeom prst="rect">
            <a:avLst/>
          </a:prstGeom>
        </p:spPr>
      </p:pic>
    </p:spTree>
    <p:extLst>
      <p:ext uri="{BB962C8B-B14F-4D97-AF65-F5344CB8AC3E}">
        <p14:creationId xmlns:p14="http://schemas.microsoft.com/office/powerpoint/2010/main" val="3471579996"/>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Outsourcing Within the Revenue Cycle</a:t>
            </a:r>
          </a:p>
        </p:txBody>
      </p:sp>
      <p:sp>
        <p:nvSpPr>
          <p:cNvPr id="3" name="Content Placeholder 2"/>
          <p:cNvSpPr>
            <a:spLocks noGrp="1"/>
          </p:cNvSpPr>
          <p:nvPr>
            <p:ph sz="half" idx="1"/>
          </p:nvPr>
        </p:nvSpPr>
        <p:spPr/>
        <p:txBody>
          <a:bodyPr/>
          <a:lstStyle/>
          <a:p>
            <a:pPr>
              <a:lnSpc>
                <a:spcPct val="100000"/>
              </a:lnSpc>
            </a:pPr>
            <a:r>
              <a:rPr lang="en-US" sz="1626" dirty="0"/>
              <a:t>Patient Access</a:t>
            </a:r>
            <a:br>
              <a:rPr lang="en-US" sz="1626" dirty="0"/>
            </a:br>
            <a:r>
              <a:rPr lang="en-US" sz="1626" dirty="0"/>
              <a:t>-Call center vendor</a:t>
            </a:r>
          </a:p>
          <a:p>
            <a:pPr>
              <a:lnSpc>
                <a:spcPct val="100000"/>
              </a:lnSpc>
            </a:pPr>
            <a:r>
              <a:rPr lang="en-US" sz="1626" dirty="0"/>
              <a:t>Health Information Management</a:t>
            </a:r>
            <a:br>
              <a:rPr lang="en-US" sz="1626" dirty="0"/>
            </a:br>
            <a:r>
              <a:rPr lang="en-US" sz="1626" dirty="0"/>
              <a:t>-Transcription, coding, release of information processing</a:t>
            </a:r>
          </a:p>
          <a:p>
            <a:pPr>
              <a:lnSpc>
                <a:spcPct val="100000"/>
              </a:lnSpc>
            </a:pPr>
            <a:r>
              <a:rPr lang="en-US" sz="1626" dirty="0"/>
              <a:t>Patient Accounting</a:t>
            </a:r>
            <a:br>
              <a:rPr lang="en-US" sz="1626" dirty="0"/>
            </a:br>
            <a:r>
              <a:rPr lang="en-US" sz="1626" dirty="0"/>
              <a:t>-Call center for processing of insurance and self-pay account follow-up</a:t>
            </a:r>
          </a:p>
        </p:txBody>
      </p:sp>
      <p:sp>
        <p:nvSpPr>
          <p:cNvPr id="4" name="Slide Number Placeholder 3"/>
          <p:cNvSpPr>
            <a:spLocks noGrp="1"/>
          </p:cNvSpPr>
          <p:nvPr>
            <p:ph type="sldNum" sz="quarter" idx="10"/>
          </p:nvPr>
        </p:nvSpPr>
        <p:spPr/>
        <p:txBody>
          <a:bodyPr/>
          <a:lstStyle/>
          <a:p>
            <a:fld id="{342C256A-E8D1-E44B-A707-3F94590BD37A}" type="slidenum">
              <a:rPr lang="en-US" smtClean="0"/>
              <a:pPr/>
              <a:t>70</a:t>
            </a:fld>
            <a:endParaRPr lang="en-US" dirty="0"/>
          </a:p>
        </p:txBody>
      </p:sp>
      <p:pic>
        <p:nvPicPr>
          <p:cNvPr id="5" name="Picture 5">
            <a:extLst>
              <a:ext uri="{FF2B5EF4-FFF2-40B4-BE49-F238E27FC236}">
                <a16:creationId xmlns:a16="http://schemas.microsoft.com/office/drawing/2014/main" id="{76FAB3E5-A392-80AB-9FAF-6B5694C73BE4}"/>
              </a:ext>
            </a:extLst>
          </p:cNvPr>
          <p:cNvPicPr>
            <a:picLocks noChangeAspect="1"/>
          </p:cNvPicPr>
          <p:nvPr/>
        </p:nvPicPr>
        <p:blipFill>
          <a:blip r:embed="rId3"/>
          <a:stretch>
            <a:fillRect/>
          </a:stretch>
        </p:blipFill>
        <p:spPr>
          <a:xfrm>
            <a:off x="4572000" y="3066646"/>
            <a:ext cx="2640877" cy="1492382"/>
          </a:xfrm>
          <a:prstGeom prst="rect">
            <a:avLst/>
          </a:prstGeom>
        </p:spPr>
      </p:pic>
    </p:spTree>
    <p:extLst>
      <p:ext uri="{BB962C8B-B14F-4D97-AF65-F5344CB8AC3E}">
        <p14:creationId xmlns:p14="http://schemas.microsoft.com/office/powerpoint/2010/main" val="3484714736"/>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Outsourcing</a:t>
            </a:r>
          </a:p>
        </p:txBody>
      </p:sp>
      <p:sp>
        <p:nvSpPr>
          <p:cNvPr id="3" name="Content Placeholder 2"/>
          <p:cNvSpPr>
            <a:spLocks noGrp="1"/>
          </p:cNvSpPr>
          <p:nvPr>
            <p:ph sz="half" idx="1"/>
          </p:nvPr>
        </p:nvSpPr>
        <p:spPr/>
        <p:txBody>
          <a:bodyPr/>
          <a:lstStyle/>
          <a:p>
            <a:r>
              <a:rPr lang="en-US" dirty="0"/>
              <a:t>Advantages:</a:t>
            </a:r>
            <a:br>
              <a:rPr lang="en-US" dirty="0"/>
            </a:br>
            <a:r>
              <a:rPr lang="en-US" sz="1626" dirty="0"/>
              <a:t>-Qualified staff</a:t>
            </a:r>
            <a:br>
              <a:rPr lang="en-US" sz="1626" dirty="0"/>
            </a:br>
            <a:r>
              <a:rPr lang="en-US" sz="1626" dirty="0"/>
              <a:t>-Access to technology</a:t>
            </a:r>
            <a:br>
              <a:rPr lang="en-US" sz="1626" dirty="0"/>
            </a:br>
            <a:r>
              <a:rPr lang="en-US" sz="1626" dirty="0"/>
              <a:t>-Vendor absorbs some of the financial risk</a:t>
            </a:r>
            <a:br>
              <a:rPr lang="en-US" sz="1626" dirty="0"/>
            </a:br>
            <a:r>
              <a:rPr lang="en-US" sz="1626" dirty="0"/>
              <a:t>-Vendor’s economies of scale helps keep costs down</a:t>
            </a:r>
          </a:p>
          <a:p>
            <a:r>
              <a:rPr lang="en-US" dirty="0"/>
              <a:t>Disadvantages:</a:t>
            </a:r>
            <a:br>
              <a:rPr lang="en-US" dirty="0"/>
            </a:br>
            <a:r>
              <a:rPr lang="en-US" sz="1626" dirty="0"/>
              <a:t>-Impact on direct control of A/R</a:t>
            </a:r>
            <a:br>
              <a:rPr lang="en-US" sz="1626" dirty="0"/>
            </a:br>
            <a:r>
              <a:rPr lang="en-US" sz="1626" dirty="0"/>
              <a:t>-Impact on customer service</a:t>
            </a:r>
            <a:br>
              <a:rPr lang="en-US" sz="1626" dirty="0"/>
            </a:br>
            <a:r>
              <a:rPr lang="en-US" sz="1626" dirty="0"/>
              <a:t>-Increased cost if vendor is not effective</a:t>
            </a:r>
            <a:br>
              <a:rPr lang="en-US" sz="1626" dirty="0"/>
            </a:br>
            <a:r>
              <a:rPr lang="en-US" sz="1626" dirty="0"/>
              <a:t>-Legal considerations if vendor’s staff do not identify themselves as vendors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71</a:t>
            </a:fld>
            <a:endParaRPr lang="en-US" dirty="0"/>
          </a:p>
        </p:txBody>
      </p:sp>
    </p:spTree>
    <p:extLst>
      <p:ext uri="{BB962C8B-B14F-4D97-AF65-F5344CB8AC3E}">
        <p14:creationId xmlns:p14="http://schemas.microsoft.com/office/powerpoint/2010/main" val="3253119861"/>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Outsourcing Considerations</a:t>
            </a:r>
          </a:p>
        </p:txBody>
      </p:sp>
      <p:sp>
        <p:nvSpPr>
          <p:cNvPr id="3" name="Content Placeholder 2"/>
          <p:cNvSpPr>
            <a:spLocks noGrp="1"/>
          </p:cNvSpPr>
          <p:nvPr>
            <p:ph sz="half" idx="1"/>
          </p:nvPr>
        </p:nvSpPr>
        <p:spPr/>
        <p:txBody>
          <a:bodyPr vert="horz" lIns="0" tIns="0" rIns="0" bIns="0" rtlCol="0" anchor="t">
            <a:noAutofit/>
          </a:bodyPr>
          <a:lstStyle/>
          <a:p>
            <a:r>
              <a:rPr lang="en-US" dirty="0"/>
              <a:t>Initiate an RFP process</a:t>
            </a:r>
          </a:p>
          <a:p>
            <a:r>
              <a:rPr lang="en-US" dirty="0"/>
              <a:t>Require vendors to demonstrate expertise and ability to handle the outsourced processes</a:t>
            </a:r>
          </a:p>
          <a:p>
            <a:r>
              <a:rPr lang="en-US" dirty="0"/>
              <a:t>Providers should be able to conduct on-site visits and obtain detailed references</a:t>
            </a:r>
          </a:p>
          <a:p>
            <a:r>
              <a:rPr lang="en-US" dirty="0"/>
              <a:t>Talk with the vendor’s employees to assess level of experience and competency</a:t>
            </a:r>
          </a:p>
          <a:p>
            <a:pPr marL="255622" indent="-255622"/>
            <a:r>
              <a:rPr lang="en-US" dirty="0">
                <a:cs typeface="Times New Roman"/>
              </a:rPr>
              <a:t>Outsourcing Contract Clauses </a:t>
            </a:r>
            <a:endParaRPr lang="en-US" dirty="0"/>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72</a:t>
            </a:fld>
            <a:endParaRPr lang="en-US" dirty="0"/>
          </a:p>
        </p:txBody>
      </p:sp>
    </p:spTree>
    <p:extLst>
      <p:ext uri="{BB962C8B-B14F-4D97-AF65-F5344CB8AC3E}">
        <p14:creationId xmlns:p14="http://schemas.microsoft.com/office/powerpoint/2010/main" val="3498775555"/>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BF7C0-5353-BB27-D3A5-C6B7FF827F1E}"/>
              </a:ext>
            </a:extLst>
          </p:cNvPr>
          <p:cNvSpPr>
            <a:spLocks noGrp="1"/>
          </p:cNvSpPr>
          <p:nvPr>
            <p:ph type="title"/>
          </p:nvPr>
        </p:nvSpPr>
        <p:spPr/>
        <p:txBody>
          <a:bodyPr/>
          <a:lstStyle/>
          <a:p>
            <a:r>
              <a:rPr lang="en-US" dirty="0"/>
              <a:t>Review Your Knowledge </a:t>
            </a:r>
          </a:p>
        </p:txBody>
      </p:sp>
      <p:sp>
        <p:nvSpPr>
          <p:cNvPr id="3" name="Content Placeholder 2">
            <a:extLst>
              <a:ext uri="{FF2B5EF4-FFF2-40B4-BE49-F238E27FC236}">
                <a16:creationId xmlns:a16="http://schemas.microsoft.com/office/drawing/2014/main" id="{4E6084AE-E6A1-72CF-DE33-8D9A647574E5}"/>
              </a:ext>
            </a:extLst>
          </p:cNvPr>
          <p:cNvSpPr>
            <a:spLocks noGrp="1"/>
          </p:cNvSpPr>
          <p:nvPr>
            <p:ph sz="half" idx="1"/>
          </p:nvPr>
        </p:nvSpPr>
        <p:spPr/>
        <p:txBody>
          <a:bodyPr vert="horz" lIns="0" tIns="0" rIns="0" bIns="0" rtlCol="0" anchor="t">
            <a:noAutofit/>
          </a:bodyPr>
          <a:lstStyle/>
          <a:p>
            <a:pPr marL="255622" indent="-255622"/>
            <a:r>
              <a:rPr lang="en-US" dirty="0">
                <a:cs typeface="Times New Roman"/>
              </a:rPr>
              <a:t>Which function within the revenue cycle is NOT a good candidate for outsourcing? </a:t>
            </a:r>
          </a:p>
          <a:p>
            <a:pPr marL="348575" indent="-348575">
              <a:buAutoNum type="arabicPeriod"/>
            </a:pPr>
            <a:r>
              <a:rPr lang="en-US" dirty="0">
                <a:cs typeface="Times New Roman"/>
              </a:rPr>
              <a:t>Health Care Patient Services </a:t>
            </a:r>
          </a:p>
          <a:p>
            <a:pPr marL="348575" indent="-348575">
              <a:buAutoNum type="arabicPeriod"/>
            </a:pPr>
            <a:r>
              <a:rPr lang="en-US" dirty="0">
                <a:cs typeface="Times New Roman"/>
              </a:rPr>
              <a:t>Patient Accounting </a:t>
            </a:r>
            <a:endParaRPr lang="en-US" dirty="0"/>
          </a:p>
          <a:p>
            <a:pPr marL="348575" indent="-348575">
              <a:buAutoNum type="arabicPeriod"/>
            </a:pPr>
            <a:r>
              <a:rPr lang="en-US" dirty="0">
                <a:cs typeface="Times New Roman"/>
              </a:rPr>
              <a:t>Patient Access </a:t>
            </a:r>
          </a:p>
          <a:p>
            <a:pPr marL="348575" indent="-348575">
              <a:buAutoNum type="arabicPeriod"/>
            </a:pPr>
            <a:r>
              <a:rPr lang="en-US" dirty="0">
                <a:cs typeface="Times New Roman"/>
              </a:rPr>
              <a:t>Health Information Management </a:t>
            </a:r>
            <a:endParaRPr lang="en-US" dirty="0"/>
          </a:p>
        </p:txBody>
      </p:sp>
      <p:sp>
        <p:nvSpPr>
          <p:cNvPr id="4" name="Slide Number Placeholder 3">
            <a:extLst>
              <a:ext uri="{FF2B5EF4-FFF2-40B4-BE49-F238E27FC236}">
                <a16:creationId xmlns:a16="http://schemas.microsoft.com/office/drawing/2014/main" id="{E62E44EF-84E7-DBF3-6A61-A2524C5DB661}"/>
              </a:ext>
            </a:extLst>
          </p:cNvPr>
          <p:cNvSpPr>
            <a:spLocks noGrp="1"/>
          </p:cNvSpPr>
          <p:nvPr>
            <p:ph type="sldNum" sz="quarter" idx="10"/>
          </p:nvPr>
        </p:nvSpPr>
        <p:spPr/>
        <p:txBody>
          <a:bodyPr/>
          <a:lstStyle/>
          <a:p>
            <a:fld id="{342C256A-E8D1-E44B-A707-3F94590BD37A}" type="slidenum">
              <a:rPr lang="en-US" smtClean="0"/>
              <a:pPr/>
              <a:t>73</a:t>
            </a:fld>
            <a:endParaRPr lang="en-US" dirty="0"/>
          </a:p>
        </p:txBody>
      </p:sp>
    </p:spTree>
    <p:extLst>
      <p:ext uri="{BB962C8B-B14F-4D97-AF65-F5344CB8AC3E}">
        <p14:creationId xmlns:p14="http://schemas.microsoft.com/office/powerpoint/2010/main" val="1200361444"/>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sz="half" idx="1"/>
          </p:nvPr>
        </p:nvSpPr>
        <p:spPr/>
        <p:txBody>
          <a:bodyPr/>
          <a:lstStyle/>
          <a:p>
            <a:r>
              <a:rPr lang="en-US" sz="1626" dirty="0"/>
              <a:t>Before considering outsourcing as a solution, it should be evaluated in the same way as any other purchased service.</a:t>
            </a:r>
          </a:p>
          <a:p>
            <a:r>
              <a:rPr lang="en-US" sz="1626" dirty="0"/>
              <a:t>To get the best outsourcing experience, providers should talk with the vendor’s employees prior to selection, so that their level of experience and competency with both the revenue cycle and handling outsourced accounts can be determined. Reaching out to current and past vendor clients and discussing service and performance is also recommended.</a:t>
            </a:r>
          </a:p>
        </p:txBody>
      </p:sp>
      <p:sp>
        <p:nvSpPr>
          <p:cNvPr id="4" name="Slide Number Placeholder 3"/>
          <p:cNvSpPr>
            <a:spLocks noGrp="1"/>
          </p:cNvSpPr>
          <p:nvPr>
            <p:ph type="sldNum" sz="quarter" idx="10"/>
          </p:nvPr>
        </p:nvSpPr>
        <p:spPr/>
        <p:txBody>
          <a:bodyPr/>
          <a:lstStyle/>
          <a:p>
            <a:fld id="{342C256A-E8D1-E44B-A707-3F94590BD37A}" type="slidenum">
              <a:rPr lang="en-US" smtClean="0"/>
              <a:pPr/>
              <a:t>74</a:t>
            </a:fld>
            <a:endParaRPr lang="en-US" dirty="0"/>
          </a:p>
        </p:txBody>
      </p:sp>
    </p:spTree>
    <p:extLst>
      <p:ext uri="{BB962C8B-B14F-4D97-AF65-F5344CB8AC3E}">
        <p14:creationId xmlns:p14="http://schemas.microsoft.com/office/powerpoint/2010/main" val="3158609636"/>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75</a:t>
            </a:fld>
            <a:endParaRPr lang="en-US" dirty="0"/>
          </a:p>
        </p:txBody>
      </p:sp>
    </p:spTree>
    <p:extLst>
      <p:ext uri="{BB962C8B-B14F-4D97-AF65-F5344CB8AC3E}">
        <p14:creationId xmlns:p14="http://schemas.microsoft.com/office/powerpoint/2010/main" val="1188733219"/>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2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835</a:t>
            </a:r>
          </a:p>
        </p:txBody>
      </p:sp>
      <p:sp>
        <p:nvSpPr>
          <p:cNvPr id="3" name="Content Placeholder 2"/>
          <p:cNvSpPr>
            <a:spLocks noGrp="1"/>
          </p:cNvSpPr>
          <p:nvPr>
            <p:ph sz="half" idx="1"/>
          </p:nvPr>
        </p:nvSpPr>
        <p:spPr>
          <a:xfrm>
            <a:off x="1754130" y="913502"/>
            <a:ext cx="5635742" cy="3371850"/>
          </a:xfrm>
        </p:spPr>
        <p:txBody>
          <a:bodyPr vert="horz" lIns="0" tIns="0" rIns="0" bIns="0" rtlCol="0" anchor="t">
            <a:noAutofit/>
          </a:bodyPr>
          <a:lstStyle/>
          <a:p>
            <a:pPr>
              <a:buNone/>
            </a:pPr>
            <a:r>
              <a:rPr lang="en-US" dirty="0"/>
              <a:t>Electronic Remittance Advice (ERA) 835 Data Set</a:t>
            </a:r>
          </a:p>
          <a:p>
            <a:r>
              <a:rPr lang="en-US" dirty="0"/>
              <a:t>835 format is used to electronically send third-party payments and remittance details to healthcare providers</a:t>
            </a:r>
          </a:p>
          <a:p>
            <a:pPr marL="255622" indent="-255622"/>
            <a:r>
              <a:rPr lang="en-US" dirty="0">
                <a:cs typeface="Arial"/>
              </a:rPr>
              <a:t>Level 1—Electronic receipt of data only</a:t>
            </a:r>
          </a:p>
          <a:p>
            <a:pPr marL="255622" indent="-255622"/>
            <a:r>
              <a:rPr lang="en-US" dirty="0">
                <a:cs typeface="Arial"/>
              </a:rPr>
              <a:t>Level 2—Electronic receipt and electronic data entry</a:t>
            </a:r>
          </a:p>
          <a:p>
            <a:pPr marL="255622" indent="-255622"/>
            <a:r>
              <a:rPr lang="en-US" dirty="0">
                <a:cs typeface="Arial"/>
              </a:rPr>
              <a:t>Level 3—Electronic receipt, data entry, reconciliation, posting, and closing</a:t>
            </a:r>
          </a:p>
          <a:p>
            <a:pPr marL="255622" indent="-255622"/>
            <a:r>
              <a:rPr lang="en-US" dirty="0">
                <a:cs typeface="Arial"/>
              </a:rPr>
              <a:t>Level 4—Total automation of receipt, data entry, payment posting and adjustment processing</a:t>
            </a:r>
            <a:endParaRPr lang="en-US" dirty="0"/>
          </a:p>
        </p:txBody>
      </p:sp>
    </p:spTree>
    <p:extLst>
      <p:ext uri="{BB962C8B-B14F-4D97-AF65-F5344CB8AC3E}">
        <p14:creationId xmlns:p14="http://schemas.microsoft.com/office/powerpoint/2010/main" val="4075483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Balancing and Control</a:t>
            </a:r>
          </a:p>
        </p:txBody>
      </p:sp>
      <p:sp>
        <p:nvSpPr>
          <p:cNvPr id="3" name="Content Placeholder 2"/>
          <p:cNvSpPr>
            <a:spLocks noGrp="1"/>
          </p:cNvSpPr>
          <p:nvPr>
            <p:ph sz="half" idx="1"/>
          </p:nvPr>
        </p:nvSpPr>
        <p:spPr/>
        <p:txBody>
          <a:bodyPr>
            <a:noAutofit/>
          </a:bodyPr>
          <a:lstStyle/>
          <a:p>
            <a:pPr>
              <a:spcBef>
                <a:spcPts val="407"/>
              </a:spcBef>
            </a:pPr>
            <a:r>
              <a:rPr lang="en-US" dirty="0"/>
              <a:t>Download the Electronic Remittance Advice (ERA) files.</a:t>
            </a:r>
          </a:p>
          <a:p>
            <a:pPr>
              <a:spcBef>
                <a:spcPts val="407"/>
              </a:spcBef>
            </a:pPr>
            <a:endParaRPr lang="en-US" dirty="0"/>
          </a:p>
          <a:p>
            <a:pPr>
              <a:spcBef>
                <a:spcPts val="407"/>
              </a:spcBef>
            </a:pPr>
            <a:r>
              <a:rPr lang="en-US" dirty="0"/>
              <a:t>Review payment amount with EFT payment amount.</a:t>
            </a:r>
          </a:p>
          <a:p>
            <a:pPr>
              <a:spcBef>
                <a:spcPts val="407"/>
              </a:spcBef>
            </a:pPr>
            <a:endParaRPr lang="en-US" dirty="0"/>
          </a:p>
          <a:p>
            <a:pPr>
              <a:spcBef>
                <a:spcPts val="407"/>
              </a:spcBef>
            </a:pPr>
            <a:r>
              <a:rPr lang="en-US" dirty="0"/>
              <a:t>Process against system filters to identify items that require manual review:</a:t>
            </a:r>
          </a:p>
          <a:p>
            <a:pPr>
              <a:spcBef>
                <a:spcPts val="407"/>
              </a:spcBef>
            </a:pPr>
            <a:endParaRPr lang="en-US" dirty="0"/>
          </a:p>
          <a:p>
            <a:pPr>
              <a:spcBef>
                <a:spcPts val="407"/>
              </a:spcBef>
            </a:pPr>
            <a:r>
              <a:rPr lang="en-US" dirty="0"/>
              <a:t>After resolving all filtered exceptions, execute automatic account posting.</a:t>
            </a:r>
          </a:p>
          <a:p>
            <a:pPr>
              <a:buNone/>
            </a:pPr>
            <a:endParaRPr lang="en-US" dirty="0"/>
          </a:p>
        </p:txBody>
      </p:sp>
    </p:spTree>
    <p:extLst>
      <p:ext uri="{BB962C8B-B14F-4D97-AF65-F5344CB8AC3E}">
        <p14:creationId xmlns:p14="http://schemas.microsoft.com/office/powerpoint/2010/main" val="3884621250"/>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FMA_PrimaryPresentation" id="{397F1F87-9BB8-4DCA-B350-21D49D6C3852}" vid="{754A1CBA-F775-443E-9354-63E9D7CFC14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2F4B2000D6F94A8B573DE31E29ADC0" ma:contentTypeVersion="18" ma:contentTypeDescription="Create a new document." ma:contentTypeScope="" ma:versionID="7655ae25fdc67b35f0db6de1b3852c63">
  <xsd:schema xmlns:xsd="http://www.w3.org/2001/XMLSchema" xmlns:xs="http://www.w3.org/2001/XMLSchema" xmlns:p="http://schemas.microsoft.com/office/2006/metadata/properties" xmlns:ns2="5b4b86c5-475f-485b-ac30-381e64ef08ac" xmlns:ns3="c714058f-4a6e-4e5a-8e7b-04766cc098e5" targetNamespace="http://schemas.microsoft.com/office/2006/metadata/properties" ma:root="true" ma:fieldsID="e00f4b6129d77f26f7d4ed9d18922e02" ns2:_="" ns3:_="">
    <xsd:import namespace="5b4b86c5-475f-485b-ac30-381e64ef08ac"/>
    <xsd:import namespace="c714058f-4a6e-4e5a-8e7b-04766cc098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b86c5-475f-485b-ac30-381e64ef08a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14058f-4a6e-4e5a-8e7b-04766cc098e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3dd1043-f2ad-45da-88d1-a893a3de250b}" ma:internalName="TaxCatchAll" ma:showField="CatchAllData" ma:web="c714058f-4a6e-4e5a-8e7b-04766cc09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714058f-4a6e-4e5a-8e7b-04766cc098e5">
      <UserInfo>
        <DisplayName>Todd Nelson</DisplayName>
        <AccountId>25</AccountId>
        <AccountType/>
      </UserInfo>
    </SharedWithUsers>
    <lcf76f155ced4ddcb4097134ff3c332f xmlns="5b4b86c5-475f-485b-ac30-381e64ef08ac">
      <Terms xmlns="http://schemas.microsoft.com/office/infopath/2007/PartnerControls"/>
    </lcf76f155ced4ddcb4097134ff3c332f>
    <TaxCatchAll xmlns="c714058f-4a6e-4e5a-8e7b-04766cc098e5" xsi:nil="true"/>
  </documentManagement>
</p:properties>
</file>

<file path=customXml/itemProps1.xml><?xml version="1.0" encoding="utf-8"?>
<ds:datastoreItem xmlns:ds="http://schemas.openxmlformats.org/officeDocument/2006/customXml" ds:itemID="{B8DE033E-23B2-42DD-AD76-8C0AC68E58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b86c5-475f-485b-ac30-381e64ef08ac"/>
    <ds:schemaRef ds:uri="c714058f-4a6e-4e5a-8e7b-04766cc098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19D4B3-36A0-45B8-9755-C2BF611B8437}">
  <ds:schemaRefs>
    <ds:schemaRef ds:uri="http://schemas.microsoft.com/sharepoint/v3/contenttype/forms"/>
  </ds:schemaRefs>
</ds:datastoreItem>
</file>

<file path=customXml/itemProps3.xml><?xml version="1.0" encoding="utf-8"?>
<ds:datastoreItem xmlns:ds="http://schemas.openxmlformats.org/officeDocument/2006/customXml" ds:itemID="{22896B5E-7282-4045-B380-07B2682E29F2}">
  <ds:schemaRefs>
    <ds:schemaRef ds:uri="http://schemas.microsoft.com/office/2006/documentManagement/types"/>
    <ds:schemaRef ds:uri="http://schemas.openxmlformats.org/package/2006/metadata/core-properties"/>
    <ds:schemaRef ds:uri="5b4b86c5-475f-485b-ac30-381e64ef08ac"/>
    <ds:schemaRef ds:uri="http://purl.org/dc/elements/1.1/"/>
    <ds:schemaRef ds:uri="http://schemas.microsoft.com/office/infopath/2007/PartnerControls"/>
    <ds:schemaRef ds:uri="c714058f-4a6e-4e5a-8e7b-04766cc098e5"/>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HFMA_PrimaryPresentation</Template>
  <TotalTime>10773</TotalTime>
  <Words>8744</Words>
  <Application>Microsoft Office PowerPoint</Application>
  <PresentationFormat>On-screen Show (16:9)</PresentationFormat>
  <Paragraphs>832</Paragraphs>
  <Slides>76</Slides>
  <Notes>56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76</vt:i4>
      </vt:variant>
    </vt:vector>
  </HeadingPairs>
  <TitlesOfParts>
    <vt:vector size="85" baseType="lpstr">
      <vt:lpstr>Arial</vt:lpstr>
      <vt:lpstr>Arial</vt:lpstr>
      <vt:lpstr>Calibri</vt:lpstr>
      <vt:lpstr>Calibri Light</vt:lpstr>
      <vt:lpstr>Courier New</vt:lpstr>
      <vt:lpstr>Lato</vt:lpstr>
      <vt:lpstr>Times New Roman</vt:lpstr>
      <vt:lpstr>Office Theme</vt:lpstr>
      <vt:lpstr>1_Office Theme</vt:lpstr>
      <vt:lpstr>PowerPoint Presentation</vt:lpstr>
      <vt:lpstr>Unit 4: Post-Service – Financial Care</vt:lpstr>
      <vt:lpstr>4.1: Cash Posting &amp; Electronic Remittance Advice and Fund Transfers</vt:lpstr>
      <vt:lpstr>Cash Handling Controls</vt:lpstr>
      <vt:lpstr>Daily Reconciliation Process</vt:lpstr>
      <vt:lpstr>General Ledger Cash </vt:lpstr>
      <vt:lpstr>Electronic Transactions</vt:lpstr>
      <vt:lpstr>835</vt:lpstr>
      <vt:lpstr>Balancing and Control</vt:lpstr>
      <vt:lpstr>Key Points</vt:lpstr>
      <vt:lpstr>What is EFT? </vt:lpstr>
      <vt:lpstr>PowerPoint Presentation</vt:lpstr>
      <vt:lpstr>4.2: Credit Balances</vt:lpstr>
      <vt:lpstr>Credit Balances</vt:lpstr>
      <vt:lpstr>Reasons and Resolutions </vt:lpstr>
      <vt:lpstr>Small Credit Balances</vt:lpstr>
      <vt:lpstr>Which statement is NOT true about credit balances? </vt:lpstr>
      <vt:lpstr>Key Points</vt:lpstr>
      <vt:lpstr>4.3: Exception Based Processing-Denied Claims</vt:lpstr>
      <vt:lpstr>Rejections</vt:lpstr>
      <vt:lpstr>Denial Types </vt:lpstr>
      <vt:lpstr>Outpatient Denials </vt:lpstr>
      <vt:lpstr>Inpatient Denials </vt:lpstr>
      <vt:lpstr>Denials Across the Revenue Cycle </vt:lpstr>
      <vt:lpstr>Recovery Audit Contractors </vt:lpstr>
      <vt:lpstr>Managing Denials</vt:lpstr>
      <vt:lpstr>Denial Prevention </vt:lpstr>
      <vt:lpstr>Appealing Denials</vt:lpstr>
      <vt:lpstr>Medicare Appeal Process </vt:lpstr>
      <vt:lpstr>Non Government Claim Denials</vt:lpstr>
      <vt:lpstr>Which option is NOT a type of denial? </vt:lpstr>
      <vt:lpstr>Key Points</vt:lpstr>
      <vt:lpstr>PowerPoint Presentation</vt:lpstr>
      <vt:lpstr>4.4: Exception Based Processing-Non-Paid Claim</vt:lpstr>
      <vt:lpstr>Follow-Up Work Flow</vt:lpstr>
      <vt:lpstr>Effective Follow Up Methods </vt:lpstr>
      <vt:lpstr>Effective AR Management </vt:lpstr>
      <vt:lpstr>Liability Payers</vt:lpstr>
      <vt:lpstr>Key Points</vt:lpstr>
      <vt:lpstr>Which option is NOT a lien type? </vt:lpstr>
      <vt:lpstr>PowerPoint Presentation</vt:lpstr>
      <vt:lpstr>4.5: Self-Pay Follow-Up</vt:lpstr>
      <vt:lpstr>Patient Open Balance Billing</vt:lpstr>
      <vt:lpstr>Financial Assistance Policy</vt:lpstr>
      <vt:lpstr>The Difference Between Bad Debt and Financial Assistance (Charity Care)</vt:lpstr>
      <vt:lpstr>Self-Pay Follow-Up and Account Resolution Factors</vt:lpstr>
      <vt:lpstr>What is not a component of a FAP? </vt:lpstr>
      <vt:lpstr>Which option does NOT have to be considered in self pay follow up guidelines? </vt:lpstr>
      <vt:lpstr>Key Points</vt:lpstr>
      <vt:lpstr>4.6: 501(r)</vt:lpstr>
      <vt:lpstr>Affordable Care Act</vt:lpstr>
      <vt:lpstr>Extraordinary Collection Actions</vt:lpstr>
      <vt:lpstr>Review your knowledge</vt:lpstr>
      <vt:lpstr>Key Points</vt:lpstr>
      <vt:lpstr>PowerPoint Presentation</vt:lpstr>
      <vt:lpstr>4.7: Patient Debt Regulations</vt:lpstr>
      <vt:lpstr>Granting Credit</vt:lpstr>
      <vt:lpstr>Bankruptcy</vt:lpstr>
      <vt:lpstr>Telephone Consumer Protection Act</vt:lpstr>
      <vt:lpstr>Review your Knowledge </vt:lpstr>
      <vt:lpstr>Key Points</vt:lpstr>
      <vt:lpstr>PowerPoint Presentation</vt:lpstr>
      <vt:lpstr>4.8: Medical Account Resolution </vt:lpstr>
      <vt:lpstr>HFMA’s Best Practices</vt:lpstr>
      <vt:lpstr>Collection Agencies</vt:lpstr>
      <vt:lpstr>Evaluating a Collection Agency</vt:lpstr>
      <vt:lpstr>Review Your Knowledge </vt:lpstr>
      <vt:lpstr>Key Points</vt:lpstr>
      <vt:lpstr>4.9: Outsourcing</vt:lpstr>
      <vt:lpstr>Outsourcing Within the Revenue Cycle</vt:lpstr>
      <vt:lpstr>Outsourcing</vt:lpstr>
      <vt:lpstr>Outsourcing Considerations</vt:lpstr>
      <vt:lpstr>Review Your Knowledge </vt:lpstr>
      <vt:lpstr>Key Points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Heavlin</dc:creator>
  <cp:lastModifiedBy>Shirley Heavlin</cp:lastModifiedBy>
  <cp:revision>7</cp:revision>
  <cp:lastPrinted>2023-06-23T18:25:12Z</cp:lastPrinted>
  <dcterms:created xsi:type="dcterms:W3CDTF">2022-03-30T22:47:06Z</dcterms:created>
  <dcterms:modified xsi:type="dcterms:W3CDTF">2024-03-25T23:26:06Z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0x010100E42F4B2000D6F94A8B573DE31E29ADC0</vt:lpwstr>
  </property>
  <property fmtid="{D5CDD505-2E9C-101B-9397-08002B2CF9AE}" pid="3" name="MediaServiceImageTags">
    <vt:lpwstr/>
  </property>
</Properties>
</file>