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43"/>
  </p:notesMasterIdLst>
  <p:sldIdLst>
    <p:sldId id="258" r:id="rId5"/>
    <p:sldId id="340" r:id="rId6"/>
    <p:sldId id="2214" r:id="rId7"/>
    <p:sldId id="342" r:id="rId8"/>
    <p:sldId id="343" r:id="rId9"/>
    <p:sldId id="344" r:id="rId10"/>
    <p:sldId id="350" r:id="rId11"/>
    <p:sldId id="2208" r:id="rId12"/>
    <p:sldId id="358" r:id="rId13"/>
    <p:sldId id="422" r:id="rId14"/>
    <p:sldId id="353" r:id="rId15"/>
    <p:sldId id="1658" r:id="rId16"/>
    <p:sldId id="414" r:id="rId17"/>
    <p:sldId id="357" r:id="rId18"/>
    <p:sldId id="2209" r:id="rId19"/>
    <p:sldId id="408" r:id="rId20"/>
    <p:sldId id="359" r:id="rId21"/>
    <p:sldId id="2205" r:id="rId22"/>
    <p:sldId id="2207" r:id="rId23"/>
    <p:sldId id="2203" r:id="rId24"/>
    <p:sldId id="2202" r:id="rId25"/>
    <p:sldId id="2215" r:id="rId26"/>
    <p:sldId id="360" r:id="rId27"/>
    <p:sldId id="361" r:id="rId28"/>
    <p:sldId id="2210" r:id="rId29"/>
    <p:sldId id="365" r:id="rId30"/>
    <p:sldId id="380" r:id="rId31"/>
    <p:sldId id="364" r:id="rId32"/>
    <p:sldId id="371" r:id="rId33"/>
    <p:sldId id="369" r:id="rId34"/>
    <p:sldId id="368" r:id="rId35"/>
    <p:sldId id="2206" r:id="rId36"/>
    <p:sldId id="370" r:id="rId37"/>
    <p:sldId id="372" r:id="rId38"/>
    <p:sldId id="389" r:id="rId39"/>
    <p:sldId id="373" r:id="rId40"/>
    <p:sldId id="220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29D12-45F4-355B-6515-FC3296305CC5}" name="Rich Lucas" initials="RL" userId="S::rlucas@hfma.org::693a8b8d-8f5e-44ae-bbdc-219ba306c1e6" providerId="AD"/>
  <p188:author id="{AA38E91C-004B-D895-AA13-1E60C2D6AED9}" name="Greg Akroyd" initials="GA" userId="S::gakroyd@hfma.org::ae5e6351-9cd1-4936-a427-ff3dff1720ed" providerId="AD"/>
  <p188:author id="{1BDFEE56-604E-5526-55F8-AB7BEE57B088}" name="Karen Thomas" initials="KT" userId="S::kthomas@hfma.org::4c1e293a-1b02-4ab7-be47-d2e692083421" providerId="AD"/>
  <p188:author id="{C7C42B73-83EA-A79F-1A2E-5C0057CFC3C6}" name="Tracy Packingham" initials="TP" userId="S::tpackingham@hfma.org::c48a5b4f-18d3-4bbf-90d6-3f1a22648e06" providerId="AD"/>
  <p188:author id="{C1C23599-CDCC-5A30-1CDC-F5274E3B17FC}" name="Brianna Slominski" initials="BS" userId="S::bslominski@hfma.org::7ad2e49d-cc09-495b-9ef9-8025811ce721" providerId="AD"/>
  <p188:author id="{5ACC38D3-8E4F-722A-AE72-9885F642168E}" name="Todd Nelson" initials="TN" userId="S::tnelson@hfma.org::58dc19ad-bfe1-49f8-9cd4-929a110dc8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444545"/>
    <a:srgbClr val="8CC34B"/>
    <a:srgbClr val="119CD9"/>
    <a:srgbClr val="E5EAF0"/>
    <a:srgbClr val="002E6D"/>
    <a:srgbClr val="FFFFFF"/>
    <a:srgbClr val="C3D3DC"/>
    <a:srgbClr val="BDB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3DF3C-175A-8F39-31E1-A73779BDD3B9}" v="2" dt="2024-04-16T14:00:50.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98_6FA9360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9D_997F6756.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9F_40F8175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9B_77B292A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9B_77B292A8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9A_37E96C7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89A_37E96C73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9A_37E96C73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8.4000000000000005E-2</c:v>
                </c:pt>
                <c:pt idx="1">
                  <c:v>0.27500000000000002</c:v>
                </c:pt>
                <c:pt idx="2">
                  <c:v>0.41</c:v>
                </c:pt>
                <c:pt idx="3">
                  <c:v>0.27500000000000002</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254"/>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92D05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A-670C-9D41-A51E-BFDBA7EF6A37}"/>
              </c:ext>
            </c:extLst>
          </c:dPt>
          <c:dPt>
            <c:idx val="7"/>
            <c:bubble3D val="0"/>
            <c:spPr>
              <a:solidFill>
                <a:srgbClr val="00206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B-670C-9D41-A51E-BFDBA7EF6A37}"/>
              </c:ext>
            </c:extLst>
          </c:dPt>
          <c:cat>
            <c:strRef>
              <c:f>Sheet1!$A$2:$A$9</c:f>
              <c:strCache>
                <c:ptCount val="8"/>
                <c:pt idx="0">
                  <c:v>Revenue Cycle</c:v>
                </c:pt>
                <c:pt idx="1">
                  <c:v>Finance</c:v>
                </c:pt>
                <c:pt idx="2">
                  <c:v>Patient Access</c:v>
                </c:pt>
                <c:pt idx="3">
                  <c:v>Patient Financial Services</c:v>
                </c:pt>
                <c:pt idx="4">
                  <c:v>Accounting</c:v>
                </c:pt>
                <c:pt idx="5">
                  <c:v>Administration and Operations</c:v>
                </c:pt>
                <c:pt idx="6">
                  <c:v>Health Information/Medical Records</c:v>
                </c:pt>
                <c:pt idx="7">
                  <c:v>Decision Support/BI/Analytics</c:v>
                </c:pt>
              </c:strCache>
            </c:strRef>
          </c:cat>
          <c:val>
            <c:numRef>
              <c:f>Sheet1!$B$2:$B$9</c:f>
              <c:numCache>
                <c:formatCode>General</c:formatCode>
                <c:ptCount val="8"/>
                <c:pt idx="0">
                  <c:v>13467</c:v>
                </c:pt>
                <c:pt idx="1">
                  <c:v>10673</c:v>
                </c:pt>
                <c:pt idx="2">
                  <c:v>14671</c:v>
                </c:pt>
                <c:pt idx="3">
                  <c:v>10726</c:v>
                </c:pt>
                <c:pt idx="4">
                  <c:v>5253</c:v>
                </c:pt>
                <c:pt idx="5">
                  <c:v>6520</c:v>
                </c:pt>
                <c:pt idx="6">
                  <c:v>6022</c:v>
                </c:pt>
                <c:pt idx="7">
                  <c:v>3118</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0.35399999999999998</c:v>
                </c:pt>
                <c:pt idx="1">
                  <c:v>0.33600000000000002</c:v>
                </c:pt>
                <c:pt idx="2">
                  <c:v>0.216</c:v>
                </c:pt>
                <c:pt idx="3">
                  <c:v>9.4E-2</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0.05</c:v>
                </c:pt>
                <c:pt idx="1">
                  <c:v>0.214</c:v>
                </c:pt>
                <c:pt idx="2">
                  <c:v>0.64600000000000002</c:v>
                </c:pt>
                <c:pt idx="3">
                  <c:v>0.09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0.55000000000000004</c:v>
                </c:pt>
                <c:pt idx="1">
                  <c:v>0.27300000000000002</c:v>
                </c:pt>
                <c:pt idx="2">
                  <c:v>0</c:v>
                </c:pt>
                <c:pt idx="3">
                  <c:v>0</c:v>
                </c:pt>
                <c:pt idx="4">
                  <c:v>0.17699999999999999</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0.83</c:v>
                </c:pt>
                <c:pt idx="1">
                  <c:v>0.17</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0.11600000000000001</c:v>
                </c:pt>
                <c:pt idx="1">
                  <c:v>0.88400000000000001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8925">
              <a:lnSpc>
                <a:spcPct val="110000"/>
              </a:lnSpc>
              <a:spcBef>
                <a:spcPts val="0"/>
              </a:spcBef>
              <a:spcAft>
                <a:spcPts val="1200"/>
              </a:spcAft>
              <a:buFont typeface="Wingdings" panose="05000000000000000000" pitchFamily="2" charset="2"/>
              <a:buChar char="§"/>
            </a:pPr>
            <a:r>
              <a:rPr lang="en-US" b="0"/>
              <a:t>Update your business processes to align with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Provide consumer education resources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Adopt best practices for consumerism.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HFMA has developed a whole suite of industry-consensus best practices in this area. They address price transparency, financial communications with patients and medical debt resolution. We call this initiative Healthcare Dollars &amp; Sense. Hundreds of providers have adopted these best practices but others may still be unaware.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These best practices, together with the self assessment tool in our consumerism maturity model, provide a solid foundation for building a consumer-centric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FD43B4B-4907-5C40-80D6-55B34FAF3ADA}" type="slidenum">
              <a:rPr lang="en-US" smtClean="0"/>
              <a:t>12</a:t>
            </a:fld>
            <a:endParaRPr lang="en-US"/>
          </a:p>
        </p:txBody>
      </p:sp>
    </p:spTree>
    <p:extLst>
      <p:ext uri="{BB962C8B-B14F-4D97-AF65-F5344CB8AC3E}">
        <p14:creationId xmlns:p14="http://schemas.microsoft.com/office/powerpoint/2010/main" val="22596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361345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634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p>
          <a:p>
            <a:pPr marL="171450" indent="-171450">
              <a:buFont typeface="Arial"/>
              <a:buChar char="•"/>
            </a:pPr>
            <a:r>
              <a:rPr lang="en-US"/>
              <a:t>Business of Health Care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t>Suggest that physicians and physician practice executives check out HFMA’s webinars on topics of interest to them</a:t>
            </a:r>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p>
          <a:p>
            <a:pPr marL="171450" indent="-171450">
              <a:buFont typeface="Arial"/>
              <a:buChar char="•"/>
            </a:pPr>
            <a:r>
              <a:rPr lang="en-US"/>
              <a:t>Price Transparency report: Clarifies basic definitions that are often misused, Sets forth guiding principles, Establishes roles for health plans, providers, others, Reflects consensus of key stakeholders</a:t>
            </a:r>
          </a:p>
          <a:p>
            <a:pPr marL="171450" indent="-171450">
              <a:buFont typeface="Arial"/>
              <a:buChar char="•"/>
            </a:pPr>
            <a:r>
              <a:rPr lang="en-US"/>
              <a:t>Consumer Guide to Understanding Healthcare Prices: Describes how to request price estimates, step by step, the guide can be downloaded for free at hfma.org/</a:t>
            </a:r>
            <a:r>
              <a:rPr lang="en-US" err="1"/>
              <a:t>consumerguide</a:t>
            </a:r>
            <a:r>
              <a:rPr lang="en-US"/>
              <a:t> and posted on your organization’s website as a resource for consumers. No permission needed.</a:t>
            </a:r>
          </a:p>
          <a:p>
            <a:pPr marL="171450" indent="-171450">
              <a:buFont typeface="Arial"/>
              <a:buChar char="•"/>
            </a:pPr>
            <a:endParaRPr lang="en-US"/>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endParaRPr lang="en-US"/>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27</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your clinical colleagues, the </a:t>
            </a:r>
            <a:r>
              <a:rPr lang="en-US"/>
              <a:t>HFMA Business of Health Care ®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HFM available to read with an online reader, as well as mobile app for all mobile devices, including iPhones, tablets and all Android devices.</a:t>
            </a:r>
          </a:p>
          <a:p>
            <a:pPr marL="171450" indent="-171450">
              <a:buFont typeface="Calibri"/>
              <a:buChar char="-"/>
            </a:pPr>
            <a:r>
              <a:rPr lang="en-US">
                <a:cs typeface="Calibri"/>
              </a:rPr>
              <a:t>E-Newsletters contain newsworthy content, industry stories, and strategies – log into My Profile on hfma.org and review My Communication Preferences to ensure you are opted in</a:t>
            </a:r>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a:spcAft>
                <a:spcPts val="1200"/>
              </a:spcAft>
              <a:defRPr/>
            </a:pPr>
            <a:endParaRPr lang="en-US" b="1">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171450">
              <a:spcAft>
                <a:spcPts val="1200"/>
              </a:spcAft>
              <a:buFont typeface="Calibri"/>
              <a:buChar char="-"/>
              <a:defRPr/>
            </a:pPr>
            <a:r>
              <a:rPr lang="en-US"/>
              <a:t>HFMA’s Compensation Report, </a:t>
            </a:r>
            <a:r>
              <a:rPr lang="en-US" err="1"/>
              <a:t>outlineds</a:t>
            </a:r>
            <a:r>
              <a:rPr lang="en-US"/>
              <a:t> average compensation metrics from across a number of healthcare finance industry titles.  </a:t>
            </a:r>
          </a:p>
          <a:p>
            <a:pPr marL="339725" indent="-171450">
              <a:spcAft>
                <a:spcPts val="1200"/>
              </a:spcAft>
              <a:buFont typeface="Calibri"/>
              <a:buChar char="-"/>
              <a:defRPr/>
            </a:pPr>
            <a:r>
              <a:rPr lang="en-US"/>
              <a:t>Use the consumer maturity calculator to learn whether your organization’s consumer maturity level is consumer-centric, emerging, initiating, or undeveloped.  </a:t>
            </a:r>
          </a:p>
          <a:p>
            <a:pPr marL="339725" indent="-171450">
              <a:spcAft>
                <a:spcPts val="1200"/>
              </a:spcAft>
              <a:buFont typeface="Calibri"/>
              <a:buChar char="-"/>
              <a:defRPr/>
            </a:pPr>
            <a:r>
              <a:rPr lang="en-US"/>
              <a:t>benchmark your performance against previous MAP Award winners.</a:t>
            </a:r>
            <a:endParaRPr lang="en-US">
              <a:cs typeface="Calibri" panose="020F0502020204030204"/>
            </a:endParaRPr>
          </a:p>
          <a:p>
            <a:pPr marL="339725" indent="-171450">
              <a:spcAft>
                <a:spcPts val="1200"/>
              </a:spcAft>
              <a:buFont typeface="Calibri"/>
              <a:buChar char="-"/>
              <a:defRPr/>
            </a:pPr>
            <a:r>
              <a:rPr lang="en-US"/>
              <a:t>Products, services, and ROI calculators that have been evaluated by users like you for quality, technical support, customer service, and value—all things you look for as you make purchasing decisions. </a:t>
            </a:r>
            <a:endParaRPr lang="en-US">
              <a:cs typeface="Calibri" panose="020F0502020204030204"/>
            </a:endParaRPr>
          </a:p>
          <a:p>
            <a:pPr marL="339725" indent="-171450">
              <a:spcAft>
                <a:spcPts val="1200"/>
              </a:spcAft>
              <a:buFont typeface="Calibri"/>
              <a:buChar char="-"/>
              <a:defRPr/>
            </a:pPr>
            <a:r>
              <a:rPr lang="en-US"/>
              <a:t>Each quarter, HFMA surveys its members on important trends including net patient revenue, staffing, cost of care and technology implementation. Over time, HFMA’s Outlook Survey offers a view into the future of healthcare finance to help you make more informed and relevant decisions.</a:t>
            </a: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287868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delivers Monday through Friday and keeps you in the know</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367643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Total cost of care report: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27790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3E0F09D-D190-96F7-FAE3-576BBF3F10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5"/>
          <p:cNvSpPr>
            <a:spLocks noGrp="1"/>
          </p:cNvSpPr>
          <p:nvPr>
            <p:ph type="body" sz="quarter" idx="10"/>
          </p:nvPr>
        </p:nvSpPr>
        <p:spPr>
          <a:xfrm>
            <a:off x="406401" y="2569796"/>
            <a:ext cx="11396132" cy="1242421"/>
          </a:xfrm>
          <a:effectLst>
            <a:outerShdw blurRad="50800" dist="38100" dir="2700000" algn="tl" rotWithShape="0">
              <a:prstClr val="black"/>
            </a:outerShdw>
          </a:effectLst>
        </p:spPr>
        <p:txBody>
          <a:bodyPr lIns="0" tIns="0" rIns="0" bIns="0" anchor="t" anchorCtr="0">
            <a:normAutofit/>
          </a:bodyPr>
          <a:lstStyle>
            <a:lvl1pPr marL="0" indent="0">
              <a:lnSpc>
                <a:spcPts val="4267"/>
              </a:lnSpc>
              <a:spcBef>
                <a:spcPts val="0"/>
              </a:spcBef>
              <a:buNone/>
              <a:defRPr sz="4000" b="1" baseline="0">
                <a:solidFill>
                  <a:schemeClr val="bg1"/>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406401" y="2218173"/>
            <a:ext cx="7391847" cy="351623"/>
          </a:xfrm>
          <a:effectLst>
            <a:outerShdw blurRad="50800" dist="38100" dir="2700000" algn="tl" rotWithShape="0">
              <a:prstClr val="black"/>
            </a:outerShdw>
          </a:effectLst>
        </p:spPr>
        <p:txBody>
          <a:bodyPr lIns="0" tIns="0" rIns="0" bIns="0">
            <a:normAutofit/>
          </a:bodyPr>
          <a:lstStyle>
            <a:lvl1pPr marL="0" indent="0">
              <a:buFontTx/>
              <a:buNone/>
              <a:defRPr sz="2000" baseline="0">
                <a:solidFill>
                  <a:schemeClr val="bg1"/>
                </a:solidFill>
                <a:latin typeface="arial" charset="0"/>
              </a:defRPr>
            </a:lvl1p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2CF6CDC0-5664-0B31-2358-D0ACC05400CB}"/>
              </a:ext>
            </a:extLst>
          </p:cNvPr>
          <p:cNvPicPr>
            <a:picLocks noChangeAspect="1"/>
          </p:cNvPicPr>
          <p:nvPr userDrawn="1"/>
        </p:nvPicPr>
        <p:blipFill>
          <a:blip r:embed="rId3"/>
          <a:stretch>
            <a:fillRect/>
          </a:stretch>
        </p:blipFill>
        <p:spPr>
          <a:xfrm>
            <a:off x="406401" y="5517982"/>
            <a:ext cx="1689100" cy="1054100"/>
          </a:xfrm>
          <a:prstGeom prst="rect">
            <a:avLst/>
          </a:prstGeom>
        </p:spPr>
      </p:pic>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9427" t="33976" r="39635" b="47362"/>
          <a:stretch/>
        </p:blipFill>
        <p:spPr>
          <a:xfrm>
            <a:off x="4806950" y="1598931"/>
            <a:ext cx="2552700" cy="1280043"/>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926080"/>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Tree>
    <p:extLst>
      <p:ext uri="{BB962C8B-B14F-4D97-AF65-F5344CB8AC3E}">
        <p14:creationId xmlns:p14="http://schemas.microsoft.com/office/powerpoint/2010/main" val="33742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6E34807-2094-5747-6B8B-9F0F2E47F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4F9931D9-2DAF-420B-E2E5-E88BC601DFB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CC35D157-EE29-BF7B-A381-172A67BEEF45}"/>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E0F9A86A-8A28-EA0F-3893-FF39D7A82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6FA69F24-DC76-2185-85A1-B0BB456905A2}"/>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3F572BD4-2A28-11E0-5BF8-D467E3E8DD1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pic>
        <p:nvPicPr>
          <p:cNvPr id="2" name="Picture 1">
            <a:extLst>
              <a:ext uri="{FF2B5EF4-FFF2-40B4-BE49-F238E27FC236}">
                <a16:creationId xmlns:a16="http://schemas.microsoft.com/office/drawing/2014/main" id="{A603D769-AB29-584C-2BED-3822A88D6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7C13A7A6-7514-D725-0790-8DAC42E7911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2023</a:t>
            </a:r>
          </a:p>
        </p:txBody>
      </p:sp>
      <p:sp>
        <p:nvSpPr>
          <p:cNvPr id="4" name="TextBox 3">
            <a:extLst>
              <a:ext uri="{FF2B5EF4-FFF2-40B4-BE49-F238E27FC236}">
                <a16:creationId xmlns:a16="http://schemas.microsoft.com/office/drawing/2014/main" id="{60D25E63-7D1E-91D5-77ED-67F615EE705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17997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4/16/2024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67" r:id="rId4"/>
    <p:sldLayoutId id="2147483661" r:id="rId5"/>
    <p:sldLayoutId id="2147483676" r:id="rId6"/>
    <p:sldLayoutId id="2147483670" r:id="rId7"/>
    <p:sldLayoutId id="2147483671" r:id="rId8"/>
    <p:sldLayoutId id="2147483672" r:id="rId9"/>
    <p:sldLayoutId id="2147483673" r:id="rId10"/>
    <p:sldLayoutId id="2147483713" r:id="rId11"/>
    <p:sldLayoutId id="2147483678"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406401" y="2486937"/>
            <a:ext cx="11396132" cy="1242421"/>
          </a:xfrm>
          <a:effectLst>
            <a:outerShdw blurRad="50800" dist="38100" dir="2700000" algn="tl" rotWithShape="0">
              <a:prstClr val="black"/>
            </a:outerShdw>
          </a:effectLst>
        </p:spPr>
        <p:txBody>
          <a:bodyPr/>
          <a:lstStyle/>
          <a:p>
            <a:r>
              <a:rPr lang="en-US" sz="4000">
                <a:solidFill>
                  <a:schemeClr val="bg1"/>
                </a:solidFill>
                <a:latin typeface="Arial"/>
                <a:cs typeface="Arial"/>
              </a:rPr>
              <a:t>Helping Health Care Professionals </a:t>
            </a:r>
            <a:br>
              <a:rPr lang="en-US" sz="4000">
                <a:solidFill>
                  <a:schemeClr val="bg1"/>
                </a:solidFill>
                <a:latin typeface="Arial"/>
                <a:cs typeface="Arial"/>
              </a:rPr>
            </a:br>
            <a:r>
              <a:rPr lang="en-US" sz="4000">
                <a:solidFill>
                  <a:schemeClr val="bg1"/>
                </a:solidFill>
                <a:latin typeface="Arial"/>
                <a:cs typeface="Arial"/>
              </a:rPr>
              <a:t>&amp; Their Organizations Succeed</a:t>
            </a:r>
            <a:endParaRPr lang="en-US">
              <a:solidFill>
                <a:schemeClr val="bg1"/>
              </a:solidFill>
            </a:endParaRP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406401" y="2210253"/>
            <a:ext cx="7391847" cy="351623"/>
          </a:xfrm>
          <a:effectLst>
            <a:outerShdw blurRad="50800" dist="38100" dir="2700000" algn="tl" rotWithShape="0">
              <a:prstClr val="black"/>
            </a:outerShdw>
          </a:effectLst>
        </p:spPr>
        <p:txBody>
          <a:bodyPr>
            <a:normAutofit fontScale="85000" lnSpcReduction="10000"/>
          </a:bodyPr>
          <a:lstStyle/>
          <a:p>
            <a:r>
              <a:rPr lang="en-US" sz="2400">
                <a:solidFill>
                  <a:schemeClr val="bg1"/>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5" y="389965"/>
            <a:ext cx="11753111" cy="938092"/>
          </a:xfrm>
        </p:spPr>
        <p:txBody>
          <a:bodyPr>
            <a:normAutofit fontScale="90000"/>
          </a:bodyPr>
          <a:lstStyle/>
          <a:p>
            <a:r>
              <a:rPr lang="en-US"/>
              <a:t>HFMA’s Environmental Assessment Series, </a:t>
            </a:r>
            <a:r>
              <a:rPr lang="en-US" i="1"/>
              <a:t>Healthcare 2030</a:t>
            </a:r>
          </a:p>
        </p:txBody>
      </p:sp>
      <p:sp>
        <p:nvSpPr>
          <p:cNvPr id="3" name="Subtitle 2"/>
          <p:cNvSpPr>
            <a:spLocks noGrp="1"/>
          </p:cNvSpPr>
          <p:nvPr>
            <p:ph type="subTitle" idx="1"/>
          </p:nvPr>
        </p:nvSpPr>
        <p:spPr>
          <a:xfrm>
            <a:off x="14597" y="5504579"/>
            <a:ext cx="11747202" cy="483743"/>
          </a:xfrm>
        </p:spPr>
        <p:txBody>
          <a:bodyPr vert="horz" lIns="91440" tIns="45720" rIns="91440" bIns="45720" rtlCol="0" anchor="t">
            <a:normAutofit/>
          </a:bodyPr>
          <a:lstStyle/>
          <a:p>
            <a:pPr algn="ctr"/>
            <a:r>
              <a:rPr lang="en-US" err="1">
                <a:solidFill>
                  <a:srgbClr val="119CD9"/>
                </a:solidFill>
                <a:latin typeface="arial"/>
                <a:cs typeface="arial"/>
              </a:rPr>
              <a:t>hfma.org</a:t>
            </a:r>
            <a:r>
              <a:rPr lang="en-US">
                <a:solidFill>
                  <a:srgbClr val="119CD9"/>
                </a:solidFill>
                <a:latin typeface="arial"/>
                <a:cs typeface="arial"/>
              </a:rPr>
              <a:t>/hc2030</a:t>
            </a:r>
            <a:endParaRPr lang="en-US">
              <a:solidFill>
                <a:srgbClr val="119CD9"/>
              </a:solidFill>
            </a:endParaRPr>
          </a:p>
        </p:txBody>
      </p:sp>
      <p:sp>
        <p:nvSpPr>
          <p:cNvPr id="10" name="TextBox 9">
            <a:extLst>
              <a:ext uri="{FF2B5EF4-FFF2-40B4-BE49-F238E27FC236}">
                <a16:creationId xmlns:a16="http://schemas.microsoft.com/office/drawing/2014/main" id="{BDA79361-A4F2-1EC6-9729-586D8823B405}"/>
              </a:ext>
            </a:extLst>
          </p:cNvPr>
          <p:cNvSpPr txBox="1"/>
          <p:nvPr/>
        </p:nvSpPr>
        <p:spPr>
          <a:xfrm>
            <a:off x="1075165" y="4535544"/>
            <a:ext cx="9687128" cy="707886"/>
          </a:xfrm>
          <a:prstGeom prst="rect">
            <a:avLst/>
          </a:prstGeom>
          <a:noFill/>
        </p:spPr>
        <p:txBody>
          <a:bodyPr wrap="square" lIns="91440" tIns="45720" rIns="91440" bIns="45720" rtlCol="0" anchor="t">
            <a:spAutoFit/>
          </a:bodyPr>
          <a:lstStyle/>
          <a:p>
            <a:pPr algn="ctr"/>
            <a:r>
              <a:rPr lang="en-US" sz="2000" b="0" i="0">
                <a:solidFill>
                  <a:srgbClr val="00829C"/>
                </a:solidFill>
                <a:effectLst/>
                <a:latin typeface="Arial"/>
                <a:cs typeface="Arial"/>
              </a:rPr>
              <a:t>Volume </a:t>
            </a:r>
            <a:r>
              <a:rPr lang="en-US" sz="2000">
                <a:solidFill>
                  <a:srgbClr val="00829C"/>
                </a:solidFill>
                <a:latin typeface="Arial"/>
                <a:cs typeface="Arial"/>
              </a:rPr>
              <a:t>3</a:t>
            </a:r>
            <a:r>
              <a:rPr lang="en-US" sz="2000" b="0" i="0">
                <a:solidFill>
                  <a:srgbClr val="00829C"/>
                </a:solidFill>
                <a:effectLst/>
                <a:latin typeface="Arial"/>
                <a:cs typeface="Arial"/>
              </a:rPr>
              <a:t> </a:t>
            </a:r>
            <a:r>
              <a:rPr lang="en-US" sz="2000">
                <a:solidFill>
                  <a:srgbClr val="00829C"/>
                </a:solidFill>
                <a:latin typeface="Arial"/>
                <a:cs typeface="Arial"/>
              </a:rPr>
              <a:t>builds on Volumes 1 and 2, which closes out with a dive into hospitals' role in precision medicine. </a:t>
            </a:r>
            <a:endParaRPr lang="en-US" sz="2000" b="0" i="0">
              <a:solidFill>
                <a:srgbClr val="00829C"/>
              </a:solidFill>
              <a:effectLst/>
              <a:latin typeface="Arial" panose="020B0604020202020204" pitchFamily="34" charset="0"/>
              <a:cs typeface="Arial" panose="020B0604020202020204" pitchFamily="34" charset="0"/>
            </a:endParaRPr>
          </a:p>
        </p:txBody>
      </p:sp>
      <p:pic>
        <p:nvPicPr>
          <p:cNvPr id="5" name="Picture 4" descr="A person on a magazine cover&#10;&#10;Description automatically generated">
            <a:extLst>
              <a:ext uri="{FF2B5EF4-FFF2-40B4-BE49-F238E27FC236}">
                <a16:creationId xmlns:a16="http://schemas.microsoft.com/office/drawing/2014/main" id="{1A7D47B9-3ADC-8D54-3D6D-BB04FDA04FC2}"/>
              </a:ext>
            </a:extLst>
          </p:cNvPr>
          <p:cNvPicPr>
            <a:picLocks noChangeAspect="1"/>
          </p:cNvPicPr>
          <p:nvPr/>
        </p:nvPicPr>
        <p:blipFill>
          <a:blip r:embed="rId3"/>
          <a:stretch>
            <a:fillRect/>
          </a:stretch>
        </p:blipFill>
        <p:spPr>
          <a:xfrm>
            <a:off x="1666103" y="1245457"/>
            <a:ext cx="2042983" cy="2729813"/>
          </a:xfrm>
          <a:prstGeom prst="rect">
            <a:avLst/>
          </a:prstGeom>
          <a:effectLst>
            <a:reflection stA="52000" endPos="10000" dir="5400000" sy="-100000" algn="bl" rotWithShape="0"/>
          </a:effectLst>
        </p:spPr>
      </p:pic>
      <p:pic>
        <p:nvPicPr>
          <p:cNvPr id="8" name="Picture 7" descr="A person wearing glasses and a black jacket&#10;&#10;Description automatically generated">
            <a:extLst>
              <a:ext uri="{FF2B5EF4-FFF2-40B4-BE49-F238E27FC236}">
                <a16:creationId xmlns:a16="http://schemas.microsoft.com/office/drawing/2014/main" id="{42ED6463-80C1-0DCD-48E6-A3511B123713}"/>
              </a:ext>
            </a:extLst>
          </p:cNvPr>
          <p:cNvPicPr>
            <a:picLocks noChangeAspect="1"/>
          </p:cNvPicPr>
          <p:nvPr/>
        </p:nvPicPr>
        <p:blipFill>
          <a:blip r:embed="rId4"/>
          <a:stretch>
            <a:fillRect/>
          </a:stretch>
        </p:blipFill>
        <p:spPr>
          <a:xfrm>
            <a:off x="3838832" y="1249137"/>
            <a:ext cx="2042984" cy="2722455"/>
          </a:xfrm>
          <a:prstGeom prst="rect">
            <a:avLst/>
          </a:prstGeom>
          <a:effectLst>
            <a:reflection stA="52000" endPos="11000" dir="5400000" sy="-100000" algn="bl" rotWithShape="0"/>
          </a:effectLst>
        </p:spPr>
      </p:pic>
      <p:pic>
        <p:nvPicPr>
          <p:cNvPr id="11" name="Picture 10" descr="A magazine cover with a person&amp;#39;s face&#10;&#10;Description automatically generated">
            <a:extLst>
              <a:ext uri="{FF2B5EF4-FFF2-40B4-BE49-F238E27FC236}">
                <a16:creationId xmlns:a16="http://schemas.microsoft.com/office/drawing/2014/main" id="{A7966EA5-626F-7F94-75E3-21EADF20EB63}"/>
              </a:ext>
            </a:extLst>
          </p:cNvPr>
          <p:cNvPicPr>
            <a:picLocks noChangeAspect="1"/>
          </p:cNvPicPr>
          <p:nvPr/>
        </p:nvPicPr>
        <p:blipFill>
          <a:blip r:embed="rId5"/>
          <a:stretch>
            <a:fillRect/>
          </a:stretch>
        </p:blipFill>
        <p:spPr>
          <a:xfrm>
            <a:off x="6021860" y="1243638"/>
            <a:ext cx="2125362" cy="2733454"/>
          </a:xfrm>
          <a:prstGeom prst="rect">
            <a:avLst/>
          </a:prstGeom>
          <a:effectLst>
            <a:reflection stA="52000" endPos="10000" dir="5400000" sy="-100000" algn="bl" rotWithShape="0"/>
          </a:effectLst>
        </p:spPr>
      </p:pic>
      <p:pic>
        <p:nvPicPr>
          <p:cNvPr id="12" name="Picture 11" descr="A person with brown hair and a green background&#10;&#10;Description automatically generated">
            <a:extLst>
              <a:ext uri="{FF2B5EF4-FFF2-40B4-BE49-F238E27FC236}">
                <a16:creationId xmlns:a16="http://schemas.microsoft.com/office/drawing/2014/main" id="{B3B0E206-77BD-D3FB-5FDF-832C5DE095E0}"/>
              </a:ext>
            </a:extLst>
          </p:cNvPr>
          <p:cNvPicPr>
            <a:picLocks noChangeAspect="1"/>
          </p:cNvPicPr>
          <p:nvPr/>
        </p:nvPicPr>
        <p:blipFill>
          <a:blip r:embed="rId6"/>
          <a:stretch>
            <a:fillRect/>
          </a:stretch>
        </p:blipFill>
        <p:spPr>
          <a:xfrm>
            <a:off x="8266670" y="1253935"/>
            <a:ext cx="2125363" cy="2733454"/>
          </a:xfrm>
          <a:prstGeom prst="rect">
            <a:avLst/>
          </a:prstGeom>
          <a:effectLst>
            <a:reflection stA="52000" endPos="10000" dir="5400000" sy="-100000" algn="bl" rotWithShape="0"/>
          </a:effectLst>
        </p:spPr>
      </p:pic>
    </p:spTree>
    <p:extLst>
      <p:ext uri="{BB962C8B-B14F-4D97-AF65-F5344CB8AC3E}">
        <p14:creationId xmlns:p14="http://schemas.microsoft.com/office/powerpoint/2010/main" val="20681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7B5CDE74-D7BD-32D2-1B2A-DE175DFA3936}"/>
              </a:ext>
            </a:extLst>
          </p:cNvPr>
          <p:cNvPicPr>
            <a:picLocks noChangeAspect="1"/>
          </p:cNvPicPr>
          <p:nvPr/>
        </p:nvPicPr>
        <p:blipFill rotWithShape="1">
          <a:blip r:embed="rId3"/>
          <a:srcRect b="9853"/>
          <a:stretch/>
        </p:blipFill>
        <p:spPr>
          <a:xfrm>
            <a:off x="932111" y="914277"/>
            <a:ext cx="3183293" cy="3753094"/>
          </a:xfrm>
          <a:prstGeom prst="rect">
            <a:avLst/>
          </a:prstGeom>
          <a:effectLst>
            <a:reflection blurRad="6350" stA="52000" endA="300" endPos="17000" dir="5400000" sy="-100000" algn="bl" rotWithShape="0"/>
          </a:effectLst>
        </p:spPr>
      </p:pic>
      <p:sp>
        <p:nvSpPr>
          <p:cNvPr id="2" name="Title 1"/>
          <p:cNvSpPr>
            <a:spLocks noGrp="1"/>
          </p:cNvSpPr>
          <p:nvPr>
            <p:ph type="ctrTitle"/>
          </p:nvPr>
        </p:nvSpPr>
        <p:spPr>
          <a:xfrm>
            <a:off x="321376" y="268780"/>
            <a:ext cx="11451522" cy="938092"/>
          </a:xfrm>
        </p:spPr>
        <p:txBody>
          <a:bodyPr>
            <a:normAutofit/>
          </a:bodyPr>
          <a:lstStyle/>
          <a:p>
            <a:r>
              <a:rPr lang="en-US"/>
              <a:t>HFMA Research: Strategies for Success</a:t>
            </a:r>
          </a:p>
        </p:txBody>
      </p:sp>
      <p:sp>
        <p:nvSpPr>
          <p:cNvPr id="3" name="Subtitle 2"/>
          <p:cNvSpPr>
            <a:spLocks noGrp="1"/>
          </p:cNvSpPr>
          <p:nvPr>
            <p:ph type="subTitle" idx="1"/>
          </p:nvPr>
        </p:nvSpPr>
        <p:spPr>
          <a:xfrm>
            <a:off x="454384" y="5200060"/>
            <a:ext cx="3999049" cy="785500"/>
          </a:xfrm>
        </p:spPr>
        <p:txBody>
          <a:bodyPr vert="horz" lIns="91440" tIns="45720" rIns="91440" bIns="45720" rtlCol="0" anchor="t">
            <a:normAutofit/>
          </a:bodyPr>
          <a:lstStyle/>
          <a:p>
            <a:pPr algn="ctr"/>
            <a:r>
              <a:rPr lang="en-US" sz="1800">
                <a:solidFill>
                  <a:schemeClr val="tx1"/>
                </a:solidFill>
                <a:latin typeface="arial"/>
                <a:cs typeface="arial"/>
              </a:rPr>
              <a:t>HIGH-VALUE HEALTHCARE</a:t>
            </a:r>
          </a:p>
          <a:p>
            <a:pPr algn="ctr"/>
            <a:r>
              <a:rPr lang="en-US" err="1">
                <a:solidFill>
                  <a:srgbClr val="119CD9"/>
                </a:solidFill>
                <a:latin typeface="arial"/>
                <a:cs typeface="arial"/>
              </a:rPr>
              <a:t>hfma.org</a:t>
            </a:r>
            <a:r>
              <a:rPr lang="en-US">
                <a:solidFill>
                  <a:srgbClr val="119CD9"/>
                </a:solidFill>
                <a:latin typeface="arial"/>
                <a:cs typeface="arial"/>
              </a:rPr>
              <a:t>/</a:t>
            </a:r>
            <a:r>
              <a:rPr lang="en-US" err="1">
                <a:solidFill>
                  <a:srgbClr val="119CD9"/>
                </a:solidFill>
                <a:latin typeface="arial"/>
                <a:cs typeface="arial"/>
              </a:rPr>
              <a:t>valueproject</a:t>
            </a:r>
            <a:endParaRPr lang="en-US">
              <a:solidFill>
                <a:srgbClr val="119CD9"/>
              </a:solidFill>
              <a:latin typeface="arial"/>
              <a:cs typeface="arial"/>
            </a:endParaRPr>
          </a:p>
        </p:txBody>
      </p:sp>
      <p:pic>
        <p:nvPicPr>
          <p:cNvPr id="10" name="Picture 9">
            <a:extLst>
              <a:ext uri="{FF2B5EF4-FFF2-40B4-BE49-F238E27FC236}">
                <a16:creationId xmlns:a16="http://schemas.microsoft.com/office/drawing/2014/main" id="{3FBF1507-8DED-9E38-A7C0-6B2F71EF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194" y="1206872"/>
            <a:ext cx="2729407" cy="3460498"/>
          </a:xfrm>
          <a:prstGeom prst="rect">
            <a:avLst/>
          </a:prstGeom>
          <a:effectLst>
            <a:reflection blurRad="6350" stA="52000" endA="300" endPos="17000" dir="5400000" sy="-100000" algn="bl" rotWithShape="0"/>
          </a:effectLst>
        </p:spPr>
      </p:pic>
      <p:pic>
        <p:nvPicPr>
          <p:cNvPr id="12" name="Picture 11">
            <a:extLst>
              <a:ext uri="{FF2B5EF4-FFF2-40B4-BE49-F238E27FC236}">
                <a16:creationId xmlns:a16="http://schemas.microsoft.com/office/drawing/2014/main" id="{27290EA9-9F10-1EA7-3A84-6A20E9F937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908" y="1206872"/>
            <a:ext cx="2344208" cy="3460498"/>
          </a:xfrm>
          <a:prstGeom prst="rect">
            <a:avLst/>
          </a:prstGeom>
          <a:ln>
            <a:solidFill>
              <a:schemeClr val="accent1"/>
            </a:solidFill>
          </a:ln>
          <a:effectLst>
            <a:reflection blurRad="6350" stA="52000" endA="300" endPos="16517" dir="5400000" sy="-100000" algn="bl" rotWithShape="0"/>
          </a:effectLst>
        </p:spPr>
      </p:pic>
      <p:sp>
        <p:nvSpPr>
          <p:cNvPr id="14" name="TextBox 13">
            <a:extLst>
              <a:ext uri="{FF2B5EF4-FFF2-40B4-BE49-F238E27FC236}">
                <a16:creationId xmlns:a16="http://schemas.microsoft.com/office/drawing/2014/main" id="{10673C2A-9B90-C68C-070F-7ACEA0EDE11F}"/>
              </a:ext>
            </a:extLst>
          </p:cNvPr>
          <p:cNvSpPr txBox="1"/>
          <p:nvPr/>
        </p:nvSpPr>
        <p:spPr>
          <a:xfrm>
            <a:off x="4834909" y="5200060"/>
            <a:ext cx="2344208" cy="338554"/>
          </a:xfrm>
          <a:prstGeom prst="rect">
            <a:avLst/>
          </a:prstGeom>
          <a:noFill/>
        </p:spPr>
        <p:txBody>
          <a:bodyPr wrap="square" lIns="91440" tIns="45720" rIns="91440" bIns="45720" rtlCol="0" anchor="t">
            <a:spAutoFit/>
          </a:bodyPr>
          <a:lstStyle/>
          <a:p>
            <a:pPr algn="ctr"/>
            <a:r>
              <a:rPr lang="en-US" sz="1600" b="1">
                <a:latin typeface="Arial"/>
                <a:cs typeface="Arial"/>
              </a:rPr>
              <a:t>MERGERS</a:t>
            </a:r>
            <a:endParaRPr lang="en-US" sz="2400" b="1">
              <a:solidFill>
                <a:srgbClr val="119CD9"/>
              </a:solidFill>
              <a:latin typeface="Arial"/>
              <a:cs typeface="Arial"/>
            </a:endParaRPr>
          </a:p>
        </p:txBody>
      </p:sp>
      <p:sp>
        <p:nvSpPr>
          <p:cNvPr id="6" name="TextBox 5">
            <a:extLst>
              <a:ext uri="{FF2B5EF4-FFF2-40B4-BE49-F238E27FC236}">
                <a16:creationId xmlns:a16="http://schemas.microsoft.com/office/drawing/2014/main" id="{AE012865-959E-1030-AE59-42FED678204F}"/>
              </a:ext>
            </a:extLst>
          </p:cNvPr>
          <p:cNvSpPr txBox="1"/>
          <p:nvPr/>
        </p:nvSpPr>
        <p:spPr>
          <a:xfrm>
            <a:off x="4787900" y="5472473"/>
            <a:ext cx="6347702" cy="461665"/>
          </a:xfrm>
          <a:prstGeom prst="rect">
            <a:avLst/>
          </a:prstGeom>
          <a:noFill/>
        </p:spPr>
        <p:txBody>
          <a:bodyPr wrap="square" lIns="91440" tIns="45720" rIns="91440" bIns="45720" rtlCol="0" anchor="t">
            <a:spAutoFit/>
          </a:bodyPr>
          <a:lstStyle/>
          <a:p>
            <a:pPr algn="ctr"/>
            <a:r>
              <a:rPr lang="en-US" sz="2400" b="1" err="1">
                <a:solidFill>
                  <a:srgbClr val="119CD9"/>
                </a:solidFill>
                <a:latin typeface="Arial"/>
                <a:cs typeface="Arial"/>
              </a:rPr>
              <a:t>hfma.org</a:t>
            </a:r>
            <a:r>
              <a:rPr lang="en-US" sz="2400" b="1">
                <a:solidFill>
                  <a:srgbClr val="119CD9"/>
                </a:solidFill>
                <a:latin typeface="Arial"/>
                <a:cs typeface="Arial"/>
              </a:rPr>
              <a:t>/guidance/research-trends</a:t>
            </a:r>
          </a:p>
        </p:txBody>
      </p:sp>
      <p:sp>
        <p:nvSpPr>
          <p:cNvPr id="7" name="TextBox 6">
            <a:extLst>
              <a:ext uri="{FF2B5EF4-FFF2-40B4-BE49-F238E27FC236}">
                <a16:creationId xmlns:a16="http://schemas.microsoft.com/office/drawing/2014/main" id="{80224B67-5DDF-50EC-CA4A-75C9357A5BEB}"/>
              </a:ext>
            </a:extLst>
          </p:cNvPr>
          <p:cNvSpPr txBox="1"/>
          <p:nvPr/>
        </p:nvSpPr>
        <p:spPr>
          <a:xfrm>
            <a:off x="8409959" y="5200060"/>
            <a:ext cx="2725642" cy="338554"/>
          </a:xfrm>
          <a:prstGeom prst="rect">
            <a:avLst/>
          </a:prstGeom>
          <a:noFill/>
        </p:spPr>
        <p:txBody>
          <a:bodyPr wrap="square" lIns="91440" tIns="45720" rIns="91440" bIns="45720" rtlCol="0" anchor="t">
            <a:spAutoFit/>
          </a:bodyPr>
          <a:lstStyle/>
          <a:p>
            <a:pPr algn="ctr"/>
            <a:r>
              <a:rPr lang="en-US" sz="1600" b="1">
                <a:latin typeface="Arial"/>
                <a:cs typeface="Arial"/>
              </a:rPr>
              <a:t>NURSE STAFFING</a:t>
            </a:r>
            <a:endParaRPr lang="en-US" sz="2400" b="1">
              <a:solidFill>
                <a:srgbClr val="119CD9"/>
              </a:solidFill>
              <a:latin typeface="Arial"/>
              <a:cs typeface="Arial"/>
            </a:endParaRPr>
          </a:p>
        </p:txBody>
      </p:sp>
    </p:spTree>
    <p:extLst>
      <p:ext uri="{BB962C8B-B14F-4D97-AF65-F5344CB8AC3E}">
        <p14:creationId xmlns:p14="http://schemas.microsoft.com/office/powerpoint/2010/main" val="171887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AA11E-345D-1D44-A17D-02EC5942F62F}"/>
              </a:ext>
            </a:extLst>
          </p:cNvPr>
          <p:cNvSpPr>
            <a:spLocks noGrp="1"/>
          </p:cNvSpPr>
          <p:nvPr>
            <p:ph type="ctrTitle"/>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Our Consumerism </a:t>
            </a:r>
            <a:r>
              <a:rPr lang="en-US" sz="3200" b="1">
                <a:solidFill>
                  <a:schemeClr val="tx1"/>
                </a:solidFill>
                <a:latin typeface="Arial" panose="020B0604020202020204" pitchFamily="34" charset="0"/>
                <a:cs typeface="Arial" panose="020B0604020202020204" pitchFamily="34" charset="0"/>
              </a:rPr>
              <a:t>Best Practices and Resources</a:t>
            </a:r>
          </a:p>
        </p:txBody>
      </p:sp>
      <p:pic>
        <p:nvPicPr>
          <p:cNvPr id="12" name="Picture 11" descr="A screenshot of a cell phone&#10;&#10;Description automatically generated">
            <a:extLst>
              <a:ext uri="{FF2B5EF4-FFF2-40B4-BE49-F238E27FC236}">
                <a16:creationId xmlns:a16="http://schemas.microsoft.com/office/drawing/2014/main" id="{2527853C-F1C4-2542-9AB4-70C1EDD2A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271" y="1372623"/>
            <a:ext cx="2702614" cy="3574109"/>
          </a:xfrm>
          <a:prstGeom prst="rect">
            <a:avLst/>
          </a:prstGeom>
        </p:spPr>
      </p:pic>
      <p:pic>
        <p:nvPicPr>
          <p:cNvPr id="14" name="Picture 13" descr="A screen shot of a child&#10;&#10;Description automatically generated">
            <a:extLst>
              <a:ext uri="{FF2B5EF4-FFF2-40B4-BE49-F238E27FC236}">
                <a16:creationId xmlns:a16="http://schemas.microsoft.com/office/drawing/2014/main" id="{0099BECF-FCF3-C74A-969A-255C17359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885" y="1372623"/>
            <a:ext cx="2702614" cy="3574109"/>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AEEC3291-2144-9F43-86A2-E2435063C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499" y="1372622"/>
            <a:ext cx="2702614" cy="3574109"/>
          </a:xfrm>
          <a:prstGeom prst="rect">
            <a:avLst/>
          </a:prstGeom>
        </p:spPr>
      </p:pic>
      <p:sp>
        <p:nvSpPr>
          <p:cNvPr id="17" name="TextBox 9">
            <a:extLst>
              <a:ext uri="{FF2B5EF4-FFF2-40B4-BE49-F238E27FC236}">
                <a16:creationId xmlns:a16="http://schemas.microsoft.com/office/drawing/2014/main" id="{8285FA36-95E3-D640-B187-9605917B8C17}"/>
              </a:ext>
            </a:extLst>
          </p:cNvPr>
          <p:cNvSpPr txBox="1">
            <a:spLocks noChangeArrowheads="1"/>
          </p:cNvSpPr>
          <p:nvPr/>
        </p:nvSpPr>
        <p:spPr bwMode="auto">
          <a:xfrm>
            <a:off x="19192" y="5711578"/>
            <a:ext cx="1219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err="1">
                <a:ln>
                  <a:noFill/>
                </a:ln>
                <a:solidFill>
                  <a:srgbClr val="119CD9"/>
                </a:solidFill>
                <a:effectLst/>
                <a:uLnTx/>
                <a:uFillTx/>
                <a:latin typeface="Arial"/>
                <a:cs typeface="Arial"/>
              </a:rPr>
              <a:t>hfma.org</a:t>
            </a:r>
            <a:r>
              <a:rPr kumimoji="0" lang="en-US" altLang="en-US" sz="2400" b="1" i="0" u="none" strike="noStrike" kern="1200" cap="none" spc="0" normalizeH="0" baseline="0" noProof="0">
                <a:ln>
                  <a:noFill/>
                </a:ln>
                <a:solidFill>
                  <a:srgbClr val="119CD9"/>
                </a:solidFill>
                <a:effectLst/>
                <a:uLnTx/>
                <a:uFillTx/>
                <a:latin typeface="Arial"/>
                <a:cs typeface="Arial"/>
              </a:rPr>
              <a:t>/dollars</a:t>
            </a:r>
            <a:endParaRPr lang="en-US" altLang="en-US" sz="2400" b="1" i="0" u="none" strike="noStrike" kern="1200" cap="none" spc="0" normalizeH="0" baseline="0" noProof="0">
              <a:ln>
                <a:noFill/>
              </a:ln>
              <a:solidFill>
                <a:srgbClr val="119CD9"/>
              </a:solidFill>
              <a:effectLst/>
              <a:uLnTx/>
              <a:uFillTx/>
              <a:latin typeface="Arial"/>
              <a:cs typeface="Arial"/>
            </a:endParaRPr>
          </a:p>
        </p:txBody>
      </p:sp>
      <p:sp>
        <p:nvSpPr>
          <p:cNvPr id="20" name="TextBox 19">
            <a:extLst>
              <a:ext uri="{FF2B5EF4-FFF2-40B4-BE49-F238E27FC236}">
                <a16:creationId xmlns:a16="http://schemas.microsoft.com/office/drawing/2014/main" id="{950895FC-9EC5-6A4A-9FAC-BAFB3299EEA9}"/>
              </a:ext>
            </a:extLst>
          </p:cNvPr>
          <p:cNvSpPr txBox="1"/>
          <p:nvPr/>
        </p:nvSpPr>
        <p:spPr>
          <a:xfrm>
            <a:off x="724395"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PATIENT FINANCIAL COMMUNICATIONS</a:t>
            </a:r>
          </a:p>
        </p:txBody>
      </p:sp>
      <p:sp>
        <p:nvSpPr>
          <p:cNvPr id="21" name="TextBox 20">
            <a:extLst>
              <a:ext uri="{FF2B5EF4-FFF2-40B4-BE49-F238E27FC236}">
                <a16:creationId xmlns:a16="http://schemas.microsoft.com/office/drawing/2014/main" id="{6A4377DB-14C7-024A-AADB-B10AEFB41B49}"/>
              </a:ext>
            </a:extLst>
          </p:cNvPr>
          <p:cNvSpPr txBox="1"/>
          <p:nvPr/>
        </p:nvSpPr>
        <p:spPr>
          <a:xfrm>
            <a:off x="3431969" y="4762006"/>
            <a:ext cx="2363190" cy="553998"/>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PRICE TRANSPARENCY</a:t>
            </a:r>
          </a:p>
        </p:txBody>
      </p:sp>
      <p:sp>
        <p:nvSpPr>
          <p:cNvPr id="22" name="TextBox 21">
            <a:extLst>
              <a:ext uri="{FF2B5EF4-FFF2-40B4-BE49-F238E27FC236}">
                <a16:creationId xmlns:a16="http://schemas.microsoft.com/office/drawing/2014/main" id="{1902E396-6537-0B4C-86F7-E3B9B87EFDC1}"/>
              </a:ext>
            </a:extLst>
          </p:cNvPr>
          <p:cNvSpPr txBox="1"/>
          <p:nvPr/>
        </p:nvSpPr>
        <p:spPr>
          <a:xfrm>
            <a:off x="6115792"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MEDICAL ACCOUNT RESOLUTION</a:t>
            </a:r>
          </a:p>
        </p:txBody>
      </p:sp>
      <p:sp>
        <p:nvSpPr>
          <p:cNvPr id="23" name="TextBox 22">
            <a:extLst>
              <a:ext uri="{FF2B5EF4-FFF2-40B4-BE49-F238E27FC236}">
                <a16:creationId xmlns:a16="http://schemas.microsoft.com/office/drawing/2014/main" id="{9E4A9A96-F278-6748-B15A-1EABFD460400}"/>
              </a:ext>
            </a:extLst>
          </p:cNvPr>
          <p:cNvSpPr txBox="1"/>
          <p:nvPr/>
        </p:nvSpPr>
        <p:spPr>
          <a:xfrm>
            <a:off x="8811491" y="4762006"/>
            <a:ext cx="2363190" cy="557204"/>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CONSUMER EDUCATION</a:t>
            </a:r>
          </a:p>
        </p:txBody>
      </p:sp>
      <p:pic>
        <p:nvPicPr>
          <p:cNvPr id="1026" name="Picture 2">
            <a:extLst>
              <a:ext uri="{FF2B5EF4-FFF2-40B4-BE49-F238E27FC236}">
                <a16:creationId xmlns:a16="http://schemas.microsoft.com/office/drawing/2014/main" id="{BDE5160E-73F3-7501-705E-32BF5BF367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11491" y="1538790"/>
            <a:ext cx="2542236" cy="30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HFMA’s 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344111"/>
            <a:ext cx="5564292" cy="4540493"/>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Online self-assessment tool</a:t>
            </a:r>
          </a:p>
          <a:p>
            <a:pPr marL="342900" indent="-342900">
              <a:buFont typeface="Arial" panose="020B0604020202020204" pitchFamily="34" charset="0"/>
              <a:buChar char="•"/>
            </a:pPr>
            <a:r>
              <a:rPr lang="en-US">
                <a:latin typeface="Arial"/>
                <a:cs typeface="arial"/>
              </a:rPr>
              <a:t>Appropriate for all providers: hospitals, systems and physician groups</a:t>
            </a:r>
          </a:p>
          <a:p>
            <a:pPr marL="342900" indent="-342900">
              <a:buFont typeface="Arial" panose="020B0604020202020204" pitchFamily="34" charset="0"/>
              <a:buChar char="•"/>
            </a:pPr>
            <a:r>
              <a:rPr lang="en-US">
                <a:latin typeface="Arial"/>
                <a:cs typeface="arial"/>
              </a:rPr>
              <a:t>Takes a consumers-first viewpoint</a:t>
            </a:r>
          </a:p>
          <a:p>
            <a:pPr marL="342900" indent="-342900">
              <a:buFont typeface="Arial" panose="020B0604020202020204" pitchFamily="34" charset="0"/>
              <a:buChar char="•"/>
            </a:pPr>
            <a:r>
              <a:rPr lang="en-US">
                <a:latin typeface="Arial"/>
                <a:cs typeface="arial"/>
              </a:rPr>
              <a:t>Identify gaps and areas for improvement</a:t>
            </a:r>
          </a:p>
          <a:p>
            <a:pPr marL="342900" indent="-342900">
              <a:buFont typeface="Arial" panose="020B0604020202020204" pitchFamily="34" charset="0"/>
              <a:buChar char="•"/>
            </a:pPr>
            <a:r>
              <a:rPr lang="en-US">
                <a:latin typeface="Arial"/>
                <a:cs typeface="arial"/>
              </a:rPr>
              <a:t>Build your roadmap for success</a:t>
            </a:r>
          </a:p>
          <a:p>
            <a:pPr marL="342900" indent="-342900">
              <a:buFont typeface="Arial" panose="020B0604020202020204" pitchFamily="34" charset="0"/>
              <a:buChar char="•"/>
            </a:pPr>
            <a:r>
              <a:rPr lang="en-US">
                <a:latin typeface="Arial"/>
                <a:cs typeface="arial"/>
              </a:rPr>
              <a:t>Designed by industry-wide task force</a:t>
            </a:r>
          </a:p>
        </p:txBody>
      </p:sp>
      <p:sp>
        <p:nvSpPr>
          <p:cNvPr id="6" name="TextBox 9">
            <a:extLst>
              <a:ext uri="{FF2B5EF4-FFF2-40B4-BE49-F238E27FC236}">
                <a16:creationId xmlns:a16="http://schemas.microsoft.com/office/drawing/2014/main" id="{48F22114-D5D0-70E7-E810-33CD9E350922}"/>
              </a:ext>
            </a:extLst>
          </p:cNvPr>
          <p:cNvSpPr txBox="1">
            <a:spLocks noChangeArrowheads="1"/>
          </p:cNvSpPr>
          <p:nvPr/>
        </p:nvSpPr>
        <p:spPr bwMode="auto">
          <a:xfrm>
            <a:off x="-2966" y="5633818"/>
            <a:ext cx="1219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119CD9"/>
                </a:solidFill>
                <a:effectLst/>
                <a:uLnTx/>
                <a:uFillTx/>
                <a:latin typeface="Arial"/>
                <a:cs typeface="Arial"/>
              </a:rPr>
              <a:t>hfma.org/</a:t>
            </a:r>
            <a:r>
              <a:rPr kumimoji="0" lang="en-US" altLang="en-US" sz="2800" b="1" i="0" u="none" strike="noStrike" kern="1200" cap="none" spc="0" normalizeH="0" baseline="0" noProof="0" err="1">
                <a:ln>
                  <a:noFill/>
                </a:ln>
                <a:solidFill>
                  <a:srgbClr val="119CD9"/>
                </a:solidFill>
                <a:effectLst/>
                <a:uLnTx/>
                <a:uFillTx/>
                <a:latin typeface="Arial"/>
                <a:cs typeface="Arial"/>
              </a:rPr>
              <a:t>consumermodel</a:t>
            </a:r>
            <a:endParaRPr lang="en-US" altLang="en-US" sz="2800" b="1" i="0" u="none" strike="noStrike" kern="1200" cap="none" spc="0" normalizeH="0" baseline="0" noProof="0">
              <a:ln>
                <a:noFill/>
              </a:ln>
              <a:solidFill>
                <a:srgbClr val="119CD9"/>
              </a:solidFill>
              <a:effectLst/>
              <a:uLnTx/>
              <a:uFillTx/>
              <a:latin typeface="Arial"/>
              <a:cs typeface="Arial"/>
            </a:endParaRPr>
          </a:p>
        </p:txBody>
      </p:sp>
      <p:grpSp>
        <p:nvGrpSpPr>
          <p:cNvPr id="7" name="Group 6">
            <a:extLst>
              <a:ext uri="{FF2B5EF4-FFF2-40B4-BE49-F238E27FC236}">
                <a16:creationId xmlns:a16="http://schemas.microsoft.com/office/drawing/2014/main" id="{3F39F67A-868D-43DF-56F8-1F92A8F53EDB}"/>
              </a:ext>
            </a:extLst>
          </p:cNvPr>
          <p:cNvGrpSpPr/>
          <p:nvPr/>
        </p:nvGrpSpPr>
        <p:grpSpPr>
          <a:xfrm>
            <a:off x="5445006" y="1340939"/>
            <a:ext cx="6358679" cy="4176122"/>
            <a:chOff x="5306460" y="1340939"/>
            <a:chExt cx="6358679" cy="4176122"/>
          </a:xfrm>
        </p:grpSpPr>
        <p:pic>
          <p:nvPicPr>
            <p:cNvPr id="5" name="Picture 4">
              <a:extLst>
                <a:ext uri="{FF2B5EF4-FFF2-40B4-BE49-F238E27FC236}">
                  <a16:creationId xmlns:a16="http://schemas.microsoft.com/office/drawing/2014/main" id="{A7C7110C-ECB5-2337-9B62-A92C6C367484}"/>
                </a:ext>
              </a:extLst>
            </p:cNvPr>
            <p:cNvPicPr>
              <a:picLocks noChangeAspect="1"/>
            </p:cNvPicPr>
            <p:nvPr/>
          </p:nvPicPr>
          <p:blipFill>
            <a:blip r:embed="rId2"/>
            <a:stretch>
              <a:fillRect/>
            </a:stretch>
          </p:blipFill>
          <p:spPr>
            <a:xfrm>
              <a:off x="5306460" y="1340939"/>
              <a:ext cx="6358679" cy="4176122"/>
            </a:xfrm>
            <a:prstGeom prst="rect">
              <a:avLst/>
            </a:prstGeom>
          </p:spPr>
        </p:pic>
        <p:pic>
          <p:nvPicPr>
            <p:cNvPr id="4" name="Picture 6" descr="Graphical user interface, text, application&#10;&#10;Description automatically generated">
              <a:extLst>
                <a:ext uri="{FF2B5EF4-FFF2-40B4-BE49-F238E27FC236}">
                  <a16:creationId xmlns:a16="http://schemas.microsoft.com/office/drawing/2014/main" id="{23D41E87-CD96-BB92-F19F-B13B523762E6}"/>
                </a:ext>
              </a:extLst>
            </p:cNvPr>
            <p:cNvPicPr>
              <a:picLocks noChangeAspect="1"/>
            </p:cNvPicPr>
            <p:nvPr/>
          </p:nvPicPr>
          <p:blipFill>
            <a:blip r:embed="rId3"/>
            <a:stretch>
              <a:fillRect/>
            </a:stretch>
          </p:blipFill>
          <p:spPr>
            <a:xfrm>
              <a:off x="6139543" y="1919061"/>
              <a:ext cx="4643251" cy="2831851"/>
            </a:xfrm>
            <a:prstGeom prst="rect">
              <a:avLst/>
            </a:prstGeom>
          </p:spPr>
        </p:pic>
      </p:grpSp>
    </p:spTree>
    <p:extLst>
      <p:ext uri="{BB962C8B-B14F-4D97-AF65-F5344CB8AC3E}">
        <p14:creationId xmlns:p14="http://schemas.microsoft.com/office/powerpoint/2010/main" val="36970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182590" y="2037839"/>
            <a:ext cx="6242504" cy="3426069"/>
          </a:xfrm>
        </p:spPr>
        <p:txBody>
          <a:bodyPr vert="horz" lIns="91440" tIns="45720" rIns="91440" bIns="45720" rtlCol="0" anchor="t">
            <a:noAutofit/>
          </a:bodyPr>
          <a:lstStyle/>
          <a:p>
            <a:pPr marL="511175" indent="-342900">
              <a:lnSpc>
                <a:spcPct val="110000"/>
              </a:lnSpc>
              <a:spcBef>
                <a:spcPts val="0"/>
              </a:spcBef>
              <a:spcAft>
                <a:spcPts val="1200"/>
              </a:spcAft>
              <a:buFont typeface="Arial" panose="020B0604020202020204" pitchFamily="34" charset="0"/>
              <a:buChar char="•"/>
            </a:pPr>
            <a:endParaRPr lang="en-US" b="0">
              <a:latin typeface="Arial"/>
              <a:cs typeface="Aria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Keys – Industry standard KPIs</a:t>
            </a:r>
            <a:endParaRPr lang="en-US">
              <a:solidFill>
                <a:srgbClr val="00829C"/>
              </a:solidFil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Award – Recognizes revenue cycle excellence</a:t>
            </a: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App – Online benchmarking tool</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431" y="1188050"/>
            <a:ext cx="2363574" cy="12317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9577" y="2025072"/>
            <a:ext cx="5146411" cy="3443871"/>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948" y="5784691"/>
            <a:ext cx="1219324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5A3F-1F85-C921-9090-6808A1FE62DD}"/>
              </a:ext>
            </a:extLst>
          </p:cNvPr>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14974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FC85-A3F3-449F-A7F5-F32EA5F1777E}"/>
              </a:ext>
            </a:extLst>
          </p:cNvPr>
          <p:cNvSpPr txBox="1"/>
          <p:nvPr/>
        </p:nvSpPr>
        <p:spPr>
          <a:xfrm>
            <a:off x="4123436" y="2473363"/>
            <a:ext cx="3386439"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95</a:t>
            </a:r>
            <a:endParaRPr lang="en-US" sz="12500" b="1" spc="-1000">
              <a:solidFill>
                <a:srgbClr val="002E6D"/>
              </a:solidFill>
              <a:latin typeface="Arial"/>
              <a:cs typeface="Arial" charset="0"/>
            </a:endParaRPr>
          </a:p>
        </p:txBody>
      </p:sp>
      <p:graphicFrame>
        <p:nvGraphicFramePr>
          <p:cNvPr id="13" name="Chart 12"/>
          <p:cNvGraphicFramePr/>
          <p:nvPr>
            <p:extLst>
              <p:ext uri="{D42A27DB-BD31-4B8C-83A1-F6EECF244321}">
                <p14:modId xmlns:p14="http://schemas.microsoft.com/office/powerpoint/2010/main" val="1497754799"/>
              </p:ext>
            </p:extLst>
          </p:nvPr>
        </p:nvGraphicFramePr>
        <p:xfrm>
          <a:off x="3728631" y="2039046"/>
          <a:ext cx="4269918" cy="284661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0924775" cy="885948"/>
          </a:xfrm>
        </p:spPr>
        <p:txBody>
          <a:bodyPr>
            <a:normAutofit fontScale="90000"/>
          </a:bodyPr>
          <a:lstStyle/>
          <a:p>
            <a:r>
              <a:rPr lang="en-US"/>
              <a:t>Professional Membership Association – serving both individuals and organizations</a:t>
            </a:r>
          </a:p>
        </p:txBody>
      </p:sp>
      <p:sp>
        <p:nvSpPr>
          <p:cNvPr id="3" name="TextBox 2"/>
          <p:cNvSpPr txBox="1"/>
          <p:nvPr/>
        </p:nvSpPr>
        <p:spPr>
          <a:xfrm>
            <a:off x="1142568" y="4896405"/>
            <a:ext cx="1990815" cy="503921"/>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 MEMBER COUNT AS OF APRIL 2024</a:t>
            </a:r>
            <a:endParaRPr lang="en-US" sz="1600" b="1">
              <a:cs typeface="Calibri"/>
            </a:endParaRPr>
          </a:p>
        </p:txBody>
      </p:sp>
      <p:sp>
        <p:nvSpPr>
          <p:cNvPr id="6" name="TextBox 5"/>
          <p:cNvSpPr txBox="1"/>
          <p:nvPr/>
        </p:nvSpPr>
        <p:spPr>
          <a:xfrm>
            <a:off x="7965596" y="4891835"/>
            <a:ext cx="2803835" cy="707886"/>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MEMBERSHIP GROWTH FROM JUNE 2020 TO APRIL 2024</a:t>
            </a:r>
          </a:p>
        </p:txBody>
      </p:sp>
      <p:sp>
        <p:nvSpPr>
          <p:cNvPr id="4" name="TextBox 3">
            <a:extLst>
              <a:ext uri="{FF2B5EF4-FFF2-40B4-BE49-F238E27FC236}">
                <a16:creationId xmlns:a16="http://schemas.microsoft.com/office/drawing/2014/main" id="{9DDF4387-D114-E6BC-EEFF-CE037962FA8A}"/>
              </a:ext>
            </a:extLst>
          </p:cNvPr>
          <p:cNvSpPr txBox="1"/>
          <p:nvPr/>
        </p:nvSpPr>
        <p:spPr>
          <a:xfrm>
            <a:off x="101002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7" name="TextBox 6">
            <a:extLst>
              <a:ext uri="{FF2B5EF4-FFF2-40B4-BE49-F238E27FC236}">
                <a16:creationId xmlns:a16="http://schemas.microsoft.com/office/drawing/2014/main" id="{924FE305-301C-111A-E771-A4AEC9DA71F8}"/>
              </a:ext>
            </a:extLst>
          </p:cNvPr>
          <p:cNvSpPr txBox="1"/>
          <p:nvPr/>
        </p:nvSpPr>
        <p:spPr>
          <a:xfrm>
            <a:off x="66458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17" name="TextBox 16"/>
          <p:cNvSpPr txBox="1"/>
          <p:nvPr/>
        </p:nvSpPr>
        <p:spPr>
          <a:xfrm>
            <a:off x="471621" y="2793217"/>
            <a:ext cx="4269918" cy="1293394"/>
          </a:xfrm>
          <a:prstGeom prst="rect">
            <a:avLst/>
          </a:prstGeom>
          <a:noFill/>
          <a:effectLst>
            <a:reflection blurRad="6350" stA="52000" endA="300" endPos="54707" dir="5400000" sy="-100000" algn="bl" rotWithShape="0"/>
          </a:effectLst>
        </p:spPr>
        <p:txBody>
          <a:bodyPr wrap="square" lIns="0" tIns="0" rIns="0" bIns="0" rtlCol="0" anchor="t">
            <a:noAutofit/>
          </a:bodyPr>
          <a:lstStyle/>
          <a:p>
            <a:r>
              <a:rPr lang="en-US" sz="8800" b="1" kern="0" spc="-500" dirty="0">
                <a:solidFill>
                  <a:srgbClr val="002E6D"/>
                </a:solidFill>
                <a:latin typeface="Arial"/>
                <a:ea typeface="Arial" charset="0"/>
                <a:cs typeface="Arial"/>
              </a:rPr>
              <a:t>117,000</a:t>
            </a:r>
            <a:r>
              <a:rPr lang="en-US" sz="8800" kern="0" spc="-500" dirty="0">
                <a:solidFill>
                  <a:srgbClr val="002E6D"/>
                </a:solidFill>
                <a:latin typeface="Arial"/>
                <a:ea typeface="Arial" charset="0"/>
                <a:cs typeface="Arial"/>
              </a:rPr>
              <a:t>+</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6873419" y="2340369"/>
            <a:ext cx="4173946"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122</a:t>
            </a:r>
            <a:endParaRPr lang="en-US" sz="12500" b="1" spc="-1000">
              <a:solidFill>
                <a:srgbClr val="002E6D"/>
              </a:solidFill>
              <a:latin typeface="Arial"/>
              <a:cs typeface="Arial" charset="0"/>
            </a:endParaRPr>
          </a:p>
        </p:txBody>
      </p:sp>
      <p:sp>
        <p:nvSpPr>
          <p:cNvPr id="5" name="TextBox 4"/>
          <p:cNvSpPr txBox="1"/>
          <p:nvPr/>
        </p:nvSpPr>
        <p:spPr>
          <a:xfrm>
            <a:off x="4817030" y="4896405"/>
            <a:ext cx="2081222" cy="913070"/>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ENTERPRISE MEMBERSHIP RETENTION RATE AS OF APRIL 2024</a:t>
            </a:r>
            <a:endParaRPr lang="en-US" sz="1600" b="1">
              <a:latin typeface="Arial"/>
              <a:ea typeface="Arial" charset="0"/>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11035" y="1573371"/>
            <a:ext cx="7713344" cy="4584542"/>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Organizations can offer HFMA benefits and resources to all employees - administrative </a:t>
            </a:r>
            <a:br>
              <a:rPr lang="en-US">
                <a:latin typeface="Arial"/>
                <a:cs typeface="Arial"/>
              </a:rPr>
            </a:br>
            <a:r>
              <a:rPr lang="en-US">
                <a:latin typeface="Arial"/>
                <a:cs typeface="Arial"/>
              </a:rPr>
              <a:t>and clinical.</a:t>
            </a:r>
          </a:p>
          <a:p>
            <a:pPr marL="342900" indent="-342900">
              <a:buFont typeface="Arial" panose="020B0604020202020204" pitchFamily="34" charset="0"/>
              <a:buChar char="•"/>
            </a:pPr>
            <a:r>
              <a:rPr lang="en-US">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a:latin typeface="Arial"/>
                <a:cs typeface="Arial"/>
              </a:rPr>
              <a:t>Build staff competencies, knowledge and engagement.</a:t>
            </a:r>
          </a:p>
          <a:p>
            <a:pPr marL="342900" indent="-342900">
              <a:buFont typeface="Arial" panose="020B0604020202020204" pitchFamily="34" charset="0"/>
              <a:buChar char="•"/>
            </a:pPr>
            <a:r>
              <a:rPr lang="en-US">
                <a:latin typeface="Arial"/>
                <a:cs typeface="Arial"/>
              </a:rPr>
              <a:t>Drive organizational performance.</a:t>
            </a:r>
          </a:p>
          <a:p>
            <a:pPr marL="342900" indent="-342900">
              <a:buFont typeface="Arial" panose="020B0604020202020204" pitchFamily="34" charset="0"/>
              <a:buChar char="•"/>
            </a:pPr>
            <a:r>
              <a:rPr lang="en-US">
                <a:latin typeface="Arial"/>
                <a:cs typeface="Arial"/>
              </a:rPr>
              <a:t>Options for all sizes of provider </a:t>
            </a:r>
            <a:br>
              <a:rPr lang="en-US">
                <a:latin typeface="Arial"/>
                <a:cs typeface="Arial"/>
              </a:rPr>
            </a:br>
            <a:r>
              <a:rPr lang="en-US">
                <a:latin typeface="Arial"/>
                <a:cs typeface="Arial"/>
              </a:rPr>
              <a:t>and business partner organizations.</a:t>
            </a:r>
          </a:p>
          <a:p>
            <a:endParaRPr lang="en-US">
              <a:latin typeface="Arial"/>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2341" y="2019597"/>
            <a:ext cx="2974703" cy="2472367"/>
          </a:xfrm>
          <a:prstGeom prst="rect">
            <a:avLst/>
          </a:prstGeom>
        </p:spPr>
      </p:pic>
      <p:sp>
        <p:nvSpPr>
          <p:cNvPr id="9" name="TextBox 8"/>
          <p:cNvSpPr txBox="1"/>
          <p:nvPr/>
        </p:nvSpPr>
        <p:spPr>
          <a:xfrm>
            <a:off x="1977" y="5755705"/>
            <a:ext cx="12194830"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pSp>
        <p:nvGrpSpPr>
          <p:cNvPr id="3" name="Group 2">
            <a:extLst>
              <a:ext uri="{FF2B5EF4-FFF2-40B4-BE49-F238E27FC236}">
                <a16:creationId xmlns:a16="http://schemas.microsoft.com/office/drawing/2014/main" id="{ADF28EF4-8394-72B0-577E-0BF519149B9E}"/>
              </a:ext>
            </a:extLst>
          </p:cNvPr>
          <p:cNvGrpSpPr/>
          <p:nvPr/>
        </p:nvGrpSpPr>
        <p:grpSpPr>
          <a:xfrm>
            <a:off x="2071605" y="1196659"/>
            <a:ext cx="8903541" cy="4464681"/>
            <a:chOff x="2071605" y="1414670"/>
            <a:chExt cx="8903541" cy="4464681"/>
          </a:xfrm>
        </p:grpSpPr>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153659829"/>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7471965" y="2881048"/>
              <a:ext cx="1389163" cy="830997"/>
            </a:xfrm>
            <a:prstGeom prst="rect">
              <a:avLst/>
            </a:prstGeom>
            <a:noFill/>
          </p:spPr>
          <p:txBody>
            <a:bodyPr wrap="square" lIns="91440" tIns="45720" rIns="91440" bIns="45720" rtlCol="0" anchor="t">
              <a:spAutoFit/>
            </a:bodyPr>
            <a:lstStyle/>
            <a:p>
              <a:pPr algn="ctr"/>
              <a:r>
                <a:rPr lang="en-US" sz="4800" b="1" spc="-400">
                  <a:solidFill>
                    <a:srgbClr val="119CD9"/>
                  </a:solidFill>
                  <a:latin typeface="Arial"/>
                  <a:ea typeface="Arial" charset="0"/>
                  <a:cs typeface="Arial"/>
                </a:rPr>
                <a:t>41%</a:t>
              </a:r>
              <a:endParaRPr lang="en-US" sz="4800" b="1" spc="-40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2472010" y="4078858"/>
              <a:ext cx="1868843" cy="830997"/>
            </a:xfrm>
            <a:prstGeom prst="rect">
              <a:avLst/>
            </a:prstGeom>
            <a:noFill/>
          </p:spPr>
          <p:txBody>
            <a:bodyPr wrap="square" lIns="91440" tIns="45720" rIns="91440" bIns="45720" rtlCol="0" anchor="t">
              <a:spAutoFit/>
            </a:bodyPr>
            <a:lstStyle/>
            <a:p>
              <a:pPr algn="ctr"/>
              <a:r>
                <a:rPr lang="en-US" sz="4800" b="1" spc="-400">
                  <a:solidFill>
                    <a:srgbClr val="00829C"/>
                  </a:solidFill>
                  <a:latin typeface="Arial"/>
                  <a:ea typeface="Arial" charset="0"/>
                  <a:cs typeface="Arial"/>
                </a:rPr>
                <a:t>27.5%</a:t>
              </a:r>
              <a:endParaRPr lang="en-US" sz="4800" b="1" spc="-40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2545849" y="1470973"/>
              <a:ext cx="1721163" cy="830997"/>
            </a:xfrm>
            <a:prstGeom prst="rect">
              <a:avLst/>
            </a:prstGeom>
            <a:noFill/>
          </p:spPr>
          <p:txBody>
            <a:bodyPr wrap="square" lIns="91440" tIns="45720" rIns="91440" bIns="45720" rtlCol="0" anchor="t">
              <a:spAutoFit/>
            </a:bodyPr>
            <a:lstStyle/>
            <a:p>
              <a:pPr algn="ctr"/>
              <a:r>
                <a:rPr lang="en-US" sz="4800" b="1" spc="-400">
                  <a:solidFill>
                    <a:srgbClr val="444545"/>
                  </a:solidFill>
                  <a:latin typeface="Arial"/>
                  <a:ea typeface="Arial" charset="0"/>
                  <a:cs typeface="Arial"/>
                </a:rPr>
                <a:t>23.1%</a:t>
              </a:r>
              <a:endParaRPr lang="en-US" sz="4800" b="1" spc="-40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2071605" y="2856666"/>
              <a:ext cx="1389163" cy="830997"/>
            </a:xfrm>
            <a:prstGeom prst="rect">
              <a:avLst/>
            </a:prstGeom>
            <a:noFill/>
          </p:spPr>
          <p:txBody>
            <a:bodyPr wrap="square" lIns="91440" tIns="45720" rIns="91440" bIns="45720" rtlCol="0" anchor="t">
              <a:spAutoFit/>
            </a:bodyPr>
            <a:lstStyle/>
            <a:p>
              <a:pPr algn="ctr"/>
              <a:r>
                <a:rPr lang="en-US" sz="4800" b="1" spc="-400">
                  <a:solidFill>
                    <a:srgbClr val="002E6D"/>
                  </a:solidFill>
                  <a:latin typeface="Arial"/>
                  <a:ea typeface="Arial" charset="0"/>
                  <a:cs typeface="Arial"/>
                </a:rPr>
                <a:t>8.4%</a:t>
              </a:r>
              <a:endParaRPr lang="en-US" sz="4800" b="1" spc="-400">
                <a:solidFill>
                  <a:srgbClr val="002E6D"/>
                </a:solidFill>
                <a:latin typeface="Arial"/>
                <a:cs typeface="Arial" charset="0"/>
              </a:endParaRPr>
            </a:p>
          </p:txBody>
        </p:sp>
      </p:grpSp>
    </p:spTree>
    <p:extLst>
      <p:ext uri="{BB962C8B-B14F-4D97-AF65-F5344CB8AC3E}">
        <p14:creationId xmlns:p14="http://schemas.microsoft.com/office/powerpoint/2010/main" val="257526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F28EF4-8394-72B0-577E-0BF519149B9E}"/>
              </a:ext>
            </a:extLst>
          </p:cNvPr>
          <p:cNvGrpSpPr/>
          <p:nvPr/>
        </p:nvGrpSpPr>
        <p:grpSpPr>
          <a:xfrm>
            <a:off x="450420" y="1375614"/>
            <a:ext cx="9477325" cy="3617374"/>
            <a:chOff x="2334850" y="1414835"/>
            <a:chExt cx="9477325" cy="3617374"/>
          </a:xfrm>
        </p:grpSpPr>
        <p:sp>
          <p:nvSpPr>
            <p:cNvPr id="9" name="Oval 8">
              <a:extLst>
                <a:ext uri="{FF2B5EF4-FFF2-40B4-BE49-F238E27FC236}">
                  <a16:creationId xmlns:a16="http://schemas.microsoft.com/office/drawing/2014/main" id="{E67C7CCD-BC23-2E44-A925-492AB00A6683}"/>
                </a:ext>
              </a:extLst>
            </p:cNvPr>
            <p:cNvSpPr/>
            <p:nvPr/>
          </p:nvSpPr>
          <p:spPr>
            <a:xfrm>
              <a:off x="6867249" y="2090752"/>
              <a:ext cx="274320" cy="27432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7319137" y="2914315"/>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PATIENT ACCESS</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6867249" y="2993470"/>
              <a:ext cx="274320" cy="27432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7319137" y="201159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REVENUE CYCLE</a:t>
              </a:r>
              <a:endParaRPr lang="en-US" sz="2000" spc="-30"/>
            </a:p>
          </p:txBody>
        </p:sp>
        <p:sp>
          <p:nvSpPr>
            <p:cNvPr id="14" name="TextBox 13">
              <a:extLst>
                <a:ext uri="{FF2B5EF4-FFF2-40B4-BE49-F238E27FC236}">
                  <a16:creationId xmlns:a16="http://schemas.microsoft.com/office/drawing/2014/main" id="{B211CD69-0A81-C04F-8818-F6E69F7EF607}"/>
                </a:ext>
              </a:extLst>
            </p:cNvPr>
            <p:cNvSpPr txBox="1"/>
            <p:nvPr/>
          </p:nvSpPr>
          <p:spPr>
            <a:xfrm>
              <a:off x="7293307" y="3336914"/>
              <a:ext cx="4355884" cy="406800"/>
            </a:xfrm>
            <a:prstGeom prst="rect">
              <a:avLst/>
            </a:prstGeom>
            <a:noFill/>
          </p:spPr>
          <p:txBody>
            <a:bodyPr wrap="square" lIns="0" tIns="0" rIns="0" bIns="0" rtlCol="0" anchor="ctr">
              <a:noAutofit/>
            </a:bodyPr>
            <a:lstStyle/>
            <a:p>
              <a:pPr>
                <a:spcAft>
                  <a:spcPts val="1200"/>
                </a:spcAft>
              </a:pPr>
              <a:r>
                <a:rPr lang="en-US" sz="2000" spc="-30">
                  <a:latin typeface="Arial Black"/>
                </a:rPr>
                <a:t>PATIENT FINANCIAL SERVICES</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867249" y="341606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314419112"/>
                </p:ext>
              </p:extLst>
            </p:nvPr>
          </p:nvGraphicFramePr>
          <p:xfrm>
            <a:off x="2334850" y="1414835"/>
            <a:ext cx="3808363" cy="3617374"/>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ctrTitle"/>
          </p:nvPr>
        </p:nvSpPr>
        <p:spPr/>
        <p:txBody>
          <a:bodyPr/>
          <a:lstStyle/>
          <a:p>
            <a:r>
              <a:rPr lang="en-US">
                <a:latin typeface="arial"/>
                <a:cs typeface="arial"/>
              </a:rPr>
              <a:t>Primary Member Job Functions</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7" name="TextBox 6">
            <a:extLst>
              <a:ext uri="{FF2B5EF4-FFF2-40B4-BE49-F238E27FC236}">
                <a16:creationId xmlns:a16="http://schemas.microsoft.com/office/drawing/2014/main" id="{498C4C69-41F6-CB31-3567-4BA7946A09D7}"/>
              </a:ext>
            </a:extLst>
          </p:cNvPr>
          <p:cNvSpPr txBox="1"/>
          <p:nvPr/>
        </p:nvSpPr>
        <p:spPr>
          <a:xfrm>
            <a:off x="5408315" y="4209884"/>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ADMINISTRATION &amp; OPERATIONS</a:t>
            </a:r>
            <a:endParaRPr lang="en-US" sz="2000" spc="-30"/>
          </a:p>
        </p:txBody>
      </p:sp>
      <p:sp>
        <p:nvSpPr>
          <p:cNvPr id="21" name="TextBox 20">
            <a:extLst>
              <a:ext uri="{FF2B5EF4-FFF2-40B4-BE49-F238E27FC236}">
                <a16:creationId xmlns:a16="http://schemas.microsoft.com/office/drawing/2014/main" id="{9B8EEAE0-D06B-F8A7-D13E-366DA2B6DEA2}"/>
              </a:ext>
            </a:extLst>
          </p:cNvPr>
          <p:cNvSpPr txBox="1"/>
          <p:nvPr/>
        </p:nvSpPr>
        <p:spPr>
          <a:xfrm>
            <a:off x="5408315" y="5149403"/>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DECISION SUPPORT/BI/ANALYTICS</a:t>
            </a:r>
            <a:endParaRPr lang="en-US" sz="2000" spc="-30"/>
          </a:p>
        </p:txBody>
      </p:sp>
      <p:sp>
        <p:nvSpPr>
          <p:cNvPr id="22" name="Oval 21">
            <a:extLst>
              <a:ext uri="{FF2B5EF4-FFF2-40B4-BE49-F238E27FC236}">
                <a16:creationId xmlns:a16="http://schemas.microsoft.com/office/drawing/2014/main" id="{711627E0-154B-FFD4-157D-F8170DF5B188}"/>
              </a:ext>
            </a:extLst>
          </p:cNvPr>
          <p:cNvSpPr/>
          <p:nvPr/>
        </p:nvSpPr>
        <p:spPr>
          <a:xfrm>
            <a:off x="4982819" y="5204749"/>
            <a:ext cx="274320" cy="274320"/>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E6C90E-22F9-4881-7134-111F0C45F3BB}"/>
              </a:ext>
            </a:extLst>
          </p:cNvPr>
          <p:cNvSpPr/>
          <p:nvPr/>
        </p:nvSpPr>
        <p:spPr>
          <a:xfrm>
            <a:off x="4995288" y="4286929"/>
            <a:ext cx="274320" cy="27432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D4BBFB-A588-1E3E-99CD-D86D7E7571EE}"/>
              </a:ext>
            </a:extLst>
          </p:cNvPr>
          <p:cNvSpPr txBox="1"/>
          <p:nvPr/>
        </p:nvSpPr>
        <p:spPr>
          <a:xfrm>
            <a:off x="5434707" y="2442093"/>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FINANCE</a:t>
            </a:r>
            <a:endParaRPr lang="en-US" sz="2000" spc="-30"/>
          </a:p>
        </p:txBody>
      </p:sp>
      <p:sp>
        <p:nvSpPr>
          <p:cNvPr id="27" name="Oval 26">
            <a:extLst>
              <a:ext uri="{FF2B5EF4-FFF2-40B4-BE49-F238E27FC236}">
                <a16:creationId xmlns:a16="http://schemas.microsoft.com/office/drawing/2014/main" id="{12D528B2-B9E4-F78E-B19F-1187BF395BC0}"/>
              </a:ext>
            </a:extLst>
          </p:cNvPr>
          <p:cNvSpPr/>
          <p:nvPr/>
        </p:nvSpPr>
        <p:spPr>
          <a:xfrm>
            <a:off x="4982819" y="2521248"/>
            <a:ext cx="274320" cy="274320"/>
          </a:xfrm>
          <a:prstGeom prst="ellipse">
            <a:avLst/>
          </a:prstGeom>
          <a:solidFill>
            <a:srgbClr val="444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040883-7F89-F468-8B45-7BAE2FBEAD0D}"/>
              </a:ext>
            </a:extLst>
          </p:cNvPr>
          <p:cNvSpPr txBox="1"/>
          <p:nvPr/>
        </p:nvSpPr>
        <p:spPr>
          <a:xfrm>
            <a:off x="5434707" y="3718053"/>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ACCOUNTING</a:t>
            </a:r>
            <a:endParaRPr lang="en-US" sz="2000" spc="-30"/>
          </a:p>
        </p:txBody>
      </p:sp>
      <p:sp>
        <p:nvSpPr>
          <p:cNvPr id="29" name="Oval 28">
            <a:extLst>
              <a:ext uri="{FF2B5EF4-FFF2-40B4-BE49-F238E27FC236}">
                <a16:creationId xmlns:a16="http://schemas.microsoft.com/office/drawing/2014/main" id="{D0BD7DA1-8512-4739-B704-F6E09FE28CA5}"/>
              </a:ext>
            </a:extLst>
          </p:cNvPr>
          <p:cNvSpPr/>
          <p:nvPr/>
        </p:nvSpPr>
        <p:spPr>
          <a:xfrm>
            <a:off x="4982357" y="3817829"/>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A7BE53F-2D20-D8CE-C7A3-7DDFFEA2D1D6}"/>
              </a:ext>
            </a:extLst>
          </p:cNvPr>
          <p:cNvSpPr txBox="1"/>
          <p:nvPr/>
        </p:nvSpPr>
        <p:spPr>
          <a:xfrm>
            <a:off x="5460537" y="4668381"/>
            <a:ext cx="6255213" cy="432630"/>
          </a:xfrm>
          <a:prstGeom prst="rect">
            <a:avLst/>
          </a:prstGeom>
          <a:noFill/>
        </p:spPr>
        <p:txBody>
          <a:bodyPr wrap="square" lIns="0" tIns="0" rIns="0" bIns="0" rtlCol="0" anchor="ctr">
            <a:noAutofit/>
          </a:bodyPr>
          <a:lstStyle/>
          <a:p>
            <a:pPr>
              <a:spcAft>
                <a:spcPts val="1200"/>
              </a:spcAft>
            </a:pPr>
            <a:r>
              <a:rPr lang="en-US" sz="2000" spc="-30">
                <a:latin typeface="Arial Black"/>
              </a:rPr>
              <a:t>HEALTH INFORMATION/MEDICAL RECORDS</a:t>
            </a:r>
          </a:p>
        </p:txBody>
      </p:sp>
      <p:sp>
        <p:nvSpPr>
          <p:cNvPr id="31" name="Oval 30">
            <a:extLst>
              <a:ext uri="{FF2B5EF4-FFF2-40B4-BE49-F238E27FC236}">
                <a16:creationId xmlns:a16="http://schemas.microsoft.com/office/drawing/2014/main" id="{5E845982-1DD0-ADCD-C4B3-B73395396EB7}"/>
              </a:ext>
            </a:extLst>
          </p:cNvPr>
          <p:cNvSpPr/>
          <p:nvPr/>
        </p:nvSpPr>
        <p:spPr>
          <a:xfrm>
            <a:off x="4982357" y="4744389"/>
            <a:ext cx="274320" cy="274320"/>
          </a:xfrm>
          <a:prstGeom prst="ellips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0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19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40253962"/>
              </p:ext>
            </p:extLst>
          </p:nvPr>
        </p:nvGraphicFramePr>
        <p:xfrm>
          <a:off x="1254438" y="142173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INDIVIDUAL</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3467379363"/>
              </p:ext>
            </p:extLst>
          </p:nvPr>
        </p:nvGraphicFramePr>
        <p:xfrm>
          <a:off x="7053798" y="1421730"/>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951696" y="3021818"/>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55%</a:t>
            </a:r>
            <a:endParaRPr lang="en-US" sz="4000" b="1" spc="-20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1249179" y="1058680"/>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2%</a:t>
            </a:r>
            <a:endParaRPr lang="en-US" sz="4000" b="1" spc="-20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115648" y="2447507"/>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14%</a:t>
            </a:r>
            <a:endParaRPr lang="en-US" sz="4000" b="1" spc="-20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635257" y="4268713"/>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29%</a:t>
            </a:r>
            <a:endParaRPr lang="en-US" sz="4000" b="1" spc="-20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6055670" y="1752245"/>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58%</a:t>
            </a:r>
            <a:endParaRPr lang="en-US" sz="4000" b="1" spc="-20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242980" y="1598504"/>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14%</a:t>
            </a:r>
            <a:endParaRPr lang="en-US" sz="4000" b="1" spc="-20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383735" y="3929164"/>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21%</a:t>
            </a:r>
            <a:endParaRPr lang="en-US" sz="4000" b="1" spc="-20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39951" y="2592076"/>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7%</a:t>
            </a:r>
            <a:endParaRPr lang="en-US" sz="4000" b="1" spc="-20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200819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20" name="Oval 19">
            <a:extLst>
              <a:ext uri="{FF2B5EF4-FFF2-40B4-BE49-F238E27FC236}">
                <a16:creationId xmlns:a16="http://schemas.microsoft.com/office/drawing/2014/main" id="{E63DAD78-57B7-B441-BCEE-869EF355AD35}"/>
              </a:ext>
            </a:extLst>
          </p:cNvPr>
          <p:cNvSpPr/>
          <p:nvPr/>
        </p:nvSpPr>
        <p:spPr>
          <a:xfrm>
            <a:off x="5730592" y="5346491"/>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6096001" y="5640867"/>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5730592" y="5730214"/>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6096000" y="5255613"/>
            <a:ext cx="4296704" cy="444353"/>
          </a:xfrm>
          <a:prstGeom prst="rect">
            <a:avLst/>
          </a:prstGeom>
          <a:noFill/>
        </p:spPr>
        <p:txBody>
          <a:bodyPr wrap="square" lIns="0" tIns="0" rIns="0" bIns="0" rtlCol="0" anchor="ctr">
            <a:noAutofit/>
          </a:bodyPr>
          <a:lstStyle/>
          <a:p>
            <a:pPr>
              <a:spcAft>
                <a:spcPts val="1200"/>
              </a:spcAft>
            </a:pPr>
            <a:r>
              <a:rPr lang="en-US" sz="2000" spc="-30">
                <a:latin typeface="Arial Black"/>
              </a:rPr>
              <a:t>HOSPITALS/HEALTH SYSTEMS</a:t>
            </a:r>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6096000" y="6026121"/>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5730591" y="611243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1132766191"/>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85328702"/>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1450569723"/>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422321"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Individual</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A03F8-3D96-E640-B018-AAA033180703}"/>
              </a:ext>
            </a:extLst>
          </p:cNvPr>
          <p:cNvSpPr txBox="1"/>
          <p:nvPr/>
        </p:nvSpPr>
        <p:spPr>
          <a:xfrm>
            <a:off x="7691107"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Enterprise</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BBEF78A-4487-554C-8C3C-BDA9CE36662A}"/>
              </a:ext>
            </a:extLst>
          </p:cNvPr>
          <p:cNvSpPr txBox="1"/>
          <p:nvPr/>
        </p:nvSpPr>
        <p:spPr>
          <a:xfrm>
            <a:off x="4688667" y="2030380"/>
            <a:ext cx="865111" cy="400110"/>
          </a:xfrm>
          <a:prstGeom prst="rect">
            <a:avLst/>
          </a:prstGeom>
          <a:noFill/>
        </p:spPr>
        <p:txBody>
          <a:bodyPr wrap="square" lIns="91440" tIns="45720" rIns="91440" bIns="45720" rtlCol="0" anchor="t">
            <a:spAutoFit/>
          </a:bodyPr>
          <a:lstStyle/>
          <a:p>
            <a:pPr algn="ctr"/>
            <a:r>
              <a:rPr lang="en-US" sz="2000" b="1" spc="-200">
                <a:solidFill>
                  <a:srgbClr val="92D050"/>
                </a:solidFill>
                <a:latin typeface="Arial"/>
                <a:ea typeface="Arial" charset="0"/>
                <a:cs typeface="Arial"/>
              </a:rPr>
              <a:t>18%</a:t>
            </a:r>
            <a:endParaRPr lang="en-US" sz="2000" b="1" spc="-20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83%</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825996" y="3084989"/>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55%</a:t>
            </a:r>
            <a:endParaRPr lang="en-US" sz="2000" b="1" spc="-20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8002129" y="2004802"/>
            <a:ext cx="865111"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17%</a:t>
            </a:r>
            <a:endParaRPr lang="en-US" sz="2000" b="1" spc="-20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213241" y="3508879"/>
            <a:ext cx="1019069"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27%</a:t>
            </a:r>
            <a:endParaRPr lang="en-US" sz="2000" b="1" spc="-200">
              <a:solidFill>
                <a:srgbClr val="444545"/>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2237748" y="1532026"/>
            <a:ext cx="1019069"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12%</a:t>
            </a:r>
            <a:endParaRPr lang="en-US" sz="2000" b="1" spc="-20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98021" y="4069029"/>
            <a:ext cx="1019069" cy="400110"/>
          </a:xfrm>
          <a:prstGeom prst="rect">
            <a:avLst/>
          </a:prstGeom>
          <a:noFill/>
        </p:spPr>
        <p:txBody>
          <a:bodyPr wrap="square" lIns="91440" tIns="45720" rIns="91440" bIns="45720" rtlCol="0" anchor="t">
            <a:spAutoFit/>
          </a:bodyPr>
          <a:lstStyle/>
          <a:p>
            <a:pPr algn="ctr"/>
            <a:r>
              <a:rPr lang="en-US" sz="2000" b="1" spc="-200">
                <a:solidFill>
                  <a:srgbClr val="119CD9"/>
                </a:solidFill>
                <a:latin typeface="Arial"/>
                <a:ea typeface="Arial" charset="0"/>
                <a:cs typeface="Arial"/>
              </a:rPr>
              <a:t>88%</a:t>
            </a:r>
            <a:endParaRPr lang="en-US" sz="2000" b="1" spc="-20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93804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Our Members Belong to 59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a:latin typeface="arial"/>
                <a:cs typeface="arial"/>
              </a:rPr>
              <a:t>Chapters and Regions</a:t>
            </a:r>
          </a:p>
        </p:txBody>
      </p:sp>
      <p:sp>
        <p:nvSpPr>
          <p:cNvPr id="7" name="TextBox 6">
            <a:extLst>
              <a:ext uri="{FF2B5EF4-FFF2-40B4-BE49-F238E27FC236}">
                <a16:creationId xmlns:a16="http://schemas.microsoft.com/office/drawing/2014/main" id="{29F523A9-DA47-73F3-5E66-3CE903BF2C98}"/>
              </a:ext>
            </a:extLst>
          </p:cNvPr>
          <p:cNvSpPr txBox="1"/>
          <p:nvPr/>
        </p:nvSpPr>
        <p:spPr>
          <a:xfrm>
            <a:off x="5593318" y="1343436"/>
            <a:ext cx="2203450" cy="4939814"/>
          </a:xfrm>
          <a:prstGeom prst="rect">
            <a:avLst/>
          </a:prstGeom>
          <a:noFill/>
        </p:spPr>
        <p:txBody>
          <a:bodyPr wrap="square" lIns="91440" tIns="45720" rIns="91440" bIns="45720" rtlCol="0" anchor="t">
            <a:spAutoFit/>
          </a:bodyPr>
          <a:lstStyle/>
          <a:p>
            <a:r>
              <a:rPr lang="en-US" sz="1200" b="1">
                <a:latin typeface="Arial"/>
                <a:cs typeface="Arial"/>
              </a:rPr>
              <a:t>REGION 1</a:t>
            </a:r>
          </a:p>
          <a:p>
            <a:pPr marL="285750" indent="-285750">
              <a:buFont typeface="Arial" panose="020B0604020202020204" pitchFamily="34" charset="0"/>
              <a:buChar char="•"/>
            </a:pPr>
            <a:r>
              <a:rPr lang="en-US" sz="1050">
                <a:solidFill>
                  <a:srgbClr val="69767D"/>
                </a:solidFill>
                <a:latin typeface="Arial"/>
                <a:cs typeface="Arial"/>
              </a:rPr>
              <a:t>Connecticut</a:t>
            </a:r>
          </a:p>
          <a:p>
            <a:pPr marL="285750" indent="-285750">
              <a:buFont typeface="Arial" panose="020B0604020202020204" pitchFamily="34" charset="0"/>
              <a:buChar char="•"/>
            </a:pPr>
            <a:r>
              <a:rPr lang="en-US" sz="1050">
                <a:solidFill>
                  <a:srgbClr val="69767D"/>
                </a:solidFill>
                <a:latin typeface="Arial"/>
                <a:cs typeface="Arial"/>
              </a:rPr>
              <a:t>Massachusetts-Rhode Island</a:t>
            </a:r>
          </a:p>
          <a:p>
            <a:pPr marL="285750" indent="-285750">
              <a:buFont typeface="Arial" panose="020B0604020202020204" pitchFamily="34" charset="0"/>
              <a:buChar char="•"/>
            </a:pPr>
            <a:r>
              <a:rPr lang="en-US" sz="1050">
                <a:solidFill>
                  <a:srgbClr val="69767D"/>
                </a:solidFill>
                <a:latin typeface="Arial"/>
                <a:cs typeface="Arial"/>
              </a:rPr>
              <a:t>Northern New England</a:t>
            </a:r>
          </a:p>
          <a:p>
            <a:pPr>
              <a:lnSpc>
                <a:spcPct val="150000"/>
              </a:lnSpc>
            </a:pPr>
            <a:r>
              <a:rPr lang="en-US" sz="1200" b="1">
                <a:latin typeface="Arial"/>
                <a:cs typeface="Arial"/>
              </a:rPr>
              <a:t>REGION 2</a:t>
            </a:r>
          </a:p>
          <a:p>
            <a:pPr marL="285750" indent="-285750">
              <a:buFont typeface="Arial" panose="020B0604020202020204" pitchFamily="34" charset="0"/>
              <a:buChar char="•"/>
            </a:pPr>
            <a:r>
              <a:rPr lang="en-US" sz="1050">
                <a:solidFill>
                  <a:srgbClr val="69767D"/>
                </a:solidFill>
                <a:latin typeface="Arial"/>
                <a:cs typeface="Arial"/>
              </a:rPr>
              <a:t>Empire New York</a:t>
            </a:r>
          </a:p>
          <a:p>
            <a:pPr marL="285750" indent="-285750">
              <a:buFont typeface="Arial" panose="020B0604020202020204" pitchFamily="34" charset="0"/>
              <a:buChar char="•"/>
            </a:pPr>
            <a:r>
              <a:rPr lang="en-US" sz="1050">
                <a:solidFill>
                  <a:srgbClr val="69767D"/>
                </a:solidFill>
                <a:latin typeface="Arial"/>
                <a:cs typeface="Arial"/>
              </a:rPr>
              <a:t>Metropolitan New York</a:t>
            </a:r>
          </a:p>
          <a:p>
            <a:pPr marL="285750" indent="-285750">
              <a:buFont typeface="Arial" panose="020B0604020202020204" pitchFamily="34" charset="0"/>
              <a:buChar char="•"/>
            </a:pPr>
            <a:r>
              <a:rPr lang="en-US" sz="1050">
                <a:solidFill>
                  <a:srgbClr val="69767D"/>
                </a:solidFill>
                <a:latin typeface="Arial"/>
                <a:cs typeface="Arial"/>
              </a:rPr>
              <a:t>Puerto Rico</a:t>
            </a:r>
          </a:p>
          <a:p>
            <a:pPr marL="285750" indent="-285750">
              <a:buFont typeface="Arial" panose="020B0604020202020204" pitchFamily="34" charset="0"/>
              <a:buChar char="•"/>
            </a:pPr>
            <a:r>
              <a:rPr lang="en-US" sz="1050">
                <a:solidFill>
                  <a:srgbClr val="69767D"/>
                </a:solidFill>
                <a:latin typeface="Arial"/>
                <a:cs typeface="Arial"/>
              </a:rPr>
              <a:t>Rochester Regional</a:t>
            </a:r>
          </a:p>
          <a:p>
            <a:pPr>
              <a:lnSpc>
                <a:spcPct val="150000"/>
              </a:lnSpc>
            </a:pPr>
            <a:r>
              <a:rPr lang="en-US" sz="1200" b="1">
                <a:latin typeface="Arial"/>
                <a:cs typeface="Arial"/>
              </a:rPr>
              <a:t>REGION 3</a:t>
            </a:r>
          </a:p>
          <a:p>
            <a:pPr marL="285750" indent="-285750">
              <a:buFont typeface="Arial" panose="020B0604020202020204" pitchFamily="34" charset="0"/>
              <a:buChar char="•"/>
            </a:pPr>
            <a:r>
              <a:rPr lang="en-US" sz="1050">
                <a:solidFill>
                  <a:srgbClr val="69767D"/>
                </a:solidFill>
                <a:latin typeface="Arial"/>
                <a:cs typeface="Arial"/>
              </a:rPr>
              <a:t>Central Pennsylvania</a:t>
            </a:r>
          </a:p>
          <a:p>
            <a:pPr marL="285750" indent="-285750">
              <a:buFont typeface="Arial" panose="020B0604020202020204" pitchFamily="34" charset="0"/>
              <a:buChar char="•"/>
            </a:pPr>
            <a:r>
              <a:rPr lang="en-US" sz="1050">
                <a:solidFill>
                  <a:srgbClr val="69767D"/>
                </a:solidFill>
                <a:latin typeface="Arial"/>
                <a:cs typeface="Arial"/>
              </a:rPr>
              <a:t>Metropolitan Philadelphia</a:t>
            </a:r>
          </a:p>
          <a:p>
            <a:pPr marL="285750" indent="-285750">
              <a:buFont typeface="Arial" panose="020B0604020202020204" pitchFamily="34" charset="0"/>
              <a:buChar char="•"/>
            </a:pPr>
            <a:r>
              <a:rPr lang="en-US" sz="1050">
                <a:solidFill>
                  <a:srgbClr val="69767D"/>
                </a:solidFill>
                <a:latin typeface="Arial"/>
                <a:cs typeface="Arial"/>
              </a:rPr>
              <a:t>New Jersey</a:t>
            </a:r>
          </a:p>
          <a:p>
            <a:pPr marL="285750" indent="-285750">
              <a:buFont typeface="Arial" panose="020B0604020202020204" pitchFamily="34" charset="0"/>
              <a:buChar char="•"/>
            </a:pPr>
            <a:r>
              <a:rPr lang="en-US" sz="1050">
                <a:solidFill>
                  <a:srgbClr val="69767D"/>
                </a:solidFill>
                <a:latin typeface="Arial"/>
                <a:cs typeface="Arial"/>
              </a:rPr>
              <a:t>Northeastern Pennsylvania</a:t>
            </a:r>
          </a:p>
          <a:p>
            <a:pPr marL="285750" indent="-285750">
              <a:buFont typeface="Arial" panose="020B0604020202020204" pitchFamily="34" charset="0"/>
              <a:buChar char="•"/>
            </a:pPr>
            <a:r>
              <a:rPr lang="en-US" sz="1050">
                <a:solidFill>
                  <a:srgbClr val="69767D"/>
                </a:solidFill>
                <a:latin typeface="Arial"/>
                <a:cs typeface="Arial"/>
              </a:rPr>
              <a:t>Western Pennsylvania</a:t>
            </a:r>
          </a:p>
          <a:p>
            <a:pPr>
              <a:lnSpc>
                <a:spcPct val="150000"/>
              </a:lnSpc>
            </a:pPr>
            <a:r>
              <a:rPr lang="en-US" sz="1200" b="1">
                <a:latin typeface="Arial"/>
                <a:cs typeface="Arial"/>
              </a:rPr>
              <a:t>REGION 4</a:t>
            </a:r>
          </a:p>
          <a:p>
            <a:pPr marL="285750" indent="-285750">
              <a:buFont typeface="Arial" panose="020B0604020202020204" pitchFamily="34" charset="0"/>
              <a:buChar char="•"/>
            </a:pPr>
            <a:r>
              <a:rPr lang="en-US" sz="1050">
                <a:solidFill>
                  <a:srgbClr val="69767D"/>
                </a:solidFill>
                <a:latin typeface="Arial"/>
                <a:cs typeface="Arial"/>
              </a:rPr>
              <a:t>Kentucky</a:t>
            </a:r>
          </a:p>
          <a:p>
            <a:pPr marL="285750" indent="-285750">
              <a:buFont typeface="Arial" panose="020B0604020202020204" pitchFamily="34" charset="0"/>
              <a:buChar char="•"/>
            </a:pPr>
            <a:r>
              <a:rPr lang="en-US" sz="1050">
                <a:solidFill>
                  <a:srgbClr val="69767D"/>
                </a:solidFill>
                <a:latin typeface="Arial"/>
                <a:cs typeface="Arial"/>
              </a:rPr>
              <a:t>Maryland</a:t>
            </a:r>
          </a:p>
          <a:p>
            <a:pPr marL="285750" indent="-285750">
              <a:buFont typeface="Arial" panose="020B0604020202020204" pitchFamily="34" charset="0"/>
              <a:buChar char="•"/>
            </a:pPr>
            <a:r>
              <a:rPr lang="en-US" sz="1050">
                <a:solidFill>
                  <a:srgbClr val="69767D"/>
                </a:solidFill>
                <a:latin typeface="Arial"/>
                <a:cs typeface="Arial"/>
              </a:rPr>
              <a:t>North Carolina</a:t>
            </a:r>
          </a:p>
          <a:p>
            <a:pPr marL="285750" indent="-285750">
              <a:buFont typeface="Arial" panose="020B0604020202020204" pitchFamily="34" charset="0"/>
              <a:buChar char="•"/>
            </a:pPr>
            <a:r>
              <a:rPr lang="en-US" sz="1050">
                <a:solidFill>
                  <a:srgbClr val="69767D"/>
                </a:solidFill>
                <a:latin typeface="Arial"/>
                <a:cs typeface="Arial"/>
              </a:rPr>
              <a:t>Virginia - DC</a:t>
            </a:r>
          </a:p>
          <a:p>
            <a:pPr marL="285750" indent="-285750">
              <a:buFont typeface="Arial" panose="020B0604020202020204" pitchFamily="34" charset="0"/>
              <a:buChar char="•"/>
            </a:pPr>
            <a:r>
              <a:rPr lang="en-US" sz="1050">
                <a:solidFill>
                  <a:srgbClr val="69767D"/>
                </a:solidFill>
                <a:latin typeface="Arial"/>
                <a:cs typeface="Arial"/>
              </a:rPr>
              <a:t>West Virginia</a:t>
            </a:r>
          </a:p>
          <a:p>
            <a:pPr>
              <a:lnSpc>
                <a:spcPct val="150000"/>
              </a:lnSpc>
            </a:pPr>
            <a:r>
              <a:rPr lang="en-US" sz="1200" b="1">
                <a:latin typeface="Arial"/>
                <a:cs typeface="Arial"/>
              </a:rPr>
              <a:t>REGION 5</a:t>
            </a:r>
          </a:p>
          <a:p>
            <a:pPr marL="285750" indent="-285750">
              <a:buFont typeface="Arial" panose="020B0604020202020204" pitchFamily="34" charset="0"/>
              <a:buChar char="•"/>
            </a:pPr>
            <a:r>
              <a:rPr lang="en-US" sz="1050">
                <a:solidFill>
                  <a:srgbClr val="69767D"/>
                </a:solidFill>
                <a:latin typeface="Arial"/>
                <a:cs typeface="Arial"/>
              </a:rPr>
              <a:t>Alabama</a:t>
            </a:r>
          </a:p>
          <a:p>
            <a:pPr marL="285750" indent="-285750">
              <a:buFont typeface="Arial" panose="020B0604020202020204" pitchFamily="34" charset="0"/>
              <a:buChar char="•"/>
            </a:pPr>
            <a:r>
              <a:rPr lang="en-US" sz="1050">
                <a:solidFill>
                  <a:srgbClr val="69767D"/>
                </a:solidFill>
                <a:latin typeface="Arial"/>
                <a:cs typeface="Arial"/>
              </a:rPr>
              <a:t>Florida</a:t>
            </a:r>
          </a:p>
          <a:p>
            <a:pPr marL="285750" indent="-285750">
              <a:buFont typeface="Arial" panose="020B0604020202020204" pitchFamily="34" charset="0"/>
              <a:buChar char="•"/>
            </a:pPr>
            <a:r>
              <a:rPr lang="en-US" sz="1050">
                <a:solidFill>
                  <a:srgbClr val="69767D"/>
                </a:solidFill>
                <a:latin typeface="Arial"/>
                <a:cs typeface="Arial"/>
              </a:rPr>
              <a:t>Georgia</a:t>
            </a:r>
          </a:p>
          <a:p>
            <a:pPr marL="285750" indent="-285750">
              <a:buFont typeface="Arial" panose="020B0604020202020204" pitchFamily="34" charset="0"/>
              <a:buChar char="•"/>
            </a:pPr>
            <a:r>
              <a:rPr lang="en-US" sz="1050">
                <a:solidFill>
                  <a:srgbClr val="69767D"/>
                </a:solidFill>
                <a:latin typeface="Arial"/>
                <a:cs typeface="Arial"/>
              </a:rPr>
              <a:t>South Carolina</a:t>
            </a:r>
          </a:p>
          <a:p>
            <a:pPr marL="285750" indent="-285750">
              <a:buFont typeface="Arial" panose="020B0604020202020204" pitchFamily="34" charset="0"/>
              <a:buChar char="•"/>
            </a:pPr>
            <a:r>
              <a:rPr lang="en-US" sz="1050">
                <a:solidFill>
                  <a:srgbClr val="69767D"/>
                </a:solidFill>
                <a:latin typeface="Arial"/>
                <a:cs typeface="Arial"/>
              </a:rPr>
              <a:t>Tennessee</a:t>
            </a:r>
          </a:p>
        </p:txBody>
      </p:sp>
      <p:sp>
        <p:nvSpPr>
          <p:cNvPr id="9" name="TextBox 8">
            <a:extLst>
              <a:ext uri="{FF2B5EF4-FFF2-40B4-BE49-F238E27FC236}">
                <a16:creationId xmlns:a16="http://schemas.microsoft.com/office/drawing/2014/main" id="{781F52B7-B9CA-C380-9B5B-8C9D474F4E17}"/>
              </a:ext>
            </a:extLst>
          </p:cNvPr>
          <p:cNvSpPr txBox="1"/>
          <p:nvPr/>
        </p:nvSpPr>
        <p:spPr>
          <a:xfrm>
            <a:off x="7841218" y="1343436"/>
            <a:ext cx="2203450" cy="5147563"/>
          </a:xfrm>
          <a:prstGeom prst="rect">
            <a:avLst/>
          </a:prstGeom>
          <a:noFill/>
        </p:spPr>
        <p:txBody>
          <a:bodyPr wrap="square" lIns="91440" tIns="45720" rIns="91440" bIns="45720" rtlCol="0" anchor="t">
            <a:spAutoFit/>
          </a:bodyPr>
          <a:lstStyle/>
          <a:p>
            <a:r>
              <a:rPr lang="en-US" sz="1200" b="1">
                <a:latin typeface="Arial"/>
                <a:cs typeface="Arial"/>
              </a:rPr>
              <a:t>REGION 6</a:t>
            </a:r>
          </a:p>
          <a:p>
            <a:pPr marL="285750" indent="-285750">
              <a:buFont typeface="Arial" panose="020B0604020202020204" pitchFamily="34" charset="0"/>
              <a:buChar char="•"/>
            </a:pPr>
            <a:r>
              <a:rPr lang="en-US" sz="1050">
                <a:solidFill>
                  <a:srgbClr val="69767D"/>
                </a:solidFill>
                <a:latin typeface="Arial"/>
                <a:cs typeface="Arial"/>
              </a:rPr>
              <a:t>Central Ohio</a:t>
            </a:r>
          </a:p>
          <a:p>
            <a:pPr marL="285750" indent="-285750">
              <a:buFont typeface="Arial" panose="020B0604020202020204" pitchFamily="34" charset="0"/>
              <a:buChar char="•"/>
            </a:pPr>
            <a:r>
              <a:rPr lang="en-US" sz="1050">
                <a:solidFill>
                  <a:srgbClr val="69767D"/>
                </a:solidFill>
                <a:latin typeface="Arial"/>
                <a:cs typeface="Arial"/>
              </a:rPr>
              <a:t>Michigan Great Lakes</a:t>
            </a:r>
          </a:p>
          <a:p>
            <a:pPr marL="285750" indent="-285750">
              <a:buFont typeface="Arial" panose="020B0604020202020204" pitchFamily="34" charset="0"/>
              <a:buChar char="•"/>
            </a:pPr>
            <a:r>
              <a:rPr lang="en-US" sz="1050">
                <a:solidFill>
                  <a:srgbClr val="69767D"/>
                </a:solidFill>
                <a:latin typeface="Arial"/>
                <a:cs typeface="Arial"/>
              </a:rPr>
              <a:t>Northeast Ohio</a:t>
            </a:r>
          </a:p>
          <a:p>
            <a:pPr marL="285750" indent="-285750">
              <a:buFont typeface="Arial" panose="020B0604020202020204" pitchFamily="34" charset="0"/>
              <a:buChar char="•"/>
            </a:pPr>
            <a:r>
              <a:rPr lang="en-US" sz="1050">
                <a:solidFill>
                  <a:srgbClr val="69767D"/>
                </a:solidFill>
                <a:latin typeface="Arial"/>
                <a:cs typeface="Arial"/>
              </a:rPr>
              <a:t>Northwest Ohio</a:t>
            </a:r>
          </a:p>
          <a:p>
            <a:pPr marL="285750" indent="-285750">
              <a:buFont typeface="Arial" panose="020B0604020202020204" pitchFamily="34" charset="0"/>
              <a:buChar char="•"/>
            </a:pPr>
            <a:r>
              <a:rPr lang="en-US" sz="1050">
                <a:solidFill>
                  <a:srgbClr val="69767D"/>
                </a:solidFill>
                <a:latin typeface="Arial"/>
                <a:cs typeface="Arial"/>
              </a:rPr>
              <a:t>Southwestern Ohio</a:t>
            </a:r>
          </a:p>
          <a:p>
            <a:pPr>
              <a:lnSpc>
                <a:spcPct val="150000"/>
              </a:lnSpc>
            </a:pPr>
            <a:r>
              <a:rPr lang="en-US" sz="1200" b="1">
                <a:latin typeface="Arial"/>
                <a:cs typeface="Arial"/>
              </a:rPr>
              <a:t>REGION 7</a:t>
            </a:r>
          </a:p>
          <a:p>
            <a:pPr marL="285750" indent="-285750">
              <a:buFont typeface="Arial" panose="020B0604020202020204" pitchFamily="34" charset="0"/>
              <a:buChar char="•"/>
            </a:pPr>
            <a:r>
              <a:rPr lang="en-US" sz="1050">
                <a:solidFill>
                  <a:srgbClr val="69767D"/>
                </a:solidFill>
                <a:latin typeface="Arial"/>
                <a:cs typeface="Arial"/>
              </a:rPr>
              <a:t>Greater Illinois</a:t>
            </a:r>
          </a:p>
          <a:p>
            <a:pPr marL="285750" indent="-285750">
              <a:buFont typeface="Arial" panose="020B0604020202020204" pitchFamily="34" charset="0"/>
              <a:buChar char="•"/>
            </a:pPr>
            <a:r>
              <a:rPr lang="en-US" sz="1050">
                <a:solidFill>
                  <a:srgbClr val="69767D"/>
                </a:solidFill>
                <a:latin typeface="Arial"/>
                <a:cs typeface="Arial"/>
              </a:rPr>
              <a:t>First Illinois</a:t>
            </a:r>
            <a:endParaRPr lang="en-US">
              <a:latin typeface="Arial"/>
              <a:cs typeface="Arial"/>
            </a:endParaRP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Indiana Pressler Memorial</a:t>
            </a:r>
          </a:p>
          <a:p>
            <a:pPr marL="285750" indent="-285750">
              <a:buFont typeface="Arial" panose="020B0604020202020204" pitchFamily="34" charset="0"/>
              <a:buChar char="•"/>
            </a:pPr>
            <a:r>
              <a:rPr lang="en-US" sz="1050">
                <a:solidFill>
                  <a:srgbClr val="69767D"/>
                </a:solidFill>
                <a:latin typeface="Arial"/>
                <a:cs typeface="Arial"/>
              </a:rPr>
              <a:t>Wisconsin</a:t>
            </a:r>
          </a:p>
          <a:p>
            <a:pPr>
              <a:lnSpc>
                <a:spcPct val="150000"/>
              </a:lnSpc>
            </a:pPr>
            <a:r>
              <a:rPr lang="en-US" sz="1200" b="1">
                <a:latin typeface="Arial"/>
                <a:cs typeface="Arial"/>
              </a:rPr>
              <a:t>REGION 8</a:t>
            </a:r>
          </a:p>
          <a:p>
            <a:pPr marL="285750" indent="-285750">
              <a:buFont typeface="Arial" panose="020B0604020202020204" pitchFamily="34" charset="0"/>
              <a:buChar char="•"/>
            </a:pPr>
            <a:r>
              <a:rPr lang="en-US" sz="1050">
                <a:solidFill>
                  <a:srgbClr val="69767D"/>
                </a:solidFill>
                <a:latin typeface="Arial"/>
                <a:cs typeface="Arial"/>
              </a:rPr>
              <a:t>Greater Heartland</a:t>
            </a:r>
          </a:p>
          <a:p>
            <a:pPr marL="285750" indent="-285750">
              <a:buFont typeface="Arial" panose="020B0604020202020204" pitchFamily="34" charset="0"/>
              <a:buChar char="•"/>
            </a:pPr>
            <a:r>
              <a:rPr lang="en-US" sz="1050">
                <a:solidFill>
                  <a:srgbClr val="69767D"/>
                </a:solidFill>
                <a:latin typeface="Arial"/>
                <a:cs typeface="Arial"/>
              </a:rPr>
              <a:t>Iowa</a:t>
            </a:r>
          </a:p>
          <a:p>
            <a:pPr marL="285750" indent="-285750">
              <a:buFont typeface="Arial" panose="020B0604020202020204" pitchFamily="34" charset="0"/>
              <a:buChar char="•"/>
            </a:pPr>
            <a:r>
              <a:rPr lang="en-US" sz="1050">
                <a:solidFill>
                  <a:srgbClr val="69767D"/>
                </a:solidFill>
                <a:latin typeface="Arial"/>
                <a:cs typeface="Arial"/>
              </a:rPr>
              <a:t>Kansas (Sunflower)</a:t>
            </a:r>
          </a:p>
          <a:p>
            <a:pPr marL="285750" indent="-285750">
              <a:buFont typeface="Arial" panose="020B0604020202020204" pitchFamily="34" charset="0"/>
              <a:buChar char="•"/>
            </a:pPr>
            <a:r>
              <a:rPr lang="en-US" sz="1050">
                <a:solidFill>
                  <a:srgbClr val="69767D"/>
                </a:solidFill>
                <a:latin typeface="Arial"/>
                <a:cs typeface="Arial"/>
              </a:rPr>
              <a:t>Minnesota</a:t>
            </a:r>
          </a:p>
          <a:p>
            <a:pPr marL="285750" indent="-285750">
              <a:buFont typeface="Arial" panose="020B0604020202020204" pitchFamily="34" charset="0"/>
              <a:buChar char="•"/>
            </a:pPr>
            <a:r>
              <a:rPr lang="en-US" sz="1050">
                <a:solidFill>
                  <a:srgbClr val="69767D"/>
                </a:solidFill>
                <a:latin typeface="Arial"/>
                <a:cs typeface="Arial"/>
              </a:rPr>
              <a:t>Nebraska</a:t>
            </a:r>
          </a:p>
          <a:p>
            <a:pPr marL="285750" indent="-285750">
              <a:buFont typeface="Arial" panose="020B0604020202020204" pitchFamily="34" charset="0"/>
              <a:buChar char="•"/>
            </a:pPr>
            <a:r>
              <a:rPr lang="en-US" sz="1050">
                <a:solidFill>
                  <a:srgbClr val="69767D"/>
                </a:solidFill>
                <a:latin typeface="Arial"/>
                <a:cs typeface="Arial"/>
              </a:rPr>
              <a:t>North Dakota</a:t>
            </a:r>
          </a:p>
          <a:p>
            <a:pPr marL="285750" indent="-285750">
              <a:buFont typeface="Arial" panose="020B0604020202020204" pitchFamily="34" charset="0"/>
              <a:buChar char="•"/>
            </a:pPr>
            <a:r>
              <a:rPr lang="en-US" sz="1050">
                <a:solidFill>
                  <a:srgbClr val="69767D"/>
                </a:solidFill>
                <a:latin typeface="Arial"/>
                <a:cs typeface="Arial"/>
              </a:rPr>
              <a:t>South Dakota</a:t>
            </a:r>
          </a:p>
          <a:p>
            <a:pPr>
              <a:lnSpc>
                <a:spcPct val="150000"/>
              </a:lnSpc>
            </a:pPr>
            <a:r>
              <a:rPr lang="en-US" sz="1200" b="1">
                <a:latin typeface="Arial"/>
                <a:cs typeface="Arial"/>
              </a:rPr>
              <a:t>REGION 9</a:t>
            </a:r>
          </a:p>
          <a:p>
            <a:pPr marL="285750" indent="-285750">
              <a:buFont typeface="Arial" panose="020B0604020202020204" pitchFamily="34" charset="0"/>
              <a:buChar char="•"/>
            </a:pPr>
            <a:r>
              <a:rPr lang="en-US" sz="1050">
                <a:solidFill>
                  <a:srgbClr val="69767D"/>
                </a:solidFill>
                <a:latin typeface="Arial"/>
                <a:cs typeface="Arial"/>
              </a:rPr>
              <a:t>Arkansas</a:t>
            </a:r>
          </a:p>
          <a:p>
            <a:pPr marL="285750" indent="-285750">
              <a:buFont typeface="Arial" panose="020B0604020202020204" pitchFamily="34" charset="0"/>
              <a:buChar char="•"/>
            </a:pPr>
            <a:r>
              <a:rPr lang="en-US" sz="1050">
                <a:solidFill>
                  <a:srgbClr val="69767D"/>
                </a:solidFill>
                <a:latin typeface="Arial"/>
                <a:cs typeface="Arial"/>
              </a:rPr>
              <a:t>Lone Star</a:t>
            </a:r>
          </a:p>
          <a:p>
            <a:pPr marL="285750" indent="-285750">
              <a:buFont typeface="Arial" panose="020B0604020202020204" pitchFamily="34" charset="0"/>
              <a:buChar char="•"/>
            </a:pPr>
            <a:r>
              <a:rPr lang="en-US" sz="1050">
                <a:solidFill>
                  <a:srgbClr val="69767D"/>
                </a:solidFill>
                <a:latin typeface="Arial"/>
                <a:cs typeface="Arial"/>
              </a:rPr>
              <a:t>Louisiana</a:t>
            </a:r>
          </a:p>
          <a:p>
            <a:pPr marL="285750" indent="-285750">
              <a:buFont typeface="Arial" panose="020B0604020202020204" pitchFamily="34" charset="0"/>
              <a:buChar char="•"/>
            </a:pPr>
            <a:r>
              <a:rPr lang="en-US" sz="1050">
                <a:solidFill>
                  <a:srgbClr val="69767D"/>
                </a:solidFill>
                <a:latin typeface="Arial"/>
                <a:cs typeface="Arial"/>
              </a:rPr>
              <a:t>Mississippi</a:t>
            </a:r>
          </a:p>
          <a:p>
            <a:pPr marL="285750" indent="-285750">
              <a:buFont typeface="Arial" panose="020B0604020202020204" pitchFamily="34" charset="0"/>
              <a:buChar char="•"/>
            </a:pPr>
            <a:r>
              <a:rPr lang="en-US" sz="1050">
                <a:solidFill>
                  <a:srgbClr val="69767D"/>
                </a:solidFill>
                <a:latin typeface="Arial"/>
                <a:cs typeface="Arial"/>
              </a:rPr>
              <a:t>Oklahoma</a:t>
            </a:r>
          </a:p>
          <a:p>
            <a:pPr marL="285750" indent="-285750">
              <a:buFont typeface="Arial" panose="020B0604020202020204" pitchFamily="34" charset="0"/>
              <a:buChar char="•"/>
            </a:pPr>
            <a:r>
              <a:rPr lang="en-US" sz="1050">
                <a:solidFill>
                  <a:srgbClr val="69767D"/>
                </a:solidFill>
                <a:latin typeface="Arial"/>
                <a:cs typeface="Arial"/>
              </a:rPr>
              <a:t>South Texas</a:t>
            </a:r>
          </a:p>
          <a:p>
            <a:pPr marL="285750" indent="-285750">
              <a:buFont typeface="Arial" panose="020B0604020202020204" pitchFamily="34" charset="0"/>
              <a:buChar char="•"/>
            </a:pPr>
            <a:r>
              <a:rPr lang="en-US" sz="1050">
                <a:solidFill>
                  <a:srgbClr val="69767D"/>
                </a:solidFill>
                <a:latin typeface="Arial"/>
                <a:cs typeface="Arial"/>
              </a:rPr>
              <a:t>Texas Gulf Coast</a:t>
            </a: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F557C3-512C-DF8A-B959-C6FBE768DC57}"/>
              </a:ext>
            </a:extLst>
          </p:cNvPr>
          <p:cNvSpPr txBox="1"/>
          <p:nvPr/>
        </p:nvSpPr>
        <p:spPr>
          <a:xfrm>
            <a:off x="9977993" y="1343436"/>
            <a:ext cx="2203450" cy="3462486"/>
          </a:xfrm>
          <a:prstGeom prst="rect">
            <a:avLst/>
          </a:prstGeom>
          <a:noFill/>
        </p:spPr>
        <p:txBody>
          <a:bodyPr wrap="square" lIns="91440" tIns="45720" rIns="91440" bIns="45720" rtlCol="0" anchor="t">
            <a:spAutoFit/>
          </a:bodyPr>
          <a:lstStyle/>
          <a:p>
            <a:r>
              <a:rPr lang="en-US" sz="1200" b="1">
                <a:latin typeface="Arial" panose="020B0604020202020204" pitchFamily="34" charset="0"/>
                <a:cs typeface="Arial" panose="020B0604020202020204" pitchFamily="34" charset="0"/>
              </a:rPr>
              <a:t>REGION 10</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Arizona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Colorado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Idaho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Montana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New Mexico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Utah</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Wyoming</a:t>
            </a:r>
          </a:p>
          <a:p>
            <a:pPr>
              <a:lnSpc>
                <a:spcPct val="150000"/>
              </a:lnSpc>
            </a:pPr>
            <a:r>
              <a:rPr lang="en-US" sz="1200" b="1">
                <a:latin typeface="Arial" panose="020B0604020202020204" pitchFamily="34" charset="0"/>
                <a:cs typeface="Arial" panose="020B0604020202020204" pitchFamily="34" charset="0"/>
              </a:rPr>
              <a:t>REGION 11</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Hawaii</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Nevada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Northern California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Oregon</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San Diego – Imperial</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Southern California</a:t>
            </a:r>
          </a:p>
          <a:p>
            <a:pPr marL="285750" indent="-285750">
              <a:buFont typeface="Arial" panose="020B0604020202020204" pitchFamily="34" charset="0"/>
              <a:buChar char="•"/>
            </a:pPr>
            <a:r>
              <a:rPr lang="en-US" sz="1050">
                <a:solidFill>
                  <a:srgbClr val="69767D"/>
                </a:solidFill>
                <a:latin typeface="Arial"/>
                <a:cs typeface="Arial"/>
              </a:rPr>
              <a:t>Washington - Alaska</a:t>
            </a:r>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pic>
        <p:nvPicPr>
          <p:cNvPr id="5" name="Picture 4" descr="A map of the united states&#10;&#10;Description automatically generated">
            <a:extLst>
              <a:ext uri="{FF2B5EF4-FFF2-40B4-BE49-F238E27FC236}">
                <a16:creationId xmlns:a16="http://schemas.microsoft.com/office/drawing/2014/main" id="{466DBCB7-58CD-108A-6DBB-AFE8FB1031F7}"/>
              </a:ext>
            </a:extLst>
          </p:cNvPr>
          <p:cNvPicPr>
            <a:picLocks noChangeAspect="1"/>
          </p:cNvPicPr>
          <p:nvPr/>
        </p:nvPicPr>
        <p:blipFill rotWithShape="1">
          <a:blip r:embed="rId3"/>
          <a:srcRect l="6913" t="2589" r="3218" b="4211"/>
          <a:stretch/>
        </p:blipFill>
        <p:spPr>
          <a:xfrm>
            <a:off x="61526" y="1884750"/>
            <a:ext cx="5510570" cy="3236045"/>
          </a:xfrm>
          <a:prstGeom prst="rect">
            <a:avLst/>
          </a:prstGeom>
        </p:spPr>
      </p:pic>
    </p:spTree>
    <p:extLst>
      <p:ext uri="{BB962C8B-B14F-4D97-AF65-F5344CB8AC3E}">
        <p14:creationId xmlns:p14="http://schemas.microsoft.com/office/powerpoint/2010/main" val="526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a:solidFill>
                  <a:srgbClr val="119CD9"/>
                </a:solidFill>
                <a:latin typeface="Arial"/>
                <a:cs typeface="Arial"/>
              </a:rPr>
              <a:t>hfma.org/education-events</a:t>
            </a:r>
            <a:endParaRPr lang="en-US" b="0">
              <a:latin typeface="Arial"/>
              <a:cs typeface="Arial"/>
            </a:endParaRPr>
          </a:p>
          <a:p>
            <a:pPr algn="ctr"/>
            <a:endParaRPr lang="en-US">
              <a:solidFill>
                <a:srgbClr val="119CD9"/>
              </a:solidFill>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9" name="Picture 10" descr="A picture containing text, person, screenshot&#10;&#10;Description automatically generated">
            <a:extLst>
              <a:ext uri="{FF2B5EF4-FFF2-40B4-BE49-F238E27FC236}">
                <a16:creationId xmlns:a16="http://schemas.microsoft.com/office/drawing/2014/main" id="{15AA9074-FFB4-9E86-DD1C-D1B44D0572E8}"/>
              </a:ext>
            </a:extLst>
          </p:cNvPr>
          <p:cNvPicPr>
            <a:picLocks noChangeAspect="1"/>
          </p:cNvPicPr>
          <p:nvPr/>
        </p:nvPicPr>
        <p:blipFill>
          <a:blip r:embed="rId5"/>
          <a:stretch>
            <a:fillRect/>
          </a:stretch>
        </p:blipFill>
        <p:spPr>
          <a:xfrm>
            <a:off x="3581400" y="3321902"/>
            <a:ext cx="4267200" cy="1010832"/>
          </a:xfrm>
          <a:prstGeom prst="rect">
            <a:avLst/>
          </a:prstGeom>
        </p:spPr>
      </p:pic>
    </p:spTree>
    <p:extLst>
      <p:ext uri="{BB962C8B-B14F-4D97-AF65-F5344CB8AC3E}">
        <p14:creationId xmlns:p14="http://schemas.microsoft.com/office/powerpoint/2010/main" val="285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679450" y="4275412"/>
            <a:ext cx="4464831" cy="494882"/>
          </a:xfrm>
        </p:spPr>
        <p:txBody>
          <a:bodyPr vert="horz" lIns="91440" tIns="45720" rIns="91440" bIns="45720" rtlCol="0" anchor="t">
            <a:noAutofit/>
          </a:bodyPr>
          <a:lstStyle/>
          <a:p>
            <a:pPr algn="ctr"/>
            <a:r>
              <a:rPr lang="en-US" err="1">
                <a:solidFill>
                  <a:srgbClr val="119CD9"/>
                </a:solidFill>
                <a:latin typeface="Arial"/>
                <a:cs typeface="Arial"/>
              </a:rPr>
              <a:t>hfma.org</a:t>
            </a:r>
            <a:r>
              <a:rPr lang="en-US">
                <a:solidFill>
                  <a:srgbClr val="119CD9"/>
                </a:solidFill>
                <a:latin typeface="Arial"/>
                <a:cs typeface="Arial"/>
              </a:rPr>
              <a:t>/education-events</a:t>
            </a:r>
            <a:endParaRPr lang="en-US">
              <a:solidFill>
                <a:srgbClr val="119CD9"/>
              </a:solidFil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0662" y="2359686"/>
            <a:ext cx="2078736" cy="1731264"/>
          </a:xfrm>
          <a:prstGeom prst="rect">
            <a:avLst/>
          </a:prstGeom>
        </p:spPr>
      </p:pic>
      <p:sp>
        <p:nvSpPr>
          <p:cNvPr id="9" name="Text Placeholder 3"/>
          <p:cNvSpPr txBox="1">
            <a:spLocks/>
          </p:cNvSpPr>
          <p:nvPr/>
        </p:nvSpPr>
        <p:spPr>
          <a:xfrm>
            <a:off x="58967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4" name="Picture 9" descr="A picture containing text, person, screenshot&#10;&#10;Description automatically generated">
            <a:extLst>
              <a:ext uri="{FF2B5EF4-FFF2-40B4-BE49-F238E27FC236}">
                <a16:creationId xmlns:a16="http://schemas.microsoft.com/office/drawing/2014/main" id="{8D6ABBEB-1621-DC14-995E-678A0B8ED3A1}"/>
              </a:ext>
            </a:extLst>
          </p:cNvPr>
          <p:cNvPicPr>
            <a:picLocks noChangeAspect="1"/>
          </p:cNvPicPr>
          <p:nvPr/>
        </p:nvPicPr>
        <p:blipFill>
          <a:blip r:embed="rId4"/>
          <a:stretch>
            <a:fillRect/>
          </a:stretch>
        </p:blipFill>
        <p:spPr>
          <a:xfrm>
            <a:off x="5425209" y="2570304"/>
            <a:ext cx="6206836" cy="1209391"/>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FD21-B722-5D90-479D-70992F8B66BA}"/>
              </a:ext>
            </a:extLst>
          </p:cNvPr>
          <p:cNvSpPr>
            <a:spLocks noGrp="1"/>
          </p:cNvSpPr>
          <p:nvPr>
            <p:ph type="body" sz="quarter" idx="10"/>
          </p:nvPr>
        </p:nvSpPr>
        <p:spPr/>
        <p:txBody>
          <a:bodyPr/>
          <a:lstStyle/>
          <a:p>
            <a:r>
              <a:rPr lang="en-US">
                <a:latin typeface="Arial"/>
                <a:cs typeface="Arial"/>
              </a:rPr>
              <a:t>Belonging to HFMA</a:t>
            </a:r>
            <a:endParaRPr lang="en-US"/>
          </a:p>
        </p:txBody>
      </p:sp>
    </p:spTree>
    <p:extLst>
      <p:ext uri="{BB962C8B-B14F-4D97-AF65-F5344CB8AC3E}">
        <p14:creationId xmlns:p14="http://schemas.microsoft.com/office/powerpoint/2010/main" val="24363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When you belong to HFMA</a:t>
            </a:r>
            <a:endParaRPr lang="en-US"/>
          </a:p>
        </p:txBody>
      </p:sp>
      <p:sp>
        <p:nvSpPr>
          <p:cNvPr id="13" name="TextBox 12">
            <a:extLst>
              <a:ext uri="{FF2B5EF4-FFF2-40B4-BE49-F238E27FC236}">
                <a16:creationId xmlns:a16="http://schemas.microsoft.com/office/drawing/2014/main" id="{ECFA41CD-083E-40B2-BAFA-454C87CC28CE}"/>
              </a:ext>
            </a:extLst>
          </p:cNvPr>
          <p:cNvSpPr txBox="1"/>
          <p:nvPr/>
        </p:nvSpPr>
        <p:spPr>
          <a:xfrm>
            <a:off x="5676544" y="5454745"/>
            <a:ext cx="5924906" cy="461665"/>
          </a:xfrm>
          <a:prstGeom prst="rect">
            <a:avLst/>
          </a:prstGeom>
          <a:noFill/>
        </p:spPr>
        <p:txBody>
          <a:bodyPr wrap="square" rtlCol="0">
            <a:spAutoFit/>
          </a:bodyPr>
          <a:lstStyle/>
          <a:p>
            <a:pPr algn="ctr"/>
            <a:r>
              <a:rPr lang="en-US" sz="2400" b="1" err="1">
                <a:solidFill>
                  <a:srgbClr val="119CD9"/>
                </a:solidFill>
                <a:latin typeface="Arial" charset="0"/>
                <a:ea typeface="Arial" charset="0"/>
                <a:cs typeface="Arial" charset="0"/>
              </a:rPr>
              <a:t>hfma.org</a:t>
            </a:r>
            <a:r>
              <a:rPr lang="en-US" sz="2400" b="1">
                <a:solidFill>
                  <a:srgbClr val="119CD9"/>
                </a:solidFill>
                <a:latin typeface="Arial" charset="0"/>
                <a:ea typeface="Arial" charset="0"/>
                <a:cs typeface="Arial" charset="0"/>
              </a:rPr>
              <a:t>/membership</a:t>
            </a:r>
          </a:p>
        </p:txBody>
      </p:sp>
      <p:grpSp>
        <p:nvGrpSpPr>
          <p:cNvPr id="6" name="Group 5">
            <a:extLst>
              <a:ext uri="{FF2B5EF4-FFF2-40B4-BE49-F238E27FC236}">
                <a16:creationId xmlns:a16="http://schemas.microsoft.com/office/drawing/2014/main" id="{A5FC735A-7E22-53AE-F2E6-44B2BCA0B06A}"/>
              </a:ext>
            </a:extLst>
          </p:cNvPr>
          <p:cNvGrpSpPr/>
          <p:nvPr/>
        </p:nvGrpSpPr>
        <p:grpSpPr>
          <a:xfrm>
            <a:off x="5447813" y="976745"/>
            <a:ext cx="6382007" cy="4406913"/>
            <a:chOff x="2861630" y="1219200"/>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219200"/>
              <a:ext cx="6358917" cy="4176005"/>
            </a:xfrm>
            <a:prstGeom prst="rect">
              <a:avLst/>
            </a:prstGeom>
          </p:spPr>
        </p:pic>
        <p:pic>
          <p:nvPicPr>
            <p:cNvPr id="5" name="Picture 5" descr="Graphical user interface, application, website&#10;&#10;Description automatically generated">
              <a:extLst>
                <a:ext uri="{FF2B5EF4-FFF2-40B4-BE49-F238E27FC236}">
                  <a16:creationId xmlns:a16="http://schemas.microsoft.com/office/drawing/2014/main" id="{74AC7B32-236C-19A4-987A-2365EA1A24F1}"/>
                </a:ext>
              </a:extLst>
            </p:cNvPr>
            <p:cNvPicPr>
              <a:picLocks noChangeAspect="1"/>
            </p:cNvPicPr>
            <p:nvPr/>
          </p:nvPicPr>
          <p:blipFill>
            <a:blip r:embed="rId4"/>
            <a:stretch>
              <a:fillRect/>
            </a:stretch>
          </p:blipFill>
          <p:spPr>
            <a:xfrm>
              <a:off x="3685309" y="1805737"/>
              <a:ext cx="4682836" cy="2811098"/>
            </a:xfrm>
            <a:prstGeom prst="rect">
              <a:avLst/>
            </a:prstGeom>
          </p:spPr>
        </p:pic>
      </p:grpSp>
      <p:grpSp>
        <p:nvGrpSpPr>
          <p:cNvPr id="26" name="Group 25">
            <a:extLst>
              <a:ext uri="{FF2B5EF4-FFF2-40B4-BE49-F238E27FC236}">
                <a16:creationId xmlns:a16="http://schemas.microsoft.com/office/drawing/2014/main" id="{17F23776-183B-E9AA-F1B6-006641568685}"/>
              </a:ext>
            </a:extLst>
          </p:cNvPr>
          <p:cNvGrpSpPr/>
          <p:nvPr/>
        </p:nvGrpSpPr>
        <p:grpSpPr>
          <a:xfrm>
            <a:off x="499271" y="2511390"/>
            <a:ext cx="4717645" cy="800715"/>
            <a:chOff x="499271" y="2511390"/>
            <a:chExt cx="4717645" cy="800715"/>
          </a:xfrm>
        </p:grpSpPr>
        <p:sp>
          <p:nvSpPr>
            <p:cNvPr id="14" name="Rectangle 13">
              <a:extLst>
                <a:ext uri="{FF2B5EF4-FFF2-40B4-BE49-F238E27FC236}">
                  <a16:creationId xmlns:a16="http://schemas.microsoft.com/office/drawing/2014/main" id="{6180A253-D096-03BD-03CA-090D52B1B003}"/>
                </a:ext>
              </a:extLst>
            </p:cNvPr>
            <p:cNvSpPr/>
            <p:nvPr/>
          </p:nvSpPr>
          <p:spPr>
            <a:xfrm>
              <a:off x="1438610" y="2511390"/>
              <a:ext cx="3778306" cy="72019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Access</a:t>
              </a:r>
              <a:br>
                <a:rPr lang="en-US" sz="2800" b="1"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pic>
          <p:nvPicPr>
            <p:cNvPr id="18" name="Picture 17" descr="A picture containing text&#10;&#10;Description automatically generated">
              <a:extLst>
                <a:ext uri="{FF2B5EF4-FFF2-40B4-BE49-F238E27FC236}">
                  <a16:creationId xmlns:a16="http://schemas.microsoft.com/office/drawing/2014/main" id="{62C0B35D-865D-C2B0-7DF0-33134215E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71" y="2524705"/>
              <a:ext cx="787400" cy="787400"/>
            </a:xfrm>
            <a:prstGeom prst="rect">
              <a:avLst/>
            </a:prstGeom>
          </p:spPr>
        </p:pic>
      </p:grpSp>
      <p:grpSp>
        <p:nvGrpSpPr>
          <p:cNvPr id="28" name="Group 27">
            <a:extLst>
              <a:ext uri="{FF2B5EF4-FFF2-40B4-BE49-F238E27FC236}">
                <a16:creationId xmlns:a16="http://schemas.microsoft.com/office/drawing/2014/main" id="{D708C428-FCBA-3317-C82F-7D864C36EA1F}"/>
              </a:ext>
            </a:extLst>
          </p:cNvPr>
          <p:cNvGrpSpPr/>
          <p:nvPr/>
        </p:nvGrpSpPr>
        <p:grpSpPr>
          <a:xfrm>
            <a:off x="510816" y="4626548"/>
            <a:ext cx="5682888" cy="1257164"/>
            <a:chOff x="510816" y="4626548"/>
            <a:chExt cx="5682888" cy="1257164"/>
          </a:xfrm>
        </p:grpSpPr>
        <p:sp>
          <p:nvSpPr>
            <p:cNvPr id="8" name="Text Placeholder 2">
              <a:extLst>
                <a:ext uri="{FF2B5EF4-FFF2-40B4-BE49-F238E27FC236}">
                  <a16:creationId xmlns:a16="http://schemas.microsoft.com/office/drawing/2014/main" id="{0223F96B-A48A-CAE3-6B50-41B3FC326F20}"/>
                </a:ext>
              </a:extLst>
            </p:cNvPr>
            <p:cNvSpPr txBox="1">
              <a:spLocks/>
            </p:cNvSpPr>
            <p:nvPr/>
          </p:nvSpPr>
          <p:spPr>
            <a:xfrm>
              <a:off x="1427064" y="4626548"/>
              <a:ext cx="4766640" cy="1257164"/>
            </a:xfrm>
            <a:prstGeom prst="rect">
              <a:avLst/>
            </a:prstGeom>
          </p:spPr>
          <p:txBody>
            <a:bodyPr vert="horz" lIns="0" tIns="0" rIns="0" bIns="0" rtlCol="0" anchor="t">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defRPr/>
              </a:pPr>
              <a:r>
                <a:rPr lang="en-US" sz="2800" b="1">
                  <a:solidFill>
                    <a:srgbClr val="002E6D"/>
                  </a:solidFill>
                  <a:latin typeface="Arial" panose="020B0604020202020204"/>
                </a:rPr>
                <a:t>Belong &amp; engage</a:t>
              </a:r>
              <a:br>
                <a:rPr lang="en-US" sz="2000" b="1">
                  <a:latin typeface="Arial" panose="020B0604020202020204"/>
                </a:rPr>
              </a:br>
              <a:r>
                <a:rPr lang="en-US" sz="2000">
                  <a:solidFill>
                    <a:srgbClr val="002E6D"/>
                  </a:solidFill>
                  <a:latin typeface="Arial" panose="020B0604020202020204"/>
                </a:rPr>
                <a:t>Collaborative</a:t>
              </a: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 opportunities </a:t>
              </a:r>
              <a:br>
                <a:rPr lang="en-US" sz="20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lang="en-US" sz="2800" b="0"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endParaRPr lang="en-US" sz="4400" b="1" i="0" u="none" strike="noStrike" kern="1200" cap="none" spc="0" normalizeH="0" baseline="0" noProof="0">
                <a:ln>
                  <a:noFill/>
                </a:ln>
                <a:solidFill>
                  <a:srgbClr val="002E6D"/>
                </a:solidFill>
                <a:effectLst/>
                <a:uLnTx/>
                <a:uFillTx/>
                <a:latin typeface="Arial" panose="020B0604020202020204"/>
                <a:cs typeface="Arial"/>
              </a:endParaRPr>
            </a:p>
          </p:txBody>
        </p:sp>
        <p:pic>
          <p:nvPicPr>
            <p:cNvPr id="20" name="Picture 19" descr="A picture containing text&#10;&#10;Description automatically generated">
              <a:extLst>
                <a:ext uri="{FF2B5EF4-FFF2-40B4-BE49-F238E27FC236}">
                  <a16:creationId xmlns:a16="http://schemas.microsoft.com/office/drawing/2014/main" id="{B75DC590-3867-165A-5119-532D384635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816" y="4707366"/>
              <a:ext cx="787400" cy="787400"/>
            </a:xfrm>
            <a:prstGeom prst="rect">
              <a:avLst/>
            </a:prstGeom>
          </p:spPr>
        </p:pic>
      </p:grpSp>
      <p:grpSp>
        <p:nvGrpSpPr>
          <p:cNvPr id="27" name="Group 26">
            <a:extLst>
              <a:ext uri="{FF2B5EF4-FFF2-40B4-BE49-F238E27FC236}">
                <a16:creationId xmlns:a16="http://schemas.microsoft.com/office/drawing/2014/main" id="{A6D3E089-0B7C-F327-79AF-923AE29DC3B0}"/>
              </a:ext>
            </a:extLst>
          </p:cNvPr>
          <p:cNvGrpSpPr/>
          <p:nvPr/>
        </p:nvGrpSpPr>
        <p:grpSpPr>
          <a:xfrm>
            <a:off x="497935" y="3581982"/>
            <a:ext cx="5178609" cy="839057"/>
            <a:chOff x="648026" y="4263164"/>
            <a:chExt cx="5178609" cy="839057"/>
          </a:xfrm>
        </p:grpSpPr>
        <p:sp>
          <p:nvSpPr>
            <p:cNvPr id="16" name="Rectangle 15">
              <a:extLst>
                <a:ext uri="{FF2B5EF4-FFF2-40B4-BE49-F238E27FC236}">
                  <a16:creationId xmlns:a16="http://schemas.microsoft.com/office/drawing/2014/main" id="{5ADB46F7-CC4D-673A-1D61-16ADF9AEC817}"/>
                </a:ext>
              </a:extLst>
            </p:cNvPr>
            <p:cNvSpPr/>
            <p:nvPr/>
          </p:nvSpPr>
          <p:spPr>
            <a:xfrm>
              <a:off x="1557577" y="4263164"/>
              <a:ext cx="4269058" cy="830997"/>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Navigate</a:t>
              </a:r>
              <a:br>
                <a:rPr lang="en-US" sz="28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36CC11BC-FCC8-EEB3-2921-BFCFDD1DC4A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026" y="4314821"/>
              <a:ext cx="822036" cy="787400"/>
            </a:xfrm>
            <a:prstGeom prst="rect">
              <a:avLst/>
            </a:prstGeom>
          </p:spPr>
        </p:pic>
      </p:grpSp>
      <p:grpSp>
        <p:nvGrpSpPr>
          <p:cNvPr id="25" name="Group 24">
            <a:extLst>
              <a:ext uri="{FF2B5EF4-FFF2-40B4-BE49-F238E27FC236}">
                <a16:creationId xmlns:a16="http://schemas.microsoft.com/office/drawing/2014/main" id="{5F5F85D2-63B2-5DD6-18F6-987F4BC3249D}"/>
              </a:ext>
            </a:extLst>
          </p:cNvPr>
          <p:cNvGrpSpPr/>
          <p:nvPr/>
        </p:nvGrpSpPr>
        <p:grpSpPr>
          <a:xfrm>
            <a:off x="511330" y="1266020"/>
            <a:ext cx="4157064" cy="1043363"/>
            <a:chOff x="638330" y="1727838"/>
            <a:chExt cx="4157064" cy="1043363"/>
          </a:xfrm>
        </p:grpSpPr>
        <p:sp>
          <p:nvSpPr>
            <p:cNvPr id="11" name="Rectangle 10">
              <a:extLst>
                <a:ext uri="{FF2B5EF4-FFF2-40B4-BE49-F238E27FC236}">
                  <a16:creationId xmlns:a16="http://schemas.microsoft.com/office/drawing/2014/main" id="{736725AE-D4ED-E5CB-94BF-868F2FEB9BA5}"/>
                </a:ext>
              </a:extLst>
            </p:cNvPr>
            <p:cNvSpPr/>
            <p:nvPr/>
          </p:nvSpPr>
          <p:spPr>
            <a:xfrm>
              <a:off x="1501699" y="1727838"/>
              <a:ext cx="3293695" cy="1043363"/>
            </a:xfrm>
            <a:prstGeom prst="rect">
              <a:avLst/>
            </a:prstGeom>
          </p:spPr>
          <p:txBody>
            <a:bodyPr wrap="square" lIns="0" tIns="45720" rIns="0" bIns="4572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Easily find </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&amp; discover</a:t>
              </a:r>
              <a:endParaRPr lang="en-US" sz="2800" b="1"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4" name="Picture 23" descr="A picture containing text, sign, light&#10;&#10;Description automatically generated">
              <a:extLst>
                <a:ext uri="{FF2B5EF4-FFF2-40B4-BE49-F238E27FC236}">
                  <a16:creationId xmlns:a16="http://schemas.microsoft.com/office/drawing/2014/main" id="{5F6B5C33-EBEA-07AF-2972-A9DB25C6CD5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8330" y="1762705"/>
              <a:ext cx="787400" cy="787400"/>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latin typeface="arial"/>
                <a:cs typeface="arial"/>
              </a:rPr>
              <a:t>Online Member Home</a:t>
            </a:r>
            <a:endParaRPr lang="en-US"/>
          </a:p>
        </p:txBody>
      </p:sp>
      <p:sp>
        <p:nvSpPr>
          <p:cNvPr id="6" name="Subtitle 2">
            <a:extLst>
              <a:ext uri="{FF2B5EF4-FFF2-40B4-BE49-F238E27FC236}">
                <a16:creationId xmlns:a16="http://schemas.microsoft.com/office/drawing/2014/main" id="{F5C37A7D-E52C-2DA4-832C-101EDB47E56B}"/>
              </a:ext>
            </a:extLst>
          </p:cNvPr>
          <p:cNvSpPr>
            <a:spLocks noGrp="1"/>
          </p:cNvSpPr>
          <p:nvPr>
            <p:ph type="subTitle" idx="1"/>
          </p:nvPr>
        </p:nvSpPr>
        <p:spPr>
          <a:xfrm>
            <a:off x="312684" y="1573371"/>
            <a:ext cx="4894604" cy="3753270"/>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Get acquainted video series</a:t>
            </a:r>
            <a:endParaRPr lang="en-US">
              <a:cs typeface="arial" charset="0"/>
            </a:endParaRPr>
          </a:p>
          <a:p>
            <a:pPr marL="342900" indent="-342900">
              <a:buFont typeface="Arial" panose="020B0604020202020204" pitchFamily="34" charset="0"/>
              <a:buChar char="•"/>
            </a:pPr>
            <a:r>
              <a:rPr lang="en-US">
                <a:latin typeface="Arial"/>
                <a:cs typeface="Arial"/>
              </a:rPr>
              <a:t>Provides a tour of hfma.org including highlighting member benefits</a:t>
            </a:r>
          </a:p>
          <a:p>
            <a:pPr marL="342900" indent="-342900">
              <a:buFont typeface="Arial" panose="020B0604020202020204" pitchFamily="34" charset="0"/>
              <a:buChar char="•"/>
            </a:pPr>
            <a:endParaRPr lang="en-US" b="0">
              <a:latin typeface="Arial"/>
              <a:cs typeface="Arial"/>
            </a:endParaRPr>
          </a:p>
          <a:p>
            <a:endParaRPr lang="en-US">
              <a:cs typeface="arial" charset="0"/>
            </a:endParaRPr>
          </a:p>
        </p:txBody>
      </p:sp>
      <p:grpSp>
        <p:nvGrpSpPr>
          <p:cNvPr id="11" name="Group 10">
            <a:extLst>
              <a:ext uri="{FF2B5EF4-FFF2-40B4-BE49-F238E27FC236}">
                <a16:creationId xmlns:a16="http://schemas.microsoft.com/office/drawing/2014/main" id="{9B758867-A6E9-1347-F839-2D50ED33B193}"/>
              </a:ext>
            </a:extLst>
          </p:cNvPr>
          <p:cNvGrpSpPr/>
          <p:nvPr/>
        </p:nvGrpSpPr>
        <p:grpSpPr>
          <a:xfrm>
            <a:off x="4764726" y="913387"/>
            <a:ext cx="6980380" cy="4725388"/>
            <a:chOff x="1015501" y="2032000"/>
            <a:chExt cx="4267200" cy="2794000"/>
          </a:xfrm>
        </p:grpSpPr>
        <p:pic>
          <p:nvPicPr>
            <p:cNvPr id="8" name="Picture 7">
              <a:extLst>
                <a:ext uri="{FF2B5EF4-FFF2-40B4-BE49-F238E27FC236}">
                  <a16:creationId xmlns:a16="http://schemas.microsoft.com/office/drawing/2014/main" id="{24EA5C18-B4A1-0ED7-C322-BA25CF637A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10" name="Picture 8" descr="Graphical user interface, website&#10;&#10;Description automatically generated">
              <a:extLst>
                <a:ext uri="{FF2B5EF4-FFF2-40B4-BE49-F238E27FC236}">
                  <a16:creationId xmlns:a16="http://schemas.microsoft.com/office/drawing/2014/main" id="{10A5D7F5-44E9-EB92-11A5-6921ADA3CD57}"/>
                </a:ext>
              </a:extLst>
            </p:cNvPr>
            <p:cNvPicPr>
              <a:picLocks noChangeAspect="1"/>
            </p:cNvPicPr>
            <p:nvPr/>
          </p:nvPicPr>
          <p:blipFill rotWithShape="1">
            <a:blip r:embed="rId4"/>
            <a:srcRect t="-578" r="-322" b="2970"/>
            <a:stretch/>
          </p:blipFill>
          <p:spPr>
            <a:xfrm>
              <a:off x="1557647" y="2380113"/>
              <a:ext cx="3139051" cy="1957657"/>
            </a:xfrm>
            <a:prstGeom prst="rect">
              <a:avLst/>
            </a:prstGeom>
          </p:spPr>
        </p:pic>
      </p:grpSp>
      <p:sp>
        <p:nvSpPr>
          <p:cNvPr id="14" name="TextBox 13">
            <a:extLst>
              <a:ext uri="{FF2B5EF4-FFF2-40B4-BE49-F238E27FC236}">
                <a16:creationId xmlns:a16="http://schemas.microsoft.com/office/drawing/2014/main" id="{0887575E-9756-E324-C5EC-0E0C104FBB84}"/>
              </a:ext>
            </a:extLst>
          </p:cNvPr>
          <p:cNvSpPr txBox="1"/>
          <p:nvPr/>
        </p:nvSpPr>
        <p:spPr>
          <a:xfrm>
            <a:off x="3696662" y="5931364"/>
            <a:ext cx="4798675"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a:t>
            </a:r>
            <a:r>
              <a:rPr lang="en-US" sz="2400" b="1" err="1">
                <a:solidFill>
                  <a:srgbClr val="119CD9"/>
                </a:solidFill>
                <a:latin typeface="Arial"/>
                <a:ea typeface="Arial" charset="0"/>
                <a:cs typeface="Arial"/>
              </a:rPr>
              <a:t>gettingstarted</a:t>
            </a:r>
            <a:endParaRPr lang="en-US" sz="2400" b="1">
              <a:solidFill>
                <a:srgbClr val="119CD9"/>
              </a:solidFill>
              <a:latin typeface="Arial"/>
              <a:ea typeface="Arial" charset="0"/>
              <a:cs typeface="Arial" charset="0"/>
            </a:endParaRPr>
          </a:p>
        </p:txBody>
      </p:sp>
    </p:spTree>
    <p:extLst>
      <p:ext uri="{BB962C8B-B14F-4D97-AF65-F5344CB8AC3E}">
        <p14:creationId xmlns:p14="http://schemas.microsoft.com/office/powerpoint/2010/main" val="17852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295877" y="2816614"/>
            <a:ext cx="3139406" cy="115705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Courses + Webinars</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319679" cy="7780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1856" y="3674436"/>
            <a:ext cx="1245876" cy="103762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Distinguish Yourself with Certification</a:t>
            </a:r>
          </a:p>
        </p:txBody>
      </p:sp>
      <p:sp>
        <p:nvSpPr>
          <p:cNvPr id="6" name="TextBox 5"/>
          <p:cNvSpPr txBox="1"/>
          <p:nvPr/>
        </p:nvSpPr>
        <p:spPr>
          <a:xfrm>
            <a:off x="-2175" y="56174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hfma.org/certifications</a:t>
            </a:r>
            <a:endParaRPr lang="en-US" sz="2400" b="1">
              <a:solidFill>
                <a:srgbClr val="119CD9"/>
              </a:solidFill>
              <a:latin typeface="Arial" charset="0"/>
              <a:ea typeface="Arial" charset="0"/>
              <a:cs typeface="Arial" charset="0"/>
            </a:endParaRP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88C3CC90-00E3-17CC-DD12-B51E6157D24B}"/>
              </a:ext>
            </a:extLst>
          </p:cNvPr>
          <p:cNvPicPr>
            <a:picLocks noChangeAspect="1"/>
          </p:cNvPicPr>
          <p:nvPr/>
        </p:nvPicPr>
        <p:blipFill>
          <a:blip r:embed="rId3"/>
          <a:stretch>
            <a:fillRect/>
          </a:stretch>
        </p:blipFill>
        <p:spPr>
          <a:xfrm>
            <a:off x="2470216" y="1484655"/>
            <a:ext cx="7772400" cy="3687805"/>
          </a:xfrm>
          <a:prstGeom prst="rect">
            <a:avLst/>
          </a:prstGeom>
        </p:spPr>
      </p:pic>
      <p:pic>
        <p:nvPicPr>
          <p:cNvPr id="9" name="Picture 8" descr="A blue circle with white text&#10;&#10;Description automatically generated">
            <a:extLst>
              <a:ext uri="{FF2B5EF4-FFF2-40B4-BE49-F238E27FC236}">
                <a16:creationId xmlns:a16="http://schemas.microsoft.com/office/drawing/2014/main" id="{9FDD1FA8-3988-C714-C4EF-7A641B2CD86D}"/>
              </a:ext>
            </a:extLst>
          </p:cNvPr>
          <p:cNvPicPr>
            <a:picLocks noChangeAspect="1"/>
          </p:cNvPicPr>
          <p:nvPr/>
        </p:nvPicPr>
        <p:blipFill>
          <a:blip r:embed="rId4"/>
          <a:stretch>
            <a:fillRect/>
          </a:stretch>
        </p:blipFill>
        <p:spPr>
          <a:xfrm>
            <a:off x="2666888" y="3959341"/>
            <a:ext cx="1019287" cy="1019287"/>
          </a:xfrm>
          <a:prstGeom prst="rect">
            <a:avLst/>
          </a:prstGeom>
        </p:spPr>
      </p:pic>
    </p:spTree>
    <p:extLst>
      <p:ext uri="{BB962C8B-B14F-4D97-AF65-F5344CB8AC3E}">
        <p14:creationId xmlns:p14="http://schemas.microsoft.com/office/powerpoint/2010/main" val="218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71637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News, Strategies, Insights</a:t>
            </a:r>
          </a:p>
        </p:txBody>
      </p:sp>
      <p:sp>
        <p:nvSpPr>
          <p:cNvPr id="3" name="Subtitle 2"/>
          <p:cNvSpPr>
            <a:spLocks noGrp="1"/>
          </p:cNvSpPr>
          <p:nvPr>
            <p:ph type="subTitle" idx="1"/>
          </p:nvPr>
        </p:nvSpPr>
        <p:spPr>
          <a:xfrm>
            <a:off x="349713" y="1165331"/>
            <a:ext cx="5926410" cy="518767"/>
          </a:xfrm>
        </p:spPr>
        <p:txBody>
          <a:bodyPr/>
          <a:lstStyle/>
          <a:p>
            <a:r>
              <a:rPr lang="en-US" i="1">
                <a:cs typeface="Times New Roman" pitchFamily="-101" charset="0"/>
              </a:rPr>
              <a:t>hfm</a:t>
            </a:r>
            <a:r>
              <a:rPr lang="en-US">
                <a:cs typeface="Times New Roman" pitchFamily="-101" charset="0"/>
              </a:rPr>
              <a:t> magazine</a:t>
            </a:r>
          </a:p>
        </p:txBody>
      </p:sp>
      <p:sp>
        <p:nvSpPr>
          <p:cNvPr id="5" name="Subtitle 2"/>
          <p:cNvSpPr txBox="1">
            <a:spLocks/>
          </p:cNvSpPr>
          <p:nvPr/>
        </p:nvSpPr>
        <p:spPr>
          <a:xfrm>
            <a:off x="6041089" y="122471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4029499" y="5557300"/>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796" y="4209933"/>
            <a:ext cx="1452434" cy="1439349"/>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892141" y="1896865"/>
            <a:ext cx="5851069" cy="2310465"/>
          </a:xfrm>
          <a:prstGeom prst="rect">
            <a:avLst/>
          </a:prstGeom>
        </p:spPr>
        <p:txBody>
          <a:bodyPr vert="horz" lIns="91440" tIns="45720" rIns="91440" bIns="45720" rtlCol="0" anchor="t">
            <a:normAutofit fontScale="92500" lnSpcReduction="10000"/>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1175" indent="-342900">
              <a:spcBef>
                <a:spcPts val="0"/>
              </a:spcBef>
              <a:spcAft>
                <a:spcPts val="1200"/>
              </a:spcAft>
              <a:buFont typeface="Arial" panose="020B0604020202020204" pitchFamily="34" charset="0"/>
              <a:buChar char="•"/>
            </a:pPr>
            <a:r>
              <a:rPr lang="en-US" b="0">
                <a:latin typeface="Arial"/>
                <a:cs typeface="Arial"/>
              </a:rPr>
              <a:t>HFMA Daily</a:t>
            </a:r>
            <a:endParaRPr lang="en-US"/>
          </a:p>
          <a:p>
            <a:pPr marL="511175" indent="-342900">
              <a:spcBef>
                <a:spcPts val="0"/>
              </a:spcBef>
              <a:spcAft>
                <a:spcPts val="1200"/>
              </a:spcAft>
              <a:buFont typeface="Arial" panose="020B0604020202020204" pitchFamily="34" charset="0"/>
              <a:buChar char="•"/>
            </a:pPr>
            <a:r>
              <a:rPr lang="en-US" b="0">
                <a:latin typeface="Arial"/>
                <a:cs typeface="Arial"/>
              </a:rPr>
              <a:t>Revenue Cycle Insights</a:t>
            </a:r>
            <a:endParaRPr lang="en-US"/>
          </a:p>
          <a:p>
            <a:pPr marL="511175" indent="-342900">
              <a:spcBef>
                <a:spcPts val="0"/>
              </a:spcBef>
              <a:spcAft>
                <a:spcPts val="1200"/>
              </a:spcAft>
              <a:buFont typeface="Arial" panose="020B0604020202020204" pitchFamily="34" charset="0"/>
              <a:buChar char="•"/>
            </a:pPr>
            <a:r>
              <a:rPr lang="en-US" b="0">
                <a:latin typeface="Arial"/>
                <a:cs typeface="Arial"/>
              </a:rPr>
              <a:t>Cost-Effective Health Report</a:t>
            </a:r>
          </a:p>
          <a:p>
            <a:pPr marL="511175" indent="-342900">
              <a:spcBef>
                <a:spcPts val="0"/>
              </a:spcBef>
              <a:spcAft>
                <a:spcPts val="1200"/>
              </a:spcAft>
              <a:buFont typeface="Arial" panose="020B0604020202020204" pitchFamily="34" charset="0"/>
              <a:buChar char="•"/>
            </a:pPr>
            <a:r>
              <a:rPr lang="en-US" b="0">
                <a:latin typeface="Arial"/>
                <a:cs typeface="Arial"/>
              </a:rPr>
              <a:t>Healthcare Policy Beat</a:t>
            </a:r>
          </a:p>
          <a:p>
            <a:pPr marL="511175" indent="-342900">
              <a:spcBef>
                <a:spcPts val="0"/>
              </a:spcBef>
              <a:spcAft>
                <a:spcPts val="1200"/>
              </a:spcAft>
              <a:buFont typeface="Arial" panose="020B0604020202020204" pitchFamily="34" charset="0"/>
              <a:buChar char="•"/>
            </a:pPr>
            <a:r>
              <a:rPr lang="en-US" b="0">
                <a:latin typeface="Arial"/>
                <a:cs typeface="Arial"/>
              </a:rPr>
              <a:t>Healthcare Finance Strategies</a:t>
            </a:r>
          </a:p>
        </p:txBody>
      </p:sp>
      <p:sp>
        <p:nvSpPr>
          <p:cNvPr id="4" name="AutoShape 2">
            <a:extLst>
              <a:ext uri="{FF2B5EF4-FFF2-40B4-BE49-F238E27FC236}">
                <a16:creationId xmlns:a16="http://schemas.microsoft.com/office/drawing/2014/main" id="{9E982385-6AFA-2B09-D126-1AC7EF8F7262}"/>
              </a:ext>
            </a:extLst>
          </p:cNvPr>
          <p:cNvSpPr>
            <a:spLocks noChangeAspect="1" noChangeArrowheads="1"/>
          </p:cNvSpPr>
          <p:nvPr/>
        </p:nvSpPr>
        <p:spPr bwMode="auto">
          <a:xfrm>
            <a:off x="5943599" y="3276599"/>
            <a:ext cx="2389489" cy="2389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magazine&#10;&#10;Description automatically generated">
            <a:extLst>
              <a:ext uri="{FF2B5EF4-FFF2-40B4-BE49-F238E27FC236}">
                <a16:creationId xmlns:a16="http://schemas.microsoft.com/office/drawing/2014/main" id="{1E2967C6-4A0F-0B32-90C5-010CE621CE2F}"/>
              </a:ext>
            </a:extLst>
          </p:cNvPr>
          <p:cNvPicPr>
            <a:picLocks noChangeAspect="1"/>
          </p:cNvPicPr>
          <p:nvPr/>
        </p:nvPicPr>
        <p:blipFill>
          <a:blip r:embed="rId5"/>
          <a:stretch>
            <a:fillRect/>
          </a:stretch>
        </p:blipFill>
        <p:spPr>
          <a:xfrm>
            <a:off x="351909" y="1453288"/>
            <a:ext cx="3643762" cy="4760291"/>
          </a:xfrm>
          <a:prstGeom prst="rect">
            <a:avLst/>
          </a:prstGeom>
        </p:spPr>
      </p:pic>
    </p:spTree>
    <p:extLst>
      <p:ext uri="{BB962C8B-B14F-4D97-AF65-F5344CB8AC3E}">
        <p14:creationId xmlns:p14="http://schemas.microsoft.com/office/powerpoint/2010/main" val="163563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Verdana" pitchFamily="34" charset="0"/>
              </a:rPr>
              <a:t>Guidance: Reports + More</a:t>
            </a:r>
            <a:endParaRPr lang="en-US">
              <a:latin typeface="arial"/>
            </a:endParaRPr>
          </a:p>
        </p:txBody>
      </p:sp>
      <p:sp>
        <p:nvSpPr>
          <p:cNvPr id="3" name="Subtitle 2"/>
          <p:cNvSpPr>
            <a:spLocks noGrp="1"/>
          </p:cNvSpPr>
          <p:nvPr>
            <p:ph type="subTitle" idx="1"/>
          </p:nvPr>
        </p:nvSpPr>
        <p:spPr>
          <a:xfrm>
            <a:off x="311036" y="1573372"/>
            <a:ext cx="6980150" cy="4426834"/>
          </a:xfrm>
        </p:spPr>
        <p:txBody>
          <a:bodyPr vert="horz" lIns="91440" tIns="45720" rIns="91440" bIns="45720" rtlCol="0" anchor="t">
            <a:normAutofit fontScale="77500" lnSpcReduction="20000"/>
          </a:bodyPr>
          <a:lstStyle/>
          <a:p>
            <a:pPr marL="334010" indent="-334010">
              <a:spcBef>
                <a:spcPts val="1084"/>
              </a:spcBef>
              <a:spcAft>
                <a:spcPts val="1084"/>
              </a:spcAft>
            </a:pPr>
            <a:r>
              <a:rPr lang="en-US">
                <a:latin typeface="arial"/>
                <a:cs typeface="Times New Roman"/>
              </a:rPr>
              <a:t>Regulatory and Accounting Resources</a:t>
            </a:r>
            <a:endParaRPr lang="en-US" err="1"/>
          </a:p>
          <a:p>
            <a:pPr marL="334010" indent="-334010">
              <a:spcBef>
                <a:spcPts val="1084"/>
              </a:spcBef>
              <a:spcAft>
                <a:spcPts val="1084"/>
              </a:spcAft>
            </a:pPr>
            <a:r>
              <a:rPr lang="en-US">
                <a:latin typeface="arial"/>
                <a:cs typeface="Times New Roman"/>
              </a:rPr>
              <a:t>Healthcare Dollars &amp; Sense</a:t>
            </a:r>
            <a:endParaRPr lang="en-US"/>
          </a:p>
          <a:p>
            <a:pPr marL="334010" indent="-334010">
              <a:spcBef>
                <a:spcPts val="1084"/>
              </a:spcBef>
              <a:spcAft>
                <a:spcPts val="1084"/>
              </a:spcAft>
            </a:pPr>
            <a:r>
              <a:rPr lang="en-US">
                <a:latin typeface="arial"/>
                <a:cs typeface="Times New Roman"/>
              </a:rPr>
              <a:t>Value Project</a:t>
            </a:r>
            <a:endParaRPr lang="en-US"/>
          </a:p>
          <a:p>
            <a:pPr marL="334010" indent="-334010">
              <a:spcBef>
                <a:spcPts val="1084"/>
              </a:spcBef>
              <a:spcAft>
                <a:spcPts val="1084"/>
              </a:spcAft>
            </a:pPr>
            <a:r>
              <a:rPr lang="en-US">
                <a:latin typeface="arial"/>
                <a:cs typeface="Times New Roman"/>
              </a:rPr>
              <a:t>Patient Friendly Billing</a:t>
            </a:r>
            <a:endParaRPr lang="en-US"/>
          </a:p>
          <a:p>
            <a:pPr marL="334010" indent="-334010">
              <a:spcBef>
                <a:spcPts val="1084"/>
              </a:spcBef>
              <a:spcAft>
                <a:spcPts val="1084"/>
              </a:spcAft>
            </a:pPr>
            <a:r>
              <a:rPr lang="en-US">
                <a:latin typeface="arial"/>
                <a:cs typeface="Times New Roman"/>
              </a:rPr>
              <a:t>Healthcare 2030</a:t>
            </a:r>
            <a:endParaRPr lang="en-US"/>
          </a:p>
          <a:p>
            <a:pPr marL="334010" indent="-334010">
              <a:spcBef>
                <a:spcPts val="1084"/>
              </a:spcBef>
              <a:spcAft>
                <a:spcPts val="1084"/>
              </a:spcAft>
            </a:pPr>
            <a:r>
              <a:rPr lang="en-US">
                <a:latin typeface="arial"/>
                <a:cs typeface="Times New Roman"/>
              </a:rPr>
              <a:t>Consumerism Maturity</a:t>
            </a:r>
            <a:endParaRPr lang="en-US"/>
          </a:p>
          <a:p>
            <a:pPr marL="334010" indent="-334010">
              <a:spcBef>
                <a:spcPts val="1084"/>
              </a:spcBef>
              <a:spcAft>
                <a:spcPts val="1084"/>
              </a:spcAft>
            </a:pPr>
            <a:r>
              <a:rPr lang="en-US">
                <a:latin typeface="arial"/>
                <a:cs typeface="Times New Roman"/>
              </a:rPr>
              <a:t>Research &amp; Trends</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Claim Integrity</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Special Reports from HFMA's Thought Leadership Retreat</a:t>
            </a:r>
            <a:endParaRPr lang="en-US">
              <a:latin typeface="arial"/>
              <a:cs typeface="Times New Roman" pitchFamily="-101" charset="0"/>
            </a:endParaRPr>
          </a:p>
          <a:p>
            <a:pPr marL="334010" indent="-334010"/>
            <a:endParaRPr lang="en-US">
              <a:latin typeface="Times New Roman" pitchFamily="-101" charset="0"/>
              <a:cs typeface="Times New Roman" pitchFamily="-101" charset="0"/>
            </a:endParaRPr>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10" name="Group 9">
            <a:extLst>
              <a:ext uri="{FF2B5EF4-FFF2-40B4-BE49-F238E27FC236}">
                <a16:creationId xmlns:a16="http://schemas.microsoft.com/office/drawing/2014/main" id="{3553898C-E749-B146-BB66-EF3F2529E01C}"/>
              </a:ext>
            </a:extLst>
          </p:cNvPr>
          <p:cNvGrpSpPr/>
          <p:nvPr/>
        </p:nvGrpSpPr>
        <p:grpSpPr>
          <a:xfrm>
            <a:off x="5524826" y="1217221"/>
            <a:ext cx="5999017" cy="4055752"/>
            <a:chOff x="4774372" y="836222"/>
            <a:chExt cx="6980380" cy="4725388"/>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4372" y="836222"/>
              <a:ext cx="6980380" cy="4725388"/>
            </a:xfrm>
            <a:prstGeom prst="rect">
              <a:avLst/>
            </a:prstGeom>
          </p:spPr>
        </p:pic>
        <p:pic>
          <p:nvPicPr>
            <p:cNvPr id="9" name="Picture 9" descr="Graphical user interface, application, website&#10;&#10;Description automatically generated">
              <a:extLst>
                <a:ext uri="{FF2B5EF4-FFF2-40B4-BE49-F238E27FC236}">
                  <a16:creationId xmlns:a16="http://schemas.microsoft.com/office/drawing/2014/main" id="{D6E95A77-414E-1A84-74EF-D7663E625547}"/>
                </a:ext>
              </a:extLst>
            </p:cNvPr>
            <p:cNvPicPr>
              <a:picLocks noChangeAspect="1"/>
            </p:cNvPicPr>
            <p:nvPr/>
          </p:nvPicPr>
          <p:blipFill rotWithShape="1">
            <a:blip r:embed="rId4"/>
            <a:srcRect r="-226" b="4746"/>
            <a:stretch/>
          </p:blipFill>
          <p:spPr>
            <a:xfrm>
              <a:off x="5659582" y="1442546"/>
              <a:ext cx="5156217" cy="3257578"/>
            </a:xfrm>
            <a:prstGeom prst="rect">
              <a:avLst/>
            </a:prstGeom>
          </p:spPr>
        </p:pic>
      </p:grpSp>
    </p:spTree>
    <p:extLst>
      <p:ext uri="{BB962C8B-B14F-4D97-AF65-F5344CB8AC3E}">
        <p14:creationId xmlns:p14="http://schemas.microsoft.com/office/powerpoint/2010/main" val="15094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rPr>
              <a:t>Data + Insights</a:t>
            </a:r>
          </a:p>
        </p:txBody>
      </p:sp>
      <p:sp>
        <p:nvSpPr>
          <p:cNvPr id="3" name="Subtitle 2"/>
          <p:cNvSpPr>
            <a:spLocks noGrp="1"/>
          </p:cNvSpPr>
          <p:nvPr>
            <p:ph type="subTitle" idx="1"/>
          </p:nvPr>
        </p:nvSpPr>
        <p:spPr>
          <a:xfrm>
            <a:off x="311036" y="1142999"/>
            <a:ext cx="6108814" cy="5325035"/>
          </a:xfrm>
        </p:spPr>
        <p:txBody>
          <a:bodyPr vert="horz" lIns="91440" tIns="45720" rIns="91440" bIns="45720" rtlCol="0" anchor="t">
            <a:normAutofit fontScale="55000" lnSpcReduction="20000"/>
          </a:bodyPr>
          <a:lstStyle/>
          <a:p>
            <a:pPr marL="334010" indent="-334010">
              <a:spcBef>
                <a:spcPts val="1084"/>
              </a:spcBef>
              <a:spcAft>
                <a:spcPts val="1084"/>
              </a:spcAft>
            </a:pPr>
            <a:r>
              <a:rPr lang="en-US">
                <a:latin typeface="arial"/>
                <a:cs typeface="Times New Roman"/>
              </a:rPr>
              <a:t>Salary + Compensation Data</a:t>
            </a:r>
          </a:p>
          <a:p>
            <a:pPr marL="334010" indent="-334010">
              <a:spcBef>
                <a:spcPts val="1084"/>
              </a:spcBef>
              <a:spcAft>
                <a:spcPts val="1084"/>
              </a:spcAft>
            </a:pPr>
            <a:r>
              <a:rPr lang="en-US">
                <a:latin typeface="arial"/>
                <a:cs typeface="Times New Roman"/>
              </a:rPr>
              <a:t>Consumerism Maturity Model</a:t>
            </a:r>
            <a:endParaRPr lang="en-US"/>
          </a:p>
          <a:p>
            <a:pPr marL="334010" indent="-334010">
              <a:spcBef>
                <a:spcPts val="1084"/>
              </a:spcBef>
              <a:spcAft>
                <a:spcPts val="1084"/>
              </a:spcAft>
            </a:pPr>
            <a:r>
              <a:rPr lang="en-US">
                <a:latin typeface="arial"/>
                <a:cs typeface="Times New Roman"/>
              </a:rPr>
              <a:t>MAP Award Score Calculator</a:t>
            </a:r>
            <a:endParaRPr lang="en-US"/>
          </a:p>
          <a:p>
            <a:pPr marL="334010" indent="-334010">
              <a:spcBef>
                <a:spcPts val="1084"/>
              </a:spcBef>
              <a:spcAft>
                <a:spcPts val="1084"/>
              </a:spcAft>
            </a:pPr>
            <a:r>
              <a:rPr lang="en-US">
                <a:latin typeface="arial"/>
                <a:cs typeface="Times New Roman"/>
              </a:rPr>
              <a:t>HFMA's Peer Review</a:t>
            </a:r>
            <a:endParaRPr lang="en-US"/>
          </a:p>
          <a:p>
            <a:pPr marL="334010" indent="-334010">
              <a:spcBef>
                <a:spcPts val="1084"/>
              </a:spcBef>
              <a:spcAft>
                <a:spcPts val="1084"/>
              </a:spcAft>
            </a:pPr>
            <a:r>
              <a:rPr lang="en-US">
                <a:latin typeface="arial"/>
                <a:cs typeface="Times New Roman"/>
              </a:rPr>
              <a:t>Outlook Trend Surveys</a:t>
            </a:r>
          </a:p>
          <a:p>
            <a:pPr marL="334010" indent="-334010">
              <a:spcBef>
                <a:spcPts val="1084"/>
              </a:spcBef>
              <a:spcAft>
                <a:spcPts val="1084"/>
              </a:spcAft>
            </a:pPr>
            <a:r>
              <a:rPr lang="en-US">
                <a:latin typeface="arial"/>
                <a:cs typeface="Times New Roman"/>
              </a:rPr>
              <a:t>Healthy System Purchase Plans Report</a:t>
            </a:r>
          </a:p>
          <a:p>
            <a:pPr marL="334010" indent="-334010">
              <a:spcBef>
                <a:spcPts val="1084"/>
              </a:spcBef>
              <a:spcAft>
                <a:spcPts val="1084"/>
              </a:spcAft>
            </a:pPr>
            <a:r>
              <a:rPr lang="en-US"/>
              <a:t>CFO Pain Points 2024 Report</a:t>
            </a:r>
          </a:p>
          <a:p>
            <a:pPr marL="334010" indent="-334010">
              <a:spcBef>
                <a:spcPts val="1084"/>
              </a:spcBef>
              <a:spcAft>
                <a:spcPts val="1084"/>
              </a:spcAft>
            </a:pPr>
            <a:r>
              <a:rPr lang="en-US"/>
              <a:t>RCM Technology Adoption Model</a:t>
            </a:r>
          </a:p>
          <a:p>
            <a:pPr marL="334010" indent="-334010">
              <a:spcBef>
                <a:spcPts val="1084"/>
              </a:spcBef>
              <a:spcAft>
                <a:spcPts val="1084"/>
              </a:spcAft>
            </a:pPr>
            <a:r>
              <a:rPr lang="en-US" err="1"/>
              <a:t>GuideIQ</a:t>
            </a:r>
            <a:r>
              <a:rPr lang="en-US"/>
              <a:t>, a market intelligence tool</a:t>
            </a:r>
          </a:p>
          <a:p>
            <a:pPr marL="334010" indent="-334010">
              <a:spcBef>
                <a:spcPts val="1084"/>
              </a:spcBef>
              <a:spcAft>
                <a:spcPts val="1084"/>
              </a:spcAft>
            </a:pPr>
            <a:r>
              <a:rPr lang="en-US"/>
              <a:t>Equity Quotient, helping leaders navigate equity compliance</a:t>
            </a:r>
          </a:p>
          <a:p>
            <a:pPr marL="334010" indent="-334010">
              <a:spcBef>
                <a:spcPts val="1084"/>
              </a:spcBef>
              <a:spcAft>
                <a:spcPts val="1084"/>
              </a:spcAft>
            </a:pPr>
            <a:r>
              <a:rPr lang="en-US"/>
              <a:t>Turquoise Health, gain a competitive edge through price transparency data</a:t>
            </a:r>
          </a:p>
          <a:p>
            <a:pPr marL="334010" indent="-334010">
              <a:spcBef>
                <a:spcPts val="1084"/>
              </a:spcBef>
              <a:spcAft>
                <a:spcPts val="1084"/>
              </a:spcAft>
            </a:pPr>
            <a:r>
              <a:rPr lang="en-US">
                <a:latin typeface="arial"/>
                <a:cs typeface="Times New Roman"/>
              </a:rPr>
              <a:t>+ more</a:t>
            </a:r>
            <a:endParaRPr lang="en-US"/>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5" name="Group 4">
            <a:extLst>
              <a:ext uri="{FF2B5EF4-FFF2-40B4-BE49-F238E27FC236}">
                <a16:creationId xmlns:a16="http://schemas.microsoft.com/office/drawing/2014/main" id="{0398E75D-4F3A-8B16-3E2E-1274151EBBF9}"/>
              </a:ext>
            </a:extLst>
          </p:cNvPr>
          <p:cNvGrpSpPr/>
          <p:nvPr/>
        </p:nvGrpSpPr>
        <p:grpSpPr>
          <a:xfrm>
            <a:off x="5524826" y="1217221"/>
            <a:ext cx="5999017" cy="4055752"/>
            <a:chOff x="5524826" y="1217221"/>
            <a:chExt cx="5999017" cy="4055752"/>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826" y="1217221"/>
              <a:ext cx="5999017" cy="4055752"/>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C0239796-F251-854C-07AA-BFA52822F3CF}"/>
                </a:ext>
              </a:extLst>
            </p:cNvPr>
            <p:cNvPicPr>
              <a:picLocks noChangeAspect="1"/>
            </p:cNvPicPr>
            <p:nvPr/>
          </p:nvPicPr>
          <p:blipFill rotWithShape="1">
            <a:blip r:embed="rId4"/>
            <a:srcRect r="-260" b="3462"/>
            <a:stretch/>
          </p:blipFill>
          <p:spPr>
            <a:xfrm>
              <a:off x="6294582" y="1717015"/>
              <a:ext cx="4394221" cy="2869963"/>
            </a:xfrm>
            <a:prstGeom prst="rect">
              <a:avLst/>
            </a:prstGeom>
          </p:spPr>
        </p:pic>
      </p:grpSp>
      <p:sp>
        <p:nvSpPr>
          <p:cNvPr id="7" name="TextBox 6">
            <a:extLst>
              <a:ext uri="{FF2B5EF4-FFF2-40B4-BE49-F238E27FC236}">
                <a16:creationId xmlns:a16="http://schemas.microsoft.com/office/drawing/2014/main" id="{4BAF00C8-734F-61E3-BE9E-46CD6028176D}"/>
              </a:ext>
            </a:extLst>
          </p:cNvPr>
          <p:cNvSpPr txBox="1"/>
          <p:nvPr/>
        </p:nvSpPr>
        <p:spPr>
          <a:xfrm>
            <a:off x="-2175" y="58841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hfma.org/data</a:t>
            </a:r>
            <a:endParaRPr lang="en-US" sz="2400" b="1">
              <a:solidFill>
                <a:srgbClr val="119CD9"/>
              </a:solidFill>
              <a:latin typeface="Arial" charset="0"/>
              <a:ea typeface="Arial" charset="0"/>
              <a:cs typeface="Arial" charset="0"/>
            </a:endParaRPr>
          </a:p>
        </p:txBody>
      </p:sp>
    </p:spTree>
    <p:extLst>
      <p:ext uri="{BB962C8B-B14F-4D97-AF65-F5344CB8AC3E}">
        <p14:creationId xmlns:p14="http://schemas.microsoft.com/office/powerpoint/2010/main" val="18519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HFMA’s Podcast Series</a:t>
            </a:r>
          </a:p>
        </p:txBody>
      </p:sp>
      <p:sp>
        <p:nvSpPr>
          <p:cNvPr id="3" name="Subtitle 2"/>
          <p:cNvSpPr>
            <a:spLocks noGrp="1"/>
          </p:cNvSpPr>
          <p:nvPr>
            <p:ph type="subTitle" idx="1"/>
          </p:nvPr>
        </p:nvSpPr>
        <p:spPr>
          <a:xfrm>
            <a:off x="309280" y="1086042"/>
            <a:ext cx="11450319" cy="769778"/>
          </a:xfrm>
        </p:spPr>
        <p:txBody>
          <a:bodyPr/>
          <a:lstStyle/>
          <a:p>
            <a:r>
              <a:rPr lang="en-US"/>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365" y="1823365"/>
            <a:ext cx="4849642" cy="3981049"/>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7719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grpSp>
        <p:nvGrpSpPr>
          <p:cNvPr id="5" name="Group 4">
            <a:extLst>
              <a:ext uri="{FF2B5EF4-FFF2-40B4-BE49-F238E27FC236}">
                <a16:creationId xmlns:a16="http://schemas.microsoft.com/office/drawing/2014/main" id="{0589A542-2CB8-9A3A-B00A-5894AB4CC1A8}"/>
              </a:ext>
            </a:extLst>
          </p:cNvPr>
          <p:cNvGrpSpPr/>
          <p:nvPr/>
        </p:nvGrpSpPr>
        <p:grpSpPr>
          <a:xfrm>
            <a:off x="5868253" y="1823365"/>
            <a:ext cx="4786048" cy="3981049"/>
            <a:chOff x="5441746" y="2125434"/>
            <a:chExt cx="4743556" cy="3893963"/>
          </a:xfrm>
        </p:grpSpPr>
        <p:pic>
          <p:nvPicPr>
            <p:cNvPr id="4" name="Picture 3">
              <a:extLst>
                <a:ext uri="{FF2B5EF4-FFF2-40B4-BE49-F238E27FC236}">
                  <a16:creationId xmlns:a16="http://schemas.microsoft.com/office/drawing/2014/main" id="{B7399180-7952-C25E-B297-8E704198C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1746" y="2125434"/>
              <a:ext cx="4743556" cy="3893963"/>
            </a:xfrm>
            <a:prstGeom prst="rect">
              <a:avLst/>
            </a:prstGeom>
          </p:spPr>
        </p:pic>
        <p:pic>
          <p:nvPicPr>
            <p:cNvPr id="3078" name="Picture 6" descr="Healthcare Blame Game">
              <a:extLst>
                <a:ext uri="{FF2B5EF4-FFF2-40B4-BE49-F238E27FC236}">
                  <a16:creationId xmlns:a16="http://schemas.microsoft.com/office/drawing/2014/main" id="{B6372C3E-03D7-C42E-81AE-3DF5E947E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5217"/>
            <a:stretch/>
          </p:blipFill>
          <p:spPr bwMode="auto">
            <a:xfrm>
              <a:off x="5958239" y="2551896"/>
              <a:ext cx="3611796" cy="2515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7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4965011"/>
            <a:ext cx="2943134" cy="516486"/>
          </a:xfrm>
        </p:spPr>
        <p:txBody>
          <a:bodyPr>
            <a:normAutofit/>
          </a:bodyPr>
          <a:lstStyle/>
          <a:p>
            <a:pPr algn="ctr"/>
            <a:r>
              <a:rPr lang="en-US" err="1"/>
              <a:t>hfma.org</a:t>
            </a:r>
            <a:endParaRPr lang="en-US"/>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424" y="2032000"/>
            <a:ext cx="2806700" cy="2794000"/>
          </a:xfrm>
          <a:prstGeom prst="rect">
            <a:avLst/>
          </a:prstGeom>
        </p:spPr>
      </p:pic>
      <p:grpSp>
        <p:nvGrpSpPr>
          <p:cNvPr id="9" name="Group 8">
            <a:extLst>
              <a:ext uri="{FF2B5EF4-FFF2-40B4-BE49-F238E27FC236}">
                <a16:creationId xmlns:a16="http://schemas.microsoft.com/office/drawing/2014/main" id="{154E00EF-8D0D-DE76-07DA-B6906BDF2E10}"/>
              </a:ext>
            </a:extLst>
          </p:cNvPr>
          <p:cNvGrpSpPr/>
          <p:nvPr/>
        </p:nvGrpSpPr>
        <p:grpSpPr>
          <a:xfrm>
            <a:off x="1015501" y="2032000"/>
            <a:ext cx="4267200" cy="2794000"/>
            <a:chOff x="1015501" y="2032000"/>
            <a:chExt cx="4267200" cy="2794000"/>
          </a:xfrm>
        </p:grpSpPr>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6" name="Picture 8" descr="Graphical user interface, website&#10;&#10;Description automatically generated">
              <a:extLst>
                <a:ext uri="{FF2B5EF4-FFF2-40B4-BE49-F238E27FC236}">
                  <a16:creationId xmlns:a16="http://schemas.microsoft.com/office/drawing/2014/main" id="{2B0332F8-7EAB-17D3-AE4C-AA43164B7395}"/>
                </a:ext>
              </a:extLst>
            </p:cNvPr>
            <p:cNvPicPr>
              <a:picLocks noChangeAspect="1"/>
            </p:cNvPicPr>
            <p:nvPr/>
          </p:nvPicPr>
          <p:blipFill rotWithShape="1">
            <a:blip r:embed="rId6"/>
            <a:srcRect t="-578" r="-322" b="2970"/>
            <a:stretch/>
          </p:blipFill>
          <p:spPr>
            <a:xfrm>
              <a:off x="1557647" y="2380113"/>
              <a:ext cx="3139051" cy="1957657"/>
            </a:xfrm>
            <a:prstGeom prst="rect">
              <a:avLst/>
            </a:prstGeom>
          </p:spPr>
        </p:pic>
      </p:grpSp>
      <p:pic>
        <p:nvPicPr>
          <p:cNvPr id="14" name="Picture 13" descr="A blue screen with white letters and a letter x&#10;&#10;Description automatically generated">
            <a:extLst>
              <a:ext uri="{FF2B5EF4-FFF2-40B4-BE49-F238E27FC236}">
                <a16:creationId xmlns:a16="http://schemas.microsoft.com/office/drawing/2014/main" id="{D8371A94-71F1-51AD-33C0-1DBD96DC58A4}"/>
              </a:ext>
            </a:extLst>
          </p:cNvPr>
          <p:cNvPicPr>
            <a:picLocks noChangeAspect="1"/>
          </p:cNvPicPr>
          <p:nvPr/>
        </p:nvPicPr>
        <p:blipFill>
          <a:blip r:embed="rId7"/>
          <a:stretch>
            <a:fillRect/>
          </a:stretch>
        </p:blipFill>
        <p:spPr>
          <a:xfrm>
            <a:off x="9226913" y="4171993"/>
            <a:ext cx="2133600" cy="695325"/>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 Involved!</a:t>
            </a:r>
          </a:p>
        </p:txBody>
      </p:sp>
      <p:sp>
        <p:nvSpPr>
          <p:cNvPr id="3" name="Subtitle 2"/>
          <p:cNvSpPr>
            <a:spLocks noGrp="1"/>
          </p:cNvSpPr>
          <p:nvPr>
            <p:ph type="subTitle" idx="1"/>
          </p:nvPr>
        </p:nvSpPr>
        <p:spPr>
          <a:xfrm>
            <a:off x="322580" y="1366463"/>
            <a:ext cx="11450319" cy="4625033"/>
          </a:xfrm>
        </p:spPr>
        <p:txBody>
          <a:bodyPr vert="horz" lIns="91440" tIns="45720" rIns="91440" bIns="45720" rtlCol="0" anchor="t">
            <a:normAutofit fontScale="62500" lnSpcReduction="20000"/>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Attend local and national educational events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a:t>
            </a:r>
            <a:r>
              <a:rPr lang="en-US">
                <a:latin typeface="Arial"/>
                <a:cs typeface="Arial"/>
              </a:rPr>
              <a:t>advantage of networking opportunities</a:t>
            </a:r>
            <a:endParaRPr lang="en-US" altLang="en-US">
              <a:latin typeface="arial"/>
              <a:cs typeface="arial"/>
            </a:endParaRP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Write an article, contribute to a podcast</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Speak at an HFMA local or national event </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national workgroups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Volunteer for your local HFMA chapter and pursue leadership opportunities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Contribute to the HFMA online community</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Get certified</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an HFMA Executive Council</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Refer your colleagues</a:t>
            </a:r>
          </a:p>
          <a:p>
            <a:pPr>
              <a:lnSpc>
                <a:spcPct val="100000"/>
              </a:lnSpc>
              <a:spcBef>
                <a:spcPts val="1084"/>
              </a:spcBef>
              <a:spcAft>
                <a:spcPts val="1084"/>
              </a:spcAft>
              <a:buSzTx/>
            </a:pPr>
            <a:endParaRPr lang="en-US" altLang="en-US">
              <a:latin typeface="arial"/>
              <a:cs typeface="arial"/>
            </a:endParaRPr>
          </a:p>
        </p:txBody>
      </p:sp>
      <p:sp>
        <p:nvSpPr>
          <p:cNvPr id="6" name="Text Placeholder 3">
            <a:extLst>
              <a:ext uri="{FF2B5EF4-FFF2-40B4-BE49-F238E27FC236}">
                <a16:creationId xmlns:a16="http://schemas.microsoft.com/office/drawing/2014/main" id="{90F98FA1-7905-22B9-D3B6-7AA9855D35E5}"/>
              </a:ext>
            </a:extLst>
          </p:cNvPr>
          <p:cNvSpPr txBox="1">
            <a:spLocks/>
          </p:cNvSpPr>
          <p:nvPr/>
        </p:nvSpPr>
        <p:spPr>
          <a:xfrm>
            <a:off x="3361548" y="60493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hfma.org/volunteer</a:t>
            </a:r>
            <a:endParaRPr lang="en-US" b="0">
              <a:latin typeface="Arial"/>
              <a:cs typeface="Arial"/>
            </a:endParaRPr>
          </a:p>
        </p:txBody>
      </p:sp>
    </p:spTree>
    <p:extLst>
      <p:ext uri="{BB962C8B-B14F-4D97-AF65-F5344CB8AC3E}">
        <p14:creationId xmlns:p14="http://schemas.microsoft.com/office/powerpoint/2010/main" val="20911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37F-16CE-97B3-F3DB-2A88D3F7EF11}"/>
              </a:ext>
            </a:extLst>
          </p:cNvPr>
          <p:cNvSpPr>
            <a:spLocks noGrp="1"/>
          </p:cNvSpPr>
          <p:nvPr>
            <p:ph type="ctrTitle"/>
          </p:nvPr>
        </p:nvSpPr>
        <p:spPr/>
        <p:txBody>
          <a:bodyPr/>
          <a:lstStyle/>
          <a:p>
            <a:r>
              <a:rPr lang="en-US">
                <a:cs typeface="arial"/>
              </a:rPr>
              <a:t>Why Volunteer?</a:t>
            </a:r>
            <a:endParaRPr lang="en-US"/>
          </a:p>
        </p:txBody>
      </p:sp>
      <p:sp>
        <p:nvSpPr>
          <p:cNvPr id="3" name="Subtitle 2">
            <a:extLst>
              <a:ext uri="{FF2B5EF4-FFF2-40B4-BE49-F238E27FC236}">
                <a16:creationId xmlns:a16="http://schemas.microsoft.com/office/drawing/2014/main" id="{23A8350D-C90B-6B8C-3183-0D2C6C4485CA}"/>
              </a:ext>
            </a:extLst>
          </p:cNvPr>
          <p:cNvSpPr>
            <a:spLocks noGrp="1"/>
          </p:cNvSpPr>
          <p:nvPr>
            <p:ph type="subTitle" idx="1"/>
          </p:nvPr>
        </p:nvSpPr>
        <p:spPr>
          <a:xfrm>
            <a:off x="322580" y="1074779"/>
            <a:ext cx="11450319" cy="769778"/>
          </a:xfrm>
        </p:spPr>
        <p:txBody>
          <a:bodyPr vert="horz" lIns="91440" tIns="45720" rIns="91440" bIns="45720" rtlCol="0" anchor="t">
            <a:normAutofit/>
          </a:bodyPr>
          <a:lstStyle/>
          <a:p>
            <a:r>
              <a:rPr lang="en-US">
                <a:latin typeface="arial"/>
                <a:cs typeface="arial"/>
              </a:rPr>
              <a:t>Volunteering for your professional association is a great way </a:t>
            </a:r>
            <a:br>
              <a:rPr lang="en-US">
                <a:cs typeface="arial"/>
              </a:rPr>
            </a:br>
            <a:r>
              <a:rPr lang="en-US">
                <a:latin typeface="arial"/>
                <a:cs typeface="arial"/>
              </a:rPr>
              <a:t>to enhance your career, expand your connections and have fun!</a:t>
            </a:r>
            <a:endParaRPr lang="en-US">
              <a:latin typeface="arial"/>
            </a:endParaRPr>
          </a:p>
          <a:p>
            <a:endParaRPr lang="en-US">
              <a:cs typeface="arial"/>
            </a:endParaRPr>
          </a:p>
        </p:txBody>
      </p:sp>
      <p:sp>
        <p:nvSpPr>
          <p:cNvPr id="9" name="Subtitle 2">
            <a:extLst>
              <a:ext uri="{FF2B5EF4-FFF2-40B4-BE49-F238E27FC236}">
                <a16:creationId xmlns:a16="http://schemas.microsoft.com/office/drawing/2014/main" id="{2FBF82F8-4CB0-D8EA-47C8-349F4EBE1F91}"/>
              </a:ext>
            </a:extLst>
          </p:cNvPr>
          <p:cNvSpPr txBox="1">
            <a:spLocks/>
          </p:cNvSpPr>
          <p:nvPr/>
        </p:nvSpPr>
        <p:spPr>
          <a:xfrm>
            <a:off x="305646" y="2073845"/>
            <a:ext cx="11440912" cy="402889"/>
          </a:xfrm>
          <a:prstGeom prst="rect">
            <a:avLst/>
          </a:prstGeom>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 typeface="Arial"/>
              <a:buNone/>
              <a:defRPr sz="2400" b="1" kern="1200" baseline="0">
                <a:solidFill>
                  <a:srgbClr val="00829C"/>
                </a:solidFill>
                <a:latin typeface="arial" charset="0"/>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a:solidFill>
                  <a:srgbClr val="69767D"/>
                </a:solidFill>
                <a:latin typeface="arial"/>
                <a:cs typeface="arial"/>
              </a:rPr>
              <a:t>Other reasons to volunteer include:</a:t>
            </a:r>
            <a:endParaRPr lang="en-US">
              <a:solidFill>
                <a:srgbClr val="69767D"/>
              </a:solidFill>
              <a:cs typeface="arial"/>
            </a:endParaRPr>
          </a:p>
          <a:p>
            <a:endParaRPr lang="en-US">
              <a:latin typeface="arial"/>
              <a:cs typeface="arial"/>
            </a:endParaRPr>
          </a:p>
          <a:p>
            <a:endParaRPr lang="en-US">
              <a:cs typeface="arial"/>
            </a:endParaRPr>
          </a:p>
        </p:txBody>
      </p:sp>
      <p:pic>
        <p:nvPicPr>
          <p:cNvPr id="5" name="Picture 5" descr="Graphical user interface, text, application&#10;&#10;Description automatically generated">
            <a:extLst>
              <a:ext uri="{FF2B5EF4-FFF2-40B4-BE49-F238E27FC236}">
                <a16:creationId xmlns:a16="http://schemas.microsoft.com/office/drawing/2014/main" id="{B5CE6040-78E6-B390-9929-2F84CA95DF52}"/>
              </a:ext>
            </a:extLst>
          </p:cNvPr>
          <p:cNvPicPr>
            <a:picLocks noChangeAspect="1"/>
          </p:cNvPicPr>
          <p:nvPr/>
        </p:nvPicPr>
        <p:blipFill>
          <a:blip r:embed="rId2"/>
          <a:stretch>
            <a:fillRect/>
          </a:stretch>
        </p:blipFill>
        <p:spPr>
          <a:xfrm>
            <a:off x="268148" y="2626361"/>
            <a:ext cx="11549604" cy="3534389"/>
          </a:xfrm>
          <a:prstGeom prst="rect">
            <a:avLst/>
          </a:prstGeom>
        </p:spPr>
      </p:pic>
    </p:spTree>
    <p:extLst>
      <p:ext uri="{BB962C8B-B14F-4D97-AF65-F5344CB8AC3E}">
        <p14:creationId xmlns:p14="http://schemas.microsoft.com/office/powerpoint/2010/main" val="420870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25315"/>
            <a:ext cx="11463617" cy="18772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a:solidFill>
                  <a:srgbClr val="92D050"/>
                </a:solidFill>
                <a:latin typeface="Arial"/>
                <a:ea typeface="Arial" charset="0"/>
                <a:cs typeface="Arial"/>
              </a:rPr>
              <a:t>THANK YOU!</a:t>
            </a:r>
          </a:p>
        </p:txBody>
      </p:sp>
    </p:spTree>
    <p:extLst>
      <p:ext uri="{BB962C8B-B14F-4D97-AF65-F5344CB8AC3E}">
        <p14:creationId xmlns:p14="http://schemas.microsoft.com/office/powerpoint/2010/main" val="4795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321" y="2104674"/>
            <a:ext cx="4368191" cy="3953888"/>
          </a:xfrm>
          <a:prstGeom prst="rect">
            <a:avLst/>
          </a:prstGeom>
        </p:spPr>
      </p:pic>
      <p:pic>
        <p:nvPicPr>
          <p:cNvPr id="7" name="Picture 6" descr="Shape, polygon&#10;&#10;Description automatically generated">
            <a:extLst>
              <a:ext uri="{FF2B5EF4-FFF2-40B4-BE49-F238E27FC236}">
                <a16:creationId xmlns:a16="http://schemas.microsoft.com/office/drawing/2014/main" id="{7780661E-88A8-B437-BC1E-25ACAC50215B}"/>
              </a:ext>
            </a:extLst>
          </p:cNvPr>
          <p:cNvPicPr>
            <a:picLocks noChangeAspect="1"/>
          </p:cNvPicPr>
          <p:nvPr/>
        </p:nvPicPr>
        <p:blipFill>
          <a:blip r:embed="rId4"/>
          <a:stretch>
            <a:fillRect/>
          </a:stretch>
        </p:blipFill>
        <p:spPr>
          <a:xfrm>
            <a:off x="5934009" y="2254659"/>
            <a:ext cx="5023344" cy="4548357"/>
          </a:xfrm>
          <a:prstGeom prst="rect">
            <a:avLst/>
          </a:prstGeom>
        </p:spPr>
      </p:pic>
    </p:spTree>
    <p:extLst>
      <p:ext uri="{BB962C8B-B14F-4D97-AF65-F5344CB8AC3E}">
        <p14:creationId xmlns:p14="http://schemas.microsoft.com/office/powerpoint/2010/main" val="1591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pic>
        <p:nvPicPr>
          <p:cNvPr id="4" name="Picture 3" descr="Icon&#10;&#10;Description automatically generated">
            <a:extLst>
              <a:ext uri="{FF2B5EF4-FFF2-40B4-BE49-F238E27FC236}">
                <a16:creationId xmlns:a16="http://schemas.microsoft.com/office/drawing/2014/main" id="{B6652D2A-B2F8-C858-3D81-2766600DF2F7}"/>
              </a:ext>
            </a:extLst>
          </p:cNvPr>
          <p:cNvPicPr>
            <a:picLocks noChangeAspect="1"/>
          </p:cNvPicPr>
          <p:nvPr/>
        </p:nvPicPr>
        <p:blipFill>
          <a:blip r:embed="rId3"/>
          <a:stretch>
            <a:fillRect/>
          </a:stretch>
        </p:blipFill>
        <p:spPr>
          <a:xfrm>
            <a:off x="3269590" y="1406223"/>
            <a:ext cx="5113998" cy="4630439"/>
          </a:xfrm>
          <a:prstGeom prst="rect">
            <a:avLst/>
          </a:prstGeom>
        </p:spPr>
      </p:pic>
    </p:spTree>
    <p:extLst>
      <p:ext uri="{BB962C8B-B14F-4D97-AF65-F5344CB8AC3E}">
        <p14:creationId xmlns:p14="http://schemas.microsoft.com/office/powerpoint/2010/main" val="6324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Official Comments </a:t>
            </a:r>
            <a:br>
              <a:rPr lang="en-US" sz="994">
                <a:solidFill>
                  <a:prstClr val="black">
                    <a:lumMod val="65000"/>
                    <a:lumOff val="35000"/>
                  </a:prstClr>
                </a:solidFill>
                <a:latin typeface="Arial" panose="020B0604020202020204" pitchFamily="34" charset="0"/>
                <a:cs typeface="Arial" panose="020B0604020202020204" pitchFamily="34" charset="0"/>
              </a:rPr>
            </a:br>
            <a:r>
              <a:rPr lang="en-US" sz="994">
                <a:solidFill>
                  <a:prstClr val="black">
                    <a:lumMod val="65000"/>
                    <a:lumOff val="35000"/>
                  </a:prstClr>
                </a:solidFill>
                <a:latin typeface="Arial" panose="020B0604020202020204" pitchFamily="34" charset="0"/>
                <a:cs typeface="Arial" panose="020B0604020202020204" pitchFamily="34"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Develop strategic frameworks</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Foster</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measurement and</a:t>
              </a:r>
              <a:br>
                <a:rPr lang="en-US" sz="1200">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accountability</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Share finance perspectives </a:t>
              </a:r>
              <a:r>
                <a:rPr lang="en-US" sz="1200">
                  <a:solidFill>
                    <a:prstClr val="black">
                      <a:lumMod val="65000"/>
                      <a:lumOff val="35000"/>
                    </a:prstClr>
                  </a:solidFill>
                  <a:latin typeface="Arial" panose="020B0604020202020204" pitchFamily="34" charset="0"/>
                  <a:cs typeface="Arial" panose="020B0604020202020204" pitchFamily="34" charset="0"/>
                </a:rPr>
                <a:t>to drive improvement</a:t>
              </a:r>
            </a:p>
          </p:txBody>
        </p:sp>
      </p:grpSp>
      <p:grpSp>
        <p:nvGrpSpPr>
          <p:cNvPr id="37" name="Group 32"/>
          <p:cNvGrpSpPr/>
          <p:nvPr/>
        </p:nvGrpSpPr>
        <p:grpSpPr>
          <a:xfrm>
            <a:off x="7329807" y="1922082"/>
            <a:ext cx="1799102" cy="830997"/>
            <a:chOff x="6511049" y="2111514"/>
            <a:chExt cx="1860893" cy="830996"/>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Establish principles </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and guidance</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Convene healthcare groups </a:t>
              </a:r>
              <a:r>
                <a:rPr lang="en-US" sz="1200">
                  <a:solidFill>
                    <a:prstClr val="black">
                      <a:lumMod val="65000"/>
                      <a:lumOff val="35000"/>
                    </a:prstClr>
                  </a:solidFill>
                  <a:latin typeface="Arial" panose="020B0604020202020204" pitchFamily="34" charset="0"/>
                  <a:cs typeface="Arial" panose="020B0604020202020204" pitchFamily="34" charset="0"/>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Guidelines and best practices</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4843596"/>
            <a:ext cx="7401525" cy="584775"/>
          </a:xfrm>
          <a:prstGeom prst="rect">
            <a:avLst/>
          </a:prstGeom>
          <a:noFill/>
        </p:spPr>
        <p:txBody>
          <a:bodyPr wrap="square" lIns="91440" tIns="45720" rIns="91440" bIns="45720" rtlCol="0" anchor="t">
            <a:spAutoFit/>
          </a:bodyPr>
          <a:lstStyle/>
          <a:p>
            <a:r>
              <a:rPr lang="en-US" sz="3200">
                <a:latin typeface="Arial Black"/>
              </a:rPr>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2136-8D56-363C-0188-80F8C9F1C909}"/>
              </a:ext>
            </a:extLst>
          </p:cNvPr>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35528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7" ma:contentTypeDescription="Create a new document." ma:contentTypeScope="" ma:versionID="abee626f5e2afbcf4fce4a08cb81475f">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e94bf3c25cc1f0803db4a68a2246257f"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d249fd1f-dccf-4bef-a559-ee677457a5af}" ma:internalName="TaxCatchAll" ma:showField="CatchAllData" ma:web="82c62f1f-1a42-4113-981a-f4386ad555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c62f1f-1a42-4113-981a-f4386ad555ec">
      <UserInfo>
        <DisplayName>Tracy Packingham</DisplayName>
        <AccountId>154</AccountId>
        <AccountType/>
      </UserInfo>
      <UserInfo>
        <DisplayName>Keith Chamberlain</DisplayName>
        <AccountId>334</AccountId>
        <AccountType/>
      </UserInfo>
      <UserInfo>
        <DisplayName>Vincent Lynn</DisplayName>
        <AccountId>267</AccountId>
        <AccountType/>
      </UserInfo>
      <UserInfo>
        <DisplayName>Lisa Richards</DisplayName>
        <AccountId>302</AccountId>
        <AccountType/>
      </UserInfo>
      <UserInfo>
        <DisplayName>Todd Nelson</DisplayName>
        <AccountId>47</AccountId>
        <AccountType/>
      </UserInfo>
      <UserInfo>
        <DisplayName>Shawn Stack</DisplayName>
        <AccountId>771</AccountId>
        <AccountType/>
      </UserInfo>
      <UserInfo>
        <DisplayName>Andrew Donahue</DisplayName>
        <AccountId>968</AccountId>
        <AccountType/>
      </UserInfo>
      <UserInfo>
        <DisplayName>Rich Lucas</DisplayName>
        <AccountId>54</AccountId>
        <AccountType/>
      </UserInfo>
      <UserInfo>
        <DisplayName>Katie Gilfillan</DisplayName>
        <AccountId>94</AccountId>
        <AccountType/>
      </UserInfo>
      <UserInfo>
        <DisplayName>Erika Cotton Bowditch</DisplayName>
        <AccountId>1150</AccountId>
        <AccountType/>
      </UserInfo>
      <UserInfo>
        <DisplayName>Brad Dennison</DisplayName>
        <AccountId>610</AccountId>
        <AccountType/>
      </UserInfo>
    </SharedWithUsers>
    <lcf76f155ced4ddcb4097134ff3c332f xmlns="c5d27970-966d-47eb-88b5-e28528f34498">
      <Terms xmlns="http://schemas.microsoft.com/office/infopath/2007/PartnerControls"/>
    </lcf76f155ced4ddcb4097134ff3c332f>
    <TaxCatchAll xmlns="82c62f1f-1a42-4113-981a-f4386ad555ec" xsi:nil="true"/>
  </documentManagement>
</p:properties>
</file>

<file path=customXml/itemProps1.xml><?xml version="1.0" encoding="utf-8"?>
<ds:datastoreItem xmlns:ds="http://schemas.openxmlformats.org/officeDocument/2006/customXml" ds:itemID="{07D04027-FC95-4F71-B532-95EBF7B49A59}">
  <ds:schemaRefs>
    <ds:schemaRef ds:uri="82c62f1f-1a42-4113-981a-f4386ad555ec"/>
    <ds:schemaRef ds:uri="c5d27970-966d-47eb-88b5-e28528f34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045876-1750-47F5-8EFE-53CD209D83BD}">
  <ds:schemaRefs>
    <ds:schemaRef ds:uri="http://schemas.microsoft.com/sharepoint/v3/contenttype/forms"/>
  </ds:schemaRefs>
</ds:datastoreItem>
</file>

<file path=customXml/itemProps3.xml><?xml version="1.0" encoding="utf-8"?>
<ds:datastoreItem xmlns:ds="http://schemas.openxmlformats.org/officeDocument/2006/customXml" ds:itemID="{B5B4AEC2-135D-45B4-B8D8-065B599810EE}">
  <ds:schemaRefs>
    <ds:schemaRef ds:uri="82c62f1f-1a42-4113-981a-f4386ad555ec"/>
    <ds:schemaRef ds:uri="c5d27970-966d-47eb-88b5-e28528f344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30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HFMA’s Environmental Assessment Series, Healthcare 2030</vt:lpstr>
      <vt:lpstr>HFMA Research: Strategies for Success</vt:lpstr>
      <vt:lpstr>Our Consumerism Best Practices and Resources</vt:lpstr>
      <vt:lpstr>HFMA’s 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Primary Member Job Functions</vt:lpstr>
      <vt:lpstr>Member Profiles Vary by Membership Category</vt:lpstr>
      <vt:lpstr>Provider Organizations (Hospitals/Systems) Make Up Majority of Membership Base</vt:lpstr>
      <vt:lpstr>Our Members Belong to 59 Local Chapters</vt:lpstr>
      <vt:lpstr>Physician &amp; Physician Practice Engagement</vt:lpstr>
      <vt:lpstr>Heath Plan Engagement</vt:lpstr>
      <vt:lpstr>PowerPoint Presentation</vt:lpstr>
      <vt:lpstr>When you belong to HFMA</vt:lpstr>
      <vt:lpstr>Online Member Home</vt:lpstr>
      <vt:lpstr>Included with HFMA Membership</vt:lpstr>
      <vt:lpstr>Distinguish Yourself with Certification</vt:lpstr>
      <vt:lpstr>News, Strategies, Insights</vt:lpstr>
      <vt:lpstr>Guidance: Reports + More</vt:lpstr>
      <vt:lpstr>Data + Insights</vt:lpstr>
      <vt:lpstr>HFMA’s Podcast Series</vt:lpstr>
      <vt:lpstr>Connect: Stay in Touch</vt:lpstr>
      <vt:lpstr>PowerPoint Presentation</vt:lpstr>
      <vt:lpstr>Get Involved!</vt:lpstr>
      <vt:lpstr>Why Volunteer?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revision>5</cp:revision>
  <dcterms:created xsi:type="dcterms:W3CDTF">2017-12-11T17:18:56Z</dcterms:created>
  <dcterms:modified xsi:type="dcterms:W3CDTF">2024-04-16T14:11:14Z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y fmtid="{D5CDD505-2E9C-101B-9397-08002B2CF9AE}" pid="3" name="AuthorIds_UIVersion_18944">
    <vt:lpwstr>257</vt:lpwstr>
  </property>
  <property fmtid="{D5CDD505-2E9C-101B-9397-08002B2CF9AE}" pid="4" name="MediaServiceImageTags">
    <vt:lpwstr/>
  </property>
</Properties>
</file>