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48" r:id="rId5"/>
    <p:sldMasterId id="2147483680" r:id="rId6"/>
  </p:sldMasterIdLst>
  <p:notesMasterIdLst>
    <p:notesMasterId r:id="rId19"/>
  </p:notesMasterIdLst>
  <p:handoutMasterIdLst>
    <p:handoutMasterId r:id="rId20"/>
  </p:handoutMasterIdLst>
  <p:sldIdLst>
    <p:sldId id="262" r:id="rId7"/>
    <p:sldId id="416" r:id="rId8"/>
    <p:sldId id="272" r:id="rId9"/>
    <p:sldId id="271" r:id="rId10"/>
    <p:sldId id="273" r:id="rId11"/>
    <p:sldId id="274" r:id="rId12"/>
    <p:sldId id="275" r:id="rId13"/>
    <p:sldId id="277" r:id="rId14"/>
    <p:sldId id="278" r:id="rId15"/>
    <p:sldId id="279" r:id="rId16"/>
    <p:sldId id="412" r:id="rId17"/>
    <p:sldId id="276" r:id="rId18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3C0DB3"/>
    <a:srgbClr val="00A7E1"/>
    <a:srgbClr val="1A877E"/>
    <a:srgbClr val="D9D9D9"/>
    <a:srgbClr val="2F3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AB316-6A3A-4AC1-9737-00809E9B29C1}" v="2" dt="2024-04-02T16:59:07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61" autoAdjust="0"/>
  </p:normalViewPr>
  <p:slideViewPr>
    <p:cSldViewPr snapToGrid="0">
      <p:cViewPr varScale="1">
        <p:scale>
          <a:sx n="123" d="100"/>
          <a:sy n="123" d="100"/>
        </p:scale>
        <p:origin x="125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4E9DE5-7D19-AF42-523A-1115B765D7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F4DD7-E0DD-639A-115C-A7C82CCCE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5DA14-8EF2-47DD-8EA4-8DF8D2431B52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0D061-4CB6-8508-E1B8-15C41D8839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397EC-3498-2C03-506A-479B446AF7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3162F-FCED-4D29-AAA1-1B8CAB27A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5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A8B007B5-4566-4B42-886B-F7A963E0CABE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6E2DA59E-27DE-481C-9EF8-ADA0E59A2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4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Last revised 3-31-2024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familiar with these provider business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2E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HFMA’s Operational Excellence is 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case-based examination testing candidates apply to make practical applications of the concepts presented in Module I. </a:t>
            </a:r>
          </a:p>
          <a:p>
            <a:r>
              <a:rPr lang="en-US" b="0" i="0" dirty="0">
                <a:solidFill>
                  <a:srgbClr val="444545"/>
                </a:solidFill>
                <a:effectLst/>
                <a:latin typeface="Bitter"/>
              </a:rPr>
              <a:t>Successful completion of module I, module II and active HFMA membership (paid student, business partner or professional*) is required to hold CHFP designation.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note that this is a live, timed examination module and NOT study materials. Yet, the requirement to apply concepts to a case or situation is a powerful learning experience. In that sense, module II is part of the content mastery learning experience.</a:t>
            </a:r>
          </a:p>
          <a:p>
            <a:r>
              <a:rPr lang="en-US" b="0" i="0" dirty="0">
                <a:solidFill>
                  <a:srgbClr val="444545"/>
                </a:solidFill>
                <a:effectLst/>
                <a:latin typeface="Bitter"/>
              </a:rPr>
              <a:t>The HFMA Operational Excellence exam includes exercises and case studies on the application of business acumen in healthcare.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II is structured as follows: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Operational Excellence: </a:t>
            </a:r>
          </a:p>
          <a:p>
            <a:pPr marL="514350" indent="-514350"/>
            <a:r>
              <a:rPr lang="en-US" dirty="0"/>
              <a:t>3 hour timed exam</a:t>
            </a:r>
          </a:p>
          <a:p>
            <a:pPr marL="514350" indent="-514350"/>
            <a:r>
              <a:rPr lang="en-US" dirty="0"/>
              <a:t>8 Random business case studies</a:t>
            </a:r>
          </a:p>
          <a:p>
            <a:pPr marL="514350" indent="-514350"/>
            <a:r>
              <a:rPr lang="en-US" dirty="0"/>
              <a:t>7 multiple choice test-items for each cases study – 56 total questions</a:t>
            </a:r>
          </a:p>
          <a:p>
            <a:pPr marL="514350" indent="-514350"/>
            <a:r>
              <a:rPr lang="en-US" dirty="0"/>
              <a:t>Responses to  the case studies test-items are aggregated and </a:t>
            </a:r>
            <a:r>
              <a:rPr lang="en-US"/>
              <a:t>the score </a:t>
            </a:r>
            <a:r>
              <a:rPr lang="en-US" dirty="0"/>
              <a:t>calculated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in it for me?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examination based module, you have the ability to prove to yourself that you have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Gained  a “big picture” perspective enabling you recognize the current healthcare business practices and issues;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Realize an integrated, multi-disciplinary business perspective with deep awareness of the business issues for providers, payers and physicians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Built professional practice “know how” integrating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Financial accounting and management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 Cost Accounting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-Strategic Financial Management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Recognize payment trends and opportunities for providing value in healthcare service delivery 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 strong  multi-disciplinary and collaborative  business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perspective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Gained the knowledge to work in contemporary healthcare  business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means that you'll get the best results with adults when they're fully involved in the learning experience</a:t>
            </a:r>
          </a:p>
          <a:p>
            <a:endParaRPr lang="en-US" dirty="0"/>
          </a:p>
          <a:p>
            <a:r>
              <a:rPr lang="en-US" dirty="0"/>
              <a:t>If you've ever tried to learn a new concept, you probably appreciate that "knowing" is different from "doing." When you have an opportunity to apply your knowledge, the lesson typically becomes much more real</a:t>
            </a:r>
          </a:p>
          <a:p>
            <a:endParaRPr lang="en-US" dirty="0"/>
          </a:p>
          <a:p>
            <a:r>
              <a:rPr lang="en-US" dirty="0"/>
              <a:t>We recognize the need to learn and grow, and we usually need – or want – to apply our newfound knowledge soon after we've learned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practicing with new knowledge and treating your job as a case study, you following the following process:</a:t>
            </a:r>
          </a:p>
          <a:p>
            <a:pPr marL="228600" indent="-228600">
              <a:buAutoNum type="arabicParenR"/>
            </a:pPr>
            <a:r>
              <a:rPr lang="en-US" dirty="0"/>
              <a:t>Get  details about the situation, and the business context.</a:t>
            </a:r>
          </a:p>
          <a:p>
            <a:pPr marL="228600" indent="-228600">
              <a:buAutoNum type="arabicParenR"/>
            </a:pPr>
            <a:r>
              <a:rPr lang="en-US" dirty="0"/>
              <a:t>Identify  the key players and what they want</a:t>
            </a:r>
          </a:p>
          <a:p>
            <a:pPr marL="228600" indent="-228600">
              <a:buAutoNum type="arabicParenR"/>
            </a:pPr>
            <a:r>
              <a:rPr lang="en-US" dirty="0"/>
              <a:t>Outline the bushiness goals  and challenges</a:t>
            </a:r>
          </a:p>
          <a:p>
            <a:pPr marL="228600" indent="-228600">
              <a:buAutoNum type="arabicParenR"/>
            </a:pPr>
            <a:r>
              <a:rPr lang="en-US" dirty="0"/>
              <a:t>This is followed by seeking specific examples and data</a:t>
            </a:r>
            <a:r>
              <a:rPr lang="en-US" baseline="0" dirty="0"/>
              <a:t> to </a:t>
            </a:r>
            <a:r>
              <a:rPr lang="en-US" dirty="0"/>
              <a:t>use to analyze the situation, determine what is</a:t>
            </a:r>
            <a:r>
              <a:rPr lang="en-US" baseline="0" dirty="0"/>
              <a:t> happening</a:t>
            </a:r>
          </a:p>
          <a:p>
            <a:pPr marL="228600" indent="-228600">
              <a:buAutoNum type="arabicParenR"/>
            </a:pPr>
            <a:r>
              <a:rPr lang="en-US" dirty="0"/>
              <a:t>Make recommendations. </a:t>
            </a:r>
          </a:p>
          <a:p>
            <a:pPr marL="228600" indent="-228600">
              <a:buAutoNum type="arabicParenR"/>
            </a:pPr>
            <a:endParaRPr lang="en-US" dirty="0"/>
          </a:p>
          <a:p>
            <a:pPr marL="228600" indent="-228600">
              <a:buNone/>
            </a:pPr>
            <a:r>
              <a:rPr lang="en-US" dirty="0"/>
              <a:t>Note that the</a:t>
            </a:r>
            <a:r>
              <a:rPr lang="en-US" baseline="0" dirty="0"/>
              <a:t> last 2 steps is where you should be concerned with applying the concepts learned in module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familiar with these</a:t>
            </a:r>
            <a:r>
              <a:rPr lang="en-US" baseline="0" dirty="0"/>
              <a:t> Payer business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familiar</a:t>
            </a:r>
            <a:r>
              <a:rPr lang="en-US" baseline="0" dirty="0"/>
              <a:t> with these physician business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FBC4-EDDB-9748-96F0-0D05920672F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0"/>
            <a:ext cx="9144000" cy="2943883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3030583"/>
            <a:ext cx="8547099" cy="931816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8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304800" y="4084367"/>
            <a:ext cx="5543885" cy="263717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99" y="4434784"/>
            <a:ext cx="5543885" cy="44974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D9D9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4948"/>
            <a:ext cx="1247019" cy="779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3D65D-9482-4356-BDD9-64C37E25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E5821-90BF-4000-947B-ED8CE7EF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6151-829F-4EB0-AAC9-0AB44060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46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2E6D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2E6D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2E6D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2E6D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2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1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5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2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83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69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2580" y="1290508"/>
            <a:ext cx="8415105" cy="565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rgbClr val="00829C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2171700"/>
            <a:ext cx="8415337" cy="23368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914400"/>
          </a:xfrm>
        </p:spPr>
        <p:txBody>
          <a:bodyPr bIns="137160" anchor="b" anchorCtr="0">
            <a:noAutofit/>
          </a:bodyPr>
          <a:lstStyle>
            <a:lvl1pPr>
              <a:lnSpc>
                <a:spcPts val="2700"/>
              </a:lnSpc>
              <a:defRPr sz="2700" b="1" i="0" cap="none" spc="0" baseline="0">
                <a:solidFill>
                  <a:schemeClr val="tx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200150"/>
            <a:ext cx="7772400" cy="3143250"/>
          </a:xfrm>
        </p:spPr>
        <p:txBody>
          <a:bodyPr lIns="0" tIns="0" rIns="0" bIns="0">
            <a:noAutofit/>
          </a:bodyPr>
          <a:lstStyle>
            <a:lvl1pPr marL="260604" indent="-260604">
              <a:lnSpc>
                <a:spcPts val="2250"/>
              </a:lnSpc>
              <a:spcBef>
                <a:spcPts val="900"/>
              </a:spcBef>
              <a:buSzPct val="100000"/>
              <a:defRPr sz="2100">
                <a:solidFill>
                  <a:srgbClr val="006699"/>
                </a:solidFill>
                <a:effectLst/>
              </a:defRPr>
            </a:lvl1pPr>
            <a:lvl2pPr marL="514350" indent="-240030">
              <a:lnSpc>
                <a:spcPts val="2100"/>
              </a:lnSpc>
              <a:spcBef>
                <a:spcPts val="900"/>
              </a:spcBef>
              <a:buClr>
                <a:schemeClr val="bg2"/>
              </a:buClr>
              <a:defRPr sz="1950">
                <a:solidFill>
                  <a:srgbClr val="006699"/>
                </a:solidFill>
                <a:effectLst/>
              </a:defRPr>
            </a:lvl2pPr>
            <a:lvl3pPr marL="754380" indent="-240030">
              <a:lnSpc>
                <a:spcPts val="2100"/>
              </a:lnSpc>
              <a:spcBef>
                <a:spcPts val="900"/>
              </a:spcBef>
              <a:defRPr sz="1800">
                <a:solidFill>
                  <a:srgbClr val="006699"/>
                </a:solidFill>
                <a:effectLst/>
              </a:defRPr>
            </a:lvl3pPr>
            <a:lvl4pPr>
              <a:lnSpc>
                <a:spcPts val="2100"/>
              </a:lnSpc>
              <a:defRPr sz="1650">
                <a:solidFill>
                  <a:srgbClr val="006699"/>
                </a:solidFill>
                <a:effectLst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85800" y="914400"/>
            <a:ext cx="7772400" cy="1191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4773699"/>
            <a:ext cx="1905000" cy="273844"/>
          </a:xfrm>
          <a:prstGeom prst="rect">
            <a:avLst/>
          </a:prstGeom>
        </p:spPr>
        <p:txBody>
          <a:bodyPr/>
          <a:lstStyle>
            <a:lvl1pPr algn="ctr">
              <a:defRPr sz="675">
                <a:solidFill>
                  <a:srgbClr val="006699"/>
                </a:solidFill>
              </a:defRPr>
            </a:lvl1pPr>
          </a:lstStyle>
          <a:p>
            <a:fld id="{342C256A-E8D1-E44B-A707-3F94590BD3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BF7C3-D021-4408-8ADA-CB0E96C5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" y="4374628"/>
            <a:ext cx="902369" cy="4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615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4904"/>
            <a:ext cx="1117854" cy="541782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400050"/>
            <a:ext cx="5762066" cy="2543175"/>
          </a:xfrm>
        </p:spPr>
        <p:txBody>
          <a:bodyPr anchor="b">
            <a:normAutofit/>
          </a:bodyPr>
          <a:lstStyle>
            <a:lvl1pPr marL="0" indent="0">
              <a:lnSpc>
                <a:spcPts val="5250"/>
              </a:lnSpc>
              <a:spcBef>
                <a:spcPts val="0"/>
              </a:spcBef>
              <a:buNone/>
              <a:defRPr sz="495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8" name="Subtitle 5"/>
          <p:cNvSpPr>
            <a:spLocks noGrp="1"/>
          </p:cNvSpPr>
          <p:nvPr>
            <p:ph type="subTitle" idx="11"/>
          </p:nvPr>
        </p:nvSpPr>
        <p:spPr>
          <a:xfrm>
            <a:off x="228600" y="3231361"/>
            <a:ext cx="6237149" cy="29669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aseline="0">
                <a:solidFill>
                  <a:srgbClr val="69767D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599" y="3529354"/>
            <a:ext cx="6237149" cy="5059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0" i="1" baseline="0">
                <a:solidFill>
                  <a:srgbClr val="69767D"/>
                </a:solidFill>
                <a:latin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31961" y="292474"/>
            <a:ext cx="8597713" cy="621926"/>
          </a:xfrm>
        </p:spPr>
        <p:txBody>
          <a:bodyPr anchor="t">
            <a:normAutofit/>
          </a:bodyPr>
          <a:lstStyle>
            <a:lvl1pPr algn="l" fontAlgn="b">
              <a:defRPr sz="27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41936" y="1180029"/>
            <a:ext cx="8587739" cy="57733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1" baseline="0">
                <a:solidFill>
                  <a:srgbClr val="00829C"/>
                </a:solidFill>
                <a:latin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1698" y="2000250"/>
            <a:ext cx="8587976" cy="2543175"/>
          </a:xfrm>
        </p:spPr>
        <p:txBody>
          <a:bodyPr/>
          <a:lstStyle>
            <a:lvl1pPr marL="0" indent="0">
              <a:buNone/>
              <a:defRPr sz="1800" b="1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5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0287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3" y="4755719"/>
            <a:ext cx="476366" cy="230877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3063" y="4843701"/>
            <a:ext cx="3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9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9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8640" y="4847615"/>
            <a:ext cx="70962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rgbClr val="444545"/>
                </a:solidFill>
                <a:latin typeface="arial" charset="0"/>
              </a:rPr>
              <a:t>Healthcare Financial Management Association | </a:t>
            </a:r>
            <a:r>
              <a:rPr lang="en-US" sz="750" b="1" baseline="0" dirty="0">
                <a:solidFill>
                  <a:srgbClr val="119CD9"/>
                </a:solidFill>
                <a:latin typeface="arial" charset="0"/>
              </a:rPr>
              <a:t>hfma.org</a:t>
            </a:r>
          </a:p>
        </p:txBody>
      </p:sp>
    </p:spTree>
    <p:extLst>
      <p:ext uri="{BB962C8B-B14F-4D97-AF65-F5344CB8AC3E}">
        <p14:creationId xmlns:p14="http://schemas.microsoft.com/office/powerpoint/2010/main" val="176412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93" y="4755719"/>
            <a:ext cx="476366" cy="23087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1961" y="292474"/>
            <a:ext cx="8597713" cy="621926"/>
          </a:xfrm>
        </p:spPr>
        <p:txBody>
          <a:bodyPr anchor="t">
            <a:normAutofit/>
          </a:bodyPr>
          <a:lstStyle>
            <a:lvl1pPr algn="l" fontAlgn="b">
              <a:defRPr sz="27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1962" y="1201725"/>
            <a:ext cx="8597712" cy="3448481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69767D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63" y="4843701"/>
            <a:ext cx="31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88A49C-778B-EF45-9D5D-8EAA2E36A3FB}" type="slidenum">
              <a:rPr lang="en-US" sz="900" b="1" i="0" baseline="0" smtClean="0">
                <a:solidFill>
                  <a:srgbClr val="444545"/>
                </a:solidFill>
                <a:latin typeface="arial" charset="0"/>
              </a:rPr>
              <a:t>‹#›</a:t>
            </a:fld>
            <a:endParaRPr lang="en-US" sz="9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8640" y="4847615"/>
            <a:ext cx="70962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0" dirty="0">
                <a:solidFill>
                  <a:srgbClr val="444545"/>
                </a:solidFill>
                <a:latin typeface="arial" charset="0"/>
              </a:rPr>
              <a:t>Healthcare Financial Management Association | </a:t>
            </a:r>
            <a:r>
              <a:rPr lang="en-US" sz="750" b="1" baseline="0" dirty="0">
                <a:solidFill>
                  <a:srgbClr val="119CD9"/>
                </a:solidFill>
                <a:latin typeface="arial" charset="0"/>
              </a:rPr>
              <a:t>hfma.org</a:t>
            </a:r>
          </a:p>
        </p:txBody>
      </p:sp>
    </p:spTree>
    <p:extLst>
      <p:ext uri="{BB962C8B-B14F-4D97-AF65-F5344CB8AC3E}">
        <p14:creationId xmlns:p14="http://schemas.microsoft.com/office/powerpoint/2010/main" val="1799797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7160" y="143123"/>
            <a:ext cx="8861729" cy="4890053"/>
          </a:xfrm>
          <a:prstGeom prst="rect">
            <a:avLst/>
          </a:prstGeom>
          <a:solidFill>
            <a:srgbClr val="002E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99" y="400050"/>
            <a:ext cx="8692764" cy="2543175"/>
          </a:xfrm>
        </p:spPr>
        <p:txBody>
          <a:bodyPr anchor="b">
            <a:normAutofit/>
          </a:bodyPr>
          <a:lstStyle>
            <a:lvl1pPr marL="0" indent="0">
              <a:lnSpc>
                <a:spcPts val="5250"/>
              </a:lnSpc>
              <a:spcBef>
                <a:spcPts val="0"/>
              </a:spcBef>
              <a:buNone/>
              <a:defRPr sz="405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488" y="4189911"/>
            <a:ext cx="1271016" cy="7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CDC1-2746-4189-8AFA-33426DD67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12B6-B563-4992-B683-908C87F8D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D7EB-B327-4C5E-BC06-9DA1384A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0E049-8DFA-43B8-B849-759FD619003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C6D39-DC34-4D40-9003-B1615A2A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1BD15-C1D3-4D27-9F95-156E9092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BC94-728C-408C-BF24-58EA6C9B61A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50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2580" y="1290508"/>
            <a:ext cx="8415105" cy="565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rgbClr val="00829C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63" y="2082800"/>
            <a:ext cx="4071937" cy="26821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62223" y="2082800"/>
            <a:ext cx="4071937" cy="2682101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951" y="1282700"/>
            <a:ext cx="8420210" cy="32258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rgbClr val="69767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9282" y="389966"/>
            <a:ext cx="8424878" cy="609424"/>
          </a:xfrm>
        </p:spPr>
        <p:txBody>
          <a:bodyPr anchor="t">
            <a:normAutofit/>
          </a:bodyPr>
          <a:lstStyle>
            <a:lvl1pPr algn="l" fontAlgn="b">
              <a:defRPr sz="3200" b="1" i="0" baseline="0">
                <a:solidFill>
                  <a:srgbClr val="444545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95" y="4764901"/>
            <a:ext cx="466790" cy="2262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8783" y="4764901"/>
            <a:ext cx="536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988A49C-778B-EF45-9D5D-8EAA2E36A3FB}" type="slidenum">
              <a:rPr lang="en-US" sz="1200" b="1" i="0" baseline="0" smtClean="0">
                <a:solidFill>
                  <a:srgbClr val="444545"/>
                </a:solidFill>
                <a:latin typeface="arial" charset="0"/>
              </a:rPr>
              <a:pPr algn="ctr"/>
              <a:t>‹#›</a:t>
            </a:fld>
            <a:endParaRPr lang="en-US" sz="1200" b="1" i="0" baseline="0" dirty="0">
              <a:solidFill>
                <a:srgbClr val="444545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5321" y="4795679"/>
            <a:ext cx="391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rgbClr val="444545"/>
                </a:solidFill>
                <a:latin typeface="arial" charset="0"/>
              </a:rPr>
              <a:t>HFMA | 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09282" y="1295401"/>
            <a:ext cx="8424878" cy="3111500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69767D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002E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1292" y="190831"/>
            <a:ext cx="8762153" cy="4797729"/>
          </a:xfrm>
          <a:prstGeom prst="rect">
            <a:avLst/>
          </a:prstGeom>
          <a:solidFill>
            <a:srgbClr val="2F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00A7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2879" y="190831"/>
            <a:ext cx="8762153" cy="4797729"/>
          </a:xfrm>
          <a:prstGeom prst="rect">
            <a:avLst/>
          </a:prstGeom>
          <a:solidFill>
            <a:srgbClr val="1A877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533400"/>
            <a:ext cx="8528646" cy="2038350"/>
          </a:xfrm>
        </p:spPr>
        <p:txBody>
          <a:bodyPr anchor="b"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3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26" y="4210295"/>
            <a:ext cx="1247019" cy="7782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FA29-DE9A-C64D-9CB7-2FB58DAE6DF6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5D4F-0515-C546-83D8-B7832E083C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1" r:id="rId3"/>
    <p:sldLayoutId id="2147483652" r:id="rId4"/>
    <p:sldLayoutId id="2147483669" r:id="rId5"/>
    <p:sldLayoutId id="2147483654" r:id="rId6"/>
    <p:sldLayoutId id="2147483655" r:id="rId7"/>
    <p:sldLayoutId id="2147483670" r:id="rId8"/>
    <p:sldLayoutId id="2147483668" r:id="rId9"/>
    <p:sldLayoutId id="2147483658" r:id="rId10"/>
    <p:sldLayoutId id="2147483659" r:id="rId11"/>
    <p:sldLayoutId id="2147483692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1F7D1-6225-E148-A0F9-73F253191FEE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9873-CE79-1B44-8B47-7CE6F8F894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3" r:id="rId3"/>
    <p:sldLayoutId id="2147483661" r:id="rId4"/>
    <p:sldLayoutId id="214748365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F7FA0-6F2B-4106-A8A2-2FBDAC9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362C-1F39-4D91-B814-BB202639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5DDA-7F91-46B6-B985-3496F3C07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0E049-8DFA-43B8-B849-759FD619003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BA5EB-3419-45A2-BF6B-E9B0F2061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E155-3507-456C-BC64-5F9287680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1BC94-728C-408C-BF24-58EA6C9B61A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5FA7612-38B0-4AD8-8732-BCD9BBA63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8258" y="4717550"/>
            <a:ext cx="583092" cy="277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BCB9529-3C49-4F2C-AB4F-134B1BFE12B4}"/>
              </a:ext>
            </a:extLst>
          </p:cNvPr>
          <p:cNvGrpSpPr/>
          <p:nvPr userDrawn="1"/>
        </p:nvGrpSpPr>
        <p:grpSpPr>
          <a:xfrm>
            <a:off x="1" y="5057775"/>
            <a:ext cx="9144000" cy="85725"/>
            <a:chOff x="1" y="6743700"/>
            <a:chExt cx="12192000" cy="1143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D8BDD5-8D2C-40C5-93BE-DC8D794E712D}"/>
                </a:ext>
              </a:extLst>
            </p:cNvPr>
            <p:cNvSpPr/>
            <p:nvPr userDrawn="1"/>
          </p:nvSpPr>
          <p:spPr>
            <a:xfrm>
              <a:off x="1" y="6743700"/>
              <a:ext cx="12192000" cy="114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B9EFCD-4BEE-4996-A370-7FF78CBFEBA7}"/>
                </a:ext>
              </a:extLst>
            </p:cNvPr>
            <p:cNvSpPr/>
            <p:nvPr userDrawn="1"/>
          </p:nvSpPr>
          <p:spPr>
            <a:xfrm flipV="1">
              <a:off x="1" y="6743700"/>
              <a:ext cx="121920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66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33" y="3267649"/>
            <a:ext cx="8547099" cy="1012499"/>
          </a:xfrm>
        </p:spPr>
        <p:txBody>
          <a:bodyPr>
            <a:normAutofit/>
          </a:bodyPr>
          <a:lstStyle/>
          <a:p>
            <a:r>
              <a:rPr lang="en-US" sz="3000" dirty="0"/>
              <a:t>Certified Healthcare Financial Professional Module I I: Operational Excellence</a:t>
            </a:r>
          </a:p>
        </p:txBody>
      </p:sp>
    </p:spTree>
    <p:extLst>
      <p:ext uri="{BB962C8B-B14F-4D97-AF65-F5344CB8AC3E}">
        <p14:creationId xmlns:p14="http://schemas.microsoft.com/office/powerpoint/2010/main" val="362289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 – Provider Case Studies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657350" y="1200150"/>
          <a:ext cx="58293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Provider Business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Consolidations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– Physician Alignment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Facing Bankruptcy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Provider- Payer Consolidations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Engagement and Leadership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Integrated Care Delivery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Physicians</a:t>
                      </a:r>
                      <a:r>
                        <a:rPr lang="en-US" sz="1400" baseline="0" dirty="0"/>
                        <a:t> Remaining Independent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Accountable Care Organizations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Sustainability of Physician Employment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93E9BC-ACC3-4E4C-87BA-23A5DB3C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1" y="-3228"/>
            <a:ext cx="9150261" cy="51812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1E182-7316-4DE8-8F4A-C9605731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7BFC-50F7-47F0-9AE8-ED64220C84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77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8E2-F88B-47E7-9E53-5AA125BC9DB9}"/>
              </a:ext>
            </a:extLst>
          </p:cNvPr>
          <p:cNvSpPr txBox="1">
            <a:spLocks/>
          </p:cNvSpPr>
          <p:nvPr/>
        </p:nvSpPr>
        <p:spPr>
          <a:xfrm>
            <a:off x="2612667" y="351258"/>
            <a:ext cx="8597713" cy="6219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002E6D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7952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 I: Operational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en-US" sz="3000" dirty="0"/>
          </a:p>
          <a:p>
            <a:pPr algn="ctr">
              <a:buNone/>
            </a:pPr>
            <a:endParaRPr lang="en-US" sz="3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4773699"/>
            <a:ext cx="1428750" cy="273844"/>
          </a:xfrm>
        </p:spPr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44F125-ADA0-6362-9ADF-9085D50E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05" y="1764901"/>
            <a:ext cx="1649440" cy="1582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E0BF76-CFD2-55DA-9248-91F47D581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61" y="1875261"/>
            <a:ext cx="1673817" cy="147233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D1648E-15C1-7831-A470-5418F88C3C9A}"/>
              </a:ext>
            </a:extLst>
          </p:cNvPr>
          <p:cNvSpPr/>
          <p:nvPr/>
        </p:nvSpPr>
        <p:spPr>
          <a:xfrm>
            <a:off x="3603356" y="2424515"/>
            <a:ext cx="1177871" cy="29446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7962254" cy="3143250"/>
          </a:xfrm>
        </p:spPr>
        <p:txBody>
          <a:bodyPr/>
          <a:lstStyle/>
          <a:p>
            <a:pPr>
              <a:buNone/>
            </a:pPr>
            <a:r>
              <a:rPr lang="en-US" dirty="0"/>
              <a:t>Operational Excellence: </a:t>
            </a:r>
          </a:p>
          <a:p>
            <a:pPr marL="385763" indent="-385763"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8 Random business case studies</a:t>
            </a:r>
          </a:p>
          <a:p>
            <a:pPr marL="385763" indent="-385763"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7 multiple choice test-items for each cases study – 56 total questions</a:t>
            </a:r>
          </a:p>
          <a:p>
            <a:pPr marL="385763" indent="-385763"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Responses to  the case studies test-items are aggregated and score calculated</a:t>
            </a:r>
          </a:p>
          <a:p>
            <a:pPr marL="385763" indent="-385763"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3 hour timed exam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C81A7-0E74-BA6D-741F-AA8B62F8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07843"/>
            <a:ext cx="2300934" cy="152130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WIIFM?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YOU prove to YOURSELF that you are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Big-Picture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Multi-disciplinary perspective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Business savvy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http://www.northdevonplus.com/img/large-img/Training-for-business-excellence.jpg">
            <a:extLst>
              <a:ext uri="{FF2B5EF4-FFF2-40B4-BE49-F238E27FC236}">
                <a16:creationId xmlns:a16="http://schemas.microsoft.com/office/drawing/2014/main" id="{3E2FF272-2F65-48B3-7BC7-A6A51220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477" y="2407565"/>
            <a:ext cx="3579623" cy="17591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Know the context: Pay attention to industry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Understand your organizations strategic plan</a:t>
            </a:r>
          </a:p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sz="1800" dirty="0"/>
              <a:t>Familiarize yourself with the business goals of the organization – what are the barriers?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14300"/>
            <a:ext cx="5829300" cy="914400"/>
          </a:xfrm>
        </p:spPr>
        <p:txBody>
          <a:bodyPr/>
          <a:lstStyle/>
          <a:p>
            <a:r>
              <a:rPr lang="en-US" dirty="0"/>
              <a:t>Approach your Job like</a:t>
            </a:r>
            <a:br>
              <a:rPr lang="en-US" dirty="0"/>
            </a:br>
            <a:r>
              <a:rPr lang="en-US" dirty="0"/>
              <a:t> a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Get fully involved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Practice applying new skills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Seek out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for Module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Job skills: Problem Solving</a:t>
            </a:r>
          </a:p>
          <a:p>
            <a:pPr>
              <a:spcAft>
                <a:spcPts val="450"/>
              </a:spcAft>
            </a:pPr>
            <a:r>
              <a:rPr lang="en-US" sz="1800" dirty="0"/>
              <a:t>Get the details and the business context</a:t>
            </a:r>
          </a:p>
          <a:p>
            <a:pPr>
              <a:spcAft>
                <a:spcPts val="450"/>
              </a:spcAft>
            </a:pPr>
            <a:r>
              <a:rPr lang="en-US" sz="1800" dirty="0"/>
              <a:t>Identify the stakeholders  - what do they want?</a:t>
            </a:r>
          </a:p>
          <a:p>
            <a:pPr>
              <a:spcAft>
                <a:spcPts val="450"/>
              </a:spcAft>
            </a:pPr>
            <a:r>
              <a:rPr lang="en-US" sz="1800" dirty="0"/>
              <a:t>Outline business goals – what are the challenges?</a:t>
            </a:r>
          </a:p>
          <a:p>
            <a:pPr>
              <a:spcAft>
                <a:spcPts val="450"/>
              </a:spcAft>
            </a:pPr>
            <a:r>
              <a:rPr lang="en-US" sz="1800" dirty="0"/>
              <a:t>Seek out data, evidence, dynamics to understand what is happening</a:t>
            </a:r>
          </a:p>
          <a:p>
            <a:pPr>
              <a:spcAft>
                <a:spcPts val="450"/>
              </a:spcAft>
            </a:pPr>
            <a:r>
              <a:rPr lang="en-US" sz="1800" dirty="0"/>
              <a:t>Make a recommendation on a solution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 –Payer Case Studies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657350" y="1200150"/>
          <a:ext cx="58293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Payer Business Environment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Accountable</a:t>
                      </a:r>
                      <a:r>
                        <a:rPr lang="en-US" sz="1400" baseline="0" dirty="0"/>
                        <a:t> Care Organizations – Payer Cancers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Premium Growth in a Shifting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Denials of coverage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Limitations on</a:t>
                      </a:r>
                      <a:r>
                        <a:rPr lang="en-US" sz="1400" baseline="0" dirty="0"/>
                        <a:t> profits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Health Insurance Exchanges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Payer consolidations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Unsustainable rates;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Payer Differentiation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Rise of Business Process Outsourcing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 – Physician Case Studies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657350" y="1169670"/>
          <a:ext cx="5829300" cy="3059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</a:t>
                      </a:r>
                      <a:r>
                        <a:rPr lang="en-US" sz="1400" baseline="0" dirty="0"/>
                        <a:t> Business Environment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Consumerism</a:t>
                      </a:r>
                      <a:r>
                        <a:rPr lang="en-US" sz="1400" baseline="0" dirty="0"/>
                        <a:t> and physicians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–Hospital alignment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Demand for Physician Collegiality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Emerging Ancillary Positions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Burnout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Independence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Shortages (Leakage)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Physicians as Entrepreneurs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Reform and Physician Liability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Physician</a:t>
                      </a:r>
                      <a:r>
                        <a:rPr lang="en-US" sz="1400" baseline="0" dirty="0"/>
                        <a:t> – Hospital Financial Relationships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FMA_PrimaryPresentation" id="{397F1F87-9BB8-4DCA-B350-21D49D6C3852}" vid="{754A1CBA-F775-443E-9354-63E9D7CFC1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8" ma:contentTypeDescription="Create a new document." ma:contentTypeScope="" ma:versionID="7655ae25fdc67b35f0db6de1b3852c63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e00f4b6129d77f26f7d4ed9d18922e02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dd1043-f2ad-45da-88d1-a893a3de250b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14058f-4a6e-4e5a-8e7b-04766cc098e5">
      <UserInfo>
        <DisplayName>Todd Nelson</DisplayName>
        <AccountId>25</AccountId>
        <AccountType/>
      </UserInfo>
    </SharedWithUsers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Props1.xml><?xml version="1.0" encoding="utf-8"?>
<ds:datastoreItem xmlns:ds="http://schemas.openxmlformats.org/officeDocument/2006/customXml" ds:itemID="{3B6CF529-EC25-4D21-9395-4ACD9A4D0193}"/>
</file>

<file path=customXml/itemProps2.xml><?xml version="1.0" encoding="utf-8"?>
<ds:datastoreItem xmlns:ds="http://schemas.openxmlformats.org/officeDocument/2006/customXml" ds:itemID="{7119D4B3-36A0-45B8-9755-C2BF611B8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96B5E-7282-4045-B380-07B2682E29F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3027b10-9609-4edf-a0fc-c08fbb57bad4"/>
    <ds:schemaRef ds:uri="2b785195-5975-4940-a333-4d6dafdd37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HFMA_PrimaryPresentation</Template>
  <TotalTime>10757</TotalTime>
  <Words>796</Words>
  <Application>Microsoft Office PowerPoint</Application>
  <PresentationFormat>On-screen Show (16:9)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</vt:lpstr>
      <vt:lpstr>Bitter</vt:lpstr>
      <vt:lpstr>Calibri</vt:lpstr>
      <vt:lpstr>Calibri Light</vt:lpstr>
      <vt:lpstr>Office Theme</vt:lpstr>
      <vt:lpstr>Office Theme</vt:lpstr>
      <vt:lpstr>1_Office Theme</vt:lpstr>
      <vt:lpstr>PowerPoint Presentation</vt:lpstr>
      <vt:lpstr>Module I I: Operational Excellence</vt:lpstr>
      <vt:lpstr>The Approach</vt:lpstr>
      <vt:lpstr>WIIFM?</vt:lpstr>
      <vt:lpstr>Tips for Learning</vt:lpstr>
      <vt:lpstr>Approach your Job like  a Case Study</vt:lpstr>
      <vt:lpstr>Skills for Module II</vt:lpstr>
      <vt:lpstr>Module II –Payer Case Studies</vt:lpstr>
      <vt:lpstr>Module II – Physician Case Studies</vt:lpstr>
      <vt:lpstr>Module II – Provider Case Studies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Shirley Heavlin</dc:creator>
  <cp:lastModifiedBy>Shirley Heavlin</cp:lastModifiedBy>
  <cp:revision>8</cp:revision>
  <cp:lastPrinted>2023-06-23T18:25:12Z</cp:lastPrinted>
  <dcterms:created xsi:type="dcterms:W3CDTF">2022-03-30T22:47:06Z</dcterms:created>
  <dcterms:modified xsi:type="dcterms:W3CDTF">2024-04-02T18:07:02Z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</Properties>
</file>