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15"/>
  </p:notesMasterIdLst>
  <p:handoutMasterIdLst>
    <p:handoutMasterId r:id="rId16"/>
  </p:handoutMasterIdLst>
  <p:sldIdLst>
    <p:sldId id="262" r:id="rId7"/>
    <p:sldId id="270" r:id="rId8"/>
    <p:sldId id="418" r:id="rId9"/>
    <p:sldId id="419" r:id="rId10"/>
    <p:sldId id="420" r:id="rId11"/>
    <p:sldId id="421" r:id="rId12"/>
    <p:sldId id="412" r:id="rId13"/>
    <p:sldId id="276" r:id="rId14"/>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1B7F4-0EAF-4E74-BE6F-59E7F87650F3}" v="12" dt="2024-04-02T18:29:3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3" autoAdjust="0"/>
  </p:normalViewPr>
  <p:slideViewPr>
    <p:cSldViewPr snapToGrid="0">
      <p:cViewPr varScale="1">
        <p:scale>
          <a:sx n="115" d="100"/>
          <a:sy n="115" d="100"/>
        </p:scale>
        <p:origin x="1494" y="10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7BA1B7F4-0EAF-4E74-BE6F-59E7F87650F3}"/>
    <pc:docChg chg="undo custSel addSld delSld modSld">
      <pc:chgData name="Shirley Heavlin" userId="25dc89a6-a2bb-4ea0-9878-1288e178164b" providerId="ADAL" clId="{7BA1B7F4-0EAF-4E74-BE6F-59E7F87650F3}" dt="2024-04-02T18:29:35.817" v="142" actId="1076"/>
      <pc:docMkLst>
        <pc:docMk/>
      </pc:docMkLst>
      <pc:sldChg chg="modSp mod">
        <pc:chgData name="Shirley Heavlin" userId="25dc89a6-a2bb-4ea0-9878-1288e178164b" providerId="ADAL" clId="{7BA1B7F4-0EAF-4E74-BE6F-59E7F87650F3}" dt="2024-04-02T18:15:22.992" v="4" actId="20577"/>
        <pc:sldMkLst>
          <pc:docMk/>
          <pc:sldMk cId="3622896338" sldId="262"/>
        </pc:sldMkLst>
        <pc:spChg chg="mod">
          <ac:chgData name="Shirley Heavlin" userId="25dc89a6-a2bb-4ea0-9878-1288e178164b" providerId="ADAL" clId="{7BA1B7F4-0EAF-4E74-BE6F-59E7F87650F3}" dt="2024-04-02T18:15:22.992" v="4" actId="20577"/>
          <ac:spMkLst>
            <pc:docMk/>
            <pc:sldMk cId="3622896338" sldId="262"/>
            <ac:spMk id="2" creationId="{D19D7393-74B6-405B-8E1D-4ACCB68713ED}"/>
          </ac:spMkLst>
        </pc:spChg>
      </pc:sldChg>
      <pc:sldChg chg="add del">
        <pc:chgData name="Shirley Heavlin" userId="25dc89a6-a2bb-4ea0-9878-1288e178164b" providerId="ADAL" clId="{7BA1B7F4-0EAF-4E74-BE6F-59E7F87650F3}" dt="2024-04-02T18:15:08.324" v="1" actId="47"/>
        <pc:sldMkLst>
          <pc:docMk/>
          <pc:sldMk cId="0" sldId="269"/>
        </pc:sldMkLst>
      </pc:sldChg>
      <pc:sldChg chg="addSp delSp modSp add mod modNotesTx">
        <pc:chgData name="Shirley Heavlin" userId="25dc89a6-a2bb-4ea0-9878-1288e178164b" providerId="ADAL" clId="{7BA1B7F4-0EAF-4E74-BE6F-59E7F87650F3}" dt="2024-04-02T18:29:35.817" v="142" actId="1076"/>
        <pc:sldMkLst>
          <pc:docMk/>
          <pc:sldMk cId="0" sldId="270"/>
        </pc:sldMkLst>
        <pc:spChg chg="mod">
          <ac:chgData name="Shirley Heavlin" userId="25dc89a6-a2bb-4ea0-9878-1288e178164b" providerId="ADAL" clId="{7BA1B7F4-0EAF-4E74-BE6F-59E7F87650F3}" dt="2024-04-02T18:24:29.244" v="77" actId="115"/>
          <ac:spMkLst>
            <pc:docMk/>
            <pc:sldMk cId="0" sldId="270"/>
            <ac:spMk id="2" creationId="{00000000-0000-0000-0000-000000000000}"/>
          </ac:spMkLst>
        </pc:spChg>
        <pc:picChg chg="add del mod">
          <ac:chgData name="Shirley Heavlin" userId="25dc89a6-a2bb-4ea0-9878-1288e178164b" providerId="ADAL" clId="{7BA1B7F4-0EAF-4E74-BE6F-59E7F87650F3}" dt="2024-04-02T18:29:34.284" v="141" actId="478"/>
          <ac:picMkLst>
            <pc:docMk/>
            <pc:sldMk cId="0" sldId="270"/>
            <ac:picMk id="1026" creationId="{37CE6C2B-640A-D9D5-CA80-09E1E4EEFAB6}"/>
          </ac:picMkLst>
        </pc:picChg>
        <pc:picChg chg="mod">
          <ac:chgData name="Shirley Heavlin" userId="25dc89a6-a2bb-4ea0-9878-1288e178164b" providerId="ADAL" clId="{7BA1B7F4-0EAF-4E74-BE6F-59E7F87650F3}" dt="2024-04-02T18:29:35.817" v="142" actId="1076"/>
          <ac:picMkLst>
            <pc:docMk/>
            <pc:sldMk cId="0" sldId="270"/>
            <ac:picMk id="3074" creationId="{00000000-0000-0000-0000-000000000000}"/>
          </ac:picMkLst>
        </pc:picChg>
      </pc:sldChg>
      <pc:sldChg chg="del">
        <pc:chgData name="Shirley Heavlin" userId="25dc89a6-a2bb-4ea0-9878-1288e178164b" providerId="ADAL" clId="{7BA1B7F4-0EAF-4E74-BE6F-59E7F87650F3}" dt="2024-04-02T18:15:46.231" v="6" actId="47"/>
        <pc:sldMkLst>
          <pc:docMk/>
          <pc:sldMk cId="0" sldId="271"/>
        </pc:sldMkLst>
      </pc:sldChg>
      <pc:sldChg chg="del">
        <pc:chgData name="Shirley Heavlin" userId="25dc89a6-a2bb-4ea0-9878-1288e178164b" providerId="ADAL" clId="{7BA1B7F4-0EAF-4E74-BE6F-59E7F87650F3}" dt="2024-04-02T18:15:46.231" v="6" actId="47"/>
        <pc:sldMkLst>
          <pc:docMk/>
          <pc:sldMk cId="0" sldId="272"/>
        </pc:sldMkLst>
      </pc:sldChg>
      <pc:sldChg chg="del">
        <pc:chgData name="Shirley Heavlin" userId="25dc89a6-a2bb-4ea0-9878-1288e178164b" providerId="ADAL" clId="{7BA1B7F4-0EAF-4E74-BE6F-59E7F87650F3}" dt="2024-04-02T18:15:46.231" v="6" actId="47"/>
        <pc:sldMkLst>
          <pc:docMk/>
          <pc:sldMk cId="0" sldId="273"/>
        </pc:sldMkLst>
      </pc:sldChg>
      <pc:sldChg chg="del">
        <pc:chgData name="Shirley Heavlin" userId="25dc89a6-a2bb-4ea0-9878-1288e178164b" providerId="ADAL" clId="{7BA1B7F4-0EAF-4E74-BE6F-59E7F87650F3}" dt="2024-04-02T18:15:46.231" v="6" actId="47"/>
        <pc:sldMkLst>
          <pc:docMk/>
          <pc:sldMk cId="0" sldId="274"/>
        </pc:sldMkLst>
      </pc:sldChg>
      <pc:sldChg chg="del">
        <pc:chgData name="Shirley Heavlin" userId="25dc89a6-a2bb-4ea0-9878-1288e178164b" providerId="ADAL" clId="{7BA1B7F4-0EAF-4E74-BE6F-59E7F87650F3}" dt="2024-04-02T18:15:46.231" v="6" actId="47"/>
        <pc:sldMkLst>
          <pc:docMk/>
          <pc:sldMk cId="0" sldId="275"/>
        </pc:sldMkLst>
      </pc:sldChg>
      <pc:sldChg chg="del">
        <pc:chgData name="Shirley Heavlin" userId="25dc89a6-a2bb-4ea0-9878-1288e178164b" providerId="ADAL" clId="{7BA1B7F4-0EAF-4E74-BE6F-59E7F87650F3}" dt="2024-04-02T18:15:46.231" v="6" actId="47"/>
        <pc:sldMkLst>
          <pc:docMk/>
          <pc:sldMk cId="0" sldId="277"/>
        </pc:sldMkLst>
      </pc:sldChg>
      <pc:sldChg chg="del">
        <pc:chgData name="Shirley Heavlin" userId="25dc89a6-a2bb-4ea0-9878-1288e178164b" providerId="ADAL" clId="{7BA1B7F4-0EAF-4E74-BE6F-59E7F87650F3}" dt="2024-04-02T18:15:46.231" v="6" actId="47"/>
        <pc:sldMkLst>
          <pc:docMk/>
          <pc:sldMk cId="0" sldId="278"/>
        </pc:sldMkLst>
      </pc:sldChg>
      <pc:sldChg chg="del">
        <pc:chgData name="Shirley Heavlin" userId="25dc89a6-a2bb-4ea0-9878-1288e178164b" providerId="ADAL" clId="{7BA1B7F4-0EAF-4E74-BE6F-59E7F87650F3}" dt="2024-04-02T18:15:46.231" v="6" actId="47"/>
        <pc:sldMkLst>
          <pc:docMk/>
          <pc:sldMk cId="0" sldId="279"/>
        </pc:sldMkLst>
      </pc:sldChg>
      <pc:sldChg chg="del">
        <pc:chgData name="Shirley Heavlin" userId="25dc89a6-a2bb-4ea0-9878-1288e178164b" providerId="ADAL" clId="{7BA1B7F4-0EAF-4E74-BE6F-59E7F87650F3}" dt="2024-04-02T18:15:40.237" v="5" actId="47"/>
        <pc:sldMkLst>
          <pc:docMk/>
          <pc:sldMk cId="0" sldId="416"/>
        </pc:sldMkLst>
      </pc:sldChg>
      <pc:sldChg chg="addSp delSp modSp add del mod modNotesTx">
        <pc:chgData name="Shirley Heavlin" userId="25dc89a6-a2bb-4ea0-9878-1288e178164b" providerId="ADAL" clId="{7BA1B7F4-0EAF-4E74-BE6F-59E7F87650F3}" dt="2024-04-02T18:23:03.066" v="71" actId="47"/>
        <pc:sldMkLst>
          <pc:docMk/>
          <pc:sldMk cId="0" sldId="417"/>
        </pc:sldMkLst>
        <pc:spChg chg="mod">
          <ac:chgData name="Shirley Heavlin" userId="25dc89a6-a2bb-4ea0-9878-1288e178164b" providerId="ADAL" clId="{7BA1B7F4-0EAF-4E74-BE6F-59E7F87650F3}" dt="2024-04-02T18:17:04.282" v="15" actId="6549"/>
          <ac:spMkLst>
            <pc:docMk/>
            <pc:sldMk cId="0" sldId="417"/>
            <ac:spMk id="2" creationId="{00000000-0000-0000-0000-000000000000}"/>
          </ac:spMkLst>
        </pc:spChg>
        <pc:picChg chg="add del mod">
          <ac:chgData name="Shirley Heavlin" userId="25dc89a6-a2bb-4ea0-9878-1288e178164b" providerId="ADAL" clId="{7BA1B7F4-0EAF-4E74-BE6F-59E7F87650F3}" dt="2024-04-02T18:20:36.342" v="43" actId="478"/>
          <ac:picMkLst>
            <pc:docMk/>
            <pc:sldMk cId="0" sldId="417"/>
            <ac:picMk id="6" creationId="{CAE6C6A7-AA7E-9419-B4B2-094F0360552F}"/>
          </ac:picMkLst>
        </pc:picChg>
        <pc:picChg chg="add del mod">
          <ac:chgData name="Shirley Heavlin" userId="25dc89a6-a2bb-4ea0-9878-1288e178164b" providerId="ADAL" clId="{7BA1B7F4-0EAF-4E74-BE6F-59E7F87650F3}" dt="2024-04-02T18:22:30.855" v="63" actId="21"/>
          <ac:picMkLst>
            <pc:docMk/>
            <pc:sldMk cId="0" sldId="417"/>
            <ac:picMk id="8" creationId="{9F96F582-D486-A5A1-9C74-B3CA6CE16197}"/>
          </ac:picMkLst>
        </pc:picChg>
      </pc:sldChg>
      <pc:sldChg chg="addSp modSp add mod modNotesTx">
        <pc:chgData name="Shirley Heavlin" userId="25dc89a6-a2bb-4ea0-9878-1288e178164b" providerId="ADAL" clId="{7BA1B7F4-0EAF-4E74-BE6F-59E7F87650F3}" dt="2024-04-02T18:21:07.843" v="53" actId="1076"/>
        <pc:sldMkLst>
          <pc:docMk/>
          <pc:sldMk cId="0" sldId="418"/>
        </pc:sldMkLst>
        <pc:spChg chg="mod">
          <ac:chgData name="Shirley Heavlin" userId="25dc89a6-a2bb-4ea0-9878-1288e178164b" providerId="ADAL" clId="{7BA1B7F4-0EAF-4E74-BE6F-59E7F87650F3}" dt="2024-04-02T18:21:03.879" v="52" actId="113"/>
          <ac:spMkLst>
            <pc:docMk/>
            <pc:sldMk cId="0" sldId="418"/>
            <ac:spMk id="3" creationId="{00000000-0000-0000-0000-000000000000}"/>
          </ac:spMkLst>
        </pc:spChg>
        <pc:picChg chg="add mod">
          <ac:chgData name="Shirley Heavlin" userId="25dc89a6-a2bb-4ea0-9878-1288e178164b" providerId="ADAL" clId="{7BA1B7F4-0EAF-4E74-BE6F-59E7F87650F3}" dt="2024-04-02T18:21:07.843" v="53" actId="1076"/>
          <ac:picMkLst>
            <pc:docMk/>
            <pc:sldMk cId="0" sldId="418"/>
            <ac:picMk id="7" creationId="{AAC2187B-CB66-EC94-348E-731068E17898}"/>
          </ac:picMkLst>
        </pc:picChg>
      </pc:sldChg>
      <pc:sldChg chg="modSp add mod modNotesTx">
        <pc:chgData name="Shirley Heavlin" userId="25dc89a6-a2bb-4ea0-9878-1288e178164b" providerId="ADAL" clId="{7BA1B7F4-0EAF-4E74-BE6F-59E7F87650F3}" dt="2024-04-02T18:25:12.886" v="99" actId="115"/>
        <pc:sldMkLst>
          <pc:docMk/>
          <pc:sldMk cId="0" sldId="419"/>
        </pc:sldMkLst>
        <pc:spChg chg="mod">
          <ac:chgData name="Shirley Heavlin" userId="25dc89a6-a2bb-4ea0-9878-1288e178164b" providerId="ADAL" clId="{7BA1B7F4-0EAF-4E74-BE6F-59E7F87650F3}" dt="2024-04-02T18:24:51.288" v="82" actId="6549"/>
          <ac:spMkLst>
            <pc:docMk/>
            <pc:sldMk cId="0" sldId="419"/>
            <ac:spMk id="3" creationId="{00000000-0000-0000-0000-000000000000}"/>
          </ac:spMkLst>
        </pc:spChg>
      </pc:sldChg>
      <pc:sldChg chg="addSp delSp modSp add mod">
        <pc:chgData name="Shirley Heavlin" userId="25dc89a6-a2bb-4ea0-9878-1288e178164b" providerId="ADAL" clId="{7BA1B7F4-0EAF-4E74-BE6F-59E7F87650F3}" dt="2024-04-02T18:22:34.772" v="64"/>
        <pc:sldMkLst>
          <pc:docMk/>
          <pc:sldMk cId="0" sldId="420"/>
        </pc:sldMkLst>
        <pc:spChg chg="mod">
          <ac:chgData name="Shirley Heavlin" userId="25dc89a6-a2bb-4ea0-9878-1288e178164b" providerId="ADAL" clId="{7BA1B7F4-0EAF-4E74-BE6F-59E7F87650F3}" dt="2024-04-02T18:21:53.240" v="59" actId="255"/>
          <ac:spMkLst>
            <pc:docMk/>
            <pc:sldMk cId="0" sldId="420"/>
            <ac:spMk id="3" creationId="{00000000-0000-0000-0000-000000000000}"/>
          </ac:spMkLst>
        </pc:spChg>
        <pc:picChg chg="add del">
          <ac:chgData name="Shirley Heavlin" userId="25dc89a6-a2bb-4ea0-9878-1288e178164b" providerId="ADAL" clId="{7BA1B7F4-0EAF-4E74-BE6F-59E7F87650F3}" dt="2024-04-02T18:21:35.059" v="55" actId="478"/>
          <ac:picMkLst>
            <pc:docMk/>
            <pc:sldMk cId="0" sldId="420"/>
            <ac:picMk id="7" creationId="{754ABC1C-E108-BAC1-A874-35C507A9276C}"/>
          </ac:picMkLst>
        </pc:picChg>
        <pc:picChg chg="add mod">
          <ac:chgData name="Shirley Heavlin" userId="25dc89a6-a2bb-4ea0-9878-1288e178164b" providerId="ADAL" clId="{7BA1B7F4-0EAF-4E74-BE6F-59E7F87650F3}" dt="2024-04-02T18:22:34.772" v="64"/>
          <ac:picMkLst>
            <pc:docMk/>
            <pc:sldMk cId="0" sldId="420"/>
            <ac:picMk id="8" creationId="{9F96F582-D486-A5A1-9C74-B3CA6CE16197}"/>
          </ac:picMkLst>
        </pc:picChg>
      </pc:sldChg>
      <pc:sldChg chg="addSp modSp add mod">
        <pc:chgData name="Shirley Heavlin" userId="25dc89a6-a2bb-4ea0-9878-1288e178164b" providerId="ADAL" clId="{7BA1B7F4-0EAF-4E74-BE6F-59E7F87650F3}" dt="2024-04-02T18:29:30.585" v="140" actId="1076"/>
        <pc:sldMkLst>
          <pc:docMk/>
          <pc:sldMk cId="0" sldId="421"/>
        </pc:sldMkLst>
        <pc:spChg chg="mod">
          <ac:chgData name="Shirley Heavlin" userId="25dc89a6-a2bb-4ea0-9878-1288e178164b" providerId="ADAL" clId="{7BA1B7F4-0EAF-4E74-BE6F-59E7F87650F3}" dt="2024-04-02T18:25:52.586" v="101" actId="255"/>
          <ac:spMkLst>
            <pc:docMk/>
            <pc:sldMk cId="0" sldId="421"/>
            <ac:spMk id="3" creationId="{00000000-0000-0000-0000-000000000000}"/>
          </ac:spMkLst>
        </pc:spChg>
        <pc:picChg chg="add mod">
          <ac:chgData name="Shirley Heavlin" userId="25dc89a6-a2bb-4ea0-9878-1288e178164b" providerId="ADAL" clId="{7BA1B7F4-0EAF-4E74-BE6F-59E7F87650F3}" dt="2024-04-02T18:29:30.585" v="140" actId="1076"/>
          <ac:picMkLst>
            <pc:docMk/>
            <pc:sldMk cId="0" sldId="421"/>
            <ac:picMk id="2050" creationId="{C8CBAC8B-7A4C-9151-2097-F495081D3C55}"/>
          </ac:picMkLst>
        </pc:picChg>
      </pc:sldChg>
      <pc:sldMasterChg chg="delSldLayout">
        <pc:chgData name="Shirley Heavlin" userId="25dc89a6-a2bb-4ea0-9878-1288e178164b" providerId="ADAL" clId="{7BA1B7F4-0EAF-4E74-BE6F-59E7F87650F3}" dt="2024-04-02T18:23:03.066" v="71" actId="47"/>
        <pc:sldMasterMkLst>
          <pc:docMk/>
          <pc:sldMasterMk cId="0" sldId="2147483666"/>
        </pc:sldMasterMkLst>
        <pc:sldLayoutChg chg="del">
          <pc:chgData name="Shirley Heavlin" userId="25dc89a6-a2bb-4ea0-9878-1288e178164b" providerId="ADAL" clId="{7BA1B7F4-0EAF-4E74-BE6F-59E7F87650F3}" dt="2024-04-02T18:15:40.237" v="5" actId="47"/>
          <pc:sldLayoutMkLst>
            <pc:docMk/>
            <pc:sldMasterMk cId="0" sldId="2147483666"/>
            <pc:sldLayoutMk cId="3581402275" sldId="2147483694"/>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1154771181" sldId="2147483695"/>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163796842" sldId="2147483696"/>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1265435450" sldId="2147483697"/>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2975392138" sldId="2147483698"/>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2892683846" sldId="2147483699"/>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3094269251" sldId="2147483700"/>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3357200189" sldId="2147483701"/>
          </pc:sldLayoutMkLst>
        </pc:sldLayoutChg>
        <pc:sldLayoutChg chg="del">
          <pc:chgData name="Shirley Heavlin" userId="25dc89a6-a2bb-4ea0-9878-1288e178164b" providerId="ADAL" clId="{7BA1B7F4-0EAF-4E74-BE6F-59E7F87650F3}" dt="2024-04-02T18:15:46.231" v="6" actId="47"/>
          <pc:sldLayoutMkLst>
            <pc:docMk/>
            <pc:sldMasterMk cId="0" sldId="2147483666"/>
            <pc:sldLayoutMk cId="161494491" sldId="2147483702"/>
          </pc:sldLayoutMkLst>
        </pc:sldLayoutChg>
        <pc:sldLayoutChg chg="del">
          <pc:chgData name="Shirley Heavlin" userId="25dc89a6-a2bb-4ea0-9878-1288e178164b" providerId="ADAL" clId="{7BA1B7F4-0EAF-4E74-BE6F-59E7F87650F3}" dt="2024-04-02T18:15:08.324" v="1" actId="47"/>
          <pc:sldLayoutMkLst>
            <pc:docMk/>
            <pc:sldMasterMk cId="0" sldId="2147483666"/>
            <pc:sldLayoutMk cId="820824402" sldId="2147483703"/>
          </pc:sldLayoutMkLst>
        </pc:sldLayoutChg>
        <pc:sldLayoutChg chg="del">
          <pc:chgData name="Shirley Heavlin" userId="25dc89a6-a2bb-4ea0-9878-1288e178164b" providerId="ADAL" clId="{7BA1B7F4-0EAF-4E74-BE6F-59E7F87650F3}" dt="2024-04-02T18:23:03.066" v="71" actId="47"/>
          <pc:sldLayoutMkLst>
            <pc:docMk/>
            <pc:sldMasterMk cId="0" sldId="2147483666"/>
            <pc:sldLayoutMk cId="1164487377" sldId="21474837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4/2/2024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32500" lnSpcReduction="20000"/>
          </a:bodyPr>
          <a:lstStyle/>
          <a:p>
            <a:r>
              <a:rPr lang="en-US" dirty="0"/>
              <a:t>Purpose of this Learning Program</a:t>
            </a:r>
          </a:p>
          <a:p>
            <a:endParaRPr lang="en-US" sz="1200" kern="1200" dirty="0">
              <a:solidFill>
                <a:schemeClr val="tx1"/>
              </a:solidFill>
              <a:latin typeface="+mn-lt"/>
              <a:ea typeface="+mn-ea"/>
              <a:cs typeface="+mn-cs"/>
            </a:endParaRPr>
          </a:p>
          <a:p>
            <a:pPr>
              <a:lnSpc>
                <a:spcPct val="100000"/>
              </a:lnSpc>
              <a:spcAft>
                <a:spcPts val="1800"/>
              </a:spcAft>
            </a:pPr>
            <a:r>
              <a:rPr lang="en-US" dirty="0"/>
              <a:t>Highlight key knowledge for strong job performance</a:t>
            </a:r>
          </a:p>
          <a:p>
            <a:pPr>
              <a:lnSpc>
                <a:spcPct val="100000"/>
              </a:lnSpc>
              <a:spcAft>
                <a:spcPts val="1800"/>
              </a:spcAft>
            </a:pPr>
            <a:r>
              <a:rPr lang="en-US" dirty="0"/>
              <a:t>Provide an </a:t>
            </a:r>
            <a:r>
              <a:rPr lang="en-US" u="sng" dirty="0"/>
              <a:t>overview</a:t>
            </a:r>
            <a:r>
              <a:rPr lang="en-US" dirty="0"/>
              <a:t> of important concepts. The in-depth presentations that follow covers the online course content.</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HFMA’s </a:t>
            </a:r>
            <a:r>
              <a:rPr lang="en-US" sz="1200" i="1" kern="1200" dirty="0">
                <a:solidFill>
                  <a:schemeClr val="tx1"/>
                </a:solidFill>
                <a:latin typeface="+mn-lt"/>
                <a:ea typeface="+mn-ea"/>
                <a:cs typeface="+mn-cs"/>
              </a:rPr>
              <a:t>The Business of Health Care </a:t>
            </a:r>
            <a:r>
              <a:rPr lang="en-US" sz="1200" kern="1200" dirty="0">
                <a:solidFill>
                  <a:schemeClr val="tx1"/>
                </a:solidFill>
                <a:latin typeface="+mn-lt"/>
                <a:ea typeface="+mn-ea"/>
                <a:cs typeface="+mn-cs"/>
              </a:rPr>
              <a:t>presents the comprehensive analysis of today’s healthcare environment and provides a broad overview of the shift in healthcare service delivery and evolving payment models.  </a:t>
            </a:r>
          </a:p>
          <a:p>
            <a:r>
              <a:rPr lang="en-US" sz="1200" kern="1200" dirty="0">
                <a:solidFill>
                  <a:schemeClr val="tx1"/>
                </a:solidFill>
                <a:latin typeface="+mn-lt"/>
                <a:ea typeface="+mn-ea"/>
                <a:cs typeface="+mn-cs"/>
              </a:rPr>
              <a:t>The course offers participants the unique opportunity to expand their breadth of industry understanding and sharpen their ability to engage in healthcare business issues.</a:t>
            </a:r>
          </a:p>
          <a:p>
            <a:endParaRPr lang="en-US" sz="1200" kern="1200" dirty="0">
              <a:solidFill>
                <a:schemeClr val="tx1"/>
              </a:solidFill>
              <a:latin typeface="+mn-lt"/>
              <a:ea typeface="+mn-ea"/>
              <a:cs typeface="+mn-cs"/>
            </a:endParaRPr>
          </a:p>
          <a:p>
            <a:pPr marL="0" marR="0">
              <a:spcBef>
                <a:spcPts val="0"/>
              </a:spcBef>
              <a:spcAft>
                <a:spcPts val="0"/>
              </a:spcAft>
              <a:tabLst>
                <a:tab pos="2743200" algn="ctr"/>
                <a:tab pos="5486400" algn="r"/>
              </a:tabLs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HFMA Business of Health Care® Program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Includes an introduction (Getting Started) section, six “Courses” which encompass “Sections” and an end of program assessment. Within the “Sections” are the content details authored in pages, by specific topic (not displayed here).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HFMA Business of Health Care® Outline: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Getting Started</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Course Navigation</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Copyright and Disclaimer</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Course Introduction</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Program Outline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Program Objectives</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Business of Health Care Concept Guide</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Learning Objectives: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Identify the current trends of healthcare delivery models in the US and determine the impact of healthcare reform on healthcare delivery and payment</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Determine an organization's financial health using financial performance ratios, key financial statements, and financial analysis tools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Describe how financial strategic planning influences budgeting, costs, and pricing for healthcare services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Identify the components of the revenue cycle, including patient engagement, billing, and collections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Understand new metrics for future payment models, including quality indicators and patient satisfaction scores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Describe new models for collaboration among healthcare providers, physicians, and health plans</a:t>
            </a:r>
          </a:p>
          <a:p>
            <a:pPr algn="l">
              <a:buFont typeface="Arial" panose="020B0604020202020204" pitchFamily="34" charset="0"/>
              <a:buChar char="•"/>
            </a:pPr>
            <a:r>
              <a:rPr lang="en-US" sz="2800" b="0" i="0" dirty="0">
                <a:solidFill>
                  <a:srgbClr val="656565"/>
                </a:solidFill>
                <a:effectLst/>
                <a:highlight>
                  <a:srgbClr val="FFFFFF"/>
                </a:highlight>
                <a:latin typeface="Lato" panose="020F0502020204030203" pitchFamily="34" charset="0"/>
              </a:rPr>
              <a:t>Define the trend toward population health in future healthcare delivery models</a:t>
            </a:r>
          </a:p>
          <a:p>
            <a:pPr marL="342900" marR="0" lvl="0" indent="-342900">
              <a:spcBef>
                <a:spcPts val="0"/>
              </a:spcBef>
              <a:spcAft>
                <a:spcPts val="0"/>
              </a:spcAft>
              <a:buFont typeface="Symbol" panose="05050102010706020507" pitchFamily="18" charset="2"/>
              <a:buChar char=""/>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What's in it for me?</a:t>
            </a:r>
          </a:p>
          <a:p>
            <a:r>
              <a:rPr lang="en-US" sz="1200" kern="1200" dirty="0">
                <a:solidFill>
                  <a:schemeClr val="tx1"/>
                </a:solidFill>
                <a:latin typeface="+mn-lt"/>
                <a:ea typeface="+mn-ea"/>
                <a:cs typeface="+mn-cs"/>
              </a:rPr>
              <a:t>After completing </a:t>
            </a:r>
            <a:r>
              <a:rPr lang="en-US" sz="1200" i="1" kern="1200" dirty="0">
                <a:solidFill>
                  <a:schemeClr val="tx1"/>
                </a:solidFill>
                <a:latin typeface="+mn-lt"/>
                <a:ea typeface="+mn-ea"/>
                <a:cs typeface="+mn-cs"/>
              </a:rPr>
              <a:t>The Business of Health Care</a:t>
            </a:r>
            <a:r>
              <a:rPr lang="en-US" sz="1200" kern="1200" dirty="0">
                <a:solidFill>
                  <a:schemeClr val="tx1"/>
                </a:solidFill>
                <a:latin typeface="+mn-lt"/>
                <a:ea typeface="+mn-ea"/>
                <a:cs typeface="+mn-cs"/>
              </a:rPr>
              <a:t> you will be better prepared to: </a:t>
            </a:r>
          </a:p>
          <a:p>
            <a:r>
              <a:rPr lang="en-US" sz="1200" kern="1200" dirty="0">
                <a:solidFill>
                  <a:schemeClr val="tx1"/>
                </a:solidFill>
                <a:latin typeface="+mn-lt"/>
                <a:ea typeface="+mn-ea"/>
                <a:cs typeface="+mn-cs"/>
              </a:rPr>
              <a:t> </a:t>
            </a:r>
          </a:p>
          <a:p>
            <a:pPr lvl="0">
              <a:buFont typeface="Arial" pitchFamily="34" charset="0"/>
              <a:buNone/>
            </a:pPr>
            <a:r>
              <a:rPr lang="en-US" sz="1200" kern="1200" dirty="0">
                <a:solidFill>
                  <a:schemeClr val="tx1"/>
                </a:solidFill>
                <a:latin typeface="+mn-lt"/>
                <a:ea typeface="+mn-ea"/>
                <a:cs typeface="+mn-cs"/>
              </a:rPr>
              <a:t>Objectives:</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Gain a “big picture” perspective enabling you to articulate the current healthcare business environment</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Realize an integrated, multi-disciplinary business perspective with deep awareness of the business issues for providers, payers and physicians</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Build professional practice knowledge and skills integrating:</a:t>
            </a:r>
          </a:p>
          <a:p>
            <a:r>
              <a:rPr lang="en-US" sz="1200" kern="1200" dirty="0">
                <a:solidFill>
                  <a:schemeClr val="tx1"/>
                </a:solidFill>
                <a:latin typeface="+mn-lt"/>
                <a:ea typeface="+mn-ea"/>
                <a:cs typeface="+mn-cs"/>
              </a:rPr>
              <a:t>	- Financial accounting and management</a:t>
            </a:r>
          </a:p>
          <a:p>
            <a:r>
              <a:rPr lang="en-US" sz="1200" kern="1200" dirty="0">
                <a:solidFill>
                  <a:schemeClr val="tx1"/>
                </a:solidFill>
                <a:latin typeface="+mn-lt"/>
                <a:ea typeface="+mn-ea"/>
                <a:cs typeface="+mn-cs"/>
              </a:rPr>
              <a:t>	- Cost Accounting</a:t>
            </a:r>
          </a:p>
          <a:p>
            <a:r>
              <a:rPr lang="en-US" sz="1200" kern="1200" dirty="0">
                <a:solidFill>
                  <a:schemeClr val="tx1"/>
                </a:solidFill>
                <a:latin typeface="+mn-lt"/>
                <a:ea typeface="+mn-ea"/>
                <a:cs typeface="+mn-cs"/>
              </a:rPr>
              <a:t>	- Strategic Financial Management</a:t>
            </a:r>
          </a:p>
          <a:p>
            <a:pPr lvl="0">
              <a:buFont typeface="Arial" pitchFamily="34" charset="0"/>
              <a:buChar char="•"/>
            </a:pPr>
            <a:r>
              <a:rPr lang="en-US" sz="1200" kern="1200" dirty="0">
                <a:solidFill>
                  <a:schemeClr val="tx1"/>
                </a:solidFill>
                <a:latin typeface="+mn-lt"/>
                <a:ea typeface="+mn-ea"/>
                <a:cs typeface="+mn-cs"/>
              </a:rPr>
              <a:t> Recognize payment trends and opportunities for providing value in healthcare service delivery </a:t>
            </a:r>
          </a:p>
          <a:p>
            <a:pPr lvl="0">
              <a:buFont typeface="Arial" pitchFamily="34" charset="0"/>
              <a:buChar char="•"/>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Establish strong  multi-disciplinary and collaborative  business skills </a:t>
            </a:r>
          </a:p>
          <a:p>
            <a:pPr lvl="0">
              <a:buFont typeface="Arial" pitchFamily="34" charset="0"/>
              <a:buChar char="•"/>
            </a:pPr>
            <a:r>
              <a:rPr lang="en-US" sz="1200" kern="1200" dirty="0">
                <a:solidFill>
                  <a:schemeClr val="tx1"/>
                </a:solidFill>
                <a:latin typeface="+mn-lt"/>
                <a:ea typeface="+mn-ea"/>
                <a:cs typeface="+mn-cs"/>
              </a:rPr>
              <a:t> Gain the knowledge to work in contemporary healthcare  business environment</a:t>
            </a:r>
          </a:p>
        </p:txBody>
      </p:sp>
      <p:sp>
        <p:nvSpPr>
          <p:cNvPr id="4" name="Slide Number Placeholder 3"/>
          <p:cNvSpPr>
            <a:spLocks noGrp="1"/>
          </p:cNvSpPr>
          <p:nvPr>
            <p:ph type="sldNum" sz="quarter" idx="10"/>
          </p:nvPr>
        </p:nvSpPr>
        <p:spPr/>
        <p:txBody>
          <a:bodyPr/>
          <a:lstStyle/>
          <a:p>
            <a:fld id="{F425FBC4-EDDB-9748-96F0-0D05920672F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CHFP module I: The </a:t>
            </a:r>
            <a:r>
              <a:rPr lang="en-US" sz="1200" i="1" kern="1200" dirty="0">
                <a:solidFill>
                  <a:schemeClr val="tx1"/>
                </a:solidFill>
                <a:latin typeface="+mn-lt"/>
                <a:ea typeface="+mn-ea"/>
                <a:cs typeface="+mn-cs"/>
              </a:rPr>
              <a:t>Business of Health Care</a:t>
            </a:r>
            <a:r>
              <a:rPr lang="en-US" sz="1200" b="1" u="none"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i="1" u="none" kern="1200" dirty="0">
                <a:solidFill>
                  <a:schemeClr val="tx1"/>
                </a:solidFill>
                <a:latin typeface="+mn-lt"/>
                <a:ea typeface="+mn-ea"/>
                <a:cs typeface="+mn-cs"/>
              </a:rPr>
              <a:t> </a:t>
            </a:r>
            <a:r>
              <a:rPr lang="en-US" sz="1200" kern="1200" dirty="0">
                <a:solidFill>
                  <a:schemeClr val="tx1"/>
                </a:solidFill>
                <a:latin typeface="+mn-lt"/>
                <a:ea typeface="+mn-ea"/>
                <a:cs typeface="+mn-cs"/>
              </a:rPr>
              <a:t>consists of six courses:</a:t>
            </a:r>
          </a:p>
          <a:p>
            <a:r>
              <a:rPr lang="en-US" sz="1200" kern="1200" dirty="0">
                <a:solidFill>
                  <a:schemeClr val="tx1"/>
                </a:solidFill>
                <a:latin typeface="+mn-lt"/>
                <a:ea typeface="+mn-ea"/>
                <a:cs typeface="+mn-cs"/>
              </a:rPr>
              <a:t> </a:t>
            </a:r>
          </a:p>
          <a:p>
            <a:pPr>
              <a:buFont typeface="Arial" pitchFamily="34" charset="0"/>
              <a:buChar char="•"/>
            </a:pPr>
            <a:r>
              <a:rPr lang="en-US" sz="1200" kern="1200" dirty="0">
                <a:solidFill>
                  <a:schemeClr val="tx1"/>
                </a:solidFill>
                <a:latin typeface="+mn-lt"/>
                <a:ea typeface="+mn-ea"/>
                <a:cs typeface="+mn-cs"/>
              </a:rPr>
              <a:t>Healthcare Finance: The Big Picture</a:t>
            </a:r>
          </a:p>
          <a:p>
            <a:pPr>
              <a:buFont typeface="Arial" pitchFamily="34" charset="0"/>
              <a:buChar char="•"/>
            </a:pPr>
            <a:r>
              <a:rPr lang="en-US" sz="1200" kern="1200" dirty="0">
                <a:solidFill>
                  <a:schemeClr val="tx1"/>
                </a:solidFill>
                <a:latin typeface="+mn-lt"/>
                <a:ea typeface="+mn-ea"/>
                <a:cs typeface="+mn-cs"/>
              </a:rPr>
              <a:t>Financial Accounting Concepts</a:t>
            </a:r>
          </a:p>
          <a:p>
            <a:pPr>
              <a:buFont typeface="Arial" pitchFamily="34" charset="0"/>
              <a:buChar char="•"/>
            </a:pPr>
            <a:r>
              <a:rPr lang="en-US" sz="1200" kern="1200" dirty="0">
                <a:solidFill>
                  <a:schemeClr val="tx1"/>
                </a:solidFill>
                <a:latin typeface="+mn-lt"/>
                <a:ea typeface="+mn-ea"/>
                <a:cs typeface="+mn-cs"/>
              </a:rPr>
              <a:t>Cost Analysis Principles</a:t>
            </a:r>
          </a:p>
          <a:p>
            <a:pPr>
              <a:buFont typeface="Arial" pitchFamily="34" charset="0"/>
              <a:buChar char="•"/>
            </a:pPr>
            <a:r>
              <a:rPr lang="en-US" sz="1200" kern="1200" dirty="0">
                <a:solidFill>
                  <a:schemeClr val="tx1"/>
                </a:solidFill>
                <a:latin typeface="+mn-lt"/>
                <a:ea typeface="+mn-ea"/>
                <a:cs typeface="+mn-cs"/>
              </a:rPr>
              <a:t>Strategic Financial Issues</a:t>
            </a:r>
          </a:p>
          <a:p>
            <a:pPr>
              <a:buFont typeface="Arial" pitchFamily="34" charset="0"/>
              <a:buChar char="•"/>
            </a:pPr>
            <a:r>
              <a:rPr lang="en-US" sz="1200" kern="1200" dirty="0">
                <a:solidFill>
                  <a:schemeClr val="tx1"/>
                </a:solidFill>
                <a:latin typeface="+mn-lt"/>
                <a:ea typeface="+mn-ea"/>
                <a:cs typeface="+mn-cs"/>
              </a:rPr>
              <a:t>Managing Financial Resources</a:t>
            </a:r>
          </a:p>
          <a:p>
            <a:pPr>
              <a:buFont typeface="Arial" pitchFamily="34" charset="0"/>
              <a:buChar char="•"/>
            </a:pPr>
            <a:r>
              <a:rPr lang="en-US" sz="1200" kern="1200" dirty="0">
                <a:solidFill>
                  <a:schemeClr val="tx1"/>
                </a:solidFill>
                <a:latin typeface="+mn-lt"/>
                <a:ea typeface="+mn-ea"/>
                <a:cs typeface="+mn-cs"/>
              </a:rPr>
              <a:t>Looking to the Future</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Business of Healthcare</a:t>
            </a:r>
            <a:r>
              <a:rPr lang="en-US" sz="1200" kern="1200" dirty="0">
                <a:solidFill>
                  <a:schemeClr val="tx1"/>
                </a:solidFill>
                <a:latin typeface="+mn-lt"/>
                <a:ea typeface="+mn-ea"/>
                <a:cs typeface="+mn-cs"/>
              </a:rPr>
              <a:t> is designed as an online learning experience. Each course is designed to assist you in learning at your own pace. There are brief knowledge demonstration exercises through each course as well as a quiz to conclude each course. Additionally, once you have completed all courses, there is a comprehensive examination to validate your knowledge.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addition, there is a Concept Guide that can be used as a study guide as you review each course.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Concept Guide is available in the elearning</a:t>
            </a:r>
            <a:r>
              <a:rPr lang="en-US" sz="1200" kern="1200" baseline="0" dirty="0">
                <a:solidFill>
                  <a:schemeClr val="tx1"/>
                </a:solidFill>
                <a:latin typeface="+mn-lt"/>
                <a:ea typeface="+mn-ea"/>
                <a:cs typeface="+mn-cs"/>
              </a:rPr>
              <a:t> course materials as part of the purchase price.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For the learner: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Learner's Guide provides an opportunity to candidates to understand, integrate and apply the concepts covered. As we go through the course presentations we will reference items that you may follow along with using the Learner’s Guide provided as a handout. </a:t>
            </a:r>
          </a:p>
          <a:p>
            <a:r>
              <a:rPr lang="en-US" sz="1200" kern="1200" dirty="0">
                <a:solidFill>
                  <a:schemeClr val="tx1"/>
                </a:solidFill>
                <a:latin typeface="+mn-lt"/>
                <a:ea typeface="+mn-ea"/>
                <a:cs typeface="+mn-cs"/>
              </a:rPr>
              <a:t>Please take notes using the blank sheets as needed.</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For the facilitator: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a variety of exercises that the candidates may complete together or undertake as homework.</a:t>
            </a:r>
          </a:p>
          <a:p>
            <a:r>
              <a:rPr lang="en-US" sz="1200" kern="1200" dirty="0">
                <a:solidFill>
                  <a:schemeClr val="tx1"/>
                </a:solidFill>
                <a:latin typeface="+mn-lt"/>
                <a:ea typeface="+mn-ea"/>
                <a:cs typeface="+mn-cs"/>
              </a:rPr>
              <a:t>The Learner's Guide may also be used as a sample guide for chapters to design exercises as well. The guide may be used as a brief assessment to determine if candidates understanding of the concepts covered.</a:t>
            </a:r>
          </a:p>
          <a:p>
            <a:r>
              <a:rPr lang="en-US" sz="1200" kern="1200" dirty="0">
                <a:solidFill>
                  <a:schemeClr val="tx1"/>
                </a:solidFill>
                <a:latin typeface="+mn-lt"/>
                <a:ea typeface="+mn-ea"/>
                <a:cs typeface="+mn-cs"/>
              </a:rPr>
              <a:t>Chapter leaders are encouraged to be creative in using the Learner's Guide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8</a:t>
            </a:fld>
            <a:endParaRPr lang="en-US" dirty="0"/>
          </a:p>
        </p:txBody>
      </p:sp>
    </p:spTree>
    <p:extLst>
      <p:ext uri="{BB962C8B-B14F-4D97-AF65-F5344CB8AC3E}">
        <p14:creationId xmlns:p14="http://schemas.microsoft.com/office/powerpoint/2010/main" val="10340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5"/>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30AE9AC-BD7D-4135-95E1-996E4199B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53388"/>
            <a:ext cx="902369" cy="437345"/>
          </a:xfrm>
          <a:prstGeom prst="rect">
            <a:avLst/>
          </a:prstGeom>
        </p:spPr>
      </p:pic>
    </p:spTree>
    <p:extLst>
      <p:ext uri="{BB962C8B-B14F-4D97-AF65-F5344CB8AC3E}">
        <p14:creationId xmlns:p14="http://schemas.microsoft.com/office/powerpoint/2010/main" val="2029626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5"/>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30AE9AC-BD7D-4135-95E1-996E4199B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53388"/>
            <a:ext cx="902369" cy="437345"/>
          </a:xfrm>
          <a:prstGeom prst="rect">
            <a:avLst/>
          </a:prstGeom>
        </p:spPr>
      </p:pic>
    </p:spTree>
    <p:extLst>
      <p:ext uri="{BB962C8B-B14F-4D97-AF65-F5344CB8AC3E}">
        <p14:creationId xmlns:p14="http://schemas.microsoft.com/office/powerpoint/2010/main" val="2008731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5"/>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30AE9AC-BD7D-4135-95E1-996E4199B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53388"/>
            <a:ext cx="902369" cy="437345"/>
          </a:xfrm>
          <a:prstGeom prst="rect">
            <a:avLst/>
          </a:prstGeom>
        </p:spPr>
      </p:pic>
    </p:spTree>
    <p:extLst>
      <p:ext uri="{BB962C8B-B14F-4D97-AF65-F5344CB8AC3E}">
        <p14:creationId xmlns:p14="http://schemas.microsoft.com/office/powerpoint/2010/main" val="3275765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5"/>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30AE9AC-BD7D-4135-95E1-996E4199B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53388"/>
            <a:ext cx="902369" cy="437345"/>
          </a:xfrm>
          <a:prstGeom prst="rect">
            <a:avLst/>
          </a:prstGeom>
        </p:spPr>
      </p:pic>
    </p:spTree>
    <p:extLst>
      <p:ext uri="{BB962C8B-B14F-4D97-AF65-F5344CB8AC3E}">
        <p14:creationId xmlns:p14="http://schemas.microsoft.com/office/powerpoint/2010/main" val="705705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2"/>
          <p:cNvSpPr>
            <a:spLocks noGrp="1"/>
          </p:cNvSpPr>
          <p:nvPr>
            <p:ph type="sldNum" sz="quarter" idx="15"/>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A30AE9AC-BD7D-4135-95E1-996E4199B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53388"/>
            <a:ext cx="902369" cy="437345"/>
          </a:xfrm>
          <a:prstGeom prst="rect">
            <a:avLst/>
          </a:prstGeom>
        </p:spPr>
      </p:pic>
    </p:spTree>
    <p:extLst>
      <p:ext uri="{BB962C8B-B14F-4D97-AF65-F5344CB8AC3E}">
        <p14:creationId xmlns:p14="http://schemas.microsoft.com/office/powerpoint/2010/main" val="353469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4/2/2024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05" r:id="rId13"/>
    <p:sldLayoutId id="2147483706" r:id="rId14"/>
    <p:sldLayoutId id="2147483707" r:id="rId15"/>
    <p:sldLayoutId id="2147483708" r:id="rId16"/>
    <p:sldLayoutId id="2147483709"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4/2/2024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18533" y="3267649"/>
            <a:ext cx="8547099" cy="1012499"/>
          </a:xfrm>
        </p:spPr>
        <p:txBody>
          <a:bodyPr>
            <a:normAutofit/>
          </a:bodyPr>
          <a:lstStyle/>
          <a:p>
            <a:r>
              <a:rPr lang="en-US" sz="3000" dirty="0"/>
              <a:t>Certified Healthcare Financial Professional Module I: </a:t>
            </a:r>
            <a:r>
              <a:rPr lang="en-US" sz="3200" dirty="0"/>
              <a:t>The Business of Health Care</a:t>
            </a:r>
            <a:endParaRPr lang="en-US" sz="3000" dirty="0"/>
          </a:p>
        </p:txBody>
      </p:sp>
    </p:spTree>
    <p:extLst>
      <p:ext uri="{BB962C8B-B14F-4D97-AF65-F5344CB8AC3E}">
        <p14:creationId xmlns:p14="http://schemas.microsoft.com/office/powerpoint/2010/main" val="362289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914400"/>
          </a:xfrm>
          <a:ln>
            <a:noFill/>
          </a:ln>
        </p:spPr>
        <p:txBody>
          <a:bodyPr vert="horz" lIns="0" tIns="0" rIns="0" bIns="102870" rtlCol="0" anchor="b" anchorCtr="0">
            <a:noAutofit/>
          </a:bodyPr>
          <a:lstStyle/>
          <a:p>
            <a:r>
              <a:rPr lang="en-US" dirty="0"/>
              <a:t>Module I: HFMA Business of Health Care</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sz="half" idx="1"/>
          </p:nvPr>
        </p:nvSpPr>
        <p:spPr/>
        <p:txBody>
          <a:bodyPr/>
          <a:lstStyle/>
          <a:p>
            <a:pPr algn="ctr">
              <a:buNone/>
            </a:pPr>
            <a:endParaRPr lang="en-US" sz="3000" dirty="0"/>
          </a:p>
          <a:p>
            <a:pPr algn="ctr">
              <a:buNone/>
            </a:pPr>
            <a:endParaRPr lang="en-US" sz="3000" dirty="0"/>
          </a:p>
        </p:txBody>
      </p:sp>
      <p:pic>
        <p:nvPicPr>
          <p:cNvPr id="3074" name="Picture 2" descr="http://ts1.mm.bing.net/th?&amp;id=HN.608013545365242492&amp;w=300&amp;h=300&amp;c=0&amp;pid=1.9&amp;rs=0&amp;p=0"/>
          <p:cNvPicPr>
            <a:picLocks noChangeAspect="1" noChangeArrowheads="1"/>
          </p:cNvPicPr>
          <p:nvPr/>
        </p:nvPicPr>
        <p:blipFill>
          <a:blip r:embed="rId3"/>
          <a:srcRect/>
          <a:stretch>
            <a:fillRect/>
          </a:stretch>
        </p:blipFill>
        <p:spPr bwMode="auto">
          <a:xfrm>
            <a:off x="2709413" y="1733735"/>
            <a:ext cx="2900120" cy="2209615"/>
          </a:xfrm>
          <a:prstGeom prst="rect">
            <a:avLst/>
          </a:prstGeom>
          <a:noFill/>
        </p:spPr>
      </p:pic>
      <p:sp>
        <p:nvSpPr>
          <p:cNvPr id="6" name="Slide Number Placeholder 5"/>
          <p:cNvSpPr>
            <a:spLocks noGrp="1"/>
          </p:cNvSpPr>
          <p:nvPr>
            <p:ph type="sldNum" sz="quarter" idx="15"/>
          </p:nvPr>
        </p:nvSpPr>
        <p:spPr>
          <a:xfrm>
            <a:off x="6457950" y="4773699"/>
            <a:ext cx="1428750" cy="273844"/>
          </a:xfrm>
        </p:spPr>
        <p:txBody>
          <a:bodyPr/>
          <a:lstStyle/>
          <a:p>
            <a:fld id="{342C256A-E8D1-E44B-A707-3F94590BD37A}"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WIIFM?</a:t>
            </a:r>
          </a:p>
        </p:txBody>
      </p:sp>
      <p:sp>
        <p:nvSpPr>
          <p:cNvPr id="3" name="Content Placeholder 2"/>
          <p:cNvSpPr>
            <a:spLocks noGrp="1"/>
          </p:cNvSpPr>
          <p:nvPr>
            <p:ph sz="half" idx="1"/>
          </p:nvPr>
        </p:nvSpPr>
        <p:spPr>
          <a:xfrm>
            <a:off x="1371600" y="1176902"/>
            <a:ext cx="7772400" cy="3143250"/>
          </a:xfrm>
        </p:spPr>
        <p:txBody>
          <a:bodyPr/>
          <a:lstStyle/>
          <a:p>
            <a:pPr>
              <a:lnSpc>
                <a:spcPct val="150000"/>
              </a:lnSpc>
              <a:buNone/>
            </a:pPr>
            <a:r>
              <a:rPr lang="en-US" sz="2400" b="1" dirty="0">
                <a:solidFill>
                  <a:srgbClr val="002060"/>
                </a:solidFill>
              </a:rPr>
              <a:t>YOU</a:t>
            </a:r>
          </a:p>
          <a:p>
            <a:pPr>
              <a:lnSpc>
                <a:spcPct val="150000"/>
              </a:lnSpc>
            </a:pPr>
            <a:r>
              <a:rPr lang="en-US" sz="2400" dirty="0">
                <a:solidFill>
                  <a:srgbClr val="002060"/>
                </a:solidFill>
              </a:rPr>
              <a:t>Big-Picture</a:t>
            </a:r>
          </a:p>
          <a:p>
            <a:pPr>
              <a:lnSpc>
                <a:spcPct val="150000"/>
              </a:lnSpc>
            </a:pPr>
            <a:r>
              <a:rPr lang="en-US" sz="2400" dirty="0">
                <a:solidFill>
                  <a:srgbClr val="002060"/>
                </a:solidFill>
              </a:rPr>
              <a:t>Multi-disciplinary perspective</a:t>
            </a:r>
          </a:p>
          <a:p>
            <a:pPr>
              <a:lnSpc>
                <a:spcPct val="150000"/>
              </a:lnSpc>
            </a:pPr>
            <a:r>
              <a:rPr lang="en-US" sz="2400" dirty="0">
                <a:solidFill>
                  <a:srgbClr val="002060"/>
                </a:solidFill>
              </a:rPr>
              <a:t>Business savvy</a:t>
            </a:r>
          </a:p>
          <a:p>
            <a:pPr>
              <a:lnSpc>
                <a:spcPct val="150000"/>
              </a:lnSpc>
            </a:pPr>
            <a:endParaRPr lang="en-US" dirty="0"/>
          </a:p>
        </p:txBody>
      </p:sp>
      <p:sp>
        <p:nvSpPr>
          <p:cNvPr id="4" name="Slide Number Placeholder 3"/>
          <p:cNvSpPr>
            <a:spLocks noGrp="1"/>
          </p:cNvSpPr>
          <p:nvPr>
            <p:ph type="sldNum" sz="quarter" idx="15"/>
          </p:nvPr>
        </p:nvSpPr>
        <p:spPr>
          <a:xfrm>
            <a:off x="6457950" y="4773699"/>
            <a:ext cx="1428750" cy="273844"/>
          </a:xfrm>
        </p:spPr>
        <p:txBody>
          <a:bodyPr/>
          <a:lstStyle/>
          <a:p>
            <a:fld id="{342C256A-E8D1-E44B-A707-3F94590BD37A}" type="slidenum">
              <a:rPr lang="en-US" smtClean="0"/>
              <a:pPr/>
              <a:t>3</a:t>
            </a:fld>
            <a:endParaRPr lang="en-US" dirty="0"/>
          </a:p>
        </p:txBody>
      </p:sp>
      <p:sp>
        <p:nvSpPr>
          <p:cNvPr id="5" name="Slide Number Placeholder 2"/>
          <p:cNvSpPr txBox="1">
            <a:spLocks/>
          </p:cNvSpPr>
          <p:nvPr/>
        </p:nvSpPr>
        <p:spPr>
          <a:xfrm>
            <a:off x="6457950" y="4773699"/>
            <a:ext cx="1428750" cy="273844"/>
          </a:xfrm>
          <a:prstGeom prst="rect">
            <a:avLst/>
          </a:prstGeom>
        </p:spPr>
        <p:txBody>
          <a:bodyPr/>
          <a:lstStyle>
            <a:lvl1pPr algn="ctr">
              <a:defRPr sz="900">
                <a:solidFill>
                  <a:srgbClr val="006699"/>
                </a:solidFill>
              </a:defRPr>
            </a:lvl1pPr>
          </a:lstStyle>
          <a:p>
            <a:pPr>
              <a:defRPr/>
            </a:pPr>
            <a:fld id="{342C256A-E8D1-E44B-A707-3F94590BD37A}" type="slidenum">
              <a:rPr lang="en-US" sz="675"/>
              <a:pPr>
                <a:defRPr/>
              </a:pPr>
              <a:t>3</a:t>
            </a:fld>
            <a:endParaRPr lang="en-US" sz="675" dirty="0"/>
          </a:p>
        </p:txBody>
      </p:sp>
      <p:pic>
        <p:nvPicPr>
          <p:cNvPr id="7" name="Picture 6">
            <a:extLst>
              <a:ext uri="{FF2B5EF4-FFF2-40B4-BE49-F238E27FC236}">
                <a16:creationId xmlns:a16="http://schemas.microsoft.com/office/drawing/2014/main" id="{AAC2187B-CB66-EC94-348E-731068E17898}"/>
              </a:ext>
            </a:extLst>
          </p:cNvPr>
          <p:cNvPicPr>
            <a:picLocks noChangeAspect="1"/>
          </p:cNvPicPr>
          <p:nvPr/>
        </p:nvPicPr>
        <p:blipFill>
          <a:blip r:embed="rId3"/>
          <a:stretch>
            <a:fillRect/>
          </a:stretch>
        </p:blipFill>
        <p:spPr>
          <a:xfrm>
            <a:off x="6595820" y="2757477"/>
            <a:ext cx="1504950" cy="1457325"/>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Approach</a:t>
            </a:r>
          </a:p>
        </p:txBody>
      </p:sp>
      <p:sp>
        <p:nvSpPr>
          <p:cNvPr id="3" name="Content Placeholder 2"/>
          <p:cNvSpPr>
            <a:spLocks noGrp="1"/>
          </p:cNvSpPr>
          <p:nvPr>
            <p:ph sz="half" idx="1"/>
          </p:nvPr>
        </p:nvSpPr>
        <p:spPr>
          <a:xfrm>
            <a:off x="1657350" y="1028700"/>
            <a:ext cx="5829300" cy="3143250"/>
          </a:xfrm>
        </p:spPr>
        <p:txBody>
          <a:bodyPr/>
          <a:lstStyle/>
          <a:p>
            <a:pPr>
              <a:buNone/>
            </a:pPr>
            <a:r>
              <a:rPr lang="en-US" sz="1800" b="1" dirty="0">
                <a:solidFill>
                  <a:srgbClr val="002060"/>
                </a:solidFill>
              </a:rPr>
              <a:t>The Business of Health Care</a:t>
            </a:r>
            <a:r>
              <a:rPr lang="en-US" sz="1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solidFill>
                  <a:srgbClr val="002060"/>
                </a:solidFill>
              </a:rPr>
              <a:t>, six courses: </a:t>
            </a:r>
          </a:p>
          <a:p>
            <a:pPr marL="385763" indent="-385763">
              <a:lnSpc>
                <a:spcPct val="125000"/>
              </a:lnSpc>
              <a:spcBef>
                <a:spcPts val="0"/>
              </a:spcBef>
              <a:buFont typeface="+mj-lt"/>
              <a:buAutoNum type="arabicPeriod"/>
            </a:pPr>
            <a:r>
              <a:rPr lang="en-US" sz="1800" dirty="0">
                <a:solidFill>
                  <a:srgbClr val="002060"/>
                </a:solidFill>
              </a:rPr>
              <a:t>Healthcare Finance:  The Big Picture</a:t>
            </a:r>
          </a:p>
          <a:p>
            <a:pPr marL="385763" indent="-385763">
              <a:lnSpc>
                <a:spcPct val="125000"/>
              </a:lnSpc>
              <a:spcBef>
                <a:spcPts val="0"/>
              </a:spcBef>
              <a:buFont typeface="+mj-lt"/>
              <a:buAutoNum type="arabicPeriod"/>
            </a:pPr>
            <a:r>
              <a:rPr lang="en-US" sz="1800" dirty="0">
                <a:solidFill>
                  <a:srgbClr val="002060"/>
                </a:solidFill>
              </a:rPr>
              <a:t>Financial Accounting Concepts</a:t>
            </a:r>
          </a:p>
          <a:p>
            <a:pPr marL="385763" indent="-385763">
              <a:lnSpc>
                <a:spcPct val="125000"/>
              </a:lnSpc>
              <a:spcBef>
                <a:spcPts val="0"/>
              </a:spcBef>
              <a:buFont typeface="+mj-lt"/>
              <a:buAutoNum type="arabicPeriod"/>
            </a:pPr>
            <a:r>
              <a:rPr lang="en-US" sz="1800" dirty="0">
                <a:solidFill>
                  <a:srgbClr val="002060"/>
                </a:solidFill>
              </a:rPr>
              <a:t>Cost Analysis Principles</a:t>
            </a:r>
          </a:p>
          <a:p>
            <a:pPr marL="385763" indent="-385763">
              <a:lnSpc>
                <a:spcPct val="125000"/>
              </a:lnSpc>
              <a:spcBef>
                <a:spcPts val="0"/>
              </a:spcBef>
              <a:buFont typeface="+mj-lt"/>
              <a:buAutoNum type="arabicPeriod"/>
            </a:pPr>
            <a:r>
              <a:rPr lang="en-US" sz="1800" dirty="0">
                <a:solidFill>
                  <a:srgbClr val="002060"/>
                </a:solidFill>
              </a:rPr>
              <a:t>Strategic Financial Issues</a:t>
            </a:r>
          </a:p>
          <a:p>
            <a:pPr marL="385763" indent="-385763">
              <a:lnSpc>
                <a:spcPct val="125000"/>
              </a:lnSpc>
              <a:spcBef>
                <a:spcPts val="0"/>
              </a:spcBef>
              <a:buFont typeface="+mj-lt"/>
              <a:buAutoNum type="arabicPeriod"/>
            </a:pPr>
            <a:r>
              <a:rPr lang="en-US" sz="1800" dirty="0">
                <a:solidFill>
                  <a:srgbClr val="002060"/>
                </a:solidFill>
              </a:rPr>
              <a:t>Managing Financial Resources</a:t>
            </a:r>
          </a:p>
          <a:p>
            <a:pPr marL="385763" indent="-385763">
              <a:lnSpc>
                <a:spcPct val="125000"/>
              </a:lnSpc>
              <a:spcBef>
                <a:spcPts val="0"/>
              </a:spcBef>
              <a:buFont typeface="+mj-lt"/>
              <a:buAutoNum type="arabicPeriod"/>
            </a:pPr>
            <a:r>
              <a:rPr lang="en-US" sz="1800" dirty="0">
                <a:solidFill>
                  <a:srgbClr val="002060"/>
                </a:solidFill>
              </a:rPr>
              <a:t>Looking to the Future</a:t>
            </a:r>
          </a:p>
          <a:p>
            <a:pPr marL="385763" indent="-385763">
              <a:lnSpc>
                <a:spcPct val="125000"/>
              </a:lnSpc>
              <a:spcBef>
                <a:spcPts val="0"/>
              </a:spcBef>
              <a:buNone/>
            </a:pPr>
            <a:endParaRPr lang="en-US" sz="1800" b="1" dirty="0">
              <a:solidFill>
                <a:srgbClr val="002060"/>
              </a:solidFill>
            </a:endParaRPr>
          </a:p>
          <a:p>
            <a:pPr marL="385763" indent="-385763">
              <a:lnSpc>
                <a:spcPct val="125000"/>
              </a:lnSpc>
              <a:spcBef>
                <a:spcPts val="0"/>
              </a:spcBef>
              <a:buNone/>
            </a:pPr>
            <a:r>
              <a:rPr lang="en-US" sz="1800" b="1" dirty="0">
                <a:solidFill>
                  <a:srgbClr val="002060"/>
                </a:solidFill>
              </a:rPr>
              <a:t>End of course assessment:</a:t>
            </a:r>
          </a:p>
          <a:p>
            <a:pPr marL="385763" indent="-385763">
              <a:lnSpc>
                <a:spcPct val="125000"/>
              </a:lnSpc>
              <a:spcBef>
                <a:spcPts val="0"/>
              </a:spcBef>
            </a:pPr>
            <a:r>
              <a:rPr lang="en-US" sz="1800" dirty="0">
                <a:solidFill>
                  <a:srgbClr val="002060"/>
                </a:solidFill>
              </a:rPr>
              <a:t>90-minute assessment, 75 questions</a:t>
            </a:r>
          </a:p>
          <a:p>
            <a:pPr marL="385763" indent="-385763">
              <a:lnSpc>
                <a:spcPct val="125000"/>
              </a:lnSpc>
              <a:buNone/>
            </a:pPr>
            <a:endParaRPr lang="en-US" sz="1650" b="1" dirty="0"/>
          </a:p>
          <a:p>
            <a:pPr marL="385763" indent="-385763">
              <a:lnSpc>
                <a:spcPct val="125000"/>
              </a:lnSpc>
              <a:buFont typeface="+mj-lt"/>
              <a:buAutoNum type="arabicPeriod"/>
            </a:pPr>
            <a:endParaRPr lang="en-US" sz="1650" dirty="0"/>
          </a:p>
          <a:p>
            <a:endParaRPr lang="en-US" dirty="0"/>
          </a:p>
        </p:txBody>
      </p:sp>
      <p:sp>
        <p:nvSpPr>
          <p:cNvPr id="4" name="Slide Number Placeholder 3"/>
          <p:cNvSpPr>
            <a:spLocks noGrp="1"/>
          </p:cNvSpPr>
          <p:nvPr>
            <p:ph type="sldNum" sz="quarter" idx="15"/>
          </p:nvPr>
        </p:nvSpPr>
        <p:spPr>
          <a:xfrm>
            <a:off x="6457950" y="4773699"/>
            <a:ext cx="1428750" cy="273844"/>
          </a:xfrm>
        </p:spPr>
        <p:txBody>
          <a:bodyPr/>
          <a:lstStyle/>
          <a:p>
            <a:fld id="{342C256A-E8D1-E44B-A707-3F94590BD37A}" type="slidenum">
              <a:rPr lang="en-US" smtClean="0"/>
              <a:pPr/>
              <a:t>4</a:t>
            </a:fld>
            <a:endParaRPr lang="en-US" dirty="0"/>
          </a:p>
        </p:txBody>
      </p:sp>
      <p:sp>
        <p:nvSpPr>
          <p:cNvPr id="5" name="Slide Number Placeholder 2"/>
          <p:cNvSpPr txBox="1">
            <a:spLocks/>
          </p:cNvSpPr>
          <p:nvPr/>
        </p:nvSpPr>
        <p:spPr>
          <a:xfrm>
            <a:off x="6457950" y="4773699"/>
            <a:ext cx="1428750" cy="273844"/>
          </a:xfrm>
          <a:prstGeom prst="rect">
            <a:avLst/>
          </a:prstGeom>
        </p:spPr>
        <p:txBody>
          <a:bodyPr/>
          <a:lstStyle>
            <a:lvl1pPr algn="ctr">
              <a:defRPr sz="900">
                <a:solidFill>
                  <a:srgbClr val="006699"/>
                </a:solidFill>
              </a:defRPr>
            </a:lvl1pPr>
          </a:lstStyle>
          <a:p>
            <a:pPr>
              <a:defRPr/>
            </a:pPr>
            <a:fld id="{342C256A-E8D1-E44B-A707-3F94590BD37A}" type="slidenum">
              <a:rPr lang="en-US" sz="675"/>
              <a:pPr>
                <a:defRPr/>
              </a:pPr>
              <a:t>4</a:t>
            </a:fld>
            <a:endParaRPr lang="en-US" sz="675"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Learning</a:t>
            </a:r>
          </a:p>
        </p:txBody>
      </p:sp>
      <p:sp>
        <p:nvSpPr>
          <p:cNvPr id="3" name="Content Placeholder 2"/>
          <p:cNvSpPr>
            <a:spLocks noGrp="1"/>
          </p:cNvSpPr>
          <p:nvPr>
            <p:ph sz="half" idx="1"/>
          </p:nvPr>
        </p:nvSpPr>
        <p:spPr>
          <a:xfrm>
            <a:off x="941522" y="1272424"/>
            <a:ext cx="7772400" cy="3143250"/>
          </a:xfrm>
        </p:spPr>
        <p:txBody>
          <a:bodyPr/>
          <a:lstStyle/>
          <a:p>
            <a:pPr>
              <a:buNone/>
            </a:pPr>
            <a:r>
              <a:rPr lang="en-US" sz="2800" dirty="0">
                <a:solidFill>
                  <a:srgbClr val="002060"/>
                </a:solidFill>
              </a:rPr>
              <a:t>Concept Guide</a:t>
            </a:r>
          </a:p>
          <a:p>
            <a:pPr>
              <a:lnSpc>
                <a:spcPct val="100000"/>
              </a:lnSpc>
              <a:spcAft>
                <a:spcPts val="900"/>
              </a:spcAft>
            </a:pPr>
            <a:r>
              <a:rPr lang="en-US" sz="2800" dirty="0">
                <a:solidFill>
                  <a:srgbClr val="002060"/>
                </a:solidFill>
              </a:rPr>
              <a:t>Identifies key concepts, terms and applications that you must know for the end-of-module examination</a:t>
            </a:r>
          </a:p>
          <a:p>
            <a:pPr>
              <a:lnSpc>
                <a:spcPct val="100000"/>
              </a:lnSpc>
              <a:spcAft>
                <a:spcPts val="900"/>
              </a:spcAft>
            </a:pPr>
            <a:r>
              <a:rPr lang="en-US" sz="2800" dirty="0">
                <a:solidFill>
                  <a:srgbClr val="002060"/>
                </a:solidFill>
              </a:rPr>
              <a:t>USE IT</a:t>
            </a:r>
          </a:p>
        </p:txBody>
      </p:sp>
      <p:sp>
        <p:nvSpPr>
          <p:cNvPr id="4" name="Slide Number Placeholder 3"/>
          <p:cNvSpPr>
            <a:spLocks noGrp="1"/>
          </p:cNvSpPr>
          <p:nvPr>
            <p:ph type="sldNum" sz="quarter" idx="15"/>
          </p:nvPr>
        </p:nvSpPr>
        <p:spPr>
          <a:xfrm>
            <a:off x="6457950" y="4773699"/>
            <a:ext cx="1428750" cy="273844"/>
          </a:xfrm>
        </p:spPr>
        <p:txBody>
          <a:bodyPr/>
          <a:lstStyle/>
          <a:p>
            <a:fld id="{342C256A-E8D1-E44B-A707-3F94590BD37A}" type="slidenum">
              <a:rPr lang="en-US" smtClean="0"/>
              <a:pPr/>
              <a:t>5</a:t>
            </a:fld>
            <a:endParaRPr lang="en-US" dirty="0"/>
          </a:p>
        </p:txBody>
      </p:sp>
      <p:sp>
        <p:nvSpPr>
          <p:cNvPr id="5" name="Slide Number Placeholder 2"/>
          <p:cNvSpPr txBox="1">
            <a:spLocks/>
          </p:cNvSpPr>
          <p:nvPr/>
        </p:nvSpPr>
        <p:spPr>
          <a:xfrm>
            <a:off x="6457950" y="4773699"/>
            <a:ext cx="1428750" cy="273844"/>
          </a:xfrm>
          <a:prstGeom prst="rect">
            <a:avLst/>
          </a:prstGeom>
        </p:spPr>
        <p:txBody>
          <a:bodyPr/>
          <a:lstStyle>
            <a:lvl1pPr algn="ctr">
              <a:defRPr sz="900">
                <a:solidFill>
                  <a:srgbClr val="006699"/>
                </a:solidFill>
              </a:defRPr>
            </a:lvl1pPr>
          </a:lstStyle>
          <a:p>
            <a:pPr>
              <a:defRPr/>
            </a:pPr>
            <a:fld id="{342C256A-E8D1-E44B-A707-3F94590BD37A}" type="slidenum">
              <a:rPr lang="en-US" sz="675"/>
              <a:pPr>
                <a:defRPr/>
              </a:pPr>
              <a:t>5</a:t>
            </a:fld>
            <a:endParaRPr lang="en-US" sz="675" dirty="0"/>
          </a:p>
        </p:txBody>
      </p:sp>
      <p:pic>
        <p:nvPicPr>
          <p:cNvPr id="8" name="Picture 7" descr="A close-up of a person's hands on a keyboard&#10;&#10;Description automatically generated">
            <a:extLst>
              <a:ext uri="{FF2B5EF4-FFF2-40B4-BE49-F238E27FC236}">
                <a16:creationId xmlns:a16="http://schemas.microsoft.com/office/drawing/2014/main" id="{9F96F582-D486-A5A1-9C74-B3CA6CE16197}"/>
              </a:ext>
            </a:extLst>
          </p:cNvPr>
          <p:cNvPicPr>
            <a:picLocks noChangeAspect="1"/>
          </p:cNvPicPr>
          <p:nvPr/>
        </p:nvPicPr>
        <p:blipFill>
          <a:blip r:embed="rId3"/>
          <a:stretch>
            <a:fillRect/>
          </a:stretch>
        </p:blipFill>
        <p:spPr>
          <a:xfrm>
            <a:off x="5778446" y="3001989"/>
            <a:ext cx="2606137" cy="1462516"/>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Learner’s Guide</a:t>
            </a:r>
          </a:p>
        </p:txBody>
      </p:sp>
      <p:sp>
        <p:nvSpPr>
          <p:cNvPr id="3" name="Content Placeholder 2"/>
          <p:cNvSpPr>
            <a:spLocks noGrp="1"/>
          </p:cNvSpPr>
          <p:nvPr>
            <p:ph sz="half" idx="1"/>
          </p:nvPr>
        </p:nvSpPr>
        <p:spPr>
          <a:xfrm>
            <a:off x="993371" y="1175212"/>
            <a:ext cx="7772400" cy="3143250"/>
          </a:xfrm>
        </p:spPr>
        <p:txBody>
          <a:bodyPr/>
          <a:lstStyle/>
          <a:p>
            <a:pPr>
              <a:lnSpc>
                <a:spcPct val="150000"/>
              </a:lnSpc>
            </a:pPr>
            <a:r>
              <a:rPr lang="en-US" sz="3200" dirty="0">
                <a:solidFill>
                  <a:srgbClr val="002060"/>
                </a:solidFill>
              </a:rPr>
              <a:t>Coaching Course Learning Exercises</a:t>
            </a:r>
          </a:p>
          <a:p>
            <a:pPr>
              <a:lnSpc>
                <a:spcPct val="150000"/>
              </a:lnSpc>
            </a:pPr>
            <a:r>
              <a:rPr lang="en-US" sz="3200" dirty="0">
                <a:solidFill>
                  <a:srgbClr val="002060"/>
                </a:solidFill>
              </a:rPr>
              <a:t>Take notes</a:t>
            </a:r>
          </a:p>
        </p:txBody>
      </p:sp>
      <p:sp>
        <p:nvSpPr>
          <p:cNvPr id="4" name="Slide Number Placeholder 3"/>
          <p:cNvSpPr>
            <a:spLocks noGrp="1"/>
          </p:cNvSpPr>
          <p:nvPr>
            <p:ph type="sldNum" sz="quarter" idx="15"/>
          </p:nvPr>
        </p:nvSpPr>
        <p:spPr>
          <a:xfrm>
            <a:off x="6457950" y="4773699"/>
            <a:ext cx="1428750" cy="273844"/>
          </a:xfrm>
        </p:spPr>
        <p:txBody>
          <a:bodyPr/>
          <a:lstStyle/>
          <a:p>
            <a:fld id="{342C256A-E8D1-E44B-A707-3F94590BD37A}" type="slidenum">
              <a:rPr lang="en-US" smtClean="0"/>
              <a:pPr/>
              <a:t>6</a:t>
            </a:fld>
            <a:endParaRPr lang="en-US" dirty="0"/>
          </a:p>
        </p:txBody>
      </p:sp>
      <p:sp>
        <p:nvSpPr>
          <p:cNvPr id="5" name="Slide Number Placeholder 2"/>
          <p:cNvSpPr txBox="1">
            <a:spLocks/>
          </p:cNvSpPr>
          <p:nvPr/>
        </p:nvSpPr>
        <p:spPr>
          <a:xfrm>
            <a:off x="6457950" y="4773699"/>
            <a:ext cx="1428750" cy="273844"/>
          </a:xfrm>
          <a:prstGeom prst="rect">
            <a:avLst/>
          </a:prstGeom>
        </p:spPr>
        <p:txBody>
          <a:bodyPr/>
          <a:lstStyle>
            <a:lvl1pPr algn="ctr">
              <a:defRPr sz="900">
                <a:solidFill>
                  <a:srgbClr val="006699"/>
                </a:solidFill>
              </a:defRPr>
            </a:lvl1pPr>
          </a:lstStyle>
          <a:p>
            <a:pPr>
              <a:defRPr/>
            </a:pPr>
            <a:fld id="{342C256A-E8D1-E44B-A707-3F94590BD37A}" type="slidenum">
              <a:rPr lang="en-US" sz="675"/>
              <a:pPr>
                <a:defRPr/>
              </a:pPr>
              <a:t>6</a:t>
            </a:fld>
            <a:endParaRPr lang="en-US" sz="675" dirty="0"/>
          </a:p>
        </p:txBody>
      </p:sp>
      <p:pic>
        <p:nvPicPr>
          <p:cNvPr id="2050" name="Picture 2" descr="Image result for image for business of health care">
            <a:extLst>
              <a:ext uri="{FF2B5EF4-FFF2-40B4-BE49-F238E27FC236}">
                <a16:creationId xmlns:a16="http://schemas.microsoft.com/office/drawing/2014/main" id="{C8CBAC8B-7A4C-9151-2097-F495081D3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629" y="2571750"/>
            <a:ext cx="2690321" cy="1729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7</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Props1.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2.xml><?xml version="1.0" encoding="utf-8"?>
<ds:datastoreItem xmlns:ds="http://schemas.openxmlformats.org/officeDocument/2006/customXml" ds:itemID="{E9A489E3-CCCB-4387-BC8C-0B8B2F83A436}"/>
</file>

<file path=customXml/itemProps3.xml><?xml version="1.0" encoding="utf-8"?>
<ds:datastoreItem xmlns:ds="http://schemas.openxmlformats.org/officeDocument/2006/customXml" ds:itemID="{22896B5E-7282-4045-B380-07B2682E29F2}">
  <ds:schemaRefs>
    <ds:schemaRef ds:uri="83027b10-9609-4edf-a0fc-c08fbb57bad4"/>
    <ds:schemaRef ds:uri="http://schemas.microsoft.com/office/infopath/2007/PartnerControls"/>
    <ds:schemaRef ds:uri="http://purl.org/dc/elements/1.1/"/>
    <ds:schemaRef ds:uri="http://schemas.microsoft.com/office/2006/metadata/properties"/>
    <ds:schemaRef ds:uri="http://purl.org/dc/terms/"/>
    <ds:schemaRef ds:uri="2b785195-5975-4940-a333-4d6dafdd3724"/>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10775</TotalTime>
  <Words>796</Words>
  <Application>Microsoft Office PowerPoint</Application>
  <PresentationFormat>On-screen Show (16:9)</PresentationFormat>
  <Paragraphs>108</Paragraphs>
  <Slides>8</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Aptos</vt:lpstr>
      <vt:lpstr>Arial</vt:lpstr>
      <vt:lpstr>Arial</vt:lpstr>
      <vt:lpstr>Calibri</vt:lpstr>
      <vt:lpstr>Calibri Light</vt:lpstr>
      <vt:lpstr>Cambria</vt:lpstr>
      <vt:lpstr>Lato</vt:lpstr>
      <vt:lpstr>Symbol</vt:lpstr>
      <vt:lpstr>Wingdings</vt:lpstr>
      <vt:lpstr>Office Theme</vt:lpstr>
      <vt:lpstr>Office Theme</vt:lpstr>
      <vt:lpstr>1_Office Theme</vt:lpstr>
      <vt:lpstr>PowerPoint Presentation</vt:lpstr>
      <vt:lpstr>Module I: HFMA Business of Health Care®</vt:lpstr>
      <vt:lpstr>WIIFM?</vt:lpstr>
      <vt:lpstr>The Approach</vt:lpstr>
      <vt:lpstr>Tips for Learning</vt:lpstr>
      <vt:lpstr>Learner’s Guide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8</cp:revision>
  <cp:lastPrinted>2023-06-23T18:25:12Z</cp:lastPrinted>
  <dcterms:created xsi:type="dcterms:W3CDTF">2022-03-30T22:47:06Z</dcterms:created>
  <dcterms:modified xsi:type="dcterms:W3CDTF">2024-04-02T18:29:36Z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