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4"/>
  </p:notesMasterIdLst>
  <p:handoutMasterIdLst>
    <p:handoutMasterId r:id="rId25"/>
  </p:handoutMasterIdLst>
  <p:sldIdLst>
    <p:sldId id="262" r:id="rId7"/>
    <p:sldId id="270" r:id="rId8"/>
    <p:sldId id="423" r:id="rId9"/>
    <p:sldId id="272" r:id="rId10"/>
    <p:sldId id="273" r:id="rId11"/>
    <p:sldId id="274" r:id="rId12"/>
    <p:sldId id="275" r:id="rId13"/>
    <p:sldId id="431" r:id="rId14"/>
    <p:sldId id="277" r:id="rId15"/>
    <p:sldId id="425" r:id="rId16"/>
    <p:sldId id="426" r:id="rId17"/>
    <p:sldId id="427" r:id="rId18"/>
    <p:sldId id="428" r:id="rId19"/>
    <p:sldId id="429" r:id="rId20"/>
    <p:sldId id="430" r:id="rId21"/>
    <p:sldId id="412" r:id="rId22"/>
    <p:sldId id="276" r:id="rId23"/>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FA948-315C-43CA-82CF-F2E5B21D5CC4}" v="5" dt="2024-04-03T13:11:09.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6733" autoAdjust="0"/>
  </p:normalViewPr>
  <p:slideViewPr>
    <p:cSldViewPr snapToGrid="0">
      <p:cViewPr varScale="1">
        <p:scale>
          <a:sx n="87" d="100"/>
          <a:sy n="87" d="100"/>
        </p:scale>
        <p:origin x="1306" y="62"/>
      </p:cViewPr>
      <p:guideLst>
        <p:guide orient="horz" pos="1620"/>
        <p:guide pos="2880"/>
      </p:guideLst>
    </p:cSldViewPr>
  </p:slideViewPr>
  <p:notesTextViewPr>
    <p:cViewPr>
      <p:scale>
        <a:sx n="1" d="1"/>
        <a:sy n="1" d="1"/>
      </p:scale>
      <p:origin x="0" y="-14"/>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501FA948-315C-43CA-82CF-F2E5B21D5CC4}"/>
    <pc:docChg chg="custSel addSld delSld modSld modMainMaster">
      <pc:chgData name="Shirley Heavlin" userId="25dc89a6-a2bb-4ea0-9878-1288e178164b" providerId="ADAL" clId="{501FA948-315C-43CA-82CF-F2E5B21D5CC4}" dt="2024-04-03T13:32:28.790" v="27" actId="313"/>
      <pc:docMkLst>
        <pc:docMk/>
      </pc:docMkLst>
      <pc:sldChg chg="modSp mod">
        <pc:chgData name="Shirley Heavlin" userId="25dc89a6-a2bb-4ea0-9878-1288e178164b" providerId="ADAL" clId="{501FA948-315C-43CA-82CF-F2E5B21D5CC4}" dt="2024-04-03T13:07:54.210" v="5" actId="255"/>
        <pc:sldMkLst>
          <pc:docMk/>
          <pc:sldMk cId="3622896338" sldId="262"/>
        </pc:sldMkLst>
        <pc:spChg chg="mod">
          <ac:chgData name="Shirley Heavlin" userId="25dc89a6-a2bb-4ea0-9878-1288e178164b" providerId="ADAL" clId="{501FA948-315C-43CA-82CF-F2E5B21D5CC4}" dt="2024-04-03T13:07:54.210" v="5" actId="255"/>
          <ac:spMkLst>
            <pc:docMk/>
            <pc:sldMk cId="3622896338" sldId="262"/>
            <ac:spMk id="2" creationId="{D19D7393-74B6-405B-8E1D-4ACCB68713ED}"/>
          </ac:spMkLst>
        </pc:spChg>
      </pc:sldChg>
      <pc:sldChg chg="modSp add del mod">
        <pc:chgData name="Shirley Heavlin" userId="25dc89a6-a2bb-4ea0-9878-1288e178164b" providerId="ADAL" clId="{501FA948-315C-43CA-82CF-F2E5B21D5CC4}" dt="2024-04-03T13:07:59.853" v="6" actId="47"/>
        <pc:sldMkLst>
          <pc:docMk/>
          <pc:sldMk cId="0" sldId="269"/>
        </pc:sldMkLst>
        <pc:spChg chg="mod">
          <ac:chgData name="Shirley Heavlin" userId="25dc89a6-a2bb-4ea0-9878-1288e178164b" providerId="ADAL" clId="{501FA948-315C-43CA-82CF-F2E5B21D5CC4}" dt="2024-04-03T13:07:40.036" v="2" actId="1076"/>
          <ac:spMkLst>
            <pc:docMk/>
            <pc:sldMk cId="0" sldId="269"/>
            <ac:spMk id="7" creationId="{00000000-0000-0000-0000-000000000000}"/>
          </ac:spMkLst>
        </pc:spChg>
      </pc:sldChg>
      <pc:sldChg chg="delSp add mod">
        <pc:chgData name="Shirley Heavlin" userId="25dc89a6-a2bb-4ea0-9878-1288e178164b" providerId="ADAL" clId="{501FA948-315C-43CA-82CF-F2E5B21D5CC4}" dt="2024-04-03T13:08:53.929" v="10" actId="478"/>
        <pc:sldMkLst>
          <pc:docMk/>
          <pc:sldMk cId="0" sldId="270"/>
        </pc:sldMkLst>
        <pc:spChg chg="del">
          <ac:chgData name="Shirley Heavlin" userId="25dc89a6-a2bb-4ea0-9878-1288e178164b" providerId="ADAL" clId="{501FA948-315C-43CA-82CF-F2E5B21D5CC4}" dt="2024-04-03T13:08:53.929" v="10" actId="478"/>
          <ac:spMkLst>
            <pc:docMk/>
            <pc:sldMk cId="0" sldId="270"/>
            <ac:spMk id="4" creationId="{00000000-0000-0000-0000-000000000000}"/>
          </ac:spMkLst>
        </pc:spChg>
      </pc:sldChg>
      <pc:sldChg chg="del">
        <pc:chgData name="Shirley Heavlin" userId="25dc89a6-a2bb-4ea0-9878-1288e178164b" providerId="ADAL" clId="{501FA948-315C-43CA-82CF-F2E5B21D5CC4}" dt="2024-04-03T13:08:30.928" v="7" actId="47"/>
        <pc:sldMkLst>
          <pc:docMk/>
          <pc:sldMk cId="0" sldId="271"/>
        </pc:sldMkLst>
      </pc:sldChg>
      <pc:sldChg chg="add">
        <pc:chgData name="Shirley Heavlin" userId="25dc89a6-a2bb-4ea0-9878-1288e178164b" providerId="ADAL" clId="{501FA948-315C-43CA-82CF-F2E5B21D5CC4}" dt="2024-04-03T13:07:23.330" v="0"/>
        <pc:sldMkLst>
          <pc:docMk/>
          <pc:sldMk cId="0" sldId="272"/>
        </pc:sldMkLst>
      </pc:sldChg>
      <pc:sldChg chg="add">
        <pc:chgData name="Shirley Heavlin" userId="25dc89a6-a2bb-4ea0-9878-1288e178164b" providerId="ADAL" clId="{501FA948-315C-43CA-82CF-F2E5B21D5CC4}" dt="2024-04-03T13:07:23.330" v="0"/>
        <pc:sldMkLst>
          <pc:docMk/>
          <pc:sldMk cId="0" sldId="273"/>
        </pc:sldMkLst>
      </pc:sldChg>
      <pc:sldChg chg="add">
        <pc:chgData name="Shirley Heavlin" userId="25dc89a6-a2bb-4ea0-9878-1288e178164b" providerId="ADAL" clId="{501FA948-315C-43CA-82CF-F2E5B21D5CC4}" dt="2024-04-03T13:07:23.330" v="0"/>
        <pc:sldMkLst>
          <pc:docMk/>
          <pc:sldMk cId="0" sldId="274"/>
        </pc:sldMkLst>
      </pc:sldChg>
      <pc:sldChg chg="add">
        <pc:chgData name="Shirley Heavlin" userId="25dc89a6-a2bb-4ea0-9878-1288e178164b" providerId="ADAL" clId="{501FA948-315C-43CA-82CF-F2E5B21D5CC4}" dt="2024-04-03T13:07:23.330" v="0"/>
        <pc:sldMkLst>
          <pc:docMk/>
          <pc:sldMk cId="0" sldId="275"/>
        </pc:sldMkLst>
      </pc:sldChg>
      <pc:sldChg chg="add">
        <pc:chgData name="Shirley Heavlin" userId="25dc89a6-a2bb-4ea0-9878-1288e178164b" providerId="ADAL" clId="{501FA948-315C-43CA-82CF-F2E5B21D5CC4}" dt="2024-04-03T13:07:23.330" v="0"/>
        <pc:sldMkLst>
          <pc:docMk/>
          <pc:sldMk cId="0" sldId="277"/>
        </pc:sldMkLst>
      </pc:sldChg>
      <pc:sldChg chg="del">
        <pc:chgData name="Shirley Heavlin" userId="25dc89a6-a2bb-4ea0-9878-1288e178164b" providerId="ADAL" clId="{501FA948-315C-43CA-82CF-F2E5B21D5CC4}" dt="2024-04-03T13:08:30.928" v="7" actId="47"/>
        <pc:sldMkLst>
          <pc:docMk/>
          <pc:sldMk cId="0" sldId="278"/>
        </pc:sldMkLst>
      </pc:sldChg>
      <pc:sldChg chg="del">
        <pc:chgData name="Shirley Heavlin" userId="25dc89a6-a2bb-4ea0-9878-1288e178164b" providerId="ADAL" clId="{501FA948-315C-43CA-82CF-F2E5B21D5CC4}" dt="2024-04-03T13:08:30.928" v="7" actId="47"/>
        <pc:sldMkLst>
          <pc:docMk/>
          <pc:sldMk cId="0" sldId="279"/>
        </pc:sldMkLst>
      </pc:sldChg>
      <pc:sldChg chg="del">
        <pc:chgData name="Shirley Heavlin" userId="25dc89a6-a2bb-4ea0-9878-1288e178164b" providerId="ADAL" clId="{501FA948-315C-43CA-82CF-F2E5B21D5CC4}" dt="2024-04-03T13:08:30.928" v="7" actId="47"/>
        <pc:sldMkLst>
          <pc:docMk/>
          <pc:sldMk cId="0" sldId="280"/>
        </pc:sldMkLst>
      </pc:sldChg>
      <pc:sldChg chg="del">
        <pc:chgData name="Shirley Heavlin" userId="25dc89a6-a2bb-4ea0-9878-1288e178164b" providerId="ADAL" clId="{501FA948-315C-43CA-82CF-F2E5B21D5CC4}" dt="2024-04-03T13:08:30.928" v="7" actId="47"/>
        <pc:sldMkLst>
          <pc:docMk/>
          <pc:sldMk cId="0" sldId="281"/>
        </pc:sldMkLst>
      </pc:sldChg>
      <pc:sldChg chg="del">
        <pc:chgData name="Shirley Heavlin" userId="25dc89a6-a2bb-4ea0-9878-1288e178164b" providerId="ADAL" clId="{501FA948-315C-43CA-82CF-F2E5B21D5CC4}" dt="2024-04-03T13:08:30.928" v="7" actId="47"/>
        <pc:sldMkLst>
          <pc:docMk/>
          <pc:sldMk cId="0" sldId="282"/>
        </pc:sldMkLst>
      </pc:sldChg>
      <pc:sldChg chg="del">
        <pc:chgData name="Shirley Heavlin" userId="25dc89a6-a2bb-4ea0-9878-1288e178164b" providerId="ADAL" clId="{501FA948-315C-43CA-82CF-F2E5B21D5CC4}" dt="2024-04-03T13:08:30.928" v="7" actId="47"/>
        <pc:sldMkLst>
          <pc:docMk/>
          <pc:sldMk cId="0" sldId="283"/>
        </pc:sldMkLst>
      </pc:sldChg>
      <pc:sldChg chg="del">
        <pc:chgData name="Shirley Heavlin" userId="25dc89a6-a2bb-4ea0-9878-1288e178164b" providerId="ADAL" clId="{501FA948-315C-43CA-82CF-F2E5B21D5CC4}" dt="2024-04-03T13:08:30.928" v="7" actId="47"/>
        <pc:sldMkLst>
          <pc:docMk/>
          <pc:sldMk cId="0" sldId="284"/>
        </pc:sldMkLst>
      </pc:sldChg>
      <pc:sldChg chg="del">
        <pc:chgData name="Shirley Heavlin" userId="25dc89a6-a2bb-4ea0-9878-1288e178164b" providerId="ADAL" clId="{501FA948-315C-43CA-82CF-F2E5B21D5CC4}" dt="2024-04-03T13:08:30.928" v="7" actId="47"/>
        <pc:sldMkLst>
          <pc:docMk/>
          <pc:sldMk cId="0" sldId="285"/>
        </pc:sldMkLst>
      </pc:sldChg>
      <pc:sldChg chg="del">
        <pc:chgData name="Shirley Heavlin" userId="25dc89a6-a2bb-4ea0-9878-1288e178164b" providerId="ADAL" clId="{501FA948-315C-43CA-82CF-F2E5B21D5CC4}" dt="2024-04-03T13:08:30.928" v="7" actId="47"/>
        <pc:sldMkLst>
          <pc:docMk/>
          <pc:sldMk cId="0" sldId="286"/>
        </pc:sldMkLst>
      </pc:sldChg>
      <pc:sldChg chg="del">
        <pc:chgData name="Shirley Heavlin" userId="25dc89a6-a2bb-4ea0-9878-1288e178164b" providerId="ADAL" clId="{501FA948-315C-43CA-82CF-F2E5B21D5CC4}" dt="2024-04-03T13:08:30.928" v="7" actId="47"/>
        <pc:sldMkLst>
          <pc:docMk/>
          <pc:sldMk cId="0" sldId="287"/>
        </pc:sldMkLst>
      </pc:sldChg>
      <pc:sldChg chg="del">
        <pc:chgData name="Shirley Heavlin" userId="25dc89a6-a2bb-4ea0-9878-1288e178164b" providerId="ADAL" clId="{501FA948-315C-43CA-82CF-F2E5B21D5CC4}" dt="2024-04-03T13:08:30.928" v="7" actId="47"/>
        <pc:sldMkLst>
          <pc:docMk/>
          <pc:sldMk cId="0" sldId="288"/>
        </pc:sldMkLst>
      </pc:sldChg>
      <pc:sldChg chg="del">
        <pc:chgData name="Shirley Heavlin" userId="25dc89a6-a2bb-4ea0-9878-1288e178164b" providerId="ADAL" clId="{501FA948-315C-43CA-82CF-F2E5B21D5CC4}" dt="2024-04-03T13:08:30.928" v="7" actId="47"/>
        <pc:sldMkLst>
          <pc:docMk/>
          <pc:sldMk cId="0" sldId="289"/>
        </pc:sldMkLst>
      </pc:sldChg>
      <pc:sldChg chg="del">
        <pc:chgData name="Shirley Heavlin" userId="25dc89a6-a2bb-4ea0-9878-1288e178164b" providerId="ADAL" clId="{501FA948-315C-43CA-82CF-F2E5B21D5CC4}" dt="2024-04-03T13:08:30.928" v="7" actId="47"/>
        <pc:sldMkLst>
          <pc:docMk/>
          <pc:sldMk cId="0" sldId="290"/>
        </pc:sldMkLst>
      </pc:sldChg>
      <pc:sldChg chg="del">
        <pc:chgData name="Shirley Heavlin" userId="25dc89a6-a2bb-4ea0-9878-1288e178164b" providerId="ADAL" clId="{501FA948-315C-43CA-82CF-F2E5B21D5CC4}" dt="2024-04-03T13:08:30.928" v="7" actId="47"/>
        <pc:sldMkLst>
          <pc:docMk/>
          <pc:sldMk cId="0" sldId="291"/>
        </pc:sldMkLst>
      </pc:sldChg>
      <pc:sldChg chg="del">
        <pc:chgData name="Shirley Heavlin" userId="25dc89a6-a2bb-4ea0-9878-1288e178164b" providerId="ADAL" clId="{501FA948-315C-43CA-82CF-F2E5B21D5CC4}" dt="2024-04-03T13:08:30.928" v="7" actId="47"/>
        <pc:sldMkLst>
          <pc:docMk/>
          <pc:sldMk cId="0" sldId="292"/>
        </pc:sldMkLst>
      </pc:sldChg>
      <pc:sldChg chg="del">
        <pc:chgData name="Shirley Heavlin" userId="25dc89a6-a2bb-4ea0-9878-1288e178164b" providerId="ADAL" clId="{501FA948-315C-43CA-82CF-F2E5B21D5CC4}" dt="2024-04-03T13:08:30.928" v="7" actId="47"/>
        <pc:sldMkLst>
          <pc:docMk/>
          <pc:sldMk cId="0" sldId="293"/>
        </pc:sldMkLst>
      </pc:sldChg>
      <pc:sldChg chg="del">
        <pc:chgData name="Shirley Heavlin" userId="25dc89a6-a2bb-4ea0-9878-1288e178164b" providerId="ADAL" clId="{501FA948-315C-43CA-82CF-F2E5B21D5CC4}" dt="2024-04-03T13:08:30.928" v="7" actId="47"/>
        <pc:sldMkLst>
          <pc:docMk/>
          <pc:sldMk cId="0" sldId="422"/>
        </pc:sldMkLst>
      </pc:sldChg>
      <pc:sldChg chg="modSp add mod">
        <pc:chgData name="Shirley Heavlin" userId="25dc89a6-a2bb-4ea0-9878-1288e178164b" providerId="ADAL" clId="{501FA948-315C-43CA-82CF-F2E5B21D5CC4}" dt="2024-04-03T13:10:31.929" v="13" actId="20577"/>
        <pc:sldMkLst>
          <pc:docMk/>
          <pc:sldMk cId="0" sldId="423"/>
        </pc:sldMkLst>
        <pc:spChg chg="mod">
          <ac:chgData name="Shirley Heavlin" userId="25dc89a6-a2bb-4ea0-9878-1288e178164b" providerId="ADAL" clId="{501FA948-315C-43CA-82CF-F2E5B21D5CC4}" dt="2024-04-03T13:10:31.929" v="13" actId="20577"/>
          <ac:spMkLst>
            <pc:docMk/>
            <pc:sldMk cId="0" sldId="423"/>
            <ac:spMk id="3" creationId="{00000000-0000-0000-0000-000000000000}"/>
          </ac:spMkLst>
        </pc:spChg>
      </pc:sldChg>
      <pc:sldChg chg="add del">
        <pc:chgData name="Shirley Heavlin" userId="25dc89a6-a2bb-4ea0-9878-1288e178164b" providerId="ADAL" clId="{501FA948-315C-43CA-82CF-F2E5B21D5CC4}" dt="2024-04-03T13:11:15.606" v="18" actId="47"/>
        <pc:sldMkLst>
          <pc:docMk/>
          <pc:sldMk cId="0" sldId="424"/>
        </pc:sldMkLst>
      </pc:sldChg>
      <pc:sldChg chg="modSp add mod modNotesTx">
        <pc:chgData name="Shirley Heavlin" userId="25dc89a6-a2bb-4ea0-9878-1288e178164b" providerId="ADAL" clId="{501FA948-315C-43CA-82CF-F2E5B21D5CC4}" dt="2024-04-03T13:32:28.790" v="27" actId="313"/>
        <pc:sldMkLst>
          <pc:docMk/>
          <pc:sldMk cId="0" sldId="425"/>
        </pc:sldMkLst>
        <pc:spChg chg="mod">
          <ac:chgData name="Shirley Heavlin" userId="25dc89a6-a2bb-4ea0-9878-1288e178164b" providerId="ADAL" clId="{501FA948-315C-43CA-82CF-F2E5B21D5CC4}" dt="2024-04-03T13:11:35.548" v="22" actId="5793"/>
          <ac:spMkLst>
            <pc:docMk/>
            <pc:sldMk cId="0" sldId="425"/>
            <ac:spMk id="3" creationId="{00000000-0000-0000-0000-000000000000}"/>
          </ac:spMkLst>
        </pc:spChg>
      </pc:sldChg>
      <pc:sldChg chg="modSp add mod modNotes">
        <pc:chgData name="Shirley Heavlin" userId="25dc89a6-a2bb-4ea0-9878-1288e178164b" providerId="ADAL" clId="{501FA948-315C-43CA-82CF-F2E5B21D5CC4}" dt="2024-04-03T13:11:47.515" v="24" actId="255"/>
        <pc:sldMkLst>
          <pc:docMk/>
          <pc:sldMk cId="0" sldId="426"/>
        </pc:sldMkLst>
        <pc:spChg chg="mod">
          <ac:chgData name="Shirley Heavlin" userId="25dc89a6-a2bb-4ea0-9878-1288e178164b" providerId="ADAL" clId="{501FA948-315C-43CA-82CF-F2E5B21D5CC4}" dt="2024-04-03T13:11:47.515" v="24" actId="255"/>
          <ac:spMkLst>
            <pc:docMk/>
            <pc:sldMk cId="0" sldId="426"/>
            <ac:spMk id="3" creationId="{00000000-0000-0000-0000-000000000000}"/>
          </ac:spMkLst>
        </pc:spChg>
      </pc:sldChg>
      <pc:sldChg chg="add">
        <pc:chgData name="Shirley Heavlin" userId="25dc89a6-a2bb-4ea0-9878-1288e178164b" providerId="ADAL" clId="{501FA948-315C-43CA-82CF-F2E5B21D5CC4}" dt="2024-04-03T13:07:23.330" v="0"/>
        <pc:sldMkLst>
          <pc:docMk/>
          <pc:sldMk cId="0" sldId="427"/>
        </pc:sldMkLst>
      </pc:sldChg>
      <pc:sldChg chg="modSp add mod">
        <pc:chgData name="Shirley Heavlin" userId="25dc89a6-a2bb-4ea0-9878-1288e178164b" providerId="ADAL" clId="{501FA948-315C-43CA-82CF-F2E5B21D5CC4}" dt="2024-04-03T13:11:59.221" v="25" actId="255"/>
        <pc:sldMkLst>
          <pc:docMk/>
          <pc:sldMk cId="0" sldId="428"/>
        </pc:sldMkLst>
        <pc:spChg chg="mod">
          <ac:chgData name="Shirley Heavlin" userId="25dc89a6-a2bb-4ea0-9878-1288e178164b" providerId="ADAL" clId="{501FA948-315C-43CA-82CF-F2E5B21D5CC4}" dt="2024-04-03T13:11:59.221" v="25" actId="255"/>
          <ac:spMkLst>
            <pc:docMk/>
            <pc:sldMk cId="0" sldId="428"/>
            <ac:spMk id="3" creationId="{00000000-0000-0000-0000-000000000000}"/>
          </ac:spMkLst>
        </pc:spChg>
      </pc:sldChg>
      <pc:sldChg chg="modSp add mod">
        <pc:chgData name="Shirley Heavlin" userId="25dc89a6-a2bb-4ea0-9878-1288e178164b" providerId="ADAL" clId="{501FA948-315C-43CA-82CF-F2E5B21D5CC4}" dt="2024-04-03T13:12:06.740" v="26" actId="255"/>
        <pc:sldMkLst>
          <pc:docMk/>
          <pc:sldMk cId="0" sldId="429"/>
        </pc:sldMkLst>
        <pc:spChg chg="mod">
          <ac:chgData name="Shirley Heavlin" userId="25dc89a6-a2bb-4ea0-9878-1288e178164b" providerId="ADAL" clId="{501FA948-315C-43CA-82CF-F2E5B21D5CC4}" dt="2024-04-03T13:12:06.740" v="26" actId="255"/>
          <ac:spMkLst>
            <pc:docMk/>
            <pc:sldMk cId="0" sldId="429"/>
            <ac:spMk id="3" creationId="{00000000-0000-0000-0000-000000000000}"/>
          </ac:spMkLst>
        </pc:spChg>
      </pc:sldChg>
      <pc:sldChg chg="add modNotesTx">
        <pc:chgData name="Shirley Heavlin" userId="25dc89a6-a2bb-4ea0-9878-1288e178164b" providerId="ADAL" clId="{501FA948-315C-43CA-82CF-F2E5B21D5CC4}" dt="2024-04-03T13:08:39.681" v="9" actId="20577"/>
        <pc:sldMkLst>
          <pc:docMk/>
          <pc:sldMk cId="0" sldId="430"/>
        </pc:sldMkLst>
      </pc:sldChg>
      <pc:sldChg chg="addSp delSp modSp add mod modNotesTx">
        <pc:chgData name="Shirley Heavlin" userId="25dc89a6-a2bb-4ea0-9878-1288e178164b" providerId="ADAL" clId="{501FA948-315C-43CA-82CF-F2E5B21D5CC4}" dt="2024-04-03T13:11:13.578" v="17"/>
        <pc:sldMkLst>
          <pc:docMk/>
          <pc:sldMk cId="473299006" sldId="431"/>
        </pc:sldMkLst>
        <pc:picChg chg="add mod">
          <ac:chgData name="Shirley Heavlin" userId="25dc89a6-a2bb-4ea0-9878-1288e178164b" providerId="ADAL" clId="{501FA948-315C-43CA-82CF-F2E5B21D5CC4}" dt="2024-04-03T13:11:04.028" v="16"/>
          <ac:picMkLst>
            <pc:docMk/>
            <pc:sldMk cId="473299006" sldId="431"/>
            <ac:picMk id="3" creationId="{DAFBE082-E4A8-7BD6-57E5-95D3597F5E13}"/>
          </ac:picMkLst>
        </pc:picChg>
        <pc:picChg chg="del">
          <ac:chgData name="Shirley Heavlin" userId="25dc89a6-a2bb-4ea0-9878-1288e178164b" providerId="ADAL" clId="{501FA948-315C-43CA-82CF-F2E5B21D5CC4}" dt="2024-04-03T13:11:02.800" v="15" actId="478"/>
          <ac:picMkLst>
            <pc:docMk/>
            <pc:sldMk cId="473299006" sldId="431"/>
            <ac:picMk id="20482" creationId="{00000000-0000-0000-0000-000000000000}"/>
          </ac:picMkLst>
        </pc:picChg>
      </pc:sldChg>
      <pc:sldMasterChg chg="delSldLayout modSldLayout">
        <pc:chgData name="Shirley Heavlin" userId="25dc89a6-a2bb-4ea0-9878-1288e178164b" providerId="ADAL" clId="{501FA948-315C-43CA-82CF-F2E5B21D5CC4}" dt="2024-04-03T13:11:15.606" v="18" actId="47"/>
        <pc:sldMasterMkLst>
          <pc:docMk/>
          <pc:sldMasterMk cId="0" sldId="2147483666"/>
        </pc:sldMasterMkLst>
        <pc:sldLayoutChg chg="del">
          <pc:chgData name="Shirley Heavlin" userId="25dc89a6-a2bb-4ea0-9878-1288e178164b" providerId="ADAL" clId="{501FA948-315C-43CA-82CF-F2E5B21D5CC4}" dt="2024-04-03T13:08:30.928" v="7" actId="47"/>
          <pc:sldLayoutMkLst>
            <pc:docMk/>
            <pc:sldMasterMk cId="0" sldId="2147483666"/>
            <pc:sldLayoutMk cId="4134316622" sldId="2147483711"/>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4108250762" sldId="2147483712"/>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924504930" sldId="2147483713"/>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4281881916" sldId="2147483714"/>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1545659677" sldId="2147483715"/>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2608174036" sldId="2147483716"/>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2980457352" sldId="2147483717"/>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2401240169" sldId="2147483718"/>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901099107" sldId="2147483719"/>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4274535572" sldId="2147483720"/>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3384833032" sldId="2147483721"/>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3523568767" sldId="2147483722"/>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1948543146" sldId="2147483723"/>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4098403958" sldId="2147483724"/>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1541908772" sldId="2147483725"/>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728122082" sldId="2147483726"/>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2624962421" sldId="2147483727"/>
          </pc:sldLayoutMkLst>
        </pc:sldLayoutChg>
        <pc:sldLayoutChg chg="del">
          <pc:chgData name="Shirley Heavlin" userId="25dc89a6-a2bb-4ea0-9878-1288e178164b" providerId="ADAL" clId="{501FA948-315C-43CA-82CF-F2E5B21D5CC4}" dt="2024-04-03T13:08:30.928" v="7" actId="47"/>
          <pc:sldLayoutMkLst>
            <pc:docMk/>
            <pc:sldMasterMk cId="0" sldId="2147483666"/>
            <pc:sldLayoutMk cId="1110156172" sldId="2147483728"/>
          </pc:sldLayoutMkLst>
        </pc:sldLayoutChg>
        <pc:sldLayoutChg chg="del">
          <pc:chgData name="Shirley Heavlin" userId="25dc89a6-a2bb-4ea0-9878-1288e178164b" providerId="ADAL" clId="{501FA948-315C-43CA-82CF-F2E5B21D5CC4}" dt="2024-04-03T13:07:59.853" v="6" actId="47"/>
          <pc:sldLayoutMkLst>
            <pc:docMk/>
            <pc:sldMasterMk cId="0" sldId="2147483666"/>
            <pc:sldLayoutMk cId="2345422684" sldId="2147483729"/>
          </pc:sldLayoutMkLst>
        </pc:sldLayoutChg>
        <pc:sldLayoutChg chg="modSp">
          <pc:chgData name="Shirley Heavlin" userId="25dc89a6-a2bb-4ea0-9878-1288e178164b" providerId="ADAL" clId="{501FA948-315C-43CA-82CF-F2E5B21D5CC4}" dt="2024-04-03T13:10:21.493" v="12" actId="207"/>
          <pc:sldLayoutMkLst>
            <pc:docMk/>
            <pc:sldMasterMk cId="0" sldId="2147483666"/>
            <pc:sldLayoutMk cId="4197803894" sldId="2147483730"/>
          </pc:sldLayoutMkLst>
          <pc:spChg chg="mod">
            <ac:chgData name="Shirley Heavlin" userId="25dc89a6-a2bb-4ea0-9878-1288e178164b" providerId="ADAL" clId="{501FA948-315C-43CA-82CF-F2E5B21D5CC4}" dt="2024-04-03T13:10:12.191" v="11" actId="255"/>
            <ac:spMkLst>
              <pc:docMk/>
              <pc:sldMasterMk cId="0" sldId="2147483666"/>
              <pc:sldLayoutMk cId="4197803894" sldId="2147483730"/>
              <ac:spMk id="2" creationId="{00000000-0000-0000-0000-000000000000}"/>
            </ac:spMkLst>
          </pc:spChg>
          <pc:spChg chg="mod">
            <ac:chgData name="Shirley Heavlin" userId="25dc89a6-a2bb-4ea0-9878-1288e178164b" providerId="ADAL" clId="{501FA948-315C-43CA-82CF-F2E5B21D5CC4}" dt="2024-04-03T13:10:21.493" v="12" actId="207"/>
            <ac:spMkLst>
              <pc:docMk/>
              <pc:sldMasterMk cId="0" sldId="2147483666"/>
              <pc:sldLayoutMk cId="4197803894" sldId="2147483730"/>
              <ac:spMk id="3" creationId="{00000000-0000-0000-0000-000000000000}"/>
            </ac:spMkLst>
          </pc:spChg>
        </pc:sldLayoutChg>
        <pc:sldLayoutChg chg="del">
          <pc:chgData name="Shirley Heavlin" userId="25dc89a6-a2bb-4ea0-9878-1288e178164b" providerId="ADAL" clId="{501FA948-315C-43CA-82CF-F2E5B21D5CC4}" dt="2024-04-03T13:11:15.606" v="18" actId="47"/>
          <pc:sldLayoutMkLst>
            <pc:docMk/>
            <pc:sldMasterMk cId="0" sldId="2147483666"/>
            <pc:sldLayoutMk cId="1365934115"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4/3/2024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a:t>Incremental :  </a:t>
            </a:r>
            <a:r>
              <a:rPr lang="en-US" sz="1200" kern="1200" dirty="0">
                <a:solidFill>
                  <a:schemeClr val="tx1"/>
                </a:solidFill>
                <a:latin typeface="+mn-lt"/>
                <a:ea typeface="+mn-ea"/>
                <a:cs typeface="+mn-cs"/>
              </a:rPr>
              <a:t>This approach can be useful for a business that believes that past results are reasonably predictive of future activity and are consistent with the goals of the business. However, this approach can preserve operational inefficiencies (such as excessive staffing or supply usage) if projections are not critically assessed from time to time. The incremental approach is effective if managers assess each area of the budget for adjustment based on the needs of the business and known changes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Zero- based: The alternative approach to budget projection is the </a:t>
            </a:r>
            <a:r>
              <a:rPr lang="en-US" sz="1200" b="1" kern="1200" dirty="0">
                <a:solidFill>
                  <a:schemeClr val="tx1"/>
                </a:solidFill>
                <a:latin typeface="+mn-lt"/>
                <a:ea typeface="+mn-ea"/>
                <a:cs typeface="+mn-cs"/>
              </a:rPr>
              <a:t>zero-based budget</a:t>
            </a:r>
            <a:r>
              <a:rPr lang="en-US" sz="1200" kern="1200" dirty="0">
                <a:solidFill>
                  <a:schemeClr val="tx1"/>
                </a:solidFill>
                <a:latin typeface="+mn-lt"/>
                <a:ea typeface="+mn-ea"/>
                <a:cs typeface="+mn-cs"/>
              </a:rPr>
              <a:t>, where managers start each budget projection as if there were no past experience and each item in the budget must be justified as to its reasonableness each year.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mn-lt"/>
                <a:ea typeface="+mn-ea"/>
                <a:cs typeface="+mn-cs"/>
              </a:rPr>
              <a:t>the financial planning process for a healthcare business will most likely include elements from each of these budget components. </a:t>
            </a:r>
          </a:p>
          <a:p>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The operating budget provides a benchmark for the normal, day-to-day operation of the business.  Essentially the operating budget is a future projection of the income statement and includes estimates of services volume, revenues, and expenses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  No matter the organization type, an understanding of the expected volume of services provided – expressed in a </a:t>
            </a:r>
            <a:r>
              <a:rPr lang="en-US" sz="1200" b="1" kern="1200" dirty="0">
                <a:solidFill>
                  <a:schemeClr val="tx1"/>
                </a:solidFill>
                <a:latin typeface="+mn-lt"/>
                <a:ea typeface="+mn-ea"/>
                <a:cs typeface="+mn-cs"/>
              </a:rPr>
              <a:t>statistical budget</a:t>
            </a:r>
            <a:r>
              <a:rPr lang="en-US" sz="1200" kern="1200" dirty="0">
                <a:solidFill>
                  <a:schemeClr val="tx1"/>
                </a:solidFill>
                <a:latin typeface="+mn-lt"/>
                <a:ea typeface="+mn-ea"/>
                <a:cs typeface="+mn-cs"/>
              </a:rPr>
              <a:t> – provides a necessary foundation for other elements in the operating budget by defining the volume and nature of units of service expected to be provided.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Once an understanding of service volumes is established, managers can apply expected collection rates or premium rates to estimated volumes to arrive at a </a:t>
            </a:r>
            <a:r>
              <a:rPr lang="en-US" sz="1200" b="1" kern="1200" dirty="0">
                <a:solidFill>
                  <a:schemeClr val="tx1"/>
                </a:solidFill>
                <a:latin typeface="+mn-lt"/>
                <a:ea typeface="+mn-ea"/>
                <a:cs typeface="+mn-cs"/>
              </a:rPr>
              <a:t>revenue budget</a:t>
            </a:r>
            <a:endParaRPr lang="en-US" sz="1200" kern="1200" dirty="0">
              <a:solidFill>
                <a:schemeClr val="tx1"/>
              </a:solidFill>
              <a:latin typeface="+mn-lt"/>
              <a:ea typeface="+mn-ea"/>
              <a:cs typeface="+mn-cs"/>
            </a:endParaRPr>
          </a:p>
          <a:p>
            <a:pPr>
              <a:buFont typeface="Arial" pitchFamily="34" charse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While compiling the revenue budget, managers can make assumptions on the rate of collections for items on the statistical budget. he </a:t>
            </a:r>
            <a:r>
              <a:rPr lang="en-US" sz="1200" b="1" kern="1200" dirty="0">
                <a:solidFill>
                  <a:schemeClr val="tx1"/>
                </a:solidFill>
                <a:latin typeface="+mn-lt"/>
                <a:ea typeface="+mn-ea"/>
                <a:cs typeface="+mn-cs"/>
              </a:rPr>
              <a:t>expense budget</a:t>
            </a:r>
            <a:r>
              <a:rPr lang="en-US" sz="1200" kern="1200" dirty="0">
                <a:solidFill>
                  <a:schemeClr val="tx1"/>
                </a:solidFill>
                <a:latin typeface="+mn-lt"/>
                <a:ea typeface="+mn-ea"/>
                <a:cs typeface="+mn-cs"/>
              </a:rPr>
              <a:t> is built using results from the statistical budget. Managers can develop estimates of expenses by knowing operational relationships, such as the number of labor hours per patient served, the average time to address a patient billing question, the average amount of medication per patient discharge, or the salaries for executives and physicians employed in a hospital or clinic setting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Determining capital investments is an important next step in the budgeting and planning process, since capital investments can be a significant use of scarce resources for a healthcare business. These decisions are detailed in a </a:t>
            </a:r>
            <a:r>
              <a:rPr lang="en-US" sz="1200" b="1" kern="1200" dirty="0">
                <a:solidFill>
                  <a:schemeClr val="tx1"/>
                </a:solidFill>
                <a:latin typeface="+mn-lt"/>
                <a:ea typeface="+mn-ea"/>
                <a:cs typeface="+mn-cs"/>
              </a:rPr>
              <a:t>capital budget</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Managers can use the budget in managing a healthcare business by comparing budgeted amounts with actual results achieved by the business. The calculated difference between the actual and budgeted amount is known as the </a:t>
            </a:r>
            <a:r>
              <a:rPr lang="en-US" sz="1200" b="1" kern="1200" dirty="0">
                <a:solidFill>
                  <a:schemeClr val="tx1"/>
                </a:solidFill>
                <a:latin typeface="+mn-lt"/>
                <a:ea typeface="+mn-ea"/>
                <a:cs typeface="+mn-cs"/>
              </a:rPr>
              <a:t>variance</a:t>
            </a:r>
            <a:r>
              <a:rPr lang="en-US"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calculating variances in revenue, the budget amount is subtracted from the actual amount: </a:t>
            </a:r>
            <a:r>
              <a:rPr lang="en-US" sz="1200" b="1" i="1" kern="1200" dirty="0">
                <a:solidFill>
                  <a:schemeClr val="tx1"/>
                </a:solidFill>
                <a:latin typeface="+mn-lt"/>
                <a:ea typeface="+mn-ea"/>
                <a:cs typeface="+mn-cs"/>
              </a:rPr>
              <a:t>Actual – Budget = Revenue variance</a:t>
            </a:r>
            <a:r>
              <a:rPr lang="en-US" sz="1200" kern="1200" dirty="0">
                <a:solidFill>
                  <a:schemeClr val="tx1"/>
                </a:solidFill>
                <a:latin typeface="+mn-lt"/>
                <a:ea typeface="+mn-ea"/>
                <a:cs typeface="+mn-cs"/>
              </a:rPr>
              <a:t>. Conversely, an expense variance is calculated by subtracting the actual amount from the budget amount: </a:t>
            </a:r>
            <a:r>
              <a:rPr lang="en-US" sz="1200" b="1" i="1" kern="1200" dirty="0">
                <a:solidFill>
                  <a:schemeClr val="tx1"/>
                </a:solidFill>
                <a:latin typeface="+mn-lt"/>
                <a:ea typeface="+mn-ea"/>
                <a:cs typeface="+mn-cs"/>
              </a:rPr>
              <a:t>Budget – Actual = Expense variance</a:t>
            </a:r>
            <a:r>
              <a:rPr lang="en-US" sz="1200" kern="1200" dirty="0">
                <a:solidFill>
                  <a:schemeClr val="tx1"/>
                </a:solidFill>
                <a:latin typeface="+mn-lt"/>
                <a:ea typeface="+mn-ea"/>
                <a:cs typeface="+mn-cs"/>
              </a:rPr>
              <a:t>. Since most operating statistics relate to items that generate revenue, the same approach for calculating a revenue variance is used for statistical budget variances.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There are two different types of budget variance analysis. The first is the </a:t>
            </a:r>
            <a:r>
              <a:rPr lang="en-US" sz="1200" b="1" kern="1200" dirty="0">
                <a:solidFill>
                  <a:schemeClr val="tx1"/>
                </a:solidFill>
                <a:latin typeface="+mn-lt"/>
                <a:ea typeface="+mn-ea"/>
                <a:cs typeface="+mn-cs"/>
              </a:rPr>
              <a:t>simple budget variance analysis</a:t>
            </a:r>
            <a:r>
              <a:rPr lang="en-US" sz="1200" kern="1200" dirty="0">
                <a:solidFill>
                  <a:schemeClr val="tx1"/>
                </a:solidFill>
                <a:latin typeface="+mn-lt"/>
                <a:ea typeface="+mn-ea"/>
                <a:cs typeface="+mn-cs"/>
              </a:rPr>
              <a:t>. The simple variance uses the budget as prepared before the beginning of the fiscal period and computes the variances between the budget projection and the actual results. As its name implies, this method is very simple, taking only the difference between the actual and budgeted result, but may be limited if actual volumes differ from the budget projection.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flexible budget variance analysis</a:t>
            </a:r>
            <a:r>
              <a:rPr lang="en-US" sz="1200" kern="1200" dirty="0">
                <a:solidFill>
                  <a:schemeClr val="tx1"/>
                </a:solidFill>
                <a:latin typeface="+mn-lt"/>
                <a:ea typeface="+mn-ea"/>
                <a:cs typeface="+mn-cs"/>
              </a:rPr>
              <a:t>. In response to the fundamental weakness of the simple budget variance, this method requires the manager to adjust the budget for changes in volume by applying revenue and expense-per-unit standards to the actual volume. The analysis then determines the variance between actual results and a budget projection that has been “flexed” to the actual service volume experienced.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Benchmarking is the comparison of key performance measures relative to the competition, other organizations, or groups of organizations compiled by an industry group like the American Hospital Association, America’s Health Insurance Plans, Healthcare Financial Management Association, or the Medical Group Management Association. Organizations such as these can provide valuable benchmarks on key ratios described elsewhere in this training module. A good example of this is the </a:t>
            </a:r>
            <a:r>
              <a:rPr lang="en-US" sz="1200" b="1" kern="1200" dirty="0">
                <a:solidFill>
                  <a:schemeClr val="tx1"/>
                </a:solidFill>
                <a:latin typeface="+mn-lt"/>
                <a:ea typeface="+mn-ea"/>
                <a:cs typeface="+mn-cs"/>
              </a:rPr>
              <a:t>HFMA Key Hospital Financial Statistics and Ratio Medians</a:t>
            </a:r>
            <a:r>
              <a:rPr lang="en-US" sz="1200" kern="1200" dirty="0">
                <a:solidFill>
                  <a:schemeClr val="tx1"/>
                </a:solidFill>
                <a:latin typeface="+mn-lt"/>
                <a:ea typeface="+mn-ea"/>
                <a:cs typeface="+mn-cs"/>
              </a:rPr>
              <a:t> published annually by HFMA for its members.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Financial managers must see the bigger picture of the organization strategically from both a business and clinical care perspective, but they must also translate that strategic vision into measurable terms through the budgeting process.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Through the use of financial management tools such as budget and variance analysis, managers can assess problems with resource use in their businesses and better manage those resources in today’s challenging healthcare industry.</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context for successful use of financial statement data comes from planning and budgeting</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Strategic planning is an essential part of managing any business and sets the general framework for what an organization is in business to accomplish and how it intends to accomplish what it has set out to do.</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Strategic planning starts with a very fundamental premise – “What is it that the business intends to do?” or “What is the purpose of this business?” This is the essence of the </a:t>
            </a:r>
            <a:r>
              <a:rPr lang="en-US" sz="1200" b="1" kern="1200" dirty="0">
                <a:solidFill>
                  <a:schemeClr val="tx1"/>
                </a:solidFill>
                <a:latin typeface="+mn-lt"/>
                <a:ea typeface="+mn-ea"/>
                <a:cs typeface="+mn-cs"/>
              </a:rPr>
              <a:t>mission statement</a:t>
            </a:r>
            <a:r>
              <a:rPr lang="en-US" sz="1200" kern="1200" dirty="0">
                <a:solidFill>
                  <a:schemeClr val="tx1"/>
                </a:solidFill>
                <a:latin typeface="+mn-lt"/>
                <a:ea typeface="+mn-ea"/>
                <a:cs typeface="+mn-cs"/>
              </a:rPr>
              <a:t> – literally, what is the purpose of the business in terms of delivering a service or selling a product? A mission statement may be expressed in multiple parts, such as:  “</a:t>
            </a:r>
            <a:r>
              <a:rPr lang="en-US" sz="1200" i="1" kern="1200" dirty="0">
                <a:solidFill>
                  <a:schemeClr val="tx1"/>
                </a:solidFill>
                <a:latin typeface="+mn-lt"/>
                <a:ea typeface="+mn-ea"/>
                <a:cs typeface="+mn-cs"/>
              </a:rPr>
              <a:t>The mission of XYZ Hospital is to provide high quality care in a state-of-the-art facility that emphasizes the human element of health care.</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Closely linked to the mission statement is the </a:t>
            </a:r>
            <a:r>
              <a:rPr lang="en-US" sz="1200" b="1" kern="1200" dirty="0">
                <a:solidFill>
                  <a:schemeClr val="tx1"/>
                </a:solidFill>
                <a:latin typeface="+mn-lt"/>
                <a:ea typeface="+mn-ea"/>
                <a:cs typeface="+mn-cs"/>
              </a:rPr>
              <a:t>vision statement</a:t>
            </a:r>
            <a:r>
              <a:rPr lang="en-US" sz="1200" kern="1200" dirty="0">
                <a:solidFill>
                  <a:schemeClr val="tx1"/>
                </a:solidFill>
                <a:latin typeface="+mn-lt"/>
                <a:ea typeface="+mn-ea"/>
                <a:cs typeface="+mn-cs"/>
              </a:rPr>
              <a:t>, which is used by some organizations to concisely express the organization’s aspirations. An example of a vision statement for a community health center is: “</a:t>
            </a:r>
            <a:r>
              <a:rPr lang="en-US" sz="1200" i="1" kern="1200" dirty="0">
                <a:solidFill>
                  <a:schemeClr val="tx1"/>
                </a:solidFill>
                <a:latin typeface="+mn-lt"/>
                <a:ea typeface="+mn-ea"/>
                <a:cs typeface="+mn-cs"/>
              </a:rPr>
              <a:t>to be the leading source of care to the medically vulnerable and underserved.</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Once equipped with a sense of the mission and values of a business entity, managers can set out a broad plan to guide the organization toward fulfillment of its mission. This is usually carried out in a </a:t>
            </a:r>
            <a:r>
              <a:rPr lang="en-US" sz="1200" b="1" kern="1200" dirty="0">
                <a:solidFill>
                  <a:schemeClr val="tx1"/>
                </a:solidFill>
                <a:latin typeface="+mn-lt"/>
                <a:ea typeface="+mn-ea"/>
                <a:cs typeface="+mn-cs"/>
              </a:rPr>
              <a:t>strategic plan</a:t>
            </a:r>
            <a:r>
              <a:rPr lang="en-US" sz="1200" kern="1200" dirty="0">
                <a:solidFill>
                  <a:schemeClr val="tx1"/>
                </a:solidFill>
                <a:latin typeface="+mn-lt"/>
                <a:ea typeface="+mn-ea"/>
                <a:cs typeface="+mn-cs"/>
              </a:rPr>
              <a:t>, which looks at a long-term view of the future (at least a year and often ranging up to five years into the future).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strategic plan becomes the foundation for </a:t>
            </a:r>
            <a:r>
              <a:rPr lang="en-US" sz="1200" b="1" kern="1200" dirty="0">
                <a:solidFill>
                  <a:schemeClr val="tx1"/>
                </a:solidFill>
                <a:latin typeface="+mn-lt"/>
                <a:ea typeface="+mn-ea"/>
                <a:cs typeface="+mn-cs"/>
              </a:rPr>
              <a:t>budgeting</a:t>
            </a:r>
            <a:r>
              <a:rPr lang="en-US" sz="1200" kern="1200" dirty="0">
                <a:solidFill>
                  <a:schemeClr val="tx1"/>
                </a:solidFill>
                <a:latin typeface="+mn-lt"/>
                <a:ea typeface="+mn-ea"/>
                <a:cs typeface="+mn-cs"/>
              </a:rPr>
              <a:t> in a healthcare business.  In many respects, an organization’s budget is an expression of its strategic plan in numeric terms. The budget defines the organization’s plans for earning revenues and using resources over a given time period.</a:t>
            </a:r>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extLst>
      <p:ext uri="{BB962C8B-B14F-4D97-AF65-F5344CB8AC3E}">
        <p14:creationId xmlns:p14="http://schemas.microsoft.com/office/powerpoint/2010/main" val="233349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 critical element of working with a budget is understanding that it is a </a:t>
            </a:r>
            <a:r>
              <a:rPr lang="en-US" sz="1200" i="1" kern="1200" dirty="0">
                <a:solidFill>
                  <a:schemeClr val="tx1"/>
                </a:solidFill>
                <a:latin typeface="+mn-lt"/>
                <a:ea typeface="+mn-ea"/>
                <a:cs typeface="+mn-cs"/>
              </a:rPr>
              <a:t>management tool</a:t>
            </a:r>
            <a:r>
              <a:rPr lang="en-US" sz="1200" kern="1200" dirty="0">
                <a:solidFill>
                  <a:schemeClr val="tx1"/>
                </a:solidFill>
                <a:latin typeface="+mn-lt"/>
                <a:ea typeface="+mn-ea"/>
                <a:cs typeface="+mn-cs"/>
              </a:rPr>
              <a:t>, not a financial tool.  Budgets set targets and objectives based on a plan set out by management.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Budgets are useful in helping managers better control operations in their clinic, hospital, or health plan. Values in the budget can be used as a benchmark against which actual revenue and expense results can be compared.</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Usually the budget for a healthcare entity is based on a forecast for the coming year. However, monitoring progress toward organizational goals on a year-by-year basis is generally ineffective, as unfavorable changes in financial performance could remain uncorrected until they have had a significant negative impact. Generally, an annual budget projection is broken down into quarterly or monthly segments, and those annual subdivisions are used for ongoing monitoring and control in a healthcare business.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dirty="0"/>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dirty="0"/>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30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197803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738687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912117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23263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751561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88087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25050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732054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3442853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472579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716670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236871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70122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1.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4/3/2024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pic>
        <p:nvPicPr>
          <p:cNvPr id="7" name="Picture 6">
            <a:extLst>
              <a:ext uri="{FF2B5EF4-FFF2-40B4-BE49-F238E27FC236}">
                <a16:creationId xmlns:a16="http://schemas.microsoft.com/office/drawing/2014/main" id="{AD6D1214-C15E-C6BF-45AE-1C7A48660BE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57200" y="4615354"/>
            <a:ext cx="889000" cy="43086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30" r:id="rId13"/>
    <p:sldLayoutId id="2147483731" r:id="rId14"/>
    <p:sldLayoutId id="2147483732" r:id="rId15"/>
    <p:sldLayoutId id="2147483733" r:id="rId16"/>
    <p:sldLayoutId id="2147483734" r:id="rId17"/>
    <p:sldLayoutId id="2147483735" r:id="rId18"/>
    <p:sldLayoutId id="2147483737" r:id="rId19"/>
    <p:sldLayoutId id="2147483738" r:id="rId20"/>
    <p:sldLayoutId id="2147483739" r:id="rId21"/>
    <p:sldLayoutId id="2147483740" r:id="rId22"/>
    <p:sldLayoutId id="2147483741" r:id="rId23"/>
    <p:sldLayoutId id="2147483742" r:id="rId24"/>
    <p:sldLayoutId id="2147483743" r:id="rId2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4/3/2024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18533" y="3458841"/>
            <a:ext cx="8547099" cy="1012499"/>
          </a:xfrm>
        </p:spPr>
        <p:txBody>
          <a:bodyPr>
            <a:normAutofit/>
          </a:bodyPr>
          <a:lstStyle/>
          <a:p>
            <a:r>
              <a:rPr lang="en-US" sz="2400" dirty="0"/>
              <a:t>Module I - HFMA Business of Health Care</a:t>
            </a:r>
          </a:p>
          <a:p>
            <a:r>
              <a:rPr lang="en-US" sz="2400" dirty="0"/>
              <a:t>Course 4: Course 4: Strategic Financial Issues</a:t>
            </a:r>
          </a:p>
          <a:p>
            <a:endParaRPr lang="en-US" sz="3000" dirty="0"/>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Budgeting</a:t>
            </a:r>
          </a:p>
        </p:txBody>
      </p:sp>
      <p:sp>
        <p:nvSpPr>
          <p:cNvPr id="3" name="Content Placeholder 2"/>
          <p:cNvSpPr>
            <a:spLocks noGrp="1"/>
          </p:cNvSpPr>
          <p:nvPr>
            <p:ph sz="half" idx="1"/>
          </p:nvPr>
        </p:nvSpPr>
        <p:spPr>
          <a:xfrm>
            <a:off x="1582615" y="1428750"/>
            <a:ext cx="7772400" cy="3143250"/>
          </a:xfrm>
        </p:spPr>
        <p:txBody>
          <a:bodyPr/>
          <a:lstStyle/>
          <a:p>
            <a:r>
              <a:rPr lang="en-US" sz="4000" dirty="0"/>
              <a:t>Incremental</a:t>
            </a:r>
          </a:p>
          <a:p>
            <a:pPr marL="0" indent="0">
              <a:buNone/>
            </a:pPr>
            <a:endParaRPr lang="en-US" sz="4000" dirty="0"/>
          </a:p>
          <a:p>
            <a:r>
              <a:rPr lang="en-US" sz="4000" dirty="0"/>
              <a:t>Zero-based budgeting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Elements of the Budget for a Healthcare Business</a:t>
            </a:r>
            <a:br>
              <a:rPr lang="en-US" dirty="0"/>
            </a:br>
            <a:endParaRPr lang="en-US" dirty="0"/>
          </a:p>
        </p:txBody>
      </p:sp>
      <p:sp>
        <p:nvSpPr>
          <p:cNvPr id="3" name="Content Placeholder 2"/>
          <p:cNvSpPr>
            <a:spLocks noGrp="1"/>
          </p:cNvSpPr>
          <p:nvPr>
            <p:ph sz="half" idx="1"/>
          </p:nvPr>
        </p:nvSpPr>
        <p:spPr>
          <a:xfrm>
            <a:off x="940777" y="1358411"/>
            <a:ext cx="7772400" cy="3143250"/>
          </a:xfrm>
        </p:spPr>
        <p:txBody>
          <a:bodyPr/>
          <a:lstStyle/>
          <a:p>
            <a:pPr>
              <a:buNone/>
            </a:pPr>
            <a:r>
              <a:rPr lang="en-US" sz="3200" dirty="0"/>
              <a:t>Financial Planning Resources:</a:t>
            </a:r>
          </a:p>
          <a:p>
            <a:r>
              <a:rPr lang="en-US" sz="3200" dirty="0"/>
              <a:t>Operating and Statistical Budgets</a:t>
            </a:r>
          </a:p>
          <a:p>
            <a:r>
              <a:rPr lang="en-US" sz="3200" dirty="0"/>
              <a:t>Revenue Budget</a:t>
            </a:r>
          </a:p>
          <a:p>
            <a:r>
              <a:rPr lang="en-US" sz="3200" dirty="0"/>
              <a:t>Expense Budget</a:t>
            </a:r>
          </a:p>
          <a:p>
            <a:r>
              <a:rPr lang="en-US" sz="3200" dirty="0"/>
              <a:t>Capital Budget</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Variance Analysis</a:t>
            </a:r>
          </a:p>
        </p:txBody>
      </p:sp>
      <p:sp>
        <p:nvSpPr>
          <p:cNvPr id="3" name="Content Placeholder 2"/>
          <p:cNvSpPr>
            <a:spLocks noGrp="1"/>
          </p:cNvSpPr>
          <p:nvPr>
            <p:ph sz="half" idx="1"/>
          </p:nvPr>
        </p:nvSpPr>
        <p:spPr>
          <a:xfrm>
            <a:off x="1657350" y="1200150"/>
            <a:ext cx="5829300" cy="1143000"/>
          </a:xfrm>
        </p:spPr>
        <p:txBody>
          <a:bodyPr/>
          <a:lstStyle/>
          <a:p>
            <a:pPr>
              <a:buNone/>
            </a:pPr>
            <a:r>
              <a:rPr lang="en-US" b="1" i="1" dirty="0"/>
              <a:t>Actual – Budget = Revenue variance</a:t>
            </a:r>
            <a:endParaRPr lang="en-US" dirty="0"/>
          </a:p>
          <a:p>
            <a:endParaRPr lang="en-US" dirty="0"/>
          </a:p>
          <a:p>
            <a:pPr>
              <a:buNone/>
            </a:pPr>
            <a:r>
              <a:rPr lang="en-US" dirty="0"/>
              <a:t> </a:t>
            </a:r>
            <a:r>
              <a:rPr lang="en-US" b="1" i="1" dirty="0"/>
              <a:t>Budget – Actual = Expense variance</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pic>
        <p:nvPicPr>
          <p:cNvPr id="2050" name="Picture 2" descr="http://exceluser.com/images/varcha2.gif"/>
          <p:cNvPicPr>
            <a:picLocks noChangeAspect="1" noChangeArrowheads="1"/>
          </p:cNvPicPr>
          <p:nvPr/>
        </p:nvPicPr>
        <p:blipFill>
          <a:blip r:embed="rId3"/>
          <a:srcRect/>
          <a:stretch>
            <a:fillRect/>
          </a:stretch>
        </p:blipFill>
        <p:spPr bwMode="auto">
          <a:xfrm>
            <a:off x="2171700" y="2514600"/>
            <a:ext cx="4286250" cy="2107407"/>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Variance Analysis</a:t>
            </a:r>
          </a:p>
        </p:txBody>
      </p:sp>
      <p:sp>
        <p:nvSpPr>
          <p:cNvPr id="3" name="Content Placeholder 2"/>
          <p:cNvSpPr>
            <a:spLocks noGrp="1"/>
          </p:cNvSpPr>
          <p:nvPr>
            <p:ph sz="half" idx="1"/>
          </p:nvPr>
        </p:nvSpPr>
        <p:spPr>
          <a:xfrm>
            <a:off x="1657350" y="1200150"/>
            <a:ext cx="5829300" cy="971550"/>
          </a:xfrm>
        </p:spPr>
        <p:txBody>
          <a:bodyPr/>
          <a:lstStyle/>
          <a:p>
            <a:r>
              <a:rPr lang="en-US" sz="3000" dirty="0"/>
              <a:t>Simple</a:t>
            </a:r>
          </a:p>
          <a:p>
            <a:endParaRPr lang="en-US" sz="3000" dirty="0"/>
          </a:p>
          <a:p>
            <a:r>
              <a:rPr lang="en-US" sz="3000" dirty="0"/>
              <a:t>Flexible Budget Variance Analysis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pic>
        <p:nvPicPr>
          <p:cNvPr id="32770" name="Picture 2" descr="http://thepeoplegroup.com/wp-content/uploads/2012/12/flexible-businessman.jpg"/>
          <p:cNvPicPr>
            <a:picLocks noChangeAspect="1" noChangeArrowheads="1"/>
          </p:cNvPicPr>
          <p:nvPr/>
        </p:nvPicPr>
        <p:blipFill>
          <a:blip r:embed="rId3"/>
          <a:srcRect/>
          <a:stretch>
            <a:fillRect/>
          </a:stretch>
        </p:blipFill>
        <p:spPr bwMode="auto">
          <a:xfrm>
            <a:off x="2971801" y="2628900"/>
            <a:ext cx="3771900" cy="19431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Guidance for </a:t>
            </a:r>
            <a:br>
              <a:rPr lang="en-US" dirty="0"/>
            </a:br>
            <a:r>
              <a:rPr lang="en-US" dirty="0"/>
              <a:t>Strategic Financial Planning</a:t>
            </a:r>
          </a:p>
        </p:txBody>
      </p:sp>
      <p:sp>
        <p:nvSpPr>
          <p:cNvPr id="3" name="Content Placeholder 2"/>
          <p:cNvSpPr>
            <a:spLocks noGrp="1"/>
          </p:cNvSpPr>
          <p:nvPr>
            <p:ph sz="half" idx="1"/>
          </p:nvPr>
        </p:nvSpPr>
        <p:spPr>
          <a:xfrm>
            <a:off x="1657350" y="1200150"/>
            <a:ext cx="5829300" cy="742950"/>
          </a:xfrm>
        </p:spPr>
        <p:txBody>
          <a:bodyPr/>
          <a:lstStyle/>
          <a:p>
            <a:r>
              <a:rPr lang="en-US" sz="3000" dirty="0"/>
              <a:t>Benchmarking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pic>
        <p:nvPicPr>
          <p:cNvPr id="34818" name="Picture 2" descr="http://www.solutionsellingblog.com/storage/post-images/benchmarking_small.jpg?__SQUARESPACE_CACHEVERSION=1251140012468"/>
          <p:cNvPicPr>
            <a:picLocks noChangeAspect="1" noChangeArrowheads="1"/>
          </p:cNvPicPr>
          <p:nvPr/>
        </p:nvPicPr>
        <p:blipFill>
          <a:blip r:embed="rId3"/>
          <a:srcRect/>
          <a:stretch>
            <a:fillRect/>
          </a:stretch>
        </p:blipFill>
        <p:spPr bwMode="auto">
          <a:xfrm>
            <a:off x="2400300" y="1714500"/>
            <a:ext cx="4229100" cy="2628900"/>
          </a:xfrm>
          <a:prstGeom prst="rect">
            <a:avLst/>
          </a:prstGeom>
          <a:ln>
            <a:noFill/>
          </a:ln>
          <a:effectLst>
            <a:softEdge rad="112500"/>
          </a:effec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Finance Professionals</a:t>
            </a:r>
          </a:p>
        </p:txBody>
      </p:sp>
      <p:sp>
        <p:nvSpPr>
          <p:cNvPr id="3" name="Content Placeholder 2"/>
          <p:cNvSpPr>
            <a:spLocks noGrp="1"/>
          </p:cNvSpPr>
          <p:nvPr>
            <p:ph sz="half" idx="1"/>
          </p:nvPr>
        </p:nvSpPr>
        <p:spPr/>
        <p:txBody>
          <a:bodyPr/>
          <a:lstStyle/>
          <a:p>
            <a:r>
              <a:rPr lang="en-US" dirty="0"/>
              <a:t>See the bigger picture of organizational strategy</a:t>
            </a:r>
          </a:p>
          <a:p>
            <a:pPr lvl="1"/>
            <a:r>
              <a:rPr lang="en-US" dirty="0"/>
              <a:t>Business</a:t>
            </a:r>
          </a:p>
          <a:p>
            <a:pPr lvl="1"/>
            <a:r>
              <a:rPr lang="en-US" dirty="0"/>
              <a:t>Clinical care delivery</a:t>
            </a:r>
          </a:p>
          <a:p>
            <a:r>
              <a:rPr lang="en-US" dirty="0"/>
              <a:t>Translate the strategy into measurable terms through the budget process</a:t>
            </a:r>
          </a:p>
          <a:p>
            <a:r>
              <a:rPr lang="en-US" dirty="0"/>
              <a:t>Assess problems with resource use to better manage resources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16</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sz="3000" dirty="0"/>
              <a:t>YOU will be able to </a:t>
            </a:r>
          </a:p>
          <a:p>
            <a:pPr lvl="0"/>
            <a:r>
              <a:rPr lang="en-US" sz="1800" dirty="0"/>
              <a:t>Describe how strategic planning influences budgeting,</a:t>
            </a:r>
          </a:p>
          <a:p>
            <a:pPr lvl="0"/>
            <a:r>
              <a:rPr lang="en-US" sz="1800" dirty="0"/>
              <a:t>Differentiate between various budgeting approaches, </a:t>
            </a:r>
          </a:p>
          <a:p>
            <a:pPr lvl="0"/>
            <a:r>
              <a:rPr lang="en-US" sz="1800" dirty="0"/>
              <a:t>Define the different types of budgets used in a healthcare business, and </a:t>
            </a:r>
          </a:p>
          <a:p>
            <a:r>
              <a:rPr lang="en-US" sz="1800" dirty="0"/>
              <a:t>Complete a simple budget variance analysis</a:t>
            </a:r>
          </a:p>
          <a:p>
            <a:endParaRPr lang="en-US" sz="3000" dirty="0"/>
          </a:p>
          <a:p>
            <a:pPr algn="ctr">
              <a:buNone/>
            </a:pP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Context</a:t>
            </a:r>
          </a:p>
        </p:txBody>
      </p:sp>
      <p:sp>
        <p:nvSpPr>
          <p:cNvPr id="3" name="Content Placeholder 2"/>
          <p:cNvSpPr>
            <a:spLocks noGrp="1"/>
          </p:cNvSpPr>
          <p:nvPr>
            <p:ph sz="half" idx="1"/>
          </p:nvPr>
        </p:nvSpPr>
        <p:spPr/>
        <p:txBody>
          <a:bodyPr/>
          <a:lstStyle/>
          <a:p>
            <a:pPr algn="ctr"/>
            <a:endParaRPr lang="en-US" sz="4950" b="1" dirty="0"/>
          </a:p>
          <a:p>
            <a:pPr algn="ctr">
              <a:buNone/>
            </a:pPr>
            <a:endParaRPr lang="en-US" sz="4950" b="1" dirty="0"/>
          </a:p>
          <a:p>
            <a:pPr algn="ctr">
              <a:buNone/>
            </a:pPr>
            <a:r>
              <a:rPr lang="en-US" sz="4950" b="1" dirty="0"/>
              <a:t>Planning</a:t>
            </a:r>
          </a:p>
          <a:p>
            <a:pPr algn="ctr">
              <a:buNone/>
            </a:pPr>
            <a:endParaRPr lang="en-US" sz="4950" b="1" dirty="0"/>
          </a:p>
          <a:p>
            <a:pPr algn="ctr">
              <a:buNone/>
            </a:pPr>
            <a:endParaRPr lang="en-US" sz="4950" b="1" dirty="0"/>
          </a:p>
          <a:p>
            <a:pPr algn="ctr">
              <a:buNone/>
            </a:pPr>
            <a:r>
              <a:rPr lang="en-US" sz="4950" b="1" dirty="0"/>
              <a:t>Budgeting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Strategic Planning </a:t>
            </a:r>
            <a:br>
              <a:rPr lang="en-US" dirty="0"/>
            </a:b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pic>
        <p:nvPicPr>
          <p:cNvPr id="1026" name="Picture 2" descr="http://www.businessfreedomgroup.com.au/site/wp-content/uploads/2014/05/strategic-plan-cycle.jpg"/>
          <p:cNvPicPr>
            <a:picLocks noChangeAspect="1" noChangeArrowheads="1"/>
          </p:cNvPicPr>
          <p:nvPr/>
        </p:nvPicPr>
        <p:blipFill>
          <a:blip r:embed="rId3"/>
          <a:srcRect/>
          <a:stretch>
            <a:fillRect/>
          </a:stretch>
        </p:blipFill>
        <p:spPr bwMode="auto">
          <a:xfrm>
            <a:off x="2084784" y="1143000"/>
            <a:ext cx="5401866" cy="3314700"/>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pic>
        <p:nvPicPr>
          <p:cNvPr id="15362" name="Picture 2" descr="http://www.therapyresources-inc.com/wp-content/uploads/2011/08/VisionMission.jpg"/>
          <p:cNvPicPr>
            <a:picLocks noChangeAspect="1" noChangeArrowheads="1"/>
          </p:cNvPicPr>
          <p:nvPr/>
        </p:nvPicPr>
        <p:blipFill>
          <a:blip r:embed="rId3"/>
          <a:srcRect/>
          <a:stretch>
            <a:fillRect/>
          </a:stretch>
        </p:blipFill>
        <p:spPr bwMode="auto">
          <a:xfrm>
            <a:off x="2686050" y="1325166"/>
            <a:ext cx="3943350" cy="2561035"/>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Statement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pic>
        <p:nvPicPr>
          <p:cNvPr id="18434" name="Picture 2" descr="http://igniteyourlifebook.com/wp-content/uploads/2011/04/Vision-Statement-2.jpg"/>
          <p:cNvPicPr>
            <a:picLocks noChangeAspect="1" noChangeArrowheads="1"/>
          </p:cNvPicPr>
          <p:nvPr/>
        </p:nvPicPr>
        <p:blipFill>
          <a:blip r:embed="rId3"/>
          <a:srcRect/>
          <a:stretch>
            <a:fillRect/>
          </a:stretch>
        </p:blipFill>
        <p:spPr bwMode="auto">
          <a:xfrm>
            <a:off x="2000250" y="1428751"/>
            <a:ext cx="5372100" cy="2135981"/>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pic>
        <p:nvPicPr>
          <p:cNvPr id="20482" name="Picture 2" descr="http://thinkingfutures.net/wp-content/uploads/2010/10/strategy.jpg"/>
          <p:cNvPicPr>
            <a:picLocks noChangeAspect="1" noChangeArrowheads="1"/>
          </p:cNvPicPr>
          <p:nvPr/>
        </p:nvPicPr>
        <p:blipFill>
          <a:blip r:embed="rId3"/>
          <a:srcRect/>
          <a:stretch>
            <a:fillRect/>
          </a:stretch>
        </p:blipFill>
        <p:spPr bwMode="auto">
          <a:xfrm>
            <a:off x="1414462" y="1143000"/>
            <a:ext cx="6072188" cy="3543300"/>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pic>
        <p:nvPicPr>
          <p:cNvPr id="3" name="Picture 2" descr="http://brainpanmedia.com/wp-content/uploads/2011/06/Budget-Icon.png">
            <a:extLst>
              <a:ext uri="{FF2B5EF4-FFF2-40B4-BE49-F238E27FC236}">
                <a16:creationId xmlns:a16="http://schemas.microsoft.com/office/drawing/2014/main" id="{DAFBE082-E4A8-7BD6-57E5-95D3597F5E13}"/>
              </a:ext>
            </a:extLst>
          </p:cNvPr>
          <p:cNvPicPr>
            <a:picLocks noChangeAspect="1" noChangeArrowheads="1"/>
          </p:cNvPicPr>
          <p:nvPr/>
        </p:nvPicPr>
        <p:blipFill>
          <a:blip r:embed="rId3"/>
          <a:srcRect/>
          <a:stretch>
            <a:fillRect/>
          </a:stretch>
        </p:blipFill>
        <p:spPr bwMode="auto">
          <a:xfrm>
            <a:off x="2128837" y="1143000"/>
            <a:ext cx="5357813" cy="3486150"/>
          </a:xfrm>
          <a:prstGeom prst="rect">
            <a:avLst/>
          </a:prstGeom>
          <a:noFill/>
        </p:spPr>
      </p:pic>
    </p:spTree>
    <p:extLst>
      <p:ext uri="{BB962C8B-B14F-4D97-AF65-F5344CB8AC3E}">
        <p14:creationId xmlns:p14="http://schemas.microsoft.com/office/powerpoint/2010/main" val="4732990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Budget Concepts'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pic>
        <p:nvPicPr>
          <p:cNvPr id="5" name="Content Placeholder 4" descr="http://www.24point0.com/ppt-shop/media/catalog/product/cache/1/image/d171120514cc7a43219401903acb5611/m/a/management-tool-kit-project-manager-powerpoint.jpg"/>
          <p:cNvPicPr>
            <a:picLocks noGrp="1"/>
          </p:cNvPicPr>
          <p:nvPr>
            <p:ph sz="half" idx="1"/>
          </p:nvPr>
        </p:nvPicPr>
        <p:blipFill>
          <a:blip r:embed="rId3"/>
          <a:srcRect l="71534" t="23611" b="21296"/>
          <a:stretch>
            <a:fillRect/>
          </a:stretch>
        </p:blipFill>
        <p:spPr bwMode="auto">
          <a:xfrm>
            <a:off x="2800350" y="1037451"/>
            <a:ext cx="3771900" cy="3477399"/>
          </a:xfrm>
          <a:prstGeom prst="rect">
            <a:avLst/>
          </a:prstGeom>
          <a:noFill/>
          <a:ln w="9525">
            <a:noFill/>
            <a:miter lim="800000"/>
            <a:headEnd/>
            <a:tailEnd/>
          </a:ln>
        </p:spPr>
      </p:pic>
      <p:sp>
        <p:nvSpPr>
          <p:cNvPr id="6" name="TextBox 5"/>
          <p:cNvSpPr txBox="1"/>
          <p:nvPr/>
        </p:nvSpPr>
        <p:spPr>
          <a:xfrm>
            <a:off x="1657350" y="1037452"/>
            <a:ext cx="1314450" cy="507831"/>
          </a:xfrm>
          <a:prstGeom prst="rect">
            <a:avLst/>
          </a:prstGeom>
          <a:noFill/>
        </p:spPr>
        <p:txBody>
          <a:bodyPr wrap="square" rtlCol="0">
            <a:spAutoFit/>
          </a:bodyPr>
          <a:lstStyle/>
          <a:p>
            <a:r>
              <a:rPr lang="en-US" sz="2700" dirty="0"/>
              <a:t>Budget</a:t>
            </a:r>
          </a:p>
        </p:txBody>
      </p:sp>
      <p:cxnSp>
        <p:nvCxnSpPr>
          <p:cNvPr id="8" name="Straight Arrow Connector 7"/>
          <p:cNvCxnSpPr/>
          <p:nvPr/>
        </p:nvCxnSpPr>
        <p:spPr>
          <a:xfrm>
            <a:off x="2628900" y="1522200"/>
            <a:ext cx="1657350" cy="1221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Props1.xml><?xml version="1.0" encoding="utf-8"?>
<ds:datastoreItem xmlns:ds="http://schemas.openxmlformats.org/officeDocument/2006/customXml" ds:itemID="{7B012004-C1EF-4978-8BDE-7471E822AE23}"/>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22896B5E-7282-4045-B380-07B2682E29F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3027b10-9609-4edf-a0fc-c08fbb57bad4"/>
    <ds:schemaRef ds:uri="http://purl.org/dc/elements/1.1/"/>
    <ds:schemaRef ds:uri="2b785195-5975-4940-a333-4d6dafdd37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10785</TotalTime>
  <Words>1616</Words>
  <Application>Microsoft Office PowerPoint</Application>
  <PresentationFormat>On-screen Show (16:9)</PresentationFormat>
  <Paragraphs>124</Paragraphs>
  <Slides>17</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Aptos</vt:lpstr>
      <vt:lpstr>arial</vt:lpstr>
      <vt:lpstr>arial</vt:lpstr>
      <vt:lpstr>Calibri</vt:lpstr>
      <vt:lpstr>Calibri Light</vt:lpstr>
      <vt:lpstr>Office Theme</vt:lpstr>
      <vt:lpstr>Office Theme</vt:lpstr>
      <vt:lpstr>1_Office Theme</vt:lpstr>
      <vt:lpstr>PowerPoint Presentation</vt:lpstr>
      <vt:lpstr>Learning Objectives</vt:lpstr>
      <vt:lpstr>Starting Context</vt:lpstr>
      <vt:lpstr>Basics of Strategic Planning  </vt:lpstr>
      <vt:lpstr>Mission Statement</vt:lpstr>
      <vt:lpstr>Vision Statement</vt:lpstr>
      <vt:lpstr>Strategic Plan</vt:lpstr>
      <vt:lpstr>Strategic Plan</vt:lpstr>
      <vt:lpstr>Basic Budget Concepts'</vt:lpstr>
      <vt:lpstr>Approaches to Budgeting</vt:lpstr>
      <vt:lpstr>Elements of the Budget for a Healthcare Business </vt:lpstr>
      <vt:lpstr>Budget Variance Analysis</vt:lpstr>
      <vt:lpstr>Budget Variance Analysis</vt:lpstr>
      <vt:lpstr>Other Guidance for  Strategic Financial Planning</vt:lpstr>
      <vt:lpstr>Strategic Finance Professionals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10</cp:revision>
  <cp:lastPrinted>2023-06-23T18:25:12Z</cp:lastPrinted>
  <dcterms:created xsi:type="dcterms:W3CDTF">2022-03-30T22:47:06Z</dcterms:created>
  <dcterms:modified xsi:type="dcterms:W3CDTF">2024-04-03T13:32:29Z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