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35_4F37A807.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493" r:id="rId6"/>
    <p:sldId id="280" r:id="rId7"/>
    <p:sldId id="494" r:id="rId8"/>
    <p:sldId id="279" r:id="rId9"/>
    <p:sldId id="262" r:id="rId10"/>
    <p:sldId id="268" r:id="rId11"/>
    <p:sldId id="309" r:id="rId12"/>
    <p:sldId id="478" r:id="rId13"/>
    <p:sldId id="480" r:id="rId14"/>
    <p:sldId id="479" r:id="rId15"/>
    <p:sldId id="490" r:id="rId16"/>
    <p:sldId id="489" r:id="rId17"/>
    <p:sldId id="488" r:id="rId18"/>
    <p:sldId id="495" r:id="rId19"/>
    <p:sldId id="487" r:id="rId20"/>
    <p:sldId id="482" r:id="rId21"/>
    <p:sldId id="497" r:id="rId22"/>
    <p:sldId id="498" r:id="rId23"/>
    <p:sldId id="499" r:id="rId24"/>
    <p:sldId id="496" r:id="rId25"/>
    <p:sldId id="483" r:id="rId26"/>
    <p:sldId id="484" r:id="rId27"/>
    <p:sldId id="486" r:id="rId28"/>
    <p:sldId id="485" r:id="rId29"/>
    <p:sldId id="491" r:id="rId30"/>
    <p:sldId id="481" r:id="rId31"/>
    <p:sldId id="2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809409-D9DF-FA1C-358F-043EFFFDA63E}" name="Patricia Blackwell" initials="" userId="S::plblackwell@medcost.com::398c7bfa-6e61-4de3-8c4e-0d329ff11ba0" providerId="AD"/>
  <p188:author id="{AFA86269-C69C-7EB9-E28A-B4C6A6509E92}" name="Laura Patterson" initials="LP" userId="S::LPatterson@medcost.com::f1af2595-cd14-4134-9367-e274661190d1" providerId="AD"/>
  <p188:author id="{B7412392-EC1A-50FD-A5D6-2D15CC70AF2F}" name="Myra Foltz" initials="MF" userId="S::MFoltz@medcost.com::20b76b23-a323-455d-abdd-8b0f6696cbb4" providerId="AD"/>
  <p188:author id="{4F25FBB7-718D-19EA-5484-D4F728187BE9}" name="Patricia Blackwell" initials="PB" userId="S::PLBlackwell@medcost.com::398c7bfa-6e61-4de3-8c4e-0d329ff11b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55A51C"/>
    <a:srgbClr val="00284E"/>
    <a:srgbClr val="FFFFFF"/>
    <a:srgbClr val="013D7B"/>
    <a:srgbClr val="001A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60"/>
  </p:normalViewPr>
  <p:slideViewPr>
    <p:cSldViewPr snapToGrid="0">
      <p:cViewPr varScale="1">
        <p:scale>
          <a:sx n="108" d="100"/>
          <a:sy n="108" d="100"/>
        </p:scale>
        <p:origin x="7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omments/modernComment_135_4F37A807.xml><?xml version="1.0" encoding="utf-8"?>
<p188:cmLst xmlns:a="http://schemas.openxmlformats.org/drawingml/2006/main" xmlns:r="http://schemas.openxmlformats.org/officeDocument/2006/relationships" xmlns:p188="http://schemas.microsoft.com/office/powerpoint/2018/8/main">
  <p188:cm id="{86866BAD-F1EC-4A6C-BFCB-8B51EA268554}" authorId="{AFA86269-C69C-7EB9-E28A-B4C6A6509E92}" created="2024-03-05T19:15:17.634">
    <pc:sldMkLst xmlns:pc="http://schemas.microsoft.com/office/powerpoint/2013/main/command">
      <pc:docMk/>
      <pc:sldMk cId="1329047559" sldId="309"/>
    </pc:sldMkLst>
    <p188:replyLst>
      <p188:reply id="{96B68846-CCC7-41CD-BD6A-5D92A07324A8}" authorId="{AFA86269-C69C-7EB9-E28A-B4C6A6509E92}" created="2024-03-05T19:15:38.655">
        <p188:txBody>
          <a:bodyPr/>
          <a:lstStyle/>
          <a:p>
            <a:r>
              <a:rPr lang="en-US"/>
              <a:t>[@Patricia Blackwell] add Columbus Regional</a:t>
            </a:r>
          </a:p>
        </p188:txBody>
      </p188:reply>
      <p188:reply id="{019BB4A7-E86E-484C-94C2-DCBC349CF35C}" authorId="{4F25FBB7-718D-19EA-5484-D4F728187BE9}" created="2024-03-05T19:50:07.662">
        <p188:txBody>
          <a:bodyPr/>
          <a:lstStyle/>
          <a:p>
            <a:r>
              <a:rPr lang="en-US"/>
              <a:t>Completed
</a:t>
            </a:r>
          </a:p>
        </p188:txBody>
      </p188:reply>
    </p188:replyLst>
    <p188:txBody>
      <a:bodyPr/>
      <a:lstStyle/>
      <a:p>
        <a:r>
          <a:rPr lang="en-US"/>
          <a:t>Ask sales/AM for input. Hornwood </a:t>
        </a:r>
      </a:p>
    </p188:txBody>
    <p188:extLst>
      <p:ext xmlns:p="http://schemas.openxmlformats.org/presentationml/2006/main" uri="{5BB2D875-25FF-4072-B9AC-8F64D62656EB}">
        <p228:taskDetails xmlns:p228="http://schemas.microsoft.com/office/powerpoint/2022/08/main" xmlns="">
          <p228:history>
            <p228:event time="2024-03-05T19:15:38.656" id="{57CD51F3-2E29-479E-98B7-E2D6A823BE53}">
              <p228:atrbtn authorId="{AFA86269-C69C-7EB9-E28A-B4C6A6509E92}"/>
              <p228:anchr>
                <p228:comment id="{96B68846-CCC7-41CD-BD6A-5D92A07324A8}"/>
              </p228:anchr>
              <p228:add/>
            </p228:event>
            <p228:event time="2024-03-05T19:15:38.656" id="{236839AD-2B49-4322-BC4A-C6DBBB3C33A1}">
              <p228:atrbtn authorId="{AFA86269-C69C-7EB9-E28A-B4C6A6509E92}"/>
              <p228:anchr>
                <p228:comment id="{96B68846-CCC7-41CD-BD6A-5D92A07324A8}"/>
              </p228:anchr>
              <p228:asgn authorId="{1B809409-D9DF-FA1C-358F-043EFFFDA63E}"/>
            </p228:event>
            <p228:event time="2024-03-05T19:15:38.656" id="{D74BA74A-8A92-4AE2-95AE-15B508731DD4}">
              <p228:atrbtn authorId="{AFA86269-C69C-7EB9-E28A-B4C6A6509E92}"/>
              <p228:anchr>
                <p228:comment id="{96B68846-CCC7-41CD-BD6A-5D92A07324A8}"/>
              </p228:anchr>
              <p228:date stDt="2024-03-05T19:15:38.656" endDt="2024-03-05T19:15:38.656"/>
            </p228:event>
            <p228:event time="2024-03-05T19:15:38.656" id="{6F5A585D-5A4E-4B1E-A59D-29D15EE81E85}">
              <p228:atrbtn authorId="{AFA86269-C69C-7EB9-E28A-B4C6A6509E92}"/>
              <p228:anchr>
                <p228:comment id="{96B68846-CCC7-41CD-BD6A-5D92A07324A8}"/>
              </p228:anchr>
              <p228:title val="@Patricia Blackwell add Columbus Regional"/>
            </p228:event>
          </p228:history>
        </p228:taskDetails>
      </p:ext>
    </p188:extLst>
  </p188:cm>
  <p188:cm id="{03ECF307-D7FE-42A6-B5C1-4C0BF4582149}" authorId="{AFA86269-C69C-7EB9-E28A-B4C6A6509E92}" created="2024-03-05T19:19:00.488">
    <pc:sldMkLst xmlns:pc="http://schemas.microsoft.com/office/powerpoint/2013/main/command">
      <pc:docMk/>
      <pc:sldMk cId="1329047559" sldId="309"/>
    </pc:sldMkLst>
    <p188:replyLst>
      <p188:reply id="{3133F74B-ECA5-41DE-8E1E-8C92A1782951}" authorId="{4F25FBB7-718D-19EA-5484-D4F728187BE9}" created="2024-03-05T19:49:23.908">
        <p188:txBody>
          <a:bodyPr/>
          <a:lstStyle/>
          <a:p>
            <a:r>
              <a:rPr lang="en-US"/>
              <a:t>Added Navicent but what is State of GA?   </a:t>
            </a:r>
          </a:p>
        </p188:txBody>
      </p188:reply>
      <p188:reply id="{50DD62CF-A87C-4F35-BA0F-C34CE6AA5C57}" authorId="{AFA86269-C69C-7EB9-E28A-B4C6A6509E92}" created="2024-03-05T20:42:46.482">
        <p188:txBody>
          <a:bodyPr/>
          <a:lstStyle/>
          <a:p>
            <a:r>
              <a:rPr lang="en-US"/>
              <a:t>[@Patricia Blackwell] Add GA like the green in the middle. </a:t>
            </a:r>
          </a:p>
        </p188:txBody>
      </p188:reply>
      <p188:reply id="{BB74E541-FACC-432C-A128-467737953E4B}" authorId="{1B809409-D9DF-FA1C-358F-043EFFFDA63E}" created="2024-03-05T20:47:12.827">
        <p188:txBody>
          <a:bodyPr/>
          <a:lstStyle/>
          <a:p>
            <a:r>
              <a:rPr lang="en-US"/>
              <a:t>Got it!    </a:t>
            </a:r>
          </a:p>
        </p188:txBody>
      </p188:reply>
      <p188:reply id="{6BF0FE9A-1266-4BF4-872C-2E3B61B557B6}" authorId="{4F25FBB7-718D-19EA-5484-D4F728187BE9}" created="2024-03-06T14:44:12.484">
        <p188:txBody>
          <a:bodyPr/>
          <a:lstStyle/>
          <a:p>
            <a:r>
              <a:rPr lang="en-US"/>
              <a:t>Added GA - complete 
</a:t>
            </a:r>
          </a:p>
        </p188:txBody>
      </p188:reply>
    </p188:replyLst>
    <p188:txBody>
      <a:bodyPr/>
      <a:lstStyle/>
      <a:p>
        <a:r>
          <a:rPr lang="en-US"/>
          <a:t>[@Patricia Blackwell]  add state of GA and add Atrium Health Navicent</a:t>
        </a:r>
      </a:p>
    </p188:txBody>
    <p188:extLst>
      <p:ext xmlns:p="http://schemas.openxmlformats.org/presentationml/2006/main" uri="{5BB2D875-25FF-4072-B9AC-8F64D62656EB}">
        <p228:taskDetails xmlns:p228="http://schemas.microsoft.com/office/powerpoint/2022/08/main" xmlns="">
          <p228:history>
            <p228:event time="2024-03-05T19:19:00.488" id="{90C9F3EA-F1CF-449F-B360-F865DD1C12A8}">
              <p228:atrbtn authorId="{AFA86269-C69C-7EB9-E28A-B4C6A6509E92}"/>
              <p228:anchr>
                <p228:comment id="{03ECF307-D7FE-42A6-B5C1-4C0BF4582149}"/>
              </p228:anchr>
              <p228:add/>
            </p228:event>
            <p228:event time="2024-03-05T19:19:00.488" id="{5C69BBF5-CD81-425C-A188-2A9EE328B139}">
              <p228:atrbtn authorId="{AFA86269-C69C-7EB9-E28A-B4C6A6509E92}"/>
              <p228:anchr>
                <p228:comment id="{03ECF307-D7FE-42A6-B5C1-4C0BF4582149}"/>
              </p228:anchr>
              <p228:asgn authorId="{1B809409-D9DF-FA1C-358F-043EFFFDA63E}"/>
            </p228:event>
            <p228:event time="2024-03-05T19:19:00.488" id="{E8D14A6F-B0D9-4AB0-971A-C4B17706657E}">
              <p228:atrbtn authorId="{AFA86269-C69C-7EB9-E28A-B4C6A6509E92}"/>
              <p228:anchr>
                <p228:comment id="{03ECF307-D7FE-42A6-B5C1-4C0BF4582149}"/>
              </p228:anchr>
              <p228:title val="@Patricia Blackwell add state of GA and add Atrium Health Navicent"/>
            </p228:event>
            <p228:event time="2024-03-05T19:19:00.488" id="{170BF830-190C-4210-A22C-A74BBB94DCFC}">
              <p228:atrbtn authorId="{AFA86269-C69C-7EB9-E28A-B4C6A6509E92}"/>
              <p228:anchr>
                <p228:comment id="{03ECF307-D7FE-42A6-B5C1-4C0BF4582149}"/>
              </p228:anchr>
              <p228:date stDt="2024-03-05T19:19:00.488" endDt="2024-03-05T19:19:00.488"/>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D905F-E86B-494E-9A1F-0CE08AD38DC7}"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7C971-C618-402F-B94D-288ED349F5B5}" type="slidenum">
              <a:rPr lang="en-US" smtClean="0"/>
              <a:t>‹#›</a:t>
            </a:fld>
            <a:endParaRPr lang="en-US"/>
          </a:p>
        </p:txBody>
      </p:sp>
    </p:spTree>
    <p:extLst>
      <p:ext uri="{BB962C8B-B14F-4D97-AF65-F5344CB8AC3E}">
        <p14:creationId xmlns:p14="http://schemas.microsoft.com/office/powerpoint/2010/main" val="739892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27C971-C618-402F-B94D-288ED349F5B5}" type="slidenum">
              <a:rPr lang="en-US" smtClean="0"/>
              <a:t>1</a:t>
            </a:fld>
            <a:endParaRPr lang="en-US"/>
          </a:p>
        </p:txBody>
      </p:sp>
    </p:spTree>
    <p:extLst>
      <p:ext uri="{BB962C8B-B14F-4D97-AF65-F5344CB8AC3E}">
        <p14:creationId xmlns:p14="http://schemas.microsoft.com/office/powerpoint/2010/main" val="2630757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7C971-C618-402F-B94D-288ED349F5B5}" type="slidenum">
              <a:rPr lang="en-US" smtClean="0"/>
              <a:t>21</a:t>
            </a:fld>
            <a:endParaRPr lang="en-US"/>
          </a:p>
        </p:txBody>
      </p:sp>
    </p:spTree>
    <p:extLst>
      <p:ext uri="{BB962C8B-B14F-4D97-AF65-F5344CB8AC3E}">
        <p14:creationId xmlns:p14="http://schemas.microsoft.com/office/powerpoint/2010/main" val="412181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27C971-C618-402F-B94D-288ED349F5B5}" type="slidenum">
              <a:rPr lang="en-US" smtClean="0"/>
              <a:t>28</a:t>
            </a:fld>
            <a:endParaRPr lang="en-US"/>
          </a:p>
        </p:txBody>
      </p:sp>
    </p:spTree>
    <p:extLst>
      <p:ext uri="{BB962C8B-B14F-4D97-AF65-F5344CB8AC3E}">
        <p14:creationId xmlns:p14="http://schemas.microsoft.com/office/powerpoint/2010/main" val="400323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27C971-C618-402F-B94D-288ED349F5B5}" type="slidenum">
              <a:rPr lang="en-US" smtClean="0"/>
              <a:t>2</a:t>
            </a:fld>
            <a:endParaRPr lang="en-US"/>
          </a:p>
        </p:txBody>
      </p:sp>
    </p:spTree>
    <p:extLst>
      <p:ext uri="{BB962C8B-B14F-4D97-AF65-F5344CB8AC3E}">
        <p14:creationId xmlns:p14="http://schemas.microsoft.com/office/powerpoint/2010/main" val="2288771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7C971-C618-402F-B94D-288ED349F5B5}" type="slidenum">
              <a:rPr lang="en-US" smtClean="0"/>
              <a:t>3</a:t>
            </a:fld>
            <a:endParaRPr lang="en-US"/>
          </a:p>
        </p:txBody>
      </p:sp>
    </p:spTree>
    <p:extLst>
      <p:ext uri="{BB962C8B-B14F-4D97-AF65-F5344CB8AC3E}">
        <p14:creationId xmlns:p14="http://schemas.microsoft.com/office/powerpoint/2010/main" val="344103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27C971-C618-402F-B94D-288ED349F5B5}" type="slidenum">
              <a:rPr lang="en-US" smtClean="0"/>
              <a:t>4</a:t>
            </a:fld>
            <a:endParaRPr lang="en-US"/>
          </a:p>
        </p:txBody>
      </p:sp>
    </p:spTree>
    <p:extLst>
      <p:ext uri="{BB962C8B-B14F-4D97-AF65-F5344CB8AC3E}">
        <p14:creationId xmlns:p14="http://schemas.microsoft.com/office/powerpoint/2010/main" val="1609016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7C971-C618-402F-B94D-288ED349F5B5}" type="slidenum">
              <a:rPr lang="en-US" smtClean="0"/>
              <a:t>5</a:t>
            </a:fld>
            <a:endParaRPr lang="en-US"/>
          </a:p>
        </p:txBody>
      </p:sp>
    </p:spTree>
    <p:extLst>
      <p:ext uri="{BB962C8B-B14F-4D97-AF65-F5344CB8AC3E}">
        <p14:creationId xmlns:p14="http://schemas.microsoft.com/office/powerpoint/2010/main" val="234236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27C971-C618-402F-B94D-288ED349F5B5}" type="slidenum">
              <a:rPr lang="en-US" smtClean="0"/>
              <a:t>6</a:t>
            </a:fld>
            <a:endParaRPr lang="en-US"/>
          </a:p>
        </p:txBody>
      </p:sp>
    </p:spTree>
    <p:extLst>
      <p:ext uri="{BB962C8B-B14F-4D97-AF65-F5344CB8AC3E}">
        <p14:creationId xmlns:p14="http://schemas.microsoft.com/office/powerpoint/2010/main" val="4808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181D995-93E5-41FF-A59B-B848049D7A7D}" type="slidenum">
              <a:rPr lang="en-US" smtClean="0"/>
              <a:t>8</a:t>
            </a:fld>
            <a:endParaRPr lang="en-US"/>
          </a:p>
        </p:txBody>
      </p:sp>
    </p:spTree>
    <p:extLst>
      <p:ext uri="{BB962C8B-B14F-4D97-AF65-F5344CB8AC3E}">
        <p14:creationId xmlns:p14="http://schemas.microsoft.com/office/powerpoint/2010/main" val="3749642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7C971-C618-402F-B94D-288ED349F5B5}" type="slidenum">
              <a:rPr lang="en-US" smtClean="0"/>
              <a:t>14</a:t>
            </a:fld>
            <a:endParaRPr lang="en-US"/>
          </a:p>
        </p:txBody>
      </p:sp>
    </p:spTree>
    <p:extLst>
      <p:ext uri="{BB962C8B-B14F-4D97-AF65-F5344CB8AC3E}">
        <p14:creationId xmlns:p14="http://schemas.microsoft.com/office/powerpoint/2010/main" val="251081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27C971-C618-402F-B94D-288ED349F5B5}" type="slidenum">
              <a:rPr lang="en-US" smtClean="0"/>
              <a:t>18</a:t>
            </a:fld>
            <a:endParaRPr lang="en-US"/>
          </a:p>
        </p:txBody>
      </p:sp>
    </p:spTree>
    <p:extLst>
      <p:ext uri="{BB962C8B-B14F-4D97-AF65-F5344CB8AC3E}">
        <p14:creationId xmlns:p14="http://schemas.microsoft.com/office/powerpoint/2010/main" val="2771437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D98A-F2BD-6791-28EF-2AFDF74814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222B84-49A0-03B6-AB34-F3F88C458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A27FD6-7A33-6E18-5376-556FDC8AFDCD}"/>
              </a:ext>
            </a:extLst>
          </p:cNvPr>
          <p:cNvSpPr>
            <a:spLocks noGrp="1"/>
          </p:cNvSpPr>
          <p:nvPr>
            <p:ph type="dt" sz="half" idx="10"/>
          </p:nvPr>
        </p:nvSpPr>
        <p:spPr/>
        <p:txBody>
          <a:bodyPr/>
          <a:lstStyle/>
          <a:p>
            <a:fld id="{97C1DDAE-8D8A-4DD0-9921-6456415AFD49}" type="datetimeFigureOut">
              <a:rPr lang="en-US" smtClean="0"/>
              <a:t>3/21/2024</a:t>
            </a:fld>
            <a:endParaRPr lang="en-US"/>
          </a:p>
        </p:txBody>
      </p:sp>
      <p:sp>
        <p:nvSpPr>
          <p:cNvPr id="5" name="Footer Placeholder 4">
            <a:extLst>
              <a:ext uri="{FF2B5EF4-FFF2-40B4-BE49-F238E27FC236}">
                <a16:creationId xmlns:a16="http://schemas.microsoft.com/office/drawing/2014/main" id="{DAE46E44-56F4-4FA2-6C6B-73C72E727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3D810-41E6-C7CF-746E-63566485FE33}"/>
              </a:ext>
            </a:extLst>
          </p:cNvPr>
          <p:cNvSpPr>
            <a:spLocks noGrp="1"/>
          </p:cNvSpPr>
          <p:nvPr>
            <p:ph type="sldNum" sz="quarter" idx="12"/>
          </p:nvPr>
        </p:nvSpPr>
        <p:spPr/>
        <p:txBody>
          <a:bodyPr/>
          <a:lstStyle/>
          <a:p>
            <a:fld id="{554FDCD4-D4C9-4439-96F5-E2D2F593114A}" type="slidenum">
              <a:rPr lang="en-US" smtClean="0"/>
              <a:t>‹#›</a:t>
            </a:fld>
            <a:endParaRPr lang="en-US"/>
          </a:p>
        </p:txBody>
      </p:sp>
    </p:spTree>
    <p:extLst>
      <p:ext uri="{BB962C8B-B14F-4D97-AF65-F5344CB8AC3E}">
        <p14:creationId xmlns:p14="http://schemas.microsoft.com/office/powerpoint/2010/main" val="222520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DE956-75D9-796E-137E-2520B10541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8043C8-9CCD-4459-FA90-A9CCD97F55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99D63-695A-8573-B326-BB01E355A45E}"/>
              </a:ext>
            </a:extLst>
          </p:cNvPr>
          <p:cNvSpPr>
            <a:spLocks noGrp="1"/>
          </p:cNvSpPr>
          <p:nvPr>
            <p:ph type="dt" sz="half" idx="10"/>
          </p:nvPr>
        </p:nvSpPr>
        <p:spPr/>
        <p:txBody>
          <a:bodyPr/>
          <a:lstStyle/>
          <a:p>
            <a:fld id="{97C1DDAE-8D8A-4DD0-9921-6456415AFD49}" type="datetimeFigureOut">
              <a:rPr lang="en-US" smtClean="0"/>
              <a:t>3/21/2024</a:t>
            </a:fld>
            <a:endParaRPr lang="en-US"/>
          </a:p>
        </p:txBody>
      </p:sp>
      <p:sp>
        <p:nvSpPr>
          <p:cNvPr id="5" name="Footer Placeholder 4">
            <a:extLst>
              <a:ext uri="{FF2B5EF4-FFF2-40B4-BE49-F238E27FC236}">
                <a16:creationId xmlns:a16="http://schemas.microsoft.com/office/drawing/2014/main" id="{484141C5-8C86-9532-6DC4-0EB83E05F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BA49F-75F2-0E0B-27C7-1325D9C05FD1}"/>
              </a:ext>
            </a:extLst>
          </p:cNvPr>
          <p:cNvSpPr>
            <a:spLocks noGrp="1"/>
          </p:cNvSpPr>
          <p:nvPr>
            <p:ph type="sldNum" sz="quarter" idx="12"/>
          </p:nvPr>
        </p:nvSpPr>
        <p:spPr/>
        <p:txBody>
          <a:bodyPr/>
          <a:lstStyle/>
          <a:p>
            <a:fld id="{554FDCD4-D4C9-4439-96F5-E2D2F593114A}" type="slidenum">
              <a:rPr lang="en-US" smtClean="0"/>
              <a:t>‹#›</a:t>
            </a:fld>
            <a:endParaRPr lang="en-US"/>
          </a:p>
        </p:txBody>
      </p:sp>
    </p:spTree>
    <p:extLst>
      <p:ext uri="{BB962C8B-B14F-4D97-AF65-F5344CB8AC3E}">
        <p14:creationId xmlns:p14="http://schemas.microsoft.com/office/powerpoint/2010/main" val="1696868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5DAEF6-3847-0ED8-8118-B1B7AFCED6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ED74EF-3A07-51D1-8D36-5AC742F8B2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4DC2F-5370-2939-0AE6-8DE698B69FBA}"/>
              </a:ext>
            </a:extLst>
          </p:cNvPr>
          <p:cNvSpPr>
            <a:spLocks noGrp="1"/>
          </p:cNvSpPr>
          <p:nvPr>
            <p:ph type="dt" sz="half" idx="10"/>
          </p:nvPr>
        </p:nvSpPr>
        <p:spPr/>
        <p:txBody>
          <a:bodyPr/>
          <a:lstStyle/>
          <a:p>
            <a:fld id="{97C1DDAE-8D8A-4DD0-9921-6456415AFD49}" type="datetimeFigureOut">
              <a:rPr lang="en-US" smtClean="0"/>
              <a:t>3/21/2024</a:t>
            </a:fld>
            <a:endParaRPr lang="en-US"/>
          </a:p>
        </p:txBody>
      </p:sp>
      <p:sp>
        <p:nvSpPr>
          <p:cNvPr id="5" name="Footer Placeholder 4">
            <a:extLst>
              <a:ext uri="{FF2B5EF4-FFF2-40B4-BE49-F238E27FC236}">
                <a16:creationId xmlns:a16="http://schemas.microsoft.com/office/drawing/2014/main" id="{0088CB25-0411-8B45-EB1D-FA4525EC7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CC900-7988-4F83-43FF-49AE854B87CA}"/>
              </a:ext>
            </a:extLst>
          </p:cNvPr>
          <p:cNvSpPr>
            <a:spLocks noGrp="1"/>
          </p:cNvSpPr>
          <p:nvPr>
            <p:ph type="sldNum" sz="quarter" idx="12"/>
          </p:nvPr>
        </p:nvSpPr>
        <p:spPr/>
        <p:txBody>
          <a:bodyPr/>
          <a:lstStyle/>
          <a:p>
            <a:fld id="{554FDCD4-D4C9-4439-96F5-E2D2F593114A}" type="slidenum">
              <a:rPr lang="en-US" smtClean="0"/>
              <a:t>‹#›</a:t>
            </a:fld>
            <a:endParaRPr lang="en-US"/>
          </a:p>
        </p:txBody>
      </p:sp>
    </p:spTree>
    <p:extLst>
      <p:ext uri="{BB962C8B-B14F-4D97-AF65-F5344CB8AC3E}">
        <p14:creationId xmlns:p14="http://schemas.microsoft.com/office/powerpoint/2010/main" val="91050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2E94-1444-02AD-9ECA-272C8975DC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12784D-7ED7-2540-E52A-D16749A28E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1E997F-7E32-273B-B376-E9E7C4918541}"/>
              </a:ext>
            </a:extLst>
          </p:cNvPr>
          <p:cNvSpPr>
            <a:spLocks noGrp="1"/>
          </p:cNvSpPr>
          <p:nvPr>
            <p:ph type="dt" sz="half" idx="10"/>
          </p:nvPr>
        </p:nvSpPr>
        <p:spPr/>
        <p:txBody>
          <a:bodyPr/>
          <a:lstStyle/>
          <a:p>
            <a:fld id="{97C1DDAE-8D8A-4DD0-9921-6456415AFD49}" type="datetimeFigureOut">
              <a:rPr lang="en-US" smtClean="0"/>
              <a:t>3/21/2024</a:t>
            </a:fld>
            <a:endParaRPr lang="en-US"/>
          </a:p>
        </p:txBody>
      </p:sp>
      <p:sp>
        <p:nvSpPr>
          <p:cNvPr id="5" name="Footer Placeholder 4">
            <a:extLst>
              <a:ext uri="{FF2B5EF4-FFF2-40B4-BE49-F238E27FC236}">
                <a16:creationId xmlns:a16="http://schemas.microsoft.com/office/drawing/2014/main" id="{27B93DDA-9A4F-54FD-BD1A-EC98BCECD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6D1153-1F1A-952B-57ED-BB538F0C9F32}"/>
              </a:ext>
            </a:extLst>
          </p:cNvPr>
          <p:cNvSpPr>
            <a:spLocks noGrp="1"/>
          </p:cNvSpPr>
          <p:nvPr>
            <p:ph type="sldNum" sz="quarter" idx="12"/>
          </p:nvPr>
        </p:nvSpPr>
        <p:spPr/>
        <p:txBody>
          <a:bodyPr/>
          <a:lstStyle/>
          <a:p>
            <a:fld id="{554FDCD4-D4C9-4439-96F5-E2D2F593114A}" type="slidenum">
              <a:rPr lang="en-US" smtClean="0"/>
              <a:t>‹#›</a:t>
            </a:fld>
            <a:endParaRPr lang="en-US"/>
          </a:p>
        </p:txBody>
      </p:sp>
    </p:spTree>
    <p:extLst>
      <p:ext uri="{BB962C8B-B14F-4D97-AF65-F5344CB8AC3E}">
        <p14:creationId xmlns:p14="http://schemas.microsoft.com/office/powerpoint/2010/main" val="282064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EA17-8E8E-9B82-1661-E25E08F60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1040D4-DAF9-72C1-3849-1237DB3E8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C5D622-722A-22A7-AE4E-FD2377B25945}"/>
              </a:ext>
            </a:extLst>
          </p:cNvPr>
          <p:cNvSpPr>
            <a:spLocks noGrp="1"/>
          </p:cNvSpPr>
          <p:nvPr>
            <p:ph type="dt" sz="half" idx="10"/>
          </p:nvPr>
        </p:nvSpPr>
        <p:spPr/>
        <p:txBody>
          <a:bodyPr/>
          <a:lstStyle/>
          <a:p>
            <a:fld id="{97C1DDAE-8D8A-4DD0-9921-6456415AFD49}" type="datetimeFigureOut">
              <a:rPr lang="en-US" smtClean="0"/>
              <a:t>3/21/2024</a:t>
            </a:fld>
            <a:endParaRPr lang="en-US"/>
          </a:p>
        </p:txBody>
      </p:sp>
      <p:sp>
        <p:nvSpPr>
          <p:cNvPr id="5" name="Footer Placeholder 4">
            <a:extLst>
              <a:ext uri="{FF2B5EF4-FFF2-40B4-BE49-F238E27FC236}">
                <a16:creationId xmlns:a16="http://schemas.microsoft.com/office/drawing/2014/main" id="{E8DC9331-BFE3-3F85-A612-39F3FD3FD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C3A3D-374A-0A1B-D5CE-4A8E53554DDF}"/>
              </a:ext>
            </a:extLst>
          </p:cNvPr>
          <p:cNvSpPr>
            <a:spLocks noGrp="1"/>
          </p:cNvSpPr>
          <p:nvPr>
            <p:ph type="sldNum" sz="quarter" idx="12"/>
          </p:nvPr>
        </p:nvSpPr>
        <p:spPr/>
        <p:txBody>
          <a:bodyPr/>
          <a:lstStyle/>
          <a:p>
            <a:fld id="{554FDCD4-D4C9-4439-96F5-E2D2F593114A}" type="slidenum">
              <a:rPr lang="en-US" smtClean="0"/>
              <a:t>‹#›</a:t>
            </a:fld>
            <a:endParaRPr lang="en-US"/>
          </a:p>
        </p:txBody>
      </p:sp>
    </p:spTree>
    <p:extLst>
      <p:ext uri="{BB962C8B-B14F-4D97-AF65-F5344CB8AC3E}">
        <p14:creationId xmlns:p14="http://schemas.microsoft.com/office/powerpoint/2010/main" val="197416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D690-BA2E-C52F-BA35-362EF73E06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4ADFFA-491F-ABDA-5F77-489FB0274B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3513ED-93CE-C2F5-1159-210ACD64D0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F527D5-1C80-F2D9-377A-B4C2FCFBC647}"/>
              </a:ext>
            </a:extLst>
          </p:cNvPr>
          <p:cNvSpPr>
            <a:spLocks noGrp="1"/>
          </p:cNvSpPr>
          <p:nvPr>
            <p:ph type="dt" sz="half" idx="10"/>
          </p:nvPr>
        </p:nvSpPr>
        <p:spPr/>
        <p:txBody>
          <a:bodyPr/>
          <a:lstStyle/>
          <a:p>
            <a:fld id="{97C1DDAE-8D8A-4DD0-9921-6456415AFD49}" type="datetimeFigureOut">
              <a:rPr lang="en-US" smtClean="0"/>
              <a:t>3/21/2024</a:t>
            </a:fld>
            <a:endParaRPr lang="en-US"/>
          </a:p>
        </p:txBody>
      </p:sp>
      <p:sp>
        <p:nvSpPr>
          <p:cNvPr id="6" name="Footer Placeholder 5">
            <a:extLst>
              <a:ext uri="{FF2B5EF4-FFF2-40B4-BE49-F238E27FC236}">
                <a16:creationId xmlns:a16="http://schemas.microsoft.com/office/drawing/2014/main" id="{75700B3F-EFB1-175B-1432-C3EAB3AB80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AF231D-1D14-DEB5-2855-2C1F69B3DC48}"/>
              </a:ext>
            </a:extLst>
          </p:cNvPr>
          <p:cNvSpPr>
            <a:spLocks noGrp="1"/>
          </p:cNvSpPr>
          <p:nvPr>
            <p:ph type="sldNum" sz="quarter" idx="12"/>
          </p:nvPr>
        </p:nvSpPr>
        <p:spPr/>
        <p:txBody>
          <a:bodyPr/>
          <a:lstStyle/>
          <a:p>
            <a:fld id="{554FDCD4-D4C9-4439-96F5-E2D2F593114A}" type="slidenum">
              <a:rPr lang="en-US" smtClean="0"/>
              <a:t>‹#›</a:t>
            </a:fld>
            <a:endParaRPr lang="en-US"/>
          </a:p>
        </p:txBody>
      </p:sp>
    </p:spTree>
    <p:extLst>
      <p:ext uri="{BB962C8B-B14F-4D97-AF65-F5344CB8AC3E}">
        <p14:creationId xmlns:p14="http://schemas.microsoft.com/office/powerpoint/2010/main" val="131462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5877-825C-22D3-E3A5-8F084784D8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358A26-CE00-F460-6741-AF19892DA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0319E9-5C0B-4DC9-44AB-5B340F1B8E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E31C7F-52DE-5D47-70B7-C563DFDD20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5B917F-99D2-4149-8482-BBF7025AC9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1170F6-8F5E-C62E-0260-225B3052429F}"/>
              </a:ext>
            </a:extLst>
          </p:cNvPr>
          <p:cNvSpPr>
            <a:spLocks noGrp="1"/>
          </p:cNvSpPr>
          <p:nvPr>
            <p:ph type="dt" sz="half" idx="10"/>
          </p:nvPr>
        </p:nvSpPr>
        <p:spPr/>
        <p:txBody>
          <a:bodyPr/>
          <a:lstStyle/>
          <a:p>
            <a:fld id="{97C1DDAE-8D8A-4DD0-9921-6456415AFD49}" type="datetimeFigureOut">
              <a:rPr lang="en-US" smtClean="0"/>
              <a:t>3/21/2024</a:t>
            </a:fld>
            <a:endParaRPr lang="en-US"/>
          </a:p>
        </p:txBody>
      </p:sp>
      <p:sp>
        <p:nvSpPr>
          <p:cNvPr id="8" name="Footer Placeholder 7">
            <a:extLst>
              <a:ext uri="{FF2B5EF4-FFF2-40B4-BE49-F238E27FC236}">
                <a16:creationId xmlns:a16="http://schemas.microsoft.com/office/drawing/2014/main" id="{EC781C15-1C15-5EF9-2089-268C73B1A0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5025C1-E092-E238-C8F3-4ABA80E289B0}"/>
              </a:ext>
            </a:extLst>
          </p:cNvPr>
          <p:cNvSpPr>
            <a:spLocks noGrp="1"/>
          </p:cNvSpPr>
          <p:nvPr>
            <p:ph type="sldNum" sz="quarter" idx="12"/>
          </p:nvPr>
        </p:nvSpPr>
        <p:spPr/>
        <p:txBody>
          <a:bodyPr/>
          <a:lstStyle/>
          <a:p>
            <a:fld id="{554FDCD4-D4C9-4439-96F5-E2D2F593114A}" type="slidenum">
              <a:rPr lang="en-US" smtClean="0"/>
              <a:t>‹#›</a:t>
            </a:fld>
            <a:endParaRPr lang="en-US"/>
          </a:p>
        </p:txBody>
      </p:sp>
    </p:spTree>
    <p:extLst>
      <p:ext uri="{BB962C8B-B14F-4D97-AF65-F5344CB8AC3E}">
        <p14:creationId xmlns:p14="http://schemas.microsoft.com/office/powerpoint/2010/main" val="56965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07CB3-6A7D-4B46-82F0-ED21793F5F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EF1CC3-1423-3150-D47A-4D6551F5AB7D}"/>
              </a:ext>
            </a:extLst>
          </p:cNvPr>
          <p:cNvSpPr>
            <a:spLocks noGrp="1"/>
          </p:cNvSpPr>
          <p:nvPr>
            <p:ph type="dt" sz="half" idx="10"/>
          </p:nvPr>
        </p:nvSpPr>
        <p:spPr/>
        <p:txBody>
          <a:bodyPr/>
          <a:lstStyle/>
          <a:p>
            <a:fld id="{97C1DDAE-8D8A-4DD0-9921-6456415AFD49}" type="datetimeFigureOut">
              <a:rPr lang="en-US" smtClean="0"/>
              <a:t>3/21/2024</a:t>
            </a:fld>
            <a:endParaRPr lang="en-US"/>
          </a:p>
        </p:txBody>
      </p:sp>
      <p:sp>
        <p:nvSpPr>
          <p:cNvPr id="4" name="Footer Placeholder 3">
            <a:extLst>
              <a:ext uri="{FF2B5EF4-FFF2-40B4-BE49-F238E27FC236}">
                <a16:creationId xmlns:a16="http://schemas.microsoft.com/office/drawing/2014/main" id="{9991A31F-8A8D-AE4F-04BD-E2A127DE65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0AFAE1-4A9F-54F4-D70F-6668F8B726C3}"/>
              </a:ext>
            </a:extLst>
          </p:cNvPr>
          <p:cNvSpPr>
            <a:spLocks noGrp="1"/>
          </p:cNvSpPr>
          <p:nvPr>
            <p:ph type="sldNum" sz="quarter" idx="12"/>
          </p:nvPr>
        </p:nvSpPr>
        <p:spPr/>
        <p:txBody>
          <a:bodyPr/>
          <a:lstStyle/>
          <a:p>
            <a:fld id="{554FDCD4-D4C9-4439-96F5-E2D2F593114A}" type="slidenum">
              <a:rPr lang="en-US" smtClean="0"/>
              <a:t>‹#›</a:t>
            </a:fld>
            <a:endParaRPr lang="en-US"/>
          </a:p>
        </p:txBody>
      </p:sp>
    </p:spTree>
    <p:extLst>
      <p:ext uri="{BB962C8B-B14F-4D97-AF65-F5344CB8AC3E}">
        <p14:creationId xmlns:p14="http://schemas.microsoft.com/office/powerpoint/2010/main" val="2584903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703E47-5612-1DBB-4933-0B6B94CEBD43}"/>
              </a:ext>
            </a:extLst>
          </p:cNvPr>
          <p:cNvSpPr>
            <a:spLocks noGrp="1"/>
          </p:cNvSpPr>
          <p:nvPr>
            <p:ph type="dt" sz="half" idx="10"/>
          </p:nvPr>
        </p:nvSpPr>
        <p:spPr/>
        <p:txBody>
          <a:bodyPr/>
          <a:lstStyle/>
          <a:p>
            <a:fld id="{97C1DDAE-8D8A-4DD0-9921-6456415AFD49}" type="datetimeFigureOut">
              <a:rPr lang="en-US" smtClean="0"/>
              <a:t>3/21/2024</a:t>
            </a:fld>
            <a:endParaRPr lang="en-US"/>
          </a:p>
        </p:txBody>
      </p:sp>
      <p:sp>
        <p:nvSpPr>
          <p:cNvPr id="3" name="Footer Placeholder 2">
            <a:extLst>
              <a:ext uri="{FF2B5EF4-FFF2-40B4-BE49-F238E27FC236}">
                <a16:creationId xmlns:a16="http://schemas.microsoft.com/office/drawing/2014/main" id="{0748580E-9900-B88E-2398-9797EA94EC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84D2BF-DDB7-8D80-212F-BB198328E93F}"/>
              </a:ext>
            </a:extLst>
          </p:cNvPr>
          <p:cNvSpPr>
            <a:spLocks noGrp="1"/>
          </p:cNvSpPr>
          <p:nvPr>
            <p:ph type="sldNum" sz="quarter" idx="12"/>
          </p:nvPr>
        </p:nvSpPr>
        <p:spPr/>
        <p:txBody>
          <a:bodyPr/>
          <a:lstStyle/>
          <a:p>
            <a:fld id="{554FDCD4-D4C9-4439-96F5-E2D2F593114A}" type="slidenum">
              <a:rPr lang="en-US" smtClean="0"/>
              <a:t>‹#›</a:t>
            </a:fld>
            <a:endParaRPr lang="en-US"/>
          </a:p>
        </p:txBody>
      </p:sp>
    </p:spTree>
    <p:extLst>
      <p:ext uri="{BB962C8B-B14F-4D97-AF65-F5344CB8AC3E}">
        <p14:creationId xmlns:p14="http://schemas.microsoft.com/office/powerpoint/2010/main" val="9089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D2AD6-D7A9-925F-0F96-B23D0583D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98CFA-A4DB-E706-8702-FCD1CB3597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E552B9-5B35-4481-7483-55990811CF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E71A7B-FB92-0481-72E1-4B6A22E0F242}"/>
              </a:ext>
            </a:extLst>
          </p:cNvPr>
          <p:cNvSpPr>
            <a:spLocks noGrp="1"/>
          </p:cNvSpPr>
          <p:nvPr>
            <p:ph type="dt" sz="half" idx="10"/>
          </p:nvPr>
        </p:nvSpPr>
        <p:spPr/>
        <p:txBody>
          <a:bodyPr/>
          <a:lstStyle/>
          <a:p>
            <a:fld id="{97C1DDAE-8D8A-4DD0-9921-6456415AFD49}" type="datetimeFigureOut">
              <a:rPr lang="en-US" smtClean="0"/>
              <a:t>3/21/2024</a:t>
            </a:fld>
            <a:endParaRPr lang="en-US"/>
          </a:p>
        </p:txBody>
      </p:sp>
      <p:sp>
        <p:nvSpPr>
          <p:cNvPr id="6" name="Footer Placeholder 5">
            <a:extLst>
              <a:ext uri="{FF2B5EF4-FFF2-40B4-BE49-F238E27FC236}">
                <a16:creationId xmlns:a16="http://schemas.microsoft.com/office/drawing/2014/main" id="{7512CAE0-8C84-90F3-EC7E-27834FECB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E79DD0-9BDC-5394-CEFB-162CD0EF9CF4}"/>
              </a:ext>
            </a:extLst>
          </p:cNvPr>
          <p:cNvSpPr>
            <a:spLocks noGrp="1"/>
          </p:cNvSpPr>
          <p:nvPr>
            <p:ph type="sldNum" sz="quarter" idx="12"/>
          </p:nvPr>
        </p:nvSpPr>
        <p:spPr/>
        <p:txBody>
          <a:bodyPr/>
          <a:lstStyle/>
          <a:p>
            <a:fld id="{554FDCD4-D4C9-4439-96F5-E2D2F593114A}" type="slidenum">
              <a:rPr lang="en-US" smtClean="0"/>
              <a:t>‹#›</a:t>
            </a:fld>
            <a:endParaRPr lang="en-US"/>
          </a:p>
        </p:txBody>
      </p:sp>
    </p:spTree>
    <p:extLst>
      <p:ext uri="{BB962C8B-B14F-4D97-AF65-F5344CB8AC3E}">
        <p14:creationId xmlns:p14="http://schemas.microsoft.com/office/powerpoint/2010/main" val="730313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36F8A-C9AE-4CF5-FCAF-78A9CA17A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C8BEB1-926D-8AEC-A081-B63CFE76A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A1E944-A048-E176-D7BD-8D28F8178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C47664-DE25-F483-6244-48115675E6B5}"/>
              </a:ext>
            </a:extLst>
          </p:cNvPr>
          <p:cNvSpPr>
            <a:spLocks noGrp="1"/>
          </p:cNvSpPr>
          <p:nvPr>
            <p:ph type="dt" sz="half" idx="10"/>
          </p:nvPr>
        </p:nvSpPr>
        <p:spPr/>
        <p:txBody>
          <a:bodyPr/>
          <a:lstStyle/>
          <a:p>
            <a:fld id="{97C1DDAE-8D8A-4DD0-9921-6456415AFD49}" type="datetimeFigureOut">
              <a:rPr lang="en-US" smtClean="0"/>
              <a:t>3/21/2024</a:t>
            </a:fld>
            <a:endParaRPr lang="en-US"/>
          </a:p>
        </p:txBody>
      </p:sp>
      <p:sp>
        <p:nvSpPr>
          <p:cNvPr id="6" name="Footer Placeholder 5">
            <a:extLst>
              <a:ext uri="{FF2B5EF4-FFF2-40B4-BE49-F238E27FC236}">
                <a16:creationId xmlns:a16="http://schemas.microsoft.com/office/drawing/2014/main" id="{D259540C-B2EA-AEEA-60B5-0367D9BF1D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B85DF-AAC3-FE17-E43F-981EF37180D0}"/>
              </a:ext>
            </a:extLst>
          </p:cNvPr>
          <p:cNvSpPr>
            <a:spLocks noGrp="1"/>
          </p:cNvSpPr>
          <p:nvPr>
            <p:ph type="sldNum" sz="quarter" idx="12"/>
          </p:nvPr>
        </p:nvSpPr>
        <p:spPr/>
        <p:txBody>
          <a:bodyPr/>
          <a:lstStyle/>
          <a:p>
            <a:fld id="{554FDCD4-D4C9-4439-96F5-E2D2F593114A}" type="slidenum">
              <a:rPr lang="en-US" smtClean="0"/>
              <a:t>‹#›</a:t>
            </a:fld>
            <a:endParaRPr lang="en-US"/>
          </a:p>
        </p:txBody>
      </p:sp>
    </p:spTree>
    <p:extLst>
      <p:ext uri="{BB962C8B-B14F-4D97-AF65-F5344CB8AC3E}">
        <p14:creationId xmlns:p14="http://schemas.microsoft.com/office/powerpoint/2010/main" val="60955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761F9B-6702-AA34-14E8-099409FF95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4DED77-B023-D6EE-16C0-3A380C6E81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AACF1F-36F2-ADD4-ED51-6C9EF371EF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1DDAE-8D8A-4DD0-9921-6456415AFD49}" type="datetimeFigureOut">
              <a:rPr lang="en-US" smtClean="0"/>
              <a:t>3/21/2024</a:t>
            </a:fld>
            <a:endParaRPr lang="en-US"/>
          </a:p>
        </p:txBody>
      </p:sp>
      <p:sp>
        <p:nvSpPr>
          <p:cNvPr id="5" name="Footer Placeholder 4">
            <a:extLst>
              <a:ext uri="{FF2B5EF4-FFF2-40B4-BE49-F238E27FC236}">
                <a16:creationId xmlns:a16="http://schemas.microsoft.com/office/drawing/2014/main" id="{75671D36-34C8-CC35-6C2E-D22EE90206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2D065D-18BD-D003-489E-A1827B9021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FDCD4-D4C9-4439-96F5-E2D2F593114A}" type="slidenum">
              <a:rPr lang="en-US" smtClean="0"/>
              <a:t>‹#›</a:t>
            </a:fld>
            <a:endParaRPr lang="en-US"/>
          </a:p>
        </p:txBody>
      </p:sp>
    </p:spTree>
    <p:extLst>
      <p:ext uri="{BB962C8B-B14F-4D97-AF65-F5344CB8AC3E}">
        <p14:creationId xmlns:p14="http://schemas.microsoft.com/office/powerpoint/2010/main" val="2641694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www.medcost.co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hyperlink" Target="http://www.medcost.com/" TargetMode="External"/><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www.medcost.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hyperlink" Target="http://www.medcost.com/" TargetMode="Externa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hyperlink" Target="http://www.medcost.co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5.png"/><Relationship Id="rId26" Type="http://schemas.openxmlformats.org/officeDocument/2006/relationships/image" Target="../media/image33.jpeg"/><Relationship Id="rId3" Type="http://schemas.microsoft.com/office/2018/10/relationships/comments" Target="../comments/modernComment_135_4F37A807.xml"/><Relationship Id="rId21" Type="http://schemas.openxmlformats.org/officeDocument/2006/relationships/image" Target="../media/image28.png"/><Relationship Id="rId7" Type="http://schemas.openxmlformats.org/officeDocument/2006/relationships/image" Target="../media/image15.png"/><Relationship Id="rId12" Type="http://schemas.openxmlformats.org/officeDocument/2006/relationships/image" Target="../media/image20.jpeg"/><Relationship Id="rId17" Type="http://schemas.microsoft.com/office/2007/relationships/hdphoto" Target="../media/hdphoto1.wdp"/><Relationship Id="rId25" Type="http://schemas.openxmlformats.org/officeDocument/2006/relationships/image" Target="../media/image32.png"/><Relationship Id="rId2" Type="http://schemas.openxmlformats.org/officeDocument/2006/relationships/notesSlide" Target="../notesSlides/notesSlide7.xml"/><Relationship Id="rId16" Type="http://schemas.openxmlformats.org/officeDocument/2006/relationships/image" Target="../media/image24.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24" Type="http://schemas.openxmlformats.org/officeDocument/2006/relationships/image" Target="../media/image31.jpeg"/><Relationship Id="rId5" Type="http://schemas.openxmlformats.org/officeDocument/2006/relationships/image" Target="../media/image13.jpeg"/><Relationship Id="rId15" Type="http://schemas.openxmlformats.org/officeDocument/2006/relationships/image" Target="../media/image23.png"/><Relationship Id="rId23" Type="http://schemas.openxmlformats.org/officeDocument/2006/relationships/image" Target="../media/image30.jpeg"/><Relationship Id="rId28" Type="http://schemas.openxmlformats.org/officeDocument/2006/relationships/image" Target="../media/image35.png"/><Relationship Id="rId10" Type="http://schemas.openxmlformats.org/officeDocument/2006/relationships/image" Target="../media/image18.png"/><Relationship Id="rId19" Type="http://schemas.openxmlformats.org/officeDocument/2006/relationships/image" Target="../media/image26.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jpeg"/><Relationship Id="rId22" Type="http://schemas.openxmlformats.org/officeDocument/2006/relationships/image" Target="../media/image29.jpeg"/><Relationship Id="rId27" Type="http://schemas.openxmlformats.org/officeDocument/2006/relationships/image" Target="../media/image34.jpeg"/><Relationship Id="rId30"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unburst chart&#10;&#10;Description automatically generated">
            <a:extLst>
              <a:ext uri="{FF2B5EF4-FFF2-40B4-BE49-F238E27FC236}">
                <a16:creationId xmlns:a16="http://schemas.microsoft.com/office/drawing/2014/main" id="{9E331365-D397-B9CE-CF63-64335C0D0C1A}"/>
              </a:ext>
            </a:extLst>
          </p:cNvPr>
          <p:cNvPicPr>
            <a:picLocks noChangeAspect="1"/>
          </p:cNvPicPr>
          <p:nvPr/>
        </p:nvPicPr>
        <p:blipFill rotWithShape="1">
          <a:blip r:embed="rId3">
            <a:extLst>
              <a:ext uri="{28A0092B-C50C-407E-A947-70E740481C1C}">
                <a14:useLocalDpi xmlns:a14="http://schemas.microsoft.com/office/drawing/2010/main" val="0"/>
              </a:ext>
            </a:extLst>
          </a:blip>
          <a:srcRect t="9091" r="41109"/>
          <a:stretch/>
        </p:blipFill>
        <p:spPr>
          <a:xfrm>
            <a:off x="3414100" y="0"/>
            <a:ext cx="8807669"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7B00E7-0AAE-D2FB-E0D3-01F96A1B0347}"/>
              </a:ext>
            </a:extLst>
          </p:cNvPr>
          <p:cNvSpPr>
            <a:spLocks noGrp="1"/>
          </p:cNvSpPr>
          <p:nvPr>
            <p:ph type="ctrTitle"/>
          </p:nvPr>
        </p:nvSpPr>
        <p:spPr>
          <a:xfrm>
            <a:off x="491402" y="1129448"/>
            <a:ext cx="4023360" cy="3204134"/>
          </a:xfrm>
        </p:spPr>
        <p:txBody>
          <a:bodyPr anchor="b">
            <a:normAutofit/>
          </a:bodyPr>
          <a:lstStyle/>
          <a:p>
            <a:pPr algn="l"/>
            <a:r>
              <a:rPr lang="en-US" sz="4800" dirty="0"/>
              <a:t>North Carolina Health Insurance Institute </a:t>
            </a:r>
          </a:p>
        </p:txBody>
      </p:sp>
      <p:sp>
        <p:nvSpPr>
          <p:cNvPr id="3" name="Subtitle 2">
            <a:extLst>
              <a:ext uri="{FF2B5EF4-FFF2-40B4-BE49-F238E27FC236}">
                <a16:creationId xmlns:a16="http://schemas.microsoft.com/office/drawing/2014/main" id="{F7ACB028-FD87-9DDA-85CC-E81AD15E024C}"/>
              </a:ext>
            </a:extLst>
          </p:cNvPr>
          <p:cNvSpPr>
            <a:spLocks noGrp="1"/>
          </p:cNvSpPr>
          <p:nvPr>
            <p:ph type="subTitle" idx="1"/>
          </p:nvPr>
        </p:nvSpPr>
        <p:spPr>
          <a:xfrm>
            <a:off x="477980" y="4872922"/>
            <a:ext cx="4023359" cy="1208141"/>
          </a:xfrm>
        </p:spPr>
        <p:txBody>
          <a:bodyPr>
            <a:normAutofit/>
          </a:bodyPr>
          <a:lstStyle/>
          <a:p>
            <a:pPr algn="l"/>
            <a:r>
              <a:rPr lang="en-US" sz="2000" dirty="0"/>
              <a:t>MedCost Presentation (Virtual)</a:t>
            </a:r>
          </a:p>
          <a:p>
            <a:pPr algn="l"/>
            <a:r>
              <a:rPr lang="en-US" sz="2000" dirty="0"/>
              <a:t>April 2024</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A5527B5A-8612-B53B-D608-071D4EB3DA8E}"/>
              </a:ext>
            </a:extLst>
          </p:cNvPr>
          <p:cNvSpPr/>
          <p:nvPr/>
        </p:nvSpPr>
        <p:spPr>
          <a:xfrm>
            <a:off x="6297461" y="1618592"/>
            <a:ext cx="2408598" cy="2421235"/>
          </a:xfrm>
          <a:prstGeom prst="ellipse">
            <a:avLst/>
          </a:prstGeom>
          <a:blipFill dpi="0" rotWithShape="1">
            <a:blip r:embed="rId4">
              <a:alphaModFix amt="78000"/>
            </a:blip>
            <a:srcRect/>
            <a:stretch>
              <a:fillRect t="8000" r="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5D514A-7111-AAEA-3548-7475B266E61B}"/>
              </a:ext>
            </a:extLst>
          </p:cNvPr>
          <p:cNvSpPr/>
          <p:nvPr/>
        </p:nvSpPr>
        <p:spPr>
          <a:xfrm>
            <a:off x="262759" y="441434"/>
            <a:ext cx="1093075" cy="38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clipart&#10;&#10;Description automatically generated">
            <a:extLst>
              <a:ext uri="{FF2B5EF4-FFF2-40B4-BE49-F238E27FC236}">
                <a16:creationId xmlns:a16="http://schemas.microsoft.com/office/drawing/2014/main" id="{E7510CB2-575C-A2DB-5426-266095E0C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5153" y="5984087"/>
            <a:ext cx="3198200" cy="585835"/>
          </a:xfrm>
          <a:prstGeom prst="rect">
            <a:avLst/>
          </a:prstGeom>
        </p:spPr>
      </p:pic>
      <p:sp>
        <p:nvSpPr>
          <p:cNvPr id="18" name="Rectangle 17">
            <a:extLst>
              <a:ext uri="{FF2B5EF4-FFF2-40B4-BE49-F238E27FC236}">
                <a16:creationId xmlns:a16="http://schemas.microsoft.com/office/drawing/2014/main" id="{F66BCB28-BA82-340A-C88C-9456DF01F101}"/>
              </a:ext>
            </a:extLst>
          </p:cNvPr>
          <p:cNvSpPr/>
          <p:nvPr/>
        </p:nvSpPr>
        <p:spPr>
          <a:xfrm>
            <a:off x="482994" y="352511"/>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7737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Placeholder 5" descr="ELT-DC 12-14-22 Slide Deck.pptx">
            <a:extLst>
              <a:ext uri="{FF2B5EF4-FFF2-40B4-BE49-F238E27FC236}">
                <a16:creationId xmlns:a16="http://schemas.microsoft.com/office/drawing/2014/main" id="{DC9EF611-61CB-E592-C805-AF665F93518C}"/>
              </a:ext>
            </a:extLst>
          </p:cNvPr>
          <p:cNvPicPr>
            <a:picLocks noChangeAspect="1"/>
          </p:cNvPicPr>
          <p:nvPr/>
        </p:nvPicPr>
        <p:blipFill rotWithShape="1">
          <a:blip r:embed="rId2">
            <a:extLst>
              <a:ext uri="{28A0092B-C50C-407E-A947-70E740481C1C}">
                <a14:useLocalDpi xmlns:a14="http://schemas.microsoft.com/office/drawing/2010/main" val="0"/>
              </a:ext>
            </a:extLst>
          </a:blip>
          <a:srcRect b="41785"/>
          <a:stretch/>
        </p:blipFill>
        <p:spPr>
          <a:xfrm>
            <a:off x="0" y="78815"/>
            <a:ext cx="12192000" cy="822960"/>
          </a:xfrm>
          <a:prstGeom prst="rect">
            <a:avLst/>
          </a:prstGeom>
        </p:spPr>
      </p:pic>
      <p:sp>
        <p:nvSpPr>
          <p:cNvPr id="5" name="Title 1">
            <a:extLst>
              <a:ext uri="{FF2B5EF4-FFF2-40B4-BE49-F238E27FC236}">
                <a16:creationId xmlns:a16="http://schemas.microsoft.com/office/drawing/2014/main" id="{84B79056-9156-6D8A-1C9C-C73DA2802564}"/>
              </a:ext>
            </a:extLst>
          </p:cNvPr>
          <p:cNvSpPr txBox="1">
            <a:spLocks/>
          </p:cNvSpPr>
          <p:nvPr/>
        </p:nvSpPr>
        <p:spPr>
          <a:xfrm>
            <a:off x="409903" y="-161977"/>
            <a:ext cx="10943897" cy="1281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bg1"/>
                </a:solidFill>
              </a:rPr>
              <a:t>MedCost Network</a:t>
            </a:r>
          </a:p>
        </p:txBody>
      </p:sp>
      <p:sp>
        <p:nvSpPr>
          <p:cNvPr id="6" name="Rectangle 5">
            <a:extLst>
              <a:ext uri="{FF2B5EF4-FFF2-40B4-BE49-F238E27FC236}">
                <a16:creationId xmlns:a16="http://schemas.microsoft.com/office/drawing/2014/main" id="{6EBA8B0E-A4EC-B7D8-8900-A2AD93AFD8A1}"/>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1C1AA4C-E7AA-1698-E04B-4E62E3DAA63E}"/>
              </a:ext>
            </a:extLst>
          </p:cNvPr>
          <p:cNvSpPr/>
          <p:nvPr/>
        </p:nvSpPr>
        <p:spPr>
          <a:xfrm>
            <a:off x="1090005" y="1179293"/>
            <a:ext cx="4039043" cy="5608330"/>
          </a:xfrm>
          <a:prstGeom prst="rect">
            <a:avLst/>
          </a:prstGeom>
        </p:spPr>
        <p:txBody>
          <a:bodyPr wrap="square">
            <a:spAutoFit/>
          </a:bodyPr>
          <a:lstStyle/>
          <a:p>
            <a:r>
              <a:rPr lang="en-US" sz="1600" b="1" dirty="0">
                <a:solidFill>
                  <a:schemeClr val="bg2">
                    <a:lumMod val="25000"/>
                  </a:schemeClr>
                </a:solidFill>
              </a:rPr>
              <a:t>How to Find a Provider</a:t>
            </a:r>
          </a:p>
          <a:p>
            <a:r>
              <a:rPr lang="en-US" sz="1600" dirty="0">
                <a:solidFill>
                  <a:schemeClr val="bg2">
                    <a:lumMod val="25000"/>
                  </a:schemeClr>
                </a:solidFill>
              </a:rPr>
              <a:t>With our online Provider Search Directory, you can quickly and easily find a MedCost network participating provider.</a:t>
            </a:r>
          </a:p>
          <a:p>
            <a:pPr lvl="2" indent="-682625"/>
            <a:r>
              <a:rPr lang="pl-PL" sz="1600" dirty="0">
                <a:solidFill>
                  <a:schemeClr val="bg2">
                    <a:lumMod val="25000"/>
                  </a:schemeClr>
                </a:solidFill>
              </a:rPr>
              <a:t>• Go to </a:t>
            </a:r>
            <a:r>
              <a:rPr lang="pl-PL" sz="1600" b="1" dirty="0">
                <a:solidFill>
                  <a:schemeClr val="bg2">
                    <a:lumMod val="25000"/>
                  </a:schemeClr>
                </a:solidFill>
                <a:highlight>
                  <a:srgbClr val="FFFF00"/>
                </a:highlight>
              </a:rPr>
              <a:t>www.medcost.com</a:t>
            </a:r>
          </a:p>
          <a:p>
            <a:pPr lvl="2" indent="-682625"/>
            <a:r>
              <a:rPr lang="en-US" sz="1600" dirty="0">
                <a:solidFill>
                  <a:schemeClr val="bg2">
                    <a:lumMod val="25000"/>
                  </a:schemeClr>
                </a:solidFill>
              </a:rPr>
              <a:t>• Click on “Find a Doctor or Facility”</a:t>
            </a:r>
          </a:p>
          <a:p>
            <a:pPr lvl="2" indent="-682625"/>
            <a:r>
              <a:rPr lang="en-US" sz="1600" dirty="0">
                <a:solidFill>
                  <a:schemeClr val="bg2">
                    <a:lumMod val="25000"/>
                  </a:schemeClr>
                </a:solidFill>
              </a:rPr>
              <a:t>• Choose Network from drop down menu</a:t>
            </a:r>
          </a:p>
          <a:p>
            <a:pPr lvl="2" indent="-682625"/>
            <a:r>
              <a:rPr lang="en-US" sz="1600" dirty="0">
                <a:solidFill>
                  <a:schemeClr val="bg2">
                    <a:lumMod val="25000"/>
                  </a:schemeClr>
                </a:solidFill>
              </a:rPr>
              <a:t>• North or South Carolina residents:</a:t>
            </a:r>
          </a:p>
          <a:p>
            <a:pPr lvl="2" indent="-682625"/>
            <a:r>
              <a:rPr lang="en-US" sz="1600" dirty="0">
                <a:solidFill>
                  <a:schemeClr val="bg2">
                    <a:lumMod val="25000"/>
                  </a:schemeClr>
                </a:solidFill>
              </a:rPr>
              <a:t>- “MedCost and MedCost ULTRA”</a:t>
            </a:r>
          </a:p>
          <a:p>
            <a:pPr lvl="2" indent="-682625"/>
            <a:r>
              <a:rPr lang="en-US" sz="1600" dirty="0">
                <a:solidFill>
                  <a:schemeClr val="bg2">
                    <a:lumMod val="25000"/>
                  </a:schemeClr>
                </a:solidFill>
              </a:rPr>
              <a:t>• Virginia residents:</a:t>
            </a:r>
          </a:p>
          <a:p>
            <a:pPr marL="568325" lvl="2" indent="-53975">
              <a:buFontTx/>
              <a:buChar char="-"/>
            </a:pPr>
            <a:r>
              <a:rPr lang="en-US" sz="1600" dirty="0">
                <a:solidFill>
                  <a:schemeClr val="bg2">
                    <a:lumMod val="25000"/>
                  </a:schemeClr>
                </a:solidFill>
              </a:rPr>
              <a:t>“Virginia Health Network (including Plus)”</a:t>
            </a:r>
          </a:p>
          <a:p>
            <a:pPr marL="1017984" lvl="2" indent="-160734">
              <a:buFontTx/>
              <a:buChar char="-"/>
            </a:pPr>
            <a:endParaRPr lang="en-US" sz="1600" dirty="0">
              <a:solidFill>
                <a:schemeClr val="bg2">
                  <a:lumMod val="25000"/>
                </a:schemeClr>
              </a:solidFill>
            </a:endParaRPr>
          </a:p>
          <a:p>
            <a:r>
              <a:rPr lang="en-US" sz="1600" b="1" dirty="0">
                <a:solidFill>
                  <a:schemeClr val="bg2">
                    <a:lumMod val="25000"/>
                  </a:schemeClr>
                </a:solidFill>
              </a:rPr>
              <a:t>Provider Name </a:t>
            </a:r>
            <a:r>
              <a:rPr lang="en-US" sz="1600" dirty="0">
                <a:solidFill>
                  <a:schemeClr val="bg2">
                    <a:lumMod val="25000"/>
                  </a:schemeClr>
                </a:solidFill>
              </a:rPr>
              <a:t>– search by physician last name, practice name or specialty (further narrow your results by entering the physician’s first name, city, and/or state).</a:t>
            </a:r>
          </a:p>
          <a:p>
            <a:endParaRPr lang="en-US" sz="1600" b="1" dirty="0">
              <a:solidFill>
                <a:schemeClr val="bg2">
                  <a:lumMod val="25000"/>
                </a:schemeClr>
              </a:solidFill>
            </a:endParaRPr>
          </a:p>
          <a:p>
            <a:r>
              <a:rPr lang="en-US" sz="1600" b="1" dirty="0">
                <a:solidFill>
                  <a:schemeClr val="bg2">
                    <a:lumMod val="25000"/>
                  </a:schemeClr>
                </a:solidFill>
              </a:rPr>
              <a:t>Facility Name </a:t>
            </a:r>
            <a:r>
              <a:rPr lang="en-US" sz="1600" dirty="0">
                <a:solidFill>
                  <a:schemeClr val="bg2">
                    <a:lumMod val="25000"/>
                  </a:schemeClr>
                </a:solidFill>
              </a:rPr>
              <a:t>– search by facility/ancillary name or type (further narrow your results by entering a city and/or state).</a:t>
            </a:r>
          </a:p>
          <a:p>
            <a:endParaRPr lang="en-US" sz="1400" b="1" dirty="0">
              <a:solidFill>
                <a:schemeClr val="tx2">
                  <a:lumMod val="75000"/>
                  <a:lumOff val="25000"/>
                </a:schemeClr>
              </a:solidFill>
            </a:endParaRPr>
          </a:p>
          <a:p>
            <a:endParaRPr lang="en-US" sz="844" dirty="0">
              <a:solidFill>
                <a:srgbClr val="000000"/>
              </a:solidFill>
              <a:latin typeface="MyriadPro-Regular"/>
            </a:endParaRPr>
          </a:p>
        </p:txBody>
      </p:sp>
      <p:pic>
        <p:nvPicPr>
          <p:cNvPr id="2" name="Picture 1" descr="Icon&#10;&#10;Description automatically generated">
            <a:extLst>
              <a:ext uri="{FF2B5EF4-FFF2-40B4-BE49-F238E27FC236}">
                <a16:creationId xmlns:a16="http://schemas.microsoft.com/office/drawing/2014/main" id="{23DC5DE4-64DE-DAC2-061B-05650C927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
        <p:nvSpPr>
          <p:cNvPr id="4" name="Rectangle 3">
            <a:extLst>
              <a:ext uri="{FF2B5EF4-FFF2-40B4-BE49-F238E27FC236}">
                <a16:creationId xmlns:a16="http://schemas.microsoft.com/office/drawing/2014/main" id="{27F2F3DA-016E-E9AC-7E1F-0D5AB9A9E43C}"/>
              </a:ext>
            </a:extLst>
          </p:cNvPr>
          <p:cNvSpPr/>
          <p:nvPr/>
        </p:nvSpPr>
        <p:spPr>
          <a:xfrm>
            <a:off x="6547943" y="1224999"/>
            <a:ext cx="4039043" cy="4408002"/>
          </a:xfrm>
          <a:prstGeom prst="rect">
            <a:avLst/>
          </a:prstGeom>
        </p:spPr>
        <p:txBody>
          <a:bodyPr wrap="square">
            <a:spAutoFit/>
          </a:bodyPr>
          <a:lstStyle/>
          <a:p>
            <a:r>
              <a:rPr lang="en-US" sz="1600" b="1" dirty="0">
                <a:solidFill>
                  <a:schemeClr val="bg2">
                    <a:lumMod val="25000"/>
                  </a:schemeClr>
                </a:solidFill>
              </a:rPr>
              <a:t>Provider Radius </a:t>
            </a:r>
            <a:r>
              <a:rPr lang="en-US" sz="1600" dirty="0">
                <a:solidFill>
                  <a:schemeClr val="bg2">
                    <a:lumMod val="25000"/>
                  </a:schemeClr>
                </a:solidFill>
              </a:rPr>
              <a:t>– choose a specific provider specialty or facility type and search for providers or facilities within a certain mile radius of your zip code.</a:t>
            </a:r>
          </a:p>
          <a:p>
            <a:endParaRPr lang="en-US" sz="1600" b="1" dirty="0">
              <a:solidFill>
                <a:schemeClr val="bg2">
                  <a:lumMod val="25000"/>
                </a:schemeClr>
              </a:solidFill>
            </a:endParaRPr>
          </a:p>
          <a:p>
            <a:r>
              <a:rPr lang="en-US" sz="1600" b="1" dirty="0">
                <a:solidFill>
                  <a:schemeClr val="bg2">
                    <a:lumMod val="25000"/>
                  </a:schemeClr>
                </a:solidFill>
              </a:rPr>
              <a:t>Create a Custom Directory </a:t>
            </a:r>
            <a:r>
              <a:rPr lang="en-US" sz="1600" dirty="0">
                <a:solidFill>
                  <a:schemeClr val="bg2">
                    <a:lumMod val="25000"/>
                  </a:schemeClr>
                </a:solidFill>
              </a:rPr>
              <a:t>– generate a custom PDF Directory of providers or facilities within a certain distance radius of your zip code or select statewide by a specific specialty or for all specialties.</a:t>
            </a:r>
          </a:p>
          <a:p>
            <a:endParaRPr lang="en-US" sz="1600" dirty="0">
              <a:solidFill>
                <a:schemeClr val="bg2">
                  <a:lumMod val="25000"/>
                </a:schemeClr>
              </a:solidFill>
            </a:endParaRPr>
          </a:p>
          <a:p>
            <a:r>
              <a:rPr lang="en-US" sz="1600" dirty="0">
                <a:solidFill>
                  <a:schemeClr val="bg2">
                    <a:lumMod val="25000"/>
                  </a:schemeClr>
                </a:solidFill>
              </a:rPr>
              <a:t>You can find additional information in the “About This Directory” section of the web site or use the “Specialty Definitions” section to help identify the type of physician you need. You can also verify provider participation by calling 800-824-7406.</a:t>
            </a:r>
          </a:p>
          <a:p>
            <a:endParaRPr lang="en-US" sz="844" dirty="0">
              <a:solidFill>
                <a:srgbClr val="000000"/>
              </a:solidFill>
              <a:latin typeface="MyriadPro-Regular"/>
            </a:endParaRPr>
          </a:p>
        </p:txBody>
      </p:sp>
    </p:spTree>
    <p:extLst>
      <p:ext uri="{BB962C8B-B14F-4D97-AF65-F5344CB8AC3E}">
        <p14:creationId xmlns:p14="http://schemas.microsoft.com/office/powerpoint/2010/main" val="4235039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descr="ELT-DC 12-14-22 Slide Deck.pptx">
            <a:extLst>
              <a:ext uri="{FF2B5EF4-FFF2-40B4-BE49-F238E27FC236}">
                <a16:creationId xmlns:a16="http://schemas.microsoft.com/office/drawing/2014/main" id="{DC9EF611-61CB-E592-C805-AF665F93518C}"/>
              </a:ext>
            </a:extLst>
          </p:cNvPr>
          <p:cNvPicPr>
            <a:picLocks noChangeAspect="1"/>
          </p:cNvPicPr>
          <p:nvPr/>
        </p:nvPicPr>
        <p:blipFill rotWithShape="1">
          <a:blip r:embed="rId2">
            <a:extLst>
              <a:ext uri="{28A0092B-C50C-407E-A947-70E740481C1C}">
                <a14:useLocalDpi xmlns:a14="http://schemas.microsoft.com/office/drawing/2010/main" val="0"/>
              </a:ext>
            </a:extLst>
          </a:blip>
          <a:srcRect b="41785"/>
          <a:stretch/>
        </p:blipFill>
        <p:spPr>
          <a:xfrm>
            <a:off x="0" y="78815"/>
            <a:ext cx="12192000" cy="822960"/>
          </a:xfrm>
          <a:prstGeom prst="rect">
            <a:avLst/>
          </a:prstGeom>
        </p:spPr>
      </p:pic>
      <p:sp>
        <p:nvSpPr>
          <p:cNvPr id="5" name="Title 1">
            <a:extLst>
              <a:ext uri="{FF2B5EF4-FFF2-40B4-BE49-F238E27FC236}">
                <a16:creationId xmlns:a16="http://schemas.microsoft.com/office/drawing/2014/main" id="{84B79056-9156-6D8A-1C9C-C73DA2802564}"/>
              </a:ext>
            </a:extLst>
          </p:cNvPr>
          <p:cNvSpPr txBox="1">
            <a:spLocks/>
          </p:cNvSpPr>
          <p:nvPr/>
        </p:nvSpPr>
        <p:spPr>
          <a:xfrm>
            <a:off x="409903" y="-161977"/>
            <a:ext cx="10943897" cy="1281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bg1"/>
                </a:solidFill>
              </a:rPr>
              <a:t>MedCost Website – Navigating MedCost</a:t>
            </a:r>
          </a:p>
        </p:txBody>
      </p:sp>
      <p:sp>
        <p:nvSpPr>
          <p:cNvPr id="6" name="Rectangle 5">
            <a:extLst>
              <a:ext uri="{FF2B5EF4-FFF2-40B4-BE49-F238E27FC236}">
                <a16:creationId xmlns:a16="http://schemas.microsoft.com/office/drawing/2014/main" id="{6EBA8B0E-A4EC-B7D8-8900-A2AD93AFD8A1}"/>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5">
            <a:extLst>
              <a:ext uri="{FF2B5EF4-FFF2-40B4-BE49-F238E27FC236}">
                <a16:creationId xmlns:a16="http://schemas.microsoft.com/office/drawing/2014/main" id="{DB386610-8567-B298-D5F6-5E0D609DE4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807557" y="1674688"/>
            <a:ext cx="8576885" cy="4337185"/>
          </a:xfrm>
          <a:prstGeom prst="rect">
            <a:avLst/>
          </a:prstGeom>
        </p:spPr>
      </p:pic>
      <p:pic>
        <p:nvPicPr>
          <p:cNvPr id="2" name="Picture 1" descr="Icon&#10;&#10;Description automatically generated">
            <a:extLst>
              <a:ext uri="{FF2B5EF4-FFF2-40B4-BE49-F238E27FC236}">
                <a16:creationId xmlns:a16="http://schemas.microsoft.com/office/drawing/2014/main" id="{54CFC416-709E-A81B-8349-9B80E1E27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Tree>
    <p:extLst>
      <p:ext uri="{BB962C8B-B14F-4D97-AF65-F5344CB8AC3E}">
        <p14:creationId xmlns:p14="http://schemas.microsoft.com/office/powerpoint/2010/main" val="2868654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descr="ELT-DC 12-14-22 Slide Deck.pptx">
            <a:extLst>
              <a:ext uri="{FF2B5EF4-FFF2-40B4-BE49-F238E27FC236}">
                <a16:creationId xmlns:a16="http://schemas.microsoft.com/office/drawing/2014/main" id="{DC9EF611-61CB-E592-C805-AF665F93518C}"/>
              </a:ext>
            </a:extLst>
          </p:cNvPr>
          <p:cNvPicPr>
            <a:picLocks noChangeAspect="1"/>
          </p:cNvPicPr>
          <p:nvPr/>
        </p:nvPicPr>
        <p:blipFill rotWithShape="1">
          <a:blip r:embed="rId2">
            <a:extLst>
              <a:ext uri="{28A0092B-C50C-407E-A947-70E740481C1C}">
                <a14:useLocalDpi xmlns:a14="http://schemas.microsoft.com/office/drawing/2010/main" val="0"/>
              </a:ext>
            </a:extLst>
          </a:blip>
          <a:srcRect b="41785"/>
          <a:stretch/>
        </p:blipFill>
        <p:spPr>
          <a:xfrm>
            <a:off x="0" y="78815"/>
            <a:ext cx="12192000" cy="822960"/>
          </a:xfrm>
          <a:prstGeom prst="rect">
            <a:avLst/>
          </a:prstGeom>
        </p:spPr>
      </p:pic>
      <p:sp>
        <p:nvSpPr>
          <p:cNvPr id="5" name="Title 1">
            <a:extLst>
              <a:ext uri="{FF2B5EF4-FFF2-40B4-BE49-F238E27FC236}">
                <a16:creationId xmlns:a16="http://schemas.microsoft.com/office/drawing/2014/main" id="{84B79056-9156-6D8A-1C9C-C73DA2802564}"/>
              </a:ext>
            </a:extLst>
          </p:cNvPr>
          <p:cNvSpPr txBox="1">
            <a:spLocks/>
          </p:cNvSpPr>
          <p:nvPr/>
        </p:nvSpPr>
        <p:spPr>
          <a:xfrm>
            <a:off x="409903" y="-161977"/>
            <a:ext cx="10943897" cy="1281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bg1"/>
                </a:solidFill>
              </a:rPr>
              <a:t>MedCost Website – Online Tools</a:t>
            </a:r>
          </a:p>
        </p:txBody>
      </p:sp>
      <p:sp>
        <p:nvSpPr>
          <p:cNvPr id="6" name="Rectangle 5">
            <a:extLst>
              <a:ext uri="{FF2B5EF4-FFF2-40B4-BE49-F238E27FC236}">
                <a16:creationId xmlns:a16="http://schemas.microsoft.com/office/drawing/2014/main" id="{6EBA8B0E-A4EC-B7D8-8900-A2AD93AFD8A1}"/>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03F013C-451F-25B8-E0EA-AECCEBCD93F7}"/>
              </a:ext>
            </a:extLst>
          </p:cNvPr>
          <p:cNvPicPr>
            <a:picLocks noChangeAspect="1"/>
          </p:cNvPicPr>
          <p:nvPr/>
        </p:nvPicPr>
        <p:blipFill>
          <a:blip r:embed="rId3"/>
          <a:stretch>
            <a:fillRect/>
          </a:stretch>
        </p:blipFill>
        <p:spPr>
          <a:xfrm>
            <a:off x="1839267" y="1590387"/>
            <a:ext cx="8870817" cy="4312513"/>
          </a:xfrm>
          <a:prstGeom prst="rect">
            <a:avLst/>
          </a:prstGeom>
          <a:ln>
            <a:noFill/>
          </a:ln>
          <a:effectLst>
            <a:outerShdw blurRad="190500" algn="tl" rotWithShape="0">
              <a:srgbClr val="000000">
                <a:alpha val="70000"/>
              </a:srgbClr>
            </a:outerShdw>
          </a:effectLst>
        </p:spPr>
      </p:pic>
      <p:pic>
        <p:nvPicPr>
          <p:cNvPr id="4" name="Picture 3" descr="Icon&#10;&#10;Description automatically generated">
            <a:extLst>
              <a:ext uri="{FF2B5EF4-FFF2-40B4-BE49-F238E27FC236}">
                <a16:creationId xmlns:a16="http://schemas.microsoft.com/office/drawing/2014/main" id="{07B2DCB4-C111-2787-13DA-FB6F8F4B4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Tree>
    <p:extLst>
      <p:ext uri="{BB962C8B-B14F-4D97-AF65-F5344CB8AC3E}">
        <p14:creationId xmlns:p14="http://schemas.microsoft.com/office/powerpoint/2010/main" val="1021045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descr="ELT-DC 12-14-22 Slide Deck.pptx">
            <a:extLst>
              <a:ext uri="{FF2B5EF4-FFF2-40B4-BE49-F238E27FC236}">
                <a16:creationId xmlns:a16="http://schemas.microsoft.com/office/drawing/2014/main" id="{DC9EF611-61CB-E592-C805-AF665F93518C}"/>
              </a:ext>
            </a:extLst>
          </p:cNvPr>
          <p:cNvPicPr>
            <a:picLocks noChangeAspect="1"/>
          </p:cNvPicPr>
          <p:nvPr/>
        </p:nvPicPr>
        <p:blipFill rotWithShape="1">
          <a:blip r:embed="rId2">
            <a:extLst>
              <a:ext uri="{28A0092B-C50C-407E-A947-70E740481C1C}">
                <a14:useLocalDpi xmlns:a14="http://schemas.microsoft.com/office/drawing/2010/main" val="0"/>
              </a:ext>
            </a:extLst>
          </a:blip>
          <a:srcRect b="41785"/>
          <a:stretch/>
        </p:blipFill>
        <p:spPr>
          <a:xfrm>
            <a:off x="0" y="78815"/>
            <a:ext cx="12192000" cy="822960"/>
          </a:xfrm>
          <a:prstGeom prst="rect">
            <a:avLst/>
          </a:prstGeom>
        </p:spPr>
      </p:pic>
      <p:sp>
        <p:nvSpPr>
          <p:cNvPr id="5" name="Title 1">
            <a:extLst>
              <a:ext uri="{FF2B5EF4-FFF2-40B4-BE49-F238E27FC236}">
                <a16:creationId xmlns:a16="http://schemas.microsoft.com/office/drawing/2014/main" id="{84B79056-9156-6D8A-1C9C-C73DA2802564}"/>
              </a:ext>
            </a:extLst>
          </p:cNvPr>
          <p:cNvSpPr txBox="1">
            <a:spLocks/>
          </p:cNvSpPr>
          <p:nvPr/>
        </p:nvSpPr>
        <p:spPr>
          <a:xfrm>
            <a:off x="409903" y="-161977"/>
            <a:ext cx="10943897" cy="1281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bg1"/>
                </a:solidFill>
              </a:rPr>
              <a:t>MedCost Website – Network Online Tools</a:t>
            </a:r>
          </a:p>
        </p:txBody>
      </p:sp>
      <p:sp>
        <p:nvSpPr>
          <p:cNvPr id="6" name="Rectangle 5">
            <a:extLst>
              <a:ext uri="{FF2B5EF4-FFF2-40B4-BE49-F238E27FC236}">
                <a16:creationId xmlns:a16="http://schemas.microsoft.com/office/drawing/2014/main" id="{6EBA8B0E-A4EC-B7D8-8900-A2AD93AFD8A1}"/>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CB05263-130E-B256-B74B-5510587527A2}"/>
              </a:ext>
            </a:extLst>
          </p:cNvPr>
          <p:cNvPicPr>
            <a:picLocks noChangeAspect="1"/>
          </p:cNvPicPr>
          <p:nvPr/>
        </p:nvPicPr>
        <p:blipFill>
          <a:blip r:embed="rId3"/>
          <a:stretch>
            <a:fillRect/>
          </a:stretch>
        </p:blipFill>
        <p:spPr>
          <a:xfrm>
            <a:off x="2219435" y="1198698"/>
            <a:ext cx="7894823" cy="5095810"/>
          </a:xfrm>
          <a:prstGeom prst="rect">
            <a:avLst/>
          </a:prstGeom>
          <a:ln>
            <a:noFill/>
          </a:ln>
          <a:effectLst>
            <a:outerShdw blurRad="190500" algn="tl" rotWithShape="0">
              <a:srgbClr val="000000">
                <a:alpha val="70000"/>
              </a:srgbClr>
            </a:outerShdw>
          </a:effectLst>
        </p:spPr>
      </p:pic>
      <p:pic>
        <p:nvPicPr>
          <p:cNvPr id="4" name="Picture 3" descr="Icon&#10;&#10;Description automatically generated">
            <a:extLst>
              <a:ext uri="{FF2B5EF4-FFF2-40B4-BE49-F238E27FC236}">
                <a16:creationId xmlns:a16="http://schemas.microsoft.com/office/drawing/2014/main" id="{9ED4982E-C50D-065C-366D-82F84BE6A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Tree>
    <p:extLst>
      <p:ext uri="{BB962C8B-B14F-4D97-AF65-F5344CB8AC3E}">
        <p14:creationId xmlns:p14="http://schemas.microsoft.com/office/powerpoint/2010/main" val="1295831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21">
            <a:extLst>
              <a:ext uri="{FF2B5EF4-FFF2-40B4-BE49-F238E27FC236}">
                <a16:creationId xmlns:a16="http://schemas.microsoft.com/office/drawing/2014/main" id="{FEB0B922-A6AE-4089-8B21-F3E1A7709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237586" cy="6858000"/>
          </a:xfrm>
          <a:custGeom>
            <a:avLst/>
            <a:gdLst>
              <a:gd name="connsiteX0" fmla="*/ 0 w 10237586"/>
              <a:gd name="connsiteY0" fmla="*/ 0 h 6858000"/>
              <a:gd name="connsiteX1" fmla="*/ 7061432 w 10237586"/>
              <a:gd name="connsiteY1" fmla="*/ 0 h 6858000"/>
              <a:gd name="connsiteX2" fmla="*/ 10237586 w 10237586"/>
              <a:gd name="connsiteY2" fmla="*/ 6858000 h 6858000"/>
              <a:gd name="connsiteX3" fmla="*/ 0 w 102375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37586" h="6858000">
                <a:moveTo>
                  <a:pt x="0" y="0"/>
                </a:moveTo>
                <a:lnTo>
                  <a:pt x="7061432" y="0"/>
                </a:lnTo>
                <a:lnTo>
                  <a:pt x="10237586" y="6858000"/>
                </a:lnTo>
                <a:lnTo>
                  <a:pt x="0" y="6858000"/>
                </a:lnTo>
                <a:close/>
              </a:path>
            </a:pathLst>
          </a:custGeom>
          <a:solidFill>
            <a:srgbClr val="000000">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0">
            <a:extLst>
              <a:ext uri="{FF2B5EF4-FFF2-40B4-BE49-F238E27FC236}">
                <a16:creationId xmlns:a16="http://schemas.microsoft.com/office/drawing/2014/main" id="{C5EB7378-ADA3-4D6E-8E3A-09FAD1478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84B79056-9156-6D8A-1C9C-C73DA2802564}"/>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dirty="0">
                <a:solidFill>
                  <a:srgbClr val="FFFFFF"/>
                </a:solidFill>
              </a:rPr>
              <a:t>MedCost Website – Online Tools</a:t>
            </a:r>
          </a:p>
        </p:txBody>
      </p:sp>
      <p:sp>
        <p:nvSpPr>
          <p:cNvPr id="2" name="Content Placeholder 2">
            <a:extLst>
              <a:ext uri="{FF2B5EF4-FFF2-40B4-BE49-F238E27FC236}">
                <a16:creationId xmlns:a16="http://schemas.microsoft.com/office/drawing/2014/main" id="{D90C2353-D9DB-93F6-C087-BB583856E8D5}"/>
              </a:ext>
            </a:extLst>
          </p:cNvPr>
          <p:cNvSpPr txBox="1">
            <a:spLocks/>
          </p:cNvSpPr>
          <p:nvPr/>
        </p:nvSpPr>
        <p:spPr>
          <a:xfrm>
            <a:off x="838200" y="2021249"/>
            <a:ext cx="5707565" cy="4155713"/>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spcBef>
                <a:spcPts val="1688"/>
              </a:spcBef>
              <a:spcAft>
                <a:spcPts val="1125"/>
              </a:spcAft>
            </a:pPr>
            <a:endParaRPr lang="en-US" sz="1700" b="1" dirty="0">
              <a:solidFill>
                <a:srgbClr val="FFFFFF"/>
              </a:solidFill>
            </a:endParaRPr>
          </a:p>
          <a:p>
            <a:pPr marL="115888" indent="0">
              <a:spcBef>
                <a:spcPts val="1688"/>
              </a:spcBef>
              <a:spcAft>
                <a:spcPts val="1125"/>
              </a:spcAft>
              <a:buNone/>
            </a:pPr>
            <a:r>
              <a:rPr lang="en-US" sz="1700" b="1" dirty="0">
                <a:solidFill>
                  <a:srgbClr val="FFFFFF"/>
                </a:solidFill>
              </a:rPr>
              <a:t>No registration/password required; </a:t>
            </a:r>
            <a:r>
              <a:rPr lang="en-US" sz="1700" b="1" dirty="0">
                <a:solidFill>
                  <a:schemeClr val="tx1"/>
                </a:solidFill>
              </a:rPr>
              <a:t>all users </a:t>
            </a:r>
            <a:r>
              <a:rPr lang="en-US" sz="1700" b="1" dirty="0">
                <a:solidFill>
                  <a:srgbClr val="FFFFFF"/>
                </a:solidFill>
              </a:rPr>
              <a:t>have access to the following:</a:t>
            </a:r>
          </a:p>
          <a:p>
            <a:pPr lvl="1">
              <a:spcBef>
                <a:spcPct val="0"/>
              </a:spcBef>
              <a:spcAft>
                <a:spcPct val="15000"/>
              </a:spcAft>
            </a:pPr>
            <a:r>
              <a:rPr lang="en-US" sz="1700" b="1" dirty="0">
                <a:solidFill>
                  <a:srgbClr val="FFFFFF"/>
                </a:solidFill>
              </a:rPr>
              <a:t>Locate a Provider</a:t>
            </a:r>
          </a:p>
          <a:p>
            <a:pPr lvl="1">
              <a:spcBef>
                <a:spcPct val="0"/>
              </a:spcBef>
              <a:spcAft>
                <a:spcPct val="15000"/>
              </a:spcAft>
            </a:pPr>
            <a:r>
              <a:rPr lang="en-US" sz="1700" b="1" dirty="0">
                <a:solidFill>
                  <a:srgbClr val="FFFFFF"/>
                </a:solidFill>
              </a:rPr>
              <a:t>Provider Manual (part of your contract)</a:t>
            </a:r>
          </a:p>
          <a:p>
            <a:pPr lvl="1">
              <a:spcBef>
                <a:spcPct val="0"/>
              </a:spcBef>
              <a:spcAft>
                <a:spcPct val="15000"/>
              </a:spcAft>
            </a:pPr>
            <a:r>
              <a:rPr lang="en-US" sz="1700" b="1" dirty="0">
                <a:solidFill>
                  <a:srgbClr val="FFFFFF"/>
                </a:solidFill>
              </a:rPr>
              <a:t>Update Demographics</a:t>
            </a:r>
          </a:p>
          <a:p>
            <a:pPr lvl="1">
              <a:spcBef>
                <a:spcPct val="0"/>
              </a:spcBef>
              <a:spcAft>
                <a:spcPct val="15000"/>
              </a:spcAft>
            </a:pPr>
            <a:r>
              <a:rPr lang="en-US" sz="1700" b="1" dirty="0">
                <a:solidFill>
                  <a:srgbClr val="FFFFFF"/>
                </a:solidFill>
              </a:rPr>
              <a:t>Credentialing Information</a:t>
            </a:r>
          </a:p>
          <a:p>
            <a:pPr lvl="1">
              <a:spcBef>
                <a:spcPct val="0"/>
              </a:spcBef>
              <a:spcAft>
                <a:spcPct val="15000"/>
              </a:spcAft>
            </a:pPr>
            <a:r>
              <a:rPr lang="en-US" sz="1700" b="1" dirty="0">
                <a:solidFill>
                  <a:srgbClr val="FFFFFF"/>
                </a:solidFill>
              </a:rPr>
              <a:t>Provider Education</a:t>
            </a:r>
          </a:p>
          <a:p>
            <a:pPr lvl="1">
              <a:spcBef>
                <a:spcPct val="0"/>
              </a:spcBef>
              <a:spcAft>
                <a:spcPct val="15000"/>
              </a:spcAft>
            </a:pPr>
            <a:r>
              <a:rPr lang="en-US" sz="1700" b="1" dirty="0">
                <a:solidFill>
                  <a:srgbClr val="FFFFFF"/>
                </a:solidFill>
              </a:rPr>
              <a:t>Payers with Online Claim Status</a:t>
            </a:r>
          </a:p>
          <a:p>
            <a:pPr lvl="1">
              <a:spcBef>
                <a:spcPct val="0"/>
              </a:spcBef>
              <a:spcAft>
                <a:spcPct val="15000"/>
              </a:spcAft>
            </a:pPr>
            <a:r>
              <a:rPr lang="en-US" sz="1700" b="1" dirty="0">
                <a:solidFill>
                  <a:srgbClr val="FFFFFF"/>
                </a:solidFill>
              </a:rPr>
              <a:t>News – register for </a:t>
            </a:r>
            <a:r>
              <a:rPr lang="en-US" sz="1700" b="1" dirty="0" err="1">
                <a:solidFill>
                  <a:srgbClr val="FFFFFF"/>
                </a:solidFill>
              </a:rPr>
              <a:t>eCommunications</a:t>
            </a:r>
            <a:r>
              <a:rPr lang="en-US" sz="1700" b="1" u="sng" dirty="0">
                <a:solidFill>
                  <a:srgbClr val="FFFFFF"/>
                </a:solidFill>
              </a:rPr>
              <a:t> </a:t>
            </a:r>
          </a:p>
          <a:p>
            <a:pPr marL="0"/>
            <a:endParaRPr lang="en-US" sz="1700" b="1" u="sng" dirty="0">
              <a:solidFill>
                <a:srgbClr val="FFFFFF"/>
              </a:solidFill>
            </a:endParaRPr>
          </a:p>
          <a:p>
            <a:pPr marL="0"/>
            <a:endParaRPr lang="en-US" sz="1700" b="1" u="sng" dirty="0">
              <a:solidFill>
                <a:srgbClr val="FFFFFF"/>
              </a:solidFill>
            </a:endParaRPr>
          </a:p>
          <a:p>
            <a:pPr marL="0" indent="0">
              <a:spcBef>
                <a:spcPts val="0"/>
              </a:spcBef>
              <a:buNone/>
            </a:pPr>
            <a:r>
              <a:rPr lang="en-US" sz="1700" b="1" u="sng" dirty="0">
                <a:solidFill>
                  <a:srgbClr val="00284E"/>
                </a:solidFill>
              </a:rPr>
              <a:t>www.MedCost.com</a:t>
            </a:r>
            <a:endParaRPr lang="en-US" sz="1700" b="1" u="sng" dirty="0">
              <a:solidFill>
                <a:srgbClr val="00284E"/>
              </a:solidFill>
              <a:hlinkClick r:id="rId3">
                <a:extLst>
                  <a:ext uri="{A12FA001-AC4F-418D-AE19-62706E023703}">
                    <ahyp:hlinkClr xmlns:ahyp="http://schemas.microsoft.com/office/drawing/2018/hyperlinkcolor" val="tx"/>
                  </a:ext>
                </a:extLst>
              </a:hlinkClick>
            </a:endParaRPr>
          </a:p>
        </p:txBody>
      </p:sp>
      <p:pic>
        <p:nvPicPr>
          <p:cNvPr id="7" name="Picture 6">
            <a:extLst>
              <a:ext uri="{FF2B5EF4-FFF2-40B4-BE49-F238E27FC236}">
                <a16:creationId xmlns:a16="http://schemas.microsoft.com/office/drawing/2014/main" id="{C09A0BC1-EBCF-B8FE-5151-02E903E7AE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923" r="27366" b="4510"/>
          <a:stretch/>
        </p:blipFill>
        <p:spPr>
          <a:xfrm>
            <a:off x="8223541" y="1690688"/>
            <a:ext cx="2644156" cy="3196622"/>
          </a:xfrm>
          <a:prstGeom prst="rect">
            <a:avLst/>
          </a:prstGeom>
        </p:spPr>
      </p:pic>
      <p:pic>
        <p:nvPicPr>
          <p:cNvPr id="3" name="Picture Placeholder 5" descr="ELT-DC 12-14-22 Slide Deck.pptx">
            <a:extLst>
              <a:ext uri="{FF2B5EF4-FFF2-40B4-BE49-F238E27FC236}">
                <a16:creationId xmlns:a16="http://schemas.microsoft.com/office/drawing/2014/main" id="{DC9EF611-61CB-E592-C805-AF665F93518C}"/>
              </a:ext>
            </a:extLst>
          </p:cNvPr>
          <p:cNvPicPr>
            <a:picLocks noChangeAspect="1"/>
          </p:cNvPicPr>
          <p:nvPr/>
        </p:nvPicPr>
        <p:blipFill rotWithShape="1">
          <a:blip r:embed="rId5">
            <a:extLst>
              <a:ext uri="{28A0092B-C50C-407E-A947-70E740481C1C}">
                <a14:useLocalDpi xmlns:a14="http://schemas.microsoft.com/office/drawing/2010/main" val="0"/>
              </a:ext>
            </a:extLst>
          </a:blip>
          <a:srcRect b="41785"/>
          <a:stretch/>
        </p:blipFill>
        <p:spPr>
          <a:xfrm>
            <a:off x="7192537" y="5227456"/>
            <a:ext cx="4313663" cy="175783"/>
          </a:xfrm>
          <a:prstGeom prst="rect">
            <a:avLst/>
          </a:prstGeom>
        </p:spPr>
      </p:pic>
      <p:sp>
        <p:nvSpPr>
          <p:cNvPr id="6" name="Rectangle 5">
            <a:extLst>
              <a:ext uri="{FF2B5EF4-FFF2-40B4-BE49-F238E27FC236}">
                <a16:creationId xmlns:a16="http://schemas.microsoft.com/office/drawing/2014/main" id="{6EBA8B0E-A4EC-B7D8-8900-A2AD93AFD8A1}"/>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id="{52154BEF-D066-E7A0-AB62-3BE99E690A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0919" y="6176962"/>
            <a:ext cx="2598222" cy="475933"/>
          </a:xfrm>
          <a:prstGeom prst="rect">
            <a:avLst/>
          </a:prstGeom>
        </p:spPr>
      </p:pic>
      <p:sp>
        <p:nvSpPr>
          <p:cNvPr id="4" name="Rectangle 3">
            <a:extLst>
              <a:ext uri="{FF2B5EF4-FFF2-40B4-BE49-F238E27FC236}">
                <a16:creationId xmlns:a16="http://schemas.microsoft.com/office/drawing/2014/main" id="{CC8699E3-DD10-23C6-F4A7-0E891D7C27A7}"/>
              </a:ext>
            </a:extLst>
          </p:cNvPr>
          <p:cNvSpPr/>
          <p:nvPr/>
        </p:nvSpPr>
        <p:spPr>
          <a:xfrm>
            <a:off x="8021727" y="1485582"/>
            <a:ext cx="2644156" cy="3223051"/>
          </a:xfrm>
          <a:prstGeom prst="rect">
            <a:avLst/>
          </a:prstGeom>
          <a:noFill/>
          <a:ln w="15875">
            <a:solidFill>
              <a:srgbClr val="55A5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93422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085DD1C-AF47-9ACC-4D26-9CEA74EA0C49}"/>
              </a:ext>
            </a:extLst>
          </p:cNvPr>
          <p:cNvSpPr>
            <a:spLocks noGrp="1"/>
          </p:cNvSpPr>
          <p:nvPr>
            <p:ph type="title"/>
          </p:nvPr>
        </p:nvSpPr>
        <p:spPr>
          <a:xfrm>
            <a:off x="668919" y="1337801"/>
            <a:ext cx="2880828" cy="3071906"/>
          </a:xfrm>
        </p:spPr>
        <p:txBody>
          <a:bodyPr vert="horz" lIns="91440" tIns="45720" rIns="91440" bIns="45720" rtlCol="0" anchor="t">
            <a:normAutofit fontScale="90000"/>
          </a:bodyPr>
          <a:lstStyle/>
          <a:p>
            <a:r>
              <a:rPr lang="en-US" sz="2000" b="1" i="0" u="sng" dirty="0">
                <a:solidFill>
                  <a:schemeClr val="bg1">
                    <a:lumMod val="95000"/>
                  </a:schemeClr>
                </a:solidFill>
                <a:effectLst/>
                <a:latin typeface="Open Sans" panose="020B0606030504020204" pitchFamily="34" charset="0"/>
              </a:rPr>
              <a:t>Staff Training Options:</a:t>
            </a:r>
            <a:br>
              <a:rPr lang="en-US" sz="2000" b="1" i="0" u="sng" dirty="0">
                <a:solidFill>
                  <a:schemeClr val="bg1">
                    <a:lumMod val="95000"/>
                  </a:schemeClr>
                </a:solidFill>
                <a:effectLst/>
                <a:latin typeface="Open Sans" panose="020B0606030504020204" pitchFamily="34" charset="0"/>
              </a:rPr>
            </a:br>
            <a:br>
              <a:rPr lang="en-US" sz="2000" b="0" i="0" dirty="0">
                <a:solidFill>
                  <a:schemeClr val="bg1">
                    <a:lumMod val="95000"/>
                  </a:schemeClr>
                </a:solidFill>
                <a:effectLst/>
                <a:latin typeface="Open Sans" panose="020B0606030504020204" pitchFamily="34" charset="0"/>
              </a:rPr>
            </a:br>
            <a:r>
              <a:rPr lang="en-US" sz="2000" b="0" i="0" dirty="0">
                <a:solidFill>
                  <a:schemeClr val="bg1">
                    <a:lumMod val="95000"/>
                  </a:schemeClr>
                </a:solidFill>
                <a:effectLst/>
                <a:latin typeface="Open Sans" panose="020B0606030504020204" pitchFamily="34" charset="0"/>
              </a:rPr>
              <a:t>We offer a variety of training opportunities to help you gain a thorough understanding of MedCost procedures and available tools and resources. If you have questions about training options or want additional staff training, we can accommodate that request in a manner that is convenient for your team.</a:t>
            </a:r>
            <a:r>
              <a:rPr lang="en-US" sz="1000" b="0" i="0" dirty="0">
                <a:solidFill>
                  <a:srgbClr val="5B5C5B"/>
                </a:solidFill>
                <a:effectLst/>
                <a:latin typeface="Open Sans" panose="020B0606030504020204" pitchFamily="34" charset="0"/>
              </a:rPr>
              <a:t>.</a:t>
            </a:r>
            <a:endParaRPr lang="en-US" sz="2000"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0AB8AC78-75EF-CD7D-B62D-60EF0A909C49}"/>
              </a:ext>
            </a:extLst>
          </p:cNvPr>
          <p:cNvPicPr>
            <a:picLocks noChangeAspect="1"/>
          </p:cNvPicPr>
          <p:nvPr/>
        </p:nvPicPr>
        <p:blipFill>
          <a:blip r:embed="rId2"/>
          <a:stretch>
            <a:fillRect/>
          </a:stretch>
        </p:blipFill>
        <p:spPr>
          <a:xfrm>
            <a:off x="4199469" y="758952"/>
            <a:ext cx="7936901" cy="4798469"/>
          </a:xfrm>
          <a:prstGeom prst="rect">
            <a:avLst/>
          </a:prstGeom>
        </p:spPr>
      </p:pic>
      <p:pic>
        <p:nvPicPr>
          <p:cNvPr id="6" name="Picture 5" descr="Icon&#10;&#10;Description automatically generated">
            <a:extLst>
              <a:ext uri="{FF2B5EF4-FFF2-40B4-BE49-F238E27FC236}">
                <a16:creationId xmlns:a16="http://schemas.microsoft.com/office/drawing/2014/main" id="{34B9173E-C16C-D841-2DE4-86D81F5AB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Tree>
    <p:extLst>
      <p:ext uri="{BB962C8B-B14F-4D97-AF65-F5344CB8AC3E}">
        <p14:creationId xmlns:p14="http://schemas.microsoft.com/office/powerpoint/2010/main" val="251948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descr="ELT-DC 12-14-22 Slide Deck.pptx">
            <a:extLst>
              <a:ext uri="{FF2B5EF4-FFF2-40B4-BE49-F238E27FC236}">
                <a16:creationId xmlns:a16="http://schemas.microsoft.com/office/drawing/2014/main" id="{DC9EF611-61CB-E592-C805-AF665F93518C}"/>
              </a:ext>
            </a:extLst>
          </p:cNvPr>
          <p:cNvPicPr>
            <a:picLocks noChangeAspect="1"/>
          </p:cNvPicPr>
          <p:nvPr/>
        </p:nvPicPr>
        <p:blipFill rotWithShape="1">
          <a:blip r:embed="rId2">
            <a:extLst>
              <a:ext uri="{28A0092B-C50C-407E-A947-70E740481C1C}">
                <a14:useLocalDpi xmlns:a14="http://schemas.microsoft.com/office/drawing/2010/main" val="0"/>
              </a:ext>
            </a:extLst>
          </a:blip>
          <a:srcRect b="41785"/>
          <a:stretch/>
        </p:blipFill>
        <p:spPr>
          <a:xfrm>
            <a:off x="0" y="78815"/>
            <a:ext cx="12192000" cy="822960"/>
          </a:xfrm>
          <a:prstGeom prst="rect">
            <a:avLst/>
          </a:prstGeom>
        </p:spPr>
      </p:pic>
      <p:sp>
        <p:nvSpPr>
          <p:cNvPr id="5" name="Title 1">
            <a:extLst>
              <a:ext uri="{FF2B5EF4-FFF2-40B4-BE49-F238E27FC236}">
                <a16:creationId xmlns:a16="http://schemas.microsoft.com/office/drawing/2014/main" id="{84B79056-9156-6D8A-1C9C-C73DA2802564}"/>
              </a:ext>
            </a:extLst>
          </p:cNvPr>
          <p:cNvSpPr txBox="1">
            <a:spLocks/>
          </p:cNvSpPr>
          <p:nvPr/>
        </p:nvSpPr>
        <p:spPr>
          <a:xfrm>
            <a:off x="409903" y="-161977"/>
            <a:ext cx="10943897" cy="1281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bg1"/>
                </a:solidFill>
              </a:rPr>
              <a:t>MedCost Website – Online Tools - Onboarding</a:t>
            </a:r>
          </a:p>
        </p:txBody>
      </p:sp>
      <p:sp>
        <p:nvSpPr>
          <p:cNvPr id="6" name="Rectangle 5">
            <a:extLst>
              <a:ext uri="{FF2B5EF4-FFF2-40B4-BE49-F238E27FC236}">
                <a16:creationId xmlns:a16="http://schemas.microsoft.com/office/drawing/2014/main" id="{6EBA8B0E-A4EC-B7D8-8900-A2AD93AFD8A1}"/>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59A3C33-AED6-FF0F-9758-0B7293E8D23F}"/>
              </a:ext>
            </a:extLst>
          </p:cNvPr>
          <p:cNvPicPr>
            <a:picLocks noChangeAspect="1"/>
          </p:cNvPicPr>
          <p:nvPr/>
        </p:nvPicPr>
        <p:blipFill>
          <a:blip r:embed="rId3"/>
          <a:stretch>
            <a:fillRect/>
          </a:stretch>
        </p:blipFill>
        <p:spPr>
          <a:xfrm>
            <a:off x="1492382" y="1956712"/>
            <a:ext cx="8503920" cy="4142026"/>
          </a:xfrm>
          <a:prstGeom prst="rect">
            <a:avLst/>
          </a:prstGeom>
        </p:spPr>
      </p:pic>
      <p:sp>
        <p:nvSpPr>
          <p:cNvPr id="8" name="TextBox 7">
            <a:extLst>
              <a:ext uri="{FF2B5EF4-FFF2-40B4-BE49-F238E27FC236}">
                <a16:creationId xmlns:a16="http://schemas.microsoft.com/office/drawing/2014/main" id="{C16F1871-7712-4D2C-28E4-687CCB906FB3}"/>
              </a:ext>
            </a:extLst>
          </p:cNvPr>
          <p:cNvSpPr txBox="1"/>
          <p:nvPr/>
        </p:nvSpPr>
        <p:spPr>
          <a:xfrm>
            <a:off x="613881" y="1214581"/>
            <a:ext cx="7657760" cy="738664"/>
          </a:xfrm>
          <a:prstGeom prst="rect">
            <a:avLst/>
          </a:prstGeom>
          <a:noFill/>
        </p:spPr>
        <p:txBody>
          <a:bodyPr wrap="square">
            <a:spAutoFit/>
          </a:bodyPr>
          <a:lstStyle/>
          <a:p>
            <a:r>
              <a:rPr lang="en-US" sz="2400" dirty="0">
                <a:solidFill>
                  <a:schemeClr val="tx1">
                    <a:lumMod val="65000"/>
                    <a:lumOff val="35000"/>
                  </a:schemeClr>
                </a:solidFill>
              </a:rPr>
              <a:t>Provider Onboarding: MedCost Manual and Webinars</a:t>
            </a:r>
            <a:br>
              <a:rPr lang="en-US" b="0" dirty="0">
                <a:solidFill>
                  <a:schemeClr val="tx1">
                    <a:lumMod val="65000"/>
                    <a:lumOff val="35000"/>
                  </a:schemeClr>
                </a:solidFill>
              </a:rPr>
            </a:br>
            <a:endParaRPr lang="en-US" dirty="0"/>
          </a:p>
        </p:txBody>
      </p:sp>
      <p:pic>
        <p:nvPicPr>
          <p:cNvPr id="4" name="Picture 3" descr="Icon&#10;&#10;Description automatically generated">
            <a:extLst>
              <a:ext uri="{FF2B5EF4-FFF2-40B4-BE49-F238E27FC236}">
                <a16:creationId xmlns:a16="http://schemas.microsoft.com/office/drawing/2014/main" id="{0B2217FA-2C09-2A5B-FBB1-5D3B0C1CF0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
        <p:nvSpPr>
          <p:cNvPr id="7" name="Rectangle 6">
            <a:extLst>
              <a:ext uri="{FF2B5EF4-FFF2-40B4-BE49-F238E27FC236}">
                <a16:creationId xmlns:a16="http://schemas.microsoft.com/office/drawing/2014/main" id="{F8E80EDD-39A1-4435-24D7-01A489EDB9B7}"/>
              </a:ext>
            </a:extLst>
          </p:cNvPr>
          <p:cNvSpPr/>
          <p:nvPr/>
        </p:nvSpPr>
        <p:spPr>
          <a:xfrm>
            <a:off x="1397876" y="1891688"/>
            <a:ext cx="2606565" cy="3962574"/>
          </a:xfrm>
          <a:prstGeom prst="rect">
            <a:avLst/>
          </a:prstGeom>
          <a:noFill/>
          <a:ln w="15875">
            <a:solidFill>
              <a:srgbClr val="55A5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06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descr="ELT-DC 12-14-22 Slide Deck.pptx">
            <a:extLst>
              <a:ext uri="{FF2B5EF4-FFF2-40B4-BE49-F238E27FC236}">
                <a16:creationId xmlns:a16="http://schemas.microsoft.com/office/drawing/2014/main" id="{DC9EF611-61CB-E592-C805-AF665F93518C}"/>
              </a:ext>
            </a:extLst>
          </p:cNvPr>
          <p:cNvPicPr>
            <a:picLocks noChangeAspect="1"/>
          </p:cNvPicPr>
          <p:nvPr/>
        </p:nvPicPr>
        <p:blipFill rotWithShape="1">
          <a:blip r:embed="rId2">
            <a:extLst>
              <a:ext uri="{28A0092B-C50C-407E-A947-70E740481C1C}">
                <a14:useLocalDpi xmlns:a14="http://schemas.microsoft.com/office/drawing/2010/main" val="0"/>
              </a:ext>
            </a:extLst>
          </a:blip>
          <a:srcRect b="41785"/>
          <a:stretch/>
        </p:blipFill>
        <p:spPr>
          <a:xfrm>
            <a:off x="0" y="78815"/>
            <a:ext cx="12192000" cy="822960"/>
          </a:xfrm>
          <a:prstGeom prst="rect">
            <a:avLst/>
          </a:prstGeom>
        </p:spPr>
      </p:pic>
      <p:sp>
        <p:nvSpPr>
          <p:cNvPr id="5" name="Title 1">
            <a:extLst>
              <a:ext uri="{FF2B5EF4-FFF2-40B4-BE49-F238E27FC236}">
                <a16:creationId xmlns:a16="http://schemas.microsoft.com/office/drawing/2014/main" id="{84B79056-9156-6D8A-1C9C-C73DA2802564}"/>
              </a:ext>
            </a:extLst>
          </p:cNvPr>
          <p:cNvSpPr txBox="1">
            <a:spLocks/>
          </p:cNvSpPr>
          <p:nvPr/>
        </p:nvSpPr>
        <p:spPr>
          <a:xfrm>
            <a:off x="409903" y="-161977"/>
            <a:ext cx="10943897" cy="1281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rPr>
              <a:t>MedCost Website – Online Tools</a:t>
            </a:r>
          </a:p>
        </p:txBody>
      </p:sp>
      <p:sp>
        <p:nvSpPr>
          <p:cNvPr id="6" name="Rectangle 5">
            <a:extLst>
              <a:ext uri="{FF2B5EF4-FFF2-40B4-BE49-F238E27FC236}">
                <a16:creationId xmlns:a16="http://schemas.microsoft.com/office/drawing/2014/main" id="{6EBA8B0E-A4EC-B7D8-8900-A2AD93AFD8A1}"/>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E2866E0-79D0-6DAC-E476-C5E12F21BC28}"/>
              </a:ext>
            </a:extLst>
          </p:cNvPr>
          <p:cNvPicPr>
            <a:picLocks noChangeAspect="1"/>
          </p:cNvPicPr>
          <p:nvPr/>
        </p:nvPicPr>
        <p:blipFill>
          <a:blip r:embed="rId3"/>
          <a:stretch>
            <a:fillRect/>
          </a:stretch>
        </p:blipFill>
        <p:spPr>
          <a:xfrm>
            <a:off x="3772244" y="1360675"/>
            <a:ext cx="5859638" cy="2351789"/>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D26BC78F-23C3-1CDC-F1A7-7555172DF79D}"/>
              </a:ext>
            </a:extLst>
          </p:cNvPr>
          <p:cNvPicPr>
            <a:picLocks noChangeAspect="1"/>
          </p:cNvPicPr>
          <p:nvPr/>
        </p:nvPicPr>
        <p:blipFill>
          <a:blip r:embed="rId4"/>
          <a:stretch>
            <a:fillRect/>
          </a:stretch>
        </p:blipFill>
        <p:spPr>
          <a:xfrm>
            <a:off x="3772244" y="4186490"/>
            <a:ext cx="5859637" cy="2084952"/>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D95142D8-01E9-7D7B-3C09-552C0F9516BA}"/>
              </a:ext>
            </a:extLst>
          </p:cNvPr>
          <p:cNvPicPr>
            <a:picLocks noChangeAspect="1"/>
          </p:cNvPicPr>
          <p:nvPr/>
        </p:nvPicPr>
        <p:blipFill>
          <a:blip r:embed="rId5"/>
          <a:stretch>
            <a:fillRect/>
          </a:stretch>
        </p:blipFill>
        <p:spPr>
          <a:xfrm>
            <a:off x="827086" y="2305870"/>
            <a:ext cx="2268113" cy="2417454"/>
          </a:xfrm>
          <a:prstGeom prst="rect">
            <a:avLst/>
          </a:prstGeom>
        </p:spPr>
      </p:pic>
      <p:pic>
        <p:nvPicPr>
          <p:cNvPr id="4" name="Picture 3" descr="Icon&#10;&#10;Description automatically generated">
            <a:extLst>
              <a:ext uri="{FF2B5EF4-FFF2-40B4-BE49-F238E27FC236}">
                <a16:creationId xmlns:a16="http://schemas.microsoft.com/office/drawing/2014/main" id="{78D136F4-378D-60B5-3218-7F5A7EB0F7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Tree>
    <p:extLst>
      <p:ext uri="{BB962C8B-B14F-4D97-AF65-F5344CB8AC3E}">
        <p14:creationId xmlns:p14="http://schemas.microsoft.com/office/powerpoint/2010/main" val="2383317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CAAB-3D0D-1D3D-4A84-7287AD2E6A7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6DDBD22-DEC3-E5E6-CE09-DC75EA0C718C}"/>
              </a:ext>
            </a:extLst>
          </p:cNvPr>
          <p:cNvPicPr>
            <a:picLocks noChangeAspect="1"/>
          </p:cNvPicPr>
          <p:nvPr/>
        </p:nvPicPr>
        <p:blipFill>
          <a:blip r:embed="rId3"/>
          <a:stretch>
            <a:fillRect/>
          </a:stretch>
        </p:blipFill>
        <p:spPr>
          <a:xfrm>
            <a:off x="0" y="283501"/>
            <a:ext cx="12192000" cy="5559478"/>
          </a:xfrm>
          <a:prstGeom prst="rect">
            <a:avLst/>
          </a:prstGeom>
        </p:spPr>
      </p:pic>
      <p:pic>
        <p:nvPicPr>
          <p:cNvPr id="5" name="Picture 4" descr="Icon&#10;&#10;Description automatically generated">
            <a:extLst>
              <a:ext uri="{FF2B5EF4-FFF2-40B4-BE49-F238E27FC236}">
                <a16:creationId xmlns:a16="http://schemas.microsoft.com/office/drawing/2014/main" id="{6D30993B-6EE7-D133-FB54-2D99133514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Tree>
    <p:extLst>
      <p:ext uri="{BB962C8B-B14F-4D97-AF65-F5344CB8AC3E}">
        <p14:creationId xmlns:p14="http://schemas.microsoft.com/office/powerpoint/2010/main" val="2173889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ED5A48-44EB-C9D3-D4AC-43BACD434BE3}"/>
              </a:ext>
            </a:extLst>
          </p:cNvPr>
          <p:cNvPicPr>
            <a:picLocks noChangeAspect="1"/>
          </p:cNvPicPr>
          <p:nvPr/>
        </p:nvPicPr>
        <p:blipFill>
          <a:blip r:embed="rId2"/>
          <a:stretch>
            <a:fillRect/>
          </a:stretch>
        </p:blipFill>
        <p:spPr>
          <a:xfrm>
            <a:off x="865323" y="23978"/>
            <a:ext cx="10308645" cy="6757890"/>
          </a:xfrm>
          <a:prstGeom prst="rect">
            <a:avLst/>
          </a:prstGeom>
        </p:spPr>
      </p:pic>
      <p:pic>
        <p:nvPicPr>
          <p:cNvPr id="5" name="Picture 4" descr="Icon&#10;&#10;Description automatically generated">
            <a:extLst>
              <a:ext uri="{FF2B5EF4-FFF2-40B4-BE49-F238E27FC236}">
                <a16:creationId xmlns:a16="http://schemas.microsoft.com/office/drawing/2014/main" id="{D2264C44-6E8C-40AD-70EA-6F64B19F3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Tree>
    <p:extLst>
      <p:ext uri="{BB962C8B-B14F-4D97-AF65-F5344CB8AC3E}">
        <p14:creationId xmlns:p14="http://schemas.microsoft.com/office/powerpoint/2010/main" val="3101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5" descr="ELT-DC 12-14-22 Slide Deck.pptx">
            <a:extLst>
              <a:ext uri="{FF2B5EF4-FFF2-40B4-BE49-F238E27FC236}">
                <a16:creationId xmlns:a16="http://schemas.microsoft.com/office/drawing/2014/main" id="{6BA5BFB8-8D09-702B-B680-34FB19F44548}"/>
              </a:ext>
            </a:extLst>
          </p:cNvPr>
          <p:cNvPicPr>
            <a:picLocks noChangeAspect="1"/>
          </p:cNvPicPr>
          <p:nvPr/>
        </p:nvPicPr>
        <p:blipFill rotWithShape="1">
          <a:blip r:embed="rId3">
            <a:extLst>
              <a:ext uri="{28A0092B-C50C-407E-A947-70E740481C1C}">
                <a14:useLocalDpi xmlns:a14="http://schemas.microsoft.com/office/drawing/2010/main" val="0"/>
              </a:ext>
            </a:extLst>
          </a:blip>
          <a:srcRect b="41785"/>
          <a:stretch/>
        </p:blipFill>
        <p:spPr>
          <a:xfrm>
            <a:off x="5256" y="78815"/>
            <a:ext cx="12192000" cy="822960"/>
          </a:xfrm>
          <a:prstGeom prst="rect">
            <a:avLst/>
          </a:prstGeom>
        </p:spPr>
      </p:pic>
      <p:sp>
        <p:nvSpPr>
          <p:cNvPr id="5" name="Title 1">
            <a:extLst>
              <a:ext uri="{FF2B5EF4-FFF2-40B4-BE49-F238E27FC236}">
                <a16:creationId xmlns:a16="http://schemas.microsoft.com/office/drawing/2014/main" id="{5F48CE43-EF8C-E033-6C0E-C157837AA926}"/>
              </a:ext>
            </a:extLst>
          </p:cNvPr>
          <p:cNvSpPr txBox="1">
            <a:spLocks/>
          </p:cNvSpPr>
          <p:nvPr/>
        </p:nvSpPr>
        <p:spPr>
          <a:xfrm>
            <a:off x="838200" y="-1619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MedCost Mission</a:t>
            </a:r>
          </a:p>
        </p:txBody>
      </p:sp>
      <p:sp>
        <p:nvSpPr>
          <p:cNvPr id="7" name="Rectangle 6">
            <a:extLst>
              <a:ext uri="{FF2B5EF4-FFF2-40B4-BE49-F238E27FC236}">
                <a16:creationId xmlns:a16="http://schemas.microsoft.com/office/drawing/2014/main" id="{EC1C323B-CDD7-0951-3512-6C34F957349C}"/>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31E8877-062A-946A-C664-F3E03EF768C6}"/>
              </a:ext>
            </a:extLst>
          </p:cNvPr>
          <p:cNvSpPr/>
          <p:nvPr/>
        </p:nvSpPr>
        <p:spPr>
          <a:xfrm>
            <a:off x="8432145" y="1813035"/>
            <a:ext cx="2228193"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3" descr="Virginia - North Carolina - South Carolina">
            <a:extLst>
              <a:ext uri="{FF2B5EF4-FFF2-40B4-BE49-F238E27FC236}">
                <a16:creationId xmlns:a16="http://schemas.microsoft.com/office/drawing/2014/main" id="{D9D1AFB8-11E4-4B77-0BD8-210107487A5B}"/>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5" descr="Virginia - North Carolina - South Carolina">
            <a:extLst>
              <a:ext uri="{FF2B5EF4-FFF2-40B4-BE49-F238E27FC236}">
                <a16:creationId xmlns:a16="http://schemas.microsoft.com/office/drawing/2014/main" id="{CBE62C15-9D3F-8461-0E77-BA706CC1852A}"/>
              </a:ext>
            </a:extLst>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Icon&#10;&#10;Description automatically generated">
            <a:extLst>
              <a:ext uri="{FF2B5EF4-FFF2-40B4-BE49-F238E27FC236}">
                <a16:creationId xmlns:a16="http://schemas.microsoft.com/office/drawing/2014/main" id="{3A220FAA-1415-FC87-86B3-8E828E8C91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935" y="1616571"/>
            <a:ext cx="8416413" cy="1709777"/>
          </a:xfrm>
          <a:prstGeom prst="rect">
            <a:avLst/>
          </a:prstGeom>
        </p:spPr>
      </p:pic>
      <p:sp>
        <p:nvSpPr>
          <p:cNvPr id="12" name="TextBox 11">
            <a:extLst>
              <a:ext uri="{FF2B5EF4-FFF2-40B4-BE49-F238E27FC236}">
                <a16:creationId xmlns:a16="http://schemas.microsoft.com/office/drawing/2014/main" id="{0F51A0AB-1E1E-0CC0-F25E-6E12B41CB19B}"/>
              </a:ext>
            </a:extLst>
          </p:cNvPr>
          <p:cNvSpPr txBox="1"/>
          <p:nvPr/>
        </p:nvSpPr>
        <p:spPr>
          <a:xfrm>
            <a:off x="1483568" y="3326958"/>
            <a:ext cx="1986116" cy="615553"/>
          </a:xfrm>
          <a:prstGeom prst="rect">
            <a:avLst/>
          </a:prstGeom>
          <a:noFill/>
        </p:spPr>
        <p:txBody>
          <a:bodyPr wrap="square" rtlCol="0">
            <a:spAutoFit/>
          </a:bodyPr>
          <a:lstStyle/>
          <a:p>
            <a:pPr algn="ctr"/>
            <a:r>
              <a:rPr lang="en-US" sz="3400" b="1" dirty="0">
                <a:solidFill>
                  <a:srgbClr val="235937"/>
                </a:solidFill>
                <a:latin typeface="+mj-lt"/>
              </a:rPr>
              <a:t>MISSION</a:t>
            </a:r>
          </a:p>
        </p:txBody>
      </p:sp>
      <p:sp>
        <p:nvSpPr>
          <p:cNvPr id="16" name="TextBox 15">
            <a:extLst>
              <a:ext uri="{FF2B5EF4-FFF2-40B4-BE49-F238E27FC236}">
                <a16:creationId xmlns:a16="http://schemas.microsoft.com/office/drawing/2014/main" id="{C9DD7850-E1C4-D73C-0C86-A06B4D98CA8F}"/>
              </a:ext>
            </a:extLst>
          </p:cNvPr>
          <p:cNvSpPr txBox="1"/>
          <p:nvPr/>
        </p:nvSpPr>
        <p:spPr>
          <a:xfrm>
            <a:off x="4916624" y="3341844"/>
            <a:ext cx="1986116" cy="615553"/>
          </a:xfrm>
          <a:prstGeom prst="rect">
            <a:avLst/>
          </a:prstGeom>
          <a:noFill/>
        </p:spPr>
        <p:txBody>
          <a:bodyPr wrap="square" rtlCol="0">
            <a:spAutoFit/>
          </a:bodyPr>
          <a:lstStyle/>
          <a:p>
            <a:pPr algn="ctr"/>
            <a:r>
              <a:rPr lang="en-US" sz="3400" b="1" dirty="0">
                <a:solidFill>
                  <a:srgbClr val="235937"/>
                </a:solidFill>
                <a:latin typeface="+mj-lt"/>
              </a:rPr>
              <a:t>PURPOSE</a:t>
            </a:r>
          </a:p>
        </p:txBody>
      </p:sp>
      <p:sp>
        <p:nvSpPr>
          <p:cNvPr id="17" name="TextBox 16">
            <a:extLst>
              <a:ext uri="{FF2B5EF4-FFF2-40B4-BE49-F238E27FC236}">
                <a16:creationId xmlns:a16="http://schemas.microsoft.com/office/drawing/2014/main" id="{EC13CC82-E75D-D53F-CD59-55EDE8D4ECDA}"/>
              </a:ext>
            </a:extLst>
          </p:cNvPr>
          <p:cNvSpPr txBox="1"/>
          <p:nvPr/>
        </p:nvSpPr>
        <p:spPr>
          <a:xfrm>
            <a:off x="8256003" y="3341844"/>
            <a:ext cx="1986116" cy="615553"/>
          </a:xfrm>
          <a:prstGeom prst="rect">
            <a:avLst/>
          </a:prstGeom>
          <a:noFill/>
        </p:spPr>
        <p:txBody>
          <a:bodyPr wrap="square" rtlCol="0">
            <a:spAutoFit/>
          </a:bodyPr>
          <a:lstStyle/>
          <a:p>
            <a:pPr algn="ctr"/>
            <a:r>
              <a:rPr lang="en-US" sz="3400" b="1" dirty="0">
                <a:solidFill>
                  <a:srgbClr val="235937"/>
                </a:solidFill>
                <a:latin typeface="+mj-lt"/>
              </a:rPr>
              <a:t>VALUES</a:t>
            </a:r>
          </a:p>
        </p:txBody>
      </p:sp>
      <p:sp>
        <p:nvSpPr>
          <p:cNvPr id="20" name="TextBox 19">
            <a:extLst>
              <a:ext uri="{FF2B5EF4-FFF2-40B4-BE49-F238E27FC236}">
                <a16:creationId xmlns:a16="http://schemas.microsoft.com/office/drawing/2014/main" id="{5DF67C7F-BA12-771B-DF68-D5D778E9F782}"/>
              </a:ext>
            </a:extLst>
          </p:cNvPr>
          <p:cNvSpPr txBox="1"/>
          <p:nvPr/>
        </p:nvSpPr>
        <p:spPr>
          <a:xfrm>
            <a:off x="1308226" y="3957397"/>
            <a:ext cx="2336800" cy="1477328"/>
          </a:xfrm>
          <a:prstGeom prst="rect">
            <a:avLst/>
          </a:prstGeom>
          <a:noFill/>
        </p:spPr>
        <p:txBody>
          <a:bodyPr wrap="square" rtlCol="0">
            <a:spAutoFit/>
          </a:bodyPr>
          <a:lstStyle/>
          <a:p>
            <a:pPr algn="ctr"/>
            <a:r>
              <a:rPr lang="en-US" i="1" dirty="0">
                <a:solidFill>
                  <a:schemeClr val="bg2">
                    <a:lumMod val="50000"/>
                  </a:schemeClr>
                </a:solidFill>
                <a:latin typeface="+mj-lt"/>
              </a:rPr>
              <a:t>We exist to provide exceptional value through high-quality, transformative health care solutions </a:t>
            </a:r>
          </a:p>
        </p:txBody>
      </p:sp>
      <p:sp>
        <p:nvSpPr>
          <p:cNvPr id="21" name="TextBox 20">
            <a:extLst>
              <a:ext uri="{FF2B5EF4-FFF2-40B4-BE49-F238E27FC236}">
                <a16:creationId xmlns:a16="http://schemas.microsoft.com/office/drawing/2014/main" id="{0710BF5D-E625-F4E7-A4CF-4C2E050DAC98}"/>
              </a:ext>
            </a:extLst>
          </p:cNvPr>
          <p:cNvSpPr txBox="1"/>
          <p:nvPr/>
        </p:nvSpPr>
        <p:spPr>
          <a:xfrm>
            <a:off x="4570470" y="3972893"/>
            <a:ext cx="2713055" cy="1200329"/>
          </a:xfrm>
          <a:prstGeom prst="rect">
            <a:avLst/>
          </a:prstGeom>
          <a:noFill/>
        </p:spPr>
        <p:txBody>
          <a:bodyPr wrap="square" rtlCol="0">
            <a:spAutoFit/>
          </a:bodyPr>
          <a:lstStyle/>
          <a:p>
            <a:pPr marL="0" marR="0" algn="ctr" fontAlgn="base">
              <a:spcBef>
                <a:spcPts val="0"/>
              </a:spcBef>
              <a:spcAft>
                <a:spcPts val="0"/>
              </a:spcAft>
            </a:pPr>
            <a:r>
              <a:rPr lang="en-US" sz="1800" i="1" dirty="0">
                <a:solidFill>
                  <a:srgbClr val="7F7F7F"/>
                </a:solidFill>
                <a:effectLst/>
                <a:latin typeface="+mj-lt"/>
                <a:ea typeface="Calibri" panose="020F0502020204030204" pitchFamily="34" charset="0"/>
              </a:rPr>
              <a:t>Improve health, lower health care costs, and create a better health experience</a:t>
            </a:r>
            <a:endParaRPr lang="en-US" sz="1800" dirty="0">
              <a:effectLst/>
              <a:latin typeface="+mj-lt"/>
              <a:ea typeface="Calibri" panose="020F0502020204030204" pitchFamily="34" charset="0"/>
            </a:endParaRPr>
          </a:p>
        </p:txBody>
      </p:sp>
      <p:sp>
        <p:nvSpPr>
          <p:cNvPr id="22" name="TextBox 21">
            <a:extLst>
              <a:ext uri="{FF2B5EF4-FFF2-40B4-BE49-F238E27FC236}">
                <a16:creationId xmlns:a16="http://schemas.microsoft.com/office/drawing/2014/main" id="{0F3B8475-AD41-98A9-D5DA-05975CB185CC}"/>
              </a:ext>
            </a:extLst>
          </p:cNvPr>
          <p:cNvSpPr txBox="1"/>
          <p:nvPr/>
        </p:nvSpPr>
        <p:spPr>
          <a:xfrm>
            <a:off x="8136078" y="3972893"/>
            <a:ext cx="2225966" cy="1477328"/>
          </a:xfrm>
          <a:prstGeom prst="rect">
            <a:avLst/>
          </a:prstGeom>
          <a:noFill/>
        </p:spPr>
        <p:txBody>
          <a:bodyPr wrap="square" rtlCol="0">
            <a:spAutoFit/>
          </a:bodyPr>
          <a:lstStyle/>
          <a:p>
            <a:pPr algn="ctr"/>
            <a:r>
              <a:rPr lang="en-US" i="1" dirty="0">
                <a:solidFill>
                  <a:schemeClr val="bg2">
                    <a:lumMod val="50000"/>
                  </a:schemeClr>
                </a:solidFill>
                <a:latin typeface="+mj-lt"/>
              </a:rPr>
              <a:t>Integrity, </a:t>
            </a:r>
            <a:br>
              <a:rPr lang="en-US" i="1" dirty="0">
                <a:solidFill>
                  <a:schemeClr val="bg2">
                    <a:lumMod val="50000"/>
                  </a:schemeClr>
                </a:solidFill>
                <a:latin typeface="+mj-lt"/>
              </a:rPr>
            </a:br>
            <a:r>
              <a:rPr lang="en-US" i="1" dirty="0">
                <a:solidFill>
                  <a:schemeClr val="bg2">
                    <a:lumMod val="50000"/>
                  </a:schemeClr>
                </a:solidFill>
                <a:latin typeface="+mj-lt"/>
              </a:rPr>
              <a:t>Compassion,</a:t>
            </a:r>
          </a:p>
          <a:p>
            <a:pPr algn="ctr"/>
            <a:r>
              <a:rPr lang="en-US" i="1" dirty="0">
                <a:solidFill>
                  <a:schemeClr val="bg2">
                    <a:lumMod val="50000"/>
                  </a:schemeClr>
                </a:solidFill>
                <a:latin typeface="+mj-lt"/>
              </a:rPr>
              <a:t>Collaboration, Inclusion, Learning, Excellence</a:t>
            </a:r>
            <a:endParaRPr lang="en-US" dirty="0">
              <a:solidFill>
                <a:schemeClr val="bg2">
                  <a:lumMod val="50000"/>
                </a:schemeClr>
              </a:solidFill>
              <a:latin typeface="+mj-lt"/>
            </a:endParaRPr>
          </a:p>
        </p:txBody>
      </p:sp>
      <p:pic>
        <p:nvPicPr>
          <p:cNvPr id="3" name="Picture 2" descr="Icon&#10;&#10;Description automatically generated">
            <a:extLst>
              <a:ext uri="{FF2B5EF4-FFF2-40B4-BE49-F238E27FC236}">
                <a16:creationId xmlns:a16="http://schemas.microsoft.com/office/drawing/2014/main" id="{4BA18EF7-F84B-F198-A74D-12581E9D0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Tree>
    <p:extLst>
      <p:ext uri="{BB962C8B-B14F-4D97-AF65-F5344CB8AC3E}">
        <p14:creationId xmlns:p14="http://schemas.microsoft.com/office/powerpoint/2010/main" val="1928985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28027F-93EA-AD77-4BD2-DDBC517A3AA4}"/>
              </a:ext>
            </a:extLst>
          </p:cNvPr>
          <p:cNvPicPr>
            <a:picLocks noChangeAspect="1"/>
          </p:cNvPicPr>
          <p:nvPr/>
        </p:nvPicPr>
        <p:blipFill>
          <a:blip r:embed="rId2"/>
          <a:stretch>
            <a:fillRect/>
          </a:stretch>
        </p:blipFill>
        <p:spPr>
          <a:xfrm>
            <a:off x="1929385" y="225272"/>
            <a:ext cx="8756506" cy="6407455"/>
          </a:xfrm>
          <a:prstGeom prst="rect">
            <a:avLst/>
          </a:prstGeom>
        </p:spPr>
      </p:pic>
      <p:pic>
        <p:nvPicPr>
          <p:cNvPr id="5" name="Picture 4" descr="Icon&#10;&#10;Description automatically generated">
            <a:extLst>
              <a:ext uri="{FF2B5EF4-FFF2-40B4-BE49-F238E27FC236}">
                <a16:creationId xmlns:a16="http://schemas.microsoft.com/office/drawing/2014/main" id="{5182F2E4-3BDA-A18D-6714-A385988A2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Tree>
    <p:extLst>
      <p:ext uri="{BB962C8B-B14F-4D97-AF65-F5344CB8AC3E}">
        <p14:creationId xmlns:p14="http://schemas.microsoft.com/office/powerpoint/2010/main" val="3448708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DADE64-D160-C7BB-FF47-E7FE80FCAA4B}"/>
              </a:ext>
            </a:extLst>
          </p:cNvPr>
          <p:cNvPicPr>
            <a:picLocks noChangeAspect="1"/>
          </p:cNvPicPr>
          <p:nvPr/>
        </p:nvPicPr>
        <p:blipFill>
          <a:blip r:embed="rId3"/>
          <a:stretch>
            <a:fillRect/>
          </a:stretch>
        </p:blipFill>
        <p:spPr>
          <a:xfrm>
            <a:off x="0" y="677462"/>
            <a:ext cx="12192000" cy="5503076"/>
          </a:xfrm>
          <a:prstGeom prst="rect">
            <a:avLst/>
          </a:prstGeom>
        </p:spPr>
      </p:pic>
      <p:pic>
        <p:nvPicPr>
          <p:cNvPr id="5" name="Picture 4" descr="Icon&#10;&#10;Description automatically generated">
            <a:extLst>
              <a:ext uri="{FF2B5EF4-FFF2-40B4-BE49-F238E27FC236}">
                <a16:creationId xmlns:a16="http://schemas.microsoft.com/office/drawing/2014/main" id="{760269FC-1694-093F-6074-17039620D9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Tree>
    <p:extLst>
      <p:ext uri="{BB962C8B-B14F-4D97-AF65-F5344CB8AC3E}">
        <p14:creationId xmlns:p14="http://schemas.microsoft.com/office/powerpoint/2010/main" val="3556283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descr="ELT-DC 12-14-22 Slide Deck.pptx">
            <a:extLst>
              <a:ext uri="{FF2B5EF4-FFF2-40B4-BE49-F238E27FC236}">
                <a16:creationId xmlns:a16="http://schemas.microsoft.com/office/drawing/2014/main" id="{DC9EF611-61CB-E592-C805-AF665F93518C}"/>
              </a:ext>
            </a:extLst>
          </p:cNvPr>
          <p:cNvPicPr>
            <a:picLocks noChangeAspect="1"/>
          </p:cNvPicPr>
          <p:nvPr/>
        </p:nvPicPr>
        <p:blipFill rotWithShape="1">
          <a:blip r:embed="rId2">
            <a:extLst>
              <a:ext uri="{28A0092B-C50C-407E-A947-70E740481C1C}">
                <a14:useLocalDpi xmlns:a14="http://schemas.microsoft.com/office/drawing/2010/main" val="0"/>
              </a:ext>
            </a:extLst>
          </a:blip>
          <a:srcRect b="41785"/>
          <a:stretch/>
        </p:blipFill>
        <p:spPr>
          <a:xfrm>
            <a:off x="-150580" y="39407"/>
            <a:ext cx="12192000" cy="822960"/>
          </a:xfrm>
          <a:prstGeom prst="rect">
            <a:avLst/>
          </a:prstGeom>
        </p:spPr>
      </p:pic>
      <p:sp>
        <p:nvSpPr>
          <p:cNvPr id="5" name="Title 1">
            <a:extLst>
              <a:ext uri="{FF2B5EF4-FFF2-40B4-BE49-F238E27FC236}">
                <a16:creationId xmlns:a16="http://schemas.microsoft.com/office/drawing/2014/main" id="{84B79056-9156-6D8A-1C9C-C73DA2802564}"/>
              </a:ext>
            </a:extLst>
          </p:cNvPr>
          <p:cNvSpPr txBox="1">
            <a:spLocks/>
          </p:cNvSpPr>
          <p:nvPr/>
        </p:nvSpPr>
        <p:spPr>
          <a:xfrm>
            <a:off x="409903" y="-161977"/>
            <a:ext cx="10943897" cy="1281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bg1"/>
                </a:solidFill>
              </a:rPr>
              <a:t>MedCost Website – Online Tools – Secure Portal</a:t>
            </a:r>
          </a:p>
        </p:txBody>
      </p:sp>
      <p:sp>
        <p:nvSpPr>
          <p:cNvPr id="6" name="Rectangle 5">
            <a:extLst>
              <a:ext uri="{FF2B5EF4-FFF2-40B4-BE49-F238E27FC236}">
                <a16:creationId xmlns:a16="http://schemas.microsoft.com/office/drawing/2014/main" id="{6EBA8B0E-A4EC-B7D8-8900-A2AD93AFD8A1}"/>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9BA18CBC-C0DD-6C0D-C464-AEBB7DBC4B1B}"/>
              </a:ext>
            </a:extLst>
          </p:cNvPr>
          <p:cNvSpPr txBox="1">
            <a:spLocks/>
          </p:cNvSpPr>
          <p:nvPr/>
        </p:nvSpPr>
        <p:spPr>
          <a:xfrm>
            <a:off x="1125170" y="1372638"/>
            <a:ext cx="4019209" cy="5369297"/>
          </a:xfrm>
          <a:prstGeom prst="rect">
            <a:avLst/>
          </a:prstGeom>
          <a:noFill/>
          <a:ln w="6350" cap="flat" cmpd="sng" algn="ctr">
            <a:noFill/>
            <a:prstDash val="solid"/>
            <a:miter lim="800000"/>
          </a:ln>
        </p:spPr>
        <p:style>
          <a:lnRef idx="1">
            <a:schemeClr val="dk1"/>
          </a:lnRef>
          <a:fillRef idx="2">
            <a:schemeClr val="dk1"/>
          </a:fillRef>
          <a:effectRef idx="1">
            <a:schemeClr val="dk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spcBef>
                <a:spcPts val="1688"/>
              </a:spcBef>
              <a:spcAft>
                <a:spcPts val="1125"/>
              </a:spcAft>
            </a:pPr>
            <a:endParaRPr lang="en-US" sz="1875" b="1" dirty="0">
              <a:solidFill>
                <a:srgbClr val="4A9319"/>
              </a:solidFill>
              <a:latin typeface="Arial" charset="0"/>
            </a:endParaRPr>
          </a:p>
          <a:p>
            <a:pPr marL="0" indent="0">
              <a:spcBef>
                <a:spcPts val="1688"/>
              </a:spcBef>
              <a:spcAft>
                <a:spcPts val="1125"/>
              </a:spcAft>
              <a:buNone/>
            </a:pPr>
            <a:r>
              <a:rPr lang="en-US" sz="1688" dirty="0">
                <a:solidFill>
                  <a:schemeClr val="bg2">
                    <a:lumMod val="25000"/>
                  </a:schemeClr>
                </a:solidFill>
                <a:latin typeface="Arial" charset="0"/>
              </a:rPr>
              <a:t>Under the Provider options - you can select from the following to obtain useful information: </a:t>
            </a:r>
            <a:endParaRPr lang="en-US" sz="1688" dirty="0">
              <a:solidFill>
                <a:schemeClr val="bg2">
                  <a:lumMod val="25000"/>
                </a:schemeClr>
              </a:solidFill>
            </a:endParaRPr>
          </a:p>
          <a:p>
            <a:pPr marL="514350" lvl="1" indent="-230188">
              <a:spcBef>
                <a:spcPct val="0"/>
              </a:spcBef>
              <a:spcAft>
                <a:spcPct val="15000"/>
              </a:spcAft>
              <a:buClr>
                <a:srgbClr val="55A51C"/>
              </a:buClr>
              <a:buSzPct val="125000"/>
            </a:pPr>
            <a:r>
              <a:rPr lang="en-US" sz="1688" dirty="0">
                <a:solidFill>
                  <a:schemeClr val="bg2">
                    <a:lumMod val="25000"/>
                  </a:schemeClr>
                </a:solidFill>
                <a:latin typeface="Arial" charset="0"/>
              </a:rPr>
              <a:t>Claims Repricing Inquiry</a:t>
            </a:r>
          </a:p>
          <a:p>
            <a:pPr marL="514350" lvl="1" indent="-230188">
              <a:spcBef>
                <a:spcPct val="0"/>
              </a:spcBef>
              <a:spcAft>
                <a:spcPct val="15000"/>
              </a:spcAft>
              <a:buClr>
                <a:srgbClr val="55A51C"/>
              </a:buClr>
              <a:buSzPct val="125000"/>
            </a:pPr>
            <a:r>
              <a:rPr lang="en-US" sz="1688" dirty="0">
                <a:solidFill>
                  <a:schemeClr val="bg2">
                    <a:lumMod val="25000"/>
                  </a:schemeClr>
                </a:solidFill>
                <a:latin typeface="Arial" charset="0"/>
              </a:rPr>
              <a:t>Reference Guides</a:t>
            </a:r>
          </a:p>
          <a:p>
            <a:pPr marL="514350" lvl="1" indent="-230188">
              <a:spcBef>
                <a:spcPct val="0"/>
              </a:spcBef>
              <a:spcAft>
                <a:spcPct val="15000"/>
              </a:spcAft>
              <a:buClr>
                <a:srgbClr val="55A51C"/>
              </a:buClr>
              <a:buSzPct val="125000"/>
            </a:pPr>
            <a:r>
              <a:rPr lang="en-US" sz="1688" dirty="0">
                <a:solidFill>
                  <a:schemeClr val="bg2">
                    <a:lumMod val="25000"/>
                  </a:schemeClr>
                </a:solidFill>
                <a:latin typeface="Arial" charset="0"/>
              </a:rPr>
              <a:t>Physician Claim Activity Report</a:t>
            </a:r>
          </a:p>
          <a:p>
            <a:pPr marL="514350" lvl="1" indent="-230188">
              <a:spcBef>
                <a:spcPct val="0"/>
              </a:spcBef>
              <a:spcAft>
                <a:spcPct val="15000"/>
              </a:spcAft>
              <a:buClr>
                <a:srgbClr val="55A51C"/>
              </a:buClr>
              <a:buSzPct val="125000"/>
            </a:pPr>
            <a:r>
              <a:rPr lang="en-US" sz="1688" dirty="0">
                <a:solidFill>
                  <a:schemeClr val="bg2">
                    <a:lumMod val="25000"/>
                  </a:schemeClr>
                </a:solidFill>
                <a:latin typeface="Arial" charset="0"/>
              </a:rPr>
              <a:t>Facility Claim Activity Report</a:t>
            </a:r>
          </a:p>
          <a:p>
            <a:pPr marL="514350" lvl="1" indent="-230188">
              <a:spcBef>
                <a:spcPct val="0"/>
              </a:spcBef>
              <a:spcAft>
                <a:spcPct val="15000"/>
              </a:spcAft>
              <a:buClr>
                <a:srgbClr val="55A51C"/>
              </a:buClr>
              <a:buSzPct val="125000"/>
            </a:pPr>
            <a:r>
              <a:rPr lang="en-US" sz="1688" dirty="0">
                <a:solidFill>
                  <a:schemeClr val="bg2">
                    <a:lumMod val="25000"/>
                  </a:schemeClr>
                </a:solidFill>
                <a:latin typeface="Arial" charset="0"/>
              </a:rPr>
              <a:t>Fee </a:t>
            </a:r>
            <a:r>
              <a:rPr lang="en-US" sz="1688" dirty="0" err="1">
                <a:solidFill>
                  <a:schemeClr val="bg2">
                    <a:lumMod val="25000"/>
                  </a:schemeClr>
                </a:solidFill>
                <a:latin typeface="Arial" charset="0"/>
              </a:rPr>
              <a:t>Allowables</a:t>
            </a:r>
            <a:r>
              <a:rPr lang="en-US" sz="1688" dirty="0">
                <a:solidFill>
                  <a:schemeClr val="bg2">
                    <a:lumMod val="25000"/>
                  </a:schemeClr>
                </a:solidFill>
                <a:latin typeface="Arial" charset="0"/>
              </a:rPr>
              <a:t> and Requests </a:t>
            </a:r>
          </a:p>
          <a:p>
            <a:pPr marL="514350" lvl="1" indent="-230188">
              <a:spcBef>
                <a:spcPct val="0"/>
              </a:spcBef>
              <a:spcAft>
                <a:spcPct val="15000"/>
              </a:spcAft>
              <a:buClr>
                <a:srgbClr val="55A51C"/>
              </a:buClr>
              <a:buSzPct val="125000"/>
            </a:pPr>
            <a:r>
              <a:rPr lang="en-US" sz="1688" dirty="0">
                <a:solidFill>
                  <a:schemeClr val="bg2">
                    <a:lumMod val="25000"/>
                  </a:schemeClr>
                </a:solidFill>
                <a:latin typeface="Arial" charset="0"/>
              </a:rPr>
              <a:t>Provider Roster Function</a:t>
            </a:r>
          </a:p>
          <a:p>
            <a:pPr lvl="1">
              <a:spcBef>
                <a:spcPct val="0"/>
              </a:spcBef>
              <a:spcAft>
                <a:spcPct val="15000"/>
              </a:spcAft>
            </a:pPr>
            <a:endParaRPr lang="en-US" sz="1500" b="1" u="sng" dirty="0">
              <a:solidFill>
                <a:schemeClr val="bg2">
                  <a:lumMod val="75000"/>
                </a:schemeClr>
              </a:solidFill>
              <a:latin typeface="Arial" charset="0"/>
            </a:endParaRPr>
          </a:p>
        </p:txBody>
      </p:sp>
      <p:sp>
        <p:nvSpPr>
          <p:cNvPr id="7" name="TextBox 6">
            <a:extLst>
              <a:ext uri="{FF2B5EF4-FFF2-40B4-BE49-F238E27FC236}">
                <a16:creationId xmlns:a16="http://schemas.microsoft.com/office/drawing/2014/main" id="{4050BBCC-69F9-B7C0-D423-780B0C9EB823}"/>
              </a:ext>
            </a:extLst>
          </p:cNvPr>
          <p:cNvSpPr txBox="1"/>
          <p:nvPr/>
        </p:nvSpPr>
        <p:spPr>
          <a:xfrm>
            <a:off x="1493032" y="4737877"/>
            <a:ext cx="2927590" cy="380873"/>
          </a:xfrm>
          <a:prstGeom prst="rect">
            <a:avLst/>
          </a:prstGeom>
          <a:noFill/>
        </p:spPr>
        <p:txBody>
          <a:bodyPr wrap="square" rtlCol="0">
            <a:spAutoFit/>
          </a:bodyPr>
          <a:lstStyle/>
          <a:p>
            <a:pPr algn="ctr" eaLnBrk="0" hangingPunct="0">
              <a:buClr>
                <a:srgbClr val="55A51C"/>
              </a:buClr>
            </a:pPr>
            <a:r>
              <a:rPr lang="en-US" sz="1875" u="sng" kern="0" dirty="0">
                <a:solidFill>
                  <a:srgbClr val="002856"/>
                </a:solidFill>
                <a:latin typeface="Arial"/>
              </a:rPr>
              <a:t>www.MedCost.com</a:t>
            </a:r>
            <a:endParaRPr lang="en-US" sz="1875" u="sng" kern="0" dirty="0">
              <a:solidFill>
                <a:srgbClr val="002856"/>
              </a:solidFill>
              <a:latin typeface="Arial"/>
              <a:hlinkClick r:id="rId3"/>
            </a:endParaRPr>
          </a:p>
        </p:txBody>
      </p:sp>
      <p:pic>
        <p:nvPicPr>
          <p:cNvPr id="8" name="Picture 7">
            <a:extLst>
              <a:ext uri="{FF2B5EF4-FFF2-40B4-BE49-F238E27FC236}">
                <a16:creationId xmlns:a16="http://schemas.microsoft.com/office/drawing/2014/main" id="{1C628943-D978-BDC9-D10E-F5FA2CE97642}"/>
              </a:ext>
            </a:extLst>
          </p:cNvPr>
          <p:cNvPicPr>
            <a:picLocks noChangeAspect="1"/>
          </p:cNvPicPr>
          <p:nvPr/>
        </p:nvPicPr>
        <p:blipFill>
          <a:blip r:embed="rId4"/>
          <a:stretch>
            <a:fillRect/>
          </a:stretch>
        </p:blipFill>
        <p:spPr>
          <a:xfrm>
            <a:off x="6837265" y="2038097"/>
            <a:ext cx="3417919" cy="27818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descr="Icon&#10;&#10;Description automatically generated">
            <a:extLst>
              <a:ext uri="{FF2B5EF4-FFF2-40B4-BE49-F238E27FC236}">
                <a16:creationId xmlns:a16="http://schemas.microsoft.com/office/drawing/2014/main" id="{ADCE71D9-81CF-0A51-4D8B-C6CDE2D7CC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Tree>
    <p:extLst>
      <p:ext uri="{BB962C8B-B14F-4D97-AF65-F5344CB8AC3E}">
        <p14:creationId xmlns:p14="http://schemas.microsoft.com/office/powerpoint/2010/main" val="408399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descr="ELT-DC 12-14-22 Slide Deck.pptx">
            <a:extLst>
              <a:ext uri="{FF2B5EF4-FFF2-40B4-BE49-F238E27FC236}">
                <a16:creationId xmlns:a16="http://schemas.microsoft.com/office/drawing/2014/main" id="{DC9EF611-61CB-E592-C805-AF665F93518C}"/>
              </a:ext>
            </a:extLst>
          </p:cNvPr>
          <p:cNvPicPr>
            <a:picLocks noChangeAspect="1"/>
          </p:cNvPicPr>
          <p:nvPr/>
        </p:nvPicPr>
        <p:blipFill rotWithShape="1">
          <a:blip r:embed="rId2">
            <a:extLst>
              <a:ext uri="{28A0092B-C50C-407E-A947-70E740481C1C}">
                <a14:useLocalDpi xmlns:a14="http://schemas.microsoft.com/office/drawing/2010/main" val="0"/>
              </a:ext>
            </a:extLst>
          </a:blip>
          <a:srcRect b="41785"/>
          <a:stretch/>
        </p:blipFill>
        <p:spPr>
          <a:xfrm>
            <a:off x="0" y="78815"/>
            <a:ext cx="12192000" cy="822960"/>
          </a:xfrm>
          <a:prstGeom prst="rect">
            <a:avLst/>
          </a:prstGeom>
        </p:spPr>
      </p:pic>
      <p:sp>
        <p:nvSpPr>
          <p:cNvPr id="5" name="Title 1">
            <a:extLst>
              <a:ext uri="{FF2B5EF4-FFF2-40B4-BE49-F238E27FC236}">
                <a16:creationId xmlns:a16="http://schemas.microsoft.com/office/drawing/2014/main" id="{84B79056-9156-6D8A-1C9C-C73DA2802564}"/>
              </a:ext>
            </a:extLst>
          </p:cNvPr>
          <p:cNvSpPr txBox="1">
            <a:spLocks/>
          </p:cNvSpPr>
          <p:nvPr/>
        </p:nvSpPr>
        <p:spPr>
          <a:xfrm>
            <a:off x="409903" y="-161977"/>
            <a:ext cx="10943897" cy="1281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bg1"/>
                </a:solidFill>
              </a:rPr>
              <a:t>MedCost Website – Online Tools – Secure Portal</a:t>
            </a:r>
          </a:p>
        </p:txBody>
      </p:sp>
      <p:sp>
        <p:nvSpPr>
          <p:cNvPr id="6" name="Rectangle 5">
            <a:extLst>
              <a:ext uri="{FF2B5EF4-FFF2-40B4-BE49-F238E27FC236}">
                <a16:creationId xmlns:a16="http://schemas.microsoft.com/office/drawing/2014/main" id="{6EBA8B0E-A4EC-B7D8-8900-A2AD93AFD8A1}"/>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912636F-765D-960C-B7B5-267CEF568200}"/>
              </a:ext>
            </a:extLst>
          </p:cNvPr>
          <p:cNvPicPr>
            <a:picLocks noChangeAspect="1"/>
          </p:cNvPicPr>
          <p:nvPr/>
        </p:nvPicPr>
        <p:blipFill>
          <a:blip r:embed="rId3"/>
          <a:stretch>
            <a:fillRect/>
          </a:stretch>
        </p:blipFill>
        <p:spPr>
          <a:xfrm>
            <a:off x="4236928" y="3151610"/>
            <a:ext cx="7116872" cy="2564846"/>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4AD34547-5969-6928-70DD-89B95C802B6F}"/>
              </a:ext>
            </a:extLst>
          </p:cNvPr>
          <p:cNvSpPr txBox="1"/>
          <p:nvPr/>
        </p:nvSpPr>
        <p:spPr>
          <a:xfrm>
            <a:off x="409902" y="1795306"/>
            <a:ext cx="9720417" cy="1785810"/>
          </a:xfrm>
          <a:prstGeom prst="rect">
            <a:avLst/>
          </a:prstGeom>
          <a:noFill/>
        </p:spPr>
        <p:txBody>
          <a:bodyPr wrap="square">
            <a:spAutoFit/>
          </a:bodyPr>
          <a:lstStyle/>
          <a:p>
            <a:pPr marL="212825" indent="-212825">
              <a:spcBef>
                <a:spcPts val="1688"/>
              </a:spcBef>
              <a:spcAft>
                <a:spcPts val="1125"/>
              </a:spcAft>
            </a:pPr>
            <a:r>
              <a:rPr lang="en-US" sz="1688" dirty="0">
                <a:solidFill>
                  <a:schemeClr val="bg2">
                    <a:lumMod val="25000"/>
                  </a:schemeClr>
                </a:solidFill>
                <a:latin typeface="Arial" charset="0"/>
              </a:rPr>
              <a:t>    Under MedCost Benefit Services, you can select from the following to obtain useful information: </a:t>
            </a:r>
            <a:endParaRPr lang="en-US" sz="1688" dirty="0">
              <a:solidFill>
                <a:schemeClr val="bg2">
                  <a:lumMod val="25000"/>
                </a:schemeClr>
              </a:solidFill>
            </a:endParaRPr>
          </a:p>
          <a:p>
            <a:pPr marL="682625" lvl="1" indent="-225425">
              <a:spcBef>
                <a:spcPct val="0"/>
              </a:spcBef>
              <a:spcAft>
                <a:spcPct val="15000"/>
              </a:spcAft>
              <a:buClr>
                <a:srgbClr val="55A51C"/>
              </a:buClr>
              <a:buSzPct val="125000"/>
              <a:buFont typeface="Arial" panose="020B0604020202020204" pitchFamily="34" charset="0"/>
              <a:buChar char="•"/>
            </a:pPr>
            <a:r>
              <a:rPr lang="en-US" sz="1500" dirty="0">
                <a:solidFill>
                  <a:schemeClr val="bg2">
                    <a:lumMod val="25000"/>
                  </a:schemeClr>
                </a:solidFill>
                <a:latin typeface="Arial" charset="0"/>
              </a:rPr>
              <a:t>View claim status (search by claim number, patient name or date range)</a:t>
            </a:r>
          </a:p>
          <a:p>
            <a:pPr marL="682625" lvl="1" indent="-225425">
              <a:spcBef>
                <a:spcPct val="0"/>
              </a:spcBef>
              <a:spcAft>
                <a:spcPct val="15000"/>
              </a:spcAft>
              <a:buClr>
                <a:srgbClr val="55A51C"/>
              </a:buClr>
              <a:buSzPct val="125000"/>
              <a:buFont typeface="Arial" panose="020B0604020202020204" pitchFamily="34" charset="0"/>
              <a:buChar char="•"/>
            </a:pPr>
            <a:r>
              <a:rPr lang="en-US" sz="1500" dirty="0">
                <a:solidFill>
                  <a:schemeClr val="bg2">
                    <a:lumMod val="25000"/>
                  </a:schemeClr>
                </a:solidFill>
                <a:latin typeface="Arial" charset="0"/>
              </a:rPr>
              <a:t>View member eligibility</a:t>
            </a:r>
          </a:p>
          <a:p>
            <a:pPr marL="682625" lvl="1" indent="-225425">
              <a:spcBef>
                <a:spcPct val="0"/>
              </a:spcBef>
              <a:spcAft>
                <a:spcPct val="15000"/>
              </a:spcAft>
              <a:buClr>
                <a:srgbClr val="55A51C"/>
              </a:buClr>
              <a:buSzPct val="125000"/>
              <a:buFont typeface="Arial" panose="020B0604020202020204" pitchFamily="34" charset="0"/>
              <a:buChar char="•"/>
            </a:pPr>
            <a:r>
              <a:rPr lang="en-US" sz="1500" dirty="0">
                <a:solidFill>
                  <a:schemeClr val="bg2">
                    <a:lumMod val="25000"/>
                  </a:schemeClr>
                </a:solidFill>
                <a:latin typeface="Arial" charset="0"/>
              </a:rPr>
              <a:t>Display benefit plan details</a:t>
            </a:r>
          </a:p>
          <a:p>
            <a:pPr marL="682625" lvl="1" indent="-225425">
              <a:spcBef>
                <a:spcPct val="0"/>
              </a:spcBef>
              <a:spcAft>
                <a:spcPct val="15000"/>
              </a:spcAft>
              <a:buClr>
                <a:srgbClr val="55A51C"/>
              </a:buClr>
              <a:buSzPct val="125000"/>
              <a:buFont typeface="Arial" panose="020B0604020202020204" pitchFamily="34" charset="0"/>
              <a:buChar char="•"/>
            </a:pPr>
            <a:r>
              <a:rPr lang="en-US" sz="1500" dirty="0">
                <a:solidFill>
                  <a:schemeClr val="bg2">
                    <a:lumMod val="25000"/>
                  </a:schemeClr>
                </a:solidFill>
                <a:latin typeface="Arial" charset="0"/>
              </a:rPr>
              <a:t>Submit NPI numbers</a:t>
            </a:r>
          </a:p>
          <a:p>
            <a:pPr marL="682625" lvl="1" indent="-225425">
              <a:spcBef>
                <a:spcPct val="0"/>
              </a:spcBef>
              <a:spcAft>
                <a:spcPct val="15000"/>
              </a:spcAft>
              <a:buClr>
                <a:srgbClr val="55A51C"/>
              </a:buClr>
              <a:buSzPct val="125000"/>
              <a:buFont typeface="Arial" panose="020B0604020202020204" pitchFamily="34" charset="0"/>
              <a:buChar char="•"/>
            </a:pPr>
            <a:r>
              <a:rPr lang="en-US" sz="1500" dirty="0">
                <a:solidFill>
                  <a:schemeClr val="bg2">
                    <a:lumMod val="25000"/>
                  </a:schemeClr>
                </a:solidFill>
                <a:latin typeface="Arial" charset="0"/>
              </a:rPr>
              <a:t>Contact customer service </a:t>
            </a:r>
            <a:endParaRPr lang="en-US" sz="1500" b="1" u="sng" dirty="0">
              <a:solidFill>
                <a:schemeClr val="bg2">
                  <a:lumMod val="25000"/>
                </a:schemeClr>
              </a:solidFill>
              <a:latin typeface="Arial" charset="0"/>
            </a:endParaRPr>
          </a:p>
        </p:txBody>
      </p:sp>
      <p:sp>
        <p:nvSpPr>
          <p:cNvPr id="11" name="TextBox 10">
            <a:extLst>
              <a:ext uri="{FF2B5EF4-FFF2-40B4-BE49-F238E27FC236}">
                <a16:creationId xmlns:a16="http://schemas.microsoft.com/office/drawing/2014/main" id="{A6FB8E45-7B2C-7C8F-B4B0-355424C90A41}"/>
              </a:ext>
            </a:extLst>
          </p:cNvPr>
          <p:cNvSpPr txBox="1"/>
          <p:nvPr/>
        </p:nvSpPr>
        <p:spPr>
          <a:xfrm>
            <a:off x="593333" y="1163874"/>
            <a:ext cx="6097712" cy="523220"/>
          </a:xfrm>
          <a:prstGeom prst="rect">
            <a:avLst/>
          </a:prstGeom>
          <a:noFill/>
        </p:spPr>
        <p:txBody>
          <a:bodyPr wrap="square">
            <a:spAutoFit/>
          </a:bodyPr>
          <a:lstStyle/>
          <a:p>
            <a:r>
              <a:rPr lang="en-US" sz="2800" dirty="0">
                <a:solidFill>
                  <a:schemeClr val="bg2">
                    <a:lumMod val="25000"/>
                  </a:schemeClr>
                </a:solidFill>
              </a:rPr>
              <a:t>MedCost Benefit Services - TPA</a:t>
            </a:r>
          </a:p>
        </p:txBody>
      </p:sp>
      <p:sp>
        <p:nvSpPr>
          <p:cNvPr id="12" name="TextBox 11">
            <a:extLst>
              <a:ext uri="{FF2B5EF4-FFF2-40B4-BE49-F238E27FC236}">
                <a16:creationId xmlns:a16="http://schemas.microsoft.com/office/drawing/2014/main" id="{48A3991B-FBDA-9CC1-92E4-3603DEEED3E7}"/>
              </a:ext>
            </a:extLst>
          </p:cNvPr>
          <p:cNvSpPr txBox="1"/>
          <p:nvPr/>
        </p:nvSpPr>
        <p:spPr>
          <a:xfrm>
            <a:off x="714599" y="5716456"/>
            <a:ext cx="2927590" cy="380873"/>
          </a:xfrm>
          <a:prstGeom prst="rect">
            <a:avLst/>
          </a:prstGeom>
          <a:noFill/>
        </p:spPr>
        <p:txBody>
          <a:bodyPr wrap="square" rtlCol="0">
            <a:spAutoFit/>
          </a:bodyPr>
          <a:lstStyle/>
          <a:p>
            <a:pPr algn="ctr" eaLnBrk="0" hangingPunct="0">
              <a:buClr>
                <a:srgbClr val="55A51C"/>
              </a:buClr>
            </a:pPr>
            <a:r>
              <a:rPr lang="en-US" sz="1875" u="sng" kern="0" dirty="0">
                <a:solidFill>
                  <a:srgbClr val="002856"/>
                </a:solidFill>
                <a:latin typeface="Arial"/>
              </a:rPr>
              <a:t>www.MedCost.com</a:t>
            </a:r>
            <a:endParaRPr lang="en-US" sz="1875" u="sng" kern="0" dirty="0">
              <a:solidFill>
                <a:srgbClr val="002856"/>
              </a:solidFill>
              <a:latin typeface="Arial"/>
              <a:hlinkClick r:id="rId4"/>
            </a:endParaRPr>
          </a:p>
        </p:txBody>
      </p:sp>
      <p:pic>
        <p:nvPicPr>
          <p:cNvPr id="4" name="Picture 3" descr="Icon&#10;&#10;Description automatically generated">
            <a:extLst>
              <a:ext uri="{FF2B5EF4-FFF2-40B4-BE49-F238E27FC236}">
                <a16:creationId xmlns:a16="http://schemas.microsoft.com/office/drawing/2014/main" id="{FE63A223-B94F-6114-BD11-7B0628381B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Tree>
    <p:extLst>
      <p:ext uri="{BB962C8B-B14F-4D97-AF65-F5344CB8AC3E}">
        <p14:creationId xmlns:p14="http://schemas.microsoft.com/office/powerpoint/2010/main" val="121752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descr="ELT-DC 12-14-22 Slide Deck.pptx">
            <a:extLst>
              <a:ext uri="{FF2B5EF4-FFF2-40B4-BE49-F238E27FC236}">
                <a16:creationId xmlns:a16="http://schemas.microsoft.com/office/drawing/2014/main" id="{DC9EF611-61CB-E592-C805-AF665F93518C}"/>
              </a:ext>
            </a:extLst>
          </p:cNvPr>
          <p:cNvPicPr>
            <a:picLocks noChangeAspect="1"/>
          </p:cNvPicPr>
          <p:nvPr/>
        </p:nvPicPr>
        <p:blipFill rotWithShape="1">
          <a:blip r:embed="rId2">
            <a:extLst>
              <a:ext uri="{28A0092B-C50C-407E-A947-70E740481C1C}">
                <a14:useLocalDpi xmlns:a14="http://schemas.microsoft.com/office/drawing/2010/main" val="0"/>
              </a:ext>
            </a:extLst>
          </a:blip>
          <a:srcRect b="41785"/>
          <a:stretch/>
        </p:blipFill>
        <p:spPr>
          <a:xfrm>
            <a:off x="0" y="78815"/>
            <a:ext cx="12192000" cy="822960"/>
          </a:xfrm>
          <a:prstGeom prst="rect">
            <a:avLst/>
          </a:prstGeom>
        </p:spPr>
      </p:pic>
      <p:sp>
        <p:nvSpPr>
          <p:cNvPr id="5" name="Title 1">
            <a:extLst>
              <a:ext uri="{FF2B5EF4-FFF2-40B4-BE49-F238E27FC236}">
                <a16:creationId xmlns:a16="http://schemas.microsoft.com/office/drawing/2014/main" id="{84B79056-9156-6D8A-1C9C-C73DA2802564}"/>
              </a:ext>
            </a:extLst>
          </p:cNvPr>
          <p:cNvSpPr txBox="1">
            <a:spLocks/>
          </p:cNvSpPr>
          <p:nvPr/>
        </p:nvSpPr>
        <p:spPr>
          <a:xfrm>
            <a:off x="409903" y="-161977"/>
            <a:ext cx="10943897" cy="1281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bg1"/>
                </a:solidFill>
              </a:rPr>
              <a:t>MedCost Website – Fee Schedule – Secure Portal</a:t>
            </a:r>
          </a:p>
        </p:txBody>
      </p:sp>
      <p:sp>
        <p:nvSpPr>
          <p:cNvPr id="6" name="Rectangle 5">
            <a:extLst>
              <a:ext uri="{FF2B5EF4-FFF2-40B4-BE49-F238E27FC236}">
                <a16:creationId xmlns:a16="http://schemas.microsoft.com/office/drawing/2014/main" id="{6EBA8B0E-A4EC-B7D8-8900-A2AD93AFD8A1}"/>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1634F6D-A728-F766-A1E7-C28E88E33C3D}"/>
              </a:ext>
            </a:extLst>
          </p:cNvPr>
          <p:cNvPicPr>
            <a:picLocks noChangeAspect="1"/>
          </p:cNvPicPr>
          <p:nvPr/>
        </p:nvPicPr>
        <p:blipFill>
          <a:blip r:embed="rId3"/>
          <a:stretch>
            <a:fillRect/>
          </a:stretch>
        </p:blipFill>
        <p:spPr>
          <a:xfrm>
            <a:off x="1805114" y="2740652"/>
            <a:ext cx="3224223" cy="20119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a:extLst>
              <a:ext uri="{FF2B5EF4-FFF2-40B4-BE49-F238E27FC236}">
                <a16:creationId xmlns:a16="http://schemas.microsoft.com/office/drawing/2014/main" id="{6D22CE2E-FAC3-AF66-AC6B-8047536C4671}"/>
              </a:ext>
            </a:extLst>
          </p:cNvPr>
          <p:cNvPicPr>
            <a:picLocks noChangeAspect="1"/>
          </p:cNvPicPr>
          <p:nvPr/>
        </p:nvPicPr>
        <p:blipFill>
          <a:blip r:embed="rId4"/>
          <a:stretch>
            <a:fillRect/>
          </a:stretch>
        </p:blipFill>
        <p:spPr>
          <a:xfrm>
            <a:off x="928067" y="1142567"/>
            <a:ext cx="8202540" cy="1345796"/>
          </a:xfrm>
          <a:prstGeom prst="rect">
            <a:avLst/>
          </a:prstGeom>
        </p:spPr>
      </p:pic>
      <p:sp>
        <p:nvSpPr>
          <p:cNvPr id="8" name="TextBox 7">
            <a:extLst>
              <a:ext uri="{FF2B5EF4-FFF2-40B4-BE49-F238E27FC236}">
                <a16:creationId xmlns:a16="http://schemas.microsoft.com/office/drawing/2014/main" id="{1484B6AB-A530-FE3C-3F64-E8AAF9CCACCA}"/>
              </a:ext>
            </a:extLst>
          </p:cNvPr>
          <p:cNvSpPr txBox="1"/>
          <p:nvPr/>
        </p:nvSpPr>
        <p:spPr>
          <a:xfrm>
            <a:off x="1953430" y="5004924"/>
            <a:ext cx="2927590" cy="380873"/>
          </a:xfrm>
          <a:prstGeom prst="rect">
            <a:avLst/>
          </a:prstGeom>
          <a:noFill/>
        </p:spPr>
        <p:txBody>
          <a:bodyPr wrap="square" rtlCol="0">
            <a:spAutoFit/>
          </a:bodyPr>
          <a:lstStyle/>
          <a:p>
            <a:pPr algn="ctr" eaLnBrk="0" hangingPunct="0">
              <a:buClr>
                <a:srgbClr val="55A51C"/>
              </a:buClr>
            </a:pPr>
            <a:r>
              <a:rPr lang="en-US" sz="1875" u="sng" kern="0" dirty="0">
                <a:solidFill>
                  <a:srgbClr val="002856"/>
                </a:solidFill>
                <a:latin typeface="Arial"/>
              </a:rPr>
              <a:t>www.MedCost.com</a:t>
            </a:r>
            <a:endParaRPr lang="en-US" sz="1875" u="sng" kern="0" dirty="0">
              <a:solidFill>
                <a:srgbClr val="002856"/>
              </a:solidFill>
              <a:latin typeface="Arial"/>
              <a:hlinkClick r:id="rId5"/>
            </a:endParaRPr>
          </a:p>
        </p:txBody>
      </p:sp>
      <p:pic>
        <p:nvPicPr>
          <p:cNvPr id="4098" name="Picture 2" descr="Health care costs Stethoscope with dollar shaped cord standing on turquoise background. Vignette effect applied. healthcare payment stock pictures, royalty-free photos &amp; images">
            <a:extLst>
              <a:ext uri="{FF2B5EF4-FFF2-40B4-BE49-F238E27FC236}">
                <a16:creationId xmlns:a16="http://schemas.microsoft.com/office/drawing/2014/main" id="{31F73198-9E0B-17D9-D98D-3049068268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5460" y="2917417"/>
            <a:ext cx="4079054" cy="30592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on&#10;&#10;Description automatically generated">
            <a:extLst>
              <a:ext uri="{FF2B5EF4-FFF2-40B4-BE49-F238E27FC236}">
                <a16:creationId xmlns:a16="http://schemas.microsoft.com/office/drawing/2014/main" id="{EDC2D9DD-23E3-C989-F3A1-5DF2166348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
        <p:nvSpPr>
          <p:cNvPr id="10" name="Rectangle 9">
            <a:extLst>
              <a:ext uri="{FF2B5EF4-FFF2-40B4-BE49-F238E27FC236}">
                <a16:creationId xmlns:a16="http://schemas.microsoft.com/office/drawing/2014/main" id="{10DAC6CA-BB2A-E6F0-29FF-DCDCB8A89E0B}"/>
              </a:ext>
            </a:extLst>
          </p:cNvPr>
          <p:cNvSpPr/>
          <p:nvPr/>
        </p:nvSpPr>
        <p:spPr>
          <a:xfrm>
            <a:off x="6365385" y="2740651"/>
            <a:ext cx="4079054" cy="2974781"/>
          </a:xfrm>
          <a:prstGeom prst="rect">
            <a:avLst/>
          </a:prstGeom>
          <a:noFill/>
          <a:ln w="15875">
            <a:solidFill>
              <a:srgbClr val="55A5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756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descr="ELT-DC 12-14-22 Slide Deck.pptx">
            <a:extLst>
              <a:ext uri="{FF2B5EF4-FFF2-40B4-BE49-F238E27FC236}">
                <a16:creationId xmlns:a16="http://schemas.microsoft.com/office/drawing/2014/main" id="{DC9EF611-61CB-E592-C805-AF665F93518C}"/>
              </a:ext>
            </a:extLst>
          </p:cNvPr>
          <p:cNvPicPr>
            <a:picLocks noChangeAspect="1"/>
          </p:cNvPicPr>
          <p:nvPr/>
        </p:nvPicPr>
        <p:blipFill rotWithShape="1">
          <a:blip r:embed="rId2">
            <a:extLst>
              <a:ext uri="{28A0092B-C50C-407E-A947-70E740481C1C}">
                <a14:useLocalDpi xmlns:a14="http://schemas.microsoft.com/office/drawing/2010/main" val="0"/>
              </a:ext>
            </a:extLst>
          </a:blip>
          <a:srcRect b="41785"/>
          <a:stretch/>
        </p:blipFill>
        <p:spPr>
          <a:xfrm>
            <a:off x="0" y="78815"/>
            <a:ext cx="12192000" cy="822960"/>
          </a:xfrm>
          <a:prstGeom prst="rect">
            <a:avLst/>
          </a:prstGeom>
        </p:spPr>
      </p:pic>
      <p:sp>
        <p:nvSpPr>
          <p:cNvPr id="5" name="Title 1">
            <a:extLst>
              <a:ext uri="{FF2B5EF4-FFF2-40B4-BE49-F238E27FC236}">
                <a16:creationId xmlns:a16="http://schemas.microsoft.com/office/drawing/2014/main" id="{84B79056-9156-6D8A-1C9C-C73DA2802564}"/>
              </a:ext>
            </a:extLst>
          </p:cNvPr>
          <p:cNvSpPr txBox="1">
            <a:spLocks/>
          </p:cNvSpPr>
          <p:nvPr/>
        </p:nvSpPr>
        <p:spPr>
          <a:xfrm>
            <a:off x="409903" y="-161977"/>
            <a:ext cx="10943897" cy="1281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solidFill>
                  <a:schemeClr val="bg1"/>
                </a:solidFill>
              </a:rPr>
              <a:t>MedCost Website – Precertification/Eligibility &amp; Benefits</a:t>
            </a:r>
          </a:p>
        </p:txBody>
      </p:sp>
      <p:sp>
        <p:nvSpPr>
          <p:cNvPr id="6" name="Rectangle 5">
            <a:extLst>
              <a:ext uri="{FF2B5EF4-FFF2-40B4-BE49-F238E27FC236}">
                <a16:creationId xmlns:a16="http://schemas.microsoft.com/office/drawing/2014/main" id="{6EBA8B0E-A4EC-B7D8-8900-A2AD93AFD8A1}"/>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4F71490-196D-6466-7568-4689A728A9CD}"/>
              </a:ext>
            </a:extLst>
          </p:cNvPr>
          <p:cNvPicPr>
            <a:picLocks noChangeAspect="1"/>
          </p:cNvPicPr>
          <p:nvPr/>
        </p:nvPicPr>
        <p:blipFill>
          <a:blip r:embed="rId3"/>
          <a:stretch>
            <a:fillRect/>
          </a:stretch>
        </p:blipFill>
        <p:spPr>
          <a:xfrm>
            <a:off x="2448393" y="1286055"/>
            <a:ext cx="7295213" cy="4921178"/>
          </a:xfrm>
          <a:prstGeom prst="rect">
            <a:avLst/>
          </a:prstGeom>
        </p:spPr>
      </p:pic>
      <p:pic>
        <p:nvPicPr>
          <p:cNvPr id="4" name="Picture 3" descr="Icon&#10;&#10;Description automatically generated">
            <a:extLst>
              <a:ext uri="{FF2B5EF4-FFF2-40B4-BE49-F238E27FC236}">
                <a16:creationId xmlns:a16="http://schemas.microsoft.com/office/drawing/2014/main" id="{836C75DC-0233-5354-B958-6C4FD99D6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Tree>
    <p:extLst>
      <p:ext uri="{BB962C8B-B14F-4D97-AF65-F5344CB8AC3E}">
        <p14:creationId xmlns:p14="http://schemas.microsoft.com/office/powerpoint/2010/main" val="1611352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descr="ELT-DC 12-14-22 Slide Deck.pptx">
            <a:extLst>
              <a:ext uri="{FF2B5EF4-FFF2-40B4-BE49-F238E27FC236}">
                <a16:creationId xmlns:a16="http://schemas.microsoft.com/office/drawing/2014/main" id="{DC9EF611-61CB-E592-C805-AF665F93518C}"/>
              </a:ext>
            </a:extLst>
          </p:cNvPr>
          <p:cNvPicPr>
            <a:picLocks noChangeAspect="1"/>
          </p:cNvPicPr>
          <p:nvPr/>
        </p:nvPicPr>
        <p:blipFill rotWithShape="1">
          <a:blip r:embed="rId2">
            <a:extLst>
              <a:ext uri="{28A0092B-C50C-407E-A947-70E740481C1C}">
                <a14:useLocalDpi xmlns:a14="http://schemas.microsoft.com/office/drawing/2010/main" val="0"/>
              </a:ext>
            </a:extLst>
          </a:blip>
          <a:srcRect b="41785"/>
          <a:stretch/>
        </p:blipFill>
        <p:spPr>
          <a:xfrm>
            <a:off x="0" y="78815"/>
            <a:ext cx="12192000" cy="822960"/>
          </a:xfrm>
          <a:prstGeom prst="rect">
            <a:avLst/>
          </a:prstGeom>
        </p:spPr>
      </p:pic>
      <p:sp>
        <p:nvSpPr>
          <p:cNvPr id="5" name="Title 1">
            <a:extLst>
              <a:ext uri="{FF2B5EF4-FFF2-40B4-BE49-F238E27FC236}">
                <a16:creationId xmlns:a16="http://schemas.microsoft.com/office/drawing/2014/main" id="{84B79056-9156-6D8A-1C9C-C73DA2802564}"/>
              </a:ext>
            </a:extLst>
          </p:cNvPr>
          <p:cNvSpPr txBox="1">
            <a:spLocks/>
          </p:cNvSpPr>
          <p:nvPr/>
        </p:nvSpPr>
        <p:spPr>
          <a:xfrm>
            <a:off x="409903" y="-161977"/>
            <a:ext cx="10943897" cy="1281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a:solidFill>
                  <a:schemeClr val="bg1"/>
                </a:solidFill>
              </a:rPr>
              <a:t>MedCost Website – Claims Payment &amp; Reimbursement</a:t>
            </a:r>
            <a:endParaRPr lang="en-US" sz="3400" dirty="0">
              <a:solidFill>
                <a:schemeClr val="bg1"/>
              </a:solidFill>
            </a:endParaRPr>
          </a:p>
        </p:txBody>
      </p:sp>
      <p:sp>
        <p:nvSpPr>
          <p:cNvPr id="6" name="Rectangle 5">
            <a:extLst>
              <a:ext uri="{FF2B5EF4-FFF2-40B4-BE49-F238E27FC236}">
                <a16:creationId xmlns:a16="http://schemas.microsoft.com/office/drawing/2014/main" id="{6EBA8B0E-A4EC-B7D8-8900-A2AD93AFD8A1}"/>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FE0F8DE-5B9D-CF6F-7329-428DF1526E79}"/>
              </a:ext>
            </a:extLst>
          </p:cNvPr>
          <p:cNvPicPr>
            <a:picLocks noChangeAspect="1"/>
          </p:cNvPicPr>
          <p:nvPr/>
        </p:nvPicPr>
        <p:blipFill>
          <a:blip r:embed="rId3"/>
          <a:stretch>
            <a:fillRect/>
          </a:stretch>
        </p:blipFill>
        <p:spPr>
          <a:xfrm>
            <a:off x="1955483" y="3869722"/>
            <a:ext cx="7860983" cy="2765393"/>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B5423960-54FF-F2FF-9E80-2085A5DDC0AC}"/>
              </a:ext>
            </a:extLst>
          </p:cNvPr>
          <p:cNvPicPr>
            <a:picLocks noChangeAspect="1"/>
          </p:cNvPicPr>
          <p:nvPr/>
        </p:nvPicPr>
        <p:blipFill>
          <a:blip r:embed="rId4"/>
          <a:stretch>
            <a:fillRect/>
          </a:stretch>
        </p:blipFill>
        <p:spPr>
          <a:xfrm>
            <a:off x="1955483" y="999693"/>
            <a:ext cx="7338434" cy="2622642"/>
          </a:xfrm>
          <a:prstGeom prst="rect">
            <a:avLst/>
          </a:prstGeom>
        </p:spPr>
      </p:pic>
      <p:pic>
        <p:nvPicPr>
          <p:cNvPr id="2" name="Picture 1" descr="Icon&#10;&#10;Description automatically generated">
            <a:extLst>
              <a:ext uri="{FF2B5EF4-FFF2-40B4-BE49-F238E27FC236}">
                <a16:creationId xmlns:a16="http://schemas.microsoft.com/office/drawing/2014/main" id="{BFE50F94-6582-170D-4036-3274A3A3AD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Tree>
    <p:extLst>
      <p:ext uri="{BB962C8B-B14F-4D97-AF65-F5344CB8AC3E}">
        <p14:creationId xmlns:p14="http://schemas.microsoft.com/office/powerpoint/2010/main" val="2258668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Freeform: Shape 3082">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5" name="Freeform: Shape 3084">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84B79056-9156-6D8A-1C9C-C73DA2802564}"/>
              </a:ext>
            </a:extLst>
          </p:cNvPr>
          <p:cNvSpPr txBox="1">
            <a:spLocks/>
          </p:cNvSpPr>
          <p:nvPr/>
        </p:nvSpPr>
        <p:spPr>
          <a:xfrm>
            <a:off x="566057" y="129026"/>
            <a:ext cx="5529943" cy="7987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dirty="0"/>
              <a:t>Verification Of Benefits</a:t>
            </a:r>
          </a:p>
        </p:txBody>
      </p:sp>
      <p:sp>
        <p:nvSpPr>
          <p:cNvPr id="8" name="Content Placeholder 2">
            <a:extLst>
              <a:ext uri="{FF2B5EF4-FFF2-40B4-BE49-F238E27FC236}">
                <a16:creationId xmlns:a16="http://schemas.microsoft.com/office/drawing/2014/main" id="{C01B96CD-5892-0B31-6CA7-0AB2F11F4C7B}"/>
              </a:ext>
            </a:extLst>
          </p:cNvPr>
          <p:cNvSpPr txBox="1">
            <a:spLocks/>
          </p:cNvSpPr>
          <p:nvPr/>
        </p:nvSpPr>
        <p:spPr>
          <a:xfrm>
            <a:off x="409903" y="1598944"/>
            <a:ext cx="3635397" cy="435015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spcBef>
                <a:spcPts val="1125"/>
              </a:spcBef>
              <a:spcAft>
                <a:spcPts val="1125"/>
              </a:spcAft>
            </a:pPr>
            <a:endParaRPr lang="en-US" sz="1300" b="1" dirty="0">
              <a:solidFill>
                <a:schemeClr val="tx1"/>
              </a:solidFill>
            </a:endParaRPr>
          </a:p>
          <a:p>
            <a:pPr>
              <a:spcBef>
                <a:spcPts val="0"/>
              </a:spcBef>
              <a:spcAft>
                <a:spcPts val="563"/>
              </a:spcAft>
            </a:pPr>
            <a:r>
              <a:rPr lang="en-US" sz="2100" dirty="0">
                <a:solidFill>
                  <a:schemeClr val="tx1"/>
                </a:solidFill>
              </a:rPr>
              <a:t>Request for verification of benefits should be directed to the claim administrator as indicated on the member’s ID card. MedCost does not maintain member level eligibility. </a:t>
            </a:r>
          </a:p>
          <a:p>
            <a:pPr>
              <a:spcBef>
                <a:spcPts val="0"/>
              </a:spcBef>
              <a:spcAft>
                <a:spcPts val="563"/>
              </a:spcAft>
            </a:pPr>
            <a:r>
              <a:rPr lang="en-US" sz="2100" dirty="0">
                <a:solidFill>
                  <a:schemeClr val="tx1"/>
                </a:solidFill>
              </a:rPr>
              <a:t>Plan design will vary by each individual employer group. </a:t>
            </a:r>
          </a:p>
          <a:p>
            <a:r>
              <a:rPr lang="en-US" sz="2100" dirty="0">
                <a:solidFill>
                  <a:schemeClr val="tx1"/>
                </a:solidFill>
              </a:rPr>
              <a:t>Ensure you check benefits so that you may collect appropriate co-payment or co-insurance amounts at the time of service.</a:t>
            </a:r>
          </a:p>
          <a:p>
            <a:r>
              <a:rPr lang="en-US" sz="2100" dirty="0">
                <a:solidFill>
                  <a:schemeClr val="tx1"/>
                </a:solidFill>
              </a:rPr>
              <a:t>Provider may collect </a:t>
            </a:r>
            <a:br>
              <a:rPr lang="en-US" sz="2100" dirty="0">
                <a:solidFill>
                  <a:schemeClr val="tx1"/>
                </a:solidFill>
              </a:rPr>
            </a:br>
            <a:r>
              <a:rPr lang="en-US" sz="2100" dirty="0">
                <a:solidFill>
                  <a:schemeClr val="tx1"/>
                </a:solidFill>
              </a:rPr>
              <a:t>co-insurance amounts based on actual charge.</a:t>
            </a:r>
            <a:endParaRPr lang="en-US" sz="2100" u="sng" dirty="0">
              <a:solidFill>
                <a:schemeClr val="tx1"/>
              </a:solidFill>
            </a:endParaRPr>
          </a:p>
          <a:p>
            <a:pPr marL="0"/>
            <a:endParaRPr lang="en-US" sz="1300" b="1" u="sng" dirty="0">
              <a:solidFill>
                <a:schemeClr val="tx1"/>
              </a:solidFill>
            </a:endParaRPr>
          </a:p>
          <a:p>
            <a:pPr marL="0" indent="0" algn="ctr">
              <a:spcBef>
                <a:spcPts val="0"/>
              </a:spcBef>
              <a:buNone/>
            </a:pPr>
            <a:r>
              <a:rPr lang="en-US" sz="1900" b="1" u="sng" dirty="0">
                <a:solidFill>
                  <a:srgbClr val="00284E"/>
                </a:solidFill>
              </a:rPr>
              <a:t>www.MedCost.com </a:t>
            </a:r>
            <a:endParaRPr lang="en-US" sz="1900" dirty="0">
              <a:solidFill>
                <a:srgbClr val="00284E"/>
              </a:solidFill>
            </a:endParaRPr>
          </a:p>
        </p:txBody>
      </p:sp>
      <p:pic>
        <p:nvPicPr>
          <p:cNvPr id="3" name="Picture Placeholder 5" descr="ELT-DC 12-14-22 Slide Deck.pptx">
            <a:extLst>
              <a:ext uri="{FF2B5EF4-FFF2-40B4-BE49-F238E27FC236}">
                <a16:creationId xmlns:a16="http://schemas.microsoft.com/office/drawing/2014/main" id="{DC9EF611-61CB-E592-C805-AF665F93518C}"/>
              </a:ext>
            </a:extLst>
          </p:cNvPr>
          <p:cNvPicPr>
            <a:picLocks noChangeAspect="1"/>
          </p:cNvPicPr>
          <p:nvPr/>
        </p:nvPicPr>
        <p:blipFill rotWithShape="1">
          <a:blip r:embed="rId2">
            <a:extLst>
              <a:ext uri="{28A0092B-C50C-407E-A947-70E740481C1C}">
                <a14:useLocalDpi xmlns:a14="http://schemas.microsoft.com/office/drawing/2010/main" val="0"/>
              </a:ext>
            </a:extLst>
          </a:blip>
          <a:srcRect b="41785"/>
          <a:stretch/>
        </p:blipFill>
        <p:spPr>
          <a:xfrm>
            <a:off x="7583141" y="1490844"/>
            <a:ext cx="3936488" cy="160413"/>
          </a:xfrm>
          <a:prstGeom prst="rect">
            <a:avLst/>
          </a:prstGeom>
        </p:spPr>
      </p:pic>
      <p:pic>
        <p:nvPicPr>
          <p:cNvPr id="3076" name="Picture 4" descr="Piecing together ways to provide a better healthcare service to all Low angle shot of a group of medical practitioners joining puzzle pieces together healthcare provider network stock pictures, royalty-free photos &amp; images">
            <a:extLst>
              <a:ext uri="{FF2B5EF4-FFF2-40B4-BE49-F238E27FC236}">
                <a16:creationId xmlns:a16="http://schemas.microsoft.com/office/drawing/2014/main" id="{0B25EEE9-1D3C-EAA9-2DD6-D5B09E1346B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57631" y="2522381"/>
            <a:ext cx="4561998" cy="31705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EBA8B0E-A4EC-B7D8-8900-A2AD93AFD8A1}"/>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con&#10;&#10;Description automatically generated">
            <a:extLst>
              <a:ext uri="{FF2B5EF4-FFF2-40B4-BE49-F238E27FC236}">
                <a16:creationId xmlns:a16="http://schemas.microsoft.com/office/drawing/2014/main" id="{2B9C6B7E-2163-230A-2DFE-617C1A2FAF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
        <p:nvSpPr>
          <p:cNvPr id="4" name="Rectangle 3">
            <a:extLst>
              <a:ext uri="{FF2B5EF4-FFF2-40B4-BE49-F238E27FC236}">
                <a16:creationId xmlns:a16="http://schemas.microsoft.com/office/drawing/2014/main" id="{135ED443-DA93-260F-86F6-77A7087D9972}"/>
              </a:ext>
            </a:extLst>
          </p:cNvPr>
          <p:cNvSpPr/>
          <p:nvPr/>
        </p:nvSpPr>
        <p:spPr>
          <a:xfrm>
            <a:off x="6716110" y="2306896"/>
            <a:ext cx="4547920" cy="3170589"/>
          </a:xfrm>
          <a:prstGeom prst="rect">
            <a:avLst/>
          </a:prstGeom>
          <a:noFill/>
          <a:ln w="15875">
            <a:solidFill>
              <a:srgbClr val="55A5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90622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C1C6CC1-8AD2-B23D-6B2E-2B63BD68E038}"/>
              </a:ext>
            </a:extLst>
          </p:cNvPr>
          <p:cNvSpPr txBox="1"/>
          <p:nvPr/>
        </p:nvSpPr>
        <p:spPr>
          <a:xfrm>
            <a:off x="891919" y="708113"/>
            <a:ext cx="7721600" cy="549317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kern="1200" dirty="0">
                <a:solidFill>
                  <a:srgbClr val="FFFFFF"/>
                </a:solidFill>
                <a:latin typeface="+mj-lt"/>
                <a:ea typeface="+mj-ea"/>
                <a:cs typeface="+mj-cs"/>
              </a:rPr>
              <a:t>Questions?</a:t>
            </a:r>
          </a:p>
          <a:p>
            <a:pPr>
              <a:lnSpc>
                <a:spcPct val="90000"/>
              </a:lnSpc>
              <a:spcBef>
                <a:spcPct val="0"/>
              </a:spcBef>
              <a:spcAft>
                <a:spcPts val="600"/>
              </a:spcAft>
            </a:pPr>
            <a:endParaRPr lang="en-US" sz="4800" kern="1200" dirty="0">
              <a:solidFill>
                <a:srgbClr val="FFFFFF"/>
              </a:solidFill>
              <a:latin typeface="+mj-lt"/>
              <a:ea typeface="+mj-ea"/>
              <a:cs typeface="+mj-cs"/>
            </a:endParaRPr>
          </a:p>
          <a:p>
            <a:pPr marL="0" indent="0">
              <a:buClr>
                <a:srgbClr val="69923A"/>
              </a:buClr>
              <a:buSzPct val="130000"/>
              <a:buNone/>
              <a:defRPr/>
            </a:pPr>
            <a:r>
              <a:rPr lang="en-US" sz="2000" b="1" dirty="0">
                <a:solidFill>
                  <a:schemeClr val="bg1"/>
                </a:solidFill>
              </a:rPr>
              <a:t>Customer Service Contact Center</a:t>
            </a:r>
          </a:p>
          <a:p>
            <a:pPr>
              <a:lnSpc>
                <a:spcPts val="1125"/>
              </a:lnSpc>
              <a:buClr>
                <a:srgbClr val="69923A"/>
              </a:buClr>
              <a:buSzPct val="130000"/>
              <a:defRPr/>
            </a:pPr>
            <a:endParaRPr lang="en-US" sz="2000" dirty="0">
              <a:solidFill>
                <a:schemeClr val="bg1"/>
              </a:solidFill>
            </a:endParaRPr>
          </a:p>
          <a:p>
            <a:pPr marL="644426" lvl="1" indent="-215801">
              <a:lnSpc>
                <a:spcPts val="1125"/>
              </a:lnSpc>
              <a:buClr>
                <a:srgbClr val="69923A"/>
              </a:buClr>
              <a:buSzPct val="130000"/>
              <a:defRPr/>
            </a:pPr>
            <a:r>
              <a:rPr lang="en-US" sz="2000" dirty="0">
                <a:solidFill>
                  <a:schemeClr val="bg1"/>
                </a:solidFill>
              </a:rPr>
              <a:t>1-800-824-7406</a:t>
            </a:r>
          </a:p>
          <a:p>
            <a:pPr marL="644426" lvl="1" indent="-215801">
              <a:lnSpc>
                <a:spcPts val="1125"/>
              </a:lnSpc>
              <a:buClr>
                <a:srgbClr val="69923A"/>
              </a:buClr>
              <a:buSzPct val="130000"/>
              <a:defRPr/>
            </a:pPr>
            <a:endParaRPr lang="en-US" sz="2000" dirty="0">
              <a:solidFill>
                <a:schemeClr val="bg1"/>
              </a:solidFill>
            </a:endParaRPr>
          </a:p>
          <a:p>
            <a:pPr marL="644426" lvl="1" indent="-215801">
              <a:lnSpc>
                <a:spcPts val="1125"/>
              </a:lnSpc>
              <a:buClr>
                <a:srgbClr val="69923A"/>
              </a:buClr>
              <a:buSzPct val="130000"/>
              <a:defRPr/>
            </a:pPr>
            <a:r>
              <a:rPr lang="en-US" sz="2000" dirty="0">
                <a:solidFill>
                  <a:schemeClr val="bg1"/>
                </a:solidFill>
              </a:rPr>
              <a:t>Monday -  Friday, 8:30 a.m. to 5:00 p.m.</a:t>
            </a:r>
          </a:p>
          <a:p>
            <a:pPr marL="644426" lvl="1" indent="-215801">
              <a:lnSpc>
                <a:spcPts val="1125"/>
              </a:lnSpc>
              <a:buClr>
                <a:srgbClr val="69923A"/>
              </a:buClr>
              <a:buSzPct val="130000"/>
              <a:defRPr/>
            </a:pPr>
            <a:endParaRPr lang="en-US" sz="2000" dirty="0">
              <a:solidFill>
                <a:schemeClr val="bg1"/>
              </a:solidFill>
            </a:endParaRPr>
          </a:p>
          <a:p>
            <a:pPr marL="644426" lvl="1" indent="-215801">
              <a:lnSpc>
                <a:spcPts val="1125"/>
              </a:lnSpc>
              <a:buClr>
                <a:srgbClr val="69923A"/>
              </a:buClr>
              <a:buSzPct val="130000"/>
              <a:defRPr/>
            </a:pPr>
            <a:r>
              <a:rPr lang="en-US" sz="2000" dirty="0">
                <a:solidFill>
                  <a:schemeClr val="bg1"/>
                </a:solidFill>
              </a:rPr>
              <a:t>Visit our website at </a:t>
            </a:r>
            <a:r>
              <a:rPr lang="en-US" sz="2000" u="sng" dirty="0">
                <a:solidFill>
                  <a:schemeClr val="bg1"/>
                </a:solidFill>
                <a:hlinkClick r:id="rId3">
                  <a:extLst>
                    <a:ext uri="{A12FA001-AC4F-418D-AE19-62706E023703}">
                      <ahyp:hlinkClr xmlns:ahyp="http://schemas.microsoft.com/office/drawing/2018/hyperlinkcolor" val="tx"/>
                    </a:ext>
                  </a:extLst>
                </a:hlinkClick>
              </a:rPr>
              <a:t>www.MedCost.com</a:t>
            </a:r>
            <a:endParaRPr lang="en-US" sz="2000" u="sng" dirty="0">
              <a:solidFill>
                <a:schemeClr val="bg1"/>
              </a:solidFill>
            </a:endParaRPr>
          </a:p>
          <a:p>
            <a:pPr marL="644426" lvl="1" indent="-215801">
              <a:lnSpc>
                <a:spcPts val="1125"/>
              </a:lnSpc>
              <a:buClr>
                <a:srgbClr val="69923A"/>
              </a:buClr>
              <a:buSzPct val="130000"/>
              <a:defRPr/>
            </a:pPr>
            <a:endParaRPr lang="en-US" sz="1688" u="sng" dirty="0">
              <a:solidFill>
                <a:schemeClr val="bg1"/>
              </a:solidFill>
            </a:endParaRPr>
          </a:p>
          <a:p>
            <a:pPr marL="644426" lvl="1" indent="-215801">
              <a:lnSpc>
                <a:spcPts val="1125"/>
              </a:lnSpc>
              <a:buClr>
                <a:srgbClr val="69923A"/>
              </a:buClr>
              <a:buSzPct val="130000"/>
              <a:defRPr/>
            </a:pPr>
            <a:endParaRPr lang="en-US" sz="1688" u="sng" dirty="0">
              <a:solidFill>
                <a:schemeClr val="bg1"/>
              </a:solidFill>
            </a:endParaRPr>
          </a:p>
          <a:p>
            <a:pPr marL="644426" lvl="1" indent="-215801">
              <a:lnSpc>
                <a:spcPts val="1125"/>
              </a:lnSpc>
              <a:buClr>
                <a:srgbClr val="69923A"/>
              </a:buClr>
              <a:buSzPct val="130000"/>
              <a:defRPr/>
            </a:pPr>
            <a:endParaRPr lang="en-US" sz="1688" u="sng" dirty="0">
              <a:solidFill>
                <a:schemeClr val="bg1"/>
              </a:solidFill>
            </a:endParaRPr>
          </a:p>
          <a:p>
            <a:pPr marL="644426" lvl="1" indent="-215801">
              <a:lnSpc>
                <a:spcPts val="1125"/>
              </a:lnSpc>
              <a:buClr>
                <a:srgbClr val="69923A"/>
              </a:buClr>
              <a:buSzPct val="130000"/>
              <a:defRPr/>
            </a:pPr>
            <a:endParaRPr lang="en-US" sz="1688" u="sng" dirty="0">
              <a:solidFill>
                <a:schemeClr val="bg1"/>
              </a:solidFill>
            </a:endParaRPr>
          </a:p>
          <a:p>
            <a:pPr marL="644426" lvl="1" indent="-215801">
              <a:lnSpc>
                <a:spcPts val="1125"/>
              </a:lnSpc>
              <a:buClr>
                <a:srgbClr val="69923A"/>
              </a:buClr>
              <a:buSzPct val="130000"/>
              <a:defRPr/>
            </a:pPr>
            <a:endParaRPr lang="en-US" sz="1688" u="sng" dirty="0">
              <a:solidFill>
                <a:schemeClr val="bg1"/>
              </a:solidFill>
            </a:endParaRPr>
          </a:p>
          <a:p>
            <a:pPr marL="644426" lvl="1" indent="-215801">
              <a:lnSpc>
                <a:spcPts val="1125"/>
              </a:lnSpc>
              <a:buClr>
                <a:srgbClr val="69923A"/>
              </a:buClr>
              <a:buSzPct val="130000"/>
              <a:defRPr/>
            </a:pPr>
            <a:endParaRPr lang="en-US" sz="1688" u="sng" dirty="0">
              <a:solidFill>
                <a:schemeClr val="bg1"/>
              </a:solidFill>
            </a:endParaRPr>
          </a:p>
          <a:p>
            <a:pPr>
              <a:lnSpc>
                <a:spcPct val="90000"/>
              </a:lnSpc>
              <a:spcBef>
                <a:spcPct val="0"/>
              </a:spcBef>
              <a:spcAft>
                <a:spcPts val="600"/>
              </a:spcAft>
            </a:pPr>
            <a:r>
              <a:rPr lang="en-US" sz="4800" b="1" dirty="0">
                <a:solidFill>
                  <a:schemeClr val="bg1"/>
                </a:solidFill>
                <a:cs typeface="Aharoni" panose="02010803020104030203" pitchFamily="2" charset="-79"/>
              </a:rPr>
              <a:t>Thank You For Participating!</a:t>
            </a:r>
          </a:p>
          <a:p>
            <a:pPr>
              <a:lnSpc>
                <a:spcPct val="90000"/>
              </a:lnSpc>
              <a:spcBef>
                <a:spcPct val="0"/>
              </a:spcBef>
              <a:spcAft>
                <a:spcPts val="600"/>
              </a:spcAft>
            </a:pPr>
            <a:endParaRPr lang="en-US" sz="4800" kern="1200" dirty="0">
              <a:solidFill>
                <a:srgbClr val="FFFFFF"/>
              </a:solidFill>
              <a:latin typeface="+mj-lt"/>
              <a:ea typeface="+mj-ea"/>
              <a:cs typeface="+mj-cs"/>
            </a:endParaRPr>
          </a:p>
        </p:txBody>
      </p:sp>
      <p:sp>
        <p:nvSpPr>
          <p:cNvPr id="24" name="Rectangle 23">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clipart&#10;&#10;Description automatically generated">
            <a:extLst>
              <a:ext uri="{FF2B5EF4-FFF2-40B4-BE49-F238E27FC236}">
                <a16:creationId xmlns:a16="http://schemas.microsoft.com/office/drawing/2014/main" id="{B5E2BBD3-E401-094F-5278-3230BEA19A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2720" y="6298354"/>
            <a:ext cx="1747168" cy="320040"/>
          </a:xfrm>
          <a:prstGeom prst="rect">
            <a:avLst/>
          </a:prstGeom>
        </p:spPr>
      </p:pic>
    </p:spTree>
    <p:extLst>
      <p:ext uri="{BB962C8B-B14F-4D97-AF65-F5344CB8AC3E}">
        <p14:creationId xmlns:p14="http://schemas.microsoft.com/office/powerpoint/2010/main" val="135618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7" name="Rectangle 5126">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8" name="Freeform: Shape 5128">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9" name="Freeform: Shape 5130">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1">
            <a:extLst>
              <a:ext uri="{FF2B5EF4-FFF2-40B4-BE49-F238E27FC236}">
                <a16:creationId xmlns:a16="http://schemas.microsoft.com/office/drawing/2014/main" id="{5F6C2CE7-A8FD-78EA-CC53-FCF422CD00B2}"/>
              </a:ext>
            </a:extLst>
          </p:cNvPr>
          <p:cNvSpPr txBox="1">
            <a:spLocks/>
          </p:cNvSpPr>
          <p:nvPr/>
        </p:nvSpPr>
        <p:spPr>
          <a:xfrm>
            <a:off x="838199" y="365125"/>
            <a:ext cx="55299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dirty="0"/>
              <a:t>Who We Are – What Does MedCost Do?</a:t>
            </a:r>
          </a:p>
        </p:txBody>
      </p:sp>
      <p:sp>
        <p:nvSpPr>
          <p:cNvPr id="13" name="Content Placeholder 2">
            <a:extLst>
              <a:ext uri="{FF2B5EF4-FFF2-40B4-BE49-F238E27FC236}">
                <a16:creationId xmlns:a16="http://schemas.microsoft.com/office/drawing/2014/main" id="{986DF07F-9645-FC76-BEBC-62C3130AAC40}"/>
              </a:ext>
            </a:extLst>
          </p:cNvPr>
          <p:cNvSpPr txBox="1">
            <a:spLocks/>
          </p:cNvSpPr>
          <p:nvPr/>
        </p:nvSpPr>
        <p:spPr>
          <a:xfrm>
            <a:off x="215145" y="1607590"/>
            <a:ext cx="4306399" cy="4030352"/>
          </a:xfrm>
          <a:prstGeom prst="rect">
            <a:avLst/>
          </a:prstGeom>
        </p:spPr>
        <p:txBody>
          <a:bodyPr vert="horz" lIns="91440" tIns="45720" rIns="91440" bIns="45720" rtlCol="0">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0734" indent="-228600" algn="l">
              <a:lnSpc>
                <a:spcPct val="90000"/>
              </a:lnSpc>
              <a:spcAft>
                <a:spcPts val="600"/>
              </a:spcAft>
              <a:buSzPct val="125000"/>
              <a:buFont typeface="Arial" panose="020B0604020202020204" pitchFamily="34" charset="0"/>
              <a:buChar char="•"/>
            </a:pPr>
            <a:endParaRPr lang="en-US" sz="1600" dirty="0">
              <a:solidFill>
                <a:schemeClr val="tx1"/>
              </a:solidFill>
            </a:endParaRPr>
          </a:p>
          <a:p>
            <a:pPr marL="231775" indent="-231775" algn="l">
              <a:lnSpc>
                <a:spcPct val="90000"/>
              </a:lnSpc>
              <a:spcAft>
                <a:spcPts val="600"/>
              </a:spcAft>
              <a:buSzPct val="125000"/>
              <a:buFont typeface="Arial" panose="020B0604020202020204" pitchFamily="34" charset="0"/>
              <a:buChar char="•"/>
            </a:pPr>
            <a:r>
              <a:rPr lang="en-US" sz="1600" i="0" dirty="0">
                <a:solidFill>
                  <a:schemeClr val="tx1"/>
                </a:solidFill>
                <a:effectLst/>
              </a:rPr>
              <a:t>Offer a vast proprietary network of providers (professional, facility and ancillary) in North Carolina, South Carolin</a:t>
            </a:r>
            <a:r>
              <a:rPr lang="en-US" sz="1600" dirty="0">
                <a:solidFill>
                  <a:schemeClr val="tx1"/>
                </a:solidFill>
              </a:rPr>
              <a:t>a and Virginia.</a:t>
            </a:r>
            <a:endParaRPr lang="en-US" sz="1600" i="0" dirty="0">
              <a:solidFill>
                <a:schemeClr val="tx1"/>
              </a:solidFill>
              <a:effectLst/>
            </a:endParaRPr>
          </a:p>
          <a:p>
            <a:pPr marL="231775" indent="-231775" algn="l">
              <a:lnSpc>
                <a:spcPct val="90000"/>
              </a:lnSpc>
              <a:spcAft>
                <a:spcPts val="600"/>
              </a:spcAft>
              <a:buSzPct val="125000"/>
              <a:buFont typeface="Arial" panose="020B0604020202020204" pitchFamily="34" charset="0"/>
              <a:buChar char="•"/>
            </a:pPr>
            <a:r>
              <a:rPr lang="en-US" sz="1600" i="0" dirty="0">
                <a:solidFill>
                  <a:schemeClr val="tx1"/>
                </a:solidFill>
                <a:effectLst/>
              </a:rPr>
              <a:t>Providing health and wellness benefits to self funded employers since 1983.  Helping these employers balance the health care of their employees with the financial health of their company.</a:t>
            </a:r>
          </a:p>
          <a:p>
            <a:pPr marL="231775" indent="-231775" algn="l">
              <a:lnSpc>
                <a:spcPct val="90000"/>
              </a:lnSpc>
              <a:spcAft>
                <a:spcPts val="600"/>
              </a:spcAft>
              <a:buSzPct val="125000"/>
              <a:buFont typeface="Arial" panose="020B0604020202020204" pitchFamily="34" charset="0"/>
              <a:buChar char="•"/>
            </a:pPr>
            <a:r>
              <a:rPr lang="en-US" sz="1600" i="0" dirty="0">
                <a:solidFill>
                  <a:schemeClr val="tx1"/>
                </a:solidFill>
                <a:effectLst/>
              </a:rPr>
              <a:t>Through </a:t>
            </a:r>
            <a:r>
              <a:rPr lang="en-US" sz="1600" i="0" dirty="0" err="1">
                <a:solidFill>
                  <a:schemeClr val="tx1"/>
                </a:solidFill>
                <a:effectLst/>
              </a:rPr>
              <a:t>MedCost’s</a:t>
            </a:r>
            <a:r>
              <a:rPr lang="en-US" sz="1600" i="0" dirty="0">
                <a:solidFill>
                  <a:schemeClr val="tx1"/>
                </a:solidFill>
                <a:effectLst/>
              </a:rPr>
              <a:t> TPA, we serve more than 600 employers throughout the Carolinas and Virginia, including 49 hospitals. These companies rely on our strategic benefit plan design, flexibility in benefit administration, propriety provider network and customer-focused service. </a:t>
            </a:r>
            <a:r>
              <a:rPr lang="en-US" sz="1600" dirty="0">
                <a:solidFill>
                  <a:schemeClr val="tx1"/>
                </a:solidFill>
              </a:rPr>
              <a:t>Including un</a:t>
            </a:r>
            <a:r>
              <a:rPr lang="en-US" sz="1600" i="0" dirty="0">
                <a:solidFill>
                  <a:schemeClr val="tx1"/>
                </a:solidFill>
                <a:effectLst/>
              </a:rPr>
              <a:t>matched integrated clinical programs that combine member  care with effective claims management. </a:t>
            </a:r>
          </a:p>
        </p:txBody>
      </p:sp>
      <p:pic>
        <p:nvPicPr>
          <p:cNvPr id="4" name="Picture Placeholder 5" descr="ELT-DC 12-14-22 Slide Deck.pptx">
            <a:extLst>
              <a:ext uri="{FF2B5EF4-FFF2-40B4-BE49-F238E27FC236}">
                <a16:creationId xmlns:a16="http://schemas.microsoft.com/office/drawing/2014/main" id="{6B3BE815-522C-2BF5-CD07-F3D293CEFECF}"/>
              </a:ext>
            </a:extLst>
          </p:cNvPr>
          <p:cNvPicPr>
            <a:picLocks noChangeAspect="1"/>
          </p:cNvPicPr>
          <p:nvPr/>
        </p:nvPicPr>
        <p:blipFill rotWithShape="1">
          <a:blip r:embed="rId3">
            <a:extLst>
              <a:ext uri="{28A0092B-C50C-407E-A947-70E740481C1C}">
                <a14:useLocalDpi xmlns:a14="http://schemas.microsoft.com/office/drawing/2010/main" val="0"/>
              </a:ext>
            </a:extLst>
          </a:blip>
          <a:srcRect b="41785"/>
          <a:stretch/>
        </p:blipFill>
        <p:spPr>
          <a:xfrm>
            <a:off x="7583141" y="1490844"/>
            <a:ext cx="3936488" cy="160413"/>
          </a:xfrm>
          <a:prstGeom prst="rect">
            <a:avLst/>
          </a:prstGeom>
        </p:spPr>
      </p:pic>
      <p:sp>
        <p:nvSpPr>
          <p:cNvPr id="5" name="Rectangle 4">
            <a:extLst>
              <a:ext uri="{FF2B5EF4-FFF2-40B4-BE49-F238E27FC236}">
                <a16:creationId xmlns:a16="http://schemas.microsoft.com/office/drawing/2014/main" id="{52145F99-8C1C-C27D-C3B7-5046BD5EA2C4}"/>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con&#10;&#10;Description automatically generated">
            <a:extLst>
              <a:ext uri="{FF2B5EF4-FFF2-40B4-BE49-F238E27FC236}">
                <a16:creationId xmlns:a16="http://schemas.microsoft.com/office/drawing/2014/main" id="{70A50424-26C4-8EAC-A935-6AB98B9B6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pic>
        <p:nvPicPr>
          <p:cNvPr id="5122" name="Picture 2" descr="We promise to fight for illness prevention Shot of a group of unrecognisable scientists joining hands in solidarity in a laboratory healthcare  stock pictures, royalty-free photos &amp; images">
            <a:extLst>
              <a:ext uri="{FF2B5EF4-FFF2-40B4-BE49-F238E27FC236}">
                <a16:creationId xmlns:a16="http://schemas.microsoft.com/office/drawing/2014/main" id="{4A33CD42-BEFE-E130-0D23-086CBCAEC3D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92985" y="2676152"/>
            <a:ext cx="4426644" cy="285518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6275F6F-09EB-F075-3AF3-2FEA2B782B55}"/>
              </a:ext>
            </a:extLst>
          </p:cNvPr>
          <p:cNvSpPr/>
          <p:nvPr/>
        </p:nvSpPr>
        <p:spPr>
          <a:xfrm>
            <a:off x="6947338" y="2522483"/>
            <a:ext cx="4306399" cy="2855186"/>
          </a:xfrm>
          <a:prstGeom prst="rect">
            <a:avLst/>
          </a:prstGeom>
          <a:noFill/>
          <a:ln w="15875">
            <a:solidFill>
              <a:srgbClr val="55A5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309689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5" descr="ELT-DC 12-14-22 Slide Deck.pptx">
            <a:extLst>
              <a:ext uri="{FF2B5EF4-FFF2-40B4-BE49-F238E27FC236}">
                <a16:creationId xmlns:a16="http://schemas.microsoft.com/office/drawing/2014/main" id="{6BA5BFB8-8D09-702B-B680-34FB19F44548}"/>
              </a:ext>
            </a:extLst>
          </p:cNvPr>
          <p:cNvPicPr>
            <a:picLocks noChangeAspect="1"/>
          </p:cNvPicPr>
          <p:nvPr/>
        </p:nvPicPr>
        <p:blipFill rotWithShape="1">
          <a:blip r:embed="rId3">
            <a:extLst>
              <a:ext uri="{28A0092B-C50C-407E-A947-70E740481C1C}">
                <a14:useLocalDpi xmlns:a14="http://schemas.microsoft.com/office/drawing/2010/main" val="0"/>
              </a:ext>
            </a:extLst>
          </a:blip>
          <a:srcRect b="41785"/>
          <a:stretch/>
        </p:blipFill>
        <p:spPr>
          <a:xfrm>
            <a:off x="0" y="78815"/>
            <a:ext cx="12192000" cy="822960"/>
          </a:xfrm>
          <a:prstGeom prst="rect">
            <a:avLst/>
          </a:prstGeom>
        </p:spPr>
      </p:pic>
      <p:sp>
        <p:nvSpPr>
          <p:cNvPr id="5" name="Title 1">
            <a:extLst>
              <a:ext uri="{FF2B5EF4-FFF2-40B4-BE49-F238E27FC236}">
                <a16:creationId xmlns:a16="http://schemas.microsoft.com/office/drawing/2014/main" id="{5F48CE43-EF8C-E033-6C0E-C157837AA926}"/>
              </a:ext>
            </a:extLst>
          </p:cNvPr>
          <p:cNvSpPr txBox="1">
            <a:spLocks/>
          </p:cNvSpPr>
          <p:nvPr/>
        </p:nvSpPr>
        <p:spPr>
          <a:xfrm>
            <a:off x="693682" y="-1318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MedCost History</a:t>
            </a:r>
          </a:p>
        </p:txBody>
      </p:sp>
      <p:sp>
        <p:nvSpPr>
          <p:cNvPr id="7" name="Rectangle 6">
            <a:extLst>
              <a:ext uri="{FF2B5EF4-FFF2-40B4-BE49-F238E27FC236}">
                <a16:creationId xmlns:a16="http://schemas.microsoft.com/office/drawing/2014/main" id="{EC1C323B-CDD7-0951-3512-6C34F957349C}"/>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31E8877-062A-946A-C664-F3E03EF768C6}"/>
              </a:ext>
            </a:extLst>
          </p:cNvPr>
          <p:cNvSpPr/>
          <p:nvPr/>
        </p:nvSpPr>
        <p:spPr>
          <a:xfrm>
            <a:off x="8432145" y="2349062"/>
            <a:ext cx="2228193"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3" descr="Virginia - North Carolina - South Carolina">
            <a:extLst>
              <a:ext uri="{FF2B5EF4-FFF2-40B4-BE49-F238E27FC236}">
                <a16:creationId xmlns:a16="http://schemas.microsoft.com/office/drawing/2014/main" id="{D9D1AFB8-11E4-4B77-0BD8-210107487A5B}"/>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5" descr="Virginia - North Carolina - South Carolina">
            <a:extLst>
              <a:ext uri="{FF2B5EF4-FFF2-40B4-BE49-F238E27FC236}">
                <a16:creationId xmlns:a16="http://schemas.microsoft.com/office/drawing/2014/main" id="{CBE62C15-9D3F-8461-0E77-BA706CC1852A}"/>
              </a:ext>
            </a:extLst>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414CE07D-8AD0-8D11-D78C-56922A3DF59E}"/>
              </a:ext>
            </a:extLst>
          </p:cNvPr>
          <p:cNvPicPr>
            <a:picLocks noChangeAspect="1"/>
          </p:cNvPicPr>
          <p:nvPr/>
        </p:nvPicPr>
        <p:blipFill>
          <a:blip r:embed="rId4"/>
          <a:stretch>
            <a:fillRect/>
          </a:stretch>
        </p:blipFill>
        <p:spPr>
          <a:xfrm>
            <a:off x="304800" y="1237171"/>
            <a:ext cx="11446473" cy="4968525"/>
          </a:xfrm>
          <a:prstGeom prst="rect">
            <a:avLst/>
          </a:prstGeom>
        </p:spPr>
      </p:pic>
      <p:pic>
        <p:nvPicPr>
          <p:cNvPr id="2" name="Picture 1" descr="Icon&#10;&#10;Description automatically generated">
            <a:extLst>
              <a:ext uri="{FF2B5EF4-FFF2-40B4-BE49-F238E27FC236}">
                <a16:creationId xmlns:a16="http://schemas.microsoft.com/office/drawing/2014/main" id="{864420CA-6E43-6B5C-82A5-DE7EF8C0F7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Tree>
    <p:extLst>
      <p:ext uri="{BB962C8B-B14F-4D97-AF65-F5344CB8AC3E}">
        <p14:creationId xmlns:p14="http://schemas.microsoft.com/office/powerpoint/2010/main" val="2199767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Shape 2056">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A74D6E-CF7B-2CE4-8FCB-B8843703FCAD}"/>
              </a:ext>
            </a:extLst>
          </p:cNvPr>
          <p:cNvSpPr>
            <a:spLocks noGrp="1"/>
          </p:cNvSpPr>
          <p:nvPr>
            <p:ph type="title"/>
          </p:nvPr>
        </p:nvSpPr>
        <p:spPr>
          <a:xfrm>
            <a:off x="703258" y="-105482"/>
            <a:ext cx="5529943" cy="1325563"/>
          </a:xfrm>
        </p:spPr>
        <p:txBody>
          <a:bodyPr>
            <a:normAutofit/>
          </a:bodyPr>
          <a:lstStyle/>
          <a:p>
            <a:r>
              <a:rPr lang="en-US" dirty="0"/>
              <a:t>MedCost Today</a:t>
            </a:r>
          </a:p>
        </p:txBody>
      </p:sp>
      <p:sp>
        <p:nvSpPr>
          <p:cNvPr id="6" name="Rounded Rectangle 3">
            <a:extLst>
              <a:ext uri="{FF2B5EF4-FFF2-40B4-BE49-F238E27FC236}">
                <a16:creationId xmlns:a16="http://schemas.microsoft.com/office/drawing/2014/main" id="{B364A60D-E6F3-EBEE-60EB-867B2F01A560}"/>
              </a:ext>
            </a:extLst>
          </p:cNvPr>
          <p:cNvSpPr>
            <a:spLocks noGrp="1"/>
          </p:cNvSpPr>
          <p:nvPr>
            <p:ph idx="1"/>
          </p:nvPr>
        </p:nvSpPr>
        <p:spPr bwMode="auto">
          <a:xfrm>
            <a:off x="409903" y="1066574"/>
            <a:ext cx="3605049" cy="5306831"/>
          </a:xfrm>
          <a:prstGeom prst="roundRect">
            <a:avLst/>
          </a:prstGeom>
        </p:spPr>
        <p:style>
          <a:lnRef idx="2">
            <a:schemeClr val="dk1"/>
          </a:lnRef>
          <a:fillRef idx="1">
            <a:schemeClr val="lt1"/>
          </a:fillRef>
          <a:effectRef idx="0">
            <a:schemeClr val="dk1"/>
          </a:effectRef>
          <a:fontRef idx="minor">
            <a:schemeClr val="dk1"/>
          </a:fontRef>
        </p:style>
        <p:txBody>
          <a:bodyPr vert="horz" lIns="91440" tIns="45720" rIns="91440" bIns="45720" numCol="1" rtlCol="0" anchorCtr="0" compatLnSpc="1">
            <a:prstTxWarp prst="textNoShape">
              <a:avLst/>
            </a:prstTxWarp>
            <a:noAutofit/>
          </a:bodyPr>
          <a:lstStyle/>
          <a:p>
            <a:pPr marL="284163" indent="-284163">
              <a:buClr>
                <a:srgbClr val="55A51C"/>
              </a:buClr>
              <a:buSzPct val="139000"/>
              <a:buFont typeface="Arial" panose="020B0604020202020204" pitchFamily="34" charset="0"/>
              <a:buChar char="•"/>
            </a:pPr>
            <a:endParaRPr lang="en-US" sz="1800" b="0" dirty="0"/>
          </a:p>
          <a:p>
            <a:pPr marL="284163" indent="-284163">
              <a:buClr>
                <a:srgbClr val="55A51C"/>
              </a:buClr>
              <a:buSzPct val="139000"/>
              <a:buFont typeface="Arial" panose="020B0604020202020204" pitchFamily="34" charset="0"/>
              <a:buChar char="•"/>
            </a:pPr>
            <a:r>
              <a:rPr lang="en-US" sz="1800" b="0" dirty="0"/>
              <a:t>Over 35 years of experience providing solutions to employers</a:t>
            </a:r>
          </a:p>
          <a:p>
            <a:pPr marL="284163" indent="-284163">
              <a:buClr>
                <a:srgbClr val="55A51C"/>
              </a:buClr>
              <a:buSzPct val="139000"/>
              <a:buFont typeface="Arial" panose="020B0604020202020204" pitchFamily="34" charset="0"/>
              <a:buChar char="•"/>
            </a:pPr>
            <a:r>
              <a:rPr lang="en-US" sz="1800" b="0" dirty="0"/>
              <a:t>Regional presence in </a:t>
            </a:r>
            <a:br>
              <a:rPr lang="en-US" sz="1800" b="0" dirty="0"/>
            </a:br>
            <a:r>
              <a:rPr lang="en-US" sz="1800" b="0" dirty="0"/>
              <a:t>NC, SC and VA</a:t>
            </a:r>
          </a:p>
          <a:p>
            <a:pPr marL="284163" indent="-284163">
              <a:buClr>
                <a:srgbClr val="55A51C"/>
              </a:buClr>
              <a:buSzPct val="139000"/>
              <a:buFont typeface="Arial" panose="020B0604020202020204" pitchFamily="34" charset="0"/>
              <a:buChar char="•"/>
            </a:pPr>
            <a:r>
              <a:rPr lang="en-US" sz="1800" b="0" dirty="0"/>
              <a:t>Over 400 employees; headquartered in </a:t>
            </a:r>
            <a:br>
              <a:rPr lang="en-US" sz="1800" b="0" dirty="0"/>
            </a:br>
            <a:r>
              <a:rPr lang="en-US" sz="1800" b="0" dirty="0"/>
              <a:t>Winston-Salem, NC </a:t>
            </a:r>
          </a:p>
          <a:p>
            <a:pPr marL="284163" indent="-284163">
              <a:buClr>
                <a:srgbClr val="55A51C"/>
              </a:buClr>
              <a:buSzPct val="139000"/>
              <a:buFont typeface="Arial" panose="020B0604020202020204" pitchFamily="34" charset="0"/>
              <a:buChar char="•"/>
            </a:pPr>
            <a:r>
              <a:rPr lang="en-US" sz="1800" b="0" dirty="0"/>
              <a:t>Strong provider network in the Carolinas and Virginia with over 100,000 participating providers</a:t>
            </a:r>
          </a:p>
          <a:p>
            <a:pPr marL="284163" indent="-284163">
              <a:buClr>
                <a:srgbClr val="55A51C"/>
              </a:buClr>
              <a:buSzPct val="139000"/>
              <a:buFont typeface="Arial" panose="020B0604020202020204" pitchFamily="34" charset="0"/>
              <a:buChar char="•"/>
            </a:pPr>
            <a:r>
              <a:rPr lang="en-US" sz="1800" b="0" dirty="0"/>
              <a:t>Provider-owned</a:t>
            </a:r>
          </a:p>
        </p:txBody>
      </p:sp>
      <p:pic>
        <p:nvPicPr>
          <p:cNvPr id="4" name="Picture Placeholder 5" descr="ELT-DC 12-14-22 Slide Deck.pptx">
            <a:extLst>
              <a:ext uri="{FF2B5EF4-FFF2-40B4-BE49-F238E27FC236}">
                <a16:creationId xmlns:a16="http://schemas.microsoft.com/office/drawing/2014/main" id="{EFF70676-9186-2779-B579-B80CBB1A2F9F}"/>
              </a:ext>
            </a:extLst>
          </p:cNvPr>
          <p:cNvPicPr>
            <a:picLocks noChangeAspect="1"/>
          </p:cNvPicPr>
          <p:nvPr/>
        </p:nvPicPr>
        <p:blipFill rotWithShape="1">
          <a:blip r:embed="rId3">
            <a:extLst>
              <a:ext uri="{28A0092B-C50C-407E-A947-70E740481C1C}">
                <a14:useLocalDpi xmlns:a14="http://schemas.microsoft.com/office/drawing/2010/main" val="0"/>
              </a:ext>
            </a:extLst>
          </a:blip>
          <a:srcRect b="41785"/>
          <a:stretch/>
        </p:blipFill>
        <p:spPr>
          <a:xfrm>
            <a:off x="7583141" y="1490844"/>
            <a:ext cx="3936488" cy="160413"/>
          </a:xfrm>
          <a:prstGeom prst="rect">
            <a:avLst/>
          </a:prstGeom>
        </p:spPr>
      </p:pic>
      <p:pic>
        <p:nvPicPr>
          <p:cNvPr id="2050" name="Picture 2">
            <a:extLst>
              <a:ext uri="{FF2B5EF4-FFF2-40B4-BE49-F238E27FC236}">
                <a16:creationId xmlns:a16="http://schemas.microsoft.com/office/drawing/2014/main" id="{401C7E5C-C9C2-C68A-C9ED-57A89CBF591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19877" y="2837176"/>
            <a:ext cx="4263015" cy="283490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A83C41A-5E83-2C51-DB12-C07012B58FF0}"/>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B33D5E7-7765-FF12-AD5E-654BD9DDBFFF}"/>
              </a:ext>
            </a:extLst>
          </p:cNvPr>
          <p:cNvSpPr/>
          <p:nvPr/>
        </p:nvSpPr>
        <p:spPr>
          <a:xfrm>
            <a:off x="7192268" y="2627587"/>
            <a:ext cx="4232478" cy="2855186"/>
          </a:xfrm>
          <a:prstGeom prst="rect">
            <a:avLst/>
          </a:prstGeom>
          <a:noFill/>
          <a:ln w="15875">
            <a:solidFill>
              <a:srgbClr val="55A5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con&#10;&#10;Description automatically generated">
            <a:extLst>
              <a:ext uri="{FF2B5EF4-FFF2-40B4-BE49-F238E27FC236}">
                <a16:creationId xmlns:a16="http://schemas.microsoft.com/office/drawing/2014/main" id="{DA5B4147-73E0-7907-71A8-BF82135995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Tree>
    <p:extLst>
      <p:ext uri="{BB962C8B-B14F-4D97-AF65-F5344CB8AC3E}">
        <p14:creationId xmlns:p14="http://schemas.microsoft.com/office/powerpoint/2010/main" val="394800002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5" descr="ELT-DC 12-14-22 Slide Deck.pptx">
            <a:extLst>
              <a:ext uri="{FF2B5EF4-FFF2-40B4-BE49-F238E27FC236}">
                <a16:creationId xmlns:a16="http://schemas.microsoft.com/office/drawing/2014/main" id="{6BA5BFB8-8D09-702B-B680-34FB19F44548}"/>
              </a:ext>
            </a:extLst>
          </p:cNvPr>
          <p:cNvPicPr>
            <a:picLocks noChangeAspect="1"/>
          </p:cNvPicPr>
          <p:nvPr/>
        </p:nvPicPr>
        <p:blipFill rotWithShape="1">
          <a:blip r:embed="rId3">
            <a:extLst>
              <a:ext uri="{28A0092B-C50C-407E-A947-70E740481C1C}">
                <a14:useLocalDpi xmlns:a14="http://schemas.microsoft.com/office/drawing/2010/main" val="0"/>
              </a:ext>
            </a:extLst>
          </a:blip>
          <a:srcRect b="41785"/>
          <a:stretch/>
        </p:blipFill>
        <p:spPr>
          <a:xfrm>
            <a:off x="0" y="78815"/>
            <a:ext cx="12192000" cy="822960"/>
          </a:xfrm>
          <a:prstGeom prst="rect">
            <a:avLst/>
          </a:prstGeom>
        </p:spPr>
      </p:pic>
      <p:sp>
        <p:nvSpPr>
          <p:cNvPr id="5" name="Title 1">
            <a:extLst>
              <a:ext uri="{FF2B5EF4-FFF2-40B4-BE49-F238E27FC236}">
                <a16:creationId xmlns:a16="http://schemas.microsoft.com/office/drawing/2014/main" id="{5F48CE43-EF8C-E033-6C0E-C157837AA926}"/>
              </a:ext>
            </a:extLst>
          </p:cNvPr>
          <p:cNvSpPr txBox="1">
            <a:spLocks/>
          </p:cNvSpPr>
          <p:nvPr/>
        </p:nvSpPr>
        <p:spPr>
          <a:xfrm>
            <a:off x="838200" y="-1619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MedCost Network</a:t>
            </a:r>
          </a:p>
        </p:txBody>
      </p:sp>
      <p:sp>
        <p:nvSpPr>
          <p:cNvPr id="7" name="Rectangle 6">
            <a:extLst>
              <a:ext uri="{FF2B5EF4-FFF2-40B4-BE49-F238E27FC236}">
                <a16:creationId xmlns:a16="http://schemas.microsoft.com/office/drawing/2014/main" id="{EC1C323B-CDD7-0951-3512-6C34F957349C}"/>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3" descr="Virginia - North Carolina - South Carolina">
            <a:extLst>
              <a:ext uri="{FF2B5EF4-FFF2-40B4-BE49-F238E27FC236}">
                <a16:creationId xmlns:a16="http://schemas.microsoft.com/office/drawing/2014/main" id="{D9D1AFB8-11E4-4B77-0BD8-210107487A5B}"/>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5" descr="Virginia - North Carolina - South Carolina">
            <a:extLst>
              <a:ext uri="{FF2B5EF4-FFF2-40B4-BE49-F238E27FC236}">
                <a16:creationId xmlns:a16="http://schemas.microsoft.com/office/drawing/2014/main" id="{CBE62C15-9D3F-8461-0E77-BA706CC1852A}"/>
              </a:ext>
            </a:extLst>
          </p:cNvPr>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09C736BC-567D-52E0-C688-A7890BA2BC53}"/>
              </a:ext>
            </a:extLst>
          </p:cNvPr>
          <p:cNvSpPr txBox="1"/>
          <p:nvPr/>
        </p:nvSpPr>
        <p:spPr>
          <a:xfrm>
            <a:off x="571639" y="4175625"/>
            <a:ext cx="5350557" cy="318036"/>
          </a:xfrm>
          <a:prstGeom prst="rect">
            <a:avLst/>
          </a:prstGeom>
          <a:noFill/>
        </p:spPr>
        <p:txBody>
          <a:bodyPr wrap="square">
            <a:spAutoFit/>
          </a:bodyPr>
          <a:lstStyle/>
          <a:p>
            <a:pPr marR="0" algn="just" rtl="0"/>
            <a:endParaRPr lang="en-US" sz="2200" b="0" i="0" u="none" strike="noStrike" baseline="30000" dirty="0">
              <a:solidFill>
                <a:schemeClr val="bg2">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82DD7E-7590-0050-62E0-18BBE2E56597}"/>
              </a:ext>
            </a:extLst>
          </p:cNvPr>
          <p:cNvSpPr txBox="1"/>
          <p:nvPr/>
        </p:nvSpPr>
        <p:spPr>
          <a:xfrm>
            <a:off x="4728375" y="3945366"/>
            <a:ext cx="2735249" cy="1651734"/>
          </a:xfrm>
          <a:prstGeom prst="rect">
            <a:avLst/>
          </a:prstGeom>
          <a:noFill/>
        </p:spPr>
        <p:txBody>
          <a:bodyPr wrap="square">
            <a:spAutoFit/>
          </a:bodyPr>
          <a:lstStyle/>
          <a:p>
            <a:pPr marR="0" rtl="0"/>
            <a:r>
              <a:rPr lang="en-US" sz="2400" b="1" i="0" u="none" strike="noStrike" baseline="30000" dirty="0">
                <a:solidFill>
                  <a:srgbClr val="55A51C"/>
                </a:solidFill>
                <a:latin typeface="Arial" panose="020B0604020202020204" pitchFamily="34" charset="0"/>
                <a:cs typeface="Arial" panose="020B0604020202020204" pitchFamily="34" charset="0"/>
              </a:rPr>
              <a:t>Contracting</a:t>
            </a:r>
            <a:r>
              <a:rPr lang="en-US" sz="1800" b="0" i="0" u="none" strike="noStrike" baseline="30000" dirty="0">
                <a:solidFill>
                  <a:schemeClr val="bg2">
                    <a:lumMod val="50000"/>
                  </a:schemeClr>
                </a:solidFill>
                <a:latin typeface="Arial" panose="020B0604020202020204" pitchFamily="34" charset="0"/>
                <a:cs typeface="Arial" panose="020B0604020202020204" pitchFamily="34" charset="0"/>
              </a:rPr>
              <a:t> </a:t>
            </a:r>
          </a:p>
          <a:p>
            <a:pPr marR="0" rtl="0"/>
            <a:endParaRPr lang="en-US" sz="800" baseline="30000" dirty="0">
              <a:solidFill>
                <a:schemeClr val="bg2">
                  <a:lumMod val="50000"/>
                </a:schemeClr>
              </a:solidFill>
              <a:latin typeface="Arial" panose="020B0604020202020204" pitchFamily="34" charset="0"/>
              <a:cs typeface="Arial" panose="020B0604020202020204" pitchFamily="34" charset="0"/>
            </a:endParaRPr>
          </a:p>
          <a:p>
            <a:pPr marR="0" rtl="0"/>
            <a:r>
              <a:rPr lang="en-US" sz="2000" b="0" i="0" u="none" strike="noStrike" baseline="30000" dirty="0" err="1">
                <a:solidFill>
                  <a:schemeClr val="bg2">
                    <a:lumMod val="50000"/>
                  </a:schemeClr>
                </a:solidFill>
                <a:latin typeface="Arial" panose="020B0604020202020204" pitchFamily="34" charset="0"/>
                <a:cs typeface="Arial" panose="020B0604020202020204" pitchFamily="34" charset="0"/>
              </a:rPr>
              <a:t>MedCost’s</a:t>
            </a:r>
            <a:r>
              <a:rPr lang="en-US" sz="2000" b="0" i="0" u="none" strike="noStrike" baseline="30000" dirty="0">
                <a:solidFill>
                  <a:schemeClr val="bg2">
                    <a:lumMod val="50000"/>
                  </a:schemeClr>
                </a:solidFill>
                <a:latin typeface="Arial" panose="020B0604020202020204" pitchFamily="34" charset="0"/>
                <a:cs typeface="Arial" panose="020B0604020202020204" pitchFamily="34" charset="0"/>
              </a:rPr>
              <a:t> Contracting team works hard to ensure we build and maintain strong provider relationships that position us competitively in the markets we serve. </a:t>
            </a:r>
          </a:p>
        </p:txBody>
      </p:sp>
      <p:pic>
        <p:nvPicPr>
          <p:cNvPr id="11" name="Picture 10" descr="Person wearing a white coat and stethoscope">
            <a:extLst>
              <a:ext uri="{FF2B5EF4-FFF2-40B4-BE49-F238E27FC236}">
                <a16:creationId xmlns:a16="http://schemas.microsoft.com/office/drawing/2014/main" id="{1AEBA252-70ED-CD67-ADAF-3A2CFB25A7EC}"/>
              </a:ext>
            </a:extLst>
          </p:cNvPr>
          <p:cNvPicPr>
            <a:picLocks noChangeAspect="1"/>
          </p:cNvPicPr>
          <p:nvPr/>
        </p:nvPicPr>
        <p:blipFill rotWithShape="1">
          <a:blip r:embed="rId4">
            <a:extLst>
              <a:ext uri="{28A0092B-C50C-407E-A947-70E740481C1C}">
                <a14:useLocalDpi xmlns:a14="http://schemas.microsoft.com/office/drawing/2010/main" val="0"/>
              </a:ext>
            </a:extLst>
          </a:blip>
          <a:srcRect l="30958" r="353"/>
          <a:stretch/>
        </p:blipFill>
        <p:spPr>
          <a:xfrm>
            <a:off x="638541" y="2039314"/>
            <a:ext cx="3559700" cy="3458363"/>
          </a:xfrm>
          <a:prstGeom prst="rect">
            <a:avLst/>
          </a:prstGeom>
          <a:solidFill>
            <a:srgbClr val="FFFFFF">
              <a:shade val="85000"/>
            </a:srgbClr>
          </a:solidFill>
          <a:ln w="1524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EA5A2A97-09A3-67A4-53DB-E7AD3939EE6F}"/>
              </a:ext>
            </a:extLst>
          </p:cNvPr>
          <p:cNvSpPr txBox="1"/>
          <p:nvPr/>
        </p:nvSpPr>
        <p:spPr>
          <a:xfrm>
            <a:off x="8265480" y="2503946"/>
            <a:ext cx="2735249" cy="2267287"/>
          </a:xfrm>
          <a:prstGeom prst="rect">
            <a:avLst/>
          </a:prstGeom>
          <a:noFill/>
        </p:spPr>
        <p:txBody>
          <a:bodyPr wrap="square">
            <a:spAutoFit/>
          </a:bodyPr>
          <a:lstStyle/>
          <a:p>
            <a:pPr marR="0" rtl="0"/>
            <a:r>
              <a:rPr lang="en-US" sz="2400" b="1" i="0" u="none" strike="noStrike" baseline="30000" dirty="0">
                <a:solidFill>
                  <a:srgbClr val="55A51C"/>
                </a:solidFill>
                <a:latin typeface="Arial" panose="020B0604020202020204" pitchFamily="34" charset="0"/>
                <a:cs typeface="Arial" panose="020B0604020202020204" pitchFamily="34" charset="0"/>
              </a:rPr>
              <a:t>Credentialing </a:t>
            </a:r>
          </a:p>
          <a:p>
            <a:pPr marR="0" rtl="0"/>
            <a:endParaRPr lang="en-US" sz="800" baseline="30000" dirty="0">
              <a:solidFill>
                <a:schemeClr val="bg2">
                  <a:lumMod val="50000"/>
                </a:schemeClr>
              </a:solidFill>
              <a:latin typeface="Arial" panose="020B0604020202020204" pitchFamily="34" charset="0"/>
              <a:cs typeface="Arial" panose="020B0604020202020204" pitchFamily="34" charset="0"/>
            </a:endParaRPr>
          </a:p>
          <a:p>
            <a:pPr marR="0" rtl="0"/>
            <a:r>
              <a:rPr lang="en-US" sz="2000" b="0" i="0" u="none" strike="noStrike" baseline="30000" dirty="0">
                <a:solidFill>
                  <a:schemeClr val="bg2">
                    <a:lumMod val="50000"/>
                  </a:schemeClr>
                </a:solidFill>
                <a:latin typeface="Arial" panose="020B0604020202020204" pitchFamily="34" charset="0"/>
                <a:cs typeface="Arial" panose="020B0604020202020204" pitchFamily="34" charset="0"/>
              </a:rPr>
              <a:t>MedCost Network physicians and hospitals are required to meet URAC credentialing criteria. This includes but not limited to, education, certification, licensing, hospital privileges, practice history, criminal history, malpractice history</a:t>
            </a:r>
            <a:r>
              <a:rPr lang="en-US" sz="2000" baseline="30000" dirty="0">
                <a:solidFill>
                  <a:schemeClr val="bg2">
                    <a:lumMod val="50000"/>
                  </a:schemeClr>
                </a:solidFill>
                <a:latin typeface="Arial" panose="020B0604020202020204" pitchFamily="34" charset="0"/>
                <a:cs typeface="Arial" panose="020B0604020202020204" pitchFamily="34" charset="0"/>
              </a:rPr>
              <a:t>, and other quality criteria</a:t>
            </a:r>
            <a:r>
              <a:rPr lang="en-US" sz="2000" b="0" i="0" u="none" strike="noStrike" baseline="30000" dirty="0">
                <a:solidFill>
                  <a:schemeClr val="bg2">
                    <a:lumMod val="50000"/>
                  </a:schemeClr>
                </a:solidFill>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7CC1AA95-1B71-F1F9-4527-5C60CD70F7F7}"/>
              </a:ext>
            </a:extLst>
          </p:cNvPr>
          <p:cNvSpPr txBox="1"/>
          <p:nvPr/>
        </p:nvSpPr>
        <p:spPr>
          <a:xfrm>
            <a:off x="4728375" y="1689422"/>
            <a:ext cx="2879788" cy="1980029"/>
          </a:xfrm>
          <a:prstGeom prst="rect">
            <a:avLst/>
          </a:prstGeom>
          <a:noFill/>
        </p:spPr>
        <p:txBody>
          <a:bodyPr wrap="square">
            <a:spAutoFit/>
          </a:bodyPr>
          <a:lstStyle/>
          <a:p>
            <a:pPr marR="0" rtl="0"/>
            <a:r>
              <a:rPr lang="en-US" sz="2400" b="1" i="0" u="none" strike="noStrike" baseline="30000" dirty="0">
                <a:solidFill>
                  <a:srgbClr val="55A51C"/>
                </a:solidFill>
                <a:latin typeface="Arial" panose="020B0604020202020204" pitchFamily="34" charset="0"/>
                <a:cs typeface="Arial" panose="020B0604020202020204" pitchFamily="34" charset="0"/>
              </a:rPr>
              <a:t>Network</a:t>
            </a:r>
            <a:endParaRPr lang="en-US" sz="2400" b="1" i="0" u="none" strike="noStrike" baseline="30000" dirty="0">
              <a:solidFill>
                <a:schemeClr val="bg2">
                  <a:lumMod val="50000"/>
                </a:schemeClr>
              </a:solidFill>
              <a:latin typeface="Arial" panose="020B0604020202020204" pitchFamily="34" charset="0"/>
              <a:cs typeface="Arial" panose="020B0604020202020204" pitchFamily="34" charset="0"/>
            </a:endParaRPr>
          </a:p>
          <a:p>
            <a:pPr marR="0" rtl="0"/>
            <a:endParaRPr lang="en-US" sz="2000" baseline="30000" dirty="0">
              <a:solidFill>
                <a:schemeClr val="bg2">
                  <a:lumMod val="50000"/>
                </a:schemeClr>
              </a:solidFill>
              <a:latin typeface="Arial" panose="020B0604020202020204" pitchFamily="34" charset="0"/>
              <a:cs typeface="Arial" panose="020B0604020202020204" pitchFamily="34" charset="0"/>
            </a:endParaRPr>
          </a:p>
          <a:p>
            <a:pPr marR="0" rtl="0"/>
            <a:r>
              <a:rPr lang="en-US" sz="2000" baseline="30000" dirty="0">
                <a:solidFill>
                  <a:schemeClr val="bg2">
                    <a:lumMod val="50000"/>
                  </a:schemeClr>
                </a:solidFill>
                <a:latin typeface="Arial" panose="020B0604020202020204" pitchFamily="34" charset="0"/>
                <a:cs typeface="Arial" panose="020B0604020202020204" pitchFamily="34" charset="0"/>
              </a:rPr>
              <a:t>MedCost offers one of the largest, most effective networks in the Carolinas.  It is comprised of more than 83,000 primary care and specialist providers, and more than 1,400  hospitals/facilities/ancillary providers.  </a:t>
            </a:r>
            <a:endParaRPr lang="en-US" sz="2000" b="0" i="0" u="none" strike="noStrike" baseline="30000" dirty="0">
              <a:solidFill>
                <a:schemeClr val="bg2">
                  <a:lumMod val="50000"/>
                </a:schemeClr>
              </a:solidFill>
              <a:latin typeface="Arial" panose="020B0604020202020204" pitchFamily="34" charset="0"/>
              <a:cs typeface="Arial" panose="020B0604020202020204" pitchFamily="34" charset="0"/>
            </a:endParaRPr>
          </a:p>
        </p:txBody>
      </p:sp>
      <p:pic>
        <p:nvPicPr>
          <p:cNvPr id="2" name="Picture 1" descr="Icon&#10;&#10;Description automatically generated">
            <a:extLst>
              <a:ext uri="{FF2B5EF4-FFF2-40B4-BE49-F238E27FC236}">
                <a16:creationId xmlns:a16="http://schemas.microsoft.com/office/drawing/2014/main" id="{254BC413-3367-3300-57F4-4BA7E9EE3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
        <p:nvSpPr>
          <p:cNvPr id="17" name="Rectangle 16">
            <a:extLst>
              <a:ext uri="{FF2B5EF4-FFF2-40B4-BE49-F238E27FC236}">
                <a16:creationId xmlns:a16="http://schemas.microsoft.com/office/drawing/2014/main" id="{36DDEC47-B9ED-E4CE-98F9-93ED459DE8C1}"/>
              </a:ext>
            </a:extLst>
          </p:cNvPr>
          <p:cNvSpPr/>
          <p:nvPr/>
        </p:nvSpPr>
        <p:spPr>
          <a:xfrm>
            <a:off x="328660" y="1699818"/>
            <a:ext cx="3697113" cy="3458363"/>
          </a:xfrm>
          <a:prstGeom prst="rect">
            <a:avLst/>
          </a:prstGeom>
          <a:noFill/>
          <a:ln w="15875">
            <a:solidFill>
              <a:srgbClr val="55A5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6440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69"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4B79056-9156-6D8A-1C9C-C73DA2802564}"/>
              </a:ext>
            </a:extLst>
          </p:cNvPr>
          <p:cNvSpPr txBox="1">
            <a:spLocks/>
          </p:cNvSpPr>
          <p:nvPr/>
        </p:nvSpPr>
        <p:spPr>
          <a:xfrm>
            <a:off x="552334" y="287649"/>
            <a:ext cx="4728168" cy="148019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dirty="0">
                <a:solidFill>
                  <a:schemeClr val="bg1"/>
                </a:solidFill>
              </a:rPr>
              <a:t>MedCost Regional &amp; National Network Solutions</a:t>
            </a:r>
          </a:p>
        </p:txBody>
      </p:sp>
      <p:sp>
        <p:nvSpPr>
          <p:cNvPr id="6153" name="Rectangle 615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838"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Placeholder 5" descr="ELT-DC 12-14-22 Slide Deck.pptx">
            <a:extLst>
              <a:ext uri="{FF2B5EF4-FFF2-40B4-BE49-F238E27FC236}">
                <a16:creationId xmlns:a16="http://schemas.microsoft.com/office/drawing/2014/main" id="{DC9EF611-61CB-E592-C805-AF665F93518C}"/>
              </a:ext>
            </a:extLst>
          </p:cNvPr>
          <p:cNvPicPr>
            <a:picLocks noChangeAspect="1"/>
          </p:cNvPicPr>
          <p:nvPr/>
        </p:nvPicPr>
        <p:blipFill rotWithShape="1">
          <a:blip r:embed="rId2">
            <a:extLst>
              <a:ext uri="{28A0092B-C50C-407E-A947-70E740481C1C}">
                <a14:useLocalDpi xmlns:a14="http://schemas.microsoft.com/office/drawing/2010/main" val="0"/>
              </a:ext>
            </a:extLst>
          </a:blip>
          <a:srcRect b="41785"/>
          <a:stretch/>
        </p:blipFill>
        <p:spPr>
          <a:xfrm>
            <a:off x="7105225" y="923187"/>
            <a:ext cx="4305881" cy="175466"/>
          </a:xfrm>
          <a:prstGeom prst="rect">
            <a:avLst/>
          </a:prstGeom>
        </p:spPr>
      </p:pic>
      <p:pic>
        <p:nvPicPr>
          <p:cNvPr id="6146" name="Picture 2" descr="We should research more about this infection Shot of a group of medical practitioners working on a laptop together heatlhcare provider network stock pictures, royalty-free photos &amp; images">
            <a:extLst>
              <a:ext uri="{FF2B5EF4-FFF2-40B4-BE49-F238E27FC236}">
                <a16:creationId xmlns:a16="http://schemas.microsoft.com/office/drawing/2014/main" id="{88161DFF-8B1B-BFD3-8553-9335A41B20A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7679" y="2885316"/>
            <a:ext cx="4277478" cy="2855216"/>
          </a:xfrm>
          <a:prstGeom prst="rect">
            <a:avLst/>
          </a:prstGeom>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EBA8B0E-A4EC-B7D8-8900-A2AD93AFD8A1}"/>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con&#10;&#10;Description automatically generated">
            <a:extLst>
              <a:ext uri="{FF2B5EF4-FFF2-40B4-BE49-F238E27FC236}">
                <a16:creationId xmlns:a16="http://schemas.microsoft.com/office/drawing/2014/main" id="{B015AB42-5780-9889-C297-BE8AEDF5A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
        <p:nvSpPr>
          <p:cNvPr id="4" name="Rectangle 3">
            <a:extLst>
              <a:ext uri="{FF2B5EF4-FFF2-40B4-BE49-F238E27FC236}">
                <a16:creationId xmlns:a16="http://schemas.microsoft.com/office/drawing/2014/main" id="{26AE7072-8F8C-B5A6-90B9-86232A3B0CAC}"/>
              </a:ext>
            </a:extLst>
          </p:cNvPr>
          <p:cNvSpPr/>
          <p:nvPr/>
        </p:nvSpPr>
        <p:spPr>
          <a:xfrm>
            <a:off x="531314" y="2648608"/>
            <a:ext cx="4306399" cy="2855186"/>
          </a:xfrm>
          <a:prstGeom prst="rect">
            <a:avLst/>
          </a:prstGeom>
          <a:noFill/>
          <a:ln w="15875">
            <a:solidFill>
              <a:srgbClr val="55A5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
            <a:extLst>
              <a:ext uri="{FF2B5EF4-FFF2-40B4-BE49-F238E27FC236}">
                <a16:creationId xmlns:a16="http://schemas.microsoft.com/office/drawing/2014/main" id="{CC8AB4CC-0617-3277-4090-72FF2C312F76}"/>
              </a:ext>
            </a:extLst>
          </p:cNvPr>
          <p:cNvSpPr/>
          <p:nvPr/>
        </p:nvSpPr>
        <p:spPr>
          <a:xfrm>
            <a:off x="9677308" y="3862755"/>
            <a:ext cx="2281627" cy="2347503"/>
          </a:xfrm>
          <a:custGeom>
            <a:avLst/>
            <a:gdLst>
              <a:gd name="connsiteX0" fmla="*/ 0 w 1834476"/>
              <a:gd name="connsiteY0" fmla="*/ 0 h 1326806"/>
              <a:gd name="connsiteX1" fmla="*/ 1834476 w 1834476"/>
              <a:gd name="connsiteY1" fmla="*/ 0 h 1326806"/>
              <a:gd name="connsiteX2" fmla="*/ 1834476 w 1834476"/>
              <a:gd name="connsiteY2" fmla="*/ 1326806 h 1326806"/>
              <a:gd name="connsiteX3" fmla="*/ 0 w 1834476"/>
              <a:gd name="connsiteY3" fmla="*/ 1326806 h 1326806"/>
              <a:gd name="connsiteX4" fmla="*/ 0 w 1834476"/>
              <a:gd name="connsiteY4" fmla="*/ 0 h 132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476" h="1326806">
                <a:moveTo>
                  <a:pt x="0" y="0"/>
                </a:moveTo>
                <a:lnTo>
                  <a:pt x="1834476" y="0"/>
                </a:lnTo>
                <a:lnTo>
                  <a:pt x="1834476" y="1326806"/>
                </a:lnTo>
                <a:lnTo>
                  <a:pt x="0" y="1326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5240" tIns="15240" rIns="15240" bIns="15240" spcCol="1270" anchor="t"/>
          <a:lstStyle/>
          <a:p>
            <a:pPr marL="171450" indent="-171450" defTabSz="533400">
              <a:spcAft>
                <a:spcPts val="1200"/>
              </a:spcAft>
              <a:buClr>
                <a:srgbClr val="55A51C"/>
              </a:buClr>
              <a:buSzPct val="115000"/>
              <a:buFont typeface="Arial" pitchFamily="34" charset="0"/>
              <a:buChar char="•"/>
              <a:defRPr/>
            </a:pPr>
            <a:r>
              <a:rPr lang="en-US" sz="1200" b="0" dirty="0">
                <a:solidFill>
                  <a:schemeClr val="tx1">
                    <a:lumMod val="75000"/>
                    <a:lumOff val="25000"/>
                  </a:schemeClr>
                </a:solidFill>
                <a:latin typeface="Arial" pitchFamily="34" charset="0"/>
                <a:cs typeface="Arial" pitchFamily="34" charset="0"/>
              </a:rPr>
              <a:t>Strategic partnership with national network for coverage when members reside in other states or are traveling</a:t>
            </a:r>
          </a:p>
          <a:p>
            <a:pPr defTabSz="533400">
              <a:spcAft>
                <a:spcPts val="1200"/>
              </a:spcAft>
              <a:buClr>
                <a:srgbClr val="002856"/>
              </a:buClr>
              <a:defRPr/>
            </a:pPr>
            <a:endParaRPr lang="en-US" sz="1600" b="0" dirty="0">
              <a:solidFill>
                <a:schemeClr val="tx1">
                  <a:lumMod val="75000"/>
                  <a:lumOff val="25000"/>
                </a:schemeClr>
              </a:solidFill>
              <a:latin typeface="Arial" pitchFamily="34" charset="0"/>
              <a:cs typeface="Arial" pitchFamily="34" charset="0"/>
            </a:endParaRPr>
          </a:p>
        </p:txBody>
      </p:sp>
      <p:grpSp>
        <p:nvGrpSpPr>
          <p:cNvPr id="17" name="Group 16">
            <a:extLst>
              <a:ext uri="{FF2B5EF4-FFF2-40B4-BE49-F238E27FC236}">
                <a16:creationId xmlns:a16="http://schemas.microsoft.com/office/drawing/2014/main" id="{4C0BD8FE-89E0-0120-763C-50B979E89641}"/>
              </a:ext>
            </a:extLst>
          </p:cNvPr>
          <p:cNvGrpSpPr/>
          <p:nvPr/>
        </p:nvGrpSpPr>
        <p:grpSpPr>
          <a:xfrm>
            <a:off x="6748077" y="1813568"/>
            <a:ext cx="4762803" cy="1583637"/>
            <a:chOff x="7117684" y="1172311"/>
            <a:chExt cx="6389896" cy="2110275"/>
          </a:xfrm>
        </p:grpSpPr>
        <p:cxnSp>
          <p:nvCxnSpPr>
            <p:cNvPr id="8" name="Straight Connector 7">
              <a:extLst>
                <a:ext uri="{FF2B5EF4-FFF2-40B4-BE49-F238E27FC236}">
                  <a16:creationId xmlns:a16="http://schemas.microsoft.com/office/drawing/2014/main" id="{676178C8-84D6-09EB-41F3-44376C09CB02}"/>
                </a:ext>
              </a:extLst>
            </p:cNvPr>
            <p:cNvCxnSpPr/>
            <p:nvPr/>
          </p:nvCxnSpPr>
          <p:spPr bwMode="auto">
            <a:xfrm flipH="1">
              <a:off x="9307313" y="2251414"/>
              <a:ext cx="2004316" cy="0"/>
            </a:xfrm>
            <a:prstGeom prst="line">
              <a:avLst/>
            </a:prstGeom>
            <a:noFill/>
            <a:ln w="28575" cap="flat" cmpd="sng" algn="ctr">
              <a:solidFill>
                <a:schemeClr val="tx1">
                  <a:lumMod val="50000"/>
                  <a:lumOff val="50000"/>
                </a:schemeClr>
              </a:solidFill>
              <a:prstDash val="sysDash"/>
              <a:round/>
              <a:headEnd type="none" w="med" len="med"/>
              <a:tailEnd type="none" w="med" len="med"/>
            </a:ln>
            <a:effectLst/>
          </p:spPr>
        </p:cxnSp>
        <p:sp>
          <p:nvSpPr>
            <p:cNvPr id="12" name="Oval 11">
              <a:extLst>
                <a:ext uri="{FF2B5EF4-FFF2-40B4-BE49-F238E27FC236}">
                  <a16:creationId xmlns:a16="http://schemas.microsoft.com/office/drawing/2014/main" id="{3C68F830-BB74-4225-BFC6-92E288CCA081}"/>
                </a:ext>
              </a:extLst>
            </p:cNvPr>
            <p:cNvSpPr/>
            <p:nvPr/>
          </p:nvSpPr>
          <p:spPr>
            <a:xfrm>
              <a:off x="7197038" y="1172311"/>
              <a:ext cx="2110275" cy="2110275"/>
            </a:xfrm>
            <a:prstGeom prst="ellipse">
              <a:avLst/>
            </a:prstGeom>
            <a:solidFill>
              <a:srgbClr val="002856"/>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endParaRPr lang="en-US"/>
            </a:p>
          </p:txBody>
        </p:sp>
        <p:sp>
          <p:nvSpPr>
            <p:cNvPr id="13" name="Oval 12">
              <a:extLst>
                <a:ext uri="{FF2B5EF4-FFF2-40B4-BE49-F238E27FC236}">
                  <a16:creationId xmlns:a16="http://schemas.microsoft.com/office/drawing/2014/main" id="{2813A875-21E1-BB99-0EC4-FE7740FCC9B0}"/>
                </a:ext>
              </a:extLst>
            </p:cNvPr>
            <p:cNvSpPr/>
            <p:nvPr/>
          </p:nvSpPr>
          <p:spPr>
            <a:xfrm>
              <a:off x="11311629" y="1172311"/>
              <a:ext cx="2110275" cy="2110275"/>
            </a:xfrm>
            <a:prstGeom prst="ellipse">
              <a:avLst/>
            </a:prstGeom>
            <a:solidFill>
              <a:srgbClr val="002856">
                <a:alpha val="60000"/>
              </a:srgbClr>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endParaRPr lang="en-US"/>
            </a:p>
          </p:txBody>
        </p:sp>
        <p:sp>
          <p:nvSpPr>
            <p:cNvPr id="14" name="TextBox 14">
              <a:extLst>
                <a:ext uri="{FF2B5EF4-FFF2-40B4-BE49-F238E27FC236}">
                  <a16:creationId xmlns:a16="http://schemas.microsoft.com/office/drawing/2014/main" id="{7E3C5711-2A74-9019-62F6-08D7A0B43603}"/>
                </a:ext>
              </a:extLst>
            </p:cNvPr>
            <p:cNvSpPr txBox="1">
              <a:spLocks noChangeArrowheads="1"/>
            </p:cNvSpPr>
            <p:nvPr/>
          </p:nvSpPr>
          <p:spPr bwMode="auto">
            <a:xfrm>
              <a:off x="11225953" y="1904283"/>
              <a:ext cx="2281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bg1"/>
                  </a:solidFill>
                  <a:latin typeface="Arial" charset="0"/>
                </a:defRPr>
              </a:lvl1pPr>
              <a:lvl2pPr marL="742950" indent="-285750" eaLnBrk="0" hangingPunct="0">
                <a:defRPr sz="3600" b="1">
                  <a:solidFill>
                    <a:schemeClr val="bg1"/>
                  </a:solidFill>
                  <a:latin typeface="Arial" charset="0"/>
                </a:defRPr>
              </a:lvl2pPr>
              <a:lvl3pPr marL="1143000" indent="-228600" eaLnBrk="0" hangingPunct="0">
                <a:defRPr sz="3600" b="1">
                  <a:solidFill>
                    <a:schemeClr val="bg1"/>
                  </a:solidFill>
                  <a:latin typeface="Arial" charset="0"/>
                </a:defRPr>
              </a:lvl3pPr>
              <a:lvl4pPr marL="1600200" indent="-228600" eaLnBrk="0" hangingPunct="0">
                <a:defRPr sz="3600" b="1">
                  <a:solidFill>
                    <a:schemeClr val="bg1"/>
                  </a:solidFill>
                  <a:latin typeface="Arial" charset="0"/>
                </a:defRPr>
              </a:lvl4pPr>
              <a:lvl5pPr marL="2057400" indent="-228600" eaLnBrk="0" hangingPunct="0">
                <a:defRPr sz="3600" b="1">
                  <a:solidFill>
                    <a:schemeClr val="bg1"/>
                  </a:solidFill>
                  <a:latin typeface="Arial" charset="0"/>
                </a:defRPr>
              </a:lvl5pPr>
              <a:lvl6pPr marL="2514600" indent="-228600" eaLnBrk="0" fontAlgn="base" hangingPunct="0">
                <a:spcBef>
                  <a:spcPct val="0"/>
                </a:spcBef>
                <a:spcAft>
                  <a:spcPct val="0"/>
                </a:spcAft>
                <a:defRPr sz="3600" b="1">
                  <a:solidFill>
                    <a:schemeClr val="bg1"/>
                  </a:solidFill>
                  <a:latin typeface="Arial" charset="0"/>
                </a:defRPr>
              </a:lvl6pPr>
              <a:lvl7pPr marL="2971800" indent="-228600" eaLnBrk="0" fontAlgn="base" hangingPunct="0">
                <a:spcBef>
                  <a:spcPct val="0"/>
                </a:spcBef>
                <a:spcAft>
                  <a:spcPct val="0"/>
                </a:spcAft>
                <a:defRPr sz="3600" b="1">
                  <a:solidFill>
                    <a:schemeClr val="bg1"/>
                  </a:solidFill>
                  <a:latin typeface="Arial" charset="0"/>
                </a:defRPr>
              </a:lvl7pPr>
              <a:lvl8pPr marL="3429000" indent="-228600" eaLnBrk="0" fontAlgn="base" hangingPunct="0">
                <a:spcBef>
                  <a:spcPct val="0"/>
                </a:spcBef>
                <a:spcAft>
                  <a:spcPct val="0"/>
                </a:spcAft>
                <a:defRPr sz="3600" b="1">
                  <a:solidFill>
                    <a:schemeClr val="bg1"/>
                  </a:solidFill>
                  <a:latin typeface="Arial" charset="0"/>
                </a:defRPr>
              </a:lvl8pPr>
              <a:lvl9pPr marL="3886200" indent="-228600" eaLnBrk="0" fontAlgn="base" hangingPunct="0">
                <a:spcBef>
                  <a:spcPct val="0"/>
                </a:spcBef>
                <a:spcAft>
                  <a:spcPct val="0"/>
                </a:spcAft>
                <a:defRPr sz="3600" b="1">
                  <a:solidFill>
                    <a:schemeClr val="bg1"/>
                  </a:solidFill>
                  <a:latin typeface="Arial" charset="0"/>
                </a:defRPr>
              </a:lvl9pPr>
            </a:lstStyle>
            <a:p>
              <a:pPr algn="ctr" eaLnBrk="1" hangingPunct="1">
                <a:lnSpc>
                  <a:spcPct val="90000"/>
                </a:lnSpc>
              </a:pPr>
              <a:r>
                <a:rPr lang="en-US" sz="2000" dirty="0">
                  <a:effectLst>
                    <a:outerShdw blurRad="38100" dist="38100" dir="2700000" algn="tl">
                      <a:srgbClr val="000000">
                        <a:alpha val="43137"/>
                      </a:srgbClr>
                    </a:outerShdw>
                  </a:effectLst>
                </a:rPr>
                <a:t>Ancillary</a:t>
              </a:r>
            </a:p>
            <a:p>
              <a:pPr algn="ctr" eaLnBrk="1" hangingPunct="1">
                <a:lnSpc>
                  <a:spcPct val="90000"/>
                </a:lnSpc>
              </a:pPr>
              <a:r>
                <a:rPr lang="en-US" sz="2000" dirty="0">
                  <a:effectLst>
                    <a:outerShdw blurRad="38100" dist="38100" dir="2700000" algn="tl">
                      <a:srgbClr val="000000">
                        <a:alpha val="43137"/>
                      </a:srgbClr>
                    </a:outerShdw>
                  </a:effectLst>
                </a:rPr>
                <a:t>Network</a:t>
              </a:r>
            </a:p>
          </p:txBody>
        </p:sp>
        <p:sp>
          <p:nvSpPr>
            <p:cNvPr id="15" name="TextBox 14">
              <a:extLst>
                <a:ext uri="{FF2B5EF4-FFF2-40B4-BE49-F238E27FC236}">
                  <a16:creationId xmlns:a16="http://schemas.microsoft.com/office/drawing/2014/main" id="{A4D3BA73-912D-1C73-5E4D-CA398339139B}"/>
                </a:ext>
              </a:extLst>
            </p:cNvPr>
            <p:cNvSpPr txBox="1">
              <a:spLocks noChangeArrowheads="1"/>
            </p:cNvSpPr>
            <p:nvPr/>
          </p:nvSpPr>
          <p:spPr bwMode="auto">
            <a:xfrm>
              <a:off x="7117684" y="1904283"/>
              <a:ext cx="2281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b="1">
                  <a:solidFill>
                    <a:schemeClr val="bg1"/>
                  </a:solidFill>
                  <a:latin typeface="Arial" charset="0"/>
                </a:defRPr>
              </a:lvl1pPr>
              <a:lvl2pPr marL="742950" indent="-285750" eaLnBrk="0" hangingPunct="0">
                <a:defRPr sz="3600" b="1">
                  <a:solidFill>
                    <a:schemeClr val="bg1"/>
                  </a:solidFill>
                  <a:latin typeface="Arial" charset="0"/>
                </a:defRPr>
              </a:lvl2pPr>
              <a:lvl3pPr marL="1143000" indent="-228600" eaLnBrk="0" hangingPunct="0">
                <a:defRPr sz="3600" b="1">
                  <a:solidFill>
                    <a:schemeClr val="bg1"/>
                  </a:solidFill>
                  <a:latin typeface="Arial" charset="0"/>
                </a:defRPr>
              </a:lvl3pPr>
              <a:lvl4pPr marL="1600200" indent="-228600" eaLnBrk="0" hangingPunct="0">
                <a:defRPr sz="3600" b="1">
                  <a:solidFill>
                    <a:schemeClr val="bg1"/>
                  </a:solidFill>
                  <a:latin typeface="Arial" charset="0"/>
                </a:defRPr>
              </a:lvl4pPr>
              <a:lvl5pPr marL="2057400" indent="-228600" eaLnBrk="0" hangingPunct="0">
                <a:defRPr sz="3600" b="1">
                  <a:solidFill>
                    <a:schemeClr val="bg1"/>
                  </a:solidFill>
                  <a:latin typeface="Arial" charset="0"/>
                </a:defRPr>
              </a:lvl5pPr>
              <a:lvl6pPr marL="2514600" indent="-228600" eaLnBrk="0" fontAlgn="base" hangingPunct="0">
                <a:spcBef>
                  <a:spcPct val="0"/>
                </a:spcBef>
                <a:spcAft>
                  <a:spcPct val="0"/>
                </a:spcAft>
                <a:defRPr sz="3600" b="1">
                  <a:solidFill>
                    <a:schemeClr val="bg1"/>
                  </a:solidFill>
                  <a:latin typeface="Arial" charset="0"/>
                </a:defRPr>
              </a:lvl6pPr>
              <a:lvl7pPr marL="2971800" indent="-228600" eaLnBrk="0" fontAlgn="base" hangingPunct="0">
                <a:spcBef>
                  <a:spcPct val="0"/>
                </a:spcBef>
                <a:spcAft>
                  <a:spcPct val="0"/>
                </a:spcAft>
                <a:defRPr sz="3600" b="1">
                  <a:solidFill>
                    <a:schemeClr val="bg1"/>
                  </a:solidFill>
                  <a:latin typeface="Arial" charset="0"/>
                </a:defRPr>
              </a:lvl7pPr>
              <a:lvl8pPr marL="3429000" indent="-228600" eaLnBrk="0" fontAlgn="base" hangingPunct="0">
                <a:spcBef>
                  <a:spcPct val="0"/>
                </a:spcBef>
                <a:spcAft>
                  <a:spcPct val="0"/>
                </a:spcAft>
                <a:defRPr sz="3600" b="1">
                  <a:solidFill>
                    <a:schemeClr val="bg1"/>
                  </a:solidFill>
                  <a:latin typeface="Arial" charset="0"/>
                </a:defRPr>
              </a:lvl8pPr>
              <a:lvl9pPr marL="3886200" indent="-228600" eaLnBrk="0" fontAlgn="base" hangingPunct="0">
                <a:spcBef>
                  <a:spcPct val="0"/>
                </a:spcBef>
                <a:spcAft>
                  <a:spcPct val="0"/>
                </a:spcAft>
                <a:defRPr sz="3600" b="1">
                  <a:solidFill>
                    <a:schemeClr val="bg1"/>
                  </a:solidFill>
                  <a:latin typeface="Arial" charset="0"/>
                </a:defRPr>
              </a:lvl9pPr>
            </a:lstStyle>
            <a:p>
              <a:pPr algn="ctr" eaLnBrk="1" hangingPunct="1">
                <a:lnSpc>
                  <a:spcPct val="90000"/>
                </a:lnSpc>
              </a:pPr>
              <a:r>
                <a:rPr lang="en-US" sz="2000" dirty="0">
                  <a:effectLst>
                    <a:outerShdw blurRad="38100" dist="38100" dir="2700000" algn="tl">
                      <a:srgbClr val="000000">
                        <a:alpha val="43137"/>
                      </a:srgbClr>
                    </a:outerShdw>
                  </a:effectLst>
                </a:rPr>
                <a:t>Primary</a:t>
              </a:r>
            </a:p>
            <a:p>
              <a:pPr algn="ctr" eaLnBrk="1" hangingPunct="1">
                <a:lnSpc>
                  <a:spcPct val="90000"/>
                </a:lnSpc>
              </a:pPr>
              <a:r>
                <a:rPr lang="en-US" sz="2000" dirty="0">
                  <a:effectLst>
                    <a:outerShdw blurRad="38100" dist="38100" dir="2700000" algn="tl">
                      <a:srgbClr val="000000">
                        <a:alpha val="43137"/>
                      </a:srgbClr>
                    </a:outerShdw>
                  </a:effectLst>
                </a:rPr>
                <a:t>Network</a:t>
              </a:r>
            </a:p>
          </p:txBody>
        </p:sp>
      </p:grpSp>
      <p:sp>
        <p:nvSpPr>
          <p:cNvPr id="16" name="Freeform 35">
            <a:extLst>
              <a:ext uri="{FF2B5EF4-FFF2-40B4-BE49-F238E27FC236}">
                <a16:creationId xmlns:a16="http://schemas.microsoft.com/office/drawing/2014/main" id="{FA9478D6-FB9F-7039-82A3-8C7CDC31C5DE}"/>
              </a:ext>
            </a:extLst>
          </p:cNvPr>
          <p:cNvSpPr/>
          <p:nvPr/>
        </p:nvSpPr>
        <p:spPr>
          <a:xfrm>
            <a:off x="6606052" y="3862755"/>
            <a:ext cx="2793259" cy="3229248"/>
          </a:xfrm>
          <a:custGeom>
            <a:avLst/>
            <a:gdLst>
              <a:gd name="connsiteX0" fmla="*/ 0 w 1834476"/>
              <a:gd name="connsiteY0" fmla="*/ 0 h 1326806"/>
              <a:gd name="connsiteX1" fmla="*/ 1834476 w 1834476"/>
              <a:gd name="connsiteY1" fmla="*/ 0 h 1326806"/>
              <a:gd name="connsiteX2" fmla="*/ 1834476 w 1834476"/>
              <a:gd name="connsiteY2" fmla="*/ 1326806 h 1326806"/>
              <a:gd name="connsiteX3" fmla="*/ 0 w 1834476"/>
              <a:gd name="connsiteY3" fmla="*/ 1326806 h 1326806"/>
              <a:gd name="connsiteX4" fmla="*/ 0 w 1834476"/>
              <a:gd name="connsiteY4" fmla="*/ 0 h 132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4476" h="1326806">
                <a:moveTo>
                  <a:pt x="0" y="0"/>
                </a:moveTo>
                <a:lnTo>
                  <a:pt x="1834476" y="0"/>
                </a:lnTo>
                <a:lnTo>
                  <a:pt x="1834476" y="1326806"/>
                </a:lnTo>
                <a:lnTo>
                  <a:pt x="0" y="13268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5240" tIns="15240" rIns="15240" bIns="15240" spcCol="1270" anchor="t"/>
          <a:lstStyle/>
          <a:p>
            <a:pPr marL="168275" lvl="1" indent="-168275" defTabSz="889000">
              <a:lnSpc>
                <a:spcPct val="90000"/>
              </a:lnSpc>
              <a:spcAft>
                <a:spcPts val="600"/>
              </a:spcAft>
              <a:buClr>
                <a:srgbClr val="55A51C"/>
              </a:buClr>
              <a:buSzPct val="115000"/>
              <a:buFont typeface="Arial" pitchFamily="34" charset="0"/>
              <a:buChar char="•"/>
            </a:pPr>
            <a:r>
              <a:rPr lang="en-US" sz="1200" b="0" dirty="0">
                <a:solidFill>
                  <a:schemeClr val="tx1">
                    <a:lumMod val="75000"/>
                    <a:lumOff val="25000"/>
                  </a:schemeClr>
                </a:solidFill>
                <a:latin typeface="Arial" pitchFamily="34" charset="0"/>
                <a:cs typeface="Arial" pitchFamily="34" charset="0"/>
              </a:rPr>
              <a:t>Multi-State</a:t>
            </a:r>
          </a:p>
          <a:p>
            <a:pPr marL="630238" lvl="2" indent="-173038" defTabSz="889000">
              <a:lnSpc>
                <a:spcPct val="90000"/>
              </a:lnSpc>
              <a:spcAft>
                <a:spcPts val="600"/>
              </a:spcAft>
              <a:buClr>
                <a:srgbClr val="55A51C"/>
              </a:buClr>
              <a:buFont typeface="Wingdings" pitchFamily="2" charset="2"/>
              <a:buChar char="§"/>
            </a:pPr>
            <a:r>
              <a:rPr lang="en-US" sz="1200" b="0" dirty="0">
                <a:solidFill>
                  <a:schemeClr val="tx1">
                    <a:lumMod val="75000"/>
                    <a:lumOff val="25000"/>
                  </a:schemeClr>
                </a:solidFill>
                <a:latin typeface="Arial" pitchFamily="34" charset="0"/>
                <a:cs typeface="Arial" pitchFamily="34" charset="0"/>
              </a:rPr>
              <a:t>North and South Carolina  </a:t>
            </a:r>
          </a:p>
          <a:p>
            <a:pPr marL="630238" lvl="2" indent="-173038" defTabSz="889000">
              <a:lnSpc>
                <a:spcPct val="90000"/>
              </a:lnSpc>
              <a:spcAft>
                <a:spcPts val="600"/>
              </a:spcAft>
              <a:buClr>
                <a:srgbClr val="55A51C"/>
              </a:buClr>
              <a:buFont typeface="Wingdings" pitchFamily="2" charset="2"/>
              <a:buChar char="§"/>
            </a:pPr>
            <a:r>
              <a:rPr lang="en-US" sz="1200" b="0" dirty="0">
                <a:solidFill>
                  <a:schemeClr val="tx1">
                    <a:lumMod val="75000"/>
                    <a:lumOff val="25000"/>
                  </a:schemeClr>
                </a:solidFill>
                <a:latin typeface="Arial" pitchFamily="34" charset="0"/>
                <a:cs typeface="Arial" pitchFamily="34" charset="0"/>
              </a:rPr>
              <a:t>Virginia </a:t>
            </a:r>
          </a:p>
          <a:p>
            <a:pPr marL="168275" lvl="1" indent="-168275" defTabSz="889000">
              <a:lnSpc>
                <a:spcPct val="90000"/>
              </a:lnSpc>
              <a:spcAft>
                <a:spcPts val="600"/>
              </a:spcAft>
              <a:buClr>
                <a:srgbClr val="55A51C"/>
              </a:buClr>
              <a:buSzPct val="115000"/>
              <a:buFont typeface="Arial" pitchFamily="34" charset="0"/>
              <a:buChar char="•"/>
            </a:pPr>
            <a:r>
              <a:rPr lang="en-US" sz="1200" b="0" dirty="0">
                <a:solidFill>
                  <a:schemeClr val="tx1">
                    <a:lumMod val="75000"/>
                    <a:lumOff val="25000"/>
                  </a:schemeClr>
                </a:solidFill>
                <a:latin typeface="Arial" pitchFamily="34" charset="0"/>
                <a:cs typeface="Arial" pitchFamily="34" charset="0"/>
              </a:rPr>
              <a:t>Progressive Contracting Strategies</a:t>
            </a:r>
          </a:p>
          <a:p>
            <a:pPr marL="168275" lvl="1" indent="-168275" defTabSz="889000">
              <a:lnSpc>
                <a:spcPct val="90000"/>
              </a:lnSpc>
              <a:spcAft>
                <a:spcPts val="600"/>
              </a:spcAft>
              <a:buClr>
                <a:srgbClr val="55A51C"/>
              </a:buClr>
              <a:buSzPct val="115000"/>
              <a:buFont typeface="Arial" pitchFamily="34" charset="0"/>
              <a:buChar char="•"/>
            </a:pPr>
            <a:r>
              <a:rPr lang="en-US" sz="1200" b="0" dirty="0">
                <a:solidFill>
                  <a:schemeClr val="tx1">
                    <a:lumMod val="75000"/>
                    <a:lumOff val="25000"/>
                  </a:schemeClr>
                </a:solidFill>
                <a:latin typeface="Arial" pitchFamily="34" charset="0"/>
                <a:cs typeface="Arial" pitchFamily="34" charset="0"/>
              </a:rPr>
              <a:t>Comprehensive Access</a:t>
            </a:r>
            <a:endParaRPr lang="en-US" sz="1200" b="0" dirty="0">
              <a:solidFill>
                <a:schemeClr val="tx1">
                  <a:lumMod val="75000"/>
                  <a:lumOff val="25000"/>
                </a:schemeClr>
              </a:solidFill>
              <a:highlight>
                <a:srgbClr val="FFFF00"/>
              </a:highlight>
              <a:latin typeface="Arial" pitchFamily="34" charset="0"/>
              <a:cs typeface="Arial" pitchFamily="34" charset="0"/>
            </a:endParaRPr>
          </a:p>
          <a:p>
            <a:pPr marL="168275" lvl="1" indent="-168275" defTabSz="889000">
              <a:lnSpc>
                <a:spcPct val="90000"/>
              </a:lnSpc>
              <a:spcAft>
                <a:spcPts val="600"/>
              </a:spcAft>
              <a:buClr>
                <a:srgbClr val="55A51C"/>
              </a:buClr>
              <a:buSzPct val="115000"/>
              <a:buFont typeface="Arial" pitchFamily="34" charset="0"/>
              <a:buChar char="•"/>
            </a:pPr>
            <a:r>
              <a:rPr lang="en-US" sz="1200" b="0" dirty="0">
                <a:solidFill>
                  <a:schemeClr val="tx1">
                    <a:lumMod val="75000"/>
                    <a:lumOff val="25000"/>
                  </a:schemeClr>
                </a:solidFill>
                <a:latin typeface="Arial" pitchFamily="34" charset="0"/>
                <a:cs typeface="Arial" pitchFamily="34" charset="0"/>
              </a:rPr>
              <a:t>Pricing Transparency</a:t>
            </a:r>
          </a:p>
          <a:p>
            <a:pPr marL="168275" lvl="1" indent="-168275" defTabSz="889000">
              <a:lnSpc>
                <a:spcPct val="90000"/>
              </a:lnSpc>
              <a:spcAft>
                <a:spcPts val="600"/>
              </a:spcAft>
              <a:buClr>
                <a:srgbClr val="55A51C"/>
              </a:buClr>
              <a:buSzPct val="115000"/>
              <a:buFont typeface="Arial" pitchFamily="34" charset="0"/>
              <a:buChar char="•"/>
            </a:pPr>
            <a:r>
              <a:rPr lang="en-US" sz="1200" b="0" dirty="0">
                <a:solidFill>
                  <a:schemeClr val="tx1">
                    <a:lumMod val="75000"/>
                    <a:lumOff val="25000"/>
                  </a:schemeClr>
                </a:solidFill>
                <a:latin typeface="Arial" pitchFamily="34" charset="0"/>
                <a:cs typeface="Arial" pitchFamily="34" charset="0"/>
              </a:rPr>
              <a:t>Innovative Network Solutions</a:t>
            </a:r>
          </a:p>
          <a:p>
            <a:pPr marL="0" lvl="1" defTabSz="889000">
              <a:lnSpc>
                <a:spcPct val="90000"/>
              </a:lnSpc>
              <a:spcAft>
                <a:spcPts val="600"/>
              </a:spcAft>
            </a:pPr>
            <a:endParaRPr lang="en-US" sz="1600" b="0" dirty="0">
              <a:solidFill>
                <a:schemeClr val="tx1">
                  <a:lumMod val="75000"/>
                  <a:lumOff val="25000"/>
                </a:schemeClr>
              </a:solidFill>
              <a:latin typeface="Arial" pitchFamily="34" charset="0"/>
              <a:cs typeface="Arial" pitchFamily="34" charset="0"/>
            </a:endParaRPr>
          </a:p>
        </p:txBody>
      </p:sp>
      <p:sp>
        <p:nvSpPr>
          <p:cNvPr id="18" name="Rectangle 17">
            <a:extLst>
              <a:ext uri="{FF2B5EF4-FFF2-40B4-BE49-F238E27FC236}">
                <a16:creationId xmlns:a16="http://schemas.microsoft.com/office/drawing/2014/main" id="{506D6479-6C1C-8EAE-3D68-03C68EA7939E}"/>
              </a:ext>
            </a:extLst>
          </p:cNvPr>
          <p:cNvSpPr/>
          <p:nvPr/>
        </p:nvSpPr>
        <p:spPr>
          <a:xfrm>
            <a:off x="6606052" y="287649"/>
            <a:ext cx="992927" cy="51106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229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ear with a logo&#10;&#10;Description automatically generated">
            <a:extLst>
              <a:ext uri="{FF2B5EF4-FFF2-40B4-BE49-F238E27FC236}">
                <a16:creationId xmlns:a16="http://schemas.microsoft.com/office/drawing/2014/main" id="{747DCE42-99C1-4193-922E-3F85BE777A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9623" y="3123700"/>
            <a:ext cx="2743303" cy="983017"/>
          </a:xfrm>
          <a:prstGeom prst="rect">
            <a:avLst/>
          </a:prstGeom>
        </p:spPr>
      </p:pic>
      <p:sp>
        <p:nvSpPr>
          <p:cNvPr id="2" name="object 2"/>
          <p:cNvSpPr txBox="1">
            <a:spLocks noGrp="1"/>
          </p:cNvSpPr>
          <p:nvPr>
            <p:ph type="title"/>
          </p:nvPr>
        </p:nvSpPr>
        <p:spPr>
          <a:xfrm>
            <a:off x="1697482" y="189991"/>
            <a:ext cx="7012940" cy="566822"/>
          </a:xfrm>
          <a:prstGeom prst="rect">
            <a:avLst/>
          </a:prstGeom>
        </p:spPr>
        <p:txBody>
          <a:bodyPr vert="horz" wrap="square" lIns="0" tIns="12700" rIns="0" bIns="0" rtlCol="0">
            <a:spAutoFit/>
          </a:bodyPr>
          <a:lstStyle/>
          <a:p>
            <a:pPr marL="12700">
              <a:lnSpc>
                <a:spcPct val="100000"/>
              </a:lnSpc>
              <a:spcBef>
                <a:spcPts val="100"/>
              </a:spcBef>
            </a:pPr>
            <a:r>
              <a:rPr lang="en-US" sz="3600" dirty="0"/>
              <a:t>Our Clients</a:t>
            </a:r>
            <a:endParaRPr sz="3600" dirty="0"/>
          </a:p>
        </p:txBody>
      </p:sp>
      <p:pic>
        <p:nvPicPr>
          <p:cNvPr id="16" name="Picture 15">
            <a:extLst>
              <a:ext uri="{FF2B5EF4-FFF2-40B4-BE49-F238E27FC236}">
                <a16:creationId xmlns:a16="http://schemas.microsoft.com/office/drawing/2014/main" id="{13F78117-12FB-43F8-A06F-88A2D1AED2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1830" y="4463569"/>
            <a:ext cx="2159562" cy="334235"/>
          </a:xfrm>
          <a:prstGeom prst="rect">
            <a:avLst/>
          </a:prstGeom>
        </p:spPr>
      </p:pic>
      <p:pic>
        <p:nvPicPr>
          <p:cNvPr id="27" name="Picture 26" descr="A close up of a sign&#10;&#10;Description automatically generated">
            <a:extLst>
              <a:ext uri="{FF2B5EF4-FFF2-40B4-BE49-F238E27FC236}">
                <a16:creationId xmlns:a16="http://schemas.microsoft.com/office/drawing/2014/main" id="{60C87505-49C5-4159-9F83-A8418AE75D2F}"/>
              </a:ext>
            </a:extLst>
          </p:cNvPr>
          <p:cNvPicPr>
            <a:picLocks noChangeAspect="1"/>
          </p:cNvPicPr>
          <p:nvPr/>
        </p:nvPicPr>
        <p:blipFill>
          <a:blip r:embed="rId6"/>
          <a:stretch>
            <a:fillRect/>
          </a:stretch>
        </p:blipFill>
        <p:spPr>
          <a:xfrm>
            <a:off x="7570010" y="2436259"/>
            <a:ext cx="2616254" cy="605843"/>
          </a:xfrm>
          <a:prstGeom prst="rect">
            <a:avLst/>
          </a:prstGeom>
        </p:spPr>
      </p:pic>
      <p:pic>
        <p:nvPicPr>
          <p:cNvPr id="30" name="Picture 29" descr="A close up of a logo&#10;&#10;Description automatically generated">
            <a:extLst>
              <a:ext uri="{FF2B5EF4-FFF2-40B4-BE49-F238E27FC236}">
                <a16:creationId xmlns:a16="http://schemas.microsoft.com/office/drawing/2014/main" id="{01FABB5B-1ED0-4F8C-949B-CC5911289A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669" y="1389496"/>
            <a:ext cx="1602895" cy="631038"/>
          </a:xfrm>
          <a:prstGeom prst="rect">
            <a:avLst/>
          </a:prstGeom>
        </p:spPr>
      </p:pic>
      <p:pic>
        <p:nvPicPr>
          <p:cNvPr id="31" name="Picture 30" descr="A picture containing food&#10;&#10;Description automatically generated">
            <a:extLst>
              <a:ext uri="{FF2B5EF4-FFF2-40B4-BE49-F238E27FC236}">
                <a16:creationId xmlns:a16="http://schemas.microsoft.com/office/drawing/2014/main" id="{E05109EA-8B3A-46CE-825C-BA3C9CF254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124" y="5075286"/>
            <a:ext cx="2283762" cy="2283762"/>
          </a:xfrm>
          <a:prstGeom prst="rect">
            <a:avLst/>
          </a:prstGeom>
        </p:spPr>
      </p:pic>
      <p:pic>
        <p:nvPicPr>
          <p:cNvPr id="32" name="Picture 31" descr="A close up of a logo&#10;&#10;Description automatically generated">
            <a:extLst>
              <a:ext uri="{FF2B5EF4-FFF2-40B4-BE49-F238E27FC236}">
                <a16:creationId xmlns:a16="http://schemas.microsoft.com/office/drawing/2014/main" id="{4243F761-99E1-4A3F-88A6-AA82DE43154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3253" b="13253"/>
          <a:stretch/>
        </p:blipFill>
        <p:spPr>
          <a:xfrm>
            <a:off x="10258658" y="1048379"/>
            <a:ext cx="1406006" cy="1065457"/>
          </a:xfrm>
          <a:prstGeom prst="rect">
            <a:avLst/>
          </a:prstGeom>
        </p:spPr>
      </p:pic>
      <p:pic>
        <p:nvPicPr>
          <p:cNvPr id="33" name="Picture 32" descr="A picture containing text, clock&#10;&#10;Description automatically generated">
            <a:extLst>
              <a:ext uri="{FF2B5EF4-FFF2-40B4-BE49-F238E27FC236}">
                <a16:creationId xmlns:a16="http://schemas.microsoft.com/office/drawing/2014/main" id="{9A5C22EA-F4AE-4708-A4E9-BD3C0EAD2A4F}"/>
              </a:ext>
            </a:extLst>
          </p:cNvPr>
          <p:cNvPicPr>
            <a:picLocks noChangeAspect="1"/>
          </p:cNvPicPr>
          <p:nvPr/>
        </p:nvPicPr>
        <p:blipFill>
          <a:blip r:embed="rId10"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17400" y="5279534"/>
            <a:ext cx="2149608" cy="415873"/>
          </a:xfrm>
          <a:prstGeom prst="rect">
            <a:avLst/>
          </a:prstGeom>
        </p:spPr>
      </p:pic>
      <p:pic>
        <p:nvPicPr>
          <p:cNvPr id="34" name="Picture 33" descr="A picture containing text, clipart&#10;&#10;Description automatically generated">
            <a:extLst>
              <a:ext uri="{FF2B5EF4-FFF2-40B4-BE49-F238E27FC236}">
                <a16:creationId xmlns:a16="http://schemas.microsoft.com/office/drawing/2014/main" id="{1B644D64-CAA7-4336-88CC-9D01E138335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44991" y="5486937"/>
            <a:ext cx="1211404" cy="1036922"/>
          </a:xfrm>
          <a:prstGeom prst="rect">
            <a:avLst/>
          </a:prstGeom>
        </p:spPr>
      </p:pic>
      <p:pic>
        <p:nvPicPr>
          <p:cNvPr id="36" name="Picture 35" descr="Logo, company name&#10;&#10;Description automatically generated">
            <a:extLst>
              <a:ext uri="{FF2B5EF4-FFF2-40B4-BE49-F238E27FC236}">
                <a16:creationId xmlns:a16="http://schemas.microsoft.com/office/drawing/2014/main" id="{D24C27EA-AD57-4B22-9D56-13B05A08BFB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83373" y="5428964"/>
            <a:ext cx="1263342" cy="1263342"/>
          </a:xfrm>
          <a:prstGeom prst="rect">
            <a:avLst/>
          </a:prstGeom>
        </p:spPr>
      </p:pic>
      <p:pic>
        <p:nvPicPr>
          <p:cNvPr id="37" name="Picture 36" descr="A picture containing text, clipart&#10;&#10;Description automatically generated">
            <a:extLst>
              <a:ext uri="{FF2B5EF4-FFF2-40B4-BE49-F238E27FC236}">
                <a16:creationId xmlns:a16="http://schemas.microsoft.com/office/drawing/2014/main" id="{891818E1-8706-47BF-A9C5-38A979AAB04F}"/>
              </a:ext>
            </a:extLst>
          </p:cNvPr>
          <p:cNvPicPr>
            <a:picLocks noChangeAspect="1"/>
          </p:cNvPicPr>
          <p:nvPr/>
        </p:nvPicPr>
        <p:blipFill>
          <a:blip r:embed="rId13"/>
          <a:stretch>
            <a:fillRect/>
          </a:stretch>
        </p:blipFill>
        <p:spPr>
          <a:xfrm>
            <a:off x="7266217" y="1587687"/>
            <a:ext cx="2624128" cy="715671"/>
          </a:xfrm>
          <a:prstGeom prst="rect">
            <a:avLst/>
          </a:prstGeom>
        </p:spPr>
      </p:pic>
      <p:pic>
        <p:nvPicPr>
          <p:cNvPr id="38" name="Picture 37" descr="A close up of a logo&#10;&#10;Description automatically generated">
            <a:extLst>
              <a:ext uri="{FF2B5EF4-FFF2-40B4-BE49-F238E27FC236}">
                <a16:creationId xmlns:a16="http://schemas.microsoft.com/office/drawing/2014/main" id="{607D8625-9942-464F-8A90-6978B9C187F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0157" t="20839" r="10155" b="29162"/>
          <a:stretch/>
        </p:blipFill>
        <p:spPr>
          <a:xfrm>
            <a:off x="7494854" y="5885145"/>
            <a:ext cx="1809690" cy="638714"/>
          </a:xfrm>
          <a:prstGeom prst="rect">
            <a:avLst/>
          </a:prstGeom>
        </p:spPr>
      </p:pic>
      <p:pic>
        <p:nvPicPr>
          <p:cNvPr id="39" name="Picture 38" descr="Text&#10;&#10;Description automatically generated">
            <a:extLst>
              <a:ext uri="{FF2B5EF4-FFF2-40B4-BE49-F238E27FC236}">
                <a16:creationId xmlns:a16="http://schemas.microsoft.com/office/drawing/2014/main" id="{6E63191B-91F6-4ECB-B0A7-6C00739B4B4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92022" y="2531355"/>
            <a:ext cx="1569856" cy="701101"/>
          </a:xfrm>
          <a:prstGeom prst="rect">
            <a:avLst/>
          </a:prstGeom>
        </p:spPr>
      </p:pic>
      <p:pic>
        <p:nvPicPr>
          <p:cNvPr id="4" name="Picture 3" descr="A picture containing text, clock&#10;&#10;Description automatically generated">
            <a:extLst>
              <a:ext uri="{FF2B5EF4-FFF2-40B4-BE49-F238E27FC236}">
                <a16:creationId xmlns:a16="http://schemas.microsoft.com/office/drawing/2014/main" id="{07245594-9C97-492E-A9FD-242B0CD6F66D}"/>
              </a:ext>
            </a:extLst>
          </p:cNvPr>
          <p:cNvPicPr>
            <a:picLocks noChangeAspect="1"/>
          </p:cNvPicPr>
          <p:nvPr/>
        </p:nvPicPr>
        <p:blipFill>
          <a:blip r:embed="rId16" cstate="print">
            <a:extLst>
              <a:ext uri="{BEBA8EAE-BF5A-486C-A8C5-ECC9F3942E4B}">
                <a14:imgProps xmlns:a14="http://schemas.microsoft.com/office/drawing/2010/main">
                  <a14:imgLayer r:embed="rId17">
                    <a14:imgEffect>
                      <a14:saturation sat="33000"/>
                    </a14:imgEffect>
                  </a14:imgLayer>
                </a14:imgProps>
              </a:ext>
              <a:ext uri="{28A0092B-C50C-407E-A947-70E740481C1C}">
                <a14:useLocalDpi xmlns:a14="http://schemas.microsoft.com/office/drawing/2010/main" val="0"/>
              </a:ext>
            </a:extLst>
          </a:blip>
          <a:stretch>
            <a:fillRect/>
          </a:stretch>
        </p:blipFill>
        <p:spPr>
          <a:xfrm>
            <a:off x="6997144" y="4498863"/>
            <a:ext cx="2066320" cy="334234"/>
          </a:xfrm>
          <a:prstGeom prst="rect">
            <a:avLst/>
          </a:prstGeom>
        </p:spPr>
      </p:pic>
      <p:pic>
        <p:nvPicPr>
          <p:cNvPr id="6" name="Picture 5" descr="A blue and green logo&#10;&#10;Description automatically generated">
            <a:extLst>
              <a:ext uri="{FF2B5EF4-FFF2-40B4-BE49-F238E27FC236}">
                <a16:creationId xmlns:a16="http://schemas.microsoft.com/office/drawing/2014/main" id="{550EF314-B92E-E1BB-F564-35DF1D551F7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7676" y="2571238"/>
            <a:ext cx="1702109" cy="805388"/>
          </a:xfrm>
          <a:prstGeom prst="rect">
            <a:avLst/>
          </a:prstGeom>
        </p:spPr>
      </p:pic>
      <p:pic>
        <p:nvPicPr>
          <p:cNvPr id="8" name="Picture 7" descr="A black background with white text&#10;&#10;Description automatically generated">
            <a:extLst>
              <a:ext uri="{FF2B5EF4-FFF2-40B4-BE49-F238E27FC236}">
                <a16:creationId xmlns:a16="http://schemas.microsoft.com/office/drawing/2014/main" id="{DC314E1D-12FE-7896-B090-1F3AD25794E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61024" y="4506435"/>
            <a:ext cx="2372731" cy="597950"/>
          </a:xfrm>
          <a:prstGeom prst="rect">
            <a:avLst/>
          </a:prstGeom>
        </p:spPr>
      </p:pic>
      <p:pic>
        <p:nvPicPr>
          <p:cNvPr id="10" name="Picture 9" descr="A round blue and white logo with a lighthouse and ship&#10;&#10;Description automatically generated">
            <a:extLst>
              <a:ext uri="{FF2B5EF4-FFF2-40B4-BE49-F238E27FC236}">
                <a16:creationId xmlns:a16="http://schemas.microsoft.com/office/drawing/2014/main" id="{926E745A-EF65-7D53-4E5E-1FFD70E4343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392431" y="992085"/>
            <a:ext cx="1159561" cy="1154290"/>
          </a:xfrm>
          <a:prstGeom prst="rect">
            <a:avLst/>
          </a:prstGeom>
        </p:spPr>
      </p:pic>
      <p:pic>
        <p:nvPicPr>
          <p:cNvPr id="18" name="Picture 17" descr="A cartoon pig with a crown&#10;&#10;Description automatically generated">
            <a:extLst>
              <a:ext uri="{FF2B5EF4-FFF2-40B4-BE49-F238E27FC236}">
                <a16:creationId xmlns:a16="http://schemas.microsoft.com/office/drawing/2014/main" id="{0DF58F56-0CFF-3B01-8CEC-EEB45B467180}"/>
              </a:ext>
            </a:extLst>
          </p:cNvPr>
          <p:cNvPicPr>
            <a:picLocks noChangeAspect="1"/>
          </p:cNvPicPr>
          <p:nvPr/>
        </p:nvPicPr>
        <p:blipFill rotWithShape="1">
          <a:blip r:embed="rId21">
            <a:extLst>
              <a:ext uri="{28A0092B-C50C-407E-A947-70E740481C1C}">
                <a14:useLocalDpi xmlns:a14="http://schemas.microsoft.com/office/drawing/2010/main" val="0"/>
              </a:ext>
            </a:extLst>
          </a:blip>
          <a:srcRect b="7110"/>
          <a:stretch/>
        </p:blipFill>
        <p:spPr>
          <a:xfrm>
            <a:off x="2820478" y="2653217"/>
            <a:ext cx="1544836" cy="1581912"/>
          </a:xfrm>
          <a:prstGeom prst="rect">
            <a:avLst/>
          </a:prstGeom>
        </p:spPr>
      </p:pic>
      <p:pic>
        <p:nvPicPr>
          <p:cNvPr id="35" name="Picture 34" descr="A logo for a retirement company&#10;&#10;Description automatically generated">
            <a:extLst>
              <a:ext uri="{FF2B5EF4-FFF2-40B4-BE49-F238E27FC236}">
                <a16:creationId xmlns:a16="http://schemas.microsoft.com/office/drawing/2014/main" id="{2A13FDC6-6041-6D24-1D51-3CD8D2390489}"/>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890345" y="5068912"/>
            <a:ext cx="1979261" cy="989631"/>
          </a:xfrm>
          <a:prstGeom prst="rect">
            <a:avLst/>
          </a:prstGeom>
        </p:spPr>
      </p:pic>
      <p:pic>
        <p:nvPicPr>
          <p:cNvPr id="41" name="Picture 40" descr="A blue and red logo&#10;&#10;Description automatically generated">
            <a:extLst>
              <a:ext uri="{FF2B5EF4-FFF2-40B4-BE49-F238E27FC236}">
                <a16:creationId xmlns:a16="http://schemas.microsoft.com/office/drawing/2014/main" id="{64BB6932-474A-33A5-0588-E797D19FB7C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693112" y="1091763"/>
            <a:ext cx="2311908" cy="375841"/>
          </a:xfrm>
          <a:prstGeom prst="rect">
            <a:avLst/>
          </a:prstGeom>
        </p:spPr>
      </p:pic>
      <p:pic>
        <p:nvPicPr>
          <p:cNvPr id="43" name="Picture 42" descr="A logo with people in the middle&#10;&#10;Description automatically generated">
            <a:extLst>
              <a:ext uri="{FF2B5EF4-FFF2-40B4-BE49-F238E27FC236}">
                <a16:creationId xmlns:a16="http://schemas.microsoft.com/office/drawing/2014/main" id="{E63EB996-4245-0AB9-5439-B1B0A4BDFA0F}"/>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790093" y="1171662"/>
            <a:ext cx="2206195" cy="832051"/>
          </a:xfrm>
          <a:prstGeom prst="rect">
            <a:avLst/>
          </a:prstGeom>
        </p:spPr>
      </p:pic>
      <p:pic>
        <p:nvPicPr>
          <p:cNvPr id="44" name="Picture 43" descr="Logo&#10;&#10;Description automatically generated">
            <a:extLst>
              <a:ext uri="{FF2B5EF4-FFF2-40B4-BE49-F238E27FC236}">
                <a16:creationId xmlns:a16="http://schemas.microsoft.com/office/drawing/2014/main" id="{E543EAE4-1A71-35C6-7AF5-8332186204C0}"/>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24616" y="4532197"/>
            <a:ext cx="1702110" cy="454181"/>
          </a:xfrm>
          <a:prstGeom prst="rect">
            <a:avLst/>
          </a:prstGeom>
        </p:spPr>
      </p:pic>
      <p:pic>
        <p:nvPicPr>
          <p:cNvPr id="5" name="Picture 4" descr="A close up of a logo&#10;&#10;Description automatically generated">
            <a:extLst>
              <a:ext uri="{FF2B5EF4-FFF2-40B4-BE49-F238E27FC236}">
                <a16:creationId xmlns:a16="http://schemas.microsoft.com/office/drawing/2014/main" id="{1D4D4628-DAA2-C6D9-F2D3-430BFC2F7034}"/>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751441" y="3682282"/>
            <a:ext cx="2152227" cy="445626"/>
          </a:xfrm>
          <a:prstGeom prst="rect">
            <a:avLst/>
          </a:prstGeom>
        </p:spPr>
      </p:pic>
      <p:pic>
        <p:nvPicPr>
          <p:cNvPr id="9" name="Picture 8" descr="A logo for a healthcare system&#10;&#10;Description automatically generated">
            <a:extLst>
              <a:ext uri="{FF2B5EF4-FFF2-40B4-BE49-F238E27FC236}">
                <a16:creationId xmlns:a16="http://schemas.microsoft.com/office/drawing/2014/main" id="{8D1D63AE-9D96-7B3D-F76B-410C3DF4AEB1}"/>
              </a:ext>
            </a:extLst>
          </p:cNvPr>
          <p:cNvPicPr>
            <a:picLocks noChangeAspect="1"/>
          </p:cNvPicPr>
          <p:nvPr/>
        </p:nvPicPr>
        <p:blipFill rotWithShape="1">
          <a:blip r:embed="rId27">
            <a:extLst>
              <a:ext uri="{28A0092B-C50C-407E-A947-70E740481C1C}">
                <a14:useLocalDpi xmlns:a14="http://schemas.microsoft.com/office/drawing/2010/main" val="0"/>
              </a:ext>
            </a:extLst>
          </a:blip>
          <a:srcRect b="28447"/>
          <a:stretch/>
        </p:blipFill>
        <p:spPr>
          <a:xfrm>
            <a:off x="6718514" y="5022151"/>
            <a:ext cx="3025019" cy="715569"/>
          </a:xfrm>
          <a:prstGeom prst="rect">
            <a:avLst/>
          </a:prstGeom>
        </p:spPr>
      </p:pic>
      <p:pic>
        <p:nvPicPr>
          <p:cNvPr id="3" name="Picture 2" descr="A green outline of a country&#10;&#10;Description automatically generated">
            <a:extLst>
              <a:ext uri="{FF2B5EF4-FFF2-40B4-BE49-F238E27FC236}">
                <a16:creationId xmlns:a16="http://schemas.microsoft.com/office/drawing/2014/main" id="{86DA4AD1-91DE-CD30-39EB-267A05D6DD59}"/>
              </a:ext>
            </a:extLst>
          </p:cNvPr>
          <p:cNvPicPr>
            <a:picLocks noChangeAspect="1"/>
          </p:cNvPicPr>
          <p:nvPr/>
        </p:nvPicPr>
        <p:blipFill>
          <a:blip r:embed="rId28"/>
          <a:stretch>
            <a:fillRect/>
          </a:stretch>
        </p:blipFill>
        <p:spPr>
          <a:xfrm>
            <a:off x="4737606" y="1882453"/>
            <a:ext cx="3025093" cy="3604484"/>
          </a:xfrm>
          <a:prstGeom prst="rect">
            <a:avLst/>
          </a:prstGeom>
        </p:spPr>
      </p:pic>
      <p:pic>
        <p:nvPicPr>
          <p:cNvPr id="11" name="Picture 10" descr="A logo for a medical group&#10;&#10;Description automatically generated">
            <a:extLst>
              <a:ext uri="{FF2B5EF4-FFF2-40B4-BE49-F238E27FC236}">
                <a16:creationId xmlns:a16="http://schemas.microsoft.com/office/drawing/2014/main" id="{2CE95117-FED9-5A62-9366-D176013D0DFA}"/>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702843" y="1922013"/>
            <a:ext cx="1460385" cy="972068"/>
          </a:xfrm>
          <a:prstGeom prst="rect">
            <a:avLst/>
          </a:prstGeom>
        </p:spPr>
      </p:pic>
      <p:pic>
        <p:nvPicPr>
          <p:cNvPr id="14" name="Picture 13" descr="A black background with red text&#10;&#10;Description automatically generated">
            <a:extLst>
              <a:ext uri="{FF2B5EF4-FFF2-40B4-BE49-F238E27FC236}">
                <a16:creationId xmlns:a16="http://schemas.microsoft.com/office/drawing/2014/main" id="{FBCD549F-6B18-88DB-5E13-A78AB3E78E46}"/>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91155" y="3649965"/>
            <a:ext cx="2283762" cy="456752"/>
          </a:xfrm>
          <a:prstGeom prst="rect">
            <a:avLst/>
          </a:prstGeom>
        </p:spPr>
      </p:pic>
    </p:spTree>
    <p:extLst>
      <p:ext uri="{BB962C8B-B14F-4D97-AF65-F5344CB8AC3E}">
        <p14:creationId xmlns:p14="http://schemas.microsoft.com/office/powerpoint/2010/main" val="1329047559"/>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5" descr="ELT-DC 12-14-22 Slide Deck.pptx">
            <a:extLst>
              <a:ext uri="{FF2B5EF4-FFF2-40B4-BE49-F238E27FC236}">
                <a16:creationId xmlns:a16="http://schemas.microsoft.com/office/drawing/2014/main" id="{DC9EF611-61CB-E592-C805-AF665F93518C}"/>
              </a:ext>
            </a:extLst>
          </p:cNvPr>
          <p:cNvPicPr>
            <a:picLocks noChangeAspect="1"/>
          </p:cNvPicPr>
          <p:nvPr/>
        </p:nvPicPr>
        <p:blipFill rotWithShape="1">
          <a:blip r:embed="rId2">
            <a:extLst>
              <a:ext uri="{28A0092B-C50C-407E-A947-70E740481C1C}">
                <a14:useLocalDpi xmlns:a14="http://schemas.microsoft.com/office/drawing/2010/main" val="0"/>
              </a:ext>
            </a:extLst>
          </a:blip>
          <a:srcRect b="41785"/>
          <a:stretch/>
        </p:blipFill>
        <p:spPr>
          <a:xfrm>
            <a:off x="0" y="78815"/>
            <a:ext cx="12192000" cy="822960"/>
          </a:xfrm>
          <a:prstGeom prst="rect">
            <a:avLst/>
          </a:prstGeom>
        </p:spPr>
      </p:pic>
      <p:sp>
        <p:nvSpPr>
          <p:cNvPr id="5" name="Title 1">
            <a:extLst>
              <a:ext uri="{FF2B5EF4-FFF2-40B4-BE49-F238E27FC236}">
                <a16:creationId xmlns:a16="http://schemas.microsoft.com/office/drawing/2014/main" id="{84B79056-9156-6D8A-1C9C-C73DA2802564}"/>
              </a:ext>
            </a:extLst>
          </p:cNvPr>
          <p:cNvSpPr txBox="1">
            <a:spLocks/>
          </p:cNvSpPr>
          <p:nvPr/>
        </p:nvSpPr>
        <p:spPr>
          <a:xfrm>
            <a:off x="409903" y="-161977"/>
            <a:ext cx="10943897" cy="12818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bg1"/>
                </a:solidFill>
              </a:rPr>
              <a:t>MedCost Administration</a:t>
            </a:r>
          </a:p>
        </p:txBody>
      </p:sp>
      <p:sp>
        <p:nvSpPr>
          <p:cNvPr id="6" name="Rectangle 5">
            <a:extLst>
              <a:ext uri="{FF2B5EF4-FFF2-40B4-BE49-F238E27FC236}">
                <a16:creationId xmlns:a16="http://schemas.microsoft.com/office/drawing/2014/main" id="{6EBA8B0E-A4EC-B7D8-8900-A2AD93AFD8A1}"/>
              </a:ext>
            </a:extLst>
          </p:cNvPr>
          <p:cNvSpPr/>
          <p:nvPr/>
        </p:nvSpPr>
        <p:spPr>
          <a:xfrm>
            <a:off x="283779" y="0"/>
            <a:ext cx="126124" cy="901775"/>
          </a:xfrm>
          <a:prstGeom prst="rect">
            <a:avLst/>
          </a:prstGeom>
          <a:solidFill>
            <a:srgbClr val="55A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2E572DD-DB30-6EEE-D28B-9A6733D4E4AF}"/>
              </a:ext>
            </a:extLst>
          </p:cNvPr>
          <p:cNvPicPr>
            <a:picLocks noChangeAspect="1"/>
          </p:cNvPicPr>
          <p:nvPr/>
        </p:nvPicPr>
        <p:blipFill rotWithShape="1">
          <a:blip r:embed="rId3">
            <a:extLst>
              <a:ext uri="{28A0092B-C50C-407E-A947-70E740481C1C}">
                <a14:useLocalDpi xmlns:a14="http://schemas.microsoft.com/office/drawing/2010/main" val="0"/>
              </a:ext>
            </a:extLst>
          </a:blip>
          <a:srcRect b="22000"/>
          <a:stretch/>
        </p:blipFill>
        <p:spPr>
          <a:xfrm>
            <a:off x="1" y="866284"/>
            <a:ext cx="12191999" cy="5991716"/>
          </a:xfrm>
          <a:prstGeom prst="rect">
            <a:avLst/>
          </a:prstGeom>
        </p:spPr>
      </p:pic>
      <p:sp>
        <p:nvSpPr>
          <p:cNvPr id="4" name="TextBox 3">
            <a:extLst>
              <a:ext uri="{FF2B5EF4-FFF2-40B4-BE49-F238E27FC236}">
                <a16:creationId xmlns:a16="http://schemas.microsoft.com/office/drawing/2014/main" id="{26062EBD-A112-58A4-447B-26247AEADDC4}"/>
              </a:ext>
            </a:extLst>
          </p:cNvPr>
          <p:cNvSpPr txBox="1"/>
          <p:nvPr/>
        </p:nvSpPr>
        <p:spPr>
          <a:xfrm>
            <a:off x="3285736" y="3429000"/>
            <a:ext cx="6002102" cy="830997"/>
          </a:xfrm>
          <a:prstGeom prst="rect">
            <a:avLst/>
          </a:prstGeom>
          <a:noFill/>
        </p:spPr>
        <p:txBody>
          <a:bodyPr wrap="square" rtlCol="0">
            <a:spAutoFit/>
          </a:bodyPr>
          <a:lstStyle/>
          <a:p>
            <a:r>
              <a:rPr lang="en-US" sz="4800" dirty="0">
                <a:solidFill>
                  <a:schemeClr val="bg2">
                    <a:lumMod val="25000"/>
                  </a:schemeClr>
                </a:solidFill>
              </a:rPr>
              <a:t>Navigating MedCost </a:t>
            </a:r>
          </a:p>
        </p:txBody>
      </p:sp>
      <p:pic>
        <p:nvPicPr>
          <p:cNvPr id="7" name="Picture 6" descr="Icon&#10;&#10;Description automatically generated">
            <a:extLst>
              <a:ext uri="{FF2B5EF4-FFF2-40B4-BE49-F238E27FC236}">
                <a16:creationId xmlns:a16="http://schemas.microsoft.com/office/drawing/2014/main" id="{1A352E02-06DB-088E-43A7-CC643A853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1858" y="6373405"/>
            <a:ext cx="2077742" cy="376874"/>
          </a:xfrm>
          <a:prstGeom prst="rect">
            <a:avLst/>
          </a:prstGeom>
        </p:spPr>
      </p:pic>
    </p:spTree>
    <p:extLst>
      <p:ext uri="{BB962C8B-B14F-4D97-AF65-F5344CB8AC3E}">
        <p14:creationId xmlns:p14="http://schemas.microsoft.com/office/powerpoint/2010/main" val="1668817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06122C6BECD5438D78F4D122C54594" ma:contentTypeVersion="13" ma:contentTypeDescription="Create a new document." ma:contentTypeScope="" ma:versionID="7a1dd4af33418789d61dfab1bcd56401">
  <xsd:schema xmlns:xsd="http://www.w3.org/2001/XMLSchema" xmlns:xs="http://www.w3.org/2001/XMLSchema" xmlns:p="http://schemas.microsoft.com/office/2006/metadata/properties" xmlns:ns2="062dbece-0bfa-4214-baa4-a0ca4169fe35" xmlns:ns3="0f18b429-46af-4f3c-bd67-d6934fcc6f0c" targetNamespace="http://schemas.microsoft.com/office/2006/metadata/properties" ma:root="true" ma:fieldsID="c7787b2a89fb309779aebc7ed351b9d8" ns2:_="" ns3:_="">
    <xsd:import namespace="062dbece-0bfa-4214-baa4-a0ca4169fe35"/>
    <xsd:import namespace="0f18b429-46af-4f3c-bd67-d6934fcc6f0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AutoKeyPoints" minOccurs="0"/>
                <xsd:element ref="ns3:MediaServiceKeyPoints" minOccurs="0"/>
                <xsd:element ref="ns3:MediaServiceDateTake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2dbece-0bfa-4214-baa4-a0ca4169fe3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0" nillable="true" ma:displayName="Taxonomy Catch All Column" ma:hidden="true" ma:list="{a1a8c97e-bd45-4a4f-b603-4e0db980e0c9}" ma:internalName="TaxCatchAll" ma:showField="CatchAllData" ma:web="062dbece-0bfa-4214-baa4-a0ca4169fe3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18b429-46af-4f3c-bd67-d6934fcc6f0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0459730-6ef8-4665-90c8-91709de83089"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18b429-46af-4f3c-bd67-d6934fcc6f0c">
      <Terms xmlns="http://schemas.microsoft.com/office/infopath/2007/PartnerControls"/>
    </lcf76f155ced4ddcb4097134ff3c332f>
    <TaxCatchAll xmlns="062dbece-0bfa-4214-baa4-a0ca4169fe35" xsi:nil="true"/>
  </documentManagement>
</p:properties>
</file>

<file path=customXml/itemProps1.xml><?xml version="1.0" encoding="utf-8"?>
<ds:datastoreItem xmlns:ds="http://schemas.openxmlformats.org/officeDocument/2006/customXml" ds:itemID="{5DEF8FE9-260B-47C1-878C-82B67760B927}">
  <ds:schemaRefs>
    <ds:schemaRef ds:uri="http://schemas.microsoft.com/sharepoint/v3/contenttype/forms"/>
  </ds:schemaRefs>
</ds:datastoreItem>
</file>

<file path=customXml/itemProps2.xml><?xml version="1.0" encoding="utf-8"?>
<ds:datastoreItem xmlns:ds="http://schemas.openxmlformats.org/officeDocument/2006/customXml" ds:itemID="{8A6D6BDE-FED5-4173-A924-6C0B0BBE8F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2dbece-0bfa-4214-baa4-a0ca4169fe35"/>
    <ds:schemaRef ds:uri="0f18b429-46af-4f3c-bd67-d6934fcc6f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DB0A88-AE09-484E-A6EC-00C0153126CA}">
  <ds:schemaRefs>
    <ds:schemaRef ds:uri="http://schemas.microsoft.com/office/2006/metadata/properties"/>
    <ds:schemaRef ds:uri="http://schemas.microsoft.com/office/infopath/2007/PartnerControls"/>
    <ds:schemaRef ds:uri="0f18b429-46af-4f3c-bd67-d6934fcc6f0c"/>
    <ds:schemaRef ds:uri="062dbece-0bfa-4214-baa4-a0ca4169fe35"/>
  </ds:schemaRefs>
</ds:datastoreItem>
</file>

<file path=docProps/app.xml><?xml version="1.0" encoding="utf-8"?>
<Properties xmlns="http://schemas.openxmlformats.org/officeDocument/2006/extended-properties" xmlns:vt="http://schemas.openxmlformats.org/officeDocument/2006/docPropsVTypes">
  <TotalTime>1672</TotalTime>
  <Words>1027</Words>
  <Application>Microsoft Office PowerPoint</Application>
  <PresentationFormat>Widescreen</PresentationFormat>
  <Paragraphs>147</Paragraphs>
  <Slides>28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Aharoni</vt:lpstr>
      <vt:lpstr>Arial</vt:lpstr>
      <vt:lpstr>Calibri</vt:lpstr>
      <vt:lpstr>Calibri Light</vt:lpstr>
      <vt:lpstr>MyriadPro-Regular</vt:lpstr>
      <vt:lpstr>Open Sans</vt:lpstr>
      <vt:lpstr>Wingdings</vt:lpstr>
      <vt:lpstr>Office Theme</vt:lpstr>
      <vt:lpstr>North Carolina Health Insurance Institute </vt:lpstr>
      <vt:lpstr>PowerPoint Presentation</vt:lpstr>
      <vt:lpstr>PowerPoint Presentation</vt:lpstr>
      <vt:lpstr>PowerPoint Presentation</vt:lpstr>
      <vt:lpstr>MedCost Today</vt:lpstr>
      <vt:lpstr>PowerPoint Presentation</vt:lpstr>
      <vt:lpstr>PowerPoint Presentation</vt:lpstr>
      <vt:lpstr>Our Clients</vt:lpstr>
      <vt:lpstr>PowerPoint Presentation</vt:lpstr>
      <vt:lpstr>PowerPoint Presentation</vt:lpstr>
      <vt:lpstr>PowerPoint Presentation</vt:lpstr>
      <vt:lpstr>PowerPoint Presentation</vt:lpstr>
      <vt:lpstr>PowerPoint Presentation</vt:lpstr>
      <vt:lpstr>PowerPoint Presentation</vt:lpstr>
      <vt:lpstr>Staff Training Options:  We offer a variety of training opportunities to help you gain a thorough understanding of MedCost procedures and available tools and resources. If you have questions about training options or want additional staff training, we can accommodate that request in a manner that is convenient for your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Team Alignment</dc:title>
  <dc:creator>Myra Foltz</dc:creator>
  <cp:lastModifiedBy>Charity Adair</cp:lastModifiedBy>
  <cp:revision>23</cp:revision>
  <dcterms:created xsi:type="dcterms:W3CDTF">2022-12-07T19:19:15Z</dcterms:created>
  <dcterms:modified xsi:type="dcterms:W3CDTF">2024-03-21T18:32:46Z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0x010100CE06122C6BECD5438D78F4D122C54594</vt:lpwstr>
  </property>
  <property fmtid="{D5CDD505-2E9C-101B-9397-08002B2CF9AE}" pid="3" name="MediaServiceImageTags">
    <vt:lpwstr/>
  </property>
</Properties>
</file>