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7"/>
  </p:notesMasterIdLst>
  <p:sldIdLst>
    <p:sldId id="2326" r:id="rId5"/>
    <p:sldId id="2146849078" r:id="rId6"/>
    <p:sldId id="2146849012" r:id="rId7"/>
    <p:sldId id="2146849068" r:id="rId8"/>
    <p:sldId id="2146849076" r:id="rId9"/>
    <p:sldId id="2146849077" r:id="rId10"/>
    <p:sldId id="2146849069" r:id="rId11"/>
    <p:sldId id="2146849066" r:id="rId12"/>
    <p:sldId id="2146849094" r:id="rId13"/>
    <p:sldId id="2146849075" r:id="rId14"/>
    <p:sldId id="2146849056" r:id="rId15"/>
    <p:sldId id="2146849060" r:id="rId16"/>
    <p:sldId id="2146849073" r:id="rId17"/>
    <p:sldId id="2146849064" r:id="rId18"/>
    <p:sldId id="2146849045" r:id="rId19"/>
    <p:sldId id="2146849052" r:id="rId20"/>
    <p:sldId id="2146849095" r:id="rId21"/>
    <p:sldId id="2146849024" r:id="rId22"/>
    <p:sldId id="2146849053" r:id="rId23"/>
    <p:sldId id="2146849009" r:id="rId24"/>
    <p:sldId id="2146849063" r:id="rId25"/>
    <p:sldId id="2146849071"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tie" initials="K" lastIdx="1" clrIdx="6">
    <p:extLst>
      <p:ext uri="{19B8F6BF-5375-455C-9EA6-DF929625EA0E}">
        <p15:presenceInfo xmlns:p15="http://schemas.microsoft.com/office/powerpoint/2012/main" userId="Katie" providerId="None"/>
      </p:ext>
    </p:extLst>
  </p:cmAuthor>
  <p:cmAuthor id="1" name="Casey" initials="C" lastIdx="21" clrIdx="0">
    <p:extLst>
      <p:ext uri="{19B8F6BF-5375-455C-9EA6-DF929625EA0E}">
        <p15:presenceInfo xmlns:p15="http://schemas.microsoft.com/office/powerpoint/2012/main" userId="Casey" providerId="None"/>
      </p:ext>
    </p:extLst>
  </p:cmAuthor>
  <p:cmAuthor id="8" name="Mallard, Trel" initials="MT" lastIdx="1" clrIdx="7">
    <p:extLst>
      <p:ext uri="{19B8F6BF-5375-455C-9EA6-DF929625EA0E}">
        <p15:presenceInfo xmlns:p15="http://schemas.microsoft.com/office/powerpoint/2012/main" userId="Mallard, Trel" providerId="None"/>
      </p:ext>
    </p:extLst>
  </p:cmAuthor>
  <p:cmAuthor id="2" name="Bunch, Christina" initials="BC" lastIdx="12" clrIdx="1">
    <p:extLst>
      <p:ext uri="{19B8F6BF-5375-455C-9EA6-DF929625EA0E}">
        <p15:presenceInfo xmlns:p15="http://schemas.microsoft.com/office/powerpoint/2012/main" userId="S::christina.bunch@dhhs.nc.gov::63d40f74-daeb-4951-b0fe-6d08483bf44e" providerId="AD"/>
      </p:ext>
    </p:extLst>
  </p:cmAuthor>
  <p:cmAuthor id="9" name="Guy, Dan" initials="GD" lastIdx="5" clrIdx="8">
    <p:extLst>
      <p:ext uri="{19B8F6BF-5375-455C-9EA6-DF929625EA0E}">
        <p15:presenceInfo xmlns:p15="http://schemas.microsoft.com/office/powerpoint/2012/main" userId="S::dan.guy@dhhs.nc.gov::296e1cde-e7cb-4eb7-872a-2c7272bce1df" providerId="AD"/>
      </p:ext>
    </p:extLst>
  </p:cmAuthor>
  <p:cmAuthor id="3" name="Bush, Melanie E" initials="BE" lastIdx="9" clrIdx="2">
    <p:extLst>
      <p:ext uri="{19B8F6BF-5375-455C-9EA6-DF929625EA0E}">
        <p15:presenceInfo xmlns:p15="http://schemas.microsoft.com/office/powerpoint/2012/main" userId="S::melanie.bush@dhhs.nc.gov::b47a0c96-d1fe-41f5-a768-549375b87e12" providerId="AD"/>
      </p:ext>
    </p:extLst>
  </p:cmAuthor>
  <p:cmAuthor id="10" name="Harris, Casey" initials="HC" lastIdx="1" clrIdx="9">
    <p:extLst>
      <p:ext uri="{19B8F6BF-5375-455C-9EA6-DF929625EA0E}">
        <p15:presenceInfo xmlns:p15="http://schemas.microsoft.com/office/powerpoint/2012/main" userId="S::casey.harris@accenture.com::438576cd-d9d4-425a-8a66-7706ab03d985" providerId="AD"/>
      </p:ext>
    </p:extLst>
  </p:cmAuthor>
  <p:cmAuthor id="4" name="Frazier, Darryl" initials="FD" lastIdx="3" clrIdx="3">
    <p:extLst>
      <p:ext uri="{19B8F6BF-5375-455C-9EA6-DF929625EA0E}">
        <p15:presenceInfo xmlns:p15="http://schemas.microsoft.com/office/powerpoint/2012/main" userId="S::darryl.frazier@dhhs.nc.gov::3edbecf7-822b-4499-9f7d-dcc7670f134f" providerId="AD"/>
      </p:ext>
    </p:extLst>
  </p:cmAuthor>
  <p:cmAuthor id="11" name="Sartain, Susan" initials="SS" lastIdx="3" clrIdx="10">
    <p:extLst>
      <p:ext uri="{19B8F6BF-5375-455C-9EA6-DF929625EA0E}">
        <p15:presenceInfo xmlns:p15="http://schemas.microsoft.com/office/powerpoint/2012/main" userId="S::susan.sartain@dhhs.nc.gov::85c84117-00b8-4ba5-9e6f-ae6380bc40ff" providerId="AD"/>
      </p:ext>
    </p:extLst>
  </p:cmAuthor>
  <p:cmAuthor id="5" name="Mallard, Trel" initials="MT [2]" lastIdx="1" clrIdx="4">
    <p:extLst>
      <p:ext uri="{19B8F6BF-5375-455C-9EA6-DF929625EA0E}">
        <p15:presenceInfo xmlns:p15="http://schemas.microsoft.com/office/powerpoint/2012/main" userId="S::trel.mallard_acn@dhhs.nc.gov::3d1f15bb-c071-4e24-808f-4a68fb1c7020" providerId="AD"/>
      </p:ext>
    </p:extLst>
  </p:cmAuthor>
  <p:cmAuthor id="12" name="Benitez, Adelina" initials="BA" lastIdx="1" clrIdx="11">
    <p:extLst>
      <p:ext uri="{19B8F6BF-5375-455C-9EA6-DF929625EA0E}">
        <p15:presenceInfo xmlns:p15="http://schemas.microsoft.com/office/powerpoint/2012/main" userId="S::adelina.benitez@dhhs.nc.gov::59bc5070-800e-471d-a2e7-ecb9c080760f" providerId="AD"/>
      </p:ext>
    </p:extLst>
  </p:cmAuthor>
  <p:cmAuthor id="6" name="Postiglione, Kevin F" initials="PF" lastIdx="1" clrIdx="5">
    <p:extLst>
      <p:ext uri="{19B8F6BF-5375-455C-9EA6-DF929625EA0E}">
        <p15:presenceInfo xmlns:p15="http://schemas.microsoft.com/office/powerpoint/2012/main" userId="S::kevin.postiglione_acn@dhhs.nc.gov::394c5adc-cf30-4692-8728-86e0f16800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BFA"/>
    <a:srgbClr val="00345C"/>
    <a:srgbClr val="05497D"/>
    <a:srgbClr val="AFD0DB"/>
    <a:srgbClr val="076385"/>
    <a:srgbClr val="0B8AB8"/>
    <a:srgbClr val="9DC4E0"/>
    <a:srgbClr val="63A1DB"/>
    <a:srgbClr val="7CABE6"/>
    <a:srgbClr val="73A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37" autoAdjust="0"/>
  </p:normalViewPr>
  <p:slideViewPr>
    <p:cSldViewPr snapToGrid="0">
      <p:cViewPr varScale="1">
        <p:scale>
          <a:sx n="101" d="100"/>
          <a:sy n="101" d="100"/>
        </p:scale>
        <p:origin x="954"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hyperlink" Target="https://www.nctracks.nc.gov/content/public/providers/faq-main-page/faqs-for-license-and-accreditation.html" TargetMode="Externa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hyperlink" Target="mailto:Medicaid.Providerombudsman@dhhs.nc.gov" TargetMode="Externa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hyperlink" Target="https://www.nctracks.nc.gov/content/public/providers/faq-main-page/faqs-for-license-and-accreditation.html"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hyperlink" Target="mailto:Medicaid.Providerombudsman@dhhs.nc.gov" TargetMode="External"/><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86837-BDB6-4477-A7D8-D479D857EFAF}"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6543224-62C7-40EC-BC5E-B879190F6632}">
      <dgm:prSet/>
      <dgm:spPr/>
      <dgm:t>
        <a:bodyPr/>
        <a:lstStyle/>
        <a:p>
          <a:pPr>
            <a:lnSpc>
              <a:spcPct val="100000"/>
            </a:lnSpc>
          </a:pPr>
          <a:r>
            <a:rPr lang="en-US"/>
            <a:t>NC Tracks automated process scans records for expiring credentials</a:t>
          </a:r>
        </a:p>
      </dgm:t>
    </dgm:pt>
    <dgm:pt modelId="{5EBD762C-C7E1-4770-B1B0-CB9D36E21563}" type="parTrans" cxnId="{28EC90BD-0329-40E4-A1FD-D9C234F79801}">
      <dgm:prSet/>
      <dgm:spPr/>
      <dgm:t>
        <a:bodyPr/>
        <a:lstStyle/>
        <a:p>
          <a:endParaRPr lang="en-US"/>
        </a:p>
      </dgm:t>
    </dgm:pt>
    <dgm:pt modelId="{FCB641AD-0CF9-4D96-AA11-28BE00505A28}" type="sibTrans" cxnId="{28EC90BD-0329-40E4-A1FD-D9C234F79801}">
      <dgm:prSet/>
      <dgm:spPr/>
      <dgm:t>
        <a:bodyPr/>
        <a:lstStyle/>
        <a:p>
          <a:endParaRPr lang="en-US"/>
        </a:p>
      </dgm:t>
    </dgm:pt>
    <dgm:pt modelId="{00B1F3BB-D5C1-4ACC-BB91-B56D0C7BAA71}">
      <dgm:prSet/>
      <dgm:spPr/>
      <dgm:t>
        <a:bodyPr/>
        <a:lstStyle/>
        <a:p>
          <a:pPr>
            <a:lnSpc>
              <a:spcPct val="100000"/>
            </a:lnSpc>
          </a:pPr>
          <a:r>
            <a:rPr lang="en-US"/>
            <a:t>Letters are initiated to providers 60 days prior to expiration</a:t>
          </a:r>
        </a:p>
      </dgm:t>
    </dgm:pt>
    <dgm:pt modelId="{97EA41C9-3BB1-4516-8732-32FEB30B6DA8}" type="parTrans" cxnId="{0E911857-9D01-4439-BB85-D83631D25D91}">
      <dgm:prSet/>
      <dgm:spPr/>
      <dgm:t>
        <a:bodyPr/>
        <a:lstStyle/>
        <a:p>
          <a:endParaRPr lang="en-US"/>
        </a:p>
      </dgm:t>
    </dgm:pt>
    <dgm:pt modelId="{5395A61B-2E0B-4557-9B5C-2701D6262410}" type="sibTrans" cxnId="{0E911857-9D01-4439-BB85-D83631D25D91}">
      <dgm:prSet/>
      <dgm:spPr/>
      <dgm:t>
        <a:bodyPr/>
        <a:lstStyle/>
        <a:p>
          <a:endParaRPr lang="en-US"/>
        </a:p>
      </dgm:t>
    </dgm:pt>
    <dgm:pt modelId="{D40D8C78-708B-434F-A8A6-DB9AB805C6F8}">
      <dgm:prSet/>
      <dgm:spPr/>
      <dgm:t>
        <a:bodyPr/>
        <a:lstStyle/>
        <a:p>
          <a:pPr>
            <a:lnSpc>
              <a:spcPct val="100000"/>
            </a:lnSpc>
          </a:pPr>
          <a:r>
            <a:rPr lang="en-US"/>
            <a:t>Associated taxonomy codes will be suspended if no action taken</a:t>
          </a:r>
        </a:p>
      </dgm:t>
    </dgm:pt>
    <dgm:pt modelId="{029E8EB0-886B-45DE-AAA1-9384E2A5F12D}" type="parTrans" cxnId="{B90F43B8-3D2B-4E74-A649-35A20D699593}">
      <dgm:prSet/>
      <dgm:spPr/>
      <dgm:t>
        <a:bodyPr/>
        <a:lstStyle/>
        <a:p>
          <a:endParaRPr lang="en-US"/>
        </a:p>
      </dgm:t>
    </dgm:pt>
    <dgm:pt modelId="{693958EB-2306-4D7D-9032-B38351BFC43C}" type="sibTrans" cxnId="{B90F43B8-3D2B-4E74-A649-35A20D699593}">
      <dgm:prSet/>
      <dgm:spPr/>
      <dgm:t>
        <a:bodyPr/>
        <a:lstStyle/>
        <a:p>
          <a:endParaRPr lang="en-US"/>
        </a:p>
      </dgm:t>
    </dgm:pt>
    <dgm:pt modelId="{AB86AD42-B30B-448E-8553-6C9C21CF963A}">
      <dgm:prSet/>
      <dgm:spPr/>
      <dgm:t>
        <a:bodyPr/>
        <a:lstStyle/>
        <a:p>
          <a:pPr>
            <a:lnSpc>
              <a:spcPct val="100000"/>
            </a:lnSpc>
          </a:pPr>
          <a:r>
            <a:rPr lang="en-US"/>
            <a:t>Suspension letter then sent to Message Center Inbox </a:t>
          </a:r>
        </a:p>
      </dgm:t>
    </dgm:pt>
    <dgm:pt modelId="{04CF6A68-0B80-4683-AC8E-E8D2ACC8030F}" type="parTrans" cxnId="{AC1F5C3A-A192-458E-AA9A-7FAABA09CE90}">
      <dgm:prSet/>
      <dgm:spPr/>
      <dgm:t>
        <a:bodyPr/>
        <a:lstStyle/>
        <a:p>
          <a:endParaRPr lang="en-US"/>
        </a:p>
      </dgm:t>
    </dgm:pt>
    <dgm:pt modelId="{22B321CA-A553-40D3-8674-D250B7816B87}" type="sibTrans" cxnId="{AC1F5C3A-A192-458E-AA9A-7FAABA09CE90}">
      <dgm:prSet/>
      <dgm:spPr/>
      <dgm:t>
        <a:bodyPr/>
        <a:lstStyle/>
        <a:p>
          <a:endParaRPr lang="en-US"/>
        </a:p>
      </dgm:t>
    </dgm:pt>
    <dgm:pt modelId="{981B7A7E-3D11-450D-B25C-ED933460C4FC}">
      <dgm:prSet/>
      <dgm:spPr/>
      <dgm:t>
        <a:bodyPr/>
        <a:lstStyle/>
        <a:p>
          <a:pPr>
            <a:lnSpc>
              <a:spcPct val="100000"/>
            </a:lnSpc>
          </a:pPr>
          <a:r>
            <a:rPr lang="en-US"/>
            <a:t>Letter will remain for 60 days unless credential is renewed (lifting the suspension)</a:t>
          </a:r>
        </a:p>
      </dgm:t>
    </dgm:pt>
    <dgm:pt modelId="{062B8E6D-554B-499E-970D-1FAD360C0205}" type="parTrans" cxnId="{FCB7AE97-EEFC-4716-A044-F5E75269671A}">
      <dgm:prSet/>
      <dgm:spPr/>
      <dgm:t>
        <a:bodyPr/>
        <a:lstStyle/>
        <a:p>
          <a:endParaRPr lang="en-US"/>
        </a:p>
      </dgm:t>
    </dgm:pt>
    <dgm:pt modelId="{4F0C3B96-DE0B-48ED-9A74-278892DBD572}" type="sibTrans" cxnId="{FCB7AE97-EEFC-4716-A044-F5E75269671A}">
      <dgm:prSet/>
      <dgm:spPr/>
      <dgm:t>
        <a:bodyPr/>
        <a:lstStyle/>
        <a:p>
          <a:endParaRPr lang="en-US"/>
        </a:p>
      </dgm:t>
    </dgm:pt>
    <dgm:pt modelId="{9CF62180-8B60-4411-837D-AD7C91ABD02C}">
      <dgm:prSet/>
      <dgm:spPr/>
      <dgm:t>
        <a:bodyPr/>
        <a:lstStyle/>
        <a:p>
          <a:pPr>
            <a:lnSpc>
              <a:spcPct val="100000"/>
            </a:lnSpc>
          </a:pPr>
          <a:r>
            <a:rPr lang="en-US"/>
            <a:t>For more information, go to NCTracks License &amp; Accreditation FAQs </a:t>
          </a:r>
          <a:r>
            <a:rPr lang="en-US">
              <a:hlinkClick xmlns:r="http://schemas.openxmlformats.org/officeDocument/2006/relationships" r:id="rId1"/>
            </a:rPr>
            <a:t>here</a:t>
          </a:r>
          <a:r>
            <a:rPr lang="en-US"/>
            <a:t>.</a:t>
          </a:r>
        </a:p>
      </dgm:t>
    </dgm:pt>
    <dgm:pt modelId="{C9AB0054-D9D2-407C-BCAE-92C9A1C48CB6}" type="parTrans" cxnId="{0AD3343D-1715-4676-9A68-10A94B7B1130}">
      <dgm:prSet/>
      <dgm:spPr/>
      <dgm:t>
        <a:bodyPr/>
        <a:lstStyle/>
        <a:p>
          <a:endParaRPr lang="en-US"/>
        </a:p>
      </dgm:t>
    </dgm:pt>
    <dgm:pt modelId="{3E11C11C-B7A7-4FA4-AD82-DE021BF204F4}" type="sibTrans" cxnId="{0AD3343D-1715-4676-9A68-10A94B7B1130}">
      <dgm:prSet/>
      <dgm:spPr/>
      <dgm:t>
        <a:bodyPr/>
        <a:lstStyle/>
        <a:p>
          <a:endParaRPr lang="en-US"/>
        </a:p>
      </dgm:t>
    </dgm:pt>
    <dgm:pt modelId="{6AA3FF4B-F782-429F-BFF3-2EFC24C430C9}" type="pres">
      <dgm:prSet presAssocID="{FE986837-BDB6-4477-A7D8-D479D857EFAF}" presName="root" presStyleCnt="0">
        <dgm:presLayoutVars>
          <dgm:dir/>
          <dgm:resizeHandles val="exact"/>
        </dgm:presLayoutVars>
      </dgm:prSet>
      <dgm:spPr/>
    </dgm:pt>
    <dgm:pt modelId="{6E86588D-5F67-43F9-8E33-0DAE49CC1824}" type="pres">
      <dgm:prSet presAssocID="{56543224-62C7-40EC-BC5E-B879190F6632}" presName="compNode" presStyleCnt="0"/>
      <dgm:spPr/>
    </dgm:pt>
    <dgm:pt modelId="{CADB3504-E814-4B28-AA14-A998870CB34B}" type="pres">
      <dgm:prSet presAssocID="{56543224-62C7-40EC-BC5E-B879190F6632}" presName="bgRect" presStyleLbl="bgShp" presStyleIdx="0" presStyleCnt="4"/>
      <dgm:spPr/>
    </dgm:pt>
    <dgm:pt modelId="{067B5B44-1D33-4884-ACE9-DC4E1576EAEF}" type="pres">
      <dgm:prSet presAssocID="{56543224-62C7-40EC-BC5E-B879190F6632}"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 List"/>
        </a:ext>
      </dgm:extLst>
    </dgm:pt>
    <dgm:pt modelId="{B73D0E7D-2124-4C6F-9038-42378056778E}" type="pres">
      <dgm:prSet presAssocID="{56543224-62C7-40EC-BC5E-B879190F6632}" presName="spaceRect" presStyleCnt="0"/>
      <dgm:spPr/>
    </dgm:pt>
    <dgm:pt modelId="{1D80B64D-A51D-4E24-A35B-A56CF8DEC1AC}" type="pres">
      <dgm:prSet presAssocID="{56543224-62C7-40EC-BC5E-B879190F6632}" presName="parTx" presStyleLbl="revTx" presStyleIdx="0" presStyleCnt="5">
        <dgm:presLayoutVars>
          <dgm:chMax val="0"/>
          <dgm:chPref val="0"/>
        </dgm:presLayoutVars>
      </dgm:prSet>
      <dgm:spPr/>
    </dgm:pt>
    <dgm:pt modelId="{B9CAC017-7B35-4C8C-94E0-F2990C6860FD}" type="pres">
      <dgm:prSet presAssocID="{FCB641AD-0CF9-4D96-AA11-28BE00505A28}" presName="sibTrans" presStyleCnt="0"/>
      <dgm:spPr/>
    </dgm:pt>
    <dgm:pt modelId="{9F95562D-CBA0-4305-B0A6-400401829DC0}" type="pres">
      <dgm:prSet presAssocID="{00B1F3BB-D5C1-4ACC-BB91-B56D0C7BAA71}" presName="compNode" presStyleCnt="0"/>
      <dgm:spPr/>
    </dgm:pt>
    <dgm:pt modelId="{9DD420B4-DB69-47FE-882E-5A5AB46B6A6C}" type="pres">
      <dgm:prSet presAssocID="{00B1F3BB-D5C1-4ACC-BB91-B56D0C7BAA71}" presName="bgRect" presStyleLbl="bgShp" presStyleIdx="1" presStyleCnt="4"/>
      <dgm:spPr/>
    </dgm:pt>
    <dgm:pt modelId="{F024FC78-81A6-462D-861C-F1995DBE80C8}" type="pres">
      <dgm:prSet presAssocID="{00B1F3BB-D5C1-4ACC-BB91-B56D0C7BAA71}"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Open envelope"/>
        </a:ext>
      </dgm:extLst>
    </dgm:pt>
    <dgm:pt modelId="{E433D061-02C2-483C-88C8-E1BD44F0457B}" type="pres">
      <dgm:prSet presAssocID="{00B1F3BB-D5C1-4ACC-BB91-B56D0C7BAA71}" presName="spaceRect" presStyleCnt="0"/>
      <dgm:spPr/>
    </dgm:pt>
    <dgm:pt modelId="{4BA016F2-AB3C-4CAA-8BB1-E3BE0ED016F0}" type="pres">
      <dgm:prSet presAssocID="{00B1F3BB-D5C1-4ACC-BB91-B56D0C7BAA71}" presName="parTx" presStyleLbl="revTx" presStyleIdx="1" presStyleCnt="5">
        <dgm:presLayoutVars>
          <dgm:chMax val="0"/>
          <dgm:chPref val="0"/>
        </dgm:presLayoutVars>
      </dgm:prSet>
      <dgm:spPr/>
    </dgm:pt>
    <dgm:pt modelId="{E9E1EAA1-4BA0-40BB-85DD-6422E3446A23}" type="pres">
      <dgm:prSet presAssocID="{5395A61B-2E0B-4557-9B5C-2701D6262410}" presName="sibTrans" presStyleCnt="0"/>
      <dgm:spPr/>
    </dgm:pt>
    <dgm:pt modelId="{4E33FEA1-B749-4A29-B178-5F4CD0891D13}" type="pres">
      <dgm:prSet presAssocID="{D40D8C78-708B-434F-A8A6-DB9AB805C6F8}" presName="compNode" presStyleCnt="0"/>
      <dgm:spPr/>
    </dgm:pt>
    <dgm:pt modelId="{27A97C8F-1315-4B37-9B7E-C38AFAC982BA}" type="pres">
      <dgm:prSet presAssocID="{D40D8C78-708B-434F-A8A6-DB9AB805C6F8}" presName="bgRect" presStyleLbl="bgShp" presStyleIdx="2" presStyleCnt="4"/>
      <dgm:spPr/>
    </dgm:pt>
    <dgm:pt modelId="{8E5C615B-9B4D-4066-854B-F90F6660F93D}" type="pres">
      <dgm:prSet presAssocID="{D40D8C78-708B-434F-A8A6-DB9AB805C6F8}"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nvelope"/>
        </a:ext>
      </dgm:extLst>
    </dgm:pt>
    <dgm:pt modelId="{58EBDC5B-5F0D-4A0C-986F-9609E3154286}" type="pres">
      <dgm:prSet presAssocID="{D40D8C78-708B-434F-A8A6-DB9AB805C6F8}" presName="spaceRect" presStyleCnt="0"/>
      <dgm:spPr/>
    </dgm:pt>
    <dgm:pt modelId="{FC1852A6-E22F-4E9C-B24D-A06A8E9F2156}" type="pres">
      <dgm:prSet presAssocID="{D40D8C78-708B-434F-A8A6-DB9AB805C6F8}" presName="parTx" presStyleLbl="revTx" presStyleIdx="2" presStyleCnt="5">
        <dgm:presLayoutVars>
          <dgm:chMax val="0"/>
          <dgm:chPref val="0"/>
        </dgm:presLayoutVars>
      </dgm:prSet>
      <dgm:spPr/>
    </dgm:pt>
    <dgm:pt modelId="{CD2E2234-4B97-498A-802F-B9D37B33E08F}" type="pres">
      <dgm:prSet presAssocID="{D40D8C78-708B-434F-A8A6-DB9AB805C6F8}" presName="desTx" presStyleLbl="revTx" presStyleIdx="3" presStyleCnt="5">
        <dgm:presLayoutVars/>
      </dgm:prSet>
      <dgm:spPr/>
    </dgm:pt>
    <dgm:pt modelId="{ECDFD527-410C-402B-9966-F33F4C85DAE7}" type="pres">
      <dgm:prSet presAssocID="{693958EB-2306-4D7D-9032-B38351BFC43C}" presName="sibTrans" presStyleCnt="0"/>
      <dgm:spPr/>
    </dgm:pt>
    <dgm:pt modelId="{18B07846-DEC9-47CB-9AEA-18A63FFF55A9}" type="pres">
      <dgm:prSet presAssocID="{9CF62180-8B60-4411-837D-AD7C91ABD02C}" presName="compNode" presStyleCnt="0"/>
      <dgm:spPr/>
    </dgm:pt>
    <dgm:pt modelId="{B7F95498-A1E5-47D2-8B9D-E73AD261AF25}" type="pres">
      <dgm:prSet presAssocID="{9CF62180-8B60-4411-837D-AD7C91ABD02C}" presName="bgRect" presStyleLbl="bgShp" presStyleIdx="3" presStyleCnt="4"/>
      <dgm:spPr/>
    </dgm:pt>
    <dgm:pt modelId="{DE3CF07C-7E1E-4D1D-A767-F14C60563D2C}" type="pres">
      <dgm:prSet presAssocID="{9CF62180-8B60-4411-837D-AD7C91ABD02C}"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Diploma Roll"/>
        </a:ext>
      </dgm:extLst>
    </dgm:pt>
    <dgm:pt modelId="{7DCF1C43-6573-42A0-8471-DA2DBEECF178}" type="pres">
      <dgm:prSet presAssocID="{9CF62180-8B60-4411-837D-AD7C91ABD02C}" presName="spaceRect" presStyleCnt="0"/>
      <dgm:spPr/>
    </dgm:pt>
    <dgm:pt modelId="{C2BE7619-9C57-43A0-B9ED-37A923F8394F}" type="pres">
      <dgm:prSet presAssocID="{9CF62180-8B60-4411-837D-AD7C91ABD02C}" presName="parTx" presStyleLbl="revTx" presStyleIdx="4" presStyleCnt="5">
        <dgm:presLayoutVars>
          <dgm:chMax val="0"/>
          <dgm:chPref val="0"/>
        </dgm:presLayoutVars>
      </dgm:prSet>
      <dgm:spPr/>
    </dgm:pt>
  </dgm:ptLst>
  <dgm:cxnLst>
    <dgm:cxn modelId="{8CEAEE13-14F2-4B44-A8F8-F9B1F1CCB225}" type="presOf" srcId="{D40D8C78-708B-434F-A8A6-DB9AB805C6F8}" destId="{FC1852A6-E22F-4E9C-B24D-A06A8E9F2156}" srcOrd="0" destOrd="0" presId="urn:microsoft.com/office/officeart/2018/2/layout/IconVerticalSolidList"/>
    <dgm:cxn modelId="{745D5436-A455-4F13-9FB7-86DCF8FBE3CA}" type="presOf" srcId="{56543224-62C7-40EC-BC5E-B879190F6632}" destId="{1D80B64D-A51D-4E24-A35B-A56CF8DEC1AC}" srcOrd="0" destOrd="0" presId="urn:microsoft.com/office/officeart/2018/2/layout/IconVerticalSolidList"/>
    <dgm:cxn modelId="{AC1F5C3A-A192-458E-AA9A-7FAABA09CE90}" srcId="{D40D8C78-708B-434F-A8A6-DB9AB805C6F8}" destId="{AB86AD42-B30B-448E-8553-6C9C21CF963A}" srcOrd="0" destOrd="0" parTransId="{04CF6A68-0B80-4683-AC8E-E8D2ACC8030F}" sibTransId="{22B321CA-A553-40D3-8674-D250B7816B87}"/>
    <dgm:cxn modelId="{0AD3343D-1715-4676-9A68-10A94B7B1130}" srcId="{FE986837-BDB6-4477-A7D8-D479D857EFAF}" destId="{9CF62180-8B60-4411-837D-AD7C91ABD02C}" srcOrd="3" destOrd="0" parTransId="{C9AB0054-D9D2-407C-BCAE-92C9A1C48CB6}" sibTransId="{3E11C11C-B7A7-4FA4-AD82-DE021BF204F4}"/>
    <dgm:cxn modelId="{5676E575-7652-4FAC-BBAC-0D3287EFDC04}" type="presOf" srcId="{981B7A7E-3D11-450D-B25C-ED933460C4FC}" destId="{CD2E2234-4B97-498A-802F-B9D37B33E08F}" srcOrd="0" destOrd="1" presId="urn:microsoft.com/office/officeart/2018/2/layout/IconVerticalSolidList"/>
    <dgm:cxn modelId="{0E911857-9D01-4439-BB85-D83631D25D91}" srcId="{FE986837-BDB6-4477-A7D8-D479D857EFAF}" destId="{00B1F3BB-D5C1-4ACC-BB91-B56D0C7BAA71}" srcOrd="1" destOrd="0" parTransId="{97EA41C9-3BB1-4516-8732-32FEB30B6DA8}" sibTransId="{5395A61B-2E0B-4557-9B5C-2701D6262410}"/>
    <dgm:cxn modelId="{FCB7AE97-EEFC-4716-A044-F5E75269671A}" srcId="{D40D8C78-708B-434F-A8A6-DB9AB805C6F8}" destId="{981B7A7E-3D11-450D-B25C-ED933460C4FC}" srcOrd="1" destOrd="0" parTransId="{062B8E6D-554B-499E-970D-1FAD360C0205}" sibTransId="{4F0C3B96-DE0B-48ED-9A74-278892DBD572}"/>
    <dgm:cxn modelId="{F8A147A3-BCE6-4A04-810E-587C946C300B}" type="presOf" srcId="{00B1F3BB-D5C1-4ACC-BB91-B56D0C7BAA71}" destId="{4BA016F2-AB3C-4CAA-8BB1-E3BE0ED016F0}" srcOrd="0" destOrd="0" presId="urn:microsoft.com/office/officeart/2018/2/layout/IconVerticalSolidList"/>
    <dgm:cxn modelId="{80F789AB-A1E9-4756-8816-E5D47C71EE71}" type="presOf" srcId="{AB86AD42-B30B-448E-8553-6C9C21CF963A}" destId="{CD2E2234-4B97-498A-802F-B9D37B33E08F}" srcOrd="0" destOrd="0" presId="urn:microsoft.com/office/officeart/2018/2/layout/IconVerticalSolidList"/>
    <dgm:cxn modelId="{B90F43B8-3D2B-4E74-A649-35A20D699593}" srcId="{FE986837-BDB6-4477-A7D8-D479D857EFAF}" destId="{D40D8C78-708B-434F-A8A6-DB9AB805C6F8}" srcOrd="2" destOrd="0" parTransId="{029E8EB0-886B-45DE-AAA1-9384E2A5F12D}" sibTransId="{693958EB-2306-4D7D-9032-B38351BFC43C}"/>
    <dgm:cxn modelId="{28EC90BD-0329-40E4-A1FD-D9C234F79801}" srcId="{FE986837-BDB6-4477-A7D8-D479D857EFAF}" destId="{56543224-62C7-40EC-BC5E-B879190F6632}" srcOrd="0" destOrd="0" parTransId="{5EBD762C-C7E1-4770-B1B0-CB9D36E21563}" sibTransId="{FCB641AD-0CF9-4D96-AA11-28BE00505A28}"/>
    <dgm:cxn modelId="{CFFAD5C5-E4A9-404F-A9C4-BFF5BEA64777}" type="presOf" srcId="{9CF62180-8B60-4411-837D-AD7C91ABD02C}" destId="{C2BE7619-9C57-43A0-B9ED-37A923F8394F}" srcOrd="0" destOrd="0" presId="urn:microsoft.com/office/officeart/2018/2/layout/IconVerticalSolidList"/>
    <dgm:cxn modelId="{693AC2CF-B8B3-40F8-BB96-7A519B030CCA}" type="presOf" srcId="{FE986837-BDB6-4477-A7D8-D479D857EFAF}" destId="{6AA3FF4B-F782-429F-BFF3-2EFC24C430C9}" srcOrd="0" destOrd="0" presId="urn:microsoft.com/office/officeart/2018/2/layout/IconVerticalSolidList"/>
    <dgm:cxn modelId="{857092E8-12D8-4A11-9F78-21A3B9AF7262}" type="presParOf" srcId="{6AA3FF4B-F782-429F-BFF3-2EFC24C430C9}" destId="{6E86588D-5F67-43F9-8E33-0DAE49CC1824}" srcOrd="0" destOrd="0" presId="urn:microsoft.com/office/officeart/2018/2/layout/IconVerticalSolidList"/>
    <dgm:cxn modelId="{E7A9AA11-4166-45EB-A3D9-0C60FDEACE2A}" type="presParOf" srcId="{6E86588D-5F67-43F9-8E33-0DAE49CC1824}" destId="{CADB3504-E814-4B28-AA14-A998870CB34B}" srcOrd="0" destOrd="0" presId="urn:microsoft.com/office/officeart/2018/2/layout/IconVerticalSolidList"/>
    <dgm:cxn modelId="{E125E7C8-5596-433B-AA2B-7745FA26F612}" type="presParOf" srcId="{6E86588D-5F67-43F9-8E33-0DAE49CC1824}" destId="{067B5B44-1D33-4884-ACE9-DC4E1576EAEF}" srcOrd="1" destOrd="0" presId="urn:microsoft.com/office/officeart/2018/2/layout/IconVerticalSolidList"/>
    <dgm:cxn modelId="{2FE3B9E2-0690-4F6B-98B9-CF272E276F80}" type="presParOf" srcId="{6E86588D-5F67-43F9-8E33-0DAE49CC1824}" destId="{B73D0E7D-2124-4C6F-9038-42378056778E}" srcOrd="2" destOrd="0" presId="urn:microsoft.com/office/officeart/2018/2/layout/IconVerticalSolidList"/>
    <dgm:cxn modelId="{9D5ED9FE-4FC4-4BB6-8531-22FEBA619BEA}" type="presParOf" srcId="{6E86588D-5F67-43F9-8E33-0DAE49CC1824}" destId="{1D80B64D-A51D-4E24-A35B-A56CF8DEC1AC}" srcOrd="3" destOrd="0" presId="urn:microsoft.com/office/officeart/2018/2/layout/IconVerticalSolidList"/>
    <dgm:cxn modelId="{B28537EF-549F-4669-B717-C51EEB4087A8}" type="presParOf" srcId="{6AA3FF4B-F782-429F-BFF3-2EFC24C430C9}" destId="{B9CAC017-7B35-4C8C-94E0-F2990C6860FD}" srcOrd="1" destOrd="0" presId="urn:microsoft.com/office/officeart/2018/2/layout/IconVerticalSolidList"/>
    <dgm:cxn modelId="{FE8971AD-8B53-424F-95D1-C92FF6B37DD3}" type="presParOf" srcId="{6AA3FF4B-F782-429F-BFF3-2EFC24C430C9}" destId="{9F95562D-CBA0-4305-B0A6-400401829DC0}" srcOrd="2" destOrd="0" presId="urn:microsoft.com/office/officeart/2018/2/layout/IconVerticalSolidList"/>
    <dgm:cxn modelId="{02296038-5BC7-439A-BBA9-D5B21A022CC9}" type="presParOf" srcId="{9F95562D-CBA0-4305-B0A6-400401829DC0}" destId="{9DD420B4-DB69-47FE-882E-5A5AB46B6A6C}" srcOrd="0" destOrd="0" presId="urn:microsoft.com/office/officeart/2018/2/layout/IconVerticalSolidList"/>
    <dgm:cxn modelId="{EB36EE8D-2E2C-4CF3-84A3-5148568BC603}" type="presParOf" srcId="{9F95562D-CBA0-4305-B0A6-400401829DC0}" destId="{F024FC78-81A6-462D-861C-F1995DBE80C8}" srcOrd="1" destOrd="0" presId="urn:microsoft.com/office/officeart/2018/2/layout/IconVerticalSolidList"/>
    <dgm:cxn modelId="{4DCF514F-D260-4A93-84C1-660138C2C198}" type="presParOf" srcId="{9F95562D-CBA0-4305-B0A6-400401829DC0}" destId="{E433D061-02C2-483C-88C8-E1BD44F0457B}" srcOrd="2" destOrd="0" presId="urn:microsoft.com/office/officeart/2018/2/layout/IconVerticalSolidList"/>
    <dgm:cxn modelId="{2C0CADC9-2379-43CB-B946-2791991B8D17}" type="presParOf" srcId="{9F95562D-CBA0-4305-B0A6-400401829DC0}" destId="{4BA016F2-AB3C-4CAA-8BB1-E3BE0ED016F0}" srcOrd="3" destOrd="0" presId="urn:microsoft.com/office/officeart/2018/2/layout/IconVerticalSolidList"/>
    <dgm:cxn modelId="{7CB5AC19-9E73-432C-AB44-4FC8BA8234D0}" type="presParOf" srcId="{6AA3FF4B-F782-429F-BFF3-2EFC24C430C9}" destId="{E9E1EAA1-4BA0-40BB-85DD-6422E3446A23}" srcOrd="3" destOrd="0" presId="urn:microsoft.com/office/officeart/2018/2/layout/IconVerticalSolidList"/>
    <dgm:cxn modelId="{779771E3-B48D-4EBD-AF6E-641E59BCA5A0}" type="presParOf" srcId="{6AA3FF4B-F782-429F-BFF3-2EFC24C430C9}" destId="{4E33FEA1-B749-4A29-B178-5F4CD0891D13}" srcOrd="4" destOrd="0" presId="urn:microsoft.com/office/officeart/2018/2/layout/IconVerticalSolidList"/>
    <dgm:cxn modelId="{10D12C9F-5774-43EB-B0EC-6EA0A4192A0F}" type="presParOf" srcId="{4E33FEA1-B749-4A29-B178-5F4CD0891D13}" destId="{27A97C8F-1315-4B37-9B7E-C38AFAC982BA}" srcOrd="0" destOrd="0" presId="urn:microsoft.com/office/officeart/2018/2/layout/IconVerticalSolidList"/>
    <dgm:cxn modelId="{1612B8AC-B357-460D-9935-1499AC35C064}" type="presParOf" srcId="{4E33FEA1-B749-4A29-B178-5F4CD0891D13}" destId="{8E5C615B-9B4D-4066-854B-F90F6660F93D}" srcOrd="1" destOrd="0" presId="urn:microsoft.com/office/officeart/2018/2/layout/IconVerticalSolidList"/>
    <dgm:cxn modelId="{1D2357BD-8E22-4ED3-B586-7AA9AD0E64C8}" type="presParOf" srcId="{4E33FEA1-B749-4A29-B178-5F4CD0891D13}" destId="{58EBDC5B-5F0D-4A0C-986F-9609E3154286}" srcOrd="2" destOrd="0" presId="urn:microsoft.com/office/officeart/2018/2/layout/IconVerticalSolidList"/>
    <dgm:cxn modelId="{04A7AD0D-BABF-4A7D-8C4A-0691D46E2490}" type="presParOf" srcId="{4E33FEA1-B749-4A29-B178-5F4CD0891D13}" destId="{FC1852A6-E22F-4E9C-B24D-A06A8E9F2156}" srcOrd="3" destOrd="0" presId="urn:microsoft.com/office/officeart/2018/2/layout/IconVerticalSolidList"/>
    <dgm:cxn modelId="{00731D27-1F17-4F0D-8A23-80F19AB4D009}" type="presParOf" srcId="{4E33FEA1-B749-4A29-B178-5F4CD0891D13}" destId="{CD2E2234-4B97-498A-802F-B9D37B33E08F}" srcOrd="4" destOrd="0" presId="urn:microsoft.com/office/officeart/2018/2/layout/IconVerticalSolidList"/>
    <dgm:cxn modelId="{006E561D-D0B5-49C6-A5A0-D622C8B6FDC6}" type="presParOf" srcId="{6AA3FF4B-F782-429F-BFF3-2EFC24C430C9}" destId="{ECDFD527-410C-402B-9966-F33F4C85DAE7}" srcOrd="5" destOrd="0" presId="urn:microsoft.com/office/officeart/2018/2/layout/IconVerticalSolidList"/>
    <dgm:cxn modelId="{CBA328DF-039F-492C-B15B-CE0B0B854677}" type="presParOf" srcId="{6AA3FF4B-F782-429F-BFF3-2EFC24C430C9}" destId="{18B07846-DEC9-47CB-9AEA-18A63FFF55A9}" srcOrd="6" destOrd="0" presId="urn:microsoft.com/office/officeart/2018/2/layout/IconVerticalSolidList"/>
    <dgm:cxn modelId="{FF4C14E0-7CD6-4788-9D7B-3A29D31A088B}" type="presParOf" srcId="{18B07846-DEC9-47CB-9AEA-18A63FFF55A9}" destId="{B7F95498-A1E5-47D2-8B9D-E73AD261AF25}" srcOrd="0" destOrd="0" presId="urn:microsoft.com/office/officeart/2018/2/layout/IconVerticalSolidList"/>
    <dgm:cxn modelId="{6254261C-F5A1-490F-AECB-976B38324C42}" type="presParOf" srcId="{18B07846-DEC9-47CB-9AEA-18A63FFF55A9}" destId="{DE3CF07C-7E1E-4D1D-A767-F14C60563D2C}" srcOrd="1" destOrd="0" presId="urn:microsoft.com/office/officeart/2018/2/layout/IconVerticalSolidList"/>
    <dgm:cxn modelId="{FFEC867D-B9EF-45D2-9E2E-91354C0410AD}" type="presParOf" srcId="{18B07846-DEC9-47CB-9AEA-18A63FFF55A9}" destId="{7DCF1C43-6573-42A0-8471-DA2DBEECF178}" srcOrd="2" destOrd="0" presId="urn:microsoft.com/office/officeart/2018/2/layout/IconVerticalSolidList"/>
    <dgm:cxn modelId="{4E892D3D-8AE0-44F7-83CF-94855AB19F9D}" type="presParOf" srcId="{18B07846-DEC9-47CB-9AEA-18A63FFF55A9}" destId="{C2BE7619-9C57-43A0-B9ED-37A923F8394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38A918-3828-4E3C-956B-63F2ADFEF11E}" type="doc">
      <dgm:prSet loTypeId="urn:microsoft.com/office/officeart/2005/8/layout/hChevron3" loCatId="process" qsTypeId="urn:microsoft.com/office/officeart/2005/8/quickstyle/simple1" qsCatId="simple" csTypeId="urn:microsoft.com/office/officeart/2005/8/colors/accent0_3" csCatId="mainScheme" phldr="1"/>
      <dgm:spPr/>
    </dgm:pt>
    <dgm:pt modelId="{CBECEF19-242C-4496-AF4A-B6F710CF4785}">
      <dgm:prSet phldr="0"/>
      <dgm:spPr/>
      <dgm:t>
        <a:bodyPr/>
        <a:lstStyle/>
        <a:p>
          <a:pPr algn="l" rtl="0"/>
          <a:r>
            <a:rPr lang="en-US">
              <a:latin typeface="Arial"/>
              <a:cs typeface="Arial"/>
            </a:rPr>
            <a:t>Will take up to nine weeks. The NC Medicaid team will review to confirm coverage for other Medicaid programs, commercial payers and Medicare.</a:t>
          </a:r>
        </a:p>
      </dgm:t>
    </dgm:pt>
    <dgm:pt modelId="{F54154CA-D857-4219-A80D-9ED02E0CD4D7}" type="parTrans" cxnId="{CB6EAF16-7C6B-48CD-B0FE-A2EFC5DC8E4C}">
      <dgm:prSet/>
      <dgm:spPr/>
    </dgm:pt>
    <dgm:pt modelId="{76B29873-E8D6-489F-99AF-F1C3B75895FD}" type="sibTrans" cxnId="{CB6EAF16-7C6B-48CD-B0FE-A2EFC5DC8E4C}">
      <dgm:prSet/>
      <dgm:spPr/>
    </dgm:pt>
    <dgm:pt modelId="{63345E5D-3161-4671-9996-46DB9A4A17E9}">
      <dgm:prSet phldr="0"/>
      <dgm:spPr/>
      <dgm:t>
        <a:bodyPr/>
        <a:lstStyle/>
        <a:p>
          <a:pPr rtl="0"/>
          <a:r>
            <a:rPr lang="en-US">
              <a:latin typeface="Arial"/>
              <a:cs typeface="Arial"/>
            </a:rPr>
            <a:t>If the request passes the initial review, the NC Medicaid team will review associated literature and consider coverage in other states.</a:t>
          </a:r>
        </a:p>
      </dgm:t>
    </dgm:pt>
    <dgm:pt modelId="{68B7917F-3295-450B-9580-B53CD6CCB684}" type="parTrans" cxnId="{592377C5-5F77-49D3-B513-2783320890F3}">
      <dgm:prSet/>
      <dgm:spPr/>
    </dgm:pt>
    <dgm:pt modelId="{67CC025F-636D-495C-8C2F-6C9E423B1706}" type="sibTrans" cxnId="{592377C5-5F77-49D3-B513-2783320890F3}">
      <dgm:prSet/>
      <dgm:spPr/>
    </dgm:pt>
    <dgm:pt modelId="{1AEECCB7-68D8-4178-8EDB-237806129AA8}">
      <dgm:prSet phldr="0"/>
      <dgm:spPr/>
      <dgm:t>
        <a:bodyPr/>
        <a:lstStyle/>
        <a:p>
          <a:pPr rtl="0"/>
          <a:r>
            <a:rPr lang="en-US">
              <a:latin typeface="Arial"/>
              <a:cs typeface="Arial"/>
            </a:rPr>
            <a:t>If the request passes the detailed review, then the NC Medicaid team will initiate the formal policy modification process.</a:t>
          </a:r>
        </a:p>
      </dgm:t>
    </dgm:pt>
    <dgm:pt modelId="{81EF006F-4756-46D3-8971-A3062B2FF723}" type="parTrans" cxnId="{6A549306-35E6-49DA-B5EB-92159D026080}">
      <dgm:prSet/>
      <dgm:spPr/>
    </dgm:pt>
    <dgm:pt modelId="{1654FBE2-9D19-4A90-8237-0686F7137CB5}" type="sibTrans" cxnId="{6A549306-35E6-49DA-B5EB-92159D026080}">
      <dgm:prSet/>
      <dgm:spPr/>
    </dgm:pt>
    <dgm:pt modelId="{35DA8B07-2C3E-40C2-8AD3-5B25E114518B}" type="pres">
      <dgm:prSet presAssocID="{2238A918-3828-4E3C-956B-63F2ADFEF11E}" presName="Name0" presStyleCnt="0">
        <dgm:presLayoutVars>
          <dgm:dir/>
          <dgm:resizeHandles val="exact"/>
        </dgm:presLayoutVars>
      </dgm:prSet>
      <dgm:spPr/>
    </dgm:pt>
    <dgm:pt modelId="{A4D53967-BF2B-4178-AD88-9F56596B5494}" type="pres">
      <dgm:prSet presAssocID="{CBECEF19-242C-4496-AF4A-B6F710CF4785}" presName="parTxOnly" presStyleLbl="node1" presStyleIdx="0" presStyleCnt="3">
        <dgm:presLayoutVars>
          <dgm:bulletEnabled val="1"/>
        </dgm:presLayoutVars>
      </dgm:prSet>
      <dgm:spPr/>
    </dgm:pt>
    <dgm:pt modelId="{6865DC44-7A08-40FE-A51A-C3B6A3EC6F16}" type="pres">
      <dgm:prSet presAssocID="{76B29873-E8D6-489F-99AF-F1C3B75895FD}" presName="parSpace" presStyleCnt="0"/>
      <dgm:spPr/>
    </dgm:pt>
    <dgm:pt modelId="{ED109D85-9A85-4E5A-800D-F6F6257D9104}" type="pres">
      <dgm:prSet presAssocID="{63345E5D-3161-4671-9996-46DB9A4A17E9}" presName="parTxOnly" presStyleLbl="node1" presStyleIdx="1" presStyleCnt="3">
        <dgm:presLayoutVars>
          <dgm:bulletEnabled val="1"/>
        </dgm:presLayoutVars>
      </dgm:prSet>
      <dgm:spPr/>
    </dgm:pt>
    <dgm:pt modelId="{6B0482B6-1B9F-45BD-9464-DAB45EFFE121}" type="pres">
      <dgm:prSet presAssocID="{67CC025F-636D-495C-8C2F-6C9E423B1706}" presName="parSpace" presStyleCnt="0"/>
      <dgm:spPr/>
    </dgm:pt>
    <dgm:pt modelId="{34C175C9-E725-4CFD-90FE-CD7D574390F9}" type="pres">
      <dgm:prSet presAssocID="{1AEECCB7-68D8-4178-8EDB-237806129AA8}" presName="parTxOnly" presStyleLbl="node1" presStyleIdx="2" presStyleCnt="3">
        <dgm:presLayoutVars>
          <dgm:bulletEnabled val="1"/>
        </dgm:presLayoutVars>
      </dgm:prSet>
      <dgm:spPr/>
    </dgm:pt>
  </dgm:ptLst>
  <dgm:cxnLst>
    <dgm:cxn modelId="{8E5BA505-8BEE-4BE8-B916-A8D64A098A49}" type="presOf" srcId="{1AEECCB7-68D8-4178-8EDB-237806129AA8}" destId="{34C175C9-E725-4CFD-90FE-CD7D574390F9}" srcOrd="0" destOrd="0" presId="urn:microsoft.com/office/officeart/2005/8/layout/hChevron3"/>
    <dgm:cxn modelId="{6A549306-35E6-49DA-B5EB-92159D026080}" srcId="{2238A918-3828-4E3C-956B-63F2ADFEF11E}" destId="{1AEECCB7-68D8-4178-8EDB-237806129AA8}" srcOrd="2" destOrd="0" parTransId="{81EF006F-4756-46D3-8971-A3062B2FF723}" sibTransId="{1654FBE2-9D19-4A90-8237-0686F7137CB5}"/>
    <dgm:cxn modelId="{CB6EAF16-7C6B-48CD-B0FE-A2EFC5DC8E4C}" srcId="{2238A918-3828-4E3C-956B-63F2ADFEF11E}" destId="{CBECEF19-242C-4496-AF4A-B6F710CF4785}" srcOrd="0" destOrd="0" parTransId="{F54154CA-D857-4219-A80D-9ED02E0CD4D7}" sibTransId="{76B29873-E8D6-489F-99AF-F1C3B75895FD}"/>
    <dgm:cxn modelId="{9C45F427-9D11-4E2B-B1E0-25D9BB477F46}" type="presOf" srcId="{63345E5D-3161-4671-9996-46DB9A4A17E9}" destId="{ED109D85-9A85-4E5A-800D-F6F6257D9104}" srcOrd="0" destOrd="0" presId="urn:microsoft.com/office/officeart/2005/8/layout/hChevron3"/>
    <dgm:cxn modelId="{592377C5-5F77-49D3-B513-2783320890F3}" srcId="{2238A918-3828-4E3C-956B-63F2ADFEF11E}" destId="{63345E5D-3161-4671-9996-46DB9A4A17E9}" srcOrd="1" destOrd="0" parTransId="{68B7917F-3295-450B-9580-B53CD6CCB684}" sibTransId="{67CC025F-636D-495C-8C2F-6C9E423B1706}"/>
    <dgm:cxn modelId="{9A74CFFD-7C42-4844-9D95-76DBE2660F6A}" type="presOf" srcId="{2238A918-3828-4E3C-956B-63F2ADFEF11E}" destId="{35DA8B07-2C3E-40C2-8AD3-5B25E114518B}" srcOrd="0" destOrd="0" presId="urn:microsoft.com/office/officeart/2005/8/layout/hChevron3"/>
    <dgm:cxn modelId="{8D7028FF-E329-4019-9D89-5C250DF6923E}" type="presOf" srcId="{CBECEF19-242C-4496-AF4A-B6F710CF4785}" destId="{A4D53967-BF2B-4178-AD88-9F56596B5494}" srcOrd="0" destOrd="0" presId="urn:microsoft.com/office/officeart/2005/8/layout/hChevron3"/>
    <dgm:cxn modelId="{833C93DE-C8A4-41E2-8500-9E1895EE3B99}" type="presParOf" srcId="{35DA8B07-2C3E-40C2-8AD3-5B25E114518B}" destId="{A4D53967-BF2B-4178-AD88-9F56596B5494}" srcOrd="0" destOrd="0" presId="urn:microsoft.com/office/officeart/2005/8/layout/hChevron3"/>
    <dgm:cxn modelId="{C7A1F437-606C-40E5-94AF-E125804D3C9B}" type="presParOf" srcId="{35DA8B07-2C3E-40C2-8AD3-5B25E114518B}" destId="{6865DC44-7A08-40FE-A51A-C3B6A3EC6F16}" srcOrd="1" destOrd="0" presId="urn:microsoft.com/office/officeart/2005/8/layout/hChevron3"/>
    <dgm:cxn modelId="{76A0DFF7-F95D-4ACA-BE0A-0251385423A9}" type="presParOf" srcId="{35DA8B07-2C3E-40C2-8AD3-5B25E114518B}" destId="{ED109D85-9A85-4E5A-800D-F6F6257D9104}" srcOrd="2" destOrd="0" presId="urn:microsoft.com/office/officeart/2005/8/layout/hChevron3"/>
    <dgm:cxn modelId="{5C62FDB7-1A0B-4D74-9FC5-E8D28FE968D3}" type="presParOf" srcId="{35DA8B07-2C3E-40C2-8AD3-5B25E114518B}" destId="{6B0482B6-1B9F-45BD-9464-DAB45EFFE121}" srcOrd="3" destOrd="0" presId="urn:microsoft.com/office/officeart/2005/8/layout/hChevron3"/>
    <dgm:cxn modelId="{EC6C232C-47A8-469B-9142-C37E50863ABC}" type="presParOf" srcId="{35DA8B07-2C3E-40C2-8AD3-5B25E114518B}" destId="{34C175C9-E725-4CFD-90FE-CD7D574390F9}"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9F31AB-345D-4325-9190-6A9A25297DB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0B06622-A750-4D16-B44A-0B90CD43CBDD}">
      <dgm:prSet/>
      <dgm:spPr/>
      <dgm:t>
        <a:bodyPr/>
        <a:lstStyle/>
        <a:p>
          <a:pPr>
            <a:lnSpc>
              <a:spcPct val="100000"/>
            </a:lnSpc>
          </a:pPr>
          <a:r>
            <a:rPr lang="en-US" b="1"/>
            <a:t>Ensure OA name is correct and current. </a:t>
          </a:r>
          <a:r>
            <a:rPr lang="en-US"/>
            <a:t>OA updates should be made using the </a:t>
          </a:r>
          <a:r>
            <a:rPr lang="en-US" i="1"/>
            <a:t>Change Office Administrator</a:t>
          </a:r>
          <a:r>
            <a:rPr lang="en-US"/>
            <a:t> Application.</a:t>
          </a:r>
        </a:p>
      </dgm:t>
    </dgm:pt>
    <dgm:pt modelId="{E767585D-9EF7-47C8-8D2C-531A77B1990C}" type="parTrans" cxnId="{19AC7E20-6689-4A8C-B0AA-BC1D3545938C}">
      <dgm:prSet/>
      <dgm:spPr/>
      <dgm:t>
        <a:bodyPr/>
        <a:lstStyle/>
        <a:p>
          <a:endParaRPr lang="en-US"/>
        </a:p>
      </dgm:t>
    </dgm:pt>
    <dgm:pt modelId="{BF299668-88AC-4E47-B739-BDA7BC69B769}" type="sibTrans" cxnId="{19AC7E20-6689-4A8C-B0AA-BC1D3545938C}">
      <dgm:prSet/>
      <dgm:spPr/>
      <dgm:t>
        <a:bodyPr/>
        <a:lstStyle/>
        <a:p>
          <a:pPr>
            <a:lnSpc>
              <a:spcPct val="100000"/>
            </a:lnSpc>
          </a:pPr>
          <a:endParaRPr lang="en-US"/>
        </a:p>
      </dgm:t>
    </dgm:pt>
    <dgm:pt modelId="{57FF1879-00B1-48E5-BC4C-E0E8C54F3DF7}">
      <dgm:prSet/>
      <dgm:spPr/>
      <dgm:t>
        <a:bodyPr/>
        <a:lstStyle/>
        <a:p>
          <a:pPr>
            <a:lnSpc>
              <a:spcPct val="100000"/>
            </a:lnSpc>
          </a:pPr>
          <a:r>
            <a:rPr lang="en-US" b="1"/>
            <a:t>Confirm active taxonomies </a:t>
          </a:r>
          <a:r>
            <a:rPr lang="en-US"/>
            <a:t>and</a:t>
          </a:r>
          <a:r>
            <a:rPr lang="en-US" b="1"/>
            <a:t> end-date taxonomies </a:t>
          </a:r>
          <a:r>
            <a:rPr lang="en-US"/>
            <a:t>no longer in use</a:t>
          </a:r>
          <a:r>
            <a:rPr lang="en-US" b="1"/>
            <a:t>.</a:t>
          </a:r>
          <a:endParaRPr lang="en-US"/>
        </a:p>
      </dgm:t>
    </dgm:pt>
    <dgm:pt modelId="{EA28E960-534F-4162-9D25-E40804B12614}" type="parTrans" cxnId="{AE0DFF39-D4A9-4167-AB91-81C223DA98D3}">
      <dgm:prSet/>
      <dgm:spPr/>
      <dgm:t>
        <a:bodyPr/>
        <a:lstStyle/>
        <a:p>
          <a:endParaRPr lang="en-US"/>
        </a:p>
      </dgm:t>
    </dgm:pt>
    <dgm:pt modelId="{D702965D-F00F-4492-9B51-8C2400AB1A25}" type="sibTrans" cxnId="{AE0DFF39-D4A9-4167-AB91-81C223DA98D3}">
      <dgm:prSet/>
      <dgm:spPr/>
      <dgm:t>
        <a:bodyPr/>
        <a:lstStyle/>
        <a:p>
          <a:pPr>
            <a:lnSpc>
              <a:spcPct val="100000"/>
            </a:lnSpc>
          </a:pPr>
          <a:endParaRPr lang="en-US"/>
        </a:p>
      </dgm:t>
    </dgm:pt>
    <dgm:pt modelId="{C2CC0168-114A-495A-AE9B-BC55BE5F0302}">
      <dgm:prSet/>
      <dgm:spPr/>
      <dgm:t>
        <a:bodyPr/>
        <a:lstStyle/>
        <a:p>
          <a:pPr>
            <a:lnSpc>
              <a:spcPct val="100000"/>
            </a:lnSpc>
          </a:pPr>
          <a:r>
            <a:rPr lang="en-US" b="1"/>
            <a:t>End-date owners/managing employees </a:t>
          </a:r>
          <a:r>
            <a:rPr lang="en-US"/>
            <a:t>no longer associated with your organization.</a:t>
          </a:r>
        </a:p>
      </dgm:t>
    </dgm:pt>
    <dgm:pt modelId="{51B7D122-0C18-4E5E-BB69-0BD45A1D46E3}" type="parTrans" cxnId="{1E49F786-CCD6-4F18-BB94-F541903F23A1}">
      <dgm:prSet/>
      <dgm:spPr/>
      <dgm:t>
        <a:bodyPr/>
        <a:lstStyle/>
        <a:p>
          <a:endParaRPr lang="en-US"/>
        </a:p>
      </dgm:t>
    </dgm:pt>
    <dgm:pt modelId="{03BA8F1F-3E8D-4376-95D6-9680AD2CA38E}" type="sibTrans" cxnId="{1E49F786-CCD6-4F18-BB94-F541903F23A1}">
      <dgm:prSet/>
      <dgm:spPr/>
      <dgm:t>
        <a:bodyPr/>
        <a:lstStyle/>
        <a:p>
          <a:pPr>
            <a:lnSpc>
              <a:spcPct val="100000"/>
            </a:lnSpc>
          </a:pPr>
          <a:endParaRPr lang="en-US"/>
        </a:p>
      </dgm:t>
    </dgm:pt>
    <dgm:pt modelId="{CFAE5EBB-248B-4E90-A399-9BC516F742AC}">
      <dgm:prSet/>
      <dgm:spPr/>
      <dgm:t>
        <a:bodyPr/>
        <a:lstStyle/>
        <a:p>
          <a:pPr>
            <a:lnSpc>
              <a:spcPct val="100000"/>
            </a:lnSpc>
          </a:pPr>
          <a:r>
            <a:rPr lang="en-US" b="1"/>
            <a:t>Confirm the provider’s license, accreditation, and certifications are not expiring </a:t>
          </a:r>
          <a:r>
            <a:rPr lang="en-US"/>
            <a:t>within 30 days of application date.</a:t>
          </a:r>
        </a:p>
      </dgm:t>
    </dgm:pt>
    <dgm:pt modelId="{DB5AA857-8C99-4834-87FB-E0D627203903}" type="parTrans" cxnId="{5CEC1FAC-30E0-4E56-BE86-7407A5EDDA04}">
      <dgm:prSet/>
      <dgm:spPr/>
      <dgm:t>
        <a:bodyPr/>
        <a:lstStyle/>
        <a:p>
          <a:endParaRPr lang="en-US"/>
        </a:p>
      </dgm:t>
    </dgm:pt>
    <dgm:pt modelId="{A6F55E90-D720-44D0-9EE9-F45151098676}" type="sibTrans" cxnId="{5CEC1FAC-30E0-4E56-BE86-7407A5EDDA04}">
      <dgm:prSet/>
      <dgm:spPr/>
      <dgm:t>
        <a:bodyPr/>
        <a:lstStyle/>
        <a:p>
          <a:pPr>
            <a:lnSpc>
              <a:spcPct val="100000"/>
            </a:lnSpc>
          </a:pPr>
          <a:endParaRPr lang="en-US"/>
        </a:p>
      </dgm:t>
    </dgm:pt>
    <dgm:pt modelId="{04B1AD4B-F7B5-4363-B08C-96C7B1C5C75A}">
      <dgm:prSet/>
      <dgm:spPr/>
      <dgm:t>
        <a:bodyPr/>
        <a:lstStyle/>
        <a:p>
          <a:pPr>
            <a:lnSpc>
              <a:spcPct val="100000"/>
            </a:lnSpc>
          </a:pPr>
          <a:r>
            <a:rPr lang="en-US"/>
            <a:t>When requested</a:t>
          </a:r>
          <a:r>
            <a:rPr lang="en-US" b="1"/>
            <a:t>, submit supporting documentation on time </a:t>
          </a:r>
          <a:r>
            <a:rPr lang="en-US"/>
            <a:t>to avoid suspension or termination.</a:t>
          </a:r>
        </a:p>
      </dgm:t>
    </dgm:pt>
    <dgm:pt modelId="{8C3B82A7-3D73-4947-A6F7-093D90095763}" type="parTrans" cxnId="{283C4BFB-2FFB-49D4-A71E-B49C9192F77A}">
      <dgm:prSet/>
      <dgm:spPr/>
      <dgm:t>
        <a:bodyPr/>
        <a:lstStyle/>
        <a:p>
          <a:endParaRPr lang="en-US"/>
        </a:p>
      </dgm:t>
    </dgm:pt>
    <dgm:pt modelId="{7393EB84-7C18-474C-B637-4884820C7FE3}" type="sibTrans" cxnId="{283C4BFB-2FFB-49D4-A71E-B49C9192F77A}">
      <dgm:prSet/>
      <dgm:spPr/>
      <dgm:t>
        <a:bodyPr/>
        <a:lstStyle/>
        <a:p>
          <a:pPr>
            <a:lnSpc>
              <a:spcPct val="100000"/>
            </a:lnSpc>
          </a:pPr>
          <a:endParaRPr lang="en-US"/>
        </a:p>
      </dgm:t>
    </dgm:pt>
    <dgm:pt modelId="{2B0DEEA6-1001-493F-962A-43CAA9EF98A1}">
      <dgm:prSet/>
      <dgm:spPr/>
      <dgm:t>
        <a:bodyPr/>
        <a:lstStyle/>
        <a:p>
          <a:pPr>
            <a:lnSpc>
              <a:spcPct val="100000"/>
            </a:lnSpc>
          </a:pPr>
          <a:r>
            <a:rPr lang="en-US"/>
            <a:t>Follow the </a:t>
          </a:r>
          <a:r>
            <a:rPr lang="en-US" b="1"/>
            <a:t>Change in Ownership (CHOW)</a:t>
          </a:r>
          <a:r>
            <a:rPr lang="en-US"/>
            <a:t> protocol.</a:t>
          </a:r>
        </a:p>
      </dgm:t>
    </dgm:pt>
    <dgm:pt modelId="{3A0909C3-BA87-4E4C-BB2F-8D3A7DF9FD32}" type="sibTrans" cxnId="{0138866F-15EA-4CA9-9811-48568EFD4087}">
      <dgm:prSet/>
      <dgm:spPr/>
      <dgm:t>
        <a:bodyPr/>
        <a:lstStyle/>
        <a:p>
          <a:endParaRPr lang="en-US"/>
        </a:p>
      </dgm:t>
    </dgm:pt>
    <dgm:pt modelId="{2D530593-243F-4B36-8D2C-6DF4DA777A90}" type="parTrans" cxnId="{0138866F-15EA-4CA9-9811-48568EFD4087}">
      <dgm:prSet/>
      <dgm:spPr/>
      <dgm:t>
        <a:bodyPr/>
        <a:lstStyle/>
        <a:p>
          <a:endParaRPr lang="en-US"/>
        </a:p>
      </dgm:t>
    </dgm:pt>
    <dgm:pt modelId="{C4BECDAA-98F4-44D0-82AB-91C140AAA8D9}" type="pres">
      <dgm:prSet presAssocID="{479F31AB-345D-4325-9190-6A9A25297DB0}" presName="root" presStyleCnt="0">
        <dgm:presLayoutVars>
          <dgm:dir/>
          <dgm:resizeHandles val="exact"/>
        </dgm:presLayoutVars>
      </dgm:prSet>
      <dgm:spPr/>
    </dgm:pt>
    <dgm:pt modelId="{46A00898-C366-4AD6-93C4-037A9748F833}" type="pres">
      <dgm:prSet presAssocID="{10B06622-A750-4D16-B44A-0B90CD43CBDD}" presName="compNode" presStyleCnt="0"/>
      <dgm:spPr/>
    </dgm:pt>
    <dgm:pt modelId="{43F4ED9F-A9E5-49D2-B005-AF62E752898E}" type="pres">
      <dgm:prSet presAssocID="{10B06622-A750-4D16-B44A-0B90CD43CBDD}" presName="bgRect" presStyleLbl="bgShp" presStyleIdx="0" presStyleCnt="6"/>
      <dgm:spPr>
        <a:ln>
          <a:solidFill>
            <a:schemeClr val="tx1"/>
          </a:solidFill>
        </a:ln>
      </dgm:spPr>
    </dgm:pt>
    <dgm:pt modelId="{01DF9419-B334-4580-90C5-F653AEBD8FE8}" type="pres">
      <dgm:prSet presAssocID="{10B06622-A750-4D16-B44A-0B90CD43CBD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owchart"/>
        </a:ext>
      </dgm:extLst>
    </dgm:pt>
    <dgm:pt modelId="{716AC387-91C1-413A-AC4C-31D4DBE17BF5}" type="pres">
      <dgm:prSet presAssocID="{10B06622-A750-4D16-B44A-0B90CD43CBDD}" presName="spaceRect" presStyleCnt="0"/>
      <dgm:spPr/>
    </dgm:pt>
    <dgm:pt modelId="{067E1E12-AC92-4305-AD10-3D4641276DCB}" type="pres">
      <dgm:prSet presAssocID="{10B06622-A750-4D16-B44A-0B90CD43CBDD}" presName="parTx" presStyleLbl="revTx" presStyleIdx="0" presStyleCnt="6">
        <dgm:presLayoutVars>
          <dgm:chMax val="0"/>
          <dgm:chPref val="0"/>
        </dgm:presLayoutVars>
      </dgm:prSet>
      <dgm:spPr/>
    </dgm:pt>
    <dgm:pt modelId="{3C1FC8DA-04ED-463C-93F3-A269334BE89D}" type="pres">
      <dgm:prSet presAssocID="{BF299668-88AC-4E47-B739-BDA7BC69B769}" presName="sibTrans" presStyleCnt="0"/>
      <dgm:spPr/>
    </dgm:pt>
    <dgm:pt modelId="{212AF381-973F-49AC-BA16-C1CF8C2BB1C4}" type="pres">
      <dgm:prSet presAssocID="{57FF1879-00B1-48E5-BC4C-E0E8C54F3DF7}" presName="compNode" presStyleCnt="0"/>
      <dgm:spPr/>
    </dgm:pt>
    <dgm:pt modelId="{7EBA309F-F4F8-4C8F-B768-4238E5914627}" type="pres">
      <dgm:prSet presAssocID="{57FF1879-00B1-48E5-BC4C-E0E8C54F3DF7}" presName="bgRect" presStyleLbl="bgShp" presStyleIdx="1" presStyleCnt="6"/>
      <dgm:spPr>
        <a:ln>
          <a:solidFill>
            <a:schemeClr val="tx1"/>
          </a:solidFill>
        </a:ln>
      </dgm:spPr>
    </dgm:pt>
    <dgm:pt modelId="{4154175E-D4CD-446F-B8A0-CE642D53BDF5}" type="pres">
      <dgm:prSet presAssocID="{57FF1879-00B1-48E5-BC4C-E0E8C54F3DF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nosaur Footprints"/>
        </a:ext>
      </dgm:extLst>
    </dgm:pt>
    <dgm:pt modelId="{01E9CDC6-3F8B-4ED0-B0C1-D72DB727AC48}" type="pres">
      <dgm:prSet presAssocID="{57FF1879-00B1-48E5-BC4C-E0E8C54F3DF7}" presName="spaceRect" presStyleCnt="0"/>
      <dgm:spPr/>
    </dgm:pt>
    <dgm:pt modelId="{A0045521-DF67-4302-8738-B818F72A68BE}" type="pres">
      <dgm:prSet presAssocID="{57FF1879-00B1-48E5-BC4C-E0E8C54F3DF7}" presName="parTx" presStyleLbl="revTx" presStyleIdx="1" presStyleCnt="6">
        <dgm:presLayoutVars>
          <dgm:chMax val="0"/>
          <dgm:chPref val="0"/>
        </dgm:presLayoutVars>
      </dgm:prSet>
      <dgm:spPr/>
    </dgm:pt>
    <dgm:pt modelId="{A6EF4E4D-F2CE-4129-8019-E9121A0D7CB4}" type="pres">
      <dgm:prSet presAssocID="{D702965D-F00F-4492-9B51-8C2400AB1A25}" presName="sibTrans" presStyleCnt="0"/>
      <dgm:spPr/>
    </dgm:pt>
    <dgm:pt modelId="{2746AE8D-2044-496B-B7EC-B5549F3D1FB7}" type="pres">
      <dgm:prSet presAssocID="{C2CC0168-114A-495A-AE9B-BC55BE5F0302}" presName="compNode" presStyleCnt="0"/>
      <dgm:spPr/>
    </dgm:pt>
    <dgm:pt modelId="{45AA690C-5906-4A8A-A802-029857ED8670}" type="pres">
      <dgm:prSet presAssocID="{C2CC0168-114A-495A-AE9B-BC55BE5F0302}" presName="bgRect" presStyleLbl="bgShp" presStyleIdx="2" presStyleCnt="6"/>
      <dgm:spPr>
        <a:ln>
          <a:solidFill>
            <a:schemeClr val="tx1"/>
          </a:solidFill>
        </a:ln>
      </dgm:spPr>
    </dgm:pt>
    <dgm:pt modelId="{07EA36BC-8891-4A09-8F56-B7BAB6A9EE3F}" type="pres">
      <dgm:prSet presAssocID="{C2CC0168-114A-495A-AE9B-BC55BE5F030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300331EE-1F99-4EE2-B3DD-889F4F0A3A7A}" type="pres">
      <dgm:prSet presAssocID="{C2CC0168-114A-495A-AE9B-BC55BE5F0302}" presName="spaceRect" presStyleCnt="0"/>
      <dgm:spPr/>
    </dgm:pt>
    <dgm:pt modelId="{6E934F2A-2755-4936-8722-C1469E306D72}" type="pres">
      <dgm:prSet presAssocID="{C2CC0168-114A-495A-AE9B-BC55BE5F0302}" presName="parTx" presStyleLbl="revTx" presStyleIdx="2" presStyleCnt="6">
        <dgm:presLayoutVars>
          <dgm:chMax val="0"/>
          <dgm:chPref val="0"/>
        </dgm:presLayoutVars>
      </dgm:prSet>
      <dgm:spPr/>
    </dgm:pt>
    <dgm:pt modelId="{D4A10DC1-AAE9-4D13-BA72-B9F4410EF51D}" type="pres">
      <dgm:prSet presAssocID="{03BA8F1F-3E8D-4376-95D6-9680AD2CA38E}" presName="sibTrans" presStyleCnt="0"/>
      <dgm:spPr/>
    </dgm:pt>
    <dgm:pt modelId="{A8B66F7A-6CF6-4641-9F18-2414E4B6EDFB}" type="pres">
      <dgm:prSet presAssocID="{CFAE5EBB-248B-4E90-A399-9BC516F742AC}" presName="compNode" presStyleCnt="0"/>
      <dgm:spPr/>
    </dgm:pt>
    <dgm:pt modelId="{8271B5FE-20C9-4027-887D-A142A73A4DB5}" type="pres">
      <dgm:prSet presAssocID="{CFAE5EBB-248B-4E90-A399-9BC516F742AC}" presName="bgRect" presStyleLbl="bgShp" presStyleIdx="3" presStyleCnt="6"/>
      <dgm:spPr>
        <a:ln>
          <a:solidFill>
            <a:schemeClr val="tx1"/>
          </a:solidFill>
        </a:ln>
      </dgm:spPr>
    </dgm:pt>
    <dgm:pt modelId="{6A46ED23-590D-4467-AF00-EADB1DF07B31}" type="pres">
      <dgm:prSet presAssocID="{CFAE5EBB-248B-4E90-A399-9BC516F742A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a:ext>
      </dgm:extLst>
    </dgm:pt>
    <dgm:pt modelId="{D11BC231-0FDF-45E3-BBE5-2F0AFA8D8CCB}" type="pres">
      <dgm:prSet presAssocID="{CFAE5EBB-248B-4E90-A399-9BC516F742AC}" presName="spaceRect" presStyleCnt="0"/>
      <dgm:spPr/>
    </dgm:pt>
    <dgm:pt modelId="{9718C7D5-D930-4BE6-A3C3-F9DCB6141B23}" type="pres">
      <dgm:prSet presAssocID="{CFAE5EBB-248B-4E90-A399-9BC516F742AC}" presName="parTx" presStyleLbl="revTx" presStyleIdx="3" presStyleCnt="6">
        <dgm:presLayoutVars>
          <dgm:chMax val="0"/>
          <dgm:chPref val="0"/>
        </dgm:presLayoutVars>
      </dgm:prSet>
      <dgm:spPr/>
    </dgm:pt>
    <dgm:pt modelId="{D1E887DF-40F4-40D0-B9DB-FD7D5FEED4D0}" type="pres">
      <dgm:prSet presAssocID="{A6F55E90-D720-44D0-9EE9-F45151098676}" presName="sibTrans" presStyleCnt="0"/>
      <dgm:spPr/>
    </dgm:pt>
    <dgm:pt modelId="{669260F4-BE94-489B-B0F5-4407815F818B}" type="pres">
      <dgm:prSet presAssocID="{04B1AD4B-F7B5-4363-B08C-96C7B1C5C75A}" presName="compNode" presStyleCnt="0"/>
      <dgm:spPr/>
    </dgm:pt>
    <dgm:pt modelId="{86FA05EA-1BD4-4AB7-AA53-07AC739D3F08}" type="pres">
      <dgm:prSet presAssocID="{04B1AD4B-F7B5-4363-B08C-96C7B1C5C75A}" presName="bgRect" presStyleLbl="bgShp" presStyleIdx="4" presStyleCnt="6" custLinFactNeighborY="-6051"/>
      <dgm:spPr>
        <a:ln>
          <a:solidFill>
            <a:schemeClr val="tx1"/>
          </a:solidFill>
        </a:ln>
      </dgm:spPr>
    </dgm:pt>
    <dgm:pt modelId="{9FB8E441-2152-4674-8AB2-084B5CBDFC43}" type="pres">
      <dgm:prSet presAssocID="{04B1AD4B-F7B5-4363-B08C-96C7B1C5C75A}" presName="iconRect" presStyleLbl="node1" presStyleIdx="4" presStyleCnt="6" custLinFactNeighborY="-1100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p Sign"/>
        </a:ext>
      </dgm:extLst>
    </dgm:pt>
    <dgm:pt modelId="{F3CDE2EC-D5C8-4EBA-8784-51947A5515AA}" type="pres">
      <dgm:prSet presAssocID="{04B1AD4B-F7B5-4363-B08C-96C7B1C5C75A}" presName="spaceRect" presStyleCnt="0"/>
      <dgm:spPr/>
    </dgm:pt>
    <dgm:pt modelId="{12D08ECE-E7D0-4527-A467-2EB087E11E8E}" type="pres">
      <dgm:prSet presAssocID="{04B1AD4B-F7B5-4363-B08C-96C7B1C5C75A}" presName="parTx" presStyleLbl="revTx" presStyleIdx="4" presStyleCnt="6" custLinFactNeighborX="-362" custLinFactNeighborY="-6051">
        <dgm:presLayoutVars>
          <dgm:chMax val="0"/>
          <dgm:chPref val="0"/>
        </dgm:presLayoutVars>
      </dgm:prSet>
      <dgm:spPr/>
    </dgm:pt>
    <dgm:pt modelId="{CAEAAF20-70F7-46AA-A947-2F8BCECB0DDD}" type="pres">
      <dgm:prSet presAssocID="{7393EB84-7C18-474C-B637-4884820C7FE3}" presName="sibTrans" presStyleCnt="0"/>
      <dgm:spPr/>
    </dgm:pt>
    <dgm:pt modelId="{3AAA418A-3875-4479-B753-83ED8003CFE1}" type="pres">
      <dgm:prSet presAssocID="{2B0DEEA6-1001-493F-962A-43CAA9EF98A1}" presName="compNode" presStyleCnt="0"/>
      <dgm:spPr/>
    </dgm:pt>
    <dgm:pt modelId="{35B34204-25CC-449C-89D4-11B04C079F55}" type="pres">
      <dgm:prSet presAssocID="{2B0DEEA6-1001-493F-962A-43CAA9EF98A1}" presName="bgRect" presStyleLbl="bgShp" presStyleIdx="5" presStyleCnt="6" custLinFactNeighborX="0" custLinFactNeighborY="-12314"/>
      <dgm:spPr>
        <a:ln>
          <a:solidFill>
            <a:schemeClr val="tx1"/>
          </a:solidFill>
        </a:ln>
      </dgm:spPr>
    </dgm:pt>
    <dgm:pt modelId="{3B6CDE36-44A6-4041-9895-5AB1EFE4F661}" type="pres">
      <dgm:prSet presAssocID="{2B0DEEA6-1001-493F-962A-43CAA9EF98A1}" presName="iconRect" presStyleLbl="node1" presStyleIdx="5" presStyleCnt="6" custLinFactNeighborX="-8439" custLinFactNeighborY="-22390"/>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orkflow"/>
        </a:ext>
      </dgm:extLst>
    </dgm:pt>
    <dgm:pt modelId="{65C2F412-6CFF-468E-9531-14DCDD92C9B0}" type="pres">
      <dgm:prSet presAssocID="{2B0DEEA6-1001-493F-962A-43CAA9EF98A1}" presName="spaceRect" presStyleCnt="0"/>
      <dgm:spPr/>
    </dgm:pt>
    <dgm:pt modelId="{FE7E04EB-04D5-4BE6-BB00-984F14ACB9FD}" type="pres">
      <dgm:prSet presAssocID="{2B0DEEA6-1001-493F-962A-43CAA9EF98A1}" presName="parTx" presStyleLbl="revTx" presStyleIdx="5" presStyleCnt="6" custLinFactNeighborX="-701" custLinFactNeighborY="-12314">
        <dgm:presLayoutVars>
          <dgm:chMax val="0"/>
          <dgm:chPref val="0"/>
        </dgm:presLayoutVars>
      </dgm:prSet>
      <dgm:spPr/>
    </dgm:pt>
  </dgm:ptLst>
  <dgm:cxnLst>
    <dgm:cxn modelId="{19AC7E20-6689-4A8C-B0AA-BC1D3545938C}" srcId="{479F31AB-345D-4325-9190-6A9A25297DB0}" destId="{10B06622-A750-4D16-B44A-0B90CD43CBDD}" srcOrd="0" destOrd="0" parTransId="{E767585D-9EF7-47C8-8D2C-531A77B1990C}" sibTransId="{BF299668-88AC-4E47-B739-BDA7BC69B769}"/>
    <dgm:cxn modelId="{AE0DFF39-D4A9-4167-AB91-81C223DA98D3}" srcId="{479F31AB-345D-4325-9190-6A9A25297DB0}" destId="{57FF1879-00B1-48E5-BC4C-E0E8C54F3DF7}" srcOrd="1" destOrd="0" parTransId="{EA28E960-534F-4162-9D25-E40804B12614}" sibTransId="{D702965D-F00F-4492-9B51-8C2400AB1A25}"/>
    <dgm:cxn modelId="{6240FF64-C769-4840-90BC-488CE8BE4688}" type="presOf" srcId="{2B0DEEA6-1001-493F-962A-43CAA9EF98A1}" destId="{FE7E04EB-04D5-4BE6-BB00-984F14ACB9FD}" srcOrd="0" destOrd="0" presId="urn:microsoft.com/office/officeart/2018/2/layout/IconVerticalSolidList"/>
    <dgm:cxn modelId="{F2CCDF6A-8A73-419D-831F-279688B3E64F}" type="presOf" srcId="{10B06622-A750-4D16-B44A-0B90CD43CBDD}" destId="{067E1E12-AC92-4305-AD10-3D4641276DCB}" srcOrd="0" destOrd="0" presId="urn:microsoft.com/office/officeart/2018/2/layout/IconVerticalSolidList"/>
    <dgm:cxn modelId="{3E06F36B-6A9C-4CA2-A1B4-E6366632EE9A}" type="presOf" srcId="{04B1AD4B-F7B5-4363-B08C-96C7B1C5C75A}" destId="{12D08ECE-E7D0-4527-A467-2EB087E11E8E}" srcOrd="0" destOrd="0" presId="urn:microsoft.com/office/officeart/2018/2/layout/IconVerticalSolidList"/>
    <dgm:cxn modelId="{0138866F-15EA-4CA9-9811-48568EFD4087}" srcId="{479F31AB-345D-4325-9190-6A9A25297DB0}" destId="{2B0DEEA6-1001-493F-962A-43CAA9EF98A1}" srcOrd="5" destOrd="0" parTransId="{2D530593-243F-4B36-8D2C-6DF4DA777A90}" sibTransId="{3A0909C3-BA87-4E4C-BB2F-8D3A7DF9FD32}"/>
    <dgm:cxn modelId="{14D85D85-9C7F-44A9-9D06-85B324F72827}" type="presOf" srcId="{CFAE5EBB-248B-4E90-A399-9BC516F742AC}" destId="{9718C7D5-D930-4BE6-A3C3-F9DCB6141B23}" srcOrd="0" destOrd="0" presId="urn:microsoft.com/office/officeart/2018/2/layout/IconVerticalSolidList"/>
    <dgm:cxn modelId="{1E49F786-CCD6-4F18-BB94-F541903F23A1}" srcId="{479F31AB-345D-4325-9190-6A9A25297DB0}" destId="{C2CC0168-114A-495A-AE9B-BC55BE5F0302}" srcOrd="2" destOrd="0" parTransId="{51B7D122-0C18-4E5E-BB69-0BD45A1D46E3}" sibTransId="{03BA8F1F-3E8D-4376-95D6-9680AD2CA38E}"/>
    <dgm:cxn modelId="{18D49689-C165-4AB6-B9A7-C3F758B3E6F6}" type="presOf" srcId="{C2CC0168-114A-495A-AE9B-BC55BE5F0302}" destId="{6E934F2A-2755-4936-8722-C1469E306D72}" srcOrd="0" destOrd="0" presId="urn:microsoft.com/office/officeart/2018/2/layout/IconVerticalSolidList"/>
    <dgm:cxn modelId="{5CEC1FAC-30E0-4E56-BE86-7407A5EDDA04}" srcId="{479F31AB-345D-4325-9190-6A9A25297DB0}" destId="{CFAE5EBB-248B-4E90-A399-9BC516F742AC}" srcOrd="3" destOrd="0" parTransId="{DB5AA857-8C99-4834-87FB-E0D627203903}" sibTransId="{A6F55E90-D720-44D0-9EE9-F45151098676}"/>
    <dgm:cxn modelId="{F6C00DBC-4A8D-43CD-BAB3-255EBA3C1A7C}" type="presOf" srcId="{479F31AB-345D-4325-9190-6A9A25297DB0}" destId="{C4BECDAA-98F4-44D0-82AB-91C140AAA8D9}" srcOrd="0" destOrd="0" presId="urn:microsoft.com/office/officeart/2018/2/layout/IconVerticalSolidList"/>
    <dgm:cxn modelId="{508BABF2-80A0-42F1-AD1F-D0E0F2839986}" type="presOf" srcId="{57FF1879-00B1-48E5-BC4C-E0E8C54F3DF7}" destId="{A0045521-DF67-4302-8738-B818F72A68BE}" srcOrd="0" destOrd="0" presId="urn:microsoft.com/office/officeart/2018/2/layout/IconVerticalSolidList"/>
    <dgm:cxn modelId="{283C4BFB-2FFB-49D4-A71E-B49C9192F77A}" srcId="{479F31AB-345D-4325-9190-6A9A25297DB0}" destId="{04B1AD4B-F7B5-4363-B08C-96C7B1C5C75A}" srcOrd="4" destOrd="0" parTransId="{8C3B82A7-3D73-4947-A6F7-093D90095763}" sibTransId="{7393EB84-7C18-474C-B637-4884820C7FE3}"/>
    <dgm:cxn modelId="{E1EE41F1-468C-4C45-939C-3C32D8679AF0}" type="presParOf" srcId="{C4BECDAA-98F4-44D0-82AB-91C140AAA8D9}" destId="{46A00898-C366-4AD6-93C4-037A9748F833}" srcOrd="0" destOrd="0" presId="urn:microsoft.com/office/officeart/2018/2/layout/IconVerticalSolidList"/>
    <dgm:cxn modelId="{79FB9B41-42E8-487F-B930-77D24045EB24}" type="presParOf" srcId="{46A00898-C366-4AD6-93C4-037A9748F833}" destId="{43F4ED9F-A9E5-49D2-B005-AF62E752898E}" srcOrd="0" destOrd="0" presId="urn:microsoft.com/office/officeart/2018/2/layout/IconVerticalSolidList"/>
    <dgm:cxn modelId="{591519DB-9279-4B45-B79A-AC985DDAB5A1}" type="presParOf" srcId="{46A00898-C366-4AD6-93C4-037A9748F833}" destId="{01DF9419-B334-4580-90C5-F653AEBD8FE8}" srcOrd="1" destOrd="0" presId="urn:microsoft.com/office/officeart/2018/2/layout/IconVerticalSolidList"/>
    <dgm:cxn modelId="{359A9687-88AF-426A-9A41-389E471FBC98}" type="presParOf" srcId="{46A00898-C366-4AD6-93C4-037A9748F833}" destId="{716AC387-91C1-413A-AC4C-31D4DBE17BF5}" srcOrd="2" destOrd="0" presId="urn:microsoft.com/office/officeart/2018/2/layout/IconVerticalSolidList"/>
    <dgm:cxn modelId="{F4969944-5587-42E9-A022-D448C06B78DC}" type="presParOf" srcId="{46A00898-C366-4AD6-93C4-037A9748F833}" destId="{067E1E12-AC92-4305-AD10-3D4641276DCB}" srcOrd="3" destOrd="0" presId="urn:microsoft.com/office/officeart/2018/2/layout/IconVerticalSolidList"/>
    <dgm:cxn modelId="{E92CBBFA-1D10-48F4-8736-515A0A603441}" type="presParOf" srcId="{C4BECDAA-98F4-44D0-82AB-91C140AAA8D9}" destId="{3C1FC8DA-04ED-463C-93F3-A269334BE89D}" srcOrd="1" destOrd="0" presId="urn:microsoft.com/office/officeart/2018/2/layout/IconVerticalSolidList"/>
    <dgm:cxn modelId="{9F22D2A6-8A15-42BA-9798-2B146E7B7A0B}" type="presParOf" srcId="{C4BECDAA-98F4-44D0-82AB-91C140AAA8D9}" destId="{212AF381-973F-49AC-BA16-C1CF8C2BB1C4}" srcOrd="2" destOrd="0" presId="urn:microsoft.com/office/officeart/2018/2/layout/IconVerticalSolidList"/>
    <dgm:cxn modelId="{F218D865-5767-499B-8019-AF8E9151D617}" type="presParOf" srcId="{212AF381-973F-49AC-BA16-C1CF8C2BB1C4}" destId="{7EBA309F-F4F8-4C8F-B768-4238E5914627}" srcOrd="0" destOrd="0" presId="urn:microsoft.com/office/officeart/2018/2/layout/IconVerticalSolidList"/>
    <dgm:cxn modelId="{C3A19961-D5D6-4B3A-89D7-C34A9153D781}" type="presParOf" srcId="{212AF381-973F-49AC-BA16-C1CF8C2BB1C4}" destId="{4154175E-D4CD-446F-B8A0-CE642D53BDF5}" srcOrd="1" destOrd="0" presId="urn:microsoft.com/office/officeart/2018/2/layout/IconVerticalSolidList"/>
    <dgm:cxn modelId="{EF1A8BCD-B910-4B9C-9F4F-3F16845893F6}" type="presParOf" srcId="{212AF381-973F-49AC-BA16-C1CF8C2BB1C4}" destId="{01E9CDC6-3F8B-4ED0-B0C1-D72DB727AC48}" srcOrd="2" destOrd="0" presId="urn:microsoft.com/office/officeart/2018/2/layout/IconVerticalSolidList"/>
    <dgm:cxn modelId="{75731BEE-7B53-472A-BCD9-9C8E3779B6C4}" type="presParOf" srcId="{212AF381-973F-49AC-BA16-C1CF8C2BB1C4}" destId="{A0045521-DF67-4302-8738-B818F72A68BE}" srcOrd="3" destOrd="0" presId="urn:microsoft.com/office/officeart/2018/2/layout/IconVerticalSolidList"/>
    <dgm:cxn modelId="{4190106C-6E1C-4850-BB93-320C73A940F8}" type="presParOf" srcId="{C4BECDAA-98F4-44D0-82AB-91C140AAA8D9}" destId="{A6EF4E4D-F2CE-4129-8019-E9121A0D7CB4}" srcOrd="3" destOrd="0" presId="urn:microsoft.com/office/officeart/2018/2/layout/IconVerticalSolidList"/>
    <dgm:cxn modelId="{A3E46A9C-DEFE-437F-BDC1-FA28C71DBEFF}" type="presParOf" srcId="{C4BECDAA-98F4-44D0-82AB-91C140AAA8D9}" destId="{2746AE8D-2044-496B-B7EC-B5549F3D1FB7}" srcOrd="4" destOrd="0" presId="urn:microsoft.com/office/officeart/2018/2/layout/IconVerticalSolidList"/>
    <dgm:cxn modelId="{C667909B-CA98-41C6-8BC9-AFC6202F6BBD}" type="presParOf" srcId="{2746AE8D-2044-496B-B7EC-B5549F3D1FB7}" destId="{45AA690C-5906-4A8A-A802-029857ED8670}" srcOrd="0" destOrd="0" presId="urn:microsoft.com/office/officeart/2018/2/layout/IconVerticalSolidList"/>
    <dgm:cxn modelId="{BFF42165-BA04-4389-A262-C0F1DDC132A9}" type="presParOf" srcId="{2746AE8D-2044-496B-B7EC-B5549F3D1FB7}" destId="{07EA36BC-8891-4A09-8F56-B7BAB6A9EE3F}" srcOrd="1" destOrd="0" presId="urn:microsoft.com/office/officeart/2018/2/layout/IconVerticalSolidList"/>
    <dgm:cxn modelId="{7950B699-87C5-43EB-9D3A-EDE114ECFE98}" type="presParOf" srcId="{2746AE8D-2044-496B-B7EC-B5549F3D1FB7}" destId="{300331EE-1F99-4EE2-B3DD-889F4F0A3A7A}" srcOrd="2" destOrd="0" presId="urn:microsoft.com/office/officeart/2018/2/layout/IconVerticalSolidList"/>
    <dgm:cxn modelId="{8C79246E-EE71-4087-A257-6B106F83CD1F}" type="presParOf" srcId="{2746AE8D-2044-496B-B7EC-B5549F3D1FB7}" destId="{6E934F2A-2755-4936-8722-C1469E306D72}" srcOrd="3" destOrd="0" presId="urn:microsoft.com/office/officeart/2018/2/layout/IconVerticalSolidList"/>
    <dgm:cxn modelId="{11D66894-19F9-4E05-8B5B-1CE8206F08E0}" type="presParOf" srcId="{C4BECDAA-98F4-44D0-82AB-91C140AAA8D9}" destId="{D4A10DC1-AAE9-4D13-BA72-B9F4410EF51D}" srcOrd="5" destOrd="0" presId="urn:microsoft.com/office/officeart/2018/2/layout/IconVerticalSolidList"/>
    <dgm:cxn modelId="{20DC9468-0A49-49DF-B337-F4241E40B88A}" type="presParOf" srcId="{C4BECDAA-98F4-44D0-82AB-91C140AAA8D9}" destId="{A8B66F7A-6CF6-4641-9F18-2414E4B6EDFB}" srcOrd="6" destOrd="0" presId="urn:microsoft.com/office/officeart/2018/2/layout/IconVerticalSolidList"/>
    <dgm:cxn modelId="{5216C857-D588-4BAC-8B3D-7055F1B18140}" type="presParOf" srcId="{A8B66F7A-6CF6-4641-9F18-2414E4B6EDFB}" destId="{8271B5FE-20C9-4027-887D-A142A73A4DB5}" srcOrd="0" destOrd="0" presId="urn:microsoft.com/office/officeart/2018/2/layout/IconVerticalSolidList"/>
    <dgm:cxn modelId="{0DB456E5-B8A7-428A-8B57-C5F990DC1ECE}" type="presParOf" srcId="{A8B66F7A-6CF6-4641-9F18-2414E4B6EDFB}" destId="{6A46ED23-590D-4467-AF00-EADB1DF07B31}" srcOrd="1" destOrd="0" presId="urn:microsoft.com/office/officeart/2018/2/layout/IconVerticalSolidList"/>
    <dgm:cxn modelId="{75B697C7-5DC1-4554-AEEB-A78F639432BE}" type="presParOf" srcId="{A8B66F7A-6CF6-4641-9F18-2414E4B6EDFB}" destId="{D11BC231-0FDF-45E3-BBE5-2F0AFA8D8CCB}" srcOrd="2" destOrd="0" presId="urn:microsoft.com/office/officeart/2018/2/layout/IconVerticalSolidList"/>
    <dgm:cxn modelId="{51CA652A-AFE3-47D0-A78C-84FA638AB4E0}" type="presParOf" srcId="{A8B66F7A-6CF6-4641-9F18-2414E4B6EDFB}" destId="{9718C7D5-D930-4BE6-A3C3-F9DCB6141B23}" srcOrd="3" destOrd="0" presId="urn:microsoft.com/office/officeart/2018/2/layout/IconVerticalSolidList"/>
    <dgm:cxn modelId="{BDBA802D-F6A9-48EE-9074-29D2D442C141}" type="presParOf" srcId="{C4BECDAA-98F4-44D0-82AB-91C140AAA8D9}" destId="{D1E887DF-40F4-40D0-B9DB-FD7D5FEED4D0}" srcOrd="7" destOrd="0" presId="urn:microsoft.com/office/officeart/2018/2/layout/IconVerticalSolidList"/>
    <dgm:cxn modelId="{6A1799C8-C2AB-4157-8DC0-676EACC53AAA}" type="presParOf" srcId="{C4BECDAA-98F4-44D0-82AB-91C140AAA8D9}" destId="{669260F4-BE94-489B-B0F5-4407815F818B}" srcOrd="8" destOrd="0" presId="urn:microsoft.com/office/officeart/2018/2/layout/IconVerticalSolidList"/>
    <dgm:cxn modelId="{158E477C-D974-4304-A1A7-4787B9618D45}" type="presParOf" srcId="{669260F4-BE94-489B-B0F5-4407815F818B}" destId="{86FA05EA-1BD4-4AB7-AA53-07AC739D3F08}" srcOrd="0" destOrd="0" presId="urn:microsoft.com/office/officeart/2018/2/layout/IconVerticalSolidList"/>
    <dgm:cxn modelId="{E9A17C23-FBEA-4386-96F9-B186BC8F89FA}" type="presParOf" srcId="{669260F4-BE94-489B-B0F5-4407815F818B}" destId="{9FB8E441-2152-4674-8AB2-084B5CBDFC43}" srcOrd="1" destOrd="0" presId="urn:microsoft.com/office/officeart/2018/2/layout/IconVerticalSolidList"/>
    <dgm:cxn modelId="{C28EC7C8-1B28-4D32-881A-8B8E8BFFC061}" type="presParOf" srcId="{669260F4-BE94-489B-B0F5-4407815F818B}" destId="{F3CDE2EC-D5C8-4EBA-8784-51947A5515AA}" srcOrd="2" destOrd="0" presId="urn:microsoft.com/office/officeart/2018/2/layout/IconVerticalSolidList"/>
    <dgm:cxn modelId="{CEB63448-5940-4DC8-8373-A7DCBA26DEC9}" type="presParOf" srcId="{669260F4-BE94-489B-B0F5-4407815F818B}" destId="{12D08ECE-E7D0-4527-A467-2EB087E11E8E}" srcOrd="3" destOrd="0" presId="urn:microsoft.com/office/officeart/2018/2/layout/IconVerticalSolidList"/>
    <dgm:cxn modelId="{74E643F1-028A-4FDC-B242-CD5601A8A837}" type="presParOf" srcId="{C4BECDAA-98F4-44D0-82AB-91C140AAA8D9}" destId="{CAEAAF20-70F7-46AA-A947-2F8BCECB0DDD}" srcOrd="9" destOrd="0" presId="urn:microsoft.com/office/officeart/2018/2/layout/IconVerticalSolidList"/>
    <dgm:cxn modelId="{8FCA17B8-AA28-4AEF-9D59-60BA33F2C2E3}" type="presParOf" srcId="{C4BECDAA-98F4-44D0-82AB-91C140AAA8D9}" destId="{3AAA418A-3875-4479-B753-83ED8003CFE1}" srcOrd="10" destOrd="0" presId="urn:microsoft.com/office/officeart/2018/2/layout/IconVerticalSolidList"/>
    <dgm:cxn modelId="{4B37BAE1-8E52-410B-A6E1-B8C83B5388B6}" type="presParOf" srcId="{3AAA418A-3875-4479-B753-83ED8003CFE1}" destId="{35B34204-25CC-449C-89D4-11B04C079F55}" srcOrd="0" destOrd="0" presId="urn:microsoft.com/office/officeart/2018/2/layout/IconVerticalSolidList"/>
    <dgm:cxn modelId="{7820C5C4-F99F-4FFE-990D-256AD03716A8}" type="presParOf" srcId="{3AAA418A-3875-4479-B753-83ED8003CFE1}" destId="{3B6CDE36-44A6-4041-9895-5AB1EFE4F661}" srcOrd="1" destOrd="0" presId="urn:microsoft.com/office/officeart/2018/2/layout/IconVerticalSolidList"/>
    <dgm:cxn modelId="{82FEAC34-E627-43F1-9475-232152D9E9A4}" type="presParOf" srcId="{3AAA418A-3875-4479-B753-83ED8003CFE1}" destId="{65C2F412-6CFF-468E-9531-14DCDD92C9B0}" srcOrd="2" destOrd="0" presId="urn:microsoft.com/office/officeart/2018/2/layout/IconVerticalSolidList"/>
    <dgm:cxn modelId="{F82FA262-D229-458E-9878-C9AF8A082A03}" type="presParOf" srcId="{3AAA418A-3875-4479-B753-83ED8003CFE1}" destId="{FE7E04EB-04D5-4BE6-BB00-984F14ACB9F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E74DD8-B59D-4C92-AD8B-0DE9B9EC26E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9EBA928-88AA-48EA-AF54-D3FFABD62CC6}">
      <dgm:prSet/>
      <dgm:spPr/>
      <dgm:t>
        <a:bodyPr/>
        <a:lstStyle/>
        <a:p>
          <a:pPr>
            <a:lnSpc>
              <a:spcPct val="100000"/>
            </a:lnSpc>
          </a:pPr>
          <a:r>
            <a:rPr lang="en-US">
              <a:latin typeface="Franklin Gothic Demi"/>
            </a:rPr>
            <a:t>Most important resource providers can use to resolve concerns with PHPs or anything regarding NC Medicaid</a:t>
          </a:r>
        </a:p>
      </dgm:t>
    </dgm:pt>
    <dgm:pt modelId="{8110D1E6-5CFE-49AC-9EEC-81375BF056A1}" type="parTrans" cxnId="{442CC0C1-65C1-42DF-9011-7007CBE44938}">
      <dgm:prSet/>
      <dgm:spPr/>
      <dgm:t>
        <a:bodyPr/>
        <a:lstStyle/>
        <a:p>
          <a:endParaRPr lang="en-US"/>
        </a:p>
      </dgm:t>
    </dgm:pt>
    <dgm:pt modelId="{4A2FFE1B-A327-465C-BE08-C4FDE672DE53}" type="sibTrans" cxnId="{442CC0C1-65C1-42DF-9011-7007CBE44938}">
      <dgm:prSet/>
      <dgm:spPr/>
      <dgm:t>
        <a:bodyPr/>
        <a:lstStyle/>
        <a:p>
          <a:endParaRPr lang="en-US"/>
        </a:p>
      </dgm:t>
    </dgm:pt>
    <dgm:pt modelId="{E5F08ACB-42A3-4AC1-92EE-5A821ABF5457}">
      <dgm:prSet/>
      <dgm:spPr/>
      <dgm:t>
        <a:bodyPr/>
        <a:lstStyle/>
        <a:p>
          <a:pPr>
            <a:lnSpc>
              <a:spcPct val="100000"/>
            </a:lnSpc>
          </a:pPr>
          <a:r>
            <a:rPr lang="en-US">
              <a:latin typeface="Franklin Gothic Demi"/>
            </a:rPr>
            <a:t>Represents interests of provider community by receiving and responding to inquiries and complaints regarding PHPs, NCTracks – Provider enrollment. </a:t>
          </a:r>
        </a:p>
      </dgm:t>
    </dgm:pt>
    <dgm:pt modelId="{5222CBD9-A87D-4511-8133-81A6BDF62EFF}" type="parTrans" cxnId="{4042A870-CE89-4D35-8CB4-B63559C8BCBA}">
      <dgm:prSet/>
      <dgm:spPr/>
      <dgm:t>
        <a:bodyPr/>
        <a:lstStyle/>
        <a:p>
          <a:endParaRPr lang="en-US"/>
        </a:p>
      </dgm:t>
    </dgm:pt>
    <dgm:pt modelId="{73301159-B5D0-4531-9666-2F70B35B639D}" type="sibTrans" cxnId="{4042A870-CE89-4D35-8CB4-B63559C8BCBA}">
      <dgm:prSet/>
      <dgm:spPr/>
      <dgm:t>
        <a:bodyPr/>
        <a:lstStyle/>
        <a:p>
          <a:endParaRPr lang="en-US"/>
        </a:p>
      </dgm:t>
    </dgm:pt>
    <dgm:pt modelId="{016A646D-B544-446B-B4E9-37AEE84D247D}">
      <dgm:prSet/>
      <dgm:spPr/>
      <dgm:t>
        <a:bodyPr/>
        <a:lstStyle/>
        <a:p>
          <a:pPr>
            <a:lnSpc>
              <a:spcPct val="100000"/>
            </a:lnSpc>
          </a:pPr>
          <a:r>
            <a:rPr lang="en-US">
              <a:latin typeface="Franklin Gothic Demi"/>
            </a:rPr>
            <a:t>Ombudsman team meets daily to review and discuss  provider enrollment cases </a:t>
          </a:r>
        </a:p>
      </dgm:t>
    </dgm:pt>
    <dgm:pt modelId="{9B5EA2FB-B0D2-412E-A341-CF388FC717BF}" type="parTrans" cxnId="{721AA809-7395-4DB8-95B3-19E963AEE58C}">
      <dgm:prSet/>
      <dgm:spPr/>
      <dgm:t>
        <a:bodyPr/>
        <a:lstStyle/>
        <a:p>
          <a:endParaRPr lang="en-US"/>
        </a:p>
      </dgm:t>
    </dgm:pt>
    <dgm:pt modelId="{971891DA-13D7-4A95-88B9-456B5FF06EEC}" type="sibTrans" cxnId="{721AA809-7395-4DB8-95B3-19E963AEE58C}">
      <dgm:prSet/>
      <dgm:spPr/>
      <dgm:t>
        <a:bodyPr/>
        <a:lstStyle/>
        <a:p>
          <a:endParaRPr lang="en-US"/>
        </a:p>
      </dgm:t>
    </dgm:pt>
    <dgm:pt modelId="{E6143242-83D7-4AF7-A151-0E0F63101F7B}">
      <dgm:prSet phldr="0"/>
      <dgm:spPr/>
      <dgm:t>
        <a:bodyPr/>
        <a:lstStyle/>
        <a:p>
          <a:pPr>
            <a:lnSpc>
              <a:spcPct val="100000"/>
            </a:lnSpc>
          </a:pPr>
          <a:r>
            <a:rPr lang="en-US">
              <a:latin typeface="Franklin Gothic Demi"/>
              <a:hlinkClick xmlns:r="http://schemas.openxmlformats.org/officeDocument/2006/relationships" r:id="rId1"/>
            </a:rPr>
            <a:t>Medicaid.Providerombudsman@dhhs.nc.gov</a:t>
          </a:r>
          <a:r>
            <a:rPr lang="en-US">
              <a:latin typeface="Franklin Gothic Demi"/>
            </a:rPr>
            <a:t>                             or 866-304-7062</a:t>
          </a:r>
        </a:p>
      </dgm:t>
    </dgm:pt>
    <dgm:pt modelId="{DE5F2660-39FC-4A20-BFB7-88D271A3ADF1}" type="parTrans" cxnId="{2C1D7E79-64DA-46D0-8E10-426CDABCB948}">
      <dgm:prSet/>
      <dgm:spPr/>
      <dgm:t>
        <a:bodyPr/>
        <a:lstStyle/>
        <a:p>
          <a:endParaRPr lang="en-US"/>
        </a:p>
      </dgm:t>
    </dgm:pt>
    <dgm:pt modelId="{C68A9C3F-3A6A-434B-B29F-8C073EC13F30}" type="sibTrans" cxnId="{2C1D7E79-64DA-46D0-8E10-426CDABCB948}">
      <dgm:prSet/>
      <dgm:spPr/>
      <dgm:t>
        <a:bodyPr/>
        <a:lstStyle/>
        <a:p>
          <a:endParaRPr lang="en-US"/>
        </a:p>
      </dgm:t>
    </dgm:pt>
    <dgm:pt modelId="{C6EFA888-3817-40C2-816A-280017233E09}">
      <dgm:prSet phldr="0"/>
      <dgm:spPr/>
      <dgm:t>
        <a:bodyPr/>
        <a:lstStyle/>
        <a:p>
          <a:pPr>
            <a:lnSpc>
              <a:spcPct val="100000"/>
            </a:lnSpc>
          </a:pPr>
          <a:r>
            <a:rPr lang="en-US">
              <a:latin typeface="Franklin Gothic Demi"/>
            </a:rPr>
            <a:t>Consists of DHB Provider Ombudsman Team and DHB Member Ops-Call Center Team</a:t>
          </a:r>
        </a:p>
      </dgm:t>
    </dgm:pt>
    <dgm:pt modelId="{02B30877-8C55-44A3-B6F1-04E429416B16}" type="parTrans" cxnId="{ECEFF5A5-C556-44A2-85B8-7A72B0AEF2D1}">
      <dgm:prSet/>
      <dgm:spPr/>
      <dgm:t>
        <a:bodyPr/>
        <a:lstStyle/>
        <a:p>
          <a:endParaRPr lang="en-US"/>
        </a:p>
      </dgm:t>
    </dgm:pt>
    <dgm:pt modelId="{BC97A4B6-F48F-4291-98AB-73D4ED296555}" type="sibTrans" cxnId="{ECEFF5A5-C556-44A2-85B8-7A72B0AEF2D1}">
      <dgm:prSet/>
      <dgm:spPr/>
      <dgm:t>
        <a:bodyPr/>
        <a:lstStyle/>
        <a:p>
          <a:endParaRPr lang="en-US"/>
        </a:p>
      </dgm:t>
    </dgm:pt>
    <dgm:pt modelId="{8C46330C-F01B-4097-AD2D-4DE4A27F2823}" type="pres">
      <dgm:prSet presAssocID="{14E74DD8-B59D-4C92-AD8B-0DE9B9EC26EF}" presName="root" presStyleCnt="0">
        <dgm:presLayoutVars>
          <dgm:dir/>
          <dgm:resizeHandles val="exact"/>
        </dgm:presLayoutVars>
      </dgm:prSet>
      <dgm:spPr/>
    </dgm:pt>
    <dgm:pt modelId="{F77DF6CD-D7D3-4AC3-B16A-60BF8D610BC0}" type="pres">
      <dgm:prSet presAssocID="{D9EBA928-88AA-48EA-AF54-D3FFABD62CC6}" presName="compNode" presStyleCnt="0"/>
      <dgm:spPr/>
    </dgm:pt>
    <dgm:pt modelId="{67C1E46A-D7E2-476F-A943-3C2CABD1C06C}" type="pres">
      <dgm:prSet presAssocID="{D9EBA928-88AA-48EA-AF54-D3FFABD62CC6}" presName="bgRect" presStyleLbl="bgShp" presStyleIdx="0" presStyleCnt="5" custLinFactNeighborX="8730" custLinFactNeighborY="-34495"/>
      <dgm:spPr>
        <a:ln>
          <a:solidFill>
            <a:schemeClr val="tx1"/>
          </a:solidFill>
        </a:ln>
      </dgm:spPr>
    </dgm:pt>
    <dgm:pt modelId="{91FBA221-244D-44E5-A17A-9042CC81292E}" type="pres">
      <dgm:prSet presAssocID="{D9EBA928-88AA-48EA-AF54-D3FFABD62CC6}"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tethoscope"/>
        </a:ext>
      </dgm:extLst>
    </dgm:pt>
    <dgm:pt modelId="{525B5937-D851-41A7-97DB-82845E54365B}" type="pres">
      <dgm:prSet presAssocID="{D9EBA928-88AA-48EA-AF54-D3FFABD62CC6}" presName="spaceRect" presStyleCnt="0"/>
      <dgm:spPr/>
    </dgm:pt>
    <dgm:pt modelId="{5960C60C-8365-43DF-8EEF-7742E1FCC43B}" type="pres">
      <dgm:prSet presAssocID="{D9EBA928-88AA-48EA-AF54-D3FFABD62CC6}" presName="parTx" presStyleLbl="revTx" presStyleIdx="0" presStyleCnt="5">
        <dgm:presLayoutVars>
          <dgm:chMax val="0"/>
          <dgm:chPref val="0"/>
        </dgm:presLayoutVars>
      </dgm:prSet>
      <dgm:spPr/>
    </dgm:pt>
    <dgm:pt modelId="{6311CDE1-30AB-4395-BBB2-EA280FA10B0E}" type="pres">
      <dgm:prSet presAssocID="{4A2FFE1B-A327-465C-BE08-C4FDE672DE53}" presName="sibTrans" presStyleCnt="0"/>
      <dgm:spPr/>
    </dgm:pt>
    <dgm:pt modelId="{145C416F-79AE-4388-834B-A5FE800175B3}" type="pres">
      <dgm:prSet presAssocID="{C6EFA888-3817-40C2-816A-280017233E09}" presName="compNode" presStyleCnt="0"/>
      <dgm:spPr/>
    </dgm:pt>
    <dgm:pt modelId="{9EE20F1A-C491-4E47-9D25-F8EF1317C686}" type="pres">
      <dgm:prSet presAssocID="{C6EFA888-3817-40C2-816A-280017233E09}" presName="bgRect" presStyleLbl="bgShp" presStyleIdx="1" presStyleCnt="5"/>
      <dgm:spPr>
        <a:ln>
          <a:solidFill>
            <a:schemeClr val="tx1"/>
          </a:solidFill>
        </a:ln>
      </dgm:spPr>
    </dgm:pt>
    <dgm:pt modelId="{DA889AFD-6C27-4B27-8B5F-7A9BE39A0CDF}" type="pres">
      <dgm:prSet presAssocID="{C6EFA888-3817-40C2-816A-280017233E09}" presName="iconRect" presStyleLbl="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Target Audience"/>
        </a:ext>
      </dgm:extLst>
    </dgm:pt>
    <dgm:pt modelId="{C259A8C5-1A3F-429A-A07C-0EACC51B21FC}" type="pres">
      <dgm:prSet presAssocID="{C6EFA888-3817-40C2-816A-280017233E09}" presName="spaceRect" presStyleCnt="0"/>
      <dgm:spPr/>
    </dgm:pt>
    <dgm:pt modelId="{99743911-5795-4B6F-AB30-D5069D044C2F}" type="pres">
      <dgm:prSet presAssocID="{C6EFA888-3817-40C2-816A-280017233E09}" presName="parTx" presStyleLbl="revTx" presStyleIdx="1" presStyleCnt="5">
        <dgm:presLayoutVars>
          <dgm:chMax val="0"/>
          <dgm:chPref val="0"/>
        </dgm:presLayoutVars>
      </dgm:prSet>
      <dgm:spPr/>
    </dgm:pt>
    <dgm:pt modelId="{38980D9A-35BA-49A1-891F-2B86EA381CC5}" type="pres">
      <dgm:prSet presAssocID="{BC97A4B6-F48F-4291-98AB-73D4ED296555}" presName="sibTrans" presStyleCnt="0"/>
      <dgm:spPr/>
    </dgm:pt>
    <dgm:pt modelId="{58A69302-F170-461A-871C-B71C624F38C8}" type="pres">
      <dgm:prSet presAssocID="{E5F08ACB-42A3-4AC1-92EE-5A821ABF5457}" presName="compNode" presStyleCnt="0"/>
      <dgm:spPr/>
    </dgm:pt>
    <dgm:pt modelId="{D32F52C3-B287-4582-9CAA-A6AEE9E7BB57}" type="pres">
      <dgm:prSet presAssocID="{E5F08ACB-42A3-4AC1-92EE-5A821ABF5457}" presName="bgRect" presStyleLbl="bgShp" presStyleIdx="2" presStyleCnt="5"/>
      <dgm:spPr>
        <a:ln>
          <a:solidFill>
            <a:schemeClr val="tx1"/>
          </a:solidFill>
        </a:ln>
      </dgm:spPr>
    </dgm:pt>
    <dgm:pt modelId="{A0E64453-85DA-4F40-9387-5253C77820E7}" type="pres">
      <dgm:prSet presAssocID="{E5F08ACB-42A3-4AC1-92EE-5A821ABF5457}"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Users"/>
        </a:ext>
      </dgm:extLst>
    </dgm:pt>
    <dgm:pt modelId="{96FD5FA0-408C-4856-816A-25086DB89166}" type="pres">
      <dgm:prSet presAssocID="{E5F08ACB-42A3-4AC1-92EE-5A821ABF5457}" presName="spaceRect" presStyleCnt="0"/>
      <dgm:spPr/>
    </dgm:pt>
    <dgm:pt modelId="{7B49A749-EE8C-489E-96EE-727194B46FCB}" type="pres">
      <dgm:prSet presAssocID="{E5F08ACB-42A3-4AC1-92EE-5A821ABF5457}" presName="parTx" presStyleLbl="revTx" presStyleIdx="2" presStyleCnt="5">
        <dgm:presLayoutVars>
          <dgm:chMax val="0"/>
          <dgm:chPref val="0"/>
        </dgm:presLayoutVars>
      </dgm:prSet>
      <dgm:spPr/>
    </dgm:pt>
    <dgm:pt modelId="{A5816DE1-16F5-485C-AE6C-2617BE2C9C9A}" type="pres">
      <dgm:prSet presAssocID="{73301159-B5D0-4531-9666-2F70B35B639D}" presName="sibTrans" presStyleCnt="0"/>
      <dgm:spPr/>
    </dgm:pt>
    <dgm:pt modelId="{B9B7468F-11D6-4493-849D-B5010072BD0D}" type="pres">
      <dgm:prSet presAssocID="{016A646D-B544-446B-B4E9-37AEE84D247D}" presName="compNode" presStyleCnt="0"/>
      <dgm:spPr/>
    </dgm:pt>
    <dgm:pt modelId="{913CA674-99DF-45EF-A2CA-EBF91EBBE00E}" type="pres">
      <dgm:prSet presAssocID="{016A646D-B544-446B-B4E9-37AEE84D247D}" presName="bgRect" presStyleLbl="bgShp" presStyleIdx="3" presStyleCnt="5"/>
      <dgm:spPr>
        <a:ln>
          <a:solidFill>
            <a:schemeClr val="tx1"/>
          </a:solidFill>
        </a:ln>
      </dgm:spPr>
    </dgm:pt>
    <dgm:pt modelId="{F7A18BD6-B6A4-46B7-8F73-AA3830576D29}" type="pres">
      <dgm:prSet presAssocID="{016A646D-B544-446B-B4E9-37AEE84D247D}" presName="iconRect" presStyleLbl="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Envelope"/>
        </a:ext>
      </dgm:extLst>
    </dgm:pt>
    <dgm:pt modelId="{48DAEC69-067C-44C1-9EBC-CEB0F5F8CE12}" type="pres">
      <dgm:prSet presAssocID="{016A646D-B544-446B-B4E9-37AEE84D247D}" presName="spaceRect" presStyleCnt="0"/>
      <dgm:spPr/>
    </dgm:pt>
    <dgm:pt modelId="{86F5D961-C37F-4BA3-974B-1BB520A9AFE6}" type="pres">
      <dgm:prSet presAssocID="{016A646D-B544-446B-B4E9-37AEE84D247D}" presName="parTx" presStyleLbl="revTx" presStyleIdx="3" presStyleCnt="5">
        <dgm:presLayoutVars>
          <dgm:chMax val="0"/>
          <dgm:chPref val="0"/>
        </dgm:presLayoutVars>
      </dgm:prSet>
      <dgm:spPr/>
    </dgm:pt>
    <dgm:pt modelId="{319E14C6-872A-4B86-960D-91E6B9CDE25C}" type="pres">
      <dgm:prSet presAssocID="{971891DA-13D7-4A95-88B9-456B5FF06EEC}" presName="sibTrans" presStyleCnt="0"/>
      <dgm:spPr/>
    </dgm:pt>
    <dgm:pt modelId="{500142FC-0CD6-4642-AE58-00C48FED6B79}" type="pres">
      <dgm:prSet presAssocID="{E6143242-83D7-4AF7-A151-0E0F63101F7B}" presName="compNode" presStyleCnt="0"/>
      <dgm:spPr/>
    </dgm:pt>
    <dgm:pt modelId="{63BB733E-ECEE-4E42-9F30-0C7011C96355}" type="pres">
      <dgm:prSet presAssocID="{E6143242-83D7-4AF7-A151-0E0F63101F7B}" presName="bgRect" presStyleLbl="bgShp" presStyleIdx="4" presStyleCnt="5"/>
      <dgm:spPr>
        <a:ln>
          <a:solidFill>
            <a:schemeClr val="tx1"/>
          </a:solidFill>
        </a:ln>
      </dgm:spPr>
    </dgm:pt>
    <dgm:pt modelId="{2731933E-4FCD-4389-9587-41DE1CFCA164}" type="pres">
      <dgm:prSet presAssocID="{E6143242-83D7-4AF7-A151-0E0F63101F7B}" presName="iconRect" presStyleLbl="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Call center"/>
        </a:ext>
      </dgm:extLst>
    </dgm:pt>
    <dgm:pt modelId="{6A5D727B-A0FC-4022-99FA-2980A8E744BE}" type="pres">
      <dgm:prSet presAssocID="{E6143242-83D7-4AF7-A151-0E0F63101F7B}" presName="spaceRect" presStyleCnt="0"/>
      <dgm:spPr/>
    </dgm:pt>
    <dgm:pt modelId="{AE9BA494-73C1-49AA-B221-5A3A89CE90F2}" type="pres">
      <dgm:prSet presAssocID="{E6143242-83D7-4AF7-A151-0E0F63101F7B}" presName="parTx" presStyleLbl="revTx" presStyleIdx="4" presStyleCnt="5">
        <dgm:presLayoutVars>
          <dgm:chMax val="0"/>
          <dgm:chPref val="0"/>
        </dgm:presLayoutVars>
      </dgm:prSet>
      <dgm:spPr/>
    </dgm:pt>
  </dgm:ptLst>
  <dgm:cxnLst>
    <dgm:cxn modelId="{721AA809-7395-4DB8-95B3-19E963AEE58C}" srcId="{14E74DD8-B59D-4C92-AD8B-0DE9B9EC26EF}" destId="{016A646D-B544-446B-B4E9-37AEE84D247D}" srcOrd="3" destOrd="0" parTransId="{9B5EA2FB-B0D2-412E-A341-CF388FC717BF}" sibTransId="{971891DA-13D7-4A95-88B9-456B5FF06EEC}"/>
    <dgm:cxn modelId="{E2AAD60F-3D9A-4547-9659-239FD261456A}" type="presOf" srcId="{D9EBA928-88AA-48EA-AF54-D3FFABD62CC6}" destId="{5960C60C-8365-43DF-8EEF-7742E1FCC43B}" srcOrd="0" destOrd="0" presId="urn:microsoft.com/office/officeart/2018/2/layout/IconVerticalSolidList"/>
    <dgm:cxn modelId="{F7D3734B-F9CB-4694-9A8D-02A1E9A747E3}" type="presOf" srcId="{C6EFA888-3817-40C2-816A-280017233E09}" destId="{99743911-5795-4B6F-AB30-D5069D044C2F}" srcOrd="0" destOrd="0" presId="urn:microsoft.com/office/officeart/2018/2/layout/IconVerticalSolidList"/>
    <dgm:cxn modelId="{685DA64F-2723-4A57-B840-7DE3E5E84068}" type="presOf" srcId="{E6143242-83D7-4AF7-A151-0E0F63101F7B}" destId="{AE9BA494-73C1-49AA-B221-5A3A89CE90F2}" srcOrd="0" destOrd="0" presId="urn:microsoft.com/office/officeart/2018/2/layout/IconVerticalSolidList"/>
    <dgm:cxn modelId="{4042A870-CE89-4D35-8CB4-B63559C8BCBA}" srcId="{14E74DD8-B59D-4C92-AD8B-0DE9B9EC26EF}" destId="{E5F08ACB-42A3-4AC1-92EE-5A821ABF5457}" srcOrd="2" destOrd="0" parTransId="{5222CBD9-A87D-4511-8133-81A6BDF62EFF}" sibTransId="{73301159-B5D0-4531-9666-2F70B35B639D}"/>
    <dgm:cxn modelId="{2EE4FC54-6512-436A-BFFE-5458406BF29C}" type="presOf" srcId="{E5F08ACB-42A3-4AC1-92EE-5A821ABF5457}" destId="{7B49A749-EE8C-489E-96EE-727194B46FCB}" srcOrd="0" destOrd="0" presId="urn:microsoft.com/office/officeart/2018/2/layout/IconVerticalSolidList"/>
    <dgm:cxn modelId="{2C1D7E79-64DA-46D0-8E10-426CDABCB948}" srcId="{14E74DD8-B59D-4C92-AD8B-0DE9B9EC26EF}" destId="{E6143242-83D7-4AF7-A151-0E0F63101F7B}" srcOrd="4" destOrd="0" parTransId="{DE5F2660-39FC-4A20-BFB7-88D271A3ADF1}" sibTransId="{C68A9C3F-3A6A-434B-B29F-8C073EC13F30}"/>
    <dgm:cxn modelId="{ECEFF5A5-C556-44A2-85B8-7A72B0AEF2D1}" srcId="{14E74DD8-B59D-4C92-AD8B-0DE9B9EC26EF}" destId="{C6EFA888-3817-40C2-816A-280017233E09}" srcOrd="1" destOrd="0" parTransId="{02B30877-8C55-44A3-B6F1-04E429416B16}" sibTransId="{BC97A4B6-F48F-4291-98AB-73D4ED296555}"/>
    <dgm:cxn modelId="{62907FB9-5E6A-4246-A28D-4FE2A0771AEE}" type="presOf" srcId="{016A646D-B544-446B-B4E9-37AEE84D247D}" destId="{86F5D961-C37F-4BA3-974B-1BB520A9AFE6}" srcOrd="0" destOrd="0" presId="urn:microsoft.com/office/officeart/2018/2/layout/IconVerticalSolidList"/>
    <dgm:cxn modelId="{442CC0C1-65C1-42DF-9011-7007CBE44938}" srcId="{14E74DD8-B59D-4C92-AD8B-0DE9B9EC26EF}" destId="{D9EBA928-88AA-48EA-AF54-D3FFABD62CC6}" srcOrd="0" destOrd="0" parTransId="{8110D1E6-5CFE-49AC-9EEC-81375BF056A1}" sibTransId="{4A2FFE1B-A327-465C-BE08-C4FDE672DE53}"/>
    <dgm:cxn modelId="{111D48D4-71C8-4412-9777-9958962FC109}" type="presOf" srcId="{14E74DD8-B59D-4C92-AD8B-0DE9B9EC26EF}" destId="{8C46330C-F01B-4097-AD2D-4DE4A27F2823}" srcOrd="0" destOrd="0" presId="urn:microsoft.com/office/officeart/2018/2/layout/IconVerticalSolidList"/>
    <dgm:cxn modelId="{8CBC602A-8EFC-4C02-A718-0B1097249CA3}" type="presParOf" srcId="{8C46330C-F01B-4097-AD2D-4DE4A27F2823}" destId="{F77DF6CD-D7D3-4AC3-B16A-60BF8D610BC0}" srcOrd="0" destOrd="0" presId="urn:microsoft.com/office/officeart/2018/2/layout/IconVerticalSolidList"/>
    <dgm:cxn modelId="{C09080C4-CA7C-4A22-BA77-AFC60B625BD6}" type="presParOf" srcId="{F77DF6CD-D7D3-4AC3-B16A-60BF8D610BC0}" destId="{67C1E46A-D7E2-476F-A943-3C2CABD1C06C}" srcOrd="0" destOrd="0" presId="urn:microsoft.com/office/officeart/2018/2/layout/IconVerticalSolidList"/>
    <dgm:cxn modelId="{D843D29F-811C-4382-8651-5EDC23796F29}" type="presParOf" srcId="{F77DF6CD-D7D3-4AC3-B16A-60BF8D610BC0}" destId="{91FBA221-244D-44E5-A17A-9042CC81292E}" srcOrd="1" destOrd="0" presId="urn:microsoft.com/office/officeart/2018/2/layout/IconVerticalSolidList"/>
    <dgm:cxn modelId="{CB3050AB-AC48-45F5-B22E-E6060FA23B48}" type="presParOf" srcId="{F77DF6CD-D7D3-4AC3-B16A-60BF8D610BC0}" destId="{525B5937-D851-41A7-97DB-82845E54365B}" srcOrd="2" destOrd="0" presId="urn:microsoft.com/office/officeart/2018/2/layout/IconVerticalSolidList"/>
    <dgm:cxn modelId="{B575A4F8-951E-4547-8233-3D2B7BCCD29F}" type="presParOf" srcId="{F77DF6CD-D7D3-4AC3-B16A-60BF8D610BC0}" destId="{5960C60C-8365-43DF-8EEF-7742E1FCC43B}" srcOrd="3" destOrd="0" presId="urn:microsoft.com/office/officeart/2018/2/layout/IconVerticalSolidList"/>
    <dgm:cxn modelId="{F5EF71D1-F242-4741-9855-1CA76451550A}" type="presParOf" srcId="{8C46330C-F01B-4097-AD2D-4DE4A27F2823}" destId="{6311CDE1-30AB-4395-BBB2-EA280FA10B0E}" srcOrd="1" destOrd="0" presId="urn:microsoft.com/office/officeart/2018/2/layout/IconVerticalSolidList"/>
    <dgm:cxn modelId="{B913937D-3D91-4C26-9D8B-30DDB9F77688}" type="presParOf" srcId="{8C46330C-F01B-4097-AD2D-4DE4A27F2823}" destId="{145C416F-79AE-4388-834B-A5FE800175B3}" srcOrd="2" destOrd="0" presId="urn:microsoft.com/office/officeart/2018/2/layout/IconVerticalSolidList"/>
    <dgm:cxn modelId="{8C3662C7-0786-4F37-9F4E-C7C47BB4EBAC}" type="presParOf" srcId="{145C416F-79AE-4388-834B-A5FE800175B3}" destId="{9EE20F1A-C491-4E47-9D25-F8EF1317C686}" srcOrd="0" destOrd="0" presId="urn:microsoft.com/office/officeart/2018/2/layout/IconVerticalSolidList"/>
    <dgm:cxn modelId="{1296B44D-434F-4B94-B3DA-F618B815D678}" type="presParOf" srcId="{145C416F-79AE-4388-834B-A5FE800175B3}" destId="{DA889AFD-6C27-4B27-8B5F-7A9BE39A0CDF}" srcOrd="1" destOrd="0" presId="urn:microsoft.com/office/officeart/2018/2/layout/IconVerticalSolidList"/>
    <dgm:cxn modelId="{ED603D3C-E6FA-4A61-916D-771C3C124A92}" type="presParOf" srcId="{145C416F-79AE-4388-834B-A5FE800175B3}" destId="{C259A8C5-1A3F-429A-A07C-0EACC51B21FC}" srcOrd="2" destOrd="0" presId="urn:microsoft.com/office/officeart/2018/2/layout/IconVerticalSolidList"/>
    <dgm:cxn modelId="{E8566272-D556-4C42-ABEE-051992CFF1B2}" type="presParOf" srcId="{145C416F-79AE-4388-834B-A5FE800175B3}" destId="{99743911-5795-4B6F-AB30-D5069D044C2F}" srcOrd="3" destOrd="0" presId="urn:microsoft.com/office/officeart/2018/2/layout/IconVerticalSolidList"/>
    <dgm:cxn modelId="{9DF06A8F-3120-4A6E-B4E7-F76147E8696E}" type="presParOf" srcId="{8C46330C-F01B-4097-AD2D-4DE4A27F2823}" destId="{38980D9A-35BA-49A1-891F-2B86EA381CC5}" srcOrd="3" destOrd="0" presId="urn:microsoft.com/office/officeart/2018/2/layout/IconVerticalSolidList"/>
    <dgm:cxn modelId="{D3638B48-0153-49BC-B80F-E81041AE190E}" type="presParOf" srcId="{8C46330C-F01B-4097-AD2D-4DE4A27F2823}" destId="{58A69302-F170-461A-871C-B71C624F38C8}" srcOrd="4" destOrd="0" presId="urn:microsoft.com/office/officeart/2018/2/layout/IconVerticalSolidList"/>
    <dgm:cxn modelId="{E03B7DA2-C861-4D30-B995-BDBE84C87351}" type="presParOf" srcId="{58A69302-F170-461A-871C-B71C624F38C8}" destId="{D32F52C3-B287-4582-9CAA-A6AEE9E7BB57}" srcOrd="0" destOrd="0" presId="urn:microsoft.com/office/officeart/2018/2/layout/IconVerticalSolidList"/>
    <dgm:cxn modelId="{4159D2D2-5CA4-4ADC-B4BA-FB76C6CB276D}" type="presParOf" srcId="{58A69302-F170-461A-871C-B71C624F38C8}" destId="{A0E64453-85DA-4F40-9387-5253C77820E7}" srcOrd="1" destOrd="0" presId="urn:microsoft.com/office/officeart/2018/2/layout/IconVerticalSolidList"/>
    <dgm:cxn modelId="{B38AB00C-C631-499A-B511-086C4D73F052}" type="presParOf" srcId="{58A69302-F170-461A-871C-B71C624F38C8}" destId="{96FD5FA0-408C-4856-816A-25086DB89166}" srcOrd="2" destOrd="0" presId="urn:microsoft.com/office/officeart/2018/2/layout/IconVerticalSolidList"/>
    <dgm:cxn modelId="{70D8F052-2BF8-4B20-8DAA-9A4A7F677922}" type="presParOf" srcId="{58A69302-F170-461A-871C-B71C624F38C8}" destId="{7B49A749-EE8C-489E-96EE-727194B46FCB}" srcOrd="3" destOrd="0" presId="urn:microsoft.com/office/officeart/2018/2/layout/IconVerticalSolidList"/>
    <dgm:cxn modelId="{800BEC59-6187-48C8-A90F-67514A3632AB}" type="presParOf" srcId="{8C46330C-F01B-4097-AD2D-4DE4A27F2823}" destId="{A5816DE1-16F5-485C-AE6C-2617BE2C9C9A}" srcOrd="5" destOrd="0" presId="urn:microsoft.com/office/officeart/2018/2/layout/IconVerticalSolidList"/>
    <dgm:cxn modelId="{253EFB71-A0AF-4967-8143-9AF875F8112A}" type="presParOf" srcId="{8C46330C-F01B-4097-AD2D-4DE4A27F2823}" destId="{B9B7468F-11D6-4493-849D-B5010072BD0D}" srcOrd="6" destOrd="0" presId="urn:microsoft.com/office/officeart/2018/2/layout/IconVerticalSolidList"/>
    <dgm:cxn modelId="{00C71DB6-9692-425F-B904-B7F7A226AAFD}" type="presParOf" srcId="{B9B7468F-11D6-4493-849D-B5010072BD0D}" destId="{913CA674-99DF-45EF-A2CA-EBF91EBBE00E}" srcOrd="0" destOrd="0" presId="urn:microsoft.com/office/officeart/2018/2/layout/IconVerticalSolidList"/>
    <dgm:cxn modelId="{01965B91-76E7-4C2D-A0DB-DEA6996CFC65}" type="presParOf" srcId="{B9B7468F-11D6-4493-849D-B5010072BD0D}" destId="{F7A18BD6-B6A4-46B7-8F73-AA3830576D29}" srcOrd="1" destOrd="0" presId="urn:microsoft.com/office/officeart/2018/2/layout/IconVerticalSolidList"/>
    <dgm:cxn modelId="{CCEDF873-A31C-4092-8BB8-EB3DA67704F0}" type="presParOf" srcId="{B9B7468F-11D6-4493-849D-B5010072BD0D}" destId="{48DAEC69-067C-44C1-9EBC-CEB0F5F8CE12}" srcOrd="2" destOrd="0" presId="urn:microsoft.com/office/officeart/2018/2/layout/IconVerticalSolidList"/>
    <dgm:cxn modelId="{22AA4A7E-F766-42F6-84F6-8B52BAA84DD4}" type="presParOf" srcId="{B9B7468F-11D6-4493-849D-B5010072BD0D}" destId="{86F5D961-C37F-4BA3-974B-1BB520A9AFE6}" srcOrd="3" destOrd="0" presId="urn:microsoft.com/office/officeart/2018/2/layout/IconVerticalSolidList"/>
    <dgm:cxn modelId="{C6D2D31C-8B9F-4273-A084-9DAE2E1C37F5}" type="presParOf" srcId="{8C46330C-F01B-4097-AD2D-4DE4A27F2823}" destId="{319E14C6-872A-4B86-960D-91E6B9CDE25C}" srcOrd="7" destOrd="0" presId="urn:microsoft.com/office/officeart/2018/2/layout/IconVerticalSolidList"/>
    <dgm:cxn modelId="{DF5287EC-3679-47B1-8CA0-54DA0A59BD50}" type="presParOf" srcId="{8C46330C-F01B-4097-AD2D-4DE4A27F2823}" destId="{500142FC-0CD6-4642-AE58-00C48FED6B79}" srcOrd="8" destOrd="0" presId="urn:microsoft.com/office/officeart/2018/2/layout/IconVerticalSolidList"/>
    <dgm:cxn modelId="{0D700A89-D5D4-4DFD-BA48-9B782DF1EF74}" type="presParOf" srcId="{500142FC-0CD6-4642-AE58-00C48FED6B79}" destId="{63BB733E-ECEE-4E42-9F30-0C7011C96355}" srcOrd="0" destOrd="0" presId="urn:microsoft.com/office/officeart/2018/2/layout/IconVerticalSolidList"/>
    <dgm:cxn modelId="{FC72A523-E29D-43E1-81DE-795B4F815C23}" type="presParOf" srcId="{500142FC-0CD6-4642-AE58-00C48FED6B79}" destId="{2731933E-4FCD-4389-9587-41DE1CFCA164}" srcOrd="1" destOrd="0" presId="urn:microsoft.com/office/officeart/2018/2/layout/IconVerticalSolidList"/>
    <dgm:cxn modelId="{E8596DD1-C8C0-46B4-92E5-3E87EE6A5441}" type="presParOf" srcId="{500142FC-0CD6-4642-AE58-00C48FED6B79}" destId="{6A5D727B-A0FC-4022-99FA-2980A8E744BE}" srcOrd="2" destOrd="0" presId="urn:microsoft.com/office/officeart/2018/2/layout/IconVerticalSolidList"/>
    <dgm:cxn modelId="{696B42A3-0103-4ED0-B60F-50C3A703DAA9}" type="presParOf" srcId="{500142FC-0CD6-4642-AE58-00C48FED6B79}" destId="{AE9BA494-73C1-49AA-B221-5A3A89CE90F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B3504-E814-4B28-AA14-A998870CB34B}">
      <dsp:nvSpPr>
        <dsp:cNvPr id="0" name=""/>
        <dsp:cNvSpPr/>
      </dsp:nvSpPr>
      <dsp:spPr>
        <a:xfrm>
          <a:off x="0" y="1974"/>
          <a:ext cx="11130115" cy="10006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7B5B44-1D33-4884-ACE9-DC4E1576EAEF}">
      <dsp:nvSpPr>
        <dsp:cNvPr id="0" name=""/>
        <dsp:cNvSpPr/>
      </dsp:nvSpPr>
      <dsp:spPr>
        <a:xfrm>
          <a:off x="302689" y="227114"/>
          <a:ext cx="550343" cy="5503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80B64D-A51D-4E24-A35B-A56CF8DEC1AC}">
      <dsp:nvSpPr>
        <dsp:cNvPr id="0" name=""/>
        <dsp:cNvSpPr/>
      </dsp:nvSpPr>
      <dsp:spPr>
        <a:xfrm>
          <a:off x="1155722" y="1974"/>
          <a:ext cx="9974393" cy="100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899" tIns="105899" rIns="105899" bIns="105899" numCol="1" spcCol="1270" anchor="ctr" anchorCtr="0">
          <a:noAutofit/>
        </a:bodyPr>
        <a:lstStyle/>
        <a:p>
          <a:pPr marL="0" lvl="0" indent="0" algn="l" defTabSz="977900">
            <a:lnSpc>
              <a:spcPct val="100000"/>
            </a:lnSpc>
            <a:spcBef>
              <a:spcPct val="0"/>
            </a:spcBef>
            <a:spcAft>
              <a:spcPct val="35000"/>
            </a:spcAft>
            <a:buNone/>
          </a:pPr>
          <a:r>
            <a:rPr lang="en-US" sz="2200" kern="1200"/>
            <a:t>NC Tracks automated process scans records for expiring credentials</a:t>
          </a:r>
        </a:p>
      </dsp:txBody>
      <dsp:txXfrm>
        <a:off x="1155722" y="1974"/>
        <a:ext cx="9974393" cy="1000625"/>
      </dsp:txXfrm>
    </dsp:sp>
    <dsp:sp modelId="{9DD420B4-DB69-47FE-882E-5A5AB46B6A6C}">
      <dsp:nvSpPr>
        <dsp:cNvPr id="0" name=""/>
        <dsp:cNvSpPr/>
      </dsp:nvSpPr>
      <dsp:spPr>
        <a:xfrm>
          <a:off x="0" y="1252755"/>
          <a:ext cx="11130115" cy="10006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24FC78-81A6-462D-861C-F1995DBE80C8}">
      <dsp:nvSpPr>
        <dsp:cNvPr id="0" name=""/>
        <dsp:cNvSpPr/>
      </dsp:nvSpPr>
      <dsp:spPr>
        <a:xfrm>
          <a:off x="302689" y="1477896"/>
          <a:ext cx="550343" cy="5503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A016F2-AB3C-4CAA-8BB1-E3BE0ED016F0}">
      <dsp:nvSpPr>
        <dsp:cNvPr id="0" name=""/>
        <dsp:cNvSpPr/>
      </dsp:nvSpPr>
      <dsp:spPr>
        <a:xfrm>
          <a:off x="1155722" y="1252755"/>
          <a:ext cx="9974393" cy="100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899" tIns="105899" rIns="105899" bIns="105899" numCol="1" spcCol="1270" anchor="ctr" anchorCtr="0">
          <a:noAutofit/>
        </a:bodyPr>
        <a:lstStyle/>
        <a:p>
          <a:pPr marL="0" lvl="0" indent="0" algn="l" defTabSz="977900">
            <a:lnSpc>
              <a:spcPct val="100000"/>
            </a:lnSpc>
            <a:spcBef>
              <a:spcPct val="0"/>
            </a:spcBef>
            <a:spcAft>
              <a:spcPct val="35000"/>
            </a:spcAft>
            <a:buNone/>
          </a:pPr>
          <a:r>
            <a:rPr lang="en-US" sz="2200" kern="1200"/>
            <a:t>Letters are initiated to providers 60 days prior to expiration</a:t>
          </a:r>
        </a:p>
      </dsp:txBody>
      <dsp:txXfrm>
        <a:off x="1155722" y="1252755"/>
        <a:ext cx="9974393" cy="1000625"/>
      </dsp:txXfrm>
    </dsp:sp>
    <dsp:sp modelId="{27A97C8F-1315-4B37-9B7E-C38AFAC982BA}">
      <dsp:nvSpPr>
        <dsp:cNvPr id="0" name=""/>
        <dsp:cNvSpPr/>
      </dsp:nvSpPr>
      <dsp:spPr>
        <a:xfrm>
          <a:off x="0" y="2503537"/>
          <a:ext cx="11130115" cy="10006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5C615B-9B4D-4066-854B-F90F6660F93D}">
      <dsp:nvSpPr>
        <dsp:cNvPr id="0" name=""/>
        <dsp:cNvSpPr/>
      </dsp:nvSpPr>
      <dsp:spPr>
        <a:xfrm>
          <a:off x="302689" y="2728677"/>
          <a:ext cx="550343" cy="5503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852A6-E22F-4E9C-B24D-A06A8E9F2156}">
      <dsp:nvSpPr>
        <dsp:cNvPr id="0" name=""/>
        <dsp:cNvSpPr/>
      </dsp:nvSpPr>
      <dsp:spPr>
        <a:xfrm>
          <a:off x="1155722" y="2503537"/>
          <a:ext cx="5008552" cy="100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899" tIns="105899" rIns="105899" bIns="105899" numCol="1" spcCol="1270" anchor="ctr" anchorCtr="0">
          <a:noAutofit/>
        </a:bodyPr>
        <a:lstStyle/>
        <a:p>
          <a:pPr marL="0" lvl="0" indent="0" algn="l" defTabSz="977900">
            <a:lnSpc>
              <a:spcPct val="100000"/>
            </a:lnSpc>
            <a:spcBef>
              <a:spcPct val="0"/>
            </a:spcBef>
            <a:spcAft>
              <a:spcPct val="35000"/>
            </a:spcAft>
            <a:buNone/>
          </a:pPr>
          <a:r>
            <a:rPr lang="en-US" sz="2200" kern="1200"/>
            <a:t>Associated taxonomy codes will be suspended if no action taken</a:t>
          </a:r>
        </a:p>
      </dsp:txBody>
      <dsp:txXfrm>
        <a:off x="1155722" y="2503537"/>
        <a:ext cx="5008552" cy="1000625"/>
      </dsp:txXfrm>
    </dsp:sp>
    <dsp:sp modelId="{CD2E2234-4B97-498A-802F-B9D37B33E08F}">
      <dsp:nvSpPr>
        <dsp:cNvPr id="0" name=""/>
        <dsp:cNvSpPr/>
      </dsp:nvSpPr>
      <dsp:spPr>
        <a:xfrm>
          <a:off x="6164274" y="2503537"/>
          <a:ext cx="4965841" cy="100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899" tIns="105899" rIns="105899" bIns="105899" numCol="1" spcCol="1270" anchor="ctr" anchorCtr="0">
          <a:noAutofit/>
        </a:bodyPr>
        <a:lstStyle/>
        <a:p>
          <a:pPr marL="0" lvl="0" indent="0" algn="l" defTabSz="666750">
            <a:lnSpc>
              <a:spcPct val="100000"/>
            </a:lnSpc>
            <a:spcBef>
              <a:spcPct val="0"/>
            </a:spcBef>
            <a:spcAft>
              <a:spcPct val="35000"/>
            </a:spcAft>
            <a:buNone/>
          </a:pPr>
          <a:r>
            <a:rPr lang="en-US" sz="1500" kern="1200"/>
            <a:t>Suspension letter then sent to Message Center Inbox </a:t>
          </a:r>
        </a:p>
        <a:p>
          <a:pPr marL="0" lvl="0" indent="0" algn="l" defTabSz="666750">
            <a:lnSpc>
              <a:spcPct val="100000"/>
            </a:lnSpc>
            <a:spcBef>
              <a:spcPct val="0"/>
            </a:spcBef>
            <a:spcAft>
              <a:spcPct val="35000"/>
            </a:spcAft>
            <a:buNone/>
          </a:pPr>
          <a:r>
            <a:rPr lang="en-US" sz="1500" kern="1200"/>
            <a:t>Letter will remain for 60 days unless credential is renewed (lifting the suspension)</a:t>
          </a:r>
        </a:p>
      </dsp:txBody>
      <dsp:txXfrm>
        <a:off x="6164274" y="2503537"/>
        <a:ext cx="4965841" cy="1000625"/>
      </dsp:txXfrm>
    </dsp:sp>
    <dsp:sp modelId="{B7F95498-A1E5-47D2-8B9D-E73AD261AF25}">
      <dsp:nvSpPr>
        <dsp:cNvPr id="0" name=""/>
        <dsp:cNvSpPr/>
      </dsp:nvSpPr>
      <dsp:spPr>
        <a:xfrm>
          <a:off x="0" y="3754318"/>
          <a:ext cx="11130115" cy="10006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3CF07C-7E1E-4D1D-A767-F14C60563D2C}">
      <dsp:nvSpPr>
        <dsp:cNvPr id="0" name=""/>
        <dsp:cNvSpPr/>
      </dsp:nvSpPr>
      <dsp:spPr>
        <a:xfrm>
          <a:off x="302689" y="3979459"/>
          <a:ext cx="550343" cy="5503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BE7619-9C57-43A0-B9ED-37A923F8394F}">
      <dsp:nvSpPr>
        <dsp:cNvPr id="0" name=""/>
        <dsp:cNvSpPr/>
      </dsp:nvSpPr>
      <dsp:spPr>
        <a:xfrm>
          <a:off x="1155722" y="3754318"/>
          <a:ext cx="9974393" cy="100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899" tIns="105899" rIns="105899" bIns="105899" numCol="1" spcCol="1270" anchor="ctr" anchorCtr="0">
          <a:noAutofit/>
        </a:bodyPr>
        <a:lstStyle/>
        <a:p>
          <a:pPr marL="0" lvl="0" indent="0" algn="l" defTabSz="977900">
            <a:lnSpc>
              <a:spcPct val="100000"/>
            </a:lnSpc>
            <a:spcBef>
              <a:spcPct val="0"/>
            </a:spcBef>
            <a:spcAft>
              <a:spcPct val="35000"/>
            </a:spcAft>
            <a:buNone/>
          </a:pPr>
          <a:r>
            <a:rPr lang="en-US" sz="2200" kern="1200"/>
            <a:t>For more information, go to NCTracks License &amp; Accreditation FAQs </a:t>
          </a:r>
          <a:r>
            <a:rPr lang="en-US" sz="2200" kern="1200">
              <a:hlinkClick xmlns:r="http://schemas.openxmlformats.org/officeDocument/2006/relationships" r:id="rId9"/>
            </a:rPr>
            <a:t>here</a:t>
          </a:r>
          <a:r>
            <a:rPr lang="en-US" sz="2200" kern="1200"/>
            <a:t>.</a:t>
          </a:r>
        </a:p>
      </dsp:txBody>
      <dsp:txXfrm>
        <a:off x="1155722" y="3754318"/>
        <a:ext cx="9974393" cy="1000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53967-BF2B-4178-AD88-9F56596B5494}">
      <dsp:nvSpPr>
        <dsp:cNvPr id="0" name=""/>
        <dsp:cNvSpPr/>
      </dsp:nvSpPr>
      <dsp:spPr>
        <a:xfrm>
          <a:off x="4743" y="2768073"/>
          <a:ext cx="4148273" cy="1659309"/>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l" defTabSz="755650" rtl="0">
            <a:lnSpc>
              <a:spcPct val="90000"/>
            </a:lnSpc>
            <a:spcBef>
              <a:spcPct val="0"/>
            </a:spcBef>
            <a:spcAft>
              <a:spcPct val="35000"/>
            </a:spcAft>
            <a:buNone/>
          </a:pPr>
          <a:r>
            <a:rPr lang="en-US" sz="1700" kern="1200">
              <a:latin typeface="Arial"/>
              <a:cs typeface="Arial"/>
            </a:rPr>
            <a:t>Will take up to nine weeks. The NC Medicaid team will review to confirm coverage for other Medicaid programs, commercial payers and Medicare.</a:t>
          </a:r>
        </a:p>
      </dsp:txBody>
      <dsp:txXfrm>
        <a:off x="4743" y="2768073"/>
        <a:ext cx="3733446" cy="1659309"/>
      </dsp:txXfrm>
    </dsp:sp>
    <dsp:sp modelId="{ED109D85-9A85-4E5A-800D-F6F6257D9104}">
      <dsp:nvSpPr>
        <dsp:cNvPr id="0" name=""/>
        <dsp:cNvSpPr/>
      </dsp:nvSpPr>
      <dsp:spPr>
        <a:xfrm>
          <a:off x="3323362" y="2768073"/>
          <a:ext cx="4148273" cy="1659309"/>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rtl="0">
            <a:lnSpc>
              <a:spcPct val="90000"/>
            </a:lnSpc>
            <a:spcBef>
              <a:spcPct val="0"/>
            </a:spcBef>
            <a:spcAft>
              <a:spcPct val="35000"/>
            </a:spcAft>
            <a:buNone/>
          </a:pPr>
          <a:r>
            <a:rPr lang="en-US" sz="1700" kern="1200">
              <a:latin typeface="Arial"/>
              <a:cs typeface="Arial"/>
            </a:rPr>
            <a:t>If the request passes the initial review, the NC Medicaid team will review associated literature and consider coverage in other states.</a:t>
          </a:r>
        </a:p>
      </dsp:txBody>
      <dsp:txXfrm>
        <a:off x="4153017" y="2768073"/>
        <a:ext cx="2488964" cy="1659309"/>
      </dsp:txXfrm>
    </dsp:sp>
    <dsp:sp modelId="{34C175C9-E725-4CFD-90FE-CD7D574390F9}">
      <dsp:nvSpPr>
        <dsp:cNvPr id="0" name=""/>
        <dsp:cNvSpPr/>
      </dsp:nvSpPr>
      <dsp:spPr>
        <a:xfrm>
          <a:off x="6641981" y="2768073"/>
          <a:ext cx="4148273" cy="1659309"/>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rtl="0">
            <a:lnSpc>
              <a:spcPct val="90000"/>
            </a:lnSpc>
            <a:spcBef>
              <a:spcPct val="0"/>
            </a:spcBef>
            <a:spcAft>
              <a:spcPct val="35000"/>
            </a:spcAft>
            <a:buNone/>
          </a:pPr>
          <a:r>
            <a:rPr lang="en-US" sz="1700" kern="1200">
              <a:latin typeface="Arial"/>
              <a:cs typeface="Arial"/>
            </a:rPr>
            <a:t>If the request passes the detailed review, then the NC Medicaid team will initiate the formal policy modification process.</a:t>
          </a:r>
        </a:p>
      </dsp:txBody>
      <dsp:txXfrm>
        <a:off x="7471636" y="2768073"/>
        <a:ext cx="2488964" cy="1659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4ED9F-A9E5-49D2-B005-AF62E752898E}">
      <dsp:nvSpPr>
        <dsp:cNvPr id="0" name=""/>
        <dsp:cNvSpPr/>
      </dsp:nvSpPr>
      <dsp:spPr>
        <a:xfrm>
          <a:off x="0" y="2046"/>
          <a:ext cx="6783920" cy="871859"/>
        </a:xfrm>
        <a:prstGeom prst="roundRect">
          <a:avLst>
            <a:gd name="adj" fmla="val 1000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01DF9419-B334-4580-90C5-F653AEBD8FE8}">
      <dsp:nvSpPr>
        <dsp:cNvPr id="0" name=""/>
        <dsp:cNvSpPr/>
      </dsp:nvSpPr>
      <dsp:spPr>
        <a:xfrm>
          <a:off x="263737" y="198214"/>
          <a:ext cx="479522" cy="4795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7E1E12-AC92-4305-AD10-3D4641276DCB}">
      <dsp:nvSpPr>
        <dsp:cNvPr id="0" name=""/>
        <dsp:cNvSpPr/>
      </dsp:nvSpPr>
      <dsp:spPr>
        <a:xfrm>
          <a:off x="1006997" y="2046"/>
          <a:ext cx="5776922" cy="871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272" tIns="92272" rIns="92272" bIns="92272" numCol="1" spcCol="1270" anchor="ctr" anchorCtr="0">
          <a:noAutofit/>
        </a:bodyPr>
        <a:lstStyle/>
        <a:p>
          <a:pPr marL="0" lvl="0" indent="0" algn="l" defTabSz="666750">
            <a:lnSpc>
              <a:spcPct val="100000"/>
            </a:lnSpc>
            <a:spcBef>
              <a:spcPct val="0"/>
            </a:spcBef>
            <a:spcAft>
              <a:spcPct val="35000"/>
            </a:spcAft>
            <a:buNone/>
          </a:pPr>
          <a:r>
            <a:rPr lang="en-US" sz="1500" b="1" kern="1200"/>
            <a:t>Ensure OA name is correct and current. </a:t>
          </a:r>
          <a:r>
            <a:rPr lang="en-US" sz="1500" kern="1200"/>
            <a:t>OA updates should be made using the </a:t>
          </a:r>
          <a:r>
            <a:rPr lang="en-US" sz="1500" i="1" kern="1200"/>
            <a:t>Change Office Administrator</a:t>
          </a:r>
          <a:r>
            <a:rPr lang="en-US" sz="1500" kern="1200"/>
            <a:t> Application.</a:t>
          </a:r>
        </a:p>
      </dsp:txBody>
      <dsp:txXfrm>
        <a:off x="1006997" y="2046"/>
        <a:ext cx="5776922" cy="871859"/>
      </dsp:txXfrm>
    </dsp:sp>
    <dsp:sp modelId="{7EBA309F-F4F8-4C8F-B768-4238E5914627}">
      <dsp:nvSpPr>
        <dsp:cNvPr id="0" name=""/>
        <dsp:cNvSpPr/>
      </dsp:nvSpPr>
      <dsp:spPr>
        <a:xfrm>
          <a:off x="0" y="1091870"/>
          <a:ext cx="6783920" cy="871859"/>
        </a:xfrm>
        <a:prstGeom prst="roundRect">
          <a:avLst>
            <a:gd name="adj" fmla="val 1000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4154175E-D4CD-446F-B8A0-CE642D53BDF5}">
      <dsp:nvSpPr>
        <dsp:cNvPr id="0" name=""/>
        <dsp:cNvSpPr/>
      </dsp:nvSpPr>
      <dsp:spPr>
        <a:xfrm>
          <a:off x="263737" y="1288038"/>
          <a:ext cx="479522" cy="4795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045521-DF67-4302-8738-B818F72A68BE}">
      <dsp:nvSpPr>
        <dsp:cNvPr id="0" name=""/>
        <dsp:cNvSpPr/>
      </dsp:nvSpPr>
      <dsp:spPr>
        <a:xfrm>
          <a:off x="1006997" y="1091870"/>
          <a:ext cx="5776922" cy="871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272" tIns="92272" rIns="92272" bIns="92272" numCol="1" spcCol="1270" anchor="ctr" anchorCtr="0">
          <a:noAutofit/>
        </a:bodyPr>
        <a:lstStyle/>
        <a:p>
          <a:pPr marL="0" lvl="0" indent="0" algn="l" defTabSz="666750">
            <a:lnSpc>
              <a:spcPct val="100000"/>
            </a:lnSpc>
            <a:spcBef>
              <a:spcPct val="0"/>
            </a:spcBef>
            <a:spcAft>
              <a:spcPct val="35000"/>
            </a:spcAft>
            <a:buNone/>
          </a:pPr>
          <a:r>
            <a:rPr lang="en-US" sz="1500" b="1" kern="1200"/>
            <a:t>Confirm active taxonomies </a:t>
          </a:r>
          <a:r>
            <a:rPr lang="en-US" sz="1500" kern="1200"/>
            <a:t>and</a:t>
          </a:r>
          <a:r>
            <a:rPr lang="en-US" sz="1500" b="1" kern="1200"/>
            <a:t> end-date taxonomies </a:t>
          </a:r>
          <a:r>
            <a:rPr lang="en-US" sz="1500" kern="1200"/>
            <a:t>no longer in use</a:t>
          </a:r>
          <a:r>
            <a:rPr lang="en-US" sz="1500" b="1" kern="1200"/>
            <a:t>.</a:t>
          </a:r>
          <a:endParaRPr lang="en-US" sz="1500" kern="1200"/>
        </a:p>
      </dsp:txBody>
      <dsp:txXfrm>
        <a:off x="1006997" y="1091870"/>
        <a:ext cx="5776922" cy="871859"/>
      </dsp:txXfrm>
    </dsp:sp>
    <dsp:sp modelId="{45AA690C-5906-4A8A-A802-029857ED8670}">
      <dsp:nvSpPr>
        <dsp:cNvPr id="0" name=""/>
        <dsp:cNvSpPr/>
      </dsp:nvSpPr>
      <dsp:spPr>
        <a:xfrm>
          <a:off x="0" y="2181694"/>
          <a:ext cx="6783920" cy="871859"/>
        </a:xfrm>
        <a:prstGeom prst="roundRect">
          <a:avLst>
            <a:gd name="adj" fmla="val 1000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07EA36BC-8891-4A09-8F56-B7BAB6A9EE3F}">
      <dsp:nvSpPr>
        <dsp:cNvPr id="0" name=""/>
        <dsp:cNvSpPr/>
      </dsp:nvSpPr>
      <dsp:spPr>
        <a:xfrm>
          <a:off x="263737" y="2377862"/>
          <a:ext cx="479522" cy="4795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934F2A-2755-4936-8722-C1469E306D72}">
      <dsp:nvSpPr>
        <dsp:cNvPr id="0" name=""/>
        <dsp:cNvSpPr/>
      </dsp:nvSpPr>
      <dsp:spPr>
        <a:xfrm>
          <a:off x="1006997" y="2181694"/>
          <a:ext cx="5776922" cy="871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272" tIns="92272" rIns="92272" bIns="92272" numCol="1" spcCol="1270" anchor="ctr" anchorCtr="0">
          <a:noAutofit/>
        </a:bodyPr>
        <a:lstStyle/>
        <a:p>
          <a:pPr marL="0" lvl="0" indent="0" algn="l" defTabSz="666750">
            <a:lnSpc>
              <a:spcPct val="100000"/>
            </a:lnSpc>
            <a:spcBef>
              <a:spcPct val="0"/>
            </a:spcBef>
            <a:spcAft>
              <a:spcPct val="35000"/>
            </a:spcAft>
            <a:buNone/>
          </a:pPr>
          <a:r>
            <a:rPr lang="en-US" sz="1500" b="1" kern="1200"/>
            <a:t>End-date owners/managing employees </a:t>
          </a:r>
          <a:r>
            <a:rPr lang="en-US" sz="1500" kern="1200"/>
            <a:t>no longer associated with your organization.</a:t>
          </a:r>
        </a:p>
      </dsp:txBody>
      <dsp:txXfrm>
        <a:off x="1006997" y="2181694"/>
        <a:ext cx="5776922" cy="871859"/>
      </dsp:txXfrm>
    </dsp:sp>
    <dsp:sp modelId="{8271B5FE-20C9-4027-887D-A142A73A4DB5}">
      <dsp:nvSpPr>
        <dsp:cNvPr id="0" name=""/>
        <dsp:cNvSpPr/>
      </dsp:nvSpPr>
      <dsp:spPr>
        <a:xfrm>
          <a:off x="0" y="3271518"/>
          <a:ext cx="6783920" cy="871859"/>
        </a:xfrm>
        <a:prstGeom prst="roundRect">
          <a:avLst>
            <a:gd name="adj" fmla="val 1000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6A46ED23-590D-4467-AF00-EADB1DF07B31}">
      <dsp:nvSpPr>
        <dsp:cNvPr id="0" name=""/>
        <dsp:cNvSpPr/>
      </dsp:nvSpPr>
      <dsp:spPr>
        <a:xfrm>
          <a:off x="263737" y="3467686"/>
          <a:ext cx="479522" cy="4795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18C7D5-D930-4BE6-A3C3-F9DCB6141B23}">
      <dsp:nvSpPr>
        <dsp:cNvPr id="0" name=""/>
        <dsp:cNvSpPr/>
      </dsp:nvSpPr>
      <dsp:spPr>
        <a:xfrm>
          <a:off x="1006997" y="3271518"/>
          <a:ext cx="5776922" cy="871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272" tIns="92272" rIns="92272" bIns="92272" numCol="1" spcCol="1270" anchor="ctr" anchorCtr="0">
          <a:noAutofit/>
        </a:bodyPr>
        <a:lstStyle/>
        <a:p>
          <a:pPr marL="0" lvl="0" indent="0" algn="l" defTabSz="666750">
            <a:lnSpc>
              <a:spcPct val="100000"/>
            </a:lnSpc>
            <a:spcBef>
              <a:spcPct val="0"/>
            </a:spcBef>
            <a:spcAft>
              <a:spcPct val="35000"/>
            </a:spcAft>
            <a:buNone/>
          </a:pPr>
          <a:r>
            <a:rPr lang="en-US" sz="1500" b="1" kern="1200"/>
            <a:t>Confirm the provider’s license, accreditation, and certifications are not expiring </a:t>
          </a:r>
          <a:r>
            <a:rPr lang="en-US" sz="1500" kern="1200"/>
            <a:t>within 30 days of application date.</a:t>
          </a:r>
        </a:p>
      </dsp:txBody>
      <dsp:txXfrm>
        <a:off x="1006997" y="3271518"/>
        <a:ext cx="5776922" cy="871859"/>
      </dsp:txXfrm>
    </dsp:sp>
    <dsp:sp modelId="{86FA05EA-1BD4-4AB7-AA53-07AC739D3F08}">
      <dsp:nvSpPr>
        <dsp:cNvPr id="0" name=""/>
        <dsp:cNvSpPr/>
      </dsp:nvSpPr>
      <dsp:spPr>
        <a:xfrm>
          <a:off x="0" y="4308586"/>
          <a:ext cx="6783920" cy="871859"/>
        </a:xfrm>
        <a:prstGeom prst="roundRect">
          <a:avLst>
            <a:gd name="adj" fmla="val 1000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9FB8E441-2152-4674-8AB2-084B5CBDFC43}">
      <dsp:nvSpPr>
        <dsp:cNvPr id="0" name=""/>
        <dsp:cNvSpPr/>
      </dsp:nvSpPr>
      <dsp:spPr>
        <a:xfrm>
          <a:off x="263737" y="4504758"/>
          <a:ext cx="479522" cy="47952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D08ECE-E7D0-4527-A467-2EB087E11E8E}">
      <dsp:nvSpPr>
        <dsp:cNvPr id="0" name=""/>
        <dsp:cNvSpPr/>
      </dsp:nvSpPr>
      <dsp:spPr>
        <a:xfrm>
          <a:off x="986085" y="4308586"/>
          <a:ext cx="5776922" cy="871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272" tIns="92272" rIns="92272" bIns="92272" numCol="1" spcCol="1270" anchor="ctr" anchorCtr="0">
          <a:noAutofit/>
        </a:bodyPr>
        <a:lstStyle/>
        <a:p>
          <a:pPr marL="0" lvl="0" indent="0" algn="l" defTabSz="666750">
            <a:lnSpc>
              <a:spcPct val="100000"/>
            </a:lnSpc>
            <a:spcBef>
              <a:spcPct val="0"/>
            </a:spcBef>
            <a:spcAft>
              <a:spcPct val="35000"/>
            </a:spcAft>
            <a:buNone/>
          </a:pPr>
          <a:r>
            <a:rPr lang="en-US" sz="1500" kern="1200"/>
            <a:t>When requested</a:t>
          </a:r>
          <a:r>
            <a:rPr lang="en-US" sz="1500" b="1" kern="1200"/>
            <a:t>, submit supporting documentation on time </a:t>
          </a:r>
          <a:r>
            <a:rPr lang="en-US" sz="1500" kern="1200"/>
            <a:t>to avoid suspension or termination.</a:t>
          </a:r>
        </a:p>
      </dsp:txBody>
      <dsp:txXfrm>
        <a:off x="986085" y="4308586"/>
        <a:ext cx="5776922" cy="871859"/>
      </dsp:txXfrm>
    </dsp:sp>
    <dsp:sp modelId="{35B34204-25CC-449C-89D4-11B04C079F55}">
      <dsp:nvSpPr>
        <dsp:cNvPr id="0" name=""/>
        <dsp:cNvSpPr/>
      </dsp:nvSpPr>
      <dsp:spPr>
        <a:xfrm>
          <a:off x="0" y="5343805"/>
          <a:ext cx="6783920" cy="871859"/>
        </a:xfrm>
        <a:prstGeom prst="roundRect">
          <a:avLst>
            <a:gd name="adj" fmla="val 1000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3B6CDE36-44A6-4041-9895-5AB1EFE4F661}">
      <dsp:nvSpPr>
        <dsp:cNvPr id="0" name=""/>
        <dsp:cNvSpPr/>
      </dsp:nvSpPr>
      <dsp:spPr>
        <a:xfrm>
          <a:off x="223270" y="5539969"/>
          <a:ext cx="479522" cy="47952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7E04EB-04D5-4BE6-BB00-984F14ACB9FD}">
      <dsp:nvSpPr>
        <dsp:cNvPr id="0" name=""/>
        <dsp:cNvSpPr/>
      </dsp:nvSpPr>
      <dsp:spPr>
        <a:xfrm>
          <a:off x="966501" y="5343805"/>
          <a:ext cx="5776922" cy="871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272" tIns="92272" rIns="92272" bIns="92272" numCol="1" spcCol="1270" anchor="ctr" anchorCtr="0">
          <a:noAutofit/>
        </a:bodyPr>
        <a:lstStyle/>
        <a:p>
          <a:pPr marL="0" lvl="0" indent="0" algn="l" defTabSz="666750">
            <a:lnSpc>
              <a:spcPct val="100000"/>
            </a:lnSpc>
            <a:spcBef>
              <a:spcPct val="0"/>
            </a:spcBef>
            <a:spcAft>
              <a:spcPct val="35000"/>
            </a:spcAft>
            <a:buNone/>
          </a:pPr>
          <a:r>
            <a:rPr lang="en-US" sz="1500" kern="1200"/>
            <a:t>Follow the </a:t>
          </a:r>
          <a:r>
            <a:rPr lang="en-US" sz="1500" b="1" kern="1200"/>
            <a:t>Change in Ownership (CHOW)</a:t>
          </a:r>
          <a:r>
            <a:rPr lang="en-US" sz="1500" kern="1200"/>
            <a:t> protocol.</a:t>
          </a:r>
        </a:p>
      </dsp:txBody>
      <dsp:txXfrm>
        <a:off x="966501" y="5343805"/>
        <a:ext cx="5776922" cy="8718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1E46A-D7E2-476F-A943-3C2CABD1C06C}">
      <dsp:nvSpPr>
        <dsp:cNvPr id="0" name=""/>
        <dsp:cNvSpPr/>
      </dsp:nvSpPr>
      <dsp:spPr>
        <a:xfrm>
          <a:off x="0" y="0"/>
          <a:ext cx="6542630" cy="932889"/>
        </a:xfrm>
        <a:prstGeom prst="roundRect">
          <a:avLst>
            <a:gd name="adj" fmla="val 1000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91FBA221-244D-44E5-A17A-9042CC81292E}">
      <dsp:nvSpPr>
        <dsp:cNvPr id="0" name=""/>
        <dsp:cNvSpPr/>
      </dsp:nvSpPr>
      <dsp:spPr>
        <a:xfrm>
          <a:off x="282198" y="215202"/>
          <a:ext cx="513590" cy="5130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60C60C-8365-43DF-8EEF-7742E1FCC43B}">
      <dsp:nvSpPr>
        <dsp:cNvPr id="0" name=""/>
        <dsp:cNvSpPr/>
      </dsp:nvSpPr>
      <dsp:spPr>
        <a:xfrm>
          <a:off x="1077988" y="5302"/>
          <a:ext cx="4968113" cy="99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98" tIns="104998" rIns="104998" bIns="104998" numCol="1" spcCol="1270" anchor="ctr" anchorCtr="0">
          <a:noAutofit/>
        </a:bodyPr>
        <a:lstStyle/>
        <a:p>
          <a:pPr marL="0" lvl="0" indent="0" algn="l" defTabSz="622300">
            <a:lnSpc>
              <a:spcPct val="100000"/>
            </a:lnSpc>
            <a:spcBef>
              <a:spcPct val="0"/>
            </a:spcBef>
            <a:spcAft>
              <a:spcPct val="35000"/>
            </a:spcAft>
            <a:buNone/>
          </a:pPr>
          <a:r>
            <a:rPr lang="en-US" sz="1400" kern="1200">
              <a:latin typeface="Franklin Gothic Demi"/>
            </a:rPr>
            <a:t>Most important resource providers can use to resolve concerns with PHPs or anything regarding NC Medicaid</a:t>
          </a:r>
        </a:p>
      </dsp:txBody>
      <dsp:txXfrm>
        <a:off x="1077988" y="5302"/>
        <a:ext cx="4968113" cy="992105"/>
      </dsp:txXfrm>
    </dsp:sp>
    <dsp:sp modelId="{9EE20F1A-C491-4E47-9D25-F8EF1317C686}">
      <dsp:nvSpPr>
        <dsp:cNvPr id="0" name=""/>
        <dsp:cNvSpPr/>
      </dsp:nvSpPr>
      <dsp:spPr>
        <a:xfrm>
          <a:off x="0" y="1237919"/>
          <a:ext cx="6542630" cy="932889"/>
        </a:xfrm>
        <a:prstGeom prst="roundRect">
          <a:avLst>
            <a:gd name="adj" fmla="val 1000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DA889AFD-6C27-4B27-8B5F-7A9BE39A0CDF}">
      <dsp:nvSpPr>
        <dsp:cNvPr id="0" name=""/>
        <dsp:cNvSpPr/>
      </dsp:nvSpPr>
      <dsp:spPr>
        <a:xfrm>
          <a:off x="282198" y="1447819"/>
          <a:ext cx="513590" cy="5130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743911-5795-4B6F-AB30-D5069D044C2F}">
      <dsp:nvSpPr>
        <dsp:cNvPr id="0" name=""/>
        <dsp:cNvSpPr/>
      </dsp:nvSpPr>
      <dsp:spPr>
        <a:xfrm>
          <a:off x="1077988" y="1237919"/>
          <a:ext cx="4968113" cy="99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98" tIns="104998" rIns="104998" bIns="104998" numCol="1" spcCol="1270" anchor="ctr" anchorCtr="0">
          <a:noAutofit/>
        </a:bodyPr>
        <a:lstStyle/>
        <a:p>
          <a:pPr marL="0" lvl="0" indent="0" algn="l" defTabSz="622300">
            <a:lnSpc>
              <a:spcPct val="100000"/>
            </a:lnSpc>
            <a:spcBef>
              <a:spcPct val="0"/>
            </a:spcBef>
            <a:spcAft>
              <a:spcPct val="35000"/>
            </a:spcAft>
            <a:buNone/>
          </a:pPr>
          <a:r>
            <a:rPr lang="en-US" sz="1400" kern="1200">
              <a:latin typeface="Franklin Gothic Demi"/>
            </a:rPr>
            <a:t>Consists of DHB Provider Ombudsman Team and DHB Member Ops-Call Center Team</a:t>
          </a:r>
        </a:p>
      </dsp:txBody>
      <dsp:txXfrm>
        <a:off x="1077988" y="1237919"/>
        <a:ext cx="4968113" cy="992105"/>
      </dsp:txXfrm>
    </dsp:sp>
    <dsp:sp modelId="{D32F52C3-B287-4582-9CAA-A6AEE9E7BB57}">
      <dsp:nvSpPr>
        <dsp:cNvPr id="0" name=""/>
        <dsp:cNvSpPr/>
      </dsp:nvSpPr>
      <dsp:spPr>
        <a:xfrm>
          <a:off x="0" y="2470535"/>
          <a:ext cx="6542630" cy="932889"/>
        </a:xfrm>
        <a:prstGeom prst="roundRect">
          <a:avLst>
            <a:gd name="adj" fmla="val 1000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A0E64453-85DA-4F40-9387-5253C77820E7}">
      <dsp:nvSpPr>
        <dsp:cNvPr id="0" name=""/>
        <dsp:cNvSpPr/>
      </dsp:nvSpPr>
      <dsp:spPr>
        <a:xfrm>
          <a:off x="282198" y="2680435"/>
          <a:ext cx="513590" cy="5130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49A749-EE8C-489E-96EE-727194B46FCB}">
      <dsp:nvSpPr>
        <dsp:cNvPr id="0" name=""/>
        <dsp:cNvSpPr/>
      </dsp:nvSpPr>
      <dsp:spPr>
        <a:xfrm>
          <a:off x="1077988" y="2470535"/>
          <a:ext cx="4968113" cy="99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98" tIns="104998" rIns="104998" bIns="104998" numCol="1" spcCol="1270" anchor="ctr" anchorCtr="0">
          <a:noAutofit/>
        </a:bodyPr>
        <a:lstStyle/>
        <a:p>
          <a:pPr marL="0" lvl="0" indent="0" algn="l" defTabSz="622300">
            <a:lnSpc>
              <a:spcPct val="100000"/>
            </a:lnSpc>
            <a:spcBef>
              <a:spcPct val="0"/>
            </a:spcBef>
            <a:spcAft>
              <a:spcPct val="35000"/>
            </a:spcAft>
            <a:buNone/>
          </a:pPr>
          <a:r>
            <a:rPr lang="en-US" sz="1400" kern="1200">
              <a:latin typeface="Franklin Gothic Demi"/>
            </a:rPr>
            <a:t>Represents interests of provider community by receiving and responding to inquiries and complaints regarding PHPs, NCTracks – Provider enrollment. </a:t>
          </a:r>
        </a:p>
      </dsp:txBody>
      <dsp:txXfrm>
        <a:off x="1077988" y="2470535"/>
        <a:ext cx="4968113" cy="992105"/>
      </dsp:txXfrm>
    </dsp:sp>
    <dsp:sp modelId="{913CA674-99DF-45EF-A2CA-EBF91EBBE00E}">
      <dsp:nvSpPr>
        <dsp:cNvPr id="0" name=""/>
        <dsp:cNvSpPr/>
      </dsp:nvSpPr>
      <dsp:spPr>
        <a:xfrm>
          <a:off x="0" y="3703151"/>
          <a:ext cx="6542630" cy="932889"/>
        </a:xfrm>
        <a:prstGeom prst="roundRect">
          <a:avLst>
            <a:gd name="adj" fmla="val 1000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F7A18BD6-B6A4-46B7-8F73-AA3830576D29}">
      <dsp:nvSpPr>
        <dsp:cNvPr id="0" name=""/>
        <dsp:cNvSpPr/>
      </dsp:nvSpPr>
      <dsp:spPr>
        <a:xfrm>
          <a:off x="282198" y="3913051"/>
          <a:ext cx="513590" cy="5130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F5D961-C37F-4BA3-974B-1BB520A9AFE6}">
      <dsp:nvSpPr>
        <dsp:cNvPr id="0" name=""/>
        <dsp:cNvSpPr/>
      </dsp:nvSpPr>
      <dsp:spPr>
        <a:xfrm>
          <a:off x="1077988" y="3703151"/>
          <a:ext cx="4968113" cy="99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98" tIns="104998" rIns="104998" bIns="104998" numCol="1" spcCol="1270" anchor="ctr" anchorCtr="0">
          <a:noAutofit/>
        </a:bodyPr>
        <a:lstStyle/>
        <a:p>
          <a:pPr marL="0" lvl="0" indent="0" algn="l" defTabSz="622300">
            <a:lnSpc>
              <a:spcPct val="100000"/>
            </a:lnSpc>
            <a:spcBef>
              <a:spcPct val="0"/>
            </a:spcBef>
            <a:spcAft>
              <a:spcPct val="35000"/>
            </a:spcAft>
            <a:buNone/>
          </a:pPr>
          <a:r>
            <a:rPr lang="en-US" sz="1400" kern="1200">
              <a:latin typeface="Franklin Gothic Demi"/>
            </a:rPr>
            <a:t>Ombudsman team meets daily to review and discuss  provider enrollment cases </a:t>
          </a:r>
        </a:p>
      </dsp:txBody>
      <dsp:txXfrm>
        <a:off x="1077988" y="3703151"/>
        <a:ext cx="4968113" cy="992105"/>
      </dsp:txXfrm>
    </dsp:sp>
    <dsp:sp modelId="{63BB733E-ECEE-4E42-9F30-0C7011C96355}">
      <dsp:nvSpPr>
        <dsp:cNvPr id="0" name=""/>
        <dsp:cNvSpPr/>
      </dsp:nvSpPr>
      <dsp:spPr>
        <a:xfrm>
          <a:off x="0" y="4935767"/>
          <a:ext cx="6542630" cy="932889"/>
        </a:xfrm>
        <a:prstGeom prst="roundRect">
          <a:avLst>
            <a:gd name="adj" fmla="val 1000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2731933E-4FCD-4389-9587-41DE1CFCA164}">
      <dsp:nvSpPr>
        <dsp:cNvPr id="0" name=""/>
        <dsp:cNvSpPr/>
      </dsp:nvSpPr>
      <dsp:spPr>
        <a:xfrm>
          <a:off x="282474" y="5145667"/>
          <a:ext cx="513590" cy="5130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9BA494-73C1-49AA-B221-5A3A89CE90F2}">
      <dsp:nvSpPr>
        <dsp:cNvPr id="0" name=""/>
        <dsp:cNvSpPr/>
      </dsp:nvSpPr>
      <dsp:spPr>
        <a:xfrm>
          <a:off x="1078540" y="4935767"/>
          <a:ext cx="4968113" cy="99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98" tIns="104998" rIns="104998" bIns="104998" numCol="1" spcCol="1270" anchor="ctr" anchorCtr="0">
          <a:noAutofit/>
        </a:bodyPr>
        <a:lstStyle/>
        <a:p>
          <a:pPr marL="0" lvl="0" indent="0" algn="l" defTabSz="622300">
            <a:lnSpc>
              <a:spcPct val="100000"/>
            </a:lnSpc>
            <a:spcBef>
              <a:spcPct val="0"/>
            </a:spcBef>
            <a:spcAft>
              <a:spcPct val="35000"/>
            </a:spcAft>
            <a:buNone/>
          </a:pPr>
          <a:r>
            <a:rPr lang="en-US" sz="1400" kern="1200">
              <a:latin typeface="Franklin Gothic Demi"/>
              <a:hlinkClick xmlns:r="http://schemas.openxmlformats.org/officeDocument/2006/relationships" r:id="rId11"/>
            </a:rPr>
            <a:t>Medicaid.Providerombudsman@dhhs.nc.gov</a:t>
          </a:r>
          <a:r>
            <a:rPr lang="en-US" sz="1400" kern="1200">
              <a:latin typeface="Franklin Gothic Demi"/>
            </a:rPr>
            <a:t>                             or 866-304-7062</a:t>
          </a:r>
        </a:p>
      </dsp:txBody>
      <dsp:txXfrm>
        <a:off x="1078540" y="4935767"/>
        <a:ext cx="4968113" cy="99210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2F0D86-CB2E-46D4-915D-08D09982F85E}" type="datetimeFigureOut">
              <a:rPr lang="en-US" smtClean="0"/>
              <a:t>3/22/2024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01998DE-D79C-42C1-922F-23568D45D883}" type="slidenum">
              <a:rPr lang="en-US" smtClean="0"/>
              <a:t>‹#›</a:t>
            </a:fld>
            <a:endParaRPr lang="en-US"/>
          </a:p>
        </p:txBody>
      </p:sp>
    </p:spTree>
    <p:extLst>
      <p:ext uri="{BB962C8B-B14F-4D97-AF65-F5344CB8AC3E}">
        <p14:creationId xmlns:p14="http://schemas.microsoft.com/office/powerpoint/2010/main" val="2868927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5AC709E-37E8-4B6D-A52D-FCD64A3379CF}"/>
              </a:ext>
            </a:extLst>
          </p:cNvPr>
          <p:cNvSpPr>
            <a:spLocks noGrp="1"/>
          </p:cNvSpPr>
          <p:nvPr>
            <p:ph type="body" idx="1"/>
          </p:nvPr>
        </p:nvSpPr>
        <p:spPr/>
        <p:txBody>
          <a:bodyPr/>
          <a:lstStyle/>
          <a:p>
            <a:pPr>
              <a:defRPr/>
            </a:pPr>
            <a:endParaRPr lang="en-US"/>
          </a:p>
        </p:txBody>
      </p:sp>
    </p:spTree>
    <p:extLst>
      <p:ext uri="{BB962C8B-B14F-4D97-AF65-F5344CB8AC3E}">
        <p14:creationId xmlns:p14="http://schemas.microsoft.com/office/powerpoint/2010/main" val="1817345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001998DE-D79C-42C1-922F-23568D45D883}" type="slidenum">
              <a:rPr lang="en-US" smtClean="0"/>
              <a:t>11</a:t>
            </a:fld>
            <a:endParaRPr lang="en-US"/>
          </a:p>
        </p:txBody>
      </p:sp>
    </p:spTree>
    <p:extLst>
      <p:ext uri="{BB962C8B-B14F-4D97-AF65-F5344CB8AC3E}">
        <p14:creationId xmlns:p14="http://schemas.microsoft.com/office/powerpoint/2010/main" val="2890493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1998DE-D79C-42C1-922F-23568D45D883}" type="slidenum">
              <a:rPr lang="en-US" smtClean="0"/>
              <a:t>12</a:t>
            </a:fld>
            <a:endParaRPr lang="en-US"/>
          </a:p>
        </p:txBody>
      </p:sp>
    </p:spTree>
    <p:extLst>
      <p:ext uri="{BB962C8B-B14F-4D97-AF65-F5344CB8AC3E}">
        <p14:creationId xmlns:p14="http://schemas.microsoft.com/office/powerpoint/2010/main" val="1458263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1998DE-D79C-42C1-922F-23568D45D883}" type="slidenum">
              <a:rPr lang="en-US" smtClean="0"/>
              <a:t>13</a:t>
            </a:fld>
            <a:endParaRPr lang="en-US"/>
          </a:p>
        </p:txBody>
      </p:sp>
    </p:spTree>
    <p:extLst>
      <p:ext uri="{BB962C8B-B14F-4D97-AF65-F5344CB8AC3E}">
        <p14:creationId xmlns:p14="http://schemas.microsoft.com/office/powerpoint/2010/main" val="3327880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6100" y="300038"/>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F98CC-4F83-48C9-846C-DBFBF69F6D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638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001998DE-D79C-42C1-922F-23568D45D883}" type="slidenum">
              <a:rPr lang="en-US" smtClean="0"/>
              <a:t>15</a:t>
            </a:fld>
            <a:endParaRPr lang="en-US"/>
          </a:p>
        </p:txBody>
      </p:sp>
    </p:spTree>
    <p:extLst>
      <p:ext uri="{BB962C8B-B14F-4D97-AF65-F5344CB8AC3E}">
        <p14:creationId xmlns:p14="http://schemas.microsoft.com/office/powerpoint/2010/main" val="3892998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1998DE-D79C-42C1-922F-23568D45D883}" type="slidenum">
              <a:rPr lang="en-US" smtClean="0"/>
              <a:t>16</a:t>
            </a:fld>
            <a:endParaRPr lang="en-US"/>
          </a:p>
        </p:txBody>
      </p:sp>
    </p:spTree>
    <p:extLst>
      <p:ext uri="{BB962C8B-B14F-4D97-AF65-F5344CB8AC3E}">
        <p14:creationId xmlns:p14="http://schemas.microsoft.com/office/powerpoint/2010/main" val="2561265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fld id="{001998DE-D79C-42C1-922F-23568D45D883}" type="slidenum">
              <a:rPr lang="en-US" smtClean="0"/>
              <a:t>18</a:t>
            </a:fld>
            <a:endParaRPr lang="en-US"/>
          </a:p>
        </p:txBody>
      </p:sp>
    </p:spTree>
    <p:extLst>
      <p:ext uri="{BB962C8B-B14F-4D97-AF65-F5344CB8AC3E}">
        <p14:creationId xmlns:p14="http://schemas.microsoft.com/office/powerpoint/2010/main" val="1285847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fld id="{001998DE-D79C-42C1-922F-23568D45D883}" type="slidenum">
              <a:rPr lang="en-US" smtClean="0"/>
              <a:t>19</a:t>
            </a:fld>
            <a:endParaRPr lang="en-US"/>
          </a:p>
        </p:txBody>
      </p:sp>
    </p:spTree>
    <p:extLst>
      <p:ext uri="{BB962C8B-B14F-4D97-AF65-F5344CB8AC3E}">
        <p14:creationId xmlns:p14="http://schemas.microsoft.com/office/powerpoint/2010/main" val="1379479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1998DE-D79C-42C1-922F-23568D45D883}" type="slidenum">
              <a:rPr lang="en-US" smtClean="0"/>
              <a:t>20</a:t>
            </a:fld>
            <a:endParaRPr lang="en-US"/>
          </a:p>
        </p:txBody>
      </p:sp>
    </p:spTree>
    <p:extLst>
      <p:ext uri="{BB962C8B-B14F-4D97-AF65-F5344CB8AC3E}">
        <p14:creationId xmlns:p14="http://schemas.microsoft.com/office/powerpoint/2010/main" val="4197912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1998DE-D79C-42C1-922F-23568D45D883}" type="slidenum">
              <a:rPr lang="en-US" smtClean="0"/>
              <a:t>21</a:t>
            </a:fld>
            <a:endParaRPr lang="en-US"/>
          </a:p>
        </p:txBody>
      </p:sp>
    </p:spTree>
    <p:extLst>
      <p:ext uri="{BB962C8B-B14F-4D97-AF65-F5344CB8AC3E}">
        <p14:creationId xmlns:p14="http://schemas.microsoft.com/office/powerpoint/2010/main" val="4197912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1998DE-D79C-42C1-922F-23568D45D883}" type="slidenum">
              <a:rPr lang="en-US" smtClean="0"/>
              <a:t>2</a:t>
            </a:fld>
            <a:endParaRPr lang="en-US"/>
          </a:p>
        </p:txBody>
      </p:sp>
    </p:spTree>
    <p:extLst>
      <p:ext uri="{BB962C8B-B14F-4D97-AF65-F5344CB8AC3E}">
        <p14:creationId xmlns:p14="http://schemas.microsoft.com/office/powerpoint/2010/main" val="3614877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01998DE-D79C-42C1-922F-23568D45D883}" type="slidenum">
              <a:rPr lang="en-US" smtClean="0"/>
              <a:t>22</a:t>
            </a:fld>
            <a:endParaRPr lang="en-US"/>
          </a:p>
        </p:txBody>
      </p:sp>
    </p:spTree>
    <p:extLst>
      <p:ext uri="{BB962C8B-B14F-4D97-AF65-F5344CB8AC3E}">
        <p14:creationId xmlns:p14="http://schemas.microsoft.com/office/powerpoint/2010/main" val="3943832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1998DE-D79C-42C1-922F-23568D45D883}" type="slidenum">
              <a:rPr lang="en-US" smtClean="0"/>
              <a:t>3</a:t>
            </a:fld>
            <a:endParaRPr lang="en-US"/>
          </a:p>
        </p:txBody>
      </p:sp>
    </p:spTree>
    <p:extLst>
      <p:ext uri="{BB962C8B-B14F-4D97-AF65-F5344CB8AC3E}">
        <p14:creationId xmlns:p14="http://schemas.microsoft.com/office/powerpoint/2010/main" val="2442968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a:p>
        </p:txBody>
      </p:sp>
      <p:sp>
        <p:nvSpPr>
          <p:cNvPr id="4" name="Slide Number Placeholder 3"/>
          <p:cNvSpPr>
            <a:spLocks noGrp="1"/>
          </p:cNvSpPr>
          <p:nvPr>
            <p:ph type="sldNum" sz="quarter" idx="5"/>
          </p:nvPr>
        </p:nvSpPr>
        <p:spPr/>
        <p:txBody>
          <a:bodyPr/>
          <a:lstStyle/>
          <a:p>
            <a:fld id="{001998DE-D79C-42C1-922F-23568D45D883}" type="slidenum">
              <a:rPr lang="en-US" smtClean="0"/>
              <a:t>4</a:t>
            </a:fld>
            <a:endParaRPr lang="en-US"/>
          </a:p>
        </p:txBody>
      </p:sp>
    </p:spTree>
    <p:extLst>
      <p:ext uri="{BB962C8B-B14F-4D97-AF65-F5344CB8AC3E}">
        <p14:creationId xmlns:p14="http://schemas.microsoft.com/office/powerpoint/2010/main" val="1757941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1998DE-D79C-42C1-922F-23568D45D883}" type="slidenum">
              <a:rPr lang="en-US" smtClean="0"/>
              <a:t>5</a:t>
            </a:fld>
            <a:endParaRPr lang="en-US"/>
          </a:p>
        </p:txBody>
      </p:sp>
    </p:spTree>
    <p:extLst>
      <p:ext uri="{BB962C8B-B14F-4D97-AF65-F5344CB8AC3E}">
        <p14:creationId xmlns:p14="http://schemas.microsoft.com/office/powerpoint/2010/main" val="2870300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1998DE-D79C-42C1-922F-23568D45D883}" type="slidenum">
              <a:rPr lang="en-US" smtClean="0"/>
              <a:t>6</a:t>
            </a:fld>
            <a:endParaRPr lang="en-US"/>
          </a:p>
        </p:txBody>
      </p:sp>
    </p:spTree>
    <p:extLst>
      <p:ext uri="{BB962C8B-B14F-4D97-AF65-F5344CB8AC3E}">
        <p14:creationId xmlns:p14="http://schemas.microsoft.com/office/powerpoint/2010/main" val="282315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a:p>
        </p:txBody>
      </p:sp>
      <p:sp>
        <p:nvSpPr>
          <p:cNvPr id="4" name="Slide Number Placeholder 3"/>
          <p:cNvSpPr>
            <a:spLocks noGrp="1"/>
          </p:cNvSpPr>
          <p:nvPr>
            <p:ph type="sldNum" sz="quarter" idx="5"/>
          </p:nvPr>
        </p:nvSpPr>
        <p:spPr/>
        <p:txBody>
          <a:bodyPr/>
          <a:lstStyle/>
          <a:p>
            <a:fld id="{001998DE-D79C-42C1-922F-23568D45D883}" type="slidenum">
              <a:rPr lang="en-US" smtClean="0"/>
              <a:t>7</a:t>
            </a:fld>
            <a:endParaRPr lang="en-US"/>
          </a:p>
        </p:txBody>
      </p:sp>
    </p:spTree>
    <p:extLst>
      <p:ext uri="{BB962C8B-B14F-4D97-AF65-F5344CB8AC3E}">
        <p14:creationId xmlns:p14="http://schemas.microsoft.com/office/powerpoint/2010/main" val="1000633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1998DE-D79C-42C1-922F-23568D45D883}" type="slidenum">
              <a:rPr lang="en-US" smtClean="0"/>
              <a:t>8</a:t>
            </a:fld>
            <a:endParaRPr lang="en-US"/>
          </a:p>
        </p:txBody>
      </p:sp>
    </p:spTree>
    <p:extLst>
      <p:ext uri="{BB962C8B-B14F-4D97-AF65-F5344CB8AC3E}">
        <p14:creationId xmlns:p14="http://schemas.microsoft.com/office/powerpoint/2010/main" val="2157588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1998DE-D79C-42C1-922F-23568D45D883}" type="slidenum">
              <a:rPr lang="en-US" smtClean="0"/>
              <a:t>10</a:t>
            </a:fld>
            <a:endParaRPr lang="en-US"/>
          </a:p>
        </p:txBody>
      </p:sp>
    </p:spTree>
    <p:extLst>
      <p:ext uri="{BB962C8B-B14F-4D97-AF65-F5344CB8AC3E}">
        <p14:creationId xmlns:p14="http://schemas.microsoft.com/office/powerpoint/2010/main" val="575346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7" y="2051009"/>
            <a:ext cx="2698311"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3521495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p:nvPr>
        </p:nvSpPr>
        <p:spPr>
          <a:xfrm>
            <a:off x="696385" y="6243108"/>
            <a:ext cx="10656007"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endParaRPr lang="en-US"/>
          </a:p>
        </p:txBody>
      </p:sp>
      <p:sp>
        <p:nvSpPr>
          <p:cNvPr id="22" name="Slide Number Placeholder 21"/>
          <p:cNvSpPr>
            <a:spLocks noGrp="1"/>
          </p:cNvSpPr>
          <p:nvPr>
            <p:ph type="sldNum" sz="quarter" idx="14"/>
          </p:nvPr>
        </p:nvSpPr>
        <p:spPr>
          <a:xfrm>
            <a:off x="11074401" y="6573308"/>
            <a:ext cx="752131" cy="284692"/>
          </a:xfrm>
          <a:prstGeom prst="rect">
            <a:avLst/>
          </a:prstGeo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899161" y="624054"/>
            <a:ext cx="1045768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3">
            <a:extLst>
              <a:ext uri="{FF2B5EF4-FFF2-40B4-BE49-F238E27FC236}">
                <a16:creationId xmlns:a16="http://schemas.microsoft.com/office/drawing/2014/main" id="{23A4CF44-B873-4757-9559-3B02237942BC}"/>
              </a:ext>
            </a:extLst>
          </p:cNvPr>
          <p:cNvSpPr>
            <a:spLocks noGrp="1"/>
          </p:cNvSpPr>
          <p:nvPr>
            <p:ph type="ftr" sz="quarter" idx="13"/>
          </p:nvPr>
        </p:nvSpPr>
        <p:spPr>
          <a:xfrm>
            <a:off x="0" y="6599256"/>
            <a:ext cx="5775403" cy="239570"/>
          </a:xfrm>
        </p:spPr>
        <p:txBody>
          <a:bodyPr/>
          <a:lstStyle/>
          <a:p>
            <a:r>
              <a:rPr lang="en-US"/>
              <a:t>MEDICAID TRANSFORMATION OPERATIONS - DRAFT</a:t>
            </a:r>
          </a:p>
        </p:txBody>
      </p:sp>
    </p:spTree>
    <p:extLst>
      <p:ext uri="{BB962C8B-B14F-4D97-AF65-F5344CB8AC3E}">
        <p14:creationId xmlns:p14="http://schemas.microsoft.com/office/powerpoint/2010/main" val="83505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7" y="2051009"/>
            <a:ext cx="2698311"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443099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8" y="2051009"/>
            <a:ext cx="2698311"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4" y="2051009"/>
            <a:ext cx="7699023" cy="2020824"/>
          </a:xfrm>
        </p:spPr>
        <p:txBody>
          <a:bodyPr anchor="ctr">
            <a:noAutofit/>
          </a:bodyPr>
          <a:lstStyle>
            <a:lvl1pPr marL="0" indent="0">
              <a:buNone/>
              <a:defRPr sz="3600" baseline="0">
                <a:solidFill>
                  <a:schemeClr val="accent3">
                    <a:lumMod val="75000"/>
                  </a:schemeClr>
                </a:solidFill>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4" y="4071833"/>
            <a:ext cx="7699023" cy="948752"/>
          </a:xfrm>
        </p:spPr>
        <p:txBody>
          <a:bodyPr anchor="b">
            <a:noAutofit/>
          </a:bodyPr>
          <a:lstStyle>
            <a:lvl1pPr marL="0" indent="0">
              <a:lnSpc>
                <a:spcPct val="100000"/>
              </a:lnSpc>
              <a:spcBef>
                <a:spcPts val="0"/>
              </a:spcBef>
              <a:buNone/>
              <a:defRPr sz="2800" baseline="0">
                <a:solidFill>
                  <a:schemeClr val="accent3">
                    <a:lumMod val="75000"/>
                  </a:schemeClr>
                </a:solidFill>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4" y="5020585"/>
            <a:ext cx="7699023" cy="488226"/>
          </a:xfrm>
        </p:spPr>
        <p:txBody>
          <a:bodyPr anchor="b">
            <a:noAutofit/>
          </a:bodyPr>
          <a:lstStyle>
            <a:lvl1pPr marL="0" indent="0">
              <a:buNone/>
              <a:defRPr sz="2400" baseline="0">
                <a:solidFill>
                  <a:schemeClr val="accent3">
                    <a:lumMod val="75000"/>
                  </a:schemeClr>
                </a:solidFill>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113480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53440" y="1097280"/>
            <a:ext cx="10514189" cy="4937760"/>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6" y="6243108"/>
            <a:ext cx="10656007"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19" name="Rectangle 18"/>
          <p:cNvSpPr/>
          <p:nvPr userDrawn="1"/>
        </p:nvSpPr>
        <p:spPr>
          <a:xfrm>
            <a:off x="0" y="6590658"/>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a:p>
        </p:txBody>
      </p:sp>
      <p:sp>
        <p:nvSpPr>
          <p:cNvPr id="22" name="Slide Number Placeholder 21"/>
          <p:cNvSpPr>
            <a:spLocks noGrp="1"/>
          </p:cNvSpPr>
          <p:nvPr>
            <p:ph type="sldNum" sz="quarter" idx="14"/>
          </p:nvPr>
        </p:nvSpPr>
        <p:spPr>
          <a:xfrm>
            <a:off x="11074401" y="6573308"/>
            <a:ext cx="752131"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731523" y="457200"/>
            <a:ext cx="1066187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Tree>
    <p:extLst>
      <p:ext uri="{BB962C8B-B14F-4D97-AF65-F5344CB8AC3E}">
        <p14:creationId xmlns:p14="http://schemas.microsoft.com/office/powerpoint/2010/main" val="2143924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mp; Top Rule">
    <p:spTree>
      <p:nvGrpSpPr>
        <p:cNvPr id="1" name=""/>
        <p:cNvGrpSpPr/>
        <p:nvPr/>
      </p:nvGrpSpPr>
      <p:grpSpPr>
        <a:xfrm>
          <a:off x="0" y="0"/>
          <a:ext cx="0" cy="0"/>
          <a:chOff x="0" y="0"/>
          <a:chExt cx="0" cy="0"/>
        </a:xfrm>
      </p:grpSpPr>
      <p:sp>
        <p:nvSpPr>
          <p:cNvPr id="7" name="Rectangle 6"/>
          <p:cNvSpPr/>
          <p:nvPr userDrawn="1"/>
        </p:nvSpPr>
        <p:spPr>
          <a:xfrm>
            <a:off x="0" y="6590658"/>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a:p>
        </p:txBody>
      </p:sp>
      <p:sp>
        <p:nvSpPr>
          <p:cNvPr id="2" name="Title 1"/>
          <p:cNvSpPr>
            <a:spLocks noGrp="1"/>
          </p:cNvSpPr>
          <p:nvPr>
            <p:ph type="title" hasCustomPrompt="1"/>
          </p:nvPr>
        </p:nvSpPr>
        <p:spPr>
          <a:xfrm>
            <a:off x="731524" y="457200"/>
            <a:ext cx="1067025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1" y="6573308"/>
            <a:ext cx="752131"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147052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201" y="2051009"/>
            <a:ext cx="2518730" cy="240106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316495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ullets &amp; Table Chart Image">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2" name="Title 1"/>
          <p:cNvSpPr>
            <a:spLocks noGrp="1"/>
          </p:cNvSpPr>
          <p:nvPr>
            <p:ph type="title" hasCustomPrompt="1"/>
          </p:nvPr>
        </p:nvSpPr>
        <p:spPr>
          <a:xfrm>
            <a:off x="829734" y="-5018"/>
            <a:ext cx="10457689" cy="457316"/>
          </a:xfrm>
        </p:spPr>
        <p:txBody>
          <a:bodyPr anchor="t">
            <a:noAutofit/>
          </a:bodyPr>
          <a:lstStyle>
            <a:lvl1pPr algn="l">
              <a:defRPr sz="20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4" name="Text Placeholder 3"/>
          <p:cNvSpPr>
            <a:spLocks noGrp="1"/>
          </p:cNvSpPr>
          <p:nvPr>
            <p:ph type="body" sz="quarter" idx="10" hasCustomPrompt="1"/>
          </p:nvPr>
        </p:nvSpPr>
        <p:spPr>
          <a:xfrm>
            <a:off x="833967" y="791788"/>
            <a:ext cx="10517717" cy="1212895"/>
          </a:xfrm>
        </p:spPr>
        <p:txBody>
          <a:bodyPr>
            <a:noAutofit/>
          </a:bodyPr>
          <a:lstStyle>
            <a:lvl1pPr marL="228600" indent="-228600">
              <a:lnSpc>
                <a:spcPct val="100000"/>
              </a:lnSpc>
              <a:spcBef>
                <a:spcPts val="0"/>
              </a:spcBef>
              <a:defRPr sz="1800">
                <a:latin typeface="+mn-lt"/>
              </a:defRPr>
            </a:lvl1pPr>
            <a:lvl2pPr marL="576263" indent="-233363">
              <a:lnSpc>
                <a:spcPct val="100000"/>
              </a:lnSpc>
              <a:spcBef>
                <a:spcPts val="0"/>
              </a:spcBef>
              <a:buFont typeface="Franklin Gothic Medium" panose="020B0603020102020204" pitchFamily="34" charset="0"/>
              <a:buChar char="−"/>
              <a:defRPr sz="1800">
                <a:latin typeface="+mn-lt"/>
              </a:defRPr>
            </a:lvl2pPr>
            <a:lvl3pPr marL="973138" indent="-228600">
              <a:lnSpc>
                <a:spcPct val="100000"/>
              </a:lnSpc>
              <a:spcBef>
                <a:spcPts val="0"/>
              </a:spcBef>
              <a:defRPr sz="18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12" name="Content Placeholder 11"/>
          <p:cNvSpPr>
            <a:spLocks noGrp="1"/>
          </p:cNvSpPr>
          <p:nvPr>
            <p:ph sz="quarter" idx="14" hasCustomPrompt="1"/>
          </p:nvPr>
        </p:nvSpPr>
        <p:spPr>
          <a:xfrm>
            <a:off x="829733" y="2266953"/>
            <a:ext cx="10526184" cy="3975744"/>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5" name="Footer Placeholder 20"/>
          <p:cNvSpPr>
            <a:spLocks noGrp="1"/>
          </p:cNvSpPr>
          <p:nvPr>
            <p:ph type="ftr" sz="quarter" idx="13"/>
          </p:nvPr>
        </p:nvSpPr>
        <p:spPr>
          <a:xfrm>
            <a:off x="694973"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endParaRPr lang="en-US"/>
          </a:p>
        </p:txBody>
      </p:sp>
      <p:sp>
        <p:nvSpPr>
          <p:cNvPr id="16" name="Slide Number Placeholder 21"/>
          <p:cNvSpPr>
            <a:spLocks noGrp="1"/>
          </p:cNvSpPr>
          <p:nvPr>
            <p:ph type="sldNum" sz="quarter" idx="15"/>
          </p:nvPr>
        </p:nvSpPr>
        <p:spPr>
          <a:xfrm>
            <a:off x="11074401"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042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1"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24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838200" y="6356354"/>
            <a:ext cx="7315200" cy="365125"/>
          </a:xfrm>
          <a:prstGeom prst="rect">
            <a:avLst/>
          </a:prstGeom>
        </p:spPr>
        <p:txBody>
          <a:bodyPr vert="horz" lIns="91440" tIns="45720" rIns="91440" bIns="45720" rtlCol="0" anchor="ctr"/>
          <a:lstStyle>
            <a:lvl1pPr algn="l">
              <a:defRPr sz="1000">
                <a:solidFill>
                  <a:schemeClr val="tx1"/>
                </a:solidFill>
                <a:latin typeface="Franklin Gothic Demi Cond" panose="020B0706030402020204" pitchFamily="34" charset="0"/>
              </a:defRPr>
            </a:lvl1pPr>
          </a:lstStyle>
          <a:p>
            <a:r>
              <a:rPr lang="en-US"/>
              <a:t>MEDICAID TRANSFORMATION PROGRAM STATUS REPORT</a:t>
            </a:r>
          </a:p>
        </p:txBody>
      </p:sp>
      <p:sp>
        <p:nvSpPr>
          <p:cNvPr id="7" name="Slide Number Placeholder 5">
            <a:extLst>
              <a:ext uri="{FF2B5EF4-FFF2-40B4-BE49-F238E27FC236}">
                <a16:creationId xmlns:a16="http://schemas.microsoft.com/office/drawing/2014/main" id="{45CB2066-70A3-416E-A210-EB9AE03C681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18798146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9" r:id="rId4"/>
    <p:sldLayoutId id="2147483670" r:id="rId5"/>
    <p:sldLayoutId id="2147483673" r:id="rId6"/>
    <p:sldLayoutId id="2147483676" r:id="rId7"/>
    <p:sldLayoutId id="2147483679" r:id="rId8"/>
    <p:sldLayoutId id="2147483680" r:id="rId9"/>
  </p:sldLayoutIdLst>
  <p:hf hdr="0" dt="0"/>
  <p:txStyles>
    <p:titleStyle>
      <a:lvl1pPr algn="l" defTabSz="685800" rtl="0" eaLnBrk="1" latinLnBrk="0" hangingPunct="1">
        <a:lnSpc>
          <a:spcPct val="90000"/>
        </a:lnSpc>
        <a:spcBef>
          <a:spcPct val="0"/>
        </a:spcBef>
        <a:buNone/>
        <a:defRPr sz="3600" b="0" i="0" u="none" kern="1200">
          <a:solidFill>
            <a:srgbClr val="002060"/>
          </a:solidFill>
          <a:latin typeface="Franklin Gothic Demi Cond" panose="020B07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u="none"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federalregister.gov/documents/2023/11/07/2023-24607/medicare-medicaid-and-childrens-health-insurance-programs-provider-enrollment-application-fee-amount"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hyperlink" Target="mailto:NCTracksprovider@nctracks.com"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nctracks.nc.gov/content/public/providers/provider-communications/2022-Announcements0/NCTracks-Helpful-Hints--What-is-the-Process-to-Update-a-Name--DOB--and-or-SSN-on-a-Provider-s-Record-0.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hyperlink" Target="https://www.ncahec.net/practice-support/medicaid-managed-care-2-2/" TargetMode="External"/><Relationship Id="rId3" Type="http://schemas.openxmlformats.org/officeDocument/2006/relationships/image" Target="../media/image54.png"/><Relationship Id="rId7" Type="http://schemas.openxmlformats.org/officeDocument/2006/relationships/hyperlink" Target="https://medicaid.ncdhhs.gov/providers/medicaid-bulletin"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hyperlink" Target="https://medicaid.ncdhhs.gov/providers/provider-playbook-nc-medicaid-managed-care" TargetMode="External"/><Relationship Id="rId5" Type="http://schemas.openxmlformats.org/officeDocument/2006/relationships/hyperlink" Target="https://medicaid.ncdhhs.gov/providers" TargetMode="External"/><Relationship Id="rId4" Type="http://schemas.openxmlformats.org/officeDocument/2006/relationships/hyperlink" Target="https://medicaid.ncdhhs.gov/providers/provider-playbook-medicaid-managed-care/beneficiary-material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C:/Users/ssartain/Downloads/Job%20Aid_PRV573_Reverification_W3.8.1.pdf" TargetMode="External"/><Relationship Id="rId13" Type="http://schemas.openxmlformats.org/officeDocument/2006/relationships/hyperlink" Target="https://ncgov.servicenowservices.com/sp_ncmedicaid?id=kb_view_helpcenter" TargetMode="External"/><Relationship Id="rId3" Type="http://schemas.openxmlformats.org/officeDocument/2006/relationships/hyperlink" Target="https://medicaid.ncdhhs.gov/nc-medicaid-expansion-county-fact-sheet/open" TargetMode="External"/><Relationship Id="rId7" Type="http://schemas.openxmlformats.org/officeDocument/2006/relationships/hyperlink" Target="https://www.nctracks.nc.gov/content/public/providers/provider-communications/2022-Announcements0/NCTracks-Helpful-Hints--What-is-the-Process-to-Update-a-Name--DOB--and-or-SSN-on-a-Provider-s-Record-0.html" TargetMode="External"/><Relationship Id="rId12" Type="http://schemas.openxmlformats.org/officeDocument/2006/relationships/hyperlink" Target="https://medicaid.ncdhhs.gov/providers/provider-data-management-credentialing-verification-organization"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s://www.federalregister.gov/documents/2023/11/07/2023-24607/medicare-medicaid-and-childrens-health-insurance-programs-provider-enrollment-application-fee-amount" TargetMode="External"/><Relationship Id="rId11" Type="http://schemas.openxmlformats.org/officeDocument/2006/relationships/hyperlink" Target="http://medicaid.ncdhhs.gov/pdm-cvo" TargetMode="External"/><Relationship Id="rId5" Type="http://schemas.openxmlformats.org/officeDocument/2006/relationships/hyperlink" Target="https://medicaid.ncdhhs.gov/health-plan-contacts-and-resources" TargetMode="External"/><Relationship Id="rId15" Type="http://schemas.openxmlformats.org/officeDocument/2006/relationships/hyperlink" Target="https://www.rawpixel.com/search/links" TargetMode="External"/><Relationship Id="rId10" Type="http://schemas.openxmlformats.org/officeDocument/2006/relationships/hyperlink" Target="mailto:Medicaid.pdmcvo.stakeholderengagement@dhhs.nc.gov" TargetMode="External"/><Relationship Id="rId4" Type="http://schemas.openxmlformats.org/officeDocument/2006/relationships/hyperlink" Target="https://medicaid.ncdhhs.gov/providers/provider-playbook-medicaid-managed-care/fact-sheets" TargetMode="External"/><Relationship Id="rId9" Type="http://schemas.openxmlformats.org/officeDocument/2006/relationships/hyperlink" Target="mailto:Medicaid.ProviderOmbudsman@dhhs.nc.gov" TargetMode="External"/><Relationship Id="rId14" Type="http://schemas.openxmlformats.org/officeDocument/2006/relationships/image" Target="../media/image55.jpeg"/></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medicaid.ncdhhs.gov/north-carolina-expands-medicaid"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https://medicaid.ncdhhs.gov/reports/medicaid-expansion-dashboar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medicaid.ncdhhs.gov/reports/medicaid-expansion-dashboard"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nctracks.nc.gov/content/public/providers/provider-communications/2023-Announcements/Update-to-Documentation-Requirements-for-Exclusion-Sanction-Questions.htm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hyperlink" Target="mailto:medicaid.coverage.request@dhhs.nc.gov" TargetMode="External"/><Relationship Id="rId3" Type="http://schemas.openxmlformats.org/officeDocument/2006/relationships/diagramLayout" Target="../diagrams/layout2.xml"/><Relationship Id="rId7" Type="http://schemas.openxmlformats.org/officeDocument/2006/relationships/hyperlink" Target="https://medicaid.ncdhhs.gov/providers/forms" TargetMode="Externa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3B624B-A27B-4A46-8CF9-4C4D0E2C2A34}"/>
              </a:ext>
            </a:extLst>
          </p:cNvPr>
          <p:cNvSpPr>
            <a:spLocks noGrp="1"/>
          </p:cNvSpPr>
          <p:nvPr>
            <p:ph type="body" sz="quarter" idx="10"/>
          </p:nvPr>
        </p:nvSpPr>
        <p:spPr>
          <a:xfrm>
            <a:off x="4270513" y="413173"/>
            <a:ext cx="6231088" cy="2296552"/>
          </a:xfrm>
        </p:spPr>
        <p:txBody>
          <a:bodyPr/>
          <a:lstStyle/>
          <a:p>
            <a:pPr algn="ctr">
              <a:lnSpc>
                <a:spcPct val="100000"/>
              </a:lnSpc>
            </a:pPr>
            <a:r>
              <a:rPr lang="en-US" sz="4000">
                <a:latin typeface="Franklin Gothic Demi Cond"/>
              </a:rPr>
              <a:t>North Carolina Medicaid</a:t>
            </a:r>
          </a:p>
          <a:p>
            <a:pPr algn="ctr">
              <a:lnSpc>
                <a:spcPct val="100000"/>
              </a:lnSpc>
            </a:pPr>
            <a:r>
              <a:rPr lang="en-US" sz="4000">
                <a:latin typeface="Franklin Gothic Demi Cond"/>
              </a:rPr>
              <a:t>News &amp; Hot Topics</a:t>
            </a:r>
            <a:endParaRPr lang="en-US" sz="4000"/>
          </a:p>
        </p:txBody>
      </p:sp>
      <p:sp>
        <p:nvSpPr>
          <p:cNvPr id="8" name="Text Placeholder 7">
            <a:extLst>
              <a:ext uri="{FF2B5EF4-FFF2-40B4-BE49-F238E27FC236}">
                <a16:creationId xmlns:a16="http://schemas.microsoft.com/office/drawing/2014/main" id="{EFF4AF4C-3651-412D-89B6-7C770241DFF4}"/>
              </a:ext>
            </a:extLst>
          </p:cNvPr>
          <p:cNvSpPr>
            <a:spLocks noGrp="1"/>
          </p:cNvSpPr>
          <p:nvPr>
            <p:ph type="body" sz="quarter" idx="12"/>
          </p:nvPr>
        </p:nvSpPr>
        <p:spPr>
          <a:xfrm>
            <a:off x="6166158" y="2776303"/>
            <a:ext cx="2439799" cy="506027"/>
          </a:xfrm>
        </p:spPr>
        <p:txBody>
          <a:bodyPr>
            <a:normAutofit/>
          </a:bodyPr>
          <a:lstStyle/>
          <a:p>
            <a:pPr algn="ctr"/>
            <a:r>
              <a:rPr lang="en-US" dirty="0">
                <a:latin typeface="Franklin Gothic Medium"/>
              </a:rPr>
              <a:t>April 17, 2024</a:t>
            </a:r>
            <a:endParaRPr lang="en-US" dirty="0">
              <a:latin typeface="Franklin Gothic Medium" panose="020B0603020102020204" pitchFamily="34" charset="0"/>
            </a:endParaRPr>
          </a:p>
        </p:txBody>
      </p:sp>
      <p:sp>
        <p:nvSpPr>
          <p:cNvPr id="3" name="TextBox 2">
            <a:extLst>
              <a:ext uri="{FF2B5EF4-FFF2-40B4-BE49-F238E27FC236}">
                <a16:creationId xmlns:a16="http://schemas.microsoft.com/office/drawing/2014/main" id="{D1B805B3-A102-48CD-A738-A3C7CD53EAA6}"/>
              </a:ext>
            </a:extLst>
          </p:cNvPr>
          <p:cNvSpPr txBox="1"/>
          <p:nvPr/>
        </p:nvSpPr>
        <p:spPr>
          <a:xfrm>
            <a:off x="4304430" y="3692189"/>
            <a:ext cx="7241598" cy="1200329"/>
          </a:xfrm>
          <a:prstGeom prst="rect">
            <a:avLst/>
          </a:prstGeom>
          <a:noFill/>
        </p:spPr>
        <p:txBody>
          <a:bodyPr wrap="none" lIns="91440" tIns="45720" rIns="91440" bIns="45720" rtlCol="0" anchor="t">
            <a:spAutoFit/>
          </a:bodyPr>
          <a:lstStyle/>
          <a:p>
            <a:r>
              <a:rPr lang="en-US" sz="2400">
                <a:latin typeface="Franklin Gothic Medium"/>
              </a:rPr>
              <a:t>Serja Goram, MBA, Provider Relations Representative</a:t>
            </a:r>
          </a:p>
          <a:p>
            <a:endParaRPr lang="en-US" sz="2400">
              <a:latin typeface="Franklin Gothic Medium"/>
            </a:endParaRPr>
          </a:p>
          <a:p>
            <a:r>
              <a:rPr lang="en-US" sz="2400">
                <a:latin typeface="Franklin Gothic Medium"/>
              </a:rPr>
              <a:t>Michael Herrera, Provider Relations Supervisor</a:t>
            </a:r>
          </a:p>
        </p:txBody>
      </p:sp>
    </p:spTree>
    <p:extLst>
      <p:ext uri="{BB962C8B-B14F-4D97-AF65-F5344CB8AC3E}">
        <p14:creationId xmlns:p14="http://schemas.microsoft.com/office/powerpoint/2010/main" val="142208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20A4D4E-34C6-CCDA-78A3-ED9A52E2C4ED}"/>
              </a:ext>
            </a:extLst>
          </p:cNvPr>
          <p:cNvGrpSpPr/>
          <p:nvPr/>
        </p:nvGrpSpPr>
        <p:grpSpPr>
          <a:xfrm>
            <a:off x="330640" y="1287377"/>
            <a:ext cx="11530718" cy="4511845"/>
            <a:chOff x="361657" y="1624262"/>
            <a:chExt cx="11530718" cy="4511845"/>
          </a:xfrm>
        </p:grpSpPr>
        <p:grpSp>
          <p:nvGrpSpPr>
            <p:cNvPr id="7" name="Group 6">
              <a:extLst>
                <a:ext uri="{FF2B5EF4-FFF2-40B4-BE49-F238E27FC236}">
                  <a16:creationId xmlns:a16="http://schemas.microsoft.com/office/drawing/2014/main" id="{6C9B0FEF-5087-1626-9593-8F1815F2B116}"/>
                </a:ext>
              </a:extLst>
            </p:cNvPr>
            <p:cNvGrpSpPr/>
            <p:nvPr/>
          </p:nvGrpSpPr>
          <p:grpSpPr>
            <a:xfrm>
              <a:off x="361657" y="1624262"/>
              <a:ext cx="2713790" cy="1804738"/>
              <a:chOff x="1069473" y="1751261"/>
              <a:chExt cx="2713790" cy="1804738"/>
            </a:xfrm>
          </p:grpSpPr>
          <p:sp>
            <p:nvSpPr>
              <p:cNvPr id="3" name="Rectangle: Rounded Corners 2">
                <a:extLst>
                  <a:ext uri="{FF2B5EF4-FFF2-40B4-BE49-F238E27FC236}">
                    <a16:creationId xmlns:a16="http://schemas.microsoft.com/office/drawing/2014/main" id="{39EA122E-4DA5-DE69-DD9E-0331BD36C8CC}"/>
                  </a:ext>
                </a:extLst>
              </p:cNvPr>
              <p:cNvSpPr/>
              <p:nvPr/>
            </p:nvSpPr>
            <p:spPr>
              <a:xfrm>
                <a:off x="1069473" y="1751261"/>
                <a:ext cx="2339474" cy="1524000"/>
              </a:xfrm>
              <a:prstGeom prst="roundRect">
                <a:avLst/>
              </a:prstGeom>
              <a:solidFill>
                <a:srgbClr val="4472C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09C2D070-9B09-1A75-47D9-354505D8444B}"/>
                  </a:ext>
                </a:extLst>
              </p:cNvPr>
              <p:cNvSpPr/>
              <p:nvPr/>
            </p:nvSpPr>
            <p:spPr>
              <a:xfrm>
                <a:off x="1443789" y="2031999"/>
                <a:ext cx="2339474" cy="1524000"/>
              </a:xfrm>
              <a:prstGeom prst="roundRect">
                <a:avLst/>
              </a:prstGeom>
              <a:solidFill>
                <a:srgbClr val="FEFEFE">
                  <a:alpha val="9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Reverification occurs every five years from initial enrollment</a:t>
                </a:r>
              </a:p>
            </p:txBody>
          </p:sp>
        </p:grpSp>
        <p:grpSp>
          <p:nvGrpSpPr>
            <p:cNvPr id="8" name="Group 7">
              <a:extLst>
                <a:ext uri="{FF2B5EF4-FFF2-40B4-BE49-F238E27FC236}">
                  <a16:creationId xmlns:a16="http://schemas.microsoft.com/office/drawing/2014/main" id="{18DB2788-3F0F-864F-97A9-C08A783242C7}"/>
                </a:ext>
              </a:extLst>
            </p:cNvPr>
            <p:cNvGrpSpPr/>
            <p:nvPr/>
          </p:nvGrpSpPr>
          <p:grpSpPr>
            <a:xfrm>
              <a:off x="6239609" y="1624262"/>
              <a:ext cx="2713790" cy="1804738"/>
              <a:chOff x="4377449" y="3429000"/>
              <a:chExt cx="2713790" cy="1804738"/>
            </a:xfrm>
          </p:grpSpPr>
          <p:sp>
            <p:nvSpPr>
              <p:cNvPr id="4" name="Rectangle: Rounded Corners 3">
                <a:extLst>
                  <a:ext uri="{FF2B5EF4-FFF2-40B4-BE49-F238E27FC236}">
                    <a16:creationId xmlns:a16="http://schemas.microsoft.com/office/drawing/2014/main" id="{AEAD5E51-DF37-4589-75EF-D1C333B96087}"/>
                  </a:ext>
                </a:extLst>
              </p:cNvPr>
              <p:cNvSpPr/>
              <p:nvPr/>
            </p:nvSpPr>
            <p:spPr>
              <a:xfrm>
                <a:off x="4377449" y="3429000"/>
                <a:ext cx="2339474" cy="1524000"/>
              </a:xfrm>
              <a:prstGeom prst="roundRect">
                <a:avLst/>
              </a:prstGeom>
              <a:solidFill>
                <a:srgbClr val="4472C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1BBAC69-8F45-782B-6FC7-770AC00C18E4}"/>
                  </a:ext>
                </a:extLst>
              </p:cNvPr>
              <p:cNvSpPr/>
              <p:nvPr/>
            </p:nvSpPr>
            <p:spPr>
              <a:xfrm>
                <a:off x="4751765" y="3709738"/>
                <a:ext cx="2339474" cy="1524000"/>
              </a:xfrm>
              <a:prstGeom prst="roundRect">
                <a:avLst/>
              </a:prstGeom>
              <a:solidFill>
                <a:srgbClr val="FEFEFE">
                  <a:alpha val="9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Notifications are sent to provider via the secure portal</a:t>
                </a:r>
              </a:p>
            </p:txBody>
          </p:sp>
        </p:grpSp>
        <p:grpSp>
          <p:nvGrpSpPr>
            <p:cNvPr id="10" name="Group 9">
              <a:extLst>
                <a:ext uri="{FF2B5EF4-FFF2-40B4-BE49-F238E27FC236}">
                  <a16:creationId xmlns:a16="http://schemas.microsoft.com/office/drawing/2014/main" id="{40618D03-C753-8041-6D46-2981798DCBC7}"/>
                </a:ext>
              </a:extLst>
            </p:cNvPr>
            <p:cNvGrpSpPr/>
            <p:nvPr/>
          </p:nvGrpSpPr>
          <p:grpSpPr>
            <a:xfrm>
              <a:off x="3300633" y="1624262"/>
              <a:ext cx="2713790" cy="1804738"/>
              <a:chOff x="4377449" y="3429000"/>
              <a:chExt cx="2713790" cy="1804738"/>
            </a:xfrm>
          </p:grpSpPr>
          <p:sp>
            <p:nvSpPr>
              <p:cNvPr id="11" name="Rectangle: Rounded Corners 10">
                <a:extLst>
                  <a:ext uri="{FF2B5EF4-FFF2-40B4-BE49-F238E27FC236}">
                    <a16:creationId xmlns:a16="http://schemas.microsoft.com/office/drawing/2014/main" id="{2BF47782-F132-8549-298C-4CC44ABA7049}"/>
                  </a:ext>
                </a:extLst>
              </p:cNvPr>
              <p:cNvSpPr/>
              <p:nvPr/>
            </p:nvSpPr>
            <p:spPr>
              <a:xfrm>
                <a:off x="4377449" y="3429000"/>
                <a:ext cx="2339474" cy="1524000"/>
              </a:xfrm>
              <a:prstGeom prst="roundRect">
                <a:avLst/>
              </a:prstGeom>
              <a:solidFill>
                <a:srgbClr val="4472C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0FCB849-3279-CBED-6A65-D64AC036650D}"/>
                  </a:ext>
                </a:extLst>
              </p:cNvPr>
              <p:cNvSpPr/>
              <p:nvPr/>
            </p:nvSpPr>
            <p:spPr>
              <a:xfrm>
                <a:off x="4751765" y="3709738"/>
                <a:ext cx="2339474" cy="1524000"/>
              </a:xfrm>
              <a:prstGeom prst="roundRect">
                <a:avLst/>
              </a:prstGeom>
              <a:solidFill>
                <a:srgbClr val="FEFEFE">
                  <a:alpha val="9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Any delay in responding may cause processing delays or adverse determinations</a:t>
                </a:r>
              </a:p>
            </p:txBody>
          </p:sp>
        </p:grpSp>
        <p:grpSp>
          <p:nvGrpSpPr>
            <p:cNvPr id="13" name="Group 12">
              <a:extLst>
                <a:ext uri="{FF2B5EF4-FFF2-40B4-BE49-F238E27FC236}">
                  <a16:creationId xmlns:a16="http://schemas.microsoft.com/office/drawing/2014/main" id="{D96E1A28-5544-FC15-3455-A341160C77AF}"/>
                </a:ext>
              </a:extLst>
            </p:cNvPr>
            <p:cNvGrpSpPr/>
            <p:nvPr/>
          </p:nvGrpSpPr>
          <p:grpSpPr>
            <a:xfrm>
              <a:off x="6239609" y="4331369"/>
              <a:ext cx="2713790" cy="1804738"/>
              <a:chOff x="4377449" y="3429000"/>
              <a:chExt cx="2713790" cy="1804738"/>
            </a:xfrm>
          </p:grpSpPr>
          <p:sp>
            <p:nvSpPr>
              <p:cNvPr id="14" name="Rectangle: Rounded Corners 13">
                <a:extLst>
                  <a:ext uri="{FF2B5EF4-FFF2-40B4-BE49-F238E27FC236}">
                    <a16:creationId xmlns:a16="http://schemas.microsoft.com/office/drawing/2014/main" id="{FE9A3EC7-C535-3546-0F31-D5E6389F1F97}"/>
                  </a:ext>
                </a:extLst>
              </p:cNvPr>
              <p:cNvSpPr/>
              <p:nvPr/>
            </p:nvSpPr>
            <p:spPr>
              <a:xfrm>
                <a:off x="4377449" y="3429000"/>
                <a:ext cx="2339474" cy="1524000"/>
              </a:xfrm>
              <a:prstGeom prst="roundRect">
                <a:avLst/>
              </a:prstGeom>
              <a:solidFill>
                <a:srgbClr val="4472C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832A550-A178-9583-D397-7E34E247EF18}"/>
                  </a:ext>
                </a:extLst>
              </p:cNvPr>
              <p:cNvSpPr/>
              <p:nvPr/>
            </p:nvSpPr>
            <p:spPr>
              <a:xfrm>
                <a:off x="4751765" y="3709738"/>
                <a:ext cx="2339474" cy="1524000"/>
              </a:xfrm>
              <a:prstGeom prst="roundRect">
                <a:avLst/>
              </a:prstGeom>
              <a:solidFill>
                <a:srgbClr val="FEFEFE">
                  <a:alpha val="9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Provider’s credentials cannot expire within 30 days of requested effective date</a:t>
                </a:r>
              </a:p>
            </p:txBody>
          </p:sp>
        </p:grpSp>
        <p:grpSp>
          <p:nvGrpSpPr>
            <p:cNvPr id="16" name="Group 15">
              <a:extLst>
                <a:ext uri="{FF2B5EF4-FFF2-40B4-BE49-F238E27FC236}">
                  <a16:creationId xmlns:a16="http://schemas.microsoft.com/office/drawing/2014/main" id="{3EFFB19A-A288-490D-AD36-865FA8E98465}"/>
                </a:ext>
              </a:extLst>
            </p:cNvPr>
            <p:cNvGrpSpPr/>
            <p:nvPr/>
          </p:nvGrpSpPr>
          <p:grpSpPr>
            <a:xfrm>
              <a:off x="9178585" y="1624262"/>
              <a:ext cx="2713790" cy="1804738"/>
              <a:chOff x="4377449" y="3429000"/>
              <a:chExt cx="2713790" cy="1804738"/>
            </a:xfrm>
          </p:grpSpPr>
          <p:sp>
            <p:nvSpPr>
              <p:cNvPr id="17" name="Rectangle: Rounded Corners 16">
                <a:extLst>
                  <a:ext uri="{FF2B5EF4-FFF2-40B4-BE49-F238E27FC236}">
                    <a16:creationId xmlns:a16="http://schemas.microsoft.com/office/drawing/2014/main" id="{EF4434B4-C817-11FE-B455-2C287FD19A82}"/>
                  </a:ext>
                </a:extLst>
              </p:cNvPr>
              <p:cNvSpPr/>
              <p:nvPr/>
            </p:nvSpPr>
            <p:spPr>
              <a:xfrm>
                <a:off x="4377449" y="3429000"/>
                <a:ext cx="2339474" cy="1524000"/>
              </a:xfrm>
              <a:prstGeom prst="roundRect">
                <a:avLst/>
              </a:prstGeom>
              <a:solidFill>
                <a:srgbClr val="4472C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C092DB9-2026-8366-10A8-37837AFD0CAE}"/>
                  </a:ext>
                </a:extLst>
              </p:cNvPr>
              <p:cNvSpPr/>
              <p:nvPr/>
            </p:nvSpPr>
            <p:spPr>
              <a:xfrm>
                <a:off x="4751765" y="3709738"/>
                <a:ext cx="2339474" cy="1524000"/>
              </a:xfrm>
              <a:prstGeom prst="roundRect">
                <a:avLst/>
              </a:prstGeom>
              <a:solidFill>
                <a:srgbClr val="FEFEFE">
                  <a:alpha val="9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Those who do not complete reverification will ultimately terminate from Medicaid</a:t>
                </a:r>
              </a:p>
            </p:txBody>
          </p:sp>
        </p:grpSp>
        <p:sp>
          <p:nvSpPr>
            <p:cNvPr id="21" name="Arrow: Right 20">
              <a:extLst>
                <a:ext uri="{FF2B5EF4-FFF2-40B4-BE49-F238E27FC236}">
                  <a16:creationId xmlns:a16="http://schemas.microsoft.com/office/drawing/2014/main" id="{DA1C950E-9828-9A36-65DF-82400B71FABB}"/>
                </a:ext>
              </a:extLst>
            </p:cNvPr>
            <p:cNvSpPr/>
            <p:nvPr/>
          </p:nvSpPr>
          <p:spPr>
            <a:xfrm rot="5400000">
              <a:off x="7138075" y="3729849"/>
              <a:ext cx="542539" cy="332877"/>
            </a:xfrm>
            <a:prstGeom prst="rightArrow">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E21BE4C8-33AD-3ED5-418B-7D8C43E11360}"/>
              </a:ext>
            </a:extLst>
          </p:cNvPr>
          <p:cNvSpPr txBox="1"/>
          <p:nvPr/>
        </p:nvSpPr>
        <p:spPr>
          <a:xfrm>
            <a:off x="3546230" y="514555"/>
            <a:ext cx="5099539" cy="646331"/>
          </a:xfrm>
          <a:prstGeom prst="rect">
            <a:avLst/>
          </a:prstGeom>
          <a:noFill/>
        </p:spPr>
        <p:txBody>
          <a:bodyPr wrap="square" lIns="91440" tIns="45720" rIns="91440" bIns="45720" rtlCol="0" anchor="ctr">
            <a:spAutoFit/>
          </a:bodyPr>
          <a:lstStyle/>
          <a:p>
            <a:pPr algn="ctr"/>
            <a:r>
              <a:rPr lang="en-US" sz="3600">
                <a:solidFill>
                  <a:srgbClr val="002060"/>
                </a:solidFill>
                <a:latin typeface="Franklin Gothic Demi Cond"/>
              </a:rPr>
              <a:t>PROVIDER REVERIFICATION</a:t>
            </a:r>
          </a:p>
        </p:txBody>
      </p:sp>
    </p:spTree>
    <p:extLst>
      <p:ext uri="{BB962C8B-B14F-4D97-AF65-F5344CB8AC3E}">
        <p14:creationId xmlns:p14="http://schemas.microsoft.com/office/powerpoint/2010/main" val="3077162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2AB8E4A6-94F3-BE8B-482E-15371178B293}"/>
              </a:ext>
            </a:extLst>
          </p:cNvPr>
          <p:cNvSpPr>
            <a:spLocks noGrp="1"/>
          </p:cNvSpPr>
          <p:nvPr>
            <p:ph type="title"/>
          </p:nvPr>
        </p:nvSpPr>
        <p:spPr>
          <a:xfrm>
            <a:off x="499988" y="1523880"/>
            <a:ext cx="4005377" cy="2967613"/>
          </a:xfrm>
        </p:spPr>
        <p:txBody>
          <a:bodyPr vert="horz" lIns="91440" tIns="45720" rIns="91440" bIns="45720" rtlCol="0" anchor="ctr">
            <a:normAutofit/>
          </a:bodyPr>
          <a:lstStyle/>
          <a:p>
            <a:pPr algn="ctr" defTabSz="914400"/>
            <a:r>
              <a:rPr lang="en-US" sz="3200" kern="1200">
                <a:solidFill>
                  <a:schemeClr val="tx1"/>
                </a:solidFill>
                <a:latin typeface="Franklin Gothic Demi"/>
                <a:cs typeface="+mj-cs"/>
              </a:rPr>
              <a:t>Reverification: Avoid Delays, Withdrawals, Denials</a:t>
            </a:r>
            <a:endParaRPr lang="en-US">
              <a:cs typeface="+mj-cs"/>
            </a:endParaRPr>
          </a:p>
        </p:txBody>
      </p:sp>
      <p:sp>
        <p:nvSpPr>
          <p:cNvPr id="3" name="Slide Number Placeholder 2">
            <a:extLst>
              <a:ext uri="{FF2B5EF4-FFF2-40B4-BE49-F238E27FC236}">
                <a16:creationId xmlns:a16="http://schemas.microsoft.com/office/drawing/2014/main" id="{6083B284-3912-C5D5-EF5A-29B0457E9906}"/>
              </a:ext>
            </a:extLst>
          </p:cNvPr>
          <p:cNvSpPr>
            <a:spLocks noGrp="1"/>
          </p:cNvSpPr>
          <p:nvPr>
            <p:ph type="sldNum" sz="quarter" idx="14"/>
          </p:nvPr>
        </p:nvSpPr>
        <p:spPr>
          <a:xfrm>
            <a:off x="8570132" y="505374"/>
            <a:ext cx="2743200" cy="365125"/>
          </a:xfrm>
        </p:spPr>
        <p:txBody>
          <a:bodyPr vert="horz" lIns="91440" tIns="45720" rIns="91440" bIns="45720" rtlCol="0" anchor="ctr">
            <a:normAutofit/>
          </a:bodyPr>
          <a:lstStyle/>
          <a:p>
            <a:pPr>
              <a:spcAft>
                <a:spcPts val="600"/>
              </a:spcAft>
            </a:pPr>
            <a:fld id="{11F27F3A-B3E9-41ED-AF8F-A365F10BB65F}" type="slidenum">
              <a:rPr lang="en-US" sz="1200">
                <a:solidFill>
                  <a:schemeClr val="tx1">
                    <a:alpha val="60000"/>
                  </a:schemeClr>
                </a:solidFill>
                <a:latin typeface="+mn-lt"/>
              </a:rPr>
              <a:pPr>
                <a:spcAft>
                  <a:spcPts val="600"/>
                </a:spcAft>
              </a:pPr>
              <a:t>11</a:t>
            </a:fld>
            <a:endParaRPr lang="en-US" sz="1200">
              <a:solidFill>
                <a:schemeClr val="tx1">
                  <a:alpha val="60000"/>
                </a:schemeClr>
              </a:solidFill>
              <a:latin typeface="+mn-lt"/>
            </a:endParaRPr>
          </a:p>
        </p:txBody>
      </p:sp>
      <p:cxnSp>
        <p:nvCxnSpPr>
          <p:cNvPr id="110" name="Straight Connector 109">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35" name="TextBox 6">
            <a:extLst>
              <a:ext uri="{FF2B5EF4-FFF2-40B4-BE49-F238E27FC236}">
                <a16:creationId xmlns:a16="http://schemas.microsoft.com/office/drawing/2014/main" id="{5B143C98-C6FC-B436-D170-8512934931D4}"/>
              </a:ext>
            </a:extLst>
          </p:cNvPr>
          <p:cNvGraphicFramePr/>
          <p:nvPr>
            <p:extLst>
              <p:ext uri="{D42A27DB-BD31-4B8C-83A1-F6EECF244321}">
                <p14:modId xmlns:p14="http://schemas.microsoft.com/office/powerpoint/2010/main" val="790562098"/>
              </p:ext>
            </p:extLst>
          </p:nvPr>
        </p:nvGraphicFramePr>
        <p:xfrm>
          <a:off x="5068067" y="506912"/>
          <a:ext cx="6783920" cy="6325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35" name="Picture 334">
            <a:extLst>
              <a:ext uri="{FF2B5EF4-FFF2-40B4-BE49-F238E27FC236}">
                <a16:creationId xmlns:a16="http://schemas.microsoft.com/office/drawing/2014/main" id="{969C79DA-A6E7-C911-BF3B-C338783269AD}"/>
              </a:ext>
            </a:extLst>
          </p:cNvPr>
          <p:cNvPicPr>
            <a:picLocks noChangeAspect="1"/>
          </p:cNvPicPr>
          <p:nvPr/>
        </p:nvPicPr>
        <p:blipFill>
          <a:blip r:embed="rId8"/>
          <a:stretch>
            <a:fillRect/>
          </a:stretch>
        </p:blipFill>
        <p:spPr>
          <a:xfrm>
            <a:off x="44536" y="-8238"/>
            <a:ext cx="12186152" cy="325676"/>
          </a:xfrm>
          <a:prstGeom prst="rect">
            <a:avLst/>
          </a:prstGeom>
        </p:spPr>
      </p:pic>
    </p:spTree>
    <p:extLst>
      <p:ext uri="{BB962C8B-B14F-4D97-AF65-F5344CB8AC3E}">
        <p14:creationId xmlns:p14="http://schemas.microsoft.com/office/powerpoint/2010/main" val="3806302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C997C-B0D5-199D-0E38-FA313A35A9E5}"/>
              </a:ext>
            </a:extLst>
          </p:cNvPr>
          <p:cNvSpPr>
            <a:spLocks noGrp="1"/>
          </p:cNvSpPr>
          <p:nvPr>
            <p:ph type="title"/>
          </p:nvPr>
        </p:nvSpPr>
        <p:spPr>
          <a:xfrm>
            <a:off x="1687697" y="955571"/>
            <a:ext cx="7073520" cy="970596"/>
          </a:xfrm>
        </p:spPr>
        <p:txBody>
          <a:bodyPr/>
          <a:lstStyle/>
          <a:p>
            <a:pPr algn="ctr"/>
            <a:r>
              <a:rPr lang="en-US" sz="3200" b="1">
                <a:solidFill>
                  <a:srgbClr val="004066"/>
                </a:solidFill>
                <a:latin typeface="Franklin Gothic Medium" panose="020B0603020102020204" pitchFamily="34" charset="0"/>
              </a:rPr>
              <a:t>2024 Increase in Federal </a:t>
            </a:r>
            <a:r>
              <a:rPr lang="en-US" sz="3200" b="1" i="0">
                <a:solidFill>
                  <a:srgbClr val="004066"/>
                </a:solidFill>
                <a:effectLst/>
                <a:latin typeface="Franklin Gothic Medium" panose="020B0603020102020204" pitchFamily="34" charset="0"/>
              </a:rPr>
              <a:t>Provider </a:t>
            </a:r>
            <a:br>
              <a:rPr lang="en-US" sz="3200" b="1" i="0">
                <a:solidFill>
                  <a:srgbClr val="004066"/>
                </a:solidFill>
                <a:effectLst/>
                <a:latin typeface="Franklin Gothic Medium" panose="020B0603020102020204" pitchFamily="34" charset="0"/>
              </a:rPr>
            </a:br>
            <a:r>
              <a:rPr lang="en-US" sz="3200" b="1" i="0">
                <a:solidFill>
                  <a:srgbClr val="004066"/>
                </a:solidFill>
                <a:effectLst/>
                <a:latin typeface="Franklin Gothic Medium" panose="020B0603020102020204" pitchFamily="34" charset="0"/>
              </a:rPr>
              <a:t>Enrollment Application Fee</a:t>
            </a:r>
            <a:br>
              <a:rPr lang="en-US" b="0" i="0">
                <a:solidFill>
                  <a:srgbClr val="000000"/>
                </a:solidFill>
                <a:effectLst/>
                <a:latin typeface="Segoe UI" panose="020B0502040204020203" pitchFamily="34" charset="0"/>
              </a:rPr>
            </a:br>
            <a:endParaRPr lang="en-US"/>
          </a:p>
        </p:txBody>
      </p:sp>
      <p:sp>
        <p:nvSpPr>
          <p:cNvPr id="3" name="Slide Number Placeholder 2">
            <a:extLst>
              <a:ext uri="{FF2B5EF4-FFF2-40B4-BE49-F238E27FC236}">
                <a16:creationId xmlns:a16="http://schemas.microsoft.com/office/drawing/2014/main" id="{26C7B824-BDCF-4FC0-50B3-3CDE13C447C5}"/>
              </a:ext>
            </a:extLst>
          </p:cNvPr>
          <p:cNvSpPr>
            <a:spLocks noGrp="1"/>
          </p:cNvSpPr>
          <p:nvPr>
            <p:ph type="sldNum" sz="quarter" idx="14"/>
          </p:nvPr>
        </p:nvSpPr>
        <p:spPr/>
        <p:txBody>
          <a:bodyPr/>
          <a:lstStyle/>
          <a:p>
            <a:fld id="{11F27F3A-B3E9-41ED-AF8F-A365F10BB65F}" type="slidenum">
              <a:rPr lang="en-US" smtClean="0"/>
              <a:pPr/>
              <a:t>12</a:t>
            </a:fld>
            <a:endParaRPr lang="en-US"/>
          </a:p>
        </p:txBody>
      </p:sp>
      <p:sp>
        <p:nvSpPr>
          <p:cNvPr id="5" name="TextBox 4">
            <a:extLst>
              <a:ext uri="{FF2B5EF4-FFF2-40B4-BE49-F238E27FC236}">
                <a16:creationId xmlns:a16="http://schemas.microsoft.com/office/drawing/2014/main" id="{7B1C7BA4-7E6F-DDD2-F8FE-3025B42D782D}"/>
              </a:ext>
            </a:extLst>
          </p:cNvPr>
          <p:cNvSpPr txBox="1"/>
          <p:nvPr/>
        </p:nvSpPr>
        <p:spPr>
          <a:xfrm>
            <a:off x="1375252" y="2393720"/>
            <a:ext cx="7698410" cy="3046988"/>
          </a:xfrm>
          <a:prstGeom prst="rect">
            <a:avLst/>
          </a:prstGeom>
          <a:noFill/>
        </p:spPr>
        <p:txBody>
          <a:bodyPr wrap="square">
            <a:spAutoFit/>
          </a:bodyPr>
          <a:lstStyle/>
          <a:p>
            <a:pPr marL="342900" indent="-342900" algn="l" rtl="0" fontAlgn="base">
              <a:buFont typeface="Arial" panose="020B0604020202020204" pitchFamily="34" charset="0"/>
              <a:buChar char="•"/>
            </a:pPr>
            <a:r>
              <a:rPr lang="en-US" sz="2400" b="0" i="0">
                <a:solidFill>
                  <a:srgbClr val="212529"/>
                </a:solidFill>
                <a:effectLst/>
                <a:latin typeface="Franklin Gothic Medium" panose="020B0603020102020204" pitchFamily="34" charset="0"/>
              </a:rPr>
              <a:t>The federal fee for Medicaid enrollment will increase from $688 to $709 for calendar year 2024.</a:t>
            </a:r>
          </a:p>
          <a:p>
            <a:pPr algn="l" rtl="0" fontAlgn="base"/>
            <a:endParaRPr lang="en-US" sz="2400" b="0" i="0">
              <a:solidFill>
                <a:srgbClr val="212529"/>
              </a:solidFill>
              <a:effectLst/>
              <a:latin typeface="Franklin Gothic Medium" panose="020B0603020102020204" pitchFamily="34" charset="0"/>
            </a:endParaRPr>
          </a:p>
          <a:p>
            <a:pPr marL="342900" indent="-342900" algn="l" rtl="0" fontAlgn="base">
              <a:buFont typeface="Arial" panose="020B0604020202020204" pitchFamily="34" charset="0"/>
              <a:buChar char="•"/>
            </a:pPr>
            <a:r>
              <a:rPr lang="en-US" sz="2400" b="0" i="0">
                <a:solidFill>
                  <a:srgbClr val="212529"/>
                </a:solidFill>
                <a:effectLst/>
                <a:latin typeface="Franklin Gothic Medium" panose="020B0603020102020204" pitchFamily="34" charset="0"/>
              </a:rPr>
              <a:t>Effective Jan 1, 2024, the fee will be required for Initial enrollment, re-enrollment, Managed Change Request (MCR) to add a new site location, and reverification. </a:t>
            </a:r>
          </a:p>
          <a:p>
            <a:pPr algn="l" rtl="0" fontAlgn="base"/>
            <a:endParaRPr lang="en-US" sz="2400" b="0" i="0">
              <a:solidFill>
                <a:srgbClr val="000000"/>
              </a:solidFill>
              <a:effectLst/>
              <a:latin typeface="Franklin Gothic Medium" panose="020B0603020102020204" pitchFamily="34" charset="0"/>
            </a:endParaRPr>
          </a:p>
          <a:p>
            <a:pPr marL="342900" indent="-342900" fontAlgn="base">
              <a:buFont typeface="Arial" panose="020B0604020202020204" pitchFamily="34" charset="0"/>
              <a:buChar char="•"/>
            </a:pPr>
            <a:r>
              <a:rPr lang="en-US" sz="2400" b="0" i="0">
                <a:solidFill>
                  <a:srgbClr val="212529"/>
                </a:solidFill>
                <a:effectLst/>
                <a:latin typeface="Franklin Gothic Medium" panose="020B0603020102020204" pitchFamily="34" charset="0"/>
              </a:rPr>
              <a:t>Additional information can be found </a:t>
            </a:r>
            <a:r>
              <a:rPr lang="en-US" sz="2400" u="sng" kern="100">
                <a:solidFill>
                  <a:srgbClr val="0000FF"/>
                </a:solidFill>
                <a:effectLst/>
                <a:latin typeface="Franklin Gothic Medium" panose="020B0603020102020204" pitchFamily="34" charset="0"/>
                <a:ea typeface="Calibri" panose="020F0502020204030204" pitchFamily="34" charset="0"/>
                <a:cs typeface="Times New Roman" panose="02020603050405020304" pitchFamily="18" charset="0"/>
                <a:hlinkClick r:id="rId3"/>
              </a:rPr>
              <a:t>here</a:t>
            </a:r>
            <a:r>
              <a:rPr lang="en-US" sz="2400" u="sng" kern="100">
                <a:solidFill>
                  <a:srgbClr val="0000FF"/>
                </a:solidFill>
                <a:effectLst/>
                <a:latin typeface="Franklin Gothic Medium" panose="020B0603020102020204" pitchFamily="34" charset="0"/>
                <a:ea typeface="Calibri" panose="020F0502020204030204" pitchFamily="34" charset="0"/>
                <a:cs typeface="Times New Roman" panose="02020603050405020304" pitchFamily="18" charset="0"/>
              </a:rPr>
              <a:t>.</a:t>
            </a:r>
            <a:endParaRPr lang="en-US" sz="2400" kern="100">
              <a:effectLst/>
              <a:latin typeface="Franklin Gothic Medium" panose="020B0603020102020204" pitchFamily="34" charset="0"/>
              <a:ea typeface="Calibri" panose="020F0502020204030204" pitchFamily="34" charset="0"/>
              <a:cs typeface="Times New Roman" panose="02020603050405020304" pitchFamily="18" charset="0"/>
            </a:endParaRPr>
          </a:p>
        </p:txBody>
      </p:sp>
      <p:pic>
        <p:nvPicPr>
          <p:cNvPr id="1026" name="Picture 2" descr="Copyright Fee Increase - The Authors Guild">
            <a:extLst>
              <a:ext uri="{FF2B5EF4-FFF2-40B4-BE49-F238E27FC236}">
                <a16:creationId xmlns:a16="http://schemas.microsoft.com/office/drawing/2014/main" id="{58F95EDD-6BD5-8BF6-44D5-400DD1EB9A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8472" y="452487"/>
            <a:ext cx="3953528" cy="197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243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B2CD16-749F-BF3A-4A20-58D103C544B9}"/>
              </a:ext>
            </a:extLst>
          </p:cNvPr>
          <p:cNvGrpSpPr/>
          <p:nvPr/>
        </p:nvGrpSpPr>
        <p:grpSpPr>
          <a:xfrm>
            <a:off x="975893" y="925654"/>
            <a:ext cx="10240210" cy="5464449"/>
            <a:chOff x="614945" y="682935"/>
            <a:chExt cx="10815052" cy="5774010"/>
          </a:xfrm>
        </p:grpSpPr>
        <p:grpSp>
          <p:nvGrpSpPr>
            <p:cNvPr id="8" name="Group 7">
              <a:extLst>
                <a:ext uri="{FF2B5EF4-FFF2-40B4-BE49-F238E27FC236}">
                  <a16:creationId xmlns:a16="http://schemas.microsoft.com/office/drawing/2014/main" id="{137B31DC-C418-A903-9A3D-A5A142884138}"/>
                </a:ext>
              </a:extLst>
            </p:cNvPr>
            <p:cNvGrpSpPr/>
            <p:nvPr/>
          </p:nvGrpSpPr>
          <p:grpSpPr>
            <a:xfrm>
              <a:off x="614946" y="682935"/>
              <a:ext cx="10815051" cy="2726010"/>
              <a:chOff x="614946" y="682935"/>
              <a:chExt cx="10815051" cy="2726010"/>
            </a:xfrm>
          </p:grpSpPr>
          <p:sp>
            <p:nvSpPr>
              <p:cNvPr id="2" name="Arrow: Right 1">
                <a:extLst>
                  <a:ext uri="{FF2B5EF4-FFF2-40B4-BE49-F238E27FC236}">
                    <a16:creationId xmlns:a16="http://schemas.microsoft.com/office/drawing/2014/main" id="{A505012E-EF6E-1A01-6F7A-36BCFE9628B0}"/>
                  </a:ext>
                </a:extLst>
              </p:cNvPr>
              <p:cNvSpPr/>
              <p:nvPr/>
            </p:nvSpPr>
            <p:spPr>
              <a:xfrm>
                <a:off x="614946" y="682935"/>
                <a:ext cx="5053262" cy="2687052"/>
              </a:xfrm>
              <a:prstGeom prst="rightArrow">
                <a:avLst/>
              </a:prstGeom>
              <a:solidFill>
                <a:schemeClr val="tx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000000"/>
                    </a:solidFill>
                    <a:cs typeface="Arial"/>
                  </a:rPr>
                  <a:t>Provider's name listed on applications must match their legal name, name on the NPPES Registry and name on any license, certification, and/or accreditation</a:t>
                </a:r>
              </a:p>
            </p:txBody>
          </p:sp>
          <p:sp>
            <p:nvSpPr>
              <p:cNvPr id="3" name="Arrow: Right 2">
                <a:extLst>
                  <a:ext uri="{FF2B5EF4-FFF2-40B4-BE49-F238E27FC236}">
                    <a16:creationId xmlns:a16="http://schemas.microsoft.com/office/drawing/2014/main" id="{5CF5D0E9-C983-9343-0F13-A2902363A5DB}"/>
                  </a:ext>
                </a:extLst>
              </p:cNvPr>
              <p:cNvSpPr/>
              <p:nvPr/>
            </p:nvSpPr>
            <p:spPr>
              <a:xfrm>
                <a:off x="6376735" y="721893"/>
                <a:ext cx="5053262" cy="2687052"/>
              </a:xfrm>
              <a:prstGeom prst="rightArrow">
                <a:avLst/>
              </a:prstGeom>
              <a:solidFill>
                <a:schemeClr val="tx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000000"/>
                    </a:solidFill>
                    <a:cs typeface="Arial"/>
                  </a:rPr>
                  <a:t>Providers can check how their names appear in the NPPES system at https://npiregistry.cms.hhs.gov/search</a:t>
                </a:r>
              </a:p>
            </p:txBody>
          </p:sp>
        </p:grpSp>
        <p:grpSp>
          <p:nvGrpSpPr>
            <p:cNvPr id="9" name="Group 8">
              <a:extLst>
                <a:ext uri="{FF2B5EF4-FFF2-40B4-BE49-F238E27FC236}">
                  <a16:creationId xmlns:a16="http://schemas.microsoft.com/office/drawing/2014/main" id="{98574141-BF74-BF22-9D61-0CB4E9C97A9C}"/>
                </a:ext>
              </a:extLst>
            </p:cNvPr>
            <p:cNvGrpSpPr/>
            <p:nvPr/>
          </p:nvGrpSpPr>
          <p:grpSpPr>
            <a:xfrm>
              <a:off x="614945" y="3769892"/>
              <a:ext cx="10815050" cy="2687053"/>
              <a:chOff x="614945" y="3769892"/>
              <a:chExt cx="10815050" cy="2687053"/>
            </a:xfrm>
          </p:grpSpPr>
          <p:sp>
            <p:nvSpPr>
              <p:cNvPr id="6" name="Arrow: Right 5">
                <a:extLst>
                  <a:ext uri="{FF2B5EF4-FFF2-40B4-BE49-F238E27FC236}">
                    <a16:creationId xmlns:a16="http://schemas.microsoft.com/office/drawing/2014/main" id="{E362E88B-23C7-7100-FA72-9A089C8D2DE2}"/>
                  </a:ext>
                </a:extLst>
              </p:cNvPr>
              <p:cNvSpPr/>
              <p:nvPr/>
            </p:nvSpPr>
            <p:spPr>
              <a:xfrm>
                <a:off x="614945" y="3769893"/>
                <a:ext cx="5053262" cy="2687052"/>
              </a:xfrm>
              <a:prstGeom prst="rightArrow">
                <a:avLst/>
              </a:prstGeom>
              <a:solidFill>
                <a:schemeClr val="tx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000000"/>
                    </a:solidFill>
                    <a:cs typeface="Arial"/>
                  </a:rPr>
                  <a:t>If name in NPPES system doesn't match, this must be corrected. Do NOT submit application. Instead, send an email to </a:t>
                </a:r>
                <a:r>
                  <a:rPr lang="en-US" sz="1400" b="1">
                    <a:solidFill>
                      <a:srgbClr val="000000"/>
                    </a:solidFill>
                    <a:cs typeface="Arial"/>
                    <a:hlinkClick r:id="rId3">
                      <a:extLst>
                        <a:ext uri="{A12FA001-AC4F-418D-AE19-62706E023703}">
                          <ahyp:hlinkClr xmlns:ahyp="http://schemas.microsoft.com/office/drawing/2018/hyperlinkcolor" val="tx"/>
                        </a:ext>
                      </a:extLst>
                    </a:hlinkClick>
                  </a:rPr>
                  <a:t>NCTracksprovider@nctracks.com</a:t>
                </a:r>
                <a:r>
                  <a:rPr lang="en-US" sz="1400" b="1">
                    <a:solidFill>
                      <a:srgbClr val="000000"/>
                    </a:solidFill>
                    <a:cs typeface="Arial"/>
                  </a:rPr>
                  <a:t> with required documentation attached.</a:t>
                </a:r>
              </a:p>
            </p:txBody>
          </p:sp>
          <p:sp>
            <p:nvSpPr>
              <p:cNvPr id="7" name="Arrow: Right 6">
                <a:extLst>
                  <a:ext uri="{FF2B5EF4-FFF2-40B4-BE49-F238E27FC236}">
                    <a16:creationId xmlns:a16="http://schemas.microsoft.com/office/drawing/2014/main" id="{8B75AFAB-5AAB-6F08-1266-28FC0B8D8BE9}"/>
                  </a:ext>
                </a:extLst>
              </p:cNvPr>
              <p:cNvSpPr/>
              <p:nvPr/>
            </p:nvSpPr>
            <p:spPr>
              <a:xfrm>
                <a:off x="6376733" y="3769892"/>
                <a:ext cx="5053262" cy="2687052"/>
              </a:xfrm>
              <a:prstGeom prst="rightArrow">
                <a:avLst/>
              </a:prstGeom>
              <a:solidFill>
                <a:schemeClr val="tx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000000"/>
                    </a:solidFill>
                    <a:cs typeface="Arial"/>
                  </a:rPr>
                  <a:t>Refer to link for more information about required documentation:</a:t>
                </a:r>
                <a:r>
                  <a:rPr lang="en-US" sz="1400">
                    <a:solidFill>
                      <a:srgbClr val="000000"/>
                    </a:solidFill>
                    <a:cs typeface="Arial"/>
                  </a:rPr>
                  <a:t>  </a:t>
                </a:r>
                <a:r>
                  <a:rPr lang="en-US" sz="1400" b="1">
                    <a:solidFill>
                      <a:srgbClr val="000000"/>
                    </a:solidFill>
                    <a:latin typeface="Arial"/>
                    <a:cs typeface="Arial"/>
                    <a:hlinkClick r:id="rId4"/>
                  </a:rPr>
                  <a:t>here</a:t>
                </a:r>
                <a:endParaRPr lang="en-US" sz="1400" b="1">
                  <a:solidFill>
                    <a:srgbClr val="000000"/>
                  </a:solidFill>
                  <a:latin typeface="Arial"/>
                  <a:cs typeface="Arial"/>
                </a:endParaRPr>
              </a:p>
            </p:txBody>
          </p:sp>
        </p:grpSp>
      </p:grpSp>
      <p:sp>
        <p:nvSpPr>
          <p:cNvPr id="11" name="TextBox 10">
            <a:extLst>
              <a:ext uri="{FF2B5EF4-FFF2-40B4-BE49-F238E27FC236}">
                <a16:creationId xmlns:a16="http://schemas.microsoft.com/office/drawing/2014/main" id="{B27C2290-6FB4-7913-CAC1-39B42C9B0E31}"/>
              </a:ext>
            </a:extLst>
          </p:cNvPr>
          <p:cNvSpPr txBox="1"/>
          <p:nvPr/>
        </p:nvSpPr>
        <p:spPr>
          <a:xfrm>
            <a:off x="792834" y="420889"/>
            <a:ext cx="106212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00345C"/>
                </a:solidFill>
                <a:latin typeface="Franklin Gothic Demi"/>
                <a:cs typeface="Arial"/>
              </a:rPr>
              <a:t>Provider Name on Reverification Applications Must Match ALL Documentation</a:t>
            </a:r>
            <a:endParaRPr lang="en-US" sz="2400" b="1">
              <a:solidFill>
                <a:srgbClr val="00345C"/>
              </a:solidFill>
              <a:latin typeface="Franklin Gothic Demi"/>
            </a:endParaRPr>
          </a:p>
        </p:txBody>
      </p:sp>
    </p:spTree>
    <p:extLst>
      <p:ext uri="{BB962C8B-B14F-4D97-AF65-F5344CB8AC3E}">
        <p14:creationId xmlns:p14="http://schemas.microsoft.com/office/powerpoint/2010/main" val="3909800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6">
            <a:extLst>
              <a:ext uri="{FF2B5EF4-FFF2-40B4-BE49-F238E27FC236}">
                <a16:creationId xmlns:a16="http://schemas.microsoft.com/office/drawing/2014/main" id="{B9E248E0-55F8-4E45-A07F-B49E0EEA9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Arc 1047">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92014">
            <a:off x="3109564" y="704848"/>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028" name="Picture 4" descr="Group of diverse business people working together in a modern office Teamwork concept">
            <a:extLst>
              <a:ext uri="{FF2B5EF4-FFF2-40B4-BE49-F238E27FC236}">
                <a16:creationId xmlns:a16="http://schemas.microsoft.com/office/drawing/2014/main" id="{7DBE8103-CF2B-9E6F-192E-1C2F7D8661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073" r="-1" b="17570"/>
          <a:stretch/>
        </p:blipFill>
        <p:spPr bwMode="auto">
          <a:xfrm>
            <a:off x="4066540" y="877040"/>
            <a:ext cx="7462838" cy="4280399"/>
          </a:xfrm>
          <a:custGeom>
            <a:avLst/>
            <a:gdLst/>
            <a:ahLst/>
            <a:cxnLst/>
            <a:rect l="l" t="t" r="r" b="b"/>
            <a:pathLst>
              <a:path w="7462838" h="4280399">
                <a:moveTo>
                  <a:pt x="3731419" y="0"/>
                </a:moveTo>
                <a:cubicBezTo>
                  <a:pt x="5792225" y="0"/>
                  <a:pt x="7462838" y="1670613"/>
                  <a:pt x="7462838" y="3731419"/>
                </a:cubicBezTo>
                <a:cubicBezTo>
                  <a:pt x="7462838" y="3828019"/>
                  <a:pt x="7459167" y="3923762"/>
                  <a:pt x="7451957" y="4018516"/>
                </a:cubicBezTo>
                <a:lnTo>
                  <a:pt x="7422046" y="4280399"/>
                </a:lnTo>
                <a:lnTo>
                  <a:pt x="40793" y="4280399"/>
                </a:lnTo>
                <a:lnTo>
                  <a:pt x="10881" y="4018516"/>
                </a:lnTo>
                <a:cubicBezTo>
                  <a:pt x="3671" y="3923762"/>
                  <a:pt x="0" y="3828019"/>
                  <a:pt x="0" y="3731419"/>
                </a:cubicBezTo>
                <a:cubicBezTo>
                  <a:pt x="0" y="1670613"/>
                  <a:pt x="1670614" y="0"/>
                  <a:pt x="3731419" y="0"/>
                </a:cubicBezTo>
                <a:close/>
              </a:path>
            </a:pathLst>
          </a:cu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559849B-1E1E-46EA-A2C4-75073704C7B9}"/>
              </a:ext>
            </a:extLst>
          </p:cNvPr>
          <p:cNvSpPr txBox="1"/>
          <p:nvPr/>
        </p:nvSpPr>
        <p:spPr>
          <a:xfrm>
            <a:off x="1266323" y="336969"/>
            <a:ext cx="4001034" cy="2757748"/>
          </a:xfrm>
          <a:prstGeom prst="rect">
            <a:avLst/>
          </a:prstGeom>
        </p:spPr>
        <p:txBody>
          <a:bodyPr vert="horz" lIns="91440" tIns="45720" rIns="91440" bIns="45720" rtlCol="0" anchor="b">
            <a:normAutofit/>
          </a:bodyPr>
          <a:lstStyle/>
          <a:p>
            <a:pPr algn="ctr">
              <a:lnSpc>
                <a:spcPct val="90000"/>
              </a:lnSpc>
              <a:spcBef>
                <a:spcPct val="0"/>
              </a:spcBef>
              <a:spcAft>
                <a:spcPts val="800"/>
              </a:spcAft>
              <a:defRPr/>
            </a:pPr>
            <a:r>
              <a:rPr kumimoji="0" lang="en-US" sz="4400" b="1" i="0" u="none" strike="noStrike" kern="1200" cap="none" spc="0" normalizeH="0" baseline="0" noProof="0">
                <a:ln>
                  <a:noFill/>
                </a:ln>
                <a:solidFill>
                  <a:srgbClr val="002060"/>
                </a:solidFill>
                <a:effectLst/>
                <a:uLnTx/>
                <a:uFillTx/>
                <a:latin typeface="Franklin Gothic Demi"/>
                <a:ea typeface="+mj-ea"/>
                <a:cs typeface="+mj-cs"/>
              </a:rPr>
              <a:t>PDM/CVO</a:t>
            </a:r>
          </a:p>
          <a:p>
            <a:pPr algn="ctr">
              <a:lnSpc>
                <a:spcPct val="90000"/>
              </a:lnSpc>
              <a:spcBef>
                <a:spcPct val="0"/>
              </a:spcBef>
              <a:spcAft>
                <a:spcPts val="800"/>
              </a:spcAft>
              <a:defRPr/>
            </a:pPr>
            <a:r>
              <a:rPr lang="en-US" sz="4400" b="1" kern="1200">
                <a:solidFill>
                  <a:srgbClr val="002060"/>
                </a:solidFill>
                <a:latin typeface="Franklin Gothic Demi"/>
                <a:ea typeface="+mj-ea"/>
                <a:cs typeface="+mj-cs"/>
              </a:rPr>
              <a:t>Update</a:t>
            </a:r>
            <a:endParaRPr lang="en-US" sz="4400" b="0" i="0" u="none" strike="noStrike" kern="1200" cap="none" spc="0" normalizeH="0" baseline="0" noProof="0">
              <a:ln>
                <a:noFill/>
              </a:ln>
              <a:solidFill>
                <a:srgbClr val="002060"/>
              </a:solidFill>
              <a:effectLst/>
              <a:uLnTx/>
              <a:uFillTx/>
              <a:latin typeface="Franklin Gothic Demi"/>
              <a:ea typeface="+mj-ea"/>
              <a:cs typeface="+mj-cs"/>
            </a:endParaRPr>
          </a:p>
        </p:txBody>
      </p:sp>
      <p:pic>
        <p:nvPicPr>
          <p:cNvPr id="1030" name="Picture 6" descr="A computer monitor with a graph on the screen">
            <a:extLst>
              <a:ext uri="{FF2B5EF4-FFF2-40B4-BE49-F238E27FC236}">
                <a16:creationId xmlns:a16="http://schemas.microsoft.com/office/drawing/2014/main" id="{AE6BE9B0-9FAD-F7E0-43F9-167BF83AB7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82"/>
          <a:stretch/>
        </p:blipFill>
        <p:spPr bwMode="auto">
          <a:xfrm>
            <a:off x="8610600" y="10"/>
            <a:ext cx="3581400" cy="3769196"/>
          </a:xfrm>
          <a:custGeom>
            <a:avLst/>
            <a:gdLst/>
            <a:ahLst/>
            <a:cxnLst/>
            <a:rect l="l" t="t" r="r" b="b"/>
            <a:pathLst>
              <a:path w="3581400" h="3769206">
                <a:moveTo>
                  <a:pt x="366014" y="0"/>
                </a:moveTo>
                <a:lnTo>
                  <a:pt x="3581400" y="0"/>
                </a:lnTo>
                <a:lnTo>
                  <a:pt x="3581400" y="3507525"/>
                </a:lnTo>
                <a:lnTo>
                  <a:pt x="3442408" y="3574481"/>
                </a:lnTo>
                <a:cubicBezTo>
                  <a:pt x="3145957" y="3699869"/>
                  <a:pt x="2820025" y="3769206"/>
                  <a:pt x="2477898" y="3769206"/>
                </a:cubicBezTo>
                <a:cubicBezTo>
                  <a:pt x="1109392" y="3769206"/>
                  <a:pt x="0" y="2659814"/>
                  <a:pt x="0" y="1291308"/>
                </a:cubicBezTo>
                <a:cubicBezTo>
                  <a:pt x="0" y="863650"/>
                  <a:pt x="108339" y="461296"/>
                  <a:pt x="299069" y="11019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767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B5F8FB9-93B9-4832-A062-85E1B6A5A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and person standing next to a pie chart&#10;&#10;Description automatically generated">
            <a:extLst>
              <a:ext uri="{FF2B5EF4-FFF2-40B4-BE49-F238E27FC236}">
                <a16:creationId xmlns:a16="http://schemas.microsoft.com/office/drawing/2014/main" id="{3CA8362B-31A9-6A34-EA0D-0681B1E8134C}"/>
              </a:ext>
            </a:extLst>
          </p:cNvPr>
          <p:cNvPicPr>
            <a:picLocks noChangeAspect="1"/>
          </p:cNvPicPr>
          <p:nvPr/>
        </p:nvPicPr>
        <p:blipFill rotWithShape="1">
          <a:blip r:embed="rId3">
            <a:extLst>
              <a:ext uri="{28A0092B-C50C-407E-A947-70E740481C1C}">
                <a14:useLocalDpi xmlns:a14="http://schemas.microsoft.com/office/drawing/2010/main" val="0"/>
              </a:ext>
            </a:extLst>
          </a:blip>
          <a:srcRect l="268"/>
          <a:stretch/>
        </p:blipFill>
        <p:spPr>
          <a:xfrm>
            <a:off x="1669474" y="10"/>
            <a:ext cx="10522527" cy="6857990"/>
          </a:xfrm>
          <a:custGeom>
            <a:avLst/>
            <a:gdLst/>
            <a:ahLst/>
            <a:cxnLst/>
            <a:rect l="l" t="t" r="r" b="b"/>
            <a:pathLst>
              <a:path w="10522527" h="6858000">
                <a:moveTo>
                  <a:pt x="2882142" y="0"/>
                </a:moveTo>
                <a:lnTo>
                  <a:pt x="10522527" y="0"/>
                </a:lnTo>
                <a:lnTo>
                  <a:pt x="10522527" y="6858000"/>
                </a:lnTo>
                <a:lnTo>
                  <a:pt x="80697" y="6858000"/>
                </a:lnTo>
                <a:lnTo>
                  <a:pt x="37339" y="6516785"/>
                </a:lnTo>
                <a:cubicBezTo>
                  <a:pt x="12648" y="6273664"/>
                  <a:pt x="0" y="6026982"/>
                  <a:pt x="0" y="5777347"/>
                </a:cubicBezTo>
                <a:cubicBezTo>
                  <a:pt x="0" y="3530630"/>
                  <a:pt x="1024495" y="1523197"/>
                  <a:pt x="2631803" y="196728"/>
                </a:cubicBezTo>
                <a:close/>
              </a:path>
            </a:pathLst>
          </a:custGeom>
        </p:spPr>
      </p:pic>
      <p:sp>
        <p:nvSpPr>
          <p:cNvPr id="44" name="Arc 43">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084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Slide Number Placeholder 1">
            <a:extLst>
              <a:ext uri="{FF2B5EF4-FFF2-40B4-BE49-F238E27FC236}">
                <a16:creationId xmlns:a16="http://schemas.microsoft.com/office/drawing/2014/main" id="{6B784D97-65A6-3578-D515-63B48CECCDE4}"/>
              </a:ext>
            </a:extLst>
          </p:cNvPr>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rPr>
              <a:pPr>
                <a:spcAft>
                  <a:spcPts val="600"/>
                </a:spcAft>
              </a:pPr>
              <a:t>16</a:t>
            </a:fld>
            <a:endParaRPr lang="en-US" sz="1200">
              <a:solidFill>
                <a:schemeClr val="tx1">
                  <a:tint val="75000"/>
                </a:schemeClr>
              </a:solidFill>
              <a:latin typeface="+mn-lt"/>
            </a:endParaRPr>
          </a:p>
        </p:txBody>
      </p:sp>
      <p:sp>
        <p:nvSpPr>
          <p:cNvPr id="4" name="Rectangle 3">
            <a:extLst>
              <a:ext uri="{FF2B5EF4-FFF2-40B4-BE49-F238E27FC236}">
                <a16:creationId xmlns:a16="http://schemas.microsoft.com/office/drawing/2014/main" id="{A976DBBE-E9EC-BEC2-F9C2-4285AA883867}"/>
              </a:ext>
            </a:extLst>
          </p:cNvPr>
          <p:cNvSpPr/>
          <p:nvPr/>
        </p:nvSpPr>
        <p:spPr>
          <a:xfrm>
            <a:off x="1283677" y="3745109"/>
            <a:ext cx="1820008" cy="2294793"/>
          </a:xfrm>
          <a:prstGeom prst="rect">
            <a:avLst/>
          </a:prstGeom>
          <a:solidFill>
            <a:srgbClr val="004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6AC8B03-9884-D29E-D185-77C193452BFA}"/>
              </a:ext>
            </a:extLst>
          </p:cNvPr>
          <p:cNvSpPr/>
          <p:nvPr/>
        </p:nvSpPr>
        <p:spPr>
          <a:xfrm>
            <a:off x="3234836" y="3199987"/>
            <a:ext cx="1820008" cy="2839915"/>
          </a:xfrm>
          <a:prstGeom prst="rect">
            <a:avLst/>
          </a:prstGeom>
          <a:solidFill>
            <a:srgbClr val="006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E03FB0-DEF0-1819-334E-2C51D1B8241F}"/>
              </a:ext>
            </a:extLst>
          </p:cNvPr>
          <p:cNvSpPr/>
          <p:nvPr/>
        </p:nvSpPr>
        <p:spPr>
          <a:xfrm>
            <a:off x="5185995" y="2619695"/>
            <a:ext cx="1820008" cy="3420207"/>
          </a:xfrm>
          <a:prstGeom prst="rect">
            <a:avLst/>
          </a:prstGeom>
          <a:solidFill>
            <a:srgbClr val="0082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771D9A-EFE5-D105-93D7-6DF5EE75DD0F}"/>
              </a:ext>
            </a:extLst>
          </p:cNvPr>
          <p:cNvSpPr/>
          <p:nvPr/>
        </p:nvSpPr>
        <p:spPr>
          <a:xfrm>
            <a:off x="7137155" y="2065781"/>
            <a:ext cx="1820008" cy="3974121"/>
          </a:xfrm>
          <a:prstGeom prst="rect">
            <a:avLst/>
          </a:prstGeom>
          <a:solidFill>
            <a:srgbClr val="FFA1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5139B48-6A48-F64F-4238-959E86C0B39D}"/>
              </a:ext>
            </a:extLst>
          </p:cNvPr>
          <p:cNvSpPr/>
          <p:nvPr/>
        </p:nvSpPr>
        <p:spPr>
          <a:xfrm>
            <a:off x="9088315" y="1547036"/>
            <a:ext cx="1820008" cy="4492866"/>
          </a:xfrm>
          <a:prstGeom prst="rect">
            <a:avLst/>
          </a:prstGeom>
          <a:solidFill>
            <a:srgbClr val="FF3E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1EA5734-F575-1AE9-0AF8-24F63C3C3868}"/>
              </a:ext>
            </a:extLst>
          </p:cNvPr>
          <p:cNvSpPr/>
          <p:nvPr/>
        </p:nvSpPr>
        <p:spPr>
          <a:xfrm>
            <a:off x="1643064" y="3213074"/>
            <a:ext cx="1101235" cy="1101235"/>
          </a:xfrm>
          <a:prstGeom prst="ellipse">
            <a:avLst/>
          </a:prstGeom>
          <a:solidFill>
            <a:srgbClr val="004066"/>
          </a:solidFill>
          <a:ln>
            <a:noFill/>
          </a:ln>
          <a:effectLst>
            <a:outerShdw blurRad="50800" dist="63500" dir="5400000" algn="t" rotWithShape="0">
              <a:prstClr val="black">
                <a:alpha val="4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939DD2A-2A04-0D9A-0CCF-2F46C9C2D9A1}"/>
              </a:ext>
            </a:extLst>
          </p:cNvPr>
          <p:cNvSpPr/>
          <p:nvPr/>
        </p:nvSpPr>
        <p:spPr>
          <a:xfrm>
            <a:off x="3594222" y="2643874"/>
            <a:ext cx="1101235" cy="1101235"/>
          </a:xfrm>
          <a:prstGeom prst="ellipse">
            <a:avLst/>
          </a:prstGeom>
          <a:solidFill>
            <a:srgbClr val="0068A8"/>
          </a:solidFill>
          <a:ln>
            <a:noFill/>
          </a:ln>
          <a:effectLst>
            <a:outerShdw blurRad="50800" dist="63500" dir="5400000" algn="t" rotWithShape="0">
              <a:prstClr val="black">
                <a:alpha val="4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86B8CB-4CA4-7C72-FE31-06FDEC1D3561}"/>
              </a:ext>
            </a:extLst>
          </p:cNvPr>
          <p:cNvSpPr/>
          <p:nvPr/>
        </p:nvSpPr>
        <p:spPr>
          <a:xfrm>
            <a:off x="5545382" y="2097653"/>
            <a:ext cx="1101235" cy="1101235"/>
          </a:xfrm>
          <a:prstGeom prst="ellipse">
            <a:avLst/>
          </a:prstGeom>
          <a:solidFill>
            <a:srgbClr val="008257"/>
          </a:solidFill>
          <a:ln>
            <a:noFill/>
          </a:ln>
          <a:effectLst>
            <a:outerShdw blurRad="50800" dist="63500" dir="5400000" algn="t" rotWithShape="0">
              <a:prstClr val="black">
                <a:alpha val="4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4D20986-C3F4-3B1F-6E66-748CA4903A4E}"/>
              </a:ext>
            </a:extLst>
          </p:cNvPr>
          <p:cNvSpPr/>
          <p:nvPr/>
        </p:nvSpPr>
        <p:spPr>
          <a:xfrm>
            <a:off x="7496541" y="1547035"/>
            <a:ext cx="1101235" cy="1101235"/>
          </a:xfrm>
          <a:prstGeom prst="ellipse">
            <a:avLst/>
          </a:prstGeom>
          <a:solidFill>
            <a:srgbClr val="FFA101"/>
          </a:solidFill>
          <a:ln>
            <a:noFill/>
          </a:ln>
          <a:effectLst>
            <a:outerShdw blurRad="50800" dist="63500" dir="5400000" algn="t" rotWithShape="0">
              <a:prstClr val="black">
                <a:alpha val="4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ABF4FD2-EA6F-8C06-EA61-63723CC24677}"/>
              </a:ext>
            </a:extLst>
          </p:cNvPr>
          <p:cNvSpPr/>
          <p:nvPr/>
        </p:nvSpPr>
        <p:spPr>
          <a:xfrm>
            <a:off x="9447701" y="996417"/>
            <a:ext cx="1101235" cy="1101235"/>
          </a:xfrm>
          <a:prstGeom prst="ellipse">
            <a:avLst/>
          </a:prstGeom>
          <a:solidFill>
            <a:srgbClr val="FF3E15"/>
          </a:solidFill>
          <a:ln>
            <a:noFill/>
          </a:ln>
          <a:effectLst>
            <a:outerShdw blurRad="50800" dist="63500" dir="5400000" algn="t" rotWithShape="0">
              <a:prstClr val="black">
                <a:alpha val="4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8C26742-9457-B6D5-A09B-2A1BE9C97742}"/>
              </a:ext>
            </a:extLst>
          </p:cNvPr>
          <p:cNvSpPr txBox="1"/>
          <p:nvPr/>
        </p:nvSpPr>
        <p:spPr>
          <a:xfrm>
            <a:off x="1287890" y="818097"/>
            <a:ext cx="7533907" cy="584775"/>
          </a:xfrm>
          <a:prstGeom prst="rect">
            <a:avLst/>
          </a:prstGeom>
          <a:noFill/>
        </p:spPr>
        <p:txBody>
          <a:bodyPr wrap="square" rtlCol="0">
            <a:spAutoFit/>
          </a:bodyPr>
          <a:lstStyle/>
          <a:p>
            <a:r>
              <a:rPr lang="en-US" sz="3200">
                <a:latin typeface="Franklin Gothic Book" panose="020B0503020102020204" pitchFamily="34" charset="0"/>
              </a:rPr>
              <a:t>User Acceptance Testing (UAT) Process</a:t>
            </a:r>
          </a:p>
        </p:txBody>
      </p:sp>
      <p:sp>
        <p:nvSpPr>
          <p:cNvPr id="20" name="TextBox 19">
            <a:extLst>
              <a:ext uri="{FF2B5EF4-FFF2-40B4-BE49-F238E27FC236}">
                <a16:creationId xmlns:a16="http://schemas.microsoft.com/office/drawing/2014/main" id="{55B5AC68-7E85-3157-3811-EF49E4E97944}"/>
              </a:ext>
            </a:extLst>
          </p:cNvPr>
          <p:cNvSpPr txBox="1"/>
          <p:nvPr/>
        </p:nvSpPr>
        <p:spPr>
          <a:xfrm>
            <a:off x="1476146" y="4384679"/>
            <a:ext cx="1435069" cy="461665"/>
          </a:xfrm>
          <a:prstGeom prst="rect">
            <a:avLst/>
          </a:prstGeom>
          <a:noFill/>
        </p:spPr>
        <p:txBody>
          <a:bodyPr wrap="square" rtlCol="0">
            <a:spAutoFit/>
          </a:bodyPr>
          <a:lstStyle/>
          <a:p>
            <a:pPr algn="ctr"/>
            <a:r>
              <a:rPr lang="en-US" sz="2400">
                <a:solidFill>
                  <a:schemeClr val="bg1"/>
                </a:solidFill>
                <a:latin typeface="Franklin Gothic Demi" panose="020B0703020102020204" pitchFamily="34" charset="0"/>
              </a:rPr>
              <a:t>Planning</a:t>
            </a:r>
          </a:p>
        </p:txBody>
      </p:sp>
      <p:sp>
        <p:nvSpPr>
          <p:cNvPr id="21" name="TextBox 20">
            <a:extLst>
              <a:ext uri="{FF2B5EF4-FFF2-40B4-BE49-F238E27FC236}">
                <a16:creationId xmlns:a16="http://schemas.microsoft.com/office/drawing/2014/main" id="{77005577-533C-017C-75E7-3C0E92FFF98C}"/>
              </a:ext>
            </a:extLst>
          </p:cNvPr>
          <p:cNvSpPr txBox="1"/>
          <p:nvPr/>
        </p:nvSpPr>
        <p:spPr>
          <a:xfrm>
            <a:off x="3496910" y="3793469"/>
            <a:ext cx="1295858" cy="461665"/>
          </a:xfrm>
          <a:prstGeom prst="rect">
            <a:avLst/>
          </a:prstGeom>
          <a:noFill/>
        </p:spPr>
        <p:txBody>
          <a:bodyPr wrap="square" rtlCol="0">
            <a:spAutoFit/>
          </a:bodyPr>
          <a:lstStyle/>
          <a:p>
            <a:pPr algn="ctr"/>
            <a:r>
              <a:rPr lang="en-US" sz="2400">
                <a:solidFill>
                  <a:schemeClr val="bg1"/>
                </a:solidFill>
                <a:latin typeface="Franklin Gothic Demi" panose="020B0703020102020204" pitchFamily="34" charset="0"/>
              </a:rPr>
              <a:t>Training</a:t>
            </a:r>
          </a:p>
        </p:txBody>
      </p:sp>
      <p:sp>
        <p:nvSpPr>
          <p:cNvPr id="22" name="TextBox 21">
            <a:extLst>
              <a:ext uri="{FF2B5EF4-FFF2-40B4-BE49-F238E27FC236}">
                <a16:creationId xmlns:a16="http://schemas.microsoft.com/office/drawing/2014/main" id="{AF885C5B-6B5F-D5EF-3E18-91E2F2E9F927}"/>
              </a:ext>
            </a:extLst>
          </p:cNvPr>
          <p:cNvSpPr txBox="1"/>
          <p:nvPr/>
        </p:nvSpPr>
        <p:spPr>
          <a:xfrm>
            <a:off x="5317033" y="3237573"/>
            <a:ext cx="1557933" cy="830997"/>
          </a:xfrm>
          <a:prstGeom prst="rect">
            <a:avLst/>
          </a:prstGeom>
          <a:noFill/>
        </p:spPr>
        <p:txBody>
          <a:bodyPr wrap="square" rtlCol="0">
            <a:spAutoFit/>
          </a:bodyPr>
          <a:lstStyle/>
          <a:p>
            <a:pPr algn="ctr"/>
            <a:r>
              <a:rPr lang="en-US" sz="2400">
                <a:solidFill>
                  <a:schemeClr val="bg1"/>
                </a:solidFill>
                <a:latin typeface="Franklin Gothic Demi" panose="020B0703020102020204" pitchFamily="34" charset="0"/>
              </a:rPr>
              <a:t>Test Case Creation</a:t>
            </a:r>
          </a:p>
        </p:txBody>
      </p:sp>
      <p:sp>
        <p:nvSpPr>
          <p:cNvPr id="23" name="TextBox 22">
            <a:extLst>
              <a:ext uri="{FF2B5EF4-FFF2-40B4-BE49-F238E27FC236}">
                <a16:creationId xmlns:a16="http://schemas.microsoft.com/office/drawing/2014/main" id="{A4EE9C8A-2F13-E42F-1006-5902EFE96E57}"/>
              </a:ext>
            </a:extLst>
          </p:cNvPr>
          <p:cNvSpPr txBox="1"/>
          <p:nvPr/>
        </p:nvSpPr>
        <p:spPr>
          <a:xfrm>
            <a:off x="7268193" y="2683189"/>
            <a:ext cx="1557933" cy="830997"/>
          </a:xfrm>
          <a:prstGeom prst="rect">
            <a:avLst/>
          </a:prstGeom>
          <a:noFill/>
        </p:spPr>
        <p:txBody>
          <a:bodyPr wrap="square" rtlCol="0">
            <a:spAutoFit/>
          </a:bodyPr>
          <a:lstStyle/>
          <a:p>
            <a:pPr algn="ctr"/>
            <a:r>
              <a:rPr lang="en-US" sz="2400">
                <a:solidFill>
                  <a:schemeClr val="bg1"/>
                </a:solidFill>
                <a:latin typeface="Franklin Gothic Demi" panose="020B0703020102020204" pitchFamily="34" charset="0"/>
              </a:rPr>
              <a:t>Test Execution</a:t>
            </a:r>
          </a:p>
        </p:txBody>
      </p:sp>
      <p:sp>
        <p:nvSpPr>
          <p:cNvPr id="24" name="TextBox 23">
            <a:extLst>
              <a:ext uri="{FF2B5EF4-FFF2-40B4-BE49-F238E27FC236}">
                <a16:creationId xmlns:a16="http://schemas.microsoft.com/office/drawing/2014/main" id="{FE207EF4-8DEC-3902-E72C-F15C0E3E45D9}"/>
              </a:ext>
            </a:extLst>
          </p:cNvPr>
          <p:cNvSpPr txBox="1"/>
          <p:nvPr/>
        </p:nvSpPr>
        <p:spPr>
          <a:xfrm>
            <a:off x="9219353" y="2097652"/>
            <a:ext cx="1557933" cy="461665"/>
          </a:xfrm>
          <a:prstGeom prst="rect">
            <a:avLst/>
          </a:prstGeom>
          <a:noFill/>
        </p:spPr>
        <p:txBody>
          <a:bodyPr wrap="square" rtlCol="0">
            <a:spAutoFit/>
          </a:bodyPr>
          <a:lstStyle/>
          <a:p>
            <a:pPr algn="ctr"/>
            <a:r>
              <a:rPr lang="en-US" sz="2400">
                <a:solidFill>
                  <a:schemeClr val="bg1"/>
                </a:solidFill>
                <a:latin typeface="Franklin Gothic Demi" panose="020B0703020102020204" pitchFamily="34" charset="0"/>
              </a:rPr>
              <a:t>Reporting</a:t>
            </a:r>
          </a:p>
        </p:txBody>
      </p:sp>
      <p:pic>
        <p:nvPicPr>
          <p:cNvPr id="33" name="Graphic 32" descr="Teacher with solid fill">
            <a:extLst>
              <a:ext uri="{FF2B5EF4-FFF2-40B4-BE49-F238E27FC236}">
                <a16:creationId xmlns:a16="http://schemas.microsoft.com/office/drawing/2014/main" id="{F7F418FB-386D-1A55-2603-08C21079BC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50649" y="2818884"/>
            <a:ext cx="788380" cy="788380"/>
          </a:xfrm>
          <a:prstGeom prst="rect">
            <a:avLst/>
          </a:prstGeom>
        </p:spPr>
      </p:pic>
      <p:pic>
        <p:nvPicPr>
          <p:cNvPr id="37" name="Graphic 36" descr="Building Brick Wall with solid fill">
            <a:extLst>
              <a:ext uri="{FF2B5EF4-FFF2-40B4-BE49-F238E27FC236}">
                <a16:creationId xmlns:a16="http://schemas.microsoft.com/office/drawing/2014/main" id="{0A349EC8-E8E9-EDEA-979F-4C08325E5C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01809" y="2225505"/>
            <a:ext cx="788380" cy="788380"/>
          </a:xfrm>
          <a:prstGeom prst="rect">
            <a:avLst/>
          </a:prstGeom>
        </p:spPr>
      </p:pic>
      <p:pic>
        <p:nvPicPr>
          <p:cNvPr id="39" name="Graphic 38" descr="Clipboard Mixed with solid fill">
            <a:extLst>
              <a:ext uri="{FF2B5EF4-FFF2-40B4-BE49-F238E27FC236}">
                <a16:creationId xmlns:a16="http://schemas.microsoft.com/office/drawing/2014/main" id="{DA0F2606-B73B-7F77-8C31-4E4601B07F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52968" y="1671591"/>
            <a:ext cx="788380" cy="788380"/>
          </a:xfrm>
          <a:prstGeom prst="rect">
            <a:avLst/>
          </a:prstGeom>
        </p:spPr>
      </p:pic>
      <p:pic>
        <p:nvPicPr>
          <p:cNvPr id="45" name="Graphic 44" descr="Bar chart with solid fill">
            <a:extLst>
              <a:ext uri="{FF2B5EF4-FFF2-40B4-BE49-F238E27FC236}">
                <a16:creationId xmlns:a16="http://schemas.microsoft.com/office/drawing/2014/main" id="{FD00BD5F-9136-4CA7-5165-7DAEF5AC47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04128" y="1152844"/>
            <a:ext cx="788380" cy="788380"/>
          </a:xfrm>
          <a:prstGeom prst="rect">
            <a:avLst/>
          </a:prstGeom>
        </p:spPr>
      </p:pic>
      <p:pic>
        <p:nvPicPr>
          <p:cNvPr id="47" name="Graphic 46" descr="Playbook with solid fill">
            <a:extLst>
              <a:ext uri="{FF2B5EF4-FFF2-40B4-BE49-F238E27FC236}">
                <a16:creationId xmlns:a16="http://schemas.microsoft.com/office/drawing/2014/main" id="{F74FC1C4-CE30-273F-FC7F-E6041F12CA8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99491" y="3350919"/>
            <a:ext cx="788380" cy="788380"/>
          </a:xfrm>
          <a:prstGeom prst="rect">
            <a:avLst/>
          </a:prstGeom>
        </p:spPr>
      </p:pic>
      <p:sp>
        <p:nvSpPr>
          <p:cNvPr id="48" name="TextBox 47">
            <a:extLst>
              <a:ext uri="{FF2B5EF4-FFF2-40B4-BE49-F238E27FC236}">
                <a16:creationId xmlns:a16="http://schemas.microsoft.com/office/drawing/2014/main" id="{3797EACC-358B-316C-DF54-00038A9B79A0}"/>
              </a:ext>
            </a:extLst>
          </p:cNvPr>
          <p:cNvSpPr txBox="1"/>
          <p:nvPr/>
        </p:nvSpPr>
        <p:spPr>
          <a:xfrm>
            <a:off x="1283676" y="4846344"/>
            <a:ext cx="1820008" cy="1107996"/>
          </a:xfrm>
          <a:prstGeom prst="rect">
            <a:avLst/>
          </a:prstGeom>
          <a:noFill/>
        </p:spPr>
        <p:txBody>
          <a:bodyPr wrap="square" rtlCol="0">
            <a:spAutoFit/>
          </a:bodyPr>
          <a:lstStyle/>
          <a:p>
            <a:pPr marL="171450" indent="-171450">
              <a:buFont typeface="Arial" panose="020B0604020202020204" pitchFamily="34" charset="0"/>
              <a:buChar char="•"/>
            </a:pPr>
            <a:r>
              <a:rPr lang="en-US" sz="1100">
                <a:solidFill>
                  <a:schemeClr val="bg1"/>
                </a:solidFill>
                <a:latin typeface="Franklin Gothic Demi" panose="020B0703020102020204" pitchFamily="34" charset="0"/>
              </a:rPr>
              <a:t>Creation</a:t>
            </a:r>
          </a:p>
          <a:p>
            <a:pPr marL="171450" indent="-171450">
              <a:buFont typeface="Arial" panose="020B0604020202020204" pitchFamily="34" charset="0"/>
              <a:buChar char="•"/>
            </a:pPr>
            <a:r>
              <a:rPr lang="en-US" sz="1100">
                <a:solidFill>
                  <a:schemeClr val="bg1"/>
                </a:solidFill>
                <a:latin typeface="Franklin Gothic Demi" panose="020B0703020102020204" pitchFamily="34" charset="0"/>
              </a:rPr>
              <a:t>Internal Review</a:t>
            </a:r>
          </a:p>
          <a:p>
            <a:pPr marL="171450" indent="-171450">
              <a:buFont typeface="Arial" panose="020B0604020202020204" pitchFamily="34" charset="0"/>
              <a:buChar char="•"/>
            </a:pPr>
            <a:r>
              <a:rPr lang="en-US" sz="1100">
                <a:solidFill>
                  <a:schemeClr val="bg1"/>
                </a:solidFill>
                <a:latin typeface="Franklin Gothic Demi" panose="020B0703020102020204" pitchFamily="34" charset="0"/>
              </a:rPr>
              <a:t>Tech Writing</a:t>
            </a:r>
          </a:p>
          <a:p>
            <a:pPr marL="171450" indent="-171450">
              <a:buFont typeface="Arial" panose="020B0604020202020204" pitchFamily="34" charset="0"/>
              <a:buChar char="•"/>
            </a:pPr>
            <a:r>
              <a:rPr lang="en-US" sz="1100">
                <a:solidFill>
                  <a:schemeClr val="bg1"/>
                </a:solidFill>
                <a:latin typeface="Franklin Gothic Demi" panose="020B0703020102020204" pitchFamily="34" charset="0"/>
              </a:rPr>
              <a:t>QA</a:t>
            </a:r>
          </a:p>
          <a:p>
            <a:pPr marL="171450" indent="-171450">
              <a:buFont typeface="Arial" panose="020B0604020202020204" pitchFamily="34" charset="0"/>
              <a:buChar char="•"/>
            </a:pPr>
            <a:r>
              <a:rPr lang="en-US" sz="1100">
                <a:solidFill>
                  <a:schemeClr val="bg1"/>
                </a:solidFill>
                <a:latin typeface="Franklin Gothic Demi" panose="020B0703020102020204" pitchFamily="34" charset="0"/>
              </a:rPr>
              <a:t>Updates</a:t>
            </a:r>
          </a:p>
          <a:p>
            <a:pPr marL="171450" indent="-171450">
              <a:buFont typeface="Arial" panose="020B0604020202020204" pitchFamily="34" charset="0"/>
              <a:buChar char="•"/>
            </a:pPr>
            <a:r>
              <a:rPr lang="en-US" sz="1100">
                <a:solidFill>
                  <a:schemeClr val="bg1"/>
                </a:solidFill>
                <a:latin typeface="Franklin Gothic Demi" panose="020B0703020102020204" pitchFamily="34" charset="0"/>
              </a:rPr>
              <a:t>Finalize</a:t>
            </a:r>
          </a:p>
        </p:txBody>
      </p:sp>
      <p:sp>
        <p:nvSpPr>
          <p:cNvPr id="49" name="TextBox 48">
            <a:extLst>
              <a:ext uri="{FF2B5EF4-FFF2-40B4-BE49-F238E27FC236}">
                <a16:creationId xmlns:a16="http://schemas.microsoft.com/office/drawing/2014/main" id="{6BE24176-B89B-A28A-4AAF-9CE906C67FBA}"/>
              </a:ext>
            </a:extLst>
          </p:cNvPr>
          <p:cNvSpPr txBox="1"/>
          <p:nvPr/>
        </p:nvSpPr>
        <p:spPr>
          <a:xfrm>
            <a:off x="3234836" y="4314309"/>
            <a:ext cx="1820007" cy="1446550"/>
          </a:xfrm>
          <a:prstGeom prst="rect">
            <a:avLst/>
          </a:prstGeom>
          <a:noFill/>
        </p:spPr>
        <p:txBody>
          <a:bodyPr wrap="square" rtlCol="0">
            <a:spAutoFit/>
          </a:bodyPr>
          <a:lstStyle/>
          <a:p>
            <a:pPr marL="171450" indent="-171450">
              <a:buFont typeface="Arial" panose="020B0604020202020204" pitchFamily="34" charset="0"/>
              <a:buChar char="•"/>
            </a:pPr>
            <a:r>
              <a:rPr lang="en-US" sz="1100">
                <a:solidFill>
                  <a:schemeClr val="bg1"/>
                </a:solidFill>
                <a:latin typeface="Franklin Gothic Demi" panose="020B0703020102020204" pitchFamily="34" charset="0"/>
              </a:rPr>
              <a:t>Prep</a:t>
            </a:r>
          </a:p>
          <a:p>
            <a:pPr marL="171450" indent="-171450">
              <a:buFont typeface="Arial" panose="020B0604020202020204" pitchFamily="34" charset="0"/>
              <a:buChar char="•"/>
            </a:pPr>
            <a:r>
              <a:rPr lang="en-US" sz="1100">
                <a:solidFill>
                  <a:schemeClr val="bg1"/>
                </a:solidFill>
                <a:latin typeface="Franklin Gothic Demi" panose="020B0703020102020204" pitchFamily="34" charset="0"/>
              </a:rPr>
              <a:t>Readiness &amp; Certification</a:t>
            </a:r>
          </a:p>
          <a:p>
            <a:pPr marL="171450" indent="-171450">
              <a:buFont typeface="Arial" panose="020B0604020202020204" pitchFamily="34" charset="0"/>
              <a:buChar char="•"/>
            </a:pPr>
            <a:r>
              <a:rPr lang="en-US" sz="1100">
                <a:solidFill>
                  <a:schemeClr val="bg1"/>
                </a:solidFill>
                <a:latin typeface="Franklin Gothic Demi" panose="020B0703020102020204" pitchFamily="34" charset="0"/>
              </a:rPr>
              <a:t>Schedule</a:t>
            </a:r>
          </a:p>
          <a:p>
            <a:pPr marL="171450" indent="-171450">
              <a:buFont typeface="Arial" panose="020B0604020202020204" pitchFamily="34" charset="0"/>
              <a:buChar char="•"/>
            </a:pPr>
            <a:r>
              <a:rPr lang="en-US" sz="1100">
                <a:solidFill>
                  <a:schemeClr val="bg1"/>
                </a:solidFill>
                <a:latin typeface="Franklin Gothic Demi" panose="020B0703020102020204" pitchFamily="34" charset="0"/>
              </a:rPr>
              <a:t>Send Calendar Invitations</a:t>
            </a:r>
          </a:p>
          <a:p>
            <a:pPr marL="171450" indent="-171450">
              <a:buFont typeface="Arial" panose="020B0604020202020204" pitchFamily="34" charset="0"/>
              <a:buChar char="•"/>
            </a:pPr>
            <a:r>
              <a:rPr lang="en-US" sz="1100">
                <a:solidFill>
                  <a:schemeClr val="bg1"/>
                </a:solidFill>
                <a:latin typeface="Franklin Gothic Demi" panose="020B0703020102020204" pitchFamily="34" charset="0"/>
              </a:rPr>
              <a:t>Conduct Training</a:t>
            </a:r>
          </a:p>
          <a:p>
            <a:pPr marL="171450" indent="-171450">
              <a:buFont typeface="Arial" panose="020B0604020202020204" pitchFamily="34" charset="0"/>
              <a:buChar char="•"/>
            </a:pPr>
            <a:r>
              <a:rPr lang="en-US" sz="1100">
                <a:solidFill>
                  <a:schemeClr val="bg1"/>
                </a:solidFill>
                <a:latin typeface="Franklin Gothic Demi" panose="020B0703020102020204" pitchFamily="34" charset="0"/>
              </a:rPr>
              <a:t>End of Training Survey</a:t>
            </a:r>
          </a:p>
        </p:txBody>
      </p:sp>
      <p:sp>
        <p:nvSpPr>
          <p:cNvPr id="50" name="TextBox 49">
            <a:extLst>
              <a:ext uri="{FF2B5EF4-FFF2-40B4-BE49-F238E27FC236}">
                <a16:creationId xmlns:a16="http://schemas.microsoft.com/office/drawing/2014/main" id="{230B43A3-BB53-B676-4CC5-A4FD97B434AC}"/>
              </a:ext>
            </a:extLst>
          </p:cNvPr>
          <p:cNvSpPr txBox="1"/>
          <p:nvPr/>
        </p:nvSpPr>
        <p:spPr>
          <a:xfrm>
            <a:off x="5185882" y="4230708"/>
            <a:ext cx="1820121" cy="769441"/>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100">
                <a:solidFill>
                  <a:schemeClr val="bg1"/>
                </a:solidFill>
                <a:latin typeface="Franklin Gothic Demi"/>
              </a:rPr>
              <a:t>Define areas covered</a:t>
            </a:r>
          </a:p>
          <a:p>
            <a:pPr marL="171450" indent="-171450">
              <a:buFont typeface="Arial" panose="020B0604020202020204" pitchFamily="34" charset="0"/>
              <a:buChar char="•"/>
            </a:pPr>
            <a:r>
              <a:rPr lang="en-US" sz="1100">
                <a:solidFill>
                  <a:schemeClr val="bg1"/>
                </a:solidFill>
                <a:latin typeface="Franklin Gothic Demi"/>
              </a:rPr>
              <a:t>Ensure testability</a:t>
            </a:r>
          </a:p>
          <a:p>
            <a:pPr marL="171450" indent="-171450">
              <a:buFont typeface="Arial" panose="020B0604020202020204" pitchFamily="34" charset="0"/>
              <a:buChar char="•"/>
            </a:pPr>
            <a:r>
              <a:rPr lang="en-US" sz="1100">
                <a:solidFill>
                  <a:schemeClr val="bg1"/>
                </a:solidFill>
                <a:latin typeface="Franklin Gothic Demi"/>
              </a:rPr>
              <a:t>Understand test designs</a:t>
            </a:r>
          </a:p>
        </p:txBody>
      </p:sp>
      <p:sp>
        <p:nvSpPr>
          <p:cNvPr id="51" name="TextBox 50">
            <a:extLst>
              <a:ext uri="{FF2B5EF4-FFF2-40B4-BE49-F238E27FC236}">
                <a16:creationId xmlns:a16="http://schemas.microsoft.com/office/drawing/2014/main" id="{C765EE0C-6DDE-EFE3-4836-AE6855B2CAA2}"/>
              </a:ext>
            </a:extLst>
          </p:cNvPr>
          <p:cNvSpPr txBox="1"/>
          <p:nvPr/>
        </p:nvSpPr>
        <p:spPr>
          <a:xfrm>
            <a:off x="7289212" y="4160053"/>
            <a:ext cx="1435069" cy="600164"/>
          </a:xfrm>
          <a:prstGeom prst="rect">
            <a:avLst/>
          </a:prstGeom>
          <a:noFill/>
        </p:spPr>
        <p:txBody>
          <a:bodyPr wrap="square" rtlCol="0">
            <a:spAutoFit/>
          </a:bodyPr>
          <a:lstStyle/>
          <a:p>
            <a:pPr marL="171450" indent="-171450">
              <a:buFont typeface="Arial" panose="020B0604020202020204" pitchFamily="34" charset="0"/>
              <a:buChar char="•"/>
            </a:pPr>
            <a:r>
              <a:rPr lang="en-US" sz="1100">
                <a:solidFill>
                  <a:schemeClr val="bg1"/>
                </a:solidFill>
                <a:latin typeface="Franklin Gothic Demi" panose="020B0703020102020204" pitchFamily="34" charset="0"/>
              </a:rPr>
              <a:t>Cycle #1</a:t>
            </a:r>
          </a:p>
          <a:p>
            <a:pPr marL="171450" indent="-171450">
              <a:buFont typeface="Arial" panose="020B0604020202020204" pitchFamily="34" charset="0"/>
              <a:buChar char="•"/>
            </a:pPr>
            <a:r>
              <a:rPr lang="en-US" sz="1100">
                <a:solidFill>
                  <a:schemeClr val="bg1"/>
                </a:solidFill>
                <a:latin typeface="Franklin Gothic Demi" panose="020B0703020102020204" pitchFamily="34" charset="0"/>
              </a:rPr>
              <a:t>Cycle #2</a:t>
            </a:r>
          </a:p>
          <a:p>
            <a:pPr marL="171450" indent="-171450">
              <a:buFont typeface="Arial" panose="020B0604020202020204" pitchFamily="34" charset="0"/>
              <a:buChar char="•"/>
            </a:pPr>
            <a:r>
              <a:rPr lang="en-US" sz="1100">
                <a:solidFill>
                  <a:schemeClr val="bg1"/>
                </a:solidFill>
                <a:latin typeface="Franklin Gothic Demi" panose="020B0703020102020204" pitchFamily="34" charset="0"/>
              </a:rPr>
              <a:t>Cycle #3</a:t>
            </a:r>
          </a:p>
        </p:txBody>
      </p:sp>
      <p:sp>
        <p:nvSpPr>
          <p:cNvPr id="52" name="TextBox 51">
            <a:extLst>
              <a:ext uri="{FF2B5EF4-FFF2-40B4-BE49-F238E27FC236}">
                <a16:creationId xmlns:a16="http://schemas.microsoft.com/office/drawing/2014/main" id="{67465E79-3F54-1352-AC12-EE222DDDF5DD}"/>
              </a:ext>
            </a:extLst>
          </p:cNvPr>
          <p:cNvSpPr txBox="1"/>
          <p:nvPr/>
        </p:nvSpPr>
        <p:spPr>
          <a:xfrm>
            <a:off x="9088202" y="3194491"/>
            <a:ext cx="1820122" cy="1107996"/>
          </a:xfrm>
          <a:prstGeom prst="rect">
            <a:avLst/>
          </a:prstGeom>
          <a:noFill/>
        </p:spPr>
        <p:txBody>
          <a:bodyPr wrap="square" rtlCol="0">
            <a:spAutoFit/>
          </a:bodyPr>
          <a:lstStyle/>
          <a:p>
            <a:pPr marL="171450" indent="-171450">
              <a:buFont typeface="Arial" panose="020B0604020202020204" pitchFamily="34" charset="0"/>
              <a:buChar char="•"/>
            </a:pPr>
            <a:r>
              <a:rPr lang="en-US" sz="1100">
                <a:solidFill>
                  <a:schemeClr val="bg1"/>
                </a:solidFill>
                <a:latin typeface="Franklin Gothic Demi" panose="020B0703020102020204" pitchFamily="34" charset="0"/>
              </a:rPr>
              <a:t>Finalization</a:t>
            </a:r>
          </a:p>
          <a:p>
            <a:pPr marL="171450" indent="-171450">
              <a:buFont typeface="Arial" panose="020B0604020202020204" pitchFamily="34" charset="0"/>
              <a:buChar char="•"/>
            </a:pPr>
            <a:r>
              <a:rPr lang="en-US" sz="1100">
                <a:solidFill>
                  <a:schemeClr val="bg1"/>
                </a:solidFill>
                <a:latin typeface="Franklin Gothic Demi" panose="020B0703020102020204" pitchFamily="34" charset="0"/>
              </a:rPr>
              <a:t>Review for Final Approval</a:t>
            </a:r>
          </a:p>
          <a:p>
            <a:pPr marL="171450" indent="-171450">
              <a:buFont typeface="Arial" panose="020B0604020202020204" pitchFamily="34" charset="0"/>
              <a:buChar char="•"/>
            </a:pPr>
            <a:r>
              <a:rPr lang="en-US" sz="1100">
                <a:solidFill>
                  <a:schemeClr val="bg1"/>
                </a:solidFill>
                <a:latin typeface="Franklin Gothic Demi" panose="020B0703020102020204" pitchFamily="34" charset="0"/>
              </a:rPr>
              <a:t>Mitigate comments of test results</a:t>
            </a:r>
          </a:p>
          <a:p>
            <a:pPr marL="171450" indent="-171450">
              <a:buFont typeface="Arial" panose="020B0604020202020204" pitchFamily="34" charset="0"/>
              <a:buChar char="•"/>
            </a:pPr>
            <a:r>
              <a:rPr lang="en-US" sz="1100">
                <a:solidFill>
                  <a:schemeClr val="bg1"/>
                </a:solidFill>
                <a:latin typeface="Franklin Gothic Demi" panose="020B0703020102020204" pitchFamily="34" charset="0"/>
              </a:rPr>
              <a:t>Final Review &amp; Sign-off</a:t>
            </a:r>
          </a:p>
        </p:txBody>
      </p:sp>
    </p:spTree>
    <p:extLst>
      <p:ext uri="{BB962C8B-B14F-4D97-AF65-F5344CB8AC3E}">
        <p14:creationId xmlns:p14="http://schemas.microsoft.com/office/powerpoint/2010/main" val="1959321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B14D-B356-FBBA-E578-272771FEEBDE}"/>
              </a:ext>
            </a:extLst>
          </p:cNvPr>
          <p:cNvSpPr>
            <a:spLocks noGrp="1"/>
          </p:cNvSpPr>
          <p:nvPr>
            <p:ph type="title"/>
          </p:nvPr>
        </p:nvSpPr>
        <p:spPr>
          <a:xfrm>
            <a:off x="759402" y="1051931"/>
            <a:ext cx="10670257" cy="548640"/>
          </a:xfrm>
        </p:spPr>
        <p:txBody>
          <a:bodyPr/>
          <a:lstStyle/>
          <a:p>
            <a:pPr algn="ctr"/>
            <a:r>
              <a:rPr lang="en-US">
                <a:latin typeface="Franklin Gothic Demi Cond"/>
                <a:cs typeface="Times New Roman"/>
              </a:rPr>
              <a:t>Express Your Interest in PDM/CVO User Acceptance Testing</a:t>
            </a:r>
            <a:endParaRPr lang="en-US"/>
          </a:p>
        </p:txBody>
      </p:sp>
      <p:sp>
        <p:nvSpPr>
          <p:cNvPr id="3" name="Slide Number Placeholder 2">
            <a:extLst>
              <a:ext uri="{FF2B5EF4-FFF2-40B4-BE49-F238E27FC236}">
                <a16:creationId xmlns:a16="http://schemas.microsoft.com/office/drawing/2014/main" id="{FBC751AC-12B3-0E14-9E60-91D518430752}"/>
              </a:ext>
            </a:extLst>
          </p:cNvPr>
          <p:cNvSpPr>
            <a:spLocks noGrp="1"/>
          </p:cNvSpPr>
          <p:nvPr>
            <p:ph type="sldNum" sz="quarter" idx="14"/>
          </p:nvPr>
        </p:nvSpPr>
        <p:spPr/>
        <p:txBody>
          <a:bodyPr/>
          <a:lstStyle/>
          <a:p>
            <a:fld id="{11F27F3A-B3E9-41ED-AF8F-A365F10BB65F}" type="slidenum">
              <a:rPr lang="en-US" smtClean="0"/>
              <a:pPr/>
              <a:t>17</a:t>
            </a:fld>
            <a:endParaRPr lang="en-US"/>
          </a:p>
        </p:txBody>
      </p:sp>
      <p:pic>
        <p:nvPicPr>
          <p:cNvPr id="4" name="Picture 3">
            <a:extLst>
              <a:ext uri="{FF2B5EF4-FFF2-40B4-BE49-F238E27FC236}">
                <a16:creationId xmlns:a16="http://schemas.microsoft.com/office/drawing/2014/main" id="{1E17E9DD-DCCB-68C6-79D8-C6F5AFC8AC53}"/>
              </a:ext>
            </a:extLst>
          </p:cNvPr>
          <p:cNvPicPr>
            <a:picLocks noChangeAspect="1"/>
          </p:cNvPicPr>
          <p:nvPr/>
        </p:nvPicPr>
        <p:blipFill>
          <a:blip r:embed="rId2"/>
          <a:stretch>
            <a:fillRect/>
          </a:stretch>
        </p:blipFill>
        <p:spPr>
          <a:xfrm>
            <a:off x="4724400" y="2057400"/>
            <a:ext cx="2743200" cy="2743200"/>
          </a:xfrm>
          <a:prstGeom prst="rect">
            <a:avLst/>
          </a:prstGeom>
        </p:spPr>
      </p:pic>
      <p:sp>
        <p:nvSpPr>
          <p:cNvPr id="6" name="Title 1">
            <a:extLst>
              <a:ext uri="{FF2B5EF4-FFF2-40B4-BE49-F238E27FC236}">
                <a16:creationId xmlns:a16="http://schemas.microsoft.com/office/drawing/2014/main" id="{5441CE87-171C-EBAB-F741-18F33256BBE2}"/>
              </a:ext>
            </a:extLst>
          </p:cNvPr>
          <p:cNvSpPr txBox="1">
            <a:spLocks/>
          </p:cNvSpPr>
          <p:nvPr/>
        </p:nvSpPr>
        <p:spPr>
          <a:xfrm>
            <a:off x="763119" y="5172307"/>
            <a:ext cx="10670257" cy="548640"/>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600" b="0" i="0" u="none" kern="120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pPr algn="ctr"/>
            <a:r>
              <a:rPr lang="en-US" sz="2400">
                <a:latin typeface="Franklin Gothic Demi Cond"/>
                <a:cs typeface="Times New Roman"/>
              </a:rPr>
              <a:t>Medicaid.pdmcvo.stakeholderengagement@dhhs.nc.gov</a:t>
            </a:r>
            <a:endParaRPr lang="en-US" sz="2400"/>
          </a:p>
        </p:txBody>
      </p:sp>
    </p:spTree>
    <p:extLst>
      <p:ext uri="{BB962C8B-B14F-4D97-AF65-F5344CB8AC3E}">
        <p14:creationId xmlns:p14="http://schemas.microsoft.com/office/powerpoint/2010/main" val="429677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56" name="Rectangle 3155">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332541A2-9AF7-D3CE-2C4F-BCECCBAD1C02}"/>
              </a:ext>
            </a:extLst>
          </p:cNvPr>
          <p:cNvSpPr>
            <a:spLocks noGrp="1"/>
          </p:cNvSpPr>
          <p:nvPr>
            <p:ph type="title"/>
          </p:nvPr>
        </p:nvSpPr>
        <p:spPr>
          <a:xfrm>
            <a:off x="560631" y="897236"/>
            <a:ext cx="3939688" cy="1875346"/>
          </a:xfrm>
        </p:spPr>
        <p:txBody>
          <a:bodyPr vert="horz" lIns="91440" tIns="45720" rIns="91440" bIns="45720" rtlCol="0" anchor="ctr">
            <a:normAutofit/>
          </a:bodyPr>
          <a:lstStyle/>
          <a:p>
            <a:pPr algn="ctr" defTabSz="914400"/>
            <a:r>
              <a:rPr lang="en-US" b="1" kern="1200">
                <a:solidFill>
                  <a:srgbClr val="002060"/>
                </a:solidFill>
                <a:latin typeface="Franklin Gothic Demi"/>
                <a:cs typeface="+mj-cs"/>
              </a:rPr>
              <a:t>Medicaid Provider Ombudsman</a:t>
            </a:r>
            <a:endParaRPr lang="en-US" kern="1200">
              <a:solidFill>
                <a:srgbClr val="002060"/>
              </a:solidFill>
              <a:latin typeface="Franklin Gothic Demi"/>
              <a:cs typeface="Times New Roman"/>
            </a:endParaRPr>
          </a:p>
        </p:txBody>
      </p:sp>
      <p:cxnSp>
        <p:nvCxnSpPr>
          <p:cNvPr id="3158" name="Straight Connector 3157">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3094" name="TextBox 2">
            <a:extLst>
              <a:ext uri="{FF2B5EF4-FFF2-40B4-BE49-F238E27FC236}">
                <a16:creationId xmlns:a16="http://schemas.microsoft.com/office/drawing/2014/main" id="{1A9A3839-7206-229F-FE92-5217122B06FD}"/>
              </a:ext>
            </a:extLst>
          </p:cNvPr>
          <p:cNvGraphicFramePr/>
          <p:nvPr>
            <p:extLst>
              <p:ext uri="{D42A27DB-BD31-4B8C-83A1-F6EECF244321}">
                <p14:modId xmlns:p14="http://schemas.microsoft.com/office/powerpoint/2010/main" val="587238954"/>
              </p:ext>
            </p:extLst>
          </p:nvPr>
        </p:nvGraphicFramePr>
        <p:xfrm>
          <a:off x="5147512" y="630295"/>
          <a:ext cx="6542630" cy="5933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632" name="Picture 7631" descr="TEAM DIVERSITY MAKES THE DIFFERENCE. | okonkwou">
            <a:extLst>
              <a:ext uri="{FF2B5EF4-FFF2-40B4-BE49-F238E27FC236}">
                <a16:creationId xmlns:a16="http://schemas.microsoft.com/office/drawing/2014/main" id="{4A379CB1-2838-1F71-EB20-AC8A7732A47A}"/>
              </a:ext>
            </a:extLst>
          </p:cNvPr>
          <p:cNvPicPr>
            <a:picLocks noChangeAspect="1"/>
          </p:cNvPicPr>
          <p:nvPr/>
        </p:nvPicPr>
        <p:blipFill>
          <a:blip r:embed="rId8"/>
          <a:stretch>
            <a:fillRect/>
          </a:stretch>
        </p:blipFill>
        <p:spPr>
          <a:xfrm>
            <a:off x="303624" y="2826215"/>
            <a:ext cx="4191804" cy="2465038"/>
          </a:xfrm>
          <a:prstGeom prst="rect">
            <a:avLst/>
          </a:prstGeom>
        </p:spPr>
      </p:pic>
      <p:pic>
        <p:nvPicPr>
          <p:cNvPr id="3157" name="Picture 3156">
            <a:extLst>
              <a:ext uri="{FF2B5EF4-FFF2-40B4-BE49-F238E27FC236}">
                <a16:creationId xmlns:a16="http://schemas.microsoft.com/office/drawing/2014/main" id="{B72F937F-61A6-3604-4DC4-CB12FD90FB1F}"/>
              </a:ext>
            </a:extLst>
          </p:cNvPr>
          <p:cNvPicPr>
            <a:picLocks noChangeAspect="1"/>
          </p:cNvPicPr>
          <p:nvPr/>
        </p:nvPicPr>
        <p:blipFill>
          <a:blip r:embed="rId9"/>
          <a:stretch>
            <a:fillRect/>
          </a:stretch>
        </p:blipFill>
        <p:spPr>
          <a:xfrm>
            <a:off x="3347" y="2059"/>
            <a:ext cx="12185306" cy="325394"/>
          </a:xfrm>
          <a:prstGeom prst="rect">
            <a:avLst/>
          </a:prstGeom>
        </p:spPr>
      </p:pic>
    </p:spTree>
    <p:extLst>
      <p:ext uri="{BB962C8B-B14F-4D97-AF65-F5344CB8AC3E}">
        <p14:creationId xmlns:p14="http://schemas.microsoft.com/office/powerpoint/2010/main" val="2358605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684C8B80-0141-7D3E-5F27-DC7F16D516AC}"/>
              </a:ext>
            </a:extLst>
          </p:cNvPr>
          <p:cNvSpPr>
            <a:spLocks noChangeArrowheads="1"/>
          </p:cNvSpPr>
          <p:nvPr/>
        </p:nvSpPr>
        <p:spPr bwMode="auto">
          <a:xfrm>
            <a:off x="0" y="120878"/>
            <a:ext cx="21031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12529"/>
                </a:solidFill>
                <a:effectLst/>
                <a:latin typeface="Source Sans Pro" panose="020B0503030403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5C0BA6D6-0B4B-ADA9-C349-A8A1EA58CF18}"/>
              </a:ext>
            </a:extLst>
          </p:cNvPr>
          <p:cNvSpPr txBox="1"/>
          <p:nvPr/>
        </p:nvSpPr>
        <p:spPr>
          <a:xfrm>
            <a:off x="5014769" y="1059070"/>
            <a:ext cx="3588818" cy="523220"/>
          </a:xfrm>
          <a:prstGeom prst="rect">
            <a:avLst/>
          </a:prstGeom>
          <a:noFill/>
        </p:spPr>
        <p:txBody>
          <a:bodyPr wrap="square" lIns="91440" tIns="45720" rIns="91440" bIns="45720" anchor="t">
            <a:spAutoFit/>
          </a:bodyPr>
          <a:lstStyle/>
          <a:p>
            <a:pPr algn="ctr" eaLnBrk="0" fontAlgn="base" hangingPunct="0">
              <a:spcBef>
                <a:spcPct val="0"/>
              </a:spcBef>
              <a:spcAft>
                <a:spcPct val="0"/>
              </a:spcAft>
            </a:pPr>
            <a:r>
              <a:rPr lang="en-US" altLang="en-US" sz="2800" b="1">
                <a:solidFill>
                  <a:srgbClr val="003E54"/>
                </a:solidFill>
                <a:latin typeface="Franklin Gothic Medium"/>
              </a:rPr>
              <a:t> </a:t>
            </a:r>
            <a:r>
              <a:rPr kumimoji="0" lang="en-US" altLang="en-US" sz="2800" b="1" i="0" u="none" strike="noStrike" cap="none" normalizeH="0" baseline="0">
                <a:ln>
                  <a:noFill/>
                </a:ln>
                <a:solidFill>
                  <a:srgbClr val="003E54"/>
                </a:solidFill>
                <a:effectLst/>
                <a:latin typeface="Franklin Gothic Medium"/>
              </a:rPr>
              <a:t>Provider Resources</a:t>
            </a:r>
            <a:r>
              <a:rPr lang="en-US" altLang="en-US" sz="2800" b="1">
                <a:solidFill>
                  <a:srgbClr val="003E54"/>
                </a:solidFill>
                <a:latin typeface="Franklin Gothic Medium"/>
              </a:rPr>
              <a:t>   </a:t>
            </a:r>
            <a:endParaRPr lang="en-US" altLang="en-US" sz="2800" b="1" i="0" u="none" strike="noStrike" cap="none" normalizeH="0" baseline="0">
              <a:ln>
                <a:noFill/>
              </a:ln>
              <a:solidFill>
                <a:srgbClr val="003E54"/>
              </a:solidFill>
              <a:effectLst/>
              <a:latin typeface="Franklin Gothic Medium"/>
            </a:endParaRPr>
          </a:p>
        </p:txBody>
      </p:sp>
      <p:pic>
        <p:nvPicPr>
          <p:cNvPr id="3077" name="Picture 5" descr="Home">
            <a:extLst>
              <a:ext uri="{FF2B5EF4-FFF2-40B4-BE49-F238E27FC236}">
                <a16:creationId xmlns:a16="http://schemas.microsoft.com/office/drawing/2014/main" id="{D611F119-B109-3A1A-D8D6-D4E785AFC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36" y="788615"/>
            <a:ext cx="3516973" cy="105644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CE3C5F3D-FA47-1794-441F-C682C51A779B}"/>
              </a:ext>
            </a:extLst>
          </p:cNvPr>
          <p:cNvGrpSpPr/>
          <p:nvPr/>
        </p:nvGrpSpPr>
        <p:grpSpPr>
          <a:xfrm>
            <a:off x="2187331" y="1842479"/>
            <a:ext cx="8968153" cy="4034689"/>
            <a:chOff x="1666547" y="1226039"/>
            <a:chExt cx="7907299" cy="3787280"/>
          </a:xfrm>
        </p:grpSpPr>
        <p:sp>
          <p:nvSpPr>
            <p:cNvPr id="2" name="Rectangle: Rounded Corners 1">
              <a:extLst>
                <a:ext uri="{FF2B5EF4-FFF2-40B4-BE49-F238E27FC236}">
                  <a16:creationId xmlns:a16="http://schemas.microsoft.com/office/drawing/2014/main" id="{5661F53E-BF7E-67BB-1DBD-9EBF0C5D0B6F}"/>
                </a:ext>
              </a:extLst>
            </p:cNvPr>
            <p:cNvSpPr/>
            <p:nvPr/>
          </p:nvSpPr>
          <p:spPr>
            <a:xfrm>
              <a:off x="1709616" y="1226039"/>
              <a:ext cx="7864230" cy="625230"/>
            </a:xfrm>
            <a:prstGeom prst="roundRect">
              <a:avLst/>
            </a:prstGeom>
            <a:solidFill>
              <a:schemeClr val="tx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00">
                  <a:latin typeface="Franklin Gothic Medium"/>
                  <a:hlinkClick r:id="rId4"/>
                </a:rPr>
                <a:t>Beneficiary Materials webpage</a:t>
              </a:r>
              <a:endParaRPr lang="en-US"/>
            </a:p>
          </p:txBody>
        </p:sp>
        <p:sp>
          <p:nvSpPr>
            <p:cNvPr id="4" name="Rectangle: Rounded Corners 3">
              <a:extLst>
                <a:ext uri="{FF2B5EF4-FFF2-40B4-BE49-F238E27FC236}">
                  <a16:creationId xmlns:a16="http://schemas.microsoft.com/office/drawing/2014/main" id="{9804D634-775E-4068-F117-2DFF04388CFC}"/>
                </a:ext>
              </a:extLst>
            </p:cNvPr>
            <p:cNvSpPr/>
            <p:nvPr/>
          </p:nvSpPr>
          <p:spPr>
            <a:xfrm>
              <a:off x="1709615" y="1978269"/>
              <a:ext cx="7864230" cy="62523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900">
                  <a:latin typeface="Franklin Gothic Medium"/>
                  <a:hlinkClick r:id="rId5"/>
                </a:rPr>
                <a:t>NC Medicaid Provider Webpage</a:t>
              </a:r>
              <a:endParaRPr lang="en-US"/>
            </a:p>
          </p:txBody>
        </p:sp>
        <p:sp>
          <p:nvSpPr>
            <p:cNvPr id="6" name="Rectangle: Rounded Corners 5">
              <a:extLst>
                <a:ext uri="{FF2B5EF4-FFF2-40B4-BE49-F238E27FC236}">
                  <a16:creationId xmlns:a16="http://schemas.microsoft.com/office/drawing/2014/main" id="{0E231670-4DC3-8714-68E0-C70A34CB264E}"/>
                </a:ext>
              </a:extLst>
            </p:cNvPr>
            <p:cNvSpPr/>
            <p:nvPr/>
          </p:nvSpPr>
          <p:spPr>
            <a:xfrm>
              <a:off x="1709615" y="2756055"/>
              <a:ext cx="7864230" cy="616060"/>
            </a:xfrm>
            <a:prstGeom prst="roundRect">
              <a:avLst/>
            </a:prstGeom>
            <a:solidFill>
              <a:srgbClr val="9DC4E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900">
                  <a:solidFill>
                    <a:srgbClr val="212529"/>
                  </a:solidFill>
                  <a:latin typeface="Franklin Gothic Medium"/>
                  <a:hlinkClick r:id="rId6"/>
                </a:rPr>
                <a:t>Provider Playbook for Medicaid Managed Care</a:t>
              </a:r>
              <a:r>
                <a:rPr lang="en-US" sz="1900">
                  <a:solidFill>
                    <a:srgbClr val="212529"/>
                  </a:solidFill>
                  <a:latin typeface="Franklin Gothic Medium"/>
                </a:rPr>
                <a:t> </a:t>
              </a:r>
              <a:endParaRPr lang="en-US">
                <a:cs typeface="Arial"/>
              </a:endParaRPr>
            </a:p>
          </p:txBody>
        </p:sp>
        <p:sp>
          <p:nvSpPr>
            <p:cNvPr id="8" name="Rectangle: Rounded Corners 7">
              <a:extLst>
                <a:ext uri="{FF2B5EF4-FFF2-40B4-BE49-F238E27FC236}">
                  <a16:creationId xmlns:a16="http://schemas.microsoft.com/office/drawing/2014/main" id="{A1871CFD-B161-453E-0F3B-BED00B9A5B84}"/>
                </a:ext>
              </a:extLst>
            </p:cNvPr>
            <p:cNvSpPr/>
            <p:nvPr/>
          </p:nvSpPr>
          <p:spPr>
            <a:xfrm>
              <a:off x="1666547" y="3576046"/>
              <a:ext cx="7864230" cy="625230"/>
            </a:xfrm>
            <a:prstGeom prst="roundRect">
              <a:avLst/>
            </a:prstGeom>
            <a:solidFill>
              <a:srgbClr val="C0EBF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900">
                  <a:solidFill>
                    <a:srgbClr val="212529"/>
                  </a:solidFill>
                  <a:latin typeface="Franklin Gothic Medium"/>
                  <a:hlinkClick r:id="rId7"/>
                </a:rPr>
                <a:t>NC Medicaid Provider Bulletin</a:t>
              </a:r>
              <a:endParaRPr lang="en-US">
                <a:cs typeface="Arial"/>
              </a:endParaRPr>
            </a:p>
          </p:txBody>
        </p:sp>
        <p:sp>
          <p:nvSpPr>
            <p:cNvPr id="9" name="Rectangle: Rounded Corners 8">
              <a:extLst>
                <a:ext uri="{FF2B5EF4-FFF2-40B4-BE49-F238E27FC236}">
                  <a16:creationId xmlns:a16="http://schemas.microsoft.com/office/drawing/2014/main" id="{48E437EF-2AE1-5864-EF1A-01BCF4FB2C8C}"/>
                </a:ext>
              </a:extLst>
            </p:cNvPr>
            <p:cNvSpPr/>
            <p:nvPr/>
          </p:nvSpPr>
          <p:spPr>
            <a:xfrm>
              <a:off x="1709615" y="4388089"/>
              <a:ext cx="7864230" cy="625230"/>
            </a:xfrm>
            <a:prstGeom prst="roundRect">
              <a:avLst/>
            </a:prstGeom>
            <a:solidFill>
              <a:srgbClr val="AFD0D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900">
                  <a:solidFill>
                    <a:schemeClr val="tx1"/>
                  </a:solidFill>
                  <a:latin typeface="Franklin Gothic Medium"/>
                  <a:hlinkClick r:id="rId8"/>
                </a:rPr>
                <a:t>NC AHEC Medicaid Managed Care Webpage</a:t>
              </a:r>
              <a:endParaRPr lang="en-US">
                <a:solidFill>
                  <a:schemeClr val="tx1"/>
                </a:solidFill>
                <a:cs typeface="Arial"/>
              </a:endParaRPr>
            </a:p>
          </p:txBody>
        </p:sp>
      </p:grpSp>
    </p:spTree>
    <p:extLst>
      <p:ext uri="{BB962C8B-B14F-4D97-AF65-F5344CB8AC3E}">
        <p14:creationId xmlns:p14="http://schemas.microsoft.com/office/powerpoint/2010/main" val="3027364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F8A059-48ED-B3B0-EA71-EF213B41852A}"/>
              </a:ext>
            </a:extLst>
          </p:cNvPr>
          <p:cNvSpPr>
            <a:spLocks noGrp="1"/>
          </p:cNvSpPr>
          <p:nvPr>
            <p:ph type="title"/>
          </p:nvPr>
        </p:nvSpPr>
        <p:spPr>
          <a:xfrm>
            <a:off x="587130" y="2877024"/>
            <a:ext cx="3600860" cy="1103952"/>
          </a:xfrm>
        </p:spPr>
        <p:txBody>
          <a:bodyPr vert="horz" lIns="91440" tIns="45720" rIns="91440" bIns="45720" rtlCol="0" anchor="ctr">
            <a:normAutofit/>
          </a:bodyPr>
          <a:lstStyle/>
          <a:p>
            <a:pPr algn="ctr" defTabSz="914400"/>
            <a:r>
              <a:rPr lang="en-US" sz="5400" kern="1200">
                <a:solidFill>
                  <a:srgbClr val="00345C"/>
                </a:solidFill>
                <a:latin typeface="Franklin Gothic Demi"/>
                <a:cs typeface="+mj-cs"/>
              </a:rPr>
              <a:t>AGENDA</a:t>
            </a:r>
            <a:endParaRPr lang="en-US">
              <a:solidFill>
                <a:srgbClr val="00345C"/>
              </a:solidFill>
              <a:cs typeface="+mj-cs"/>
            </a:endParaRPr>
          </a:p>
        </p:txBody>
      </p:sp>
      <p:sp>
        <p:nvSpPr>
          <p:cNvPr id="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B9A037-C7A7-8ABA-8C6E-B2881E944C54}"/>
              </a:ext>
            </a:extLst>
          </p:cNvPr>
          <p:cNvSpPr txBox="1"/>
          <p:nvPr/>
        </p:nvSpPr>
        <p:spPr>
          <a:xfrm>
            <a:off x="5103711" y="1002429"/>
            <a:ext cx="6224335" cy="485314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sz="2400" b="1"/>
              <a:t>NC Medicaid Expansion Update</a:t>
            </a:r>
            <a:endParaRPr lang="en-US" sz="2400" b="1">
              <a:cs typeface="Arial"/>
            </a:endParaRPr>
          </a:p>
          <a:p>
            <a:pPr marL="285750" indent="-228600">
              <a:lnSpc>
                <a:spcPct val="90000"/>
              </a:lnSpc>
              <a:spcAft>
                <a:spcPts val="600"/>
              </a:spcAft>
              <a:buFont typeface="Arial" panose="020B0604020202020204" pitchFamily="34" charset="0"/>
              <a:buChar char="•"/>
            </a:pPr>
            <a:r>
              <a:rPr lang="en-US" sz="2400" b="1"/>
              <a:t>License Accreditation Certification</a:t>
            </a:r>
            <a:endParaRPr lang="en-US" sz="2400" b="1">
              <a:cs typeface="Arial"/>
            </a:endParaRPr>
          </a:p>
          <a:p>
            <a:pPr marL="285750" indent="-228600">
              <a:lnSpc>
                <a:spcPct val="90000"/>
              </a:lnSpc>
              <a:spcAft>
                <a:spcPts val="600"/>
              </a:spcAft>
              <a:buFont typeface="Arial" panose="020B0604020202020204" pitchFamily="34" charset="0"/>
              <a:buChar char="•"/>
            </a:pPr>
            <a:r>
              <a:rPr lang="en-US" sz="2400" b="1"/>
              <a:t>LMC/MCO Consolidation Overview</a:t>
            </a:r>
            <a:endParaRPr lang="en-US" sz="2400" b="1">
              <a:cs typeface="Arial"/>
            </a:endParaRPr>
          </a:p>
          <a:p>
            <a:pPr marL="285750" indent="-228600">
              <a:lnSpc>
                <a:spcPct val="90000"/>
              </a:lnSpc>
              <a:spcAft>
                <a:spcPts val="600"/>
              </a:spcAft>
              <a:buFont typeface="Arial" panose="020B0604020202020204" pitchFamily="34" charset="0"/>
              <a:buChar char="•"/>
            </a:pPr>
            <a:r>
              <a:rPr lang="en-US" sz="2400" b="1"/>
              <a:t>New Sanction Questions Added to Enrollment Applications</a:t>
            </a:r>
            <a:endParaRPr lang="en-US" sz="2400" b="1">
              <a:cs typeface="Arial"/>
            </a:endParaRPr>
          </a:p>
          <a:p>
            <a:pPr marL="285750" indent="-228600">
              <a:lnSpc>
                <a:spcPct val="90000"/>
              </a:lnSpc>
              <a:spcAft>
                <a:spcPts val="600"/>
              </a:spcAft>
              <a:buFont typeface="Arial" panose="020B0604020202020204" pitchFamily="34" charset="0"/>
              <a:buChar char="•"/>
            </a:pPr>
            <a:r>
              <a:rPr lang="en-US" sz="2400" b="1"/>
              <a:t>Provider Reverification</a:t>
            </a:r>
            <a:endParaRPr lang="en-US" sz="2400" b="1">
              <a:cs typeface="Arial"/>
            </a:endParaRPr>
          </a:p>
          <a:p>
            <a:pPr marL="285750" indent="-228600">
              <a:lnSpc>
                <a:spcPct val="90000"/>
              </a:lnSpc>
              <a:spcAft>
                <a:spcPts val="600"/>
              </a:spcAft>
              <a:buFont typeface="Arial" panose="020B0604020202020204" pitchFamily="34" charset="0"/>
              <a:buChar char="•"/>
            </a:pPr>
            <a:r>
              <a:rPr lang="en-US" sz="2400" b="1">
                <a:cs typeface="Arial"/>
              </a:rPr>
              <a:t>MPEC Changes</a:t>
            </a:r>
          </a:p>
          <a:p>
            <a:pPr marL="285750" indent="-228600">
              <a:lnSpc>
                <a:spcPct val="90000"/>
              </a:lnSpc>
              <a:spcAft>
                <a:spcPts val="600"/>
              </a:spcAft>
              <a:buFont typeface="Arial" panose="020B0604020202020204" pitchFamily="34" charset="0"/>
              <a:buChar char="•"/>
            </a:pPr>
            <a:r>
              <a:rPr lang="en-US" sz="2400" b="1"/>
              <a:t>PDM/CVO Update</a:t>
            </a:r>
            <a:endParaRPr lang="en-US" sz="2400" b="1">
              <a:cs typeface="Arial"/>
            </a:endParaRPr>
          </a:p>
          <a:p>
            <a:pPr marL="285750" indent="-228600">
              <a:lnSpc>
                <a:spcPct val="90000"/>
              </a:lnSpc>
              <a:spcAft>
                <a:spcPts val="600"/>
              </a:spcAft>
              <a:buFont typeface="Arial" panose="020B0604020202020204" pitchFamily="34" charset="0"/>
              <a:buChar char="•"/>
            </a:pPr>
            <a:r>
              <a:rPr lang="en-US" sz="2400" b="1"/>
              <a:t>Community and Provider Resources</a:t>
            </a:r>
            <a:endParaRPr lang="en-US" sz="2400" b="1">
              <a:cs typeface="Arial"/>
            </a:endParaRPr>
          </a:p>
          <a:p>
            <a:pPr marL="285750" indent="-228600">
              <a:lnSpc>
                <a:spcPct val="90000"/>
              </a:lnSpc>
              <a:spcAft>
                <a:spcPts val="600"/>
              </a:spcAft>
              <a:buFont typeface="Arial" panose="020B0604020202020204" pitchFamily="34" charset="0"/>
              <a:buChar char="•"/>
            </a:pPr>
            <a:r>
              <a:rPr lang="en-US" sz="2400" b="1"/>
              <a:t>NC Medicaid Provider Ombudsman</a:t>
            </a:r>
            <a:endParaRPr lang="en-US" sz="2400" b="1">
              <a:cs typeface="Arial"/>
            </a:endParaRPr>
          </a:p>
          <a:p>
            <a:pPr marL="285750" indent="-228600">
              <a:lnSpc>
                <a:spcPct val="90000"/>
              </a:lnSpc>
              <a:spcAft>
                <a:spcPts val="600"/>
              </a:spcAft>
              <a:buFont typeface="Arial" panose="020B0604020202020204" pitchFamily="34" charset="0"/>
              <a:buChar char="•"/>
            </a:pPr>
            <a:r>
              <a:rPr lang="en-US" sz="2400" b="1"/>
              <a:t>Links</a:t>
            </a:r>
            <a:endParaRPr lang="en-US" sz="2400" b="1">
              <a:cs typeface="Arial"/>
            </a:endParaRPr>
          </a:p>
          <a:p>
            <a:pPr marL="285750" indent="-228600">
              <a:lnSpc>
                <a:spcPct val="90000"/>
              </a:lnSpc>
              <a:spcAft>
                <a:spcPts val="600"/>
              </a:spcAft>
              <a:buFont typeface="Arial" panose="020B0604020202020204" pitchFamily="34" charset="0"/>
              <a:buChar char="•"/>
            </a:pPr>
            <a:r>
              <a:rPr lang="en-US" sz="2400" b="1"/>
              <a:t>Q &amp; A</a:t>
            </a:r>
            <a:endParaRPr lang="en-US" sz="2400" b="1">
              <a:cs typeface="Arial"/>
            </a:endParaRPr>
          </a:p>
        </p:txBody>
      </p:sp>
      <p:sp>
        <p:nvSpPr>
          <p:cNvPr id="3" name="Slide Number Placeholder 2">
            <a:extLst>
              <a:ext uri="{FF2B5EF4-FFF2-40B4-BE49-F238E27FC236}">
                <a16:creationId xmlns:a16="http://schemas.microsoft.com/office/drawing/2014/main" id="{CC001BAB-1F30-B45B-3EF0-9265503A7095}"/>
              </a:ext>
            </a:extLst>
          </p:cNvPr>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rPr>
              <a:pPr>
                <a:spcAft>
                  <a:spcPts val="600"/>
                </a:spcAft>
              </a:pPr>
              <a:t>2</a:t>
            </a:fld>
            <a:endParaRPr lang="en-US" sz="1200">
              <a:solidFill>
                <a:schemeClr val="tx1">
                  <a:tint val="75000"/>
                </a:schemeClr>
              </a:solidFill>
              <a:latin typeface="+mn-lt"/>
            </a:endParaRPr>
          </a:p>
        </p:txBody>
      </p:sp>
      <p:sp>
        <p:nvSpPr>
          <p:cNvPr id="5" name="Rectangle 4">
            <a:extLst>
              <a:ext uri="{FF2B5EF4-FFF2-40B4-BE49-F238E27FC236}">
                <a16:creationId xmlns:a16="http://schemas.microsoft.com/office/drawing/2014/main" id="{5E363C9D-D31B-7151-C796-C2E47FDCF188}"/>
              </a:ext>
            </a:extLst>
          </p:cNvPr>
          <p:cNvSpPr/>
          <p:nvPr/>
        </p:nvSpPr>
        <p:spPr>
          <a:xfrm>
            <a:off x="2573" y="6767899"/>
            <a:ext cx="12191999" cy="175053"/>
          </a:xfrm>
          <a:prstGeom prst="rect">
            <a:avLst/>
          </a:prstGeom>
          <a:solidFill>
            <a:srgbClr val="0034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218A4EE-F37F-6897-EABE-BC64B044C3CF}"/>
              </a:ext>
            </a:extLst>
          </p:cNvPr>
          <p:cNvPicPr>
            <a:picLocks noChangeAspect="1"/>
          </p:cNvPicPr>
          <p:nvPr/>
        </p:nvPicPr>
        <p:blipFill>
          <a:blip r:embed="rId3"/>
          <a:stretch>
            <a:fillRect/>
          </a:stretch>
        </p:blipFill>
        <p:spPr>
          <a:xfrm>
            <a:off x="3347" y="2059"/>
            <a:ext cx="12185306" cy="325394"/>
          </a:xfrm>
          <a:prstGeom prst="rect">
            <a:avLst/>
          </a:prstGeom>
        </p:spPr>
      </p:pic>
    </p:spTree>
    <p:extLst>
      <p:ext uri="{BB962C8B-B14F-4D97-AF65-F5344CB8AC3E}">
        <p14:creationId xmlns:p14="http://schemas.microsoft.com/office/powerpoint/2010/main" val="3535659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4" name="Rectangle 208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3A234A-804F-40E1-FE43-DA436CF38CE7}"/>
              </a:ext>
            </a:extLst>
          </p:cNvPr>
          <p:cNvSpPr>
            <a:spLocks noGrp="1"/>
          </p:cNvSpPr>
          <p:nvPr>
            <p:ph type="title"/>
          </p:nvPr>
        </p:nvSpPr>
        <p:spPr>
          <a:xfrm>
            <a:off x="4292625" y="208591"/>
            <a:ext cx="3606749" cy="553661"/>
          </a:xfrm>
        </p:spPr>
        <p:txBody>
          <a:bodyPr vert="horz" lIns="91440" tIns="45720" rIns="91440" bIns="45720" rtlCol="0" anchor="ctr">
            <a:normAutofit fontScale="90000"/>
          </a:bodyPr>
          <a:lstStyle/>
          <a:p>
            <a:pPr algn="ctr" defTabSz="914400"/>
            <a:r>
              <a:rPr lang="en-US" sz="3200" b="1" u="sng">
                <a:solidFill>
                  <a:srgbClr val="00345C"/>
                </a:solidFill>
                <a:latin typeface="Franklin Gothic Demi"/>
                <a:cs typeface="+mj-cs"/>
              </a:rPr>
              <a:t>Additional Links</a:t>
            </a:r>
            <a:r>
              <a:rPr lang="en-US" sz="3200" b="1" u="sng" kern="1200">
                <a:solidFill>
                  <a:srgbClr val="00345C"/>
                </a:solidFill>
                <a:latin typeface="Franklin Gothic Demi"/>
                <a:cs typeface="+mj-cs"/>
              </a:rPr>
              <a:t> &amp; Resources</a:t>
            </a:r>
          </a:p>
        </p:txBody>
      </p:sp>
      <p:sp>
        <p:nvSpPr>
          <p:cNvPr id="208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FD64EC6-5D87-342C-A46A-A9D80AB0F1CE}"/>
              </a:ext>
            </a:extLst>
          </p:cNvPr>
          <p:cNvSpPr/>
          <p:nvPr/>
        </p:nvSpPr>
        <p:spPr>
          <a:xfrm>
            <a:off x="510173" y="2288709"/>
            <a:ext cx="3701342" cy="6066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TextBox 2065">
            <a:extLst>
              <a:ext uri="{FF2B5EF4-FFF2-40B4-BE49-F238E27FC236}">
                <a16:creationId xmlns:a16="http://schemas.microsoft.com/office/drawing/2014/main" id="{E23AADAA-34C4-CAC5-A546-D58A6F598144}"/>
              </a:ext>
            </a:extLst>
          </p:cNvPr>
          <p:cNvSpPr txBox="1"/>
          <p:nvPr/>
        </p:nvSpPr>
        <p:spPr>
          <a:xfrm>
            <a:off x="266938" y="795138"/>
            <a:ext cx="6057662" cy="5572523"/>
          </a:xfrm>
          <a:prstGeom prst="rect">
            <a:avLst/>
          </a:prstGeom>
        </p:spPr>
        <p:txBody>
          <a:bodyPr vert="horz" lIns="91440" tIns="45720" rIns="91440" bIns="45720" rtlCol="0" anchor="t">
            <a:noAutofit/>
          </a:bodyPr>
          <a:lstStyle/>
          <a:p>
            <a:pPr marL="342900" indent="-285750">
              <a:lnSpc>
                <a:spcPct val="90000"/>
              </a:lnSpc>
              <a:buFont typeface="Arial" panose="020B0604020202020204" pitchFamily="34" charset="0"/>
              <a:buChar char="•"/>
            </a:pPr>
            <a:r>
              <a:rPr lang="en-US" sz="1600" b="1">
                <a:solidFill>
                  <a:schemeClr val="accent5">
                    <a:lumMod val="75000"/>
                  </a:schemeClr>
                </a:solidFill>
                <a:hlinkClick r:id="rId3">
                  <a:extLst>
                    <a:ext uri="{A12FA001-AC4F-418D-AE19-62706E023703}">
                      <ahyp:hlinkClr xmlns:ahyp="http://schemas.microsoft.com/office/drawing/2018/hyperlinkcolor" val="tx"/>
                    </a:ext>
                  </a:extLst>
                </a:hlinkClick>
              </a:rPr>
              <a:t>Medicaid Expansion Fact Sheet</a:t>
            </a:r>
            <a:endParaRPr lang="en-US" sz="1600" b="1">
              <a:solidFill>
                <a:schemeClr val="accent5">
                  <a:lumMod val="75000"/>
                </a:schemeClr>
              </a:solidFill>
              <a:cs typeface="Arial"/>
            </a:endParaRPr>
          </a:p>
          <a:p>
            <a:pPr marL="285750" indent="-228600">
              <a:lnSpc>
                <a:spcPct val="90000"/>
              </a:lnSpc>
              <a:buFont typeface="Arial" panose="020B0604020202020204" pitchFamily="34" charset="0"/>
              <a:buChar char="•"/>
            </a:pPr>
            <a:endParaRPr lang="en-US" sz="1600" b="1">
              <a:solidFill>
                <a:schemeClr val="accent5">
                  <a:lumMod val="75000"/>
                </a:schemeClr>
              </a:solidFill>
              <a:highlight>
                <a:srgbClr val="FFFF00"/>
              </a:highlight>
              <a:cs typeface="Arial"/>
            </a:endParaRPr>
          </a:p>
          <a:p>
            <a:pPr marL="285750" indent="-228600">
              <a:lnSpc>
                <a:spcPct val="90000"/>
              </a:lnSpc>
              <a:buFont typeface="Arial" panose="020B0604020202020204" pitchFamily="34" charset="0"/>
              <a:buChar char="•"/>
            </a:pPr>
            <a:r>
              <a:rPr lang="en-US" sz="1600" b="1">
                <a:solidFill>
                  <a:schemeClr val="accent5">
                    <a:lumMod val="75000"/>
                  </a:schemeClr>
                </a:solidFill>
                <a:ea typeface="+mn-lt"/>
                <a:cs typeface="+mn-lt"/>
                <a:hlinkClick r:id="rId4">
                  <a:extLst>
                    <a:ext uri="{A12FA001-AC4F-418D-AE19-62706E023703}">
                      <ahyp:hlinkClr xmlns:ahyp="http://schemas.microsoft.com/office/drawing/2018/hyperlinkcolor" val="tx"/>
                    </a:ext>
                  </a:extLst>
                </a:hlinkClick>
              </a:rPr>
              <a:t>Tailored Plan Fact Sheets</a:t>
            </a:r>
            <a:endParaRPr lang="en-US" sz="1600" b="1">
              <a:solidFill>
                <a:schemeClr val="accent5">
                  <a:lumMod val="75000"/>
                </a:schemeClr>
              </a:solidFill>
              <a:effectLst/>
              <a:ea typeface="+mn-lt"/>
              <a:cs typeface="+mn-lt"/>
            </a:endParaRPr>
          </a:p>
          <a:p>
            <a:pPr marL="285750" indent="-228600">
              <a:lnSpc>
                <a:spcPct val="90000"/>
              </a:lnSpc>
              <a:buFont typeface="Arial" panose="020B0604020202020204" pitchFamily="34" charset="0"/>
              <a:buChar char="•"/>
            </a:pPr>
            <a:endParaRPr lang="en-US" sz="1600">
              <a:solidFill>
                <a:schemeClr val="accent5">
                  <a:lumMod val="75000"/>
                </a:schemeClr>
              </a:solidFill>
              <a:highlight>
                <a:srgbClr val="FFFF00"/>
              </a:highlight>
              <a:ea typeface="+mn-lt"/>
              <a:cs typeface="+mn-lt"/>
            </a:endParaRPr>
          </a:p>
          <a:p>
            <a:pPr marL="285750" indent="-228600">
              <a:lnSpc>
                <a:spcPct val="90000"/>
              </a:lnSpc>
              <a:buFont typeface="Arial" panose="020B0604020202020204" pitchFamily="34" charset="0"/>
              <a:buChar char="•"/>
            </a:pPr>
            <a:r>
              <a:rPr lang="en-US" sz="1600" b="1">
                <a:solidFill>
                  <a:schemeClr val="accent5">
                    <a:lumMod val="75000"/>
                  </a:schemeClr>
                </a:solidFill>
                <a:effectLst/>
                <a:hlinkClick r:id="rId5">
                  <a:extLst>
                    <a:ext uri="{A12FA001-AC4F-418D-AE19-62706E023703}">
                      <ahyp:hlinkClr xmlns:ahyp="http://schemas.microsoft.com/office/drawing/2018/hyperlinkcolor" val="tx"/>
                    </a:ext>
                  </a:extLst>
                </a:hlinkClick>
              </a:rPr>
              <a:t>Health Plan contacts and resources</a:t>
            </a:r>
            <a:endParaRPr lang="en-US" sz="1600" b="1" u="sng">
              <a:solidFill>
                <a:schemeClr val="accent5">
                  <a:lumMod val="75000"/>
                </a:schemeClr>
              </a:solidFill>
              <a:effectLst/>
              <a:cs typeface="Arial"/>
            </a:endParaRPr>
          </a:p>
          <a:p>
            <a:pPr marL="285750" indent="-228600">
              <a:lnSpc>
                <a:spcPct val="90000"/>
              </a:lnSpc>
              <a:buFont typeface="Arial" panose="020B0604020202020204" pitchFamily="34" charset="0"/>
              <a:buChar char="•"/>
            </a:pPr>
            <a:endParaRPr lang="en-US" sz="1600" b="1" u="sng">
              <a:solidFill>
                <a:schemeClr val="accent5">
                  <a:lumMod val="75000"/>
                </a:schemeClr>
              </a:solidFill>
              <a:effectLst/>
              <a:cs typeface="Arial"/>
            </a:endParaRPr>
          </a:p>
          <a:p>
            <a:pPr marL="285750" indent="-228600">
              <a:lnSpc>
                <a:spcPct val="90000"/>
              </a:lnSpc>
              <a:buFont typeface="Arial" panose="020B0604020202020204" pitchFamily="34" charset="0"/>
              <a:buChar char="•"/>
            </a:pPr>
            <a:r>
              <a:rPr lang="en-US" sz="1600" b="1">
                <a:solidFill>
                  <a:schemeClr val="accent5">
                    <a:lumMod val="75000"/>
                  </a:schemeClr>
                </a:solidFill>
                <a:effectLst/>
                <a:hlinkClick r:id="rId6">
                  <a:extLst>
                    <a:ext uri="{A12FA001-AC4F-418D-AE19-62706E023703}">
                      <ahyp:hlinkClr xmlns:ahyp="http://schemas.microsoft.com/office/drawing/2018/hyperlinkcolor" val="tx"/>
                    </a:ext>
                  </a:extLst>
                </a:hlinkClick>
              </a:rPr>
              <a:t>2024 increase in federal provider enrollment application fee</a:t>
            </a:r>
            <a:endParaRPr lang="en-US" sz="1600" b="1">
              <a:solidFill>
                <a:schemeClr val="accent5">
                  <a:lumMod val="75000"/>
                </a:schemeClr>
              </a:solidFill>
              <a:cs typeface="Arial"/>
            </a:endParaRPr>
          </a:p>
          <a:p>
            <a:pPr marL="285750" indent="-228600">
              <a:lnSpc>
                <a:spcPct val="90000"/>
              </a:lnSpc>
              <a:buFont typeface="Arial" panose="020B0604020202020204" pitchFamily="34" charset="0"/>
              <a:buChar char="•"/>
            </a:pPr>
            <a:endParaRPr lang="en-US" sz="1600" b="1">
              <a:solidFill>
                <a:schemeClr val="accent5">
                  <a:lumMod val="75000"/>
                </a:schemeClr>
              </a:solidFill>
              <a:effectLst/>
              <a:cs typeface="Arial"/>
            </a:endParaRPr>
          </a:p>
          <a:p>
            <a:pPr marL="285750" indent="-228600">
              <a:lnSpc>
                <a:spcPct val="90000"/>
              </a:lnSpc>
              <a:buFont typeface="Arial" panose="020B0604020202020204" pitchFamily="34" charset="0"/>
              <a:buChar char="•"/>
            </a:pPr>
            <a:r>
              <a:rPr lang="en-US" sz="1600" b="1">
                <a:solidFill>
                  <a:schemeClr val="accent5">
                    <a:lumMod val="75000"/>
                  </a:schemeClr>
                </a:solidFill>
                <a:effectLst/>
                <a:hlinkClick r:id="rId7">
                  <a:extLst>
                    <a:ext uri="{A12FA001-AC4F-418D-AE19-62706E023703}">
                      <ahyp:hlinkClr xmlns:ahyp="http://schemas.microsoft.com/office/drawing/2018/hyperlinkcolor" val="tx"/>
                    </a:ext>
                  </a:extLst>
                </a:hlinkClick>
              </a:rPr>
              <a:t>What is the Process to Update a Name, DOB and/or SSN on a Provider's Record?</a:t>
            </a:r>
            <a:endParaRPr lang="en-US" sz="1600" b="1" u="sng">
              <a:solidFill>
                <a:schemeClr val="accent5">
                  <a:lumMod val="75000"/>
                </a:schemeClr>
              </a:solidFill>
              <a:effectLst/>
              <a:cs typeface="Arial"/>
            </a:endParaRPr>
          </a:p>
          <a:p>
            <a:pPr marL="285750" indent="-228600">
              <a:lnSpc>
                <a:spcPct val="90000"/>
              </a:lnSpc>
              <a:buFont typeface="Arial" panose="020B0604020202020204" pitchFamily="34" charset="0"/>
              <a:buChar char="•"/>
            </a:pPr>
            <a:endParaRPr lang="en-US" sz="1600" b="1">
              <a:solidFill>
                <a:schemeClr val="accent5">
                  <a:lumMod val="75000"/>
                </a:schemeClr>
              </a:solidFill>
              <a:cs typeface="Arial"/>
            </a:endParaRPr>
          </a:p>
          <a:p>
            <a:pPr marL="285750" indent="-228600">
              <a:lnSpc>
                <a:spcPct val="90000"/>
              </a:lnSpc>
              <a:buFont typeface="Arial" panose="020B0604020202020204" pitchFamily="34" charset="0"/>
              <a:buChar char="•"/>
            </a:pPr>
            <a:r>
              <a:rPr lang="en-US" sz="1600" b="1">
                <a:solidFill>
                  <a:schemeClr val="accent5">
                    <a:lumMod val="75000"/>
                  </a:schemeClr>
                </a:solidFill>
                <a:effectLst/>
                <a:hlinkClick r:id="rId8">
                  <a:extLst>
                    <a:ext uri="{A12FA001-AC4F-418D-AE19-62706E023703}">
                      <ahyp:hlinkClr xmlns:ahyp="http://schemas.microsoft.com/office/drawing/2018/hyperlinkcolor" val="tx"/>
                    </a:ext>
                  </a:extLst>
                </a:hlinkClick>
              </a:rPr>
              <a:t>NCTracks Reverification Job Aid</a:t>
            </a:r>
            <a:endParaRPr lang="en-US" sz="1600" b="1" u="sng">
              <a:solidFill>
                <a:schemeClr val="accent5">
                  <a:lumMod val="75000"/>
                </a:schemeClr>
              </a:solidFill>
              <a:effectLst/>
              <a:cs typeface="Arial"/>
            </a:endParaRPr>
          </a:p>
          <a:p>
            <a:pPr marL="285750" indent="-228600">
              <a:lnSpc>
                <a:spcPct val="90000"/>
              </a:lnSpc>
              <a:buFont typeface="Arial" panose="020B0604020202020204" pitchFamily="34" charset="0"/>
              <a:buChar char="•"/>
            </a:pPr>
            <a:endParaRPr lang="en-US" sz="1600" b="1">
              <a:solidFill>
                <a:schemeClr val="accent5">
                  <a:lumMod val="75000"/>
                </a:schemeClr>
              </a:solidFill>
              <a:effectLst/>
              <a:cs typeface="Arial"/>
            </a:endParaRPr>
          </a:p>
          <a:p>
            <a:pPr marL="285750" indent="-228600">
              <a:lnSpc>
                <a:spcPct val="90000"/>
              </a:lnSpc>
              <a:buFont typeface="Arial" panose="020B0604020202020204" pitchFamily="34" charset="0"/>
              <a:buChar char="•"/>
            </a:pPr>
            <a:r>
              <a:rPr lang="en-US" sz="1600" b="1">
                <a:solidFill>
                  <a:schemeClr val="accent5">
                    <a:lumMod val="75000"/>
                  </a:schemeClr>
                </a:solidFill>
                <a:effectLst/>
                <a:hlinkClick r:id="rId9">
                  <a:extLst>
                    <a:ext uri="{A12FA001-AC4F-418D-AE19-62706E023703}">
                      <ahyp:hlinkClr xmlns:ahyp="http://schemas.microsoft.com/office/drawing/2018/hyperlinkcolor" val="tx"/>
                    </a:ext>
                  </a:extLst>
                </a:hlinkClick>
              </a:rPr>
              <a:t>NC Medicaid Provider Ombudsman</a:t>
            </a:r>
            <a:endParaRPr lang="en-US" sz="1600" b="1" u="sng">
              <a:solidFill>
                <a:schemeClr val="accent5">
                  <a:lumMod val="75000"/>
                </a:schemeClr>
              </a:solidFill>
              <a:effectLst/>
              <a:cs typeface="Arial"/>
            </a:endParaRPr>
          </a:p>
          <a:p>
            <a:pPr marL="285750" indent="-228600">
              <a:lnSpc>
                <a:spcPct val="90000"/>
              </a:lnSpc>
              <a:buFont typeface="Arial" panose="020B0604020202020204" pitchFamily="34" charset="0"/>
              <a:buChar char="•"/>
            </a:pPr>
            <a:endParaRPr lang="en-US" sz="1600" b="1" u="sng">
              <a:solidFill>
                <a:schemeClr val="accent5">
                  <a:lumMod val="75000"/>
                </a:schemeClr>
              </a:solidFill>
              <a:effectLst/>
              <a:cs typeface="Arial"/>
            </a:endParaRPr>
          </a:p>
          <a:p>
            <a:pPr marL="285750" indent="-228600">
              <a:lnSpc>
                <a:spcPct val="90000"/>
              </a:lnSpc>
              <a:buFont typeface="Arial" panose="020B0604020202020204" pitchFamily="34" charset="0"/>
              <a:buChar char="•"/>
            </a:pPr>
            <a:r>
              <a:rPr lang="en-US" sz="1600" b="1">
                <a:solidFill>
                  <a:schemeClr val="accent5">
                    <a:lumMod val="75000"/>
                  </a:schemeClr>
                </a:solidFill>
                <a:ea typeface="+mn-lt"/>
                <a:cs typeface="+mn-lt"/>
                <a:hlinkClick r:id="rId10">
                  <a:extLst>
                    <a:ext uri="{A12FA001-AC4F-418D-AE19-62706E023703}">
                      <ahyp:hlinkClr xmlns:ahyp="http://schemas.microsoft.com/office/drawing/2018/hyperlinkcolor" val="tx"/>
                    </a:ext>
                  </a:extLst>
                </a:hlinkClick>
              </a:rPr>
              <a:t>Medicaid.pdmcvo.stakeholderengagement@dhhs.nc.gov</a:t>
            </a:r>
            <a:endParaRPr lang="en-US" sz="1600" b="1">
              <a:solidFill>
                <a:schemeClr val="accent5">
                  <a:lumMod val="75000"/>
                </a:schemeClr>
              </a:solidFill>
              <a:ea typeface="+mn-lt"/>
              <a:cs typeface="+mn-lt"/>
            </a:endParaRPr>
          </a:p>
          <a:p>
            <a:pPr marL="285750" indent="-228600">
              <a:lnSpc>
                <a:spcPct val="90000"/>
              </a:lnSpc>
              <a:buFont typeface="Arial" panose="020B0604020202020204" pitchFamily="34" charset="0"/>
              <a:buChar char="•"/>
            </a:pPr>
            <a:endParaRPr lang="en-US" sz="1600" b="1" u="sng">
              <a:solidFill>
                <a:schemeClr val="accent5">
                  <a:lumMod val="75000"/>
                </a:schemeClr>
              </a:solidFill>
              <a:cs typeface="Arial"/>
            </a:endParaRPr>
          </a:p>
          <a:p>
            <a:pPr marL="285750" indent="-228600">
              <a:lnSpc>
                <a:spcPct val="90000"/>
              </a:lnSpc>
              <a:buFont typeface="Arial" panose="020B0604020202020204" pitchFamily="34" charset="0"/>
              <a:buChar char="•"/>
            </a:pPr>
            <a:r>
              <a:rPr lang="en-US" sz="1600" b="1" u="sng">
                <a:solidFill>
                  <a:schemeClr val="accent5">
                    <a:lumMod val="75000"/>
                  </a:schemeClr>
                </a:solidFill>
                <a:hlinkClick r:id="rId11">
                  <a:extLst>
                    <a:ext uri="{A12FA001-AC4F-418D-AE19-62706E023703}">
                      <ahyp:hlinkClr xmlns:ahyp="http://schemas.microsoft.com/office/drawing/2018/hyperlinkcolor" val="tx"/>
                    </a:ext>
                  </a:extLst>
                </a:hlinkClick>
              </a:rPr>
              <a:t>NC Medicaid PDM/CVO webpage</a:t>
            </a:r>
            <a:endParaRPr lang="en-US" sz="1600" b="1" u="sng">
              <a:solidFill>
                <a:schemeClr val="accent5">
                  <a:lumMod val="75000"/>
                </a:schemeClr>
              </a:solidFill>
              <a:cs typeface="Arial"/>
            </a:endParaRPr>
          </a:p>
          <a:p>
            <a:pPr marL="285750" indent="-228600">
              <a:lnSpc>
                <a:spcPct val="90000"/>
              </a:lnSpc>
              <a:buFont typeface="Arial" panose="020B0604020202020204" pitchFamily="34" charset="0"/>
              <a:buChar char="•"/>
            </a:pPr>
            <a:endParaRPr lang="en-US" sz="1600" b="1" u="sng">
              <a:solidFill>
                <a:schemeClr val="accent5">
                  <a:lumMod val="75000"/>
                </a:schemeClr>
              </a:solidFill>
              <a:cs typeface="Arial"/>
            </a:endParaRPr>
          </a:p>
          <a:p>
            <a:pPr marL="285750" indent="-228600">
              <a:lnSpc>
                <a:spcPct val="90000"/>
              </a:lnSpc>
              <a:buFont typeface="Arial" panose="020B0604020202020204" pitchFamily="34" charset="0"/>
              <a:buChar char="•"/>
            </a:pPr>
            <a:r>
              <a:rPr lang="en-US" sz="1600" b="1" u="sng">
                <a:solidFill>
                  <a:schemeClr val="accent5">
                    <a:lumMod val="75000"/>
                  </a:schemeClr>
                </a:solidFill>
                <a:hlinkClick r:id="rId12">
                  <a:extLst>
                    <a:ext uri="{A12FA001-AC4F-418D-AE19-62706E023703}">
                      <ahyp:hlinkClr xmlns:ahyp="http://schemas.microsoft.com/office/drawing/2018/hyperlinkcolor" val="tx"/>
                    </a:ext>
                  </a:extLst>
                </a:hlinkClick>
              </a:rPr>
              <a:t>PDM/CVO Fact Sheet</a:t>
            </a:r>
            <a:r>
              <a:rPr lang="en-US" sz="1600" b="1" u="sng">
                <a:solidFill>
                  <a:schemeClr val="accent5">
                    <a:lumMod val="75000"/>
                  </a:schemeClr>
                </a:solidFill>
              </a:rPr>
              <a:t> </a:t>
            </a:r>
            <a:endParaRPr lang="en-US" sz="1600" b="1" u="sng">
              <a:solidFill>
                <a:schemeClr val="accent5">
                  <a:lumMod val="75000"/>
                </a:schemeClr>
              </a:solidFill>
              <a:cs typeface="Arial"/>
            </a:endParaRPr>
          </a:p>
          <a:p>
            <a:pPr marL="57150">
              <a:lnSpc>
                <a:spcPct val="90000"/>
              </a:lnSpc>
            </a:pPr>
            <a:endParaRPr lang="en-US" sz="1600" b="1" u="sng">
              <a:solidFill>
                <a:schemeClr val="accent5">
                  <a:lumMod val="75000"/>
                </a:schemeClr>
              </a:solidFill>
              <a:cs typeface="Arial"/>
            </a:endParaRPr>
          </a:p>
          <a:p>
            <a:pPr marL="285750" indent="-228600">
              <a:lnSpc>
                <a:spcPct val="90000"/>
              </a:lnSpc>
              <a:buFont typeface="Arial" panose="020B0604020202020204" pitchFamily="34" charset="0"/>
              <a:buChar char="•"/>
            </a:pPr>
            <a:r>
              <a:rPr lang="en-US" sz="1600" b="1" i="0" u="sng">
                <a:solidFill>
                  <a:schemeClr val="accent5">
                    <a:lumMod val="75000"/>
                  </a:schemeClr>
                </a:solidFill>
                <a:effectLst/>
                <a:hlinkClick r:id="rId13">
                  <a:extLst>
                    <a:ext uri="{A12FA001-AC4F-418D-AE19-62706E023703}">
                      <ahyp:hlinkClr xmlns:ahyp="http://schemas.microsoft.com/office/drawing/2018/hyperlinkcolor" val="tx"/>
                    </a:ext>
                  </a:extLst>
                </a:hlinkClick>
              </a:rPr>
              <a:t>NC Medicaid Help Center</a:t>
            </a:r>
            <a:endParaRPr lang="en-US" sz="900">
              <a:solidFill>
                <a:schemeClr val="accent5">
                  <a:lumMod val="75000"/>
                </a:schemeClr>
              </a:solidFill>
            </a:endParaRPr>
          </a:p>
          <a:p>
            <a:pPr marL="285750" indent="-228600">
              <a:lnSpc>
                <a:spcPct val="90000"/>
              </a:lnSpc>
              <a:spcAft>
                <a:spcPts val="600"/>
              </a:spcAft>
              <a:buFont typeface="Arial" panose="020B0604020202020204" pitchFamily="34" charset="0"/>
              <a:buChar char="•"/>
            </a:pPr>
            <a:endParaRPr lang="en-US" sz="900">
              <a:cs typeface="Arial"/>
            </a:endParaRPr>
          </a:p>
        </p:txBody>
      </p:sp>
      <p:pic>
        <p:nvPicPr>
          <p:cNvPr id="8" name="Picture 7" descr="A group of blue hexagons with white text&#10;&#10;Description automatically generated">
            <a:extLst>
              <a:ext uri="{FF2B5EF4-FFF2-40B4-BE49-F238E27FC236}">
                <a16:creationId xmlns:a16="http://schemas.microsoft.com/office/drawing/2014/main" id="{FE932428-6495-E8AD-6A33-27E6743B0211}"/>
              </a:ext>
            </a:extLst>
          </p:cNvPr>
          <p:cNvPicPr>
            <a:picLocks noChangeAspect="1"/>
          </p:cNvPicPr>
          <p:nvPr/>
        </p:nvPicPr>
        <p:blipFill rotWithShape="1">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rcRect l="12598" r="10034"/>
          <a:stretch/>
        </p:blipFill>
        <p:spPr>
          <a:xfrm>
            <a:off x="6389511" y="1308128"/>
            <a:ext cx="5337839" cy="4241744"/>
          </a:xfrm>
          <a:prstGeom prst="rect">
            <a:avLst/>
          </a:prstGeom>
        </p:spPr>
      </p:pic>
      <p:sp>
        <p:nvSpPr>
          <p:cNvPr id="3" name="AutoShape 2" descr="Links enter key — Stock Photo, Image">
            <a:extLst>
              <a:ext uri="{FF2B5EF4-FFF2-40B4-BE49-F238E27FC236}">
                <a16:creationId xmlns:a16="http://schemas.microsoft.com/office/drawing/2014/main" id="{1CFE69AF-5934-F358-1619-DC8427AD5B6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Links enter key — Stock Photo, Image">
            <a:extLst>
              <a:ext uri="{FF2B5EF4-FFF2-40B4-BE49-F238E27FC236}">
                <a16:creationId xmlns:a16="http://schemas.microsoft.com/office/drawing/2014/main" id="{9CEDAD7B-D3F1-1C2E-780F-5BE03FA08E99}"/>
              </a:ext>
            </a:extLst>
          </p:cNvPr>
          <p:cNvSpPr>
            <a:spLocks noChangeAspect="1" noChangeArrowheads="1"/>
          </p:cNvSpPr>
          <p:nvPr/>
        </p:nvSpPr>
        <p:spPr bwMode="auto">
          <a:xfrm>
            <a:off x="6237111" y="345722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Links Puzzle Showing Website Content — Stock Photo, Image">
            <a:extLst>
              <a:ext uri="{FF2B5EF4-FFF2-40B4-BE49-F238E27FC236}">
                <a16:creationId xmlns:a16="http://schemas.microsoft.com/office/drawing/2014/main" id="{7803468C-0CC1-878C-6A30-9A3446C34EEB}"/>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Links enter key">
            <a:extLst>
              <a:ext uri="{FF2B5EF4-FFF2-40B4-BE49-F238E27FC236}">
                <a16:creationId xmlns:a16="http://schemas.microsoft.com/office/drawing/2014/main" id="{001410C3-3475-4785-796C-E9D33EFD2BF2}"/>
              </a:ext>
            </a:extLst>
          </p:cNvPr>
          <p:cNvSpPr>
            <a:spLocks noChangeAspect="1" noChangeArrowheads="1"/>
          </p:cNvSpPr>
          <p:nvPr/>
        </p:nvSpPr>
        <p:spPr bwMode="auto">
          <a:xfrm>
            <a:off x="6400800" y="2463114"/>
            <a:ext cx="1575486" cy="157548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79579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41842A-6E91-43B9-7043-19A1E8DDDBAC}"/>
              </a:ext>
            </a:extLst>
          </p:cNvPr>
          <p:cNvSpPr/>
          <p:nvPr/>
        </p:nvSpPr>
        <p:spPr>
          <a:xfrm>
            <a:off x="5042898" y="3565414"/>
            <a:ext cx="2414427" cy="3390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438,180 Thank You Images, Stock Photos, 3D objects, &amp; Vectors | Shutterstock">
            <a:extLst>
              <a:ext uri="{FF2B5EF4-FFF2-40B4-BE49-F238E27FC236}">
                <a16:creationId xmlns:a16="http://schemas.microsoft.com/office/drawing/2014/main" id="{0D8F123F-7D2B-209D-36D8-70A675FBA9FF}"/>
              </a:ext>
            </a:extLst>
          </p:cNvPr>
          <p:cNvPicPr>
            <a:picLocks noChangeAspect="1"/>
          </p:cNvPicPr>
          <p:nvPr/>
        </p:nvPicPr>
        <p:blipFill rotWithShape="1">
          <a:blip r:embed="rId3"/>
          <a:srcRect r="138" b="18328"/>
          <a:stretch/>
        </p:blipFill>
        <p:spPr>
          <a:xfrm>
            <a:off x="2083464" y="343041"/>
            <a:ext cx="7279021" cy="2566084"/>
          </a:xfrm>
          <a:prstGeom prst="rect">
            <a:avLst/>
          </a:prstGeom>
        </p:spPr>
      </p:pic>
      <p:pic>
        <p:nvPicPr>
          <p:cNvPr id="3" name="Picture 2" descr="Scene from care job with senior patient being take care of">
            <a:extLst>
              <a:ext uri="{FF2B5EF4-FFF2-40B4-BE49-F238E27FC236}">
                <a16:creationId xmlns:a16="http://schemas.microsoft.com/office/drawing/2014/main" id="{C7060BF4-5FA0-B49D-E21D-DFE97FC84FE4}"/>
              </a:ext>
            </a:extLst>
          </p:cNvPr>
          <p:cNvPicPr>
            <a:picLocks noChangeAspect="1"/>
          </p:cNvPicPr>
          <p:nvPr/>
        </p:nvPicPr>
        <p:blipFill>
          <a:blip r:embed="rId4"/>
          <a:stretch>
            <a:fillRect/>
          </a:stretch>
        </p:blipFill>
        <p:spPr>
          <a:xfrm>
            <a:off x="4742330" y="2781933"/>
            <a:ext cx="2232212" cy="3212579"/>
          </a:xfrm>
          <a:prstGeom prst="rect">
            <a:avLst/>
          </a:prstGeom>
        </p:spPr>
      </p:pic>
      <p:pic>
        <p:nvPicPr>
          <p:cNvPr id="4" name="Picture 3" descr="Realistic scene with health worker taking care of elderly patient">
            <a:extLst>
              <a:ext uri="{FF2B5EF4-FFF2-40B4-BE49-F238E27FC236}">
                <a16:creationId xmlns:a16="http://schemas.microsoft.com/office/drawing/2014/main" id="{0D9CB696-60D9-8711-D982-D85350E1B9A5}"/>
              </a:ext>
            </a:extLst>
          </p:cNvPr>
          <p:cNvPicPr>
            <a:picLocks noChangeAspect="1"/>
          </p:cNvPicPr>
          <p:nvPr/>
        </p:nvPicPr>
        <p:blipFill>
          <a:blip r:embed="rId5"/>
          <a:stretch>
            <a:fillRect/>
          </a:stretch>
        </p:blipFill>
        <p:spPr>
          <a:xfrm>
            <a:off x="7404849" y="3033077"/>
            <a:ext cx="4114797" cy="2629607"/>
          </a:xfrm>
          <a:prstGeom prst="rect">
            <a:avLst/>
          </a:prstGeom>
        </p:spPr>
      </p:pic>
      <p:pic>
        <p:nvPicPr>
          <p:cNvPr id="6" name="Picture 5" descr="Care job scene with senior patient being cared for">
            <a:extLst>
              <a:ext uri="{FF2B5EF4-FFF2-40B4-BE49-F238E27FC236}">
                <a16:creationId xmlns:a16="http://schemas.microsoft.com/office/drawing/2014/main" id="{FF0BCA46-858F-6BFD-DFFF-211ACFDE87BD}"/>
              </a:ext>
            </a:extLst>
          </p:cNvPr>
          <p:cNvPicPr>
            <a:picLocks noChangeAspect="1"/>
          </p:cNvPicPr>
          <p:nvPr/>
        </p:nvPicPr>
        <p:blipFill>
          <a:blip r:embed="rId6"/>
          <a:stretch>
            <a:fillRect/>
          </a:stretch>
        </p:blipFill>
        <p:spPr>
          <a:xfrm>
            <a:off x="636494" y="3031703"/>
            <a:ext cx="3801034" cy="2632358"/>
          </a:xfrm>
          <a:prstGeom prst="rect">
            <a:avLst/>
          </a:prstGeom>
        </p:spPr>
      </p:pic>
    </p:spTree>
    <p:extLst>
      <p:ext uri="{BB962C8B-B14F-4D97-AF65-F5344CB8AC3E}">
        <p14:creationId xmlns:p14="http://schemas.microsoft.com/office/powerpoint/2010/main" val="859491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B81336-2DB0-7FA5-2F55-457CAE9D58C5}"/>
              </a:ext>
            </a:extLst>
          </p:cNvPr>
          <p:cNvSpPr>
            <a:spLocks noGrp="1"/>
          </p:cNvSpPr>
          <p:nvPr>
            <p:ph type="sldNum" sz="quarter" idx="14"/>
          </p:nvPr>
        </p:nvSpPr>
        <p:spPr/>
        <p:txBody>
          <a:bodyPr/>
          <a:lstStyle/>
          <a:p>
            <a:fld id="{11F27F3A-B3E9-41ED-AF8F-A365F10BB65F}" type="slidenum">
              <a:rPr lang="en-US" smtClean="0">
                <a:solidFill>
                  <a:prstClr val="black"/>
                </a:solidFill>
              </a:rPr>
              <a:pPr/>
              <a:t>22</a:t>
            </a:fld>
            <a:endParaRPr lang="en-US">
              <a:solidFill>
                <a:prstClr val="black"/>
              </a:solidFill>
            </a:endParaRPr>
          </a:p>
        </p:txBody>
      </p:sp>
      <p:pic>
        <p:nvPicPr>
          <p:cNvPr id="3074" name="Picture 2" descr="Photo question mark frequently asked questions faq 3d illustration">
            <a:extLst>
              <a:ext uri="{FF2B5EF4-FFF2-40B4-BE49-F238E27FC236}">
                <a16:creationId xmlns:a16="http://schemas.microsoft.com/office/drawing/2014/main" id="{20EB8A96-945D-8F1E-E1AE-9C582926E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675" y="1644238"/>
            <a:ext cx="5962650" cy="4772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A5A08BE-B595-B0EE-02FE-2B66C8DBFBA9}"/>
              </a:ext>
            </a:extLst>
          </p:cNvPr>
          <p:cNvSpPr txBox="1"/>
          <p:nvPr/>
        </p:nvSpPr>
        <p:spPr>
          <a:xfrm>
            <a:off x="4584525" y="801665"/>
            <a:ext cx="3791342" cy="646331"/>
          </a:xfrm>
          <a:prstGeom prst="rect">
            <a:avLst/>
          </a:prstGeom>
          <a:noFill/>
        </p:spPr>
        <p:txBody>
          <a:bodyPr wrap="square" rtlCol="0">
            <a:spAutoFit/>
          </a:bodyPr>
          <a:lstStyle/>
          <a:p>
            <a:r>
              <a:rPr lang="en-US" sz="3600" b="1">
                <a:solidFill>
                  <a:srgbClr val="003E54"/>
                </a:solidFill>
                <a:latin typeface="Franklin Gothic Medium" panose="020B0603020102020204" pitchFamily="34" charset="0"/>
              </a:rPr>
              <a:t>QUESTIONS</a:t>
            </a:r>
          </a:p>
        </p:txBody>
      </p:sp>
    </p:spTree>
    <p:extLst>
      <p:ext uri="{BB962C8B-B14F-4D97-AF65-F5344CB8AC3E}">
        <p14:creationId xmlns:p14="http://schemas.microsoft.com/office/powerpoint/2010/main" val="2337811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EE7127-4B48-46FF-E62A-08B2A8A15817}"/>
              </a:ext>
            </a:extLst>
          </p:cNvPr>
          <p:cNvSpPr txBox="1"/>
          <p:nvPr/>
        </p:nvSpPr>
        <p:spPr>
          <a:xfrm>
            <a:off x="874832" y="2597463"/>
            <a:ext cx="10716208" cy="313932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200" b="1">
                <a:latin typeface="Arial"/>
                <a:cs typeface="Arial"/>
              </a:rPr>
              <a:t>As of March 1, 2024; 369,203 adults have Medicaid thanks to expansion.</a:t>
            </a:r>
          </a:p>
          <a:p>
            <a:pPr marL="285750" indent="-285750">
              <a:buFont typeface="Arial" panose="020B0604020202020204" pitchFamily="34" charset="0"/>
              <a:buChar char="•"/>
            </a:pPr>
            <a:endParaRPr lang="en-US" sz="2200" b="1">
              <a:latin typeface="Arial"/>
              <a:cs typeface="Arial"/>
            </a:endParaRPr>
          </a:p>
          <a:p>
            <a:pPr marL="285750" indent="-285750">
              <a:buFont typeface="Arial" panose="020B0604020202020204" pitchFamily="34" charset="0"/>
              <a:buChar char="•"/>
            </a:pPr>
            <a:r>
              <a:rPr lang="en-US" sz="2200" b="1">
                <a:latin typeface="Arial"/>
                <a:cs typeface="Arial"/>
              </a:rPr>
              <a:t>This is more than halfway to our two-year goal of adding 600,000 adults.</a:t>
            </a:r>
          </a:p>
          <a:p>
            <a:endParaRPr lang="en-US" sz="2200" b="1">
              <a:latin typeface="Arial"/>
              <a:cs typeface="Arial" panose="020B0604020202020204" pitchFamily="34" charset="0"/>
            </a:endParaRPr>
          </a:p>
          <a:p>
            <a:pPr marL="285750" indent="-285750">
              <a:buFont typeface="Arial" panose="020B0604020202020204" pitchFamily="34" charset="0"/>
              <a:buChar char="•"/>
            </a:pPr>
            <a:r>
              <a:rPr lang="en-US" sz="2200" b="1">
                <a:latin typeface="Arial"/>
                <a:cs typeface="Arial"/>
              </a:rPr>
              <a:t>To receive information on beneficiary qualifications and help tools for providers, click </a:t>
            </a:r>
            <a:r>
              <a:rPr lang="en-US" sz="2200" b="1">
                <a:latin typeface="Arial"/>
                <a:cs typeface="Arial"/>
                <a:hlinkClick r:id="rId3">
                  <a:extLst>
                    <a:ext uri="{A12FA001-AC4F-418D-AE19-62706E023703}">
                      <ahyp:hlinkClr xmlns:ahyp="http://schemas.microsoft.com/office/drawing/2018/hyperlinkcolor" val="tx"/>
                    </a:ext>
                  </a:extLst>
                </a:hlinkClick>
              </a:rPr>
              <a:t>here</a:t>
            </a:r>
            <a:r>
              <a:rPr lang="en-US" sz="2200" b="1">
                <a:latin typeface="Arial"/>
                <a:cs typeface="Arial"/>
              </a:rPr>
              <a:t>.</a:t>
            </a:r>
          </a:p>
          <a:p>
            <a:pPr marL="285750" indent="-285750">
              <a:buFont typeface="Arial" panose="020B0604020202020204" pitchFamily="34" charset="0"/>
              <a:buChar char="•"/>
            </a:pPr>
            <a:endParaRPr lang="en-US" sz="2200" b="1">
              <a:latin typeface="Arial"/>
              <a:cs typeface="Arial"/>
            </a:endParaRPr>
          </a:p>
          <a:p>
            <a:pPr marL="285750" indent="-285750">
              <a:buFont typeface="Arial,Sans-Serif" panose="020B0604020202020204" pitchFamily="34" charset="0"/>
              <a:buChar char="•"/>
            </a:pPr>
            <a:r>
              <a:rPr lang="en-US" sz="2200" b="1">
                <a:solidFill>
                  <a:srgbClr val="212529"/>
                </a:solidFill>
                <a:latin typeface="Arial"/>
                <a:cs typeface="Arial"/>
              </a:rPr>
              <a:t>For the most up-to-date information on Medicaid expansion, you may refer to the Expansion dashboard </a:t>
            </a:r>
            <a:r>
              <a:rPr lang="en-US" sz="2200" b="1">
                <a:latin typeface="Arial"/>
                <a:cs typeface="Arial"/>
                <a:hlinkClick r:id="rId4"/>
              </a:rPr>
              <a:t>here</a:t>
            </a:r>
            <a:r>
              <a:rPr lang="en-US" sz="2200" b="1">
                <a:solidFill>
                  <a:srgbClr val="000000"/>
                </a:solidFill>
                <a:latin typeface="Arial"/>
                <a:cs typeface="Arial"/>
              </a:rPr>
              <a:t>.</a:t>
            </a:r>
            <a:r>
              <a:rPr lang="en-US" sz="2200" b="1">
                <a:solidFill>
                  <a:srgbClr val="212529"/>
                </a:solidFill>
                <a:latin typeface="Arial"/>
                <a:cs typeface="Arial"/>
              </a:rPr>
              <a:t> </a:t>
            </a:r>
            <a:endParaRPr lang="en-US" sz="2200" b="1" u="sng">
              <a:solidFill>
                <a:srgbClr val="0563C1"/>
              </a:solidFill>
              <a:latin typeface="Arial"/>
              <a:cs typeface="Arial"/>
            </a:endParaRPr>
          </a:p>
        </p:txBody>
      </p:sp>
      <p:pic>
        <p:nvPicPr>
          <p:cNvPr id="5" name="Picture 4">
            <a:extLst>
              <a:ext uri="{FF2B5EF4-FFF2-40B4-BE49-F238E27FC236}">
                <a16:creationId xmlns:a16="http://schemas.microsoft.com/office/drawing/2014/main" id="{33B6383C-9CB4-5FBE-58B0-B6C32546B950}"/>
              </a:ext>
            </a:extLst>
          </p:cNvPr>
          <p:cNvPicPr>
            <a:picLocks noChangeAspect="1"/>
          </p:cNvPicPr>
          <p:nvPr/>
        </p:nvPicPr>
        <p:blipFill>
          <a:blip r:embed="rId5"/>
          <a:stretch>
            <a:fillRect/>
          </a:stretch>
        </p:blipFill>
        <p:spPr>
          <a:xfrm>
            <a:off x="3438884" y="455207"/>
            <a:ext cx="5429250" cy="1762125"/>
          </a:xfrm>
          <a:prstGeom prst="rect">
            <a:avLst/>
          </a:prstGeom>
        </p:spPr>
      </p:pic>
    </p:spTree>
    <p:extLst>
      <p:ext uri="{BB962C8B-B14F-4D97-AF65-F5344CB8AC3E}">
        <p14:creationId xmlns:p14="http://schemas.microsoft.com/office/powerpoint/2010/main" val="3311512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C8C32E-DC5C-03A2-9222-4B32CA4747AF}"/>
              </a:ext>
            </a:extLst>
          </p:cNvPr>
          <p:cNvSpPr>
            <a:spLocks noGrp="1"/>
          </p:cNvSpPr>
          <p:nvPr>
            <p:ph type="sldNum" sz="quarter" idx="14"/>
          </p:nvPr>
        </p:nvSpPr>
        <p:spPr/>
        <p:txBody>
          <a:bodyPr/>
          <a:lstStyle/>
          <a:p>
            <a:fld id="{11F27F3A-B3E9-41ED-AF8F-A365F10BB65F}" type="slidenum">
              <a:rPr lang="en-US" smtClean="0">
                <a:solidFill>
                  <a:prstClr val="black"/>
                </a:solidFill>
              </a:rPr>
              <a:pPr/>
              <a:t>4</a:t>
            </a:fld>
            <a:endParaRPr lang="en-US">
              <a:solidFill>
                <a:prstClr val="black"/>
              </a:solidFill>
            </a:endParaRPr>
          </a:p>
        </p:txBody>
      </p:sp>
      <p:sp>
        <p:nvSpPr>
          <p:cNvPr id="3" name="TextBox 2">
            <a:extLst>
              <a:ext uri="{FF2B5EF4-FFF2-40B4-BE49-F238E27FC236}">
                <a16:creationId xmlns:a16="http://schemas.microsoft.com/office/drawing/2014/main" id="{9558DBA5-B19A-678B-9904-37711520928D}"/>
              </a:ext>
            </a:extLst>
          </p:cNvPr>
          <p:cNvSpPr txBox="1"/>
          <p:nvPr/>
        </p:nvSpPr>
        <p:spPr>
          <a:xfrm>
            <a:off x="2990889" y="639589"/>
            <a:ext cx="6210807" cy="461665"/>
          </a:xfrm>
          <a:prstGeom prst="rect">
            <a:avLst/>
          </a:prstGeom>
          <a:noFill/>
        </p:spPr>
        <p:txBody>
          <a:bodyPr wrap="square" lIns="91440" tIns="45720" rIns="91440" bIns="45720" rtlCol="0" anchor="t">
            <a:spAutoFit/>
          </a:bodyPr>
          <a:lstStyle/>
          <a:p>
            <a:r>
              <a:rPr lang="en-US" sz="2400" b="1" kern="1800">
                <a:solidFill>
                  <a:srgbClr val="00345C"/>
                </a:solidFill>
                <a:effectLst/>
                <a:latin typeface="Franklin Gothic"/>
                <a:ea typeface="Times New Roman" panose="02020603050405020304" pitchFamily="18" charset="0"/>
              </a:rPr>
              <a:t>Medicaid Expansion Enrollment Dashboard</a:t>
            </a:r>
            <a:endParaRPr lang="en-US" sz="2400">
              <a:solidFill>
                <a:srgbClr val="00345C"/>
              </a:solidFill>
              <a:cs typeface="Arial"/>
            </a:endParaRPr>
          </a:p>
        </p:txBody>
      </p:sp>
      <p:pic>
        <p:nvPicPr>
          <p:cNvPr id="4" name="Picture 3">
            <a:extLst>
              <a:ext uri="{FF2B5EF4-FFF2-40B4-BE49-F238E27FC236}">
                <a16:creationId xmlns:a16="http://schemas.microsoft.com/office/drawing/2014/main" id="{3ABCA668-CC47-E49D-2048-331AFED3F9CE}"/>
              </a:ext>
            </a:extLst>
          </p:cNvPr>
          <p:cNvPicPr>
            <a:picLocks noChangeAspect="1"/>
          </p:cNvPicPr>
          <p:nvPr/>
        </p:nvPicPr>
        <p:blipFill>
          <a:blip r:embed="rId3"/>
          <a:stretch>
            <a:fillRect/>
          </a:stretch>
        </p:blipFill>
        <p:spPr>
          <a:xfrm>
            <a:off x="2134474" y="1276015"/>
            <a:ext cx="7465931" cy="3037163"/>
          </a:xfrm>
          <a:prstGeom prst="rect">
            <a:avLst/>
          </a:prstGeom>
          <a:ln>
            <a:solidFill>
              <a:schemeClr val="tx1"/>
            </a:solidFill>
          </a:ln>
          <a:effectLst>
            <a:outerShdw blurRad="215900" dist="152400" dir="2700000" sx="101000" sy="101000" algn="tl" rotWithShape="0">
              <a:prstClr val="black">
                <a:alpha val="65000"/>
              </a:prstClr>
            </a:outerShdw>
          </a:effectLst>
        </p:spPr>
      </p:pic>
      <p:sp>
        <p:nvSpPr>
          <p:cNvPr id="5" name="TextBox 4">
            <a:extLst>
              <a:ext uri="{FF2B5EF4-FFF2-40B4-BE49-F238E27FC236}">
                <a16:creationId xmlns:a16="http://schemas.microsoft.com/office/drawing/2014/main" id="{6D8E8E87-25AC-F5B7-E9F2-21E2BBBDB075}"/>
              </a:ext>
            </a:extLst>
          </p:cNvPr>
          <p:cNvSpPr txBox="1"/>
          <p:nvPr/>
        </p:nvSpPr>
        <p:spPr>
          <a:xfrm>
            <a:off x="1935712" y="4605375"/>
            <a:ext cx="832749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a:cs typeface="Arial"/>
              </a:rPr>
              <a:t>Tracks monthly enrollment for eligible individuals through expansion.</a:t>
            </a:r>
          </a:p>
          <a:p>
            <a:pPr marL="285750" indent="-285750">
              <a:buFont typeface="Arial"/>
              <a:buChar char="•"/>
            </a:pPr>
            <a:r>
              <a:rPr lang="en-US" b="1">
                <a:cs typeface="Arial"/>
              </a:rPr>
              <a:t>Offers detailed overview of trends in newly eligible adults</a:t>
            </a:r>
          </a:p>
          <a:p>
            <a:pPr marL="285750" indent="-285750">
              <a:buFont typeface="Arial"/>
              <a:buChar char="•"/>
            </a:pPr>
            <a:r>
              <a:rPr lang="en-US" b="1">
                <a:cs typeface="Arial"/>
              </a:rPr>
              <a:t>Reflects highest percentages of adults are in NC rural communities</a:t>
            </a:r>
          </a:p>
          <a:p>
            <a:pPr marL="285750" indent="-285750">
              <a:buFont typeface="Arial"/>
              <a:buChar char="•"/>
            </a:pPr>
            <a:r>
              <a:rPr lang="en-US" b="1">
                <a:cs typeface="Arial"/>
              </a:rPr>
              <a:t>Updated monthly</a:t>
            </a:r>
          </a:p>
          <a:p>
            <a:pPr marL="285750" indent="-285750">
              <a:buFont typeface="Arial"/>
              <a:buChar char="•"/>
            </a:pPr>
            <a:r>
              <a:rPr lang="en-US" b="1">
                <a:cs typeface="Arial"/>
              </a:rPr>
              <a:t>Track progress each month using this link: </a:t>
            </a:r>
            <a:r>
              <a:rPr lang="en-US">
                <a:ea typeface="+mn-lt"/>
                <a:cs typeface="+mn-lt"/>
              </a:rPr>
              <a:t> </a:t>
            </a:r>
            <a:r>
              <a:rPr lang="en-US">
                <a:ea typeface="+mn-lt"/>
                <a:cs typeface="+mn-lt"/>
                <a:hlinkClick r:id="rId4"/>
              </a:rPr>
              <a:t>Medicaid Expansion Dashboard | NC Medicaid (ncdhhs.gov)</a:t>
            </a:r>
          </a:p>
          <a:p>
            <a:endParaRPr lang="en-US">
              <a:cs typeface="Arial"/>
            </a:endParaRPr>
          </a:p>
        </p:txBody>
      </p:sp>
    </p:spTree>
    <p:extLst>
      <p:ext uri="{BB962C8B-B14F-4D97-AF65-F5344CB8AC3E}">
        <p14:creationId xmlns:p14="http://schemas.microsoft.com/office/powerpoint/2010/main" val="2873383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0E7B-9EA4-B533-CF1C-B34AFB5E0641}"/>
              </a:ext>
            </a:extLst>
          </p:cNvPr>
          <p:cNvSpPr>
            <a:spLocks noGrp="1"/>
          </p:cNvSpPr>
          <p:nvPr>
            <p:ph type="title"/>
          </p:nvPr>
        </p:nvSpPr>
        <p:spPr>
          <a:xfrm>
            <a:off x="3017523" y="530942"/>
            <a:ext cx="6344064" cy="548640"/>
          </a:xfrm>
        </p:spPr>
        <p:txBody>
          <a:bodyPr/>
          <a:lstStyle/>
          <a:p>
            <a:pPr algn="ctr"/>
            <a:r>
              <a:rPr lang="en-US" sz="3200" b="1">
                <a:solidFill>
                  <a:srgbClr val="002060"/>
                </a:solidFill>
                <a:latin typeface="Franklin Gothic Demi Cond"/>
                <a:cs typeface="Times New Roman"/>
              </a:rPr>
              <a:t>License Accreditation Certification </a:t>
            </a:r>
            <a:endParaRPr lang="en-US" sz="3200"/>
          </a:p>
        </p:txBody>
      </p:sp>
      <p:sp>
        <p:nvSpPr>
          <p:cNvPr id="3" name="Slide Number Placeholder 2">
            <a:extLst>
              <a:ext uri="{FF2B5EF4-FFF2-40B4-BE49-F238E27FC236}">
                <a16:creationId xmlns:a16="http://schemas.microsoft.com/office/drawing/2014/main" id="{B959A1D7-01A5-310E-1C37-D4C122862431}"/>
              </a:ext>
            </a:extLst>
          </p:cNvPr>
          <p:cNvSpPr>
            <a:spLocks noGrp="1"/>
          </p:cNvSpPr>
          <p:nvPr>
            <p:ph type="sldNum" sz="quarter" idx="14"/>
          </p:nvPr>
        </p:nvSpPr>
        <p:spPr/>
        <p:txBody>
          <a:bodyPr/>
          <a:lstStyle/>
          <a:p>
            <a:fld id="{11F27F3A-B3E9-41ED-AF8F-A365F10BB65F}" type="slidenum">
              <a:rPr lang="en-US" smtClean="0"/>
              <a:pPr/>
              <a:t>5</a:t>
            </a:fld>
            <a:endParaRPr lang="en-US"/>
          </a:p>
        </p:txBody>
      </p:sp>
      <p:graphicFrame>
        <p:nvGraphicFramePr>
          <p:cNvPr id="5" name="TextBox 4">
            <a:extLst>
              <a:ext uri="{FF2B5EF4-FFF2-40B4-BE49-F238E27FC236}">
                <a16:creationId xmlns:a16="http://schemas.microsoft.com/office/drawing/2014/main" id="{B41DE191-B865-A2BC-CF17-9B92CF985F79}"/>
              </a:ext>
            </a:extLst>
          </p:cNvPr>
          <p:cNvGraphicFramePr/>
          <p:nvPr>
            <p:extLst>
              <p:ext uri="{D42A27DB-BD31-4B8C-83A1-F6EECF244321}">
                <p14:modId xmlns:p14="http://schemas.microsoft.com/office/powerpoint/2010/main" val="962110728"/>
              </p:ext>
            </p:extLst>
          </p:nvPr>
        </p:nvGraphicFramePr>
        <p:xfrm>
          <a:off x="616974" y="1506077"/>
          <a:ext cx="11130116" cy="4756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314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F307C8-7CF8-894F-F2FF-85ACDC3A7BE6}"/>
              </a:ext>
            </a:extLst>
          </p:cNvPr>
          <p:cNvSpPr>
            <a:spLocks noGrp="1"/>
          </p:cNvSpPr>
          <p:nvPr>
            <p:ph type="sldNum" sz="quarter" idx="14"/>
          </p:nvPr>
        </p:nvSpPr>
        <p:spPr/>
        <p:txBody>
          <a:bodyPr/>
          <a:lstStyle/>
          <a:p>
            <a:fld id="{11F27F3A-B3E9-41ED-AF8F-A365F10BB65F}" type="slidenum">
              <a:rPr lang="en-US" smtClean="0">
                <a:solidFill>
                  <a:prstClr val="black"/>
                </a:solidFill>
              </a:rPr>
              <a:pPr/>
              <a:t>6</a:t>
            </a:fld>
            <a:endParaRPr lang="en-US">
              <a:solidFill>
                <a:prstClr val="black"/>
              </a:solidFill>
            </a:endParaRPr>
          </a:p>
        </p:txBody>
      </p:sp>
      <p:pic>
        <p:nvPicPr>
          <p:cNvPr id="3" name="Picture 2">
            <a:extLst>
              <a:ext uri="{FF2B5EF4-FFF2-40B4-BE49-F238E27FC236}">
                <a16:creationId xmlns:a16="http://schemas.microsoft.com/office/drawing/2014/main" id="{3BD62F90-5C02-EF16-A041-C71C659567EC}"/>
              </a:ext>
            </a:extLst>
          </p:cNvPr>
          <p:cNvPicPr>
            <a:picLocks noChangeAspect="1"/>
          </p:cNvPicPr>
          <p:nvPr/>
        </p:nvPicPr>
        <p:blipFill>
          <a:blip r:embed="rId3"/>
          <a:stretch>
            <a:fillRect/>
          </a:stretch>
        </p:blipFill>
        <p:spPr>
          <a:xfrm>
            <a:off x="812089" y="1715814"/>
            <a:ext cx="10462719" cy="4030717"/>
          </a:xfrm>
          <a:prstGeom prst="rect">
            <a:avLst/>
          </a:prstGeom>
        </p:spPr>
      </p:pic>
      <p:sp>
        <p:nvSpPr>
          <p:cNvPr id="4" name="TextBox 3">
            <a:extLst>
              <a:ext uri="{FF2B5EF4-FFF2-40B4-BE49-F238E27FC236}">
                <a16:creationId xmlns:a16="http://schemas.microsoft.com/office/drawing/2014/main" id="{E04E7615-9ED3-EA3E-756C-8DA9FBFFDD59}"/>
              </a:ext>
            </a:extLst>
          </p:cNvPr>
          <p:cNvSpPr txBox="1"/>
          <p:nvPr/>
        </p:nvSpPr>
        <p:spPr>
          <a:xfrm>
            <a:off x="3152775" y="847725"/>
            <a:ext cx="66865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2060"/>
                </a:solidFill>
                <a:latin typeface="Franklin Gothic Demi"/>
              </a:rPr>
              <a:t>LME/MCO Consolidation Overview</a:t>
            </a:r>
            <a:endParaRPr lang="en-US" sz="2800"/>
          </a:p>
        </p:txBody>
      </p:sp>
    </p:spTree>
    <p:extLst>
      <p:ext uri="{BB962C8B-B14F-4D97-AF65-F5344CB8AC3E}">
        <p14:creationId xmlns:p14="http://schemas.microsoft.com/office/powerpoint/2010/main" val="3827707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C64B1A-90CA-5AB2-6769-CCAAD08D8B8F}"/>
              </a:ext>
            </a:extLst>
          </p:cNvPr>
          <p:cNvSpPr>
            <a:spLocks noGrp="1"/>
          </p:cNvSpPr>
          <p:nvPr>
            <p:ph type="sldNum" sz="quarter" idx="14"/>
          </p:nvPr>
        </p:nvSpPr>
        <p:spPr>
          <a:xfrm>
            <a:off x="10837918" y="6494480"/>
            <a:ext cx="752131" cy="284692"/>
          </a:xfrm>
        </p:spPr>
        <p:txBody>
          <a:bodyPr/>
          <a:lstStyle/>
          <a:p>
            <a:fld id="{11F27F3A-B3E9-41ED-AF8F-A365F10BB65F}" type="slidenum">
              <a:rPr lang="en-US" sz="1800" smtClean="0">
                <a:solidFill>
                  <a:prstClr val="black"/>
                </a:solidFill>
                <a:latin typeface="+mn-lt"/>
              </a:rPr>
              <a:pPr/>
              <a:t>7</a:t>
            </a:fld>
            <a:endParaRPr lang="en-US" sz="1800">
              <a:solidFill>
                <a:prstClr val="black"/>
              </a:solidFill>
              <a:latin typeface="+mn-lt"/>
            </a:endParaRPr>
          </a:p>
        </p:txBody>
      </p:sp>
      <p:sp>
        <p:nvSpPr>
          <p:cNvPr id="4" name="TextBox 3">
            <a:extLst>
              <a:ext uri="{FF2B5EF4-FFF2-40B4-BE49-F238E27FC236}">
                <a16:creationId xmlns:a16="http://schemas.microsoft.com/office/drawing/2014/main" id="{BB95A6A1-1E13-FD28-6E03-B9CF386D71A9}"/>
              </a:ext>
            </a:extLst>
          </p:cNvPr>
          <p:cNvSpPr txBox="1"/>
          <p:nvPr/>
        </p:nvSpPr>
        <p:spPr>
          <a:xfrm>
            <a:off x="3274664" y="598573"/>
            <a:ext cx="5642667" cy="523220"/>
          </a:xfrm>
          <a:prstGeom prst="rect">
            <a:avLst/>
          </a:prstGeom>
          <a:noFill/>
        </p:spPr>
        <p:txBody>
          <a:bodyPr wrap="square" lIns="91440" tIns="45720" rIns="91440" bIns="45720" anchor="t">
            <a:spAutoFit/>
          </a:bodyPr>
          <a:lstStyle/>
          <a:p>
            <a:r>
              <a:rPr lang="en-US" sz="2800">
                <a:solidFill>
                  <a:srgbClr val="002060"/>
                </a:solidFill>
                <a:latin typeface="Franklin Gothic Demi"/>
              </a:rPr>
              <a:t>LME/MCO Consolidation Overview </a:t>
            </a:r>
          </a:p>
        </p:txBody>
      </p:sp>
      <p:grpSp>
        <p:nvGrpSpPr>
          <p:cNvPr id="7" name="Group 6">
            <a:extLst>
              <a:ext uri="{FF2B5EF4-FFF2-40B4-BE49-F238E27FC236}">
                <a16:creationId xmlns:a16="http://schemas.microsoft.com/office/drawing/2014/main" id="{595A37CE-61B1-B8C8-0D26-8F66F9EFBD5C}"/>
              </a:ext>
            </a:extLst>
          </p:cNvPr>
          <p:cNvGrpSpPr/>
          <p:nvPr/>
        </p:nvGrpSpPr>
        <p:grpSpPr>
          <a:xfrm>
            <a:off x="2054659" y="1381926"/>
            <a:ext cx="8082679" cy="4665302"/>
            <a:chOff x="2054660" y="1402475"/>
            <a:chExt cx="8082679" cy="4665302"/>
          </a:xfrm>
        </p:grpSpPr>
        <p:sp>
          <p:nvSpPr>
            <p:cNvPr id="13" name="Rectangle: Rounded Corners 12">
              <a:extLst>
                <a:ext uri="{FF2B5EF4-FFF2-40B4-BE49-F238E27FC236}">
                  <a16:creationId xmlns:a16="http://schemas.microsoft.com/office/drawing/2014/main" id="{821BDA1A-DED0-EBD2-453F-A34C2162A707}"/>
                </a:ext>
              </a:extLst>
            </p:cNvPr>
            <p:cNvSpPr/>
            <p:nvPr/>
          </p:nvSpPr>
          <p:spPr>
            <a:xfrm>
              <a:off x="2054660" y="2387562"/>
              <a:ext cx="8082679" cy="724954"/>
            </a:xfrm>
            <a:prstGeom prst="roundRect">
              <a:avLst/>
            </a:prstGeom>
            <a:solidFill>
              <a:srgbClr val="51B6DB">
                <a:alpha val="36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rgbClr val="000000"/>
                  </a:solidFill>
                  <a:ea typeface="+mn-lt"/>
                  <a:cs typeface="+mn-lt"/>
                </a:rPr>
                <a:t>Trillium responsible for nearly all Eastpointe and Sandhills counties in catchment area, now operating in 46 NC counties</a:t>
              </a:r>
              <a:endParaRPr lang="en-US" b="1">
                <a:cs typeface="Arial"/>
              </a:endParaRPr>
            </a:p>
          </p:txBody>
        </p:sp>
        <p:sp>
          <p:nvSpPr>
            <p:cNvPr id="15" name="Rectangle: Rounded Corners 14">
              <a:extLst>
                <a:ext uri="{FF2B5EF4-FFF2-40B4-BE49-F238E27FC236}">
                  <a16:creationId xmlns:a16="http://schemas.microsoft.com/office/drawing/2014/main" id="{24CCEC7A-183E-6DED-B81B-CC7431E979ED}"/>
                </a:ext>
              </a:extLst>
            </p:cNvPr>
            <p:cNvSpPr/>
            <p:nvPr/>
          </p:nvSpPr>
          <p:spPr>
            <a:xfrm>
              <a:off x="2054660" y="1402475"/>
              <a:ext cx="8082679" cy="724954"/>
            </a:xfrm>
            <a:prstGeom prst="roundRect">
              <a:avLst/>
            </a:prstGeom>
            <a:solidFill>
              <a:srgbClr val="0A93C4">
                <a:alpha val="13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57150" algn="ctr">
                <a:spcBef>
                  <a:spcPts val="300"/>
                </a:spcBef>
              </a:pPr>
              <a:r>
                <a:rPr lang="en-US" b="1">
                  <a:solidFill>
                    <a:srgbClr val="000000"/>
                  </a:solidFill>
                  <a:cs typeface="Arial"/>
                </a:rPr>
                <a:t>LME/MCO consolidation approved by </a:t>
              </a:r>
              <a:endParaRPr lang="en-US" b="1">
                <a:solidFill>
                  <a:srgbClr val="808080"/>
                </a:solidFill>
                <a:cs typeface="Arial"/>
              </a:endParaRPr>
            </a:p>
            <a:p>
              <a:pPr algn="ctr">
                <a:spcBef>
                  <a:spcPts val="300"/>
                </a:spcBef>
              </a:pPr>
              <a:r>
                <a:rPr lang="en-US" b="1">
                  <a:solidFill>
                    <a:srgbClr val="000000"/>
                  </a:solidFill>
                  <a:cs typeface="Arial"/>
                </a:rPr>
                <a:t>  Secretary Kinsley and occurred on 2/1/24</a:t>
              </a:r>
              <a:endParaRPr lang="en-US" b="1">
                <a:cs typeface="Arial"/>
              </a:endParaRPr>
            </a:p>
          </p:txBody>
        </p:sp>
        <p:sp>
          <p:nvSpPr>
            <p:cNvPr id="16" name="Rectangle: Rounded Corners 15">
              <a:extLst>
                <a:ext uri="{FF2B5EF4-FFF2-40B4-BE49-F238E27FC236}">
                  <a16:creationId xmlns:a16="http://schemas.microsoft.com/office/drawing/2014/main" id="{E5C49CA9-D385-E40B-88E4-6DF1DED27CE0}"/>
                </a:ext>
              </a:extLst>
            </p:cNvPr>
            <p:cNvSpPr/>
            <p:nvPr/>
          </p:nvSpPr>
          <p:spPr>
            <a:xfrm>
              <a:off x="2054660" y="3372649"/>
              <a:ext cx="8082679" cy="724954"/>
            </a:xfrm>
            <a:prstGeom prst="roundRect">
              <a:avLst/>
            </a:prstGeom>
            <a:solidFill>
              <a:srgbClr val="63A7BF">
                <a:alpha val="54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rgbClr val="000000"/>
                  </a:solidFill>
                  <a:ea typeface="+mn-lt"/>
                  <a:cs typeface="+mn-lt"/>
                </a:rPr>
                <a:t>Partners, Alliance, and Vaya each aligned with one additional county within the Sandhills and Eastpointe catchment area</a:t>
              </a:r>
              <a:endParaRPr lang="en-US" b="1"/>
            </a:p>
          </p:txBody>
        </p:sp>
        <p:sp>
          <p:nvSpPr>
            <p:cNvPr id="17" name="Rectangle: Rounded Corners 16">
              <a:extLst>
                <a:ext uri="{FF2B5EF4-FFF2-40B4-BE49-F238E27FC236}">
                  <a16:creationId xmlns:a16="http://schemas.microsoft.com/office/drawing/2014/main" id="{FC47E777-FB27-CC88-330F-1EF73E1A8C28}"/>
                </a:ext>
              </a:extLst>
            </p:cNvPr>
            <p:cNvSpPr/>
            <p:nvPr/>
          </p:nvSpPr>
          <p:spPr>
            <a:xfrm>
              <a:off x="2054660" y="4357736"/>
              <a:ext cx="8082679" cy="724954"/>
            </a:xfrm>
            <a:prstGeom prst="roundRect">
              <a:avLst/>
            </a:prstGeom>
            <a:solidFill>
              <a:srgbClr val="8FBAC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rgbClr val="000000"/>
                  </a:solidFill>
                  <a:ea typeface="+mn-lt"/>
                  <a:cs typeface="+mn-lt"/>
                </a:rPr>
                <a:t>Effective 2/1/24, providers contracted with Sandhills and/or Eastpointe automatically aligned with Trillium contracts</a:t>
              </a:r>
              <a:endParaRPr lang="en-US" b="1">
                <a:solidFill>
                  <a:srgbClr val="000000"/>
                </a:solidFill>
                <a:cs typeface="Arial"/>
              </a:endParaRPr>
            </a:p>
          </p:txBody>
        </p:sp>
        <p:sp>
          <p:nvSpPr>
            <p:cNvPr id="18" name="Rectangle: Rounded Corners 17">
              <a:extLst>
                <a:ext uri="{FF2B5EF4-FFF2-40B4-BE49-F238E27FC236}">
                  <a16:creationId xmlns:a16="http://schemas.microsoft.com/office/drawing/2014/main" id="{F4F3054A-C6F9-0C0E-45B3-B7B437364027}"/>
                </a:ext>
              </a:extLst>
            </p:cNvPr>
            <p:cNvSpPr/>
            <p:nvPr/>
          </p:nvSpPr>
          <p:spPr>
            <a:xfrm>
              <a:off x="2054660" y="5342823"/>
              <a:ext cx="8082679" cy="724954"/>
            </a:xfrm>
            <a:prstGeom prst="roundRect">
              <a:avLst/>
            </a:prstGeom>
            <a:solidFill>
              <a:srgbClr val="7DA3B3">
                <a:alpha val="97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rgbClr val="000000"/>
                  </a:solidFill>
                  <a:ea typeface="+mn-lt"/>
                  <a:cs typeface="+mn-lt"/>
                </a:rPr>
                <a:t>Contract changes reflected in </a:t>
              </a:r>
              <a:r>
                <a:rPr lang="en-US" b="1" err="1">
                  <a:solidFill>
                    <a:srgbClr val="000000"/>
                  </a:solidFill>
                  <a:ea typeface="+mn-lt"/>
                  <a:cs typeface="+mn-lt"/>
                </a:rPr>
                <a:t>NCTracks</a:t>
              </a:r>
              <a:endParaRPr lang="en-US" b="1">
                <a:solidFill>
                  <a:srgbClr val="000000"/>
                </a:solidFill>
                <a:cs typeface="Arial"/>
              </a:endParaRPr>
            </a:p>
          </p:txBody>
        </p:sp>
      </p:grpSp>
    </p:spTree>
    <p:extLst>
      <p:ext uri="{BB962C8B-B14F-4D97-AF65-F5344CB8AC3E}">
        <p14:creationId xmlns:p14="http://schemas.microsoft.com/office/powerpoint/2010/main" val="1120411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D82685-68C5-899C-114B-432204D7DCA3}"/>
              </a:ext>
            </a:extLst>
          </p:cNvPr>
          <p:cNvSpPr>
            <a:spLocks noGrp="1"/>
          </p:cNvSpPr>
          <p:nvPr>
            <p:ph type="title"/>
          </p:nvPr>
        </p:nvSpPr>
        <p:spPr>
          <a:xfrm>
            <a:off x="1009937" y="323205"/>
            <a:ext cx="11046742" cy="700638"/>
          </a:xfrm>
        </p:spPr>
        <p:txBody>
          <a:bodyPr vert="horz" lIns="91440" tIns="45720" rIns="91440" bIns="45720" rtlCol="0" anchor="b">
            <a:normAutofit/>
          </a:bodyPr>
          <a:lstStyle/>
          <a:p>
            <a:pPr defTabSz="914400"/>
            <a:r>
              <a:rPr lang="en-US" sz="3200" b="1">
                <a:solidFill>
                  <a:srgbClr val="002060"/>
                </a:solidFill>
                <a:latin typeface="Franklin Gothic Demi"/>
                <a:cs typeface="+mj-cs"/>
              </a:rPr>
              <a:t>New Questions Added to Enrollment Applications</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
            <a:extLst>
              <a:ext uri="{FF2B5EF4-FFF2-40B4-BE49-F238E27FC236}">
                <a16:creationId xmlns:a16="http://schemas.microsoft.com/office/drawing/2014/main" id="{F5F5602B-6D03-A904-6273-A5C8F96B0011}"/>
              </a:ext>
            </a:extLst>
          </p:cNvPr>
          <p:cNvSpPr txBox="1">
            <a:spLocks/>
          </p:cNvSpPr>
          <p:nvPr/>
        </p:nvSpPr>
        <p:spPr>
          <a:xfrm>
            <a:off x="538376" y="1950762"/>
            <a:ext cx="6925218" cy="3569196"/>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u="none"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228600" defTabSz="914400"/>
            <a:r>
              <a:rPr lang="en-US" sz="2400">
                <a:latin typeface="Franklin Gothic Demi"/>
              </a:rPr>
              <a:t>Five new exclusion sanction questions added to provider enrollment applications effective January 28, 2024</a:t>
            </a:r>
          </a:p>
          <a:p>
            <a:pPr marL="0" indent="-228600" defTabSz="914400"/>
            <a:endParaRPr lang="en-US" sz="2400">
              <a:latin typeface="Franklin Gothic Demi"/>
            </a:endParaRPr>
          </a:p>
          <a:p>
            <a:pPr indent="-228600" defTabSz="914400"/>
            <a:r>
              <a:rPr lang="en-US" sz="2400">
                <a:latin typeface="Franklin Gothic Demi"/>
              </a:rPr>
              <a:t>Affirmative response – next steps</a:t>
            </a:r>
          </a:p>
          <a:p>
            <a:pPr marL="0" indent="-228600" defTabSz="914400"/>
            <a:endParaRPr lang="en-US" sz="2400">
              <a:latin typeface="Franklin Gothic Demi"/>
            </a:endParaRPr>
          </a:p>
          <a:p>
            <a:pPr indent="-228600" defTabSz="914400"/>
            <a:r>
              <a:rPr lang="en-US" sz="2400">
                <a:latin typeface="Franklin Gothic Demi"/>
              </a:rPr>
              <a:t>Failure to disclose documentation – results in denial</a:t>
            </a:r>
          </a:p>
          <a:p>
            <a:pPr indent="-228600" defTabSz="914400"/>
            <a:endParaRPr lang="en-US" sz="2400">
              <a:latin typeface="Franklin Gothic Demi"/>
            </a:endParaRPr>
          </a:p>
          <a:p>
            <a:pPr indent="-228600" defTabSz="914400"/>
            <a:r>
              <a:rPr lang="en-US" sz="2400">
                <a:latin typeface="Franklin Gothic Demi"/>
              </a:rPr>
              <a:t>More information on requirements for supplemental documentation can be found </a:t>
            </a:r>
            <a:r>
              <a:rPr lang="en-US" sz="2400">
                <a:latin typeface="Franklin Gothic Demi"/>
                <a:cs typeface="Calibri"/>
                <a:hlinkClick r:id="rId3"/>
              </a:rPr>
              <a:t>here</a:t>
            </a:r>
            <a:r>
              <a:rPr lang="en-US" sz="2400">
                <a:solidFill>
                  <a:srgbClr val="212529"/>
                </a:solidFill>
                <a:latin typeface="Franklin Gothic Demi"/>
                <a:cs typeface="Calibri"/>
              </a:rPr>
              <a:t> </a:t>
            </a:r>
            <a:endParaRPr lang="en-US" sz="2400">
              <a:latin typeface="Franklin Gothic Demi"/>
            </a:endParaRPr>
          </a:p>
        </p:txBody>
      </p:sp>
      <p:sp>
        <p:nvSpPr>
          <p:cNvPr id="3" name="Slide Number Placeholder 2">
            <a:extLst>
              <a:ext uri="{FF2B5EF4-FFF2-40B4-BE49-F238E27FC236}">
                <a16:creationId xmlns:a16="http://schemas.microsoft.com/office/drawing/2014/main" id="{7115DF3C-B4F0-EFFA-112A-82A9122D08F9}"/>
              </a:ext>
            </a:extLst>
          </p:cNvPr>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spcAft>
                <a:spcPts val="600"/>
              </a:spcAft>
              <a:defRPr/>
            </a:pPr>
            <a:fld id="{11F27F3A-B3E9-41ED-AF8F-A365F10BB65F}" type="slidenum">
              <a:rPr lang="en-US" sz="1200" smtClean="0">
                <a:solidFill>
                  <a:prstClr val="black">
                    <a:tint val="75000"/>
                  </a:prstClr>
                </a:solidFill>
                <a:latin typeface="Calibri" panose="020F0502020204030204"/>
              </a:rPr>
              <a:pPr>
                <a:spcAft>
                  <a:spcPts val="600"/>
                </a:spcAft>
                <a:defRPr/>
              </a:pPr>
              <a:t>8</a:t>
            </a:fld>
            <a:endParaRPr lang="en-US" sz="1200">
              <a:solidFill>
                <a:prstClr val="black">
                  <a:tint val="75000"/>
                </a:prstClr>
              </a:solidFill>
              <a:latin typeface="Calibri" panose="020F0502020204030204"/>
            </a:endParaRPr>
          </a:p>
        </p:txBody>
      </p:sp>
      <p:pic>
        <p:nvPicPr>
          <p:cNvPr id="6" name="Picture 5">
            <a:extLst>
              <a:ext uri="{FF2B5EF4-FFF2-40B4-BE49-F238E27FC236}">
                <a16:creationId xmlns:a16="http://schemas.microsoft.com/office/drawing/2014/main" id="{09B81ABF-3068-F845-C4D5-067898B63F91}"/>
              </a:ext>
            </a:extLst>
          </p:cNvPr>
          <p:cNvPicPr>
            <a:picLocks noChangeAspect="1"/>
          </p:cNvPicPr>
          <p:nvPr/>
        </p:nvPicPr>
        <p:blipFill>
          <a:blip r:embed="rId4"/>
          <a:stretch>
            <a:fillRect/>
          </a:stretch>
        </p:blipFill>
        <p:spPr>
          <a:xfrm>
            <a:off x="-6950" y="-39130"/>
            <a:ext cx="12185306" cy="356286"/>
          </a:xfrm>
          <a:prstGeom prst="rect">
            <a:avLst/>
          </a:prstGeom>
        </p:spPr>
      </p:pic>
      <p:pic>
        <p:nvPicPr>
          <p:cNvPr id="7" name="Picture 6" descr="Fill Online Forms - Dashboard Settings: Templates">
            <a:extLst>
              <a:ext uri="{FF2B5EF4-FFF2-40B4-BE49-F238E27FC236}">
                <a16:creationId xmlns:a16="http://schemas.microsoft.com/office/drawing/2014/main" id="{6A5E4CE7-6FD5-B012-FB92-9A84015ABD19}"/>
              </a:ext>
            </a:extLst>
          </p:cNvPr>
          <p:cNvPicPr>
            <a:picLocks noChangeAspect="1"/>
          </p:cNvPicPr>
          <p:nvPr/>
        </p:nvPicPr>
        <p:blipFill>
          <a:blip r:embed="rId5"/>
          <a:stretch>
            <a:fillRect/>
          </a:stretch>
        </p:blipFill>
        <p:spPr>
          <a:xfrm>
            <a:off x="7463183" y="2571750"/>
            <a:ext cx="4234067" cy="2675282"/>
          </a:xfrm>
          <a:prstGeom prst="rect">
            <a:avLst/>
          </a:prstGeom>
        </p:spPr>
      </p:pic>
    </p:spTree>
    <p:extLst>
      <p:ext uri="{BB962C8B-B14F-4D97-AF65-F5344CB8AC3E}">
        <p14:creationId xmlns:p14="http://schemas.microsoft.com/office/powerpoint/2010/main" val="782766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39D4997-30C2-DF36-3C74-73D838CB5A70}"/>
              </a:ext>
            </a:extLst>
          </p:cNvPr>
          <p:cNvGraphicFramePr/>
          <p:nvPr>
            <p:extLst>
              <p:ext uri="{D42A27DB-BD31-4B8C-83A1-F6EECF244321}">
                <p14:modId xmlns:p14="http://schemas.microsoft.com/office/powerpoint/2010/main" val="2439333781"/>
              </p:ext>
            </p:extLst>
          </p:nvPr>
        </p:nvGraphicFramePr>
        <p:xfrm>
          <a:off x="852714" y="1808842"/>
          <a:ext cx="10794999" cy="7195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F9A1B91D-39D6-F64F-FCE6-89BB22EB65EA}"/>
              </a:ext>
            </a:extLst>
          </p:cNvPr>
          <p:cNvSpPr>
            <a:spLocks noGrp="1"/>
          </p:cNvSpPr>
          <p:nvPr>
            <p:ph type="title"/>
          </p:nvPr>
        </p:nvSpPr>
        <p:spPr>
          <a:xfrm>
            <a:off x="758738" y="339271"/>
            <a:ext cx="10670257" cy="548640"/>
          </a:xfrm>
        </p:spPr>
        <p:txBody>
          <a:bodyPr/>
          <a:lstStyle/>
          <a:p>
            <a:pPr algn="ctr"/>
            <a:r>
              <a:rPr lang="en-US">
                <a:latin typeface="Franklin Gothic Demi Cond"/>
                <a:cs typeface="Times New Roman"/>
              </a:rPr>
              <a:t>Provider Request for Coverage Form</a:t>
            </a:r>
            <a:endParaRPr lang="en-US"/>
          </a:p>
        </p:txBody>
      </p:sp>
      <p:sp>
        <p:nvSpPr>
          <p:cNvPr id="3" name="Slide Number Placeholder 2">
            <a:extLst>
              <a:ext uri="{FF2B5EF4-FFF2-40B4-BE49-F238E27FC236}">
                <a16:creationId xmlns:a16="http://schemas.microsoft.com/office/drawing/2014/main" id="{9074735E-D69B-B5C3-19B6-98B98E5481B7}"/>
              </a:ext>
            </a:extLst>
          </p:cNvPr>
          <p:cNvSpPr>
            <a:spLocks noGrp="1"/>
          </p:cNvSpPr>
          <p:nvPr>
            <p:ph type="sldNum" sz="quarter" idx="14"/>
          </p:nvPr>
        </p:nvSpPr>
        <p:spPr/>
        <p:txBody>
          <a:bodyPr/>
          <a:lstStyle/>
          <a:p>
            <a:fld id="{11F27F3A-B3E9-41ED-AF8F-A365F10BB65F}" type="slidenum">
              <a:rPr lang="en-US" smtClean="0"/>
              <a:pPr/>
              <a:t>9</a:t>
            </a:fld>
            <a:endParaRPr lang="en-US"/>
          </a:p>
        </p:txBody>
      </p:sp>
      <p:sp>
        <p:nvSpPr>
          <p:cNvPr id="5" name="Rectangle: Rounded Corners 4">
            <a:extLst>
              <a:ext uri="{FF2B5EF4-FFF2-40B4-BE49-F238E27FC236}">
                <a16:creationId xmlns:a16="http://schemas.microsoft.com/office/drawing/2014/main" id="{93780B4F-998B-C574-28D1-F9C7BB2F1FA9}"/>
              </a:ext>
            </a:extLst>
          </p:cNvPr>
          <p:cNvSpPr/>
          <p:nvPr/>
        </p:nvSpPr>
        <p:spPr>
          <a:xfrm>
            <a:off x="854927" y="1068658"/>
            <a:ext cx="2536902" cy="2155901"/>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bg1"/>
                </a:solidFill>
                <a:cs typeface="Arial"/>
              </a:rPr>
              <a:t>Providers and external stakeholders may formally submit a request for coverage of a procedure(s), product(s) and/or service(s) through the </a:t>
            </a:r>
            <a:r>
              <a:rPr lang="en-US" sz="1400">
                <a:solidFill>
                  <a:srgbClr val="C0EBFA"/>
                </a:solidFill>
                <a:cs typeface="Arial"/>
                <a:hlinkClick r:id="rId7">
                  <a:extLst>
                    <a:ext uri="{A12FA001-AC4F-418D-AE19-62706E023703}">
                      <ahyp:hlinkClr xmlns:ahyp="http://schemas.microsoft.com/office/drawing/2018/hyperlinkcolor" val="tx"/>
                    </a:ext>
                  </a:extLst>
                </a:hlinkClick>
              </a:rPr>
              <a:t>NC Medicaid website</a:t>
            </a:r>
            <a:r>
              <a:rPr lang="en-US" sz="1400">
                <a:solidFill>
                  <a:schemeClr val="bg1"/>
                </a:solidFill>
                <a:cs typeface="Arial"/>
              </a:rPr>
              <a:t>.</a:t>
            </a:r>
          </a:p>
        </p:txBody>
      </p:sp>
      <p:sp>
        <p:nvSpPr>
          <p:cNvPr id="6" name="Rectangle: Rounded Corners 5">
            <a:extLst>
              <a:ext uri="{FF2B5EF4-FFF2-40B4-BE49-F238E27FC236}">
                <a16:creationId xmlns:a16="http://schemas.microsoft.com/office/drawing/2014/main" id="{D8049419-DB51-1B48-3B07-BFA283B48F76}"/>
              </a:ext>
            </a:extLst>
          </p:cNvPr>
          <p:cNvSpPr/>
          <p:nvPr/>
        </p:nvSpPr>
        <p:spPr>
          <a:xfrm>
            <a:off x="3893634" y="1068658"/>
            <a:ext cx="3066585" cy="2155901"/>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bg1"/>
                </a:solidFill>
                <a:cs typeface="Arial"/>
              </a:rPr>
              <a:t>The requestor may fill out the form and email it to </a:t>
            </a:r>
            <a:r>
              <a:rPr lang="en-US" sz="1400">
                <a:solidFill>
                  <a:schemeClr val="tx2">
                    <a:lumMod val="60000"/>
                    <a:lumOff val="40000"/>
                  </a:schemeClr>
                </a:solidFill>
                <a:cs typeface="Arial"/>
                <a:hlinkClick r:id="rId8">
                  <a:extLst>
                    <a:ext uri="{A12FA001-AC4F-418D-AE19-62706E023703}">
                      <ahyp:hlinkClr xmlns:ahyp="http://schemas.microsoft.com/office/drawing/2018/hyperlinkcolor" val="tx"/>
                    </a:ext>
                  </a:extLst>
                </a:hlinkClick>
              </a:rPr>
              <a:t>medicaid.coverage.request@dhhs.nc.gov</a:t>
            </a:r>
            <a:r>
              <a:rPr lang="en-US" sz="1400">
                <a:solidFill>
                  <a:schemeClr val="bg1"/>
                </a:solidFill>
                <a:cs typeface="Arial"/>
              </a:rPr>
              <a:t>. Submissions will only be processed if all required information is completed.</a:t>
            </a:r>
            <a:endParaRPr lang="en-US">
              <a:solidFill>
                <a:schemeClr val="bg1"/>
              </a:solidFill>
              <a:cs typeface="Arial"/>
            </a:endParaRPr>
          </a:p>
        </p:txBody>
      </p:sp>
      <p:sp>
        <p:nvSpPr>
          <p:cNvPr id="7" name="Rectangle: Rounded Corners 6">
            <a:extLst>
              <a:ext uri="{FF2B5EF4-FFF2-40B4-BE49-F238E27FC236}">
                <a16:creationId xmlns:a16="http://schemas.microsoft.com/office/drawing/2014/main" id="{073A6BFD-DE10-68EE-B6AE-B407815E72ED}"/>
              </a:ext>
            </a:extLst>
          </p:cNvPr>
          <p:cNvSpPr/>
          <p:nvPr/>
        </p:nvSpPr>
        <p:spPr>
          <a:xfrm>
            <a:off x="7118194" y="1068658"/>
            <a:ext cx="4330390" cy="2155901"/>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bg1"/>
                </a:solidFill>
                <a:cs typeface="Arial"/>
              </a:rPr>
              <a:t>When submitting the Coverage Request form, please ensure your submission has sufficient evidence to support the request. There needs to be solid clinical evidence to support coverage of procedure(s), product(s) and/or service(s).</a:t>
            </a:r>
          </a:p>
        </p:txBody>
      </p:sp>
      <p:sp>
        <p:nvSpPr>
          <p:cNvPr id="9" name="TextBox 8">
            <a:extLst>
              <a:ext uri="{FF2B5EF4-FFF2-40B4-BE49-F238E27FC236}">
                <a16:creationId xmlns:a16="http://schemas.microsoft.com/office/drawing/2014/main" id="{475A45AC-D92E-CF50-8362-41E0949236F8}"/>
              </a:ext>
            </a:extLst>
          </p:cNvPr>
          <p:cNvSpPr txBox="1"/>
          <p:nvPr/>
        </p:nvSpPr>
        <p:spPr>
          <a:xfrm>
            <a:off x="1560506" y="3628570"/>
            <a:ext cx="906222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212529"/>
                </a:solidFill>
                <a:latin typeface="Franklin Gothic Demi Cond"/>
                <a:cs typeface="Arial"/>
              </a:rPr>
              <a:t>The NC Medicaid team has established the following estimated timeframes for review of submissions:</a:t>
            </a:r>
            <a:endParaRPr lang="en-US" sz="1600">
              <a:latin typeface="Franklin Gothic Demi Cond"/>
              <a:cs typeface="Arial"/>
            </a:endParaRPr>
          </a:p>
        </p:txBody>
      </p:sp>
      <p:sp>
        <p:nvSpPr>
          <p:cNvPr id="705" name="TextBox 704">
            <a:extLst>
              <a:ext uri="{FF2B5EF4-FFF2-40B4-BE49-F238E27FC236}">
                <a16:creationId xmlns:a16="http://schemas.microsoft.com/office/drawing/2014/main" id="{91A1D915-B55D-E964-8655-882461374E84}"/>
              </a:ext>
            </a:extLst>
          </p:cNvPr>
          <p:cNvSpPr txBox="1"/>
          <p:nvPr/>
        </p:nvSpPr>
        <p:spPr>
          <a:xfrm>
            <a:off x="1678213" y="4163785"/>
            <a:ext cx="155484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solidFill>
                  <a:schemeClr val="tx2"/>
                </a:solidFill>
                <a:cs typeface="Arial"/>
              </a:rPr>
              <a:t>Initial Review</a:t>
            </a:r>
            <a:endParaRPr lang="en-US"/>
          </a:p>
        </p:txBody>
      </p:sp>
      <p:sp>
        <p:nvSpPr>
          <p:cNvPr id="706" name="TextBox 705">
            <a:extLst>
              <a:ext uri="{FF2B5EF4-FFF2-40B4-BE49-F238E27FC236}">
                <a16:creationId xmlns:a16="http://schemas.microsoft.com/office/drawing/2014/main" id="{449BD90C-C45E-4C16-043A-2F1E72030613}"/>
              </a:ext>
            </a:extLst>
          </p:cNvPr>
          <p:cNvSpPr txBox="1"/>
          <p:nvPr/>
        </p:nvSpPr>
        <p:spPr>
          <a:xfrm>
            <a:off x="4444998" y="4163784"/>
            <a:ext cx="302441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solidFill>
                  <a:schemeClr val="tx2"/>
                </a:solidFill>
                <a:cs typeface="Arial"/>
              </a:rPr>
              <a:t>Detailed Review (up to 16 weeks)</a:t>
            </a:r>
          </a:p>
        </p:txBody>
      </p:sp>
      <p:sp>
        <p:nvSpPr>
          <p:cNvPr id="707" name="TextBox 706">
            <a:extLst>
              <a:ext uri="{FF2B5EF4-FFF2-40B4-BE49-F238E27FC236}">
                <a16:creationId xmlns:a16="http://schemas.microsoft.com/office/drawing/2014/main" id="{5E2DEC1F-3B85-C4C1-4B0C-FD9A8215056E}"/>
              </a:ext>
            </a:extLst>
          </p:cNvPr>
          <p:cNvSpPr txBox="1"/>
          <p:nvPr/>
        </p:nvSpPr>
        <p:spPr>
          <a:xfrm>
            <a:off x="7719783" y="4127498"/>
            <a:ext cx="302441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solidFill>
                  <a:schemeClr val="tx2"/>
                </a:solidFill>
                <a:cs typeface="Arial"/>
              </a:rPr>
              <a:t>Further Consider to Policy (up to 14 months)</a:t>
            </a:r>
            <a:endParaRPr lang="en-US"/>
          </a:p>
        </p:txBody>
      </p:sp>
    </p:spTree>
    <p:extLst>
      <p:ext uri="{BB962C8B-B14F-4D97-AF65-F5344CB8AC3E}">
        <p14:creationId xmlns:p14="http://schemas.microsoft.com/office/powerpoint/2010/main" val="3809491017"/>
      </p:ext>
    </p:extLst>
  </p:cSld>
  <p:clrMapOvr>
    <a:masterClrMapping/>
  </p:clrMapOvr>
</p:sld>
</file>

<file path=ppt/theme/theme1.xml><?xml version="1.0" encoding="utf-8"?>
<a:theme xmlns:a="http://schemas.openxmlformats.org/drawingml/2006/main" name="3_Office Theme">
  <a:themeElements>
    <a:clrScheme name="Custom 1">
      <a:dk1>
        <a:sysClr val="windowText" lastClr="000000"/>
      </a:dk1>
      <a:lt1>
        <a:srgbClr val="FFFFFF"/>
      </a:lt1>
      <a:dk2>
        <a:srgbClr val="1F497D"/>
      </a:dk2>
      <a:lt2>
        <a:srgbClr val="EEECE1"/>
      </a:lt2>
      <a:accent1>
        <a:srgbClr val="FF0000"/>
      </a:accent1>
      <a:accent2>
        <a:srgbClr val="FFC000"/>
      </a:accent2>
      <a:accent3>
        <a:srgbClr val="FFFF00"/>
      </a:accent3>
      <a:accent4>
        <a:srgbClr val="92D050"/>
      </a:accent4>
      <a:accent5>
        <a:srgbClr val="00B0F0"/>
      </a:accent5>
      <a:accent6>
        <a:srgbClr val="7030A0"/>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58B8B458C8E440A313D45EDF896D6E" ma:contentTypeVersion="21" ma:contentTypeDescription="Create a new document." ma:contentTypeScope="" ma:versionID="978b754f9bc66ddf79e6b3b61038c6a8">
  <xsd:schema xmlns:xsd="http://www.w3.org/2001/XMLSchema" xmlns:xs="http://www.w3.org/2001/XMLSchema" xmlns:p="http://schemas.microsoft.com/office/2006/metadata/properties" xmlns:ns1="http://schemas.microsoft.com/sharepoint/v3" xmlns:ns2="f946a51d-8c0d-4e69-bde4-c98443ba982d" xmlns:ns3="50085594-32c3-4893-a97a-a5d5596d858f" targetNamespace="http://schemas.microsoft.com/office/2006/metadata/properties" ma:root="true" ma:fieldsID="18ef751a3856a33bad74e885133f9e6f" ns1:_="" ns2:_="" ns3:_="">
    <xsd:import namespace="http://schemas.microsoft.com/sharepoint/v3"/>
    <xsd:import namespace="f946a51d-8c0d-4e69-bde4-c98443ba982d"/>
    <xsd:import namespace="50085594-32c3-4893-a97a-a5d5596d858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ObjectDetectorVersions" minOccurs="0"/>
                <xsd:element ref="ns3:DocID" minOccurs="0"/>
                <xsd:element ref="ns3:Status" minOccurs="0"/>
                <xsd:element ref="ns1:_ip_UnifiedCompliancePolicyProperties" minOccurs="0"/>
                <xsd:element ref="ns1:_ip_UnifiedCompliancePolicyUIAc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46a51d-8c0d-4e69-bde4-c98443ba982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e8d235b-5cb2-42b8-89e6-31384c5bc2a1}" ma:internalName="TaxCatchAll" ma:showField="CatchAllData" ma:web="f946a51d-8c0d-4e69-bde4-c98443ba982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0085594-32c3-4893-a97a-a5d5596d858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DocID" ma:index="22" nillable="true" ma:displayName="Doc ID" ma:format="Dropdown" ma:internalName="DocID">
      <xsd:simpleType>
        <xsd:restriction base="dms:Text">
          <xsd:maxLength value="255"/>
        </xsd:restriction>
      </xsd:simpleType>
    </xsd:element>
    <xsd:element name="Status" ma:index="23" nillable="true" ma:displayName="Status" ma:format="Dropdown" ma:internalName="Status">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946a51d-8c0d-4e69-bde4-c98443ba982d" xsi:nil="true"/>
    <lcf76f155ced4ddcb4097134ff3c332f xmlns="50085594-32c3-4893-a97a-a5d5596d858f">
      <Terms xmlns="http://schemas.microsoft.com/office/infopath/2007/PartnerControls"/>
    </lcf76f155ced4ddcb4097134ff3c332f>
    <SharedWithUsers xmlns="f946a51d-8c0d-4e69-bde4-c98443ba982d">
      <UserInfo>
        <DisplayName>Herrera, Michael</DisplayName>
        <AccountId>48</AccountId>
        <AccountType/>
      </UserInfo>
      <UserInfo>
        <DisplayName>Goram1, Serja</DisplayName>
        <AccountId>151</AccountId>
        <AccountType/>
      </UserInfo>
      <UserInfo>
        <DisplayName>Cain, Larhonda</DisplayName>
        <AccountId>29</AccountId>
        <AccountType/>
      </UserInfo>
      <UserInfo>
        <DisplayName>Sartain, Susan</DisplayName>
        <AccountId>38</AccountId>
        <AccountType/>
      </UserInfo>
      <UserInfo>
        <DisplayName>Fouts, Nevin Wayne</DisplayName>
        <AccountId>341</AccountId>
        <AccountType/>
      </UserInfo>
    </SharedWithUsers>
    <DocID xmlns="50085594-32c3-4893-a97a-a5d5596d858f" xsi:nil="true"/>
    <Status xmlns="50085594-32c3-4893-a97a-a5d5596d858f"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C4B95E-CDC0-4387-A40D-52B61DF8C24D}">
  <ds:schemaRefs>
    <ds:schemaRef ds:uri="50085594-32c3-4893-a97a-a5d5596d858f"/>
    <ds:schemaRef ds:uri="f946a51d-8c0d-4e69-bde4-c98443ba98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066D692-D0C5-48DC-B30C-F61A7D76D1BA}">
  <ds:schemaRefs>
    <ds:schemaRef ds:uri="http://purl.org/dc/elements/1.1/"/>
    <ds:schemaRef ds:uri="http://purl.org/dc/terms/"/>
    <ds:schemaRef ds:uri="50085594-32c3-4893-a97a-a5d5596d858f"/>
    <ds:schemaRef ds:uri="http://schemas.microsoft.com/office/2006/metadata/properties"/>
    <ds:schemaRef ds:uri="f946a51d-8c0d-4e69-bde4-c98443ba982d"/>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EDABAA93-D7FB-476E-BBBC-C773FD6711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1221</Words>
  <Application>Microsoft Office PowerPoint</Application>
  <PresentationFormat>Widescreen</PresentationFormat>
  <Paragraphs>188</Paragraphs>
  <Slides>22</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vt:lpstr>
      <vt:lpstr>Arial,Sans-Serif</vt:lpstr>
      <vt:lpstr>Calibri</vt:lpstr>
      <vt:lpstr>Franklin Gothic</vt:lpstr>
      <vt:lpstr>Franklin Gothic Book</vt:lpstr>
      <vt:lpstr>Franklin Gothic Demi</vt:lpstr>
      <vt:lpstr>Franklin Gothic Demi Cond</vt:lpstr>
      <vt:lpstr>Franklin Gothic Medium</vt:lpstr>
      <vt:lpstr>Franklin Gothic Medium Cond</vt:lpstr>
      <vt:lpstr>Segoe UI</vt:lpstr>
      <vt:lpstr>Source Sans Pro</vt:lpstr>
      <vt:lpstr>3_Office Theme</vt:lpstr>
      <vt:lpstr>PowerPoint Presentation</vt:lpstr>
      <vt:lpstr>AGENDA</vt:lpstr>
      <vt:lpstr>PowerPoint Presentation</vt:lpstr>
      <vt:lpstr>PowerPoint Presentation</vt:lpstr>
      <vt:lpstr>License Accreditation Certification </vt:lpstr>
      <vt:lpstr>PowerPoint Presentation</vt:lpstr>
      <vt:lpstr>PowerPoint Presentation</vt:lpstr>
      <vt:lpstr>New Questions Added to Enrollment Applications</vt:lpstr>
      <vt:lpstr>Provider Request for Coverage Form</vt:lpstr>
      <vt:lpstr>PowerPoint Presentation</vt:lpstr>
      <vt:lpstr>Reverification: Avoid Delays, Withdrawals, Denials</vt:lpstr>
      <vt:lpstr>2024 Increase in Federal Provider  Enrollment Application Fee </vt:lpstr>
      <vt:lpstr>PowerPoint Presentation</vt:lpstr>
      <vt:lpstr>PowerPoint Presentation</vt:lpstr>
      <vt:lpstr>PowerPoint Presentation</vt:lpstr>
      <vt:lpstr>PowerPoint Presentation</vt:lpstr>
      <vt:lpstr>Express Your Interest in PDM/CVO User Acceptance Testing</vt:lpstr>
      <vt:lpstr>Medicaid Provider Ombudsman</vt:lpstr>
      <vt:lpstr>PowerPoint Presentation</vt:lpstr>
      <vt:lpstr>Additional Links &amp;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Casey</dc:creator>
  <cp:lastModifiedBy>Herrera, Michael</cp:lastModifiedBy>
  <cp:revision>4</cp:revision>
  <cp:lastPrinted>2021-07-21T14:05:20Z</cp:lastPrinted>
  <dcterms:created xsi:type="dcterms:W3CDTF">2021-06-02T13:43:29Z</dcterms:created>
  <dcterms:modified xsi:type="dcterms:W3CDTF">2024-03-22T20:55:24Z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0x0101004E58B8B458C8E440A313D45EDF896D6E</vt:lpwstr>
  </property>
  <property fmtid="{D5CDD505-2E9C-101B-9397-08002B2CF9AE}" pid="3" name="MediaServiceImageTags">
    <vt:lpwstr/>
  </property>
</Properties>
</file>