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9" r:id="rId2"/>
    <p:sldMasterId id="2147483698" r:id="rId3"/>
  </p:sldMasterIdLst>
  <p:notesMasterIdLst>
    <p:notesMasterId r:id="rId61"/>
  </p:notesMasterIdLst>
  <p:handoutMasterIdLst>
    <p:handoutMasterId r:id="rId62"/>
  </p:handoutMasterIdLst>
  <p:sldIdLst>
    <p:sldId id="256" r:id="rId4"/>
    <p:sldId id="393" r:id="rId5"/>
    <p:sldId id="306" r:id="rId6"/>
    <p:sldId id="284" r:id="rId7"/>
    <p:sldId id="2147471498" r:id="rId8"/>
    <p:sldId id="292" r:id="rId9"/>
    <p:sldId id="293" r:id="rId10"/>
    <p:sldId id="296" r:id="rId11"/>
    <p:sldId id="395" r:id="rId12"/>
    <p:sldId id="318" r:id="rId13"/>
    <p:sldId id="297" r:id="rId14"/>
    <p:sldId id="260" r:id="rId15"/>
    <p:sldId id="304" r:id="rId16"/>
    <p:sldId id="2147471499" r:id="rId17"/>
    <p:sldId id="356" r:id="rId18"/>
    <p:sldId id="2147471500" r:id="rId19"/>
    <p:sldId id="2147471501" r:id="rId20"/>
    <p:sldId id="2147471502" r:id="rId21"/>
    <p:sldId id="2147471503" r:id="rId22"/>
    <p:sldId id="263" r:id="rId23"/>
    <p:sldId id="298" r:id="rId24"/>
    <p:sldId id="268" r:id="rId25"/>
    <p:sldId id="336" r:id="rId26"/>
    <p:sldId id="262" r:id="rId27"/>
    <p:sldId id="305" r:id="rId28"/>
    <p:sldId id="358" r:id="rId29"/>
    <p:sldId id="270" r:id="rId30"/>
    <p:sldId id="354" r:id="rId31"/>
    <p:sldId id="360" r:id="rId32"/>
    <p:sldId id="353" r:id="rId33"/>
    <p:sldId id="364" r:id="rId34"/>
    <p:sldId id="509" r:id="rId35"/>
    <p:sldId id="514" r:id="rId36"/>
    <p:sldId id="512" r:id="rId37"/>
    <p:sldId id="515" r:id="rId38"/>
    <p:sldId id="511" r:id="rId39"/>
    <p:sldId id="516" r:id="rId40"/>
    <p:sldId id="312" r:id="rId41"/>
    <p:sldId id="313" r:id="rId42"/>
    <p:sldId id="314" r:id="rId43"/>
    <p:sldId id="315" r:id="rId44"/>
    <p:sldId id="503" r:id="rId45"/>
    <p:sldId id="504" r:id="rId46"/>
    <p:sldId id="505" r:id="rId47"/>
    <p:sldId id="506" r:id="rId48"/>
    <p:sldId id="507" r:id="rId49"/>
    <p:sldId id="508" r:id="rId50"/>
    <p:sldId id="502" r:id="rId51"/>
    <p:sldId id="333" r:id="rId52"/>
    <p:sldId id="334" r:id="rId53"/>
    <p:sldId id="337" r:id="rId54"/>
    <p:sldId id="290" r:id="rId55"/>
    <p:sldId id="343" r:id="rId56"/>
    <p:sldId id="344" r:id="rId57"/>
    <p:sldId id="345" r:id="rId58"/>
    <p:sldId id="346" r:id="rId59"/>
    <p:sldId id="291" r:id="rId60"/>
  </p:sldIdLst>
  <p:sldSz cx="9144000" cy="5143500" type="screen16x9"/>
  <p:notesSz cx="7023100" cy="9309100"/>
  <p:embeddedFontLst>
    <p:embeddedFont>
      <p:font typeface="Calibri" panose="020F0502020204030204" pitchFamily="34" charset="0"/>
      <p:regular r:id="rId63"/>
      <p:bold r:id="rId64"/>
      <p:italic r:id="rId65"/>
      <p:boldItalic r:id="rId66"/>
    </p:embeddedFont>
    <p:embeddedFont>
      <p:font typeface="Cambria" panose="02040503050406030204" pitchFamily="18" charset="0"/>
      <p:regular r:id="rId67"/>
      <p:bold r:id="rId68"/>
      <p:italic r:id="rId69"/>
      <p:boldItalic r:id="rId70"/>
    </p:embeddedFont>
    <p:embeddedFont>
      <p:font typeface="Century Gothic" panose="020B0502020202020204" pitchFamily="34" charset="0"/>
      <p:regular r:id="rId71"/>
      <p:bold r:id="rId72"/>
      <p:italic r:id="rId73"/>
      <p:boldItalic r:id="rId74"/>
    </p:embeddedFont>
    <p:embeddedFont>
      <p:font typeface="Helvetica Neue" panose="020B0604020202020204" charset="0"/>
      <p:regular r:id="rId75"/>
      <p:bold r:id="rId76"/>
      <p:italic r:id="rId77"/>
      <p:boldItalic r:id="rId78"/>
    </p:embeddedFont>
    <p:embeddedFont>
      <p:font typeface="Proxima Nova" panose="020B0604020202020204" charset="0"/>
      <p:regular r:id="rId79"/>
      <p:bold r:id="rId80"/>
      <p:italic r:id="rId81"/>
      <p:boldItalic r:id="rId82"/>
    </p:embeddedFont>
    <p:embeddedFont>
      <p:font typeface="Proxima Nova Extrabold" panose="020B0604020202020204" charset="0"/>
      <p:bold r:id="rId83"/>
    </p:embeddedFont>
    <p:embeddedFont>
      <p:font typeface="Verdana" panose="020B060403050404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0" roundtripDataSignature="AMtx7mgPb2bbv4+71Q8ojfqTBJmpdoGut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5AE527-C6CB-E527-F181-CAB5E68337F2}" name="Tate Cohen" initials="TC" userId="S::CN315762@centene.com::c442c73a-d999-4cc2-abd5-d28be097f70c" providerId="AD"/>
  <p188:author id="{375F8186-FA5D-8FCF-4CBD-5D59C105F303}" name="Troy Hildreth" initials="TH" userId="S::CN205393@centene.com::dfe19ee5-c0e7-44d7-8bc5-23e48485be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eather Rochett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8B33"/>
    <a:srgbClr val="F27F37"/>
    <a:srgbClr val="F28344"/>
    <a:srgbClr val="F5821F"/>
    <a:srgbClr val="D45927"/>
    <a:srgbClr val="FEBF48"/>
    <a:srgbClr val="F6A53D"/>
    <a:srgbClr val="152B51"/>
    <a:srgbClr val="E3712B"/>
    <a:srgbClr val="005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935" autoAdjust="0"/>
  </p:normalViewPr>
  <p:slideViewPr>
    <p:cSldViewPr snapToGrid="0">
      <p:cViewPr varScale="1">
        <p:scale>
          <a:sx n="138" d="100"/>
          <a:sy n="138" d="100"/>
        </p:scale>
        <p:origin x="840" y="120"/>
      </p:cViewPr>
      <p:guideLst/>
    </p:cSldViewPr>
  </p:slideViewPr>
  <p:outlineViewPr>
    <p:cViewPr>
      <p:scale>
        <a:sx n="33" d="100"/>
        <a:sy n="33" d="100"/>
      </p:scale>
      <p:origin x="0" y="-2082"/>
    </p:cViewPr>
  </p:outlineViewPr>
  <p:notesTextViewPr>
    <p:cViewPr>
      <p:scale>
        <a:sx n="3" d="2"/>
        <a:sy n="3" d="2"/>
      </p:scale>
      <p:origin x="0" y="0"/>
    </p:cViewPr>
  </p:notesTextViewPr>
  <p:sorterViewPr>
    <p:cViewPr>
      <p:scale>
        <a:sx n="100" d="100"/>
        <a:sy n="100" d="100"/>
      </p:scale>
      <p:origin x="0" y="-3384"/>
    </p:cViewPr>
  </p:sorterViewPr>
  <p:notesViewPr>
    <p:cSldViewPr snapToGrid="0">
      <p:cViewPr varScale="1">
        <p:scale>
          <a:sx n="76" d="100"/>
          <a:sy n="76" d="100"/>
        </p:scale>
        <p:origin x="325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2.xml"/><Relationship Id="rId90" Type="http://customschemas.google.com/relationships/presentationmetadata" Target="metadata"/><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4.fntdata"/><Relationship Id="rId97" Type="http://schemas.microsoft.com/office/2018/10/relationships/authors" Target="authors.xml"/><Relationship Id="rId7" Type="http://schemas.openxmlformats.org/officeDocument/2006/relationships/slide" Target="slides/slide4.xml"/><Relationship Id="rId71" Type="http://schemas.openxmlformats.org/officeDocument/2006/relationships/font" Target="fonts/font9.fntdata"/><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4.fntdata"/><Relationship Id="rId87" Type="http://schemas.openxmlformats.org/officeDocument/2006/relationships/font" Target="fonts/font25.fntdata"/><Relationship Id="rId61" Type="http://schemas.openxmlformats.org/officeDocument/2006/relationships/notesMaster" Target="notesMasters/notesMaster1.xml"/><Relationship Id="rId82" Type="http://schemas.openxmlformats.org/officeDocument/2006/relationships/font" Target="fonts/font20.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ca B Davis" userId="71c61290-ad3d-4775-9658-67d835c9d536" providerId="ADAL" clId="{4108EFBC-6BB3-4433-96BD-D80B5FB78834}"/>
    <pc:docChg chg="undo custSel addSld delSld modSld sldOrd">
      <pc:chgData name="Tica B Davis" userId="71c61290-ad3d-4775-9658-67d835c9d536" providerId="ADAL" clId="{4108EFBC-6BB3-4433-96BD-D80B5FB78834}" dt="2024-03-28T14:59:15.456" v="1063" actId="1076"/>
      <pc:docMkLst>
        <pc:docMk/>
      </pc:docMkLst>
      <pc:sldChg chg="delSp">
        <pc:chgData name="Tica B Davis" userId="71c61290-ad3d-4775-9658-67d835c9d536" providerId="ADAL" clId="{4108EFBC-6BB3-4433-96BD-D80B5FB78834}" dt="2024-03-28T14:35:20.719" v="853"/>
        <pc:sldMkLst>
          <pc:docMk/>
          <pc:sldMk cId="3227546866" sldId="262"/>
        </pc:sldMkLst>
        <pc:picChg chg="del">
          <ac:chgData name="Tica B Davis" userId="71c61290-ad3d-4775-9658-67d835c9d536" providerId="ADAL" clId="{4108EFBC-6BB3-4433-96BD-D80B5FB78834}" dt="2024-03-28T14:35:20.719" v="853"/>
          <ac:picMkLst>
            <pc:docMk/>
            <pc:sldMk cId="3227546866" sldId="262"/>
            <ac:picMk id="2" creationId="{F27FE4D8-0E17-5785-85E9-6C6D494E456E}"/>
          </ac:picMkLst>
        </pc:picChg>
      </pc:sldChg>
      <pc:sldChg chg="del">
        <pc:chgData name="Tica B Davis" userId="71c61290-ad3d-4775-9658-67d835c9d536" providerId="ADAL" clId="{4108EFBC-6BB3-4433-96BD-D80B5FB78834}" dt="2024-03-28T14:31:38.918" v="851" actId="2696"/>
        <pc:sldMkLst>
          <pc:docMk/>
          <pc:sldMk cId="1763242978" sldId="304"/>
        </pc:sldMkLst>
      </pc:sldChg>
      <pc:sldChg chg="del">
        <pc:chgData name="Tica B Davis" userId="71c61290-ad3d-4775-9658-67d835c9d536" providerId="ADAL" clId="{4108EFBC-6BB3-4433-96BD-D80B5FB78834}" dt="2024-03-28T14:35:04.842" v="852" actId="2696"/>
        <pc:sldMkLst>
          <pc:docMk/>
          <pc:sldMk cId="4014932763" sldId="305"/>
        </pc:sldMkLst>
      </pc:sldChg>
      <pc:sldChg chg="del">
        <pc:chgData name="Tica B Davis" userId="71c61290-ad3d-4775-9658-67d835c9d536" providerId="ADAL" clId="{4108EFBC-6BB3-4433-96BD-D80B5FB78834}" dt="2024-03-26T21:39:43.007" v="351" actId="2696"/>
        <pc:sldMkLst>
          <pc:docMk/>
          <pc:sldMk cId="129328809" sldId="348"/>
        </pc:sldMkLst>
      </pc:sldChg>
      <pc:sldChg chg="del">
        <pc:chgData name="Tica B Davis" userId="71c61290-ad3d-4775-9658-67d835c9d536" providerId="ADAL" clId="{4108EFBC-6BB3-4433-96BD-D80B5FB78834}" dt="2024-03-28T14:35:04.842" v="852" actId="2696"/>
        <pc:sldMkLst>
          <pc:docMk/>
          <pc:sldMk cId="651723222" sldId="358"/>
        </pc:sldMkLst>
      </pc:sldChg>
      <pc:sldChg chg="del">
        <pc:chgData name="Tica B Davis" userId="71c61290-ad3d-4775-9658-67d835c9d536" providerId="ADAL" clId="{4108EFBC-6BB3-4433-96BD-D80B5FB78834}" dt="2024-03-26T21:58:48.198" v="760" actId="2696"/>
        <pc:sldMkLst>
          <pc:docMk/>
          <pc:sldMk cId="2827152362" sldId="379"/>
        </pc:sldMkLst>
      </pc:sldChg>
      <pc:sldChg chg="del">
        <pc:chgData name="Tica B Davis" userId="71c61290-ad3d-4775-9658-67d835c9d536" providerId="ADAL" clId="{4108EFBC-6BB3-4433-96BD-D80B5FB78834}" dt="2024-03-26T22:27:09.526" v="826" actId="2696"/>
        <pc:sldMkLst>
          <pc:docMk/>
          <pc:sldMk cId="1443857189" sldId="380"/>
        </pc:sldMkLst>
      </pc:sldChg>
      <pc:sldChg chg="del">
        <pc:chgData name="Tica B Davis" userId="71c61290-ad3d-4775-9658-67d835c9d536" providerId="ADAL" clId="{4108EFBC-6BB3-4433-96BD-D80B5FB78834}" dt="2024-03-26T22:27:21.506" v="828" actId="2696"/>
        <pc:sldMkLst>
          <pc:docMk/>
          <pc:sldMk cId="4011989580" sldId="381"/>
        </pc:sldMkLst>
      </pc:sldChg>
      <pc:sldChg chg="del">
        <pc:chgData name="Tica B Davis" userId="71c61290-ad3d-4775-9658-67d835c9d536" providerId="ADAL" clId="{4108EFBC-6BB3-4433-96BD-D80B5FB78834}" dt="2024-03-26T22:27:37.986" v="829" actId="2696"/>
        <pc:sldMkLst>
          <pc:docMk/>
          <pc:sldMk cId="2588258443" sldId="386"/>
        </pc:sldMkLst>
      </pc:sldChg>
      <pc:sldChg chg="del">
        <pc:chgData name="Tica B Davis" userId="71c61290-ad3d-4775-9658-67d835c9d536" providerId="ADAL" clId="{4108EFBC-6BB3-4433-96BD-D80B5FB78834}" dt="2024-03-28T14:31:38.918" v="851" actId="2696"/>
        <pc:sldMkLst>
          <pc:docMk/>
          <pc:sldMk cId="3285702124" sldId="392"/>
        </pc:sldMkLst>
      </pc:sldChg>
      <pc:sldChg chg="addSp delSp modSp new mod ord">
        <pc:chgData name="Tica B Davis" userId="71c61290-ad3d-4775-9658-67d835c9d536" providerId="ADAL" clId="{4108EFBC-6BB3-4433-96BD-D80B5FB78834}" dt="2024-03-26T19:14:01.643" v="148"/>
        <pc:sldMkLst>
          <pc:docMk/>
          <pc:sldMk cId="1058852754" sldId="509"/>
        </pc:sldMkLst>
        <pc:spChg chg="mod">
          <ac:chgData name="Tica B Davis" userId="71c61290-ad3d-4775-9658-67d835c9d536" providerId="ADAL" clId="{4108EFBC-6BB3-4433-96BD-D80B5FB78834}" dt="2024-03-26T18:55:40.598" v="98" actId="1076"/>
          <ac:spMkLst>
            <pc:docMk/>
            <pc:sldMk cId="1058852754" sldId="509"/>
            <ac:spMk id="2" creationId="{C36F7BA1-4654-D791-3025-E623C9645844}"/>
          </ac:spMkLst>
        </pc:spChg>
        <pc:spChg chg="del">
          <ac:chgData name="Tica B Davis" userId="71c61290-ad3d-4775-9658-67d835c9d536" providerId="ADAL" clId="{4108EFBC-6BB3-4433-96BD-D80B5FB78834}" dt="2024-03-25T15:40:27.628" v="1" actId="21"/>
          <ac:spMkLst>
            <pc:docMk/>
            <pc:sldMk cId="1058852754" sldId="509"/>
            <ac:spMk id="3" creationId="{DBA04202-F9FC-1973-2373-3BE072C01373}"/>
          </ac:spMkLst>
        </pc:spChg>
        <pc:picChg chg="add mod">
          <ac:chgData name="Tica B Davis" userId="71c61290-ad3d-4775-9658-67d835c9d536" providerId="ADAL" clId="{4108EFBC-6BB3-4433-96BD-D80B5FB78834}" dt="2024-03-25T15:44:10.731" v="11" actId="1076"/>
          <ac:picMkLst>
            <pc:docMk/>
            <pc:sldMk cId="1058852754" sldId="509"/>
            <ac:picMk id="6" creationId="{924CFA62-CE82-377D-446D-FC6591C12587}"/>
          </ac:picMkLst>
        </pc:picChg>
        <pc:picChg chg="add mod modCrop">
          <ac:chgData name="Tica B Davis" userId="71c61290-ad3d-4775-9658-67d835c9d536" providerId="ADAL" clId="{4108EFBC-6BB3-4433-96BD-D80B5FB78834}" dt="2024-03-25T15:44:03.091" v="10" actId="1076"/>
          <ac:picMkLst>
            <pc:docMk/>
            <pc:sldMk cId="1058852754" sldId="509"/>
            <ac:picMk id="8" creationId="{FFCB0C95-4D3D-E35B-1B43-A7DBDB74A2E8}"/>
          </ac:picMkLst>
        </pc:picChg>
      </pc:sldChg>
      <pc:sldChg chg="addSp delSp modSp new del mod ord">
        <pc:chgData name="Tica B Davis" userId="71c61290-ad3d-4775-9658-67d835c9d536" providerId="ADAL" clId="{4108EFBC-6BB3-4433-96BD-D80B5FB78834}" dt="2024-03-26T21:59:13.913" v="763" actId="2696"/>
        <pc:sldMkLst>
          <pc:docMk/>
          <pc:sldMk cId="3371919946" sldId="510"/>
        </pc:sldMkLst>
        <pc:spChg chg="mod">
          <ac:chgData name="Tica B Davis" userId="71c61290-ad3d-4775-9658-67d835c9d536" providerId="ADAL" clId="{4108EFBC-6BB3-4433-96BD-D80B5FB78834}" dt="2024-03-26T21:57:43.282" v="755" actId="14100"/>
          <ac:spMkLst>
            <pc:docMk/>
            <pc:sldMk cId="3371919946" sldId="510"/>
            <ac:spMk id="2" creationId="{7A3DF10F-6693-B7A9-1CA2-39929DEC5D57}"/>
          </ac:spMkLst>
        </pc:spChg>
        <pc:spChg chg="del">
          <ac:chgData name="Tica B Davis" userId="71c61290-ad3d-4775-9658-67d835c9d536" providerId="ADAL" clId="{4108EFBC-6BB3-4433-96BD-D80B5FB78834}" dt="2024-03-26T17:56:42.215" v="42" actId="21"/>
          <ac:spMkLst>
            <pc:docMk/>
            <pc:sldMk cId="3371919946" sldId="510"/>
            <ac:spMk id="3" creationId="{EC950A8F-7823-9338-746D-56F610EE9A22}"/>
          </ac:spMkLst>
        </pc:spChg>
        <pc:spChg chg="add mod">
          <ac:chgData name="Tica B Davis" userId="71c61290-ad3d-4775-9658-67d835c9d536" providerId="ADAL" clId="{4108EFBC-6BB3-4433-96BD-D80B5FB78834}" dt="2024-03-26T19:13:54.009" v="146" actId="1076"/>
          <ac:spMkLst>
            <pc:docMk/>
            <pc:sldMk cId="3371919946" sldId="510"/>
            <ac:spMk id="7" creationId="{87398CED-F506-FFEA-5F5E-4495FB43E134}"/>
          </ac:spMkLst>
        </pc:spChg>
        <pc:picChg chg="add mod modCrop">
          <ac:chgData name="Tica B Davis" userId="71c61290-ad3d-4775-9658-67d835c9d536" providerId="ADAL" clId="{4108EFBC-6BB3-4433-96BD-D80B5FB78834}" dt="2024-03-26T21:52:46.597" v="746" actId="1076"/>
          <ac:picMkLst>
            <pc:docMk/>
            <pc:sldMk cId="3371919946" sldId="510"/>
            <ac:picMk id="6" creationId="{08BBAA03-79A4-EB50-7AE9-2E1B3FDB1A16}"/>
          </ac:picMkLst>
        </pc:picChg>
      </pc:sldChg>
      <pc:sldChg chg="addSp delSp modSp new mod ord">
        <pc:chgData name="Tica B Davis" userId="71c61290-ad3d-4775-9658-67d835c9d536" providerId="ADAL" clId="{4108EFBC-6BB3-4433-96BD-D80B5FB78834}" dt="2024-03-26T22:33:52.426" v="837"/>
        <pc:sldMkLst>
          <pc:docMk/>
          <pc:sldMk cId="2316830475" sldId="511"/>
        </pc:sldMkLst>
        <pc:spChg chg="del mod">
          <ac:chgData name="Tica B Davis" userId="71c61290-ad3d-4775-9658-67d835c9d536" providerId="ADAL" clId="{4108EFBC-6BB3-4433-96BD-D80B5FB78834}" dt="2024-03-26T17:58:56.389" v="52" actId="21"/>
          <ac:spMkLst>
            <pc:docMk/>
            <pc:sldMk cId="2316830475" sldId="511"/>
            <ac:spMk id="2" creationId="{F58EC5E8-A355-2769-F0B0-F13926F2431A}"/>
          </ac:spMkLst>
        </pc:spChg>
        <pc:spChg chg="del mod">
          <ac:chgData name="Tica B Davis" userId="71c61290-ad3d-4775-9658-67d835c9d536" providerId="ADAL" clId="{4108EFBC-6BB3-4433-96BD-D80B5FB78834}" dt="2024-03-26T18:29:44.003" v="62" actId="21"/>
          <ac:spMkLst>
            <pc:docMk/>
            <pc:sldMk cId="2316830475" sldId="511"/>
            <ac:spMk id="3" creationId="{9C6E59D6-654A-663B-BF16-9C349F2FD580}"/>
          </ac:spMkLst>
        </pc:spChg>
        <pc:spChg chg="add mod">
          <ac:chgData name="Tica B Davis" userId="71c61290-ad3d-4775-9658-67d835c9d536" providerId="ADAL" clId="{4108EFBC-6BB3-4433-96BD-D80B5FB78834}" dt="2024-03-26T22:32:14.408" v="836" actId="1076"/>
          <ac:spMkLst>
            <pc:docMk/>
            <pc:sldMk cId="2316830475" sldId="511"/>
            <ac:spMk id="5" creationId="{503339E4-E76D-BAB4-C9DE-40D4D69336DD}"/>
          </ac:spMkLst>
        </pc:spChg>
        <pc:graphicFrameChg chg="add mod">
          <ac:chgData name="Tica B Davis" userId="71c61290-ad3d-4775-9658-67d835c9d536" providerId="ADAL" clId="{4108EFBC-6BB3-4433-96BD-D80B5FB78834}" dt="2024-03-26T22:33:52.426" v="837"/>
          <ac:graphicFrameMkLst>
            <pc:docMk/>
            <pc:sldMk cId="2316830475" sldId="511"/>
            <ac:graphicFrameMk id="8" creationId="{A3CBC186-5225-472C-EABA-3E16E8766AE1}"/>
          </ac:graphicFrameMkLst>
        </pc:graphicFrameChg>
      </pc:sldChg>
      <pc:sldChg chg="addSp delSp modSp new mod ord">
        <pc:chgData name="Tica B Davis" userId="71c61290-ad3d-4775-9658-67d835c9d536" providerId="ADAL" clId="{4108EFBC-6BB3-4433-96BD-D80B5FB78834}" dt="2024-03-28T14:59:15.456" v="1063" actId="1076"/>
        <pc:sldMkLst>
          <pc:docMk/>
          <pc:sldMk cId="663184716" sldId="512"/>
        </pc:sldMkLst>
        <pc:spChg chg="mod">
          <ac:chgData name="Tica B Davis" userId="71c61290-ad3d-4775-9658-67d835c9d536" providerId="ADAL" clId="{4108EFBC-6BB3-4433-96BD-D80B5FB78834}" dt="2024-03-26T21:00:55.192" v="233" actId="1076"/>
          <ac:spMkLst>
            <pc:docMk/>
            <pc:sldMk cId="663184716" sldId="512"/>
            <ac:spMk id="2" creationId="{CC8888EE-9874-4B0E-41E4-B656611EF9DB}"/>
          </ac:spMkLst>
        </pc:spChg>
        <pc:spChg chg="add mod">
          <ac:chgData name="Tica B Davis" userId="71c61290-ad3d-4775-9658-67d835c9d536" providerId="ADAL" clId="{4108EFBC-6BB3-4433-96BD-D80B5FB78834}" dt="2024-03-28T14:59:15.456" v="1063" actId="1076"/>
          <ac:spMkLst>
            <pc:docMk/>
            <pc:sldMk cId="663184716" sldId="512"/>
            <ac:spMk id="3" creationId="{AF1BA164-1892-2ECE-2F97-3102019956AC}"/>
          </ac:spMkLst>
        </pc:spChg>
        <pc:spChg chg="del">
          <ac:chgData name="Tica B Davis" userId="71c61290-ad3d-4775-9658-67d835c9d536" providerId="ADAL" clId="{4108EFBC-6BB3-4433-96BD-D80B5FB78834}" dt="2024-03-26T19:12:32.167" v="105" actId="21"/>
          <ac:spMkLst>
            <pc:docMk/>
            <pc:sldMk cId="663184716" sldId="512"/>
            <ac:spMk id="3" creationId="{D4B9A314-441C-5DB4-6D5B-4B7636A8B2CE}"/>
          </ac:spMkLst>
        </pc:spChg>
        <pc:graphicFrameChg chg="add mod">
          <ac:chgData name="Tica B Davis" userId="71c61290-ad3d-4775-9658-67d835c9d536" providerId="ADAL" clId="{4108EFBC-6BB3-4433-96BD-D80B5FB78834}" dt="2024-03-26T22:28:10.340" v="830" actId="1076"/>
          <ac:graphicFrameMkLst>
            <pc:docMk/>
            <pc:sldMk cId="663184716" sldId="512"/>
            <ac:graphicFrameMk id="7" creationId="{96835834-7FCE-1F44-06E7-FA16DC8CC791}"/>
          </ac:graphicFrameMkLst>
        </pc:graphicFrameChg>
      </pc:sldChg>
      <pc:sldChg chg="addSp delSp modSp new del mod">
        <pc:chgData name="Tica B Davis" userId="71c61290-ad3d-4775-9658-67d835c9d536" providerId="ADAL" clId="{4108EFBC-6BB3-4433-96BD-D80B5FB78834}" dt="2024-03-26T22:27:16.636" v="827" actId="2696"/>
        <pc:sldMkLst>
          <pc:docMk/>
          <pc:sldMk cId="3404788347" sldId="513"/>
        </pc:sldMkLst>
        <pc:spChg chg="mod">
          <ac:chgData name="Tica B Davis" userId="71c61290-ad3d-4775-9658-67d835c9d536" providerId="ADAL" clId="{4108EFBC-6BB3-4433-96BD-D80B5FB78834}" dt="2024-03-26T21:06:23.210" v="241" actId="1076"/>
          <ac:spMkLst>
            <pc:docMk/>
            <pc:sldMk cId="3404788347" sldId="513"/>
            <ac:spMk id="2" creationId="{E580CB0D-073D-32ED-F3BF-0E8657B96F4F}"/>
          </ac:spMkLst>
        </pc:spChg>
        <pc:spChg chg="del">
          <ac:chgData name="Tica B Davis" userId="71c61290-ad3d-4775-9658-67d835c9d536" providerId="ADAL" clId="{4108EFBC-6BB3-4433-96BD-D80B5FB78834}" dt="2024-03-26T21:02:47.640" v="235" actId="21"/>
          <ac:spMkLst>
            <pc:docMk/>
            <pc:sldMk cId="3404788347" sldId="513"/>
            <ac:spMk id="3" creationId="{1710B47F-ACA7-195C-3906-AAACF6857E2C}"/>
          </ac:spMkLst>
        </pc:spChg>
        <pc:spChg chg="add mod">
          <ac:chgData name="Tica B Davis" userId="71c61290-ad3d-4775-9658-67d835c9d536" providerId="ADAL" clId="{4108EFBC-6BB3-4433-96BD-D80B5FB78834}" dt="2024-03-26T21:17:14.935" v="346" actId="1076"/>
          <ac:spMkLst>
            <pc:docMk/>
            <pc:sldMk cId="3404788347" sldId="513"/>
            <ac:spMk id="11" creationId="{653E87F8-A270-CDE9-A3A0-B8EC08068C51}"/>
          </ac:spMkLst>
        </pc:spChg>
        <pc:spChg chg="add mod">
          <ac:chgData name="Tica B Davis" userId="71c61290-ad3d-4775-9658-67d835c9d536" providerId="ADAL" clId="{4108EFBC-6BB3-4433-96BD-D80B5FB78834}" dt="2024-03-26T21:17:31.836" v="349" actId="1076"/>
          <ac:spMkLst>
            <pc:docMk/>
            <pc:sldMk cId="3404788347" sldId="513"/>
            <ac:spMk id="15" creationId="{7D24B0CC-89EE-FF97-70EC-E33E412639EF}"/>
          </ac:spMkLst>
        </pc:spChg>
        <pc:picChg chg="add del mod">
          <ac:chgData name="Tica B Davis" userId="71c61290-ad3d-4775-9658-67d835c9d536" providerId="ADAL" clId="{4108EFBC-6BB3-4433-96BD-D80B5FB78834}" dt="2024-03-26T21:06:50.108" v="242" actId="21"/>
          <ac:picMkLst>
            <pc:docMk/>
            <pc:sldMk cId="3404788347" sldId="513"/>
            <ac:picMk id="6" creationId="{61A9C748-5179-A44A-37A5-2E8419BDA08C}"/>
          </ac:picMkLst>
        </pc:picChg>
        <pc:picChg chg="add del mod">
          <ac:chgData name="Tica B Davis" userId="71c61290-ad3d-4775-9658-67d835c9d536" providerId="ADAL" clId="{4108EFBC-6BB3-4433-96BD-D80B5FB78834}" dt="2024-03-26T21:06:52.510" v="243" actId="21"/>
          <ac:picMkLst>
            <pc:docMk/>
            <pc:sldMk cId="3404788347" sldId="513"/>
            <ac:picMk id="8" creationId="{7F682CA5-FAB8-9D66-3F45-463ACE4BB92F}"/>
          </ac:picMkLst>
        </pc:picChg>
        <pc:picChg chg="add mod">
          <ac:chgData name="Tica B Davis" userId="71c61290-ad3d-4775-9658-67d835c9d536" providerId="ADAL" clId="{4108EFBC-6BB3-4433-96BD-D80B5FB78834}" dt="2024-03-26T21:17:24.048" v="348" actId="1076"/>
          <ac:picMkLst>
            <pc:docMk/>
            <pc:sldMk cId="3404788347" sldId="513"/>
            <ac:picMk id="10" creationId="{4FA82BCF-1BEF-1132-83F7-EB6879B04893}"/>
          </ac:picMkLst>
        </pc:picChg>
        <pc:picChg chg="add mod">
          <ac:chgData name="Tica B Davis" userId="71c61290-ad3d-4775-9658-67d835c9d536" providerId="ADAL" clId="{4108EFBC-6BB3-4433-96BD-D80B5FB78834}" dt="2024-03-26T21:17:40.941" v="350" actId="1076"/>
          <ac:picMkLst>
            <pc:docMk/>
            <pc:sldMk cId="3404788347" sldId="513"/>
            <ac:picMk id="13" creationId="{4CA12658-AA3C-678E-DBFD-0D239F61F495}"/>
          </ac:picMkLst>
        </pc:picChg>
        <pc:picChg chg="add del mod">
          <ac:chgData name="Tica B Davis" userId="71c61290-ad3d-4775-9658-67d835c9d536" providerId="ADAL" clId="{4108EFBC-6BB3-4433-96BD-D80B5FB78834}" dt="2024-03-26T21:10:35.691" v="301" actId="21"/>
          <ac:picMkLst>
            <pc:docMk/>
            <pc:sldMk cId="3404788347" sldId="513"/>
            <ac:picMk id="14" creationId="{A9612EE0-B841-2076-E854-C5DDB0DEB4A2}"/>
          </ac:picMkLst>
        </pc:picChg>
      </pc:sldChg>
      <pc:sldChg chg="addSp delSp modSp new mod ord">
        <pc:chgData name="Tica B Davis" userId="71c61290-ad3d-4775-9658-67d835c9d536" providerId="ADAL" clId="{4108EFBC-6BB3-4433-96BD-D80B5FB78834}" dt="2024-03-26T21:51:55.663" v="743"/>
        <pc:sldMkLst>
          <pc:docMk/>
          <pc:sldMk cId="1952827412" sldId="514"/>
        </pc:sldMkLst>
        <pc:spChg chg="mod">
          <ac:chgData name="Tica B Davis" userId="71c61290-ad3d-4775-9658-67d835c9d536" providerId="ADAL" clId="{4108EFBC-6BB3-4433-96BD-D80B5FB78834}" dt="2024-03-26T21:46:03.813" v="426" actId="20577"/>
          <ac:spMkLst>
            <pc:docMk/>
            <pc:sldMk cId="1952827412" sldId="514"/>
            <ac:spMk id="2" creationId="{A4749633-FBA7-0DE1-A06A-2A9093EFC2CE}"/>
          </ac:spMkLst>
        </pc:spChg>
        <pc:spChg chg="del">
          <ac:chgData name="Tica B Davis" userId="71c61290-ad3d-4775-9658-67d835c9d536" providerId="ADAL" clId="{4108EFBC-6BB3-4433-96BD-D80B5FB78834}" dt="2024-03-26T21:41:28.392" v="353" actId="21"/>
          <ac:spMkLst>
            <pc:docMk/>
            <pc:sldMk cId="1952827412" sldId="514"/>
            <ac:spMk id="3" creationId="{636912BF-D0FF-08E1-58B9-2C897853E5AF}"/>
          </ac:spMkLst>
        </pc:spChg>
        <pc:spChg chg="add mod">
          <ac:chgData name="Tica B Davis" userId="71c61290-ad3d-4775-9658-67d835c9d536" providerId="ADAL" clId="{4108EFBC-6BB3-4433-96BD-D80B5FB78834}" dt="2024-03-26T21:51:36.182" v="739" actId="1076"/>
          <ac:spMkLst>
            <pc:docMk/>
            <pc:sldMk cId="1952827412" sldId="514"/>
            <ac:spMk id="8" creationId="{0F5520BF-CDF2-C50A-0942-72F66C27D75E}"/>
          </ac:spMkLst>
        </pc:spChg>
        <pc:graphicFrameChg chg="add mod">
          <ac:chgData name="Tica B Davis" userId="71c61290-ad3d-4775-9658-67d835c9d536" providerId="ADAL" clId="{4108EFBC-6BB3-4433-96BD-D80B5FB78834}" dt="2024-03-26T21:46:27.307" v="431" actId="1076"/>
          <ac:graphicFrameMkLst>
            <pc:docMk/>
            <pc:sldMk cId="1952827412" sldId="514"/>
            <ac:graphicFrameMk id="7" creationId="{FF47F97F-C70C-9801-C863-9CC5AFD16C04}"/>
          </ac:graphicFrameMkLst>
        </pc:graphicFrameChg>
      </pc:sldChg>
      <pc:sldChg chg="addSp delSp modSp new mod">
        <pc:chgData name="Tica B Davis" userId="71c61290-ad3d-4775-9658-67d835c9d536" providerId="ADAL" clId="{4108EFBC-6BB3-4433-96BD-D80B5FB78834}" dt="2024-03-26T21:59:07.364" v="762" actId="1076"/>
        <pc:sldMkLst>
          <pc:docMk/>
          <pc:sldMk cId="2000982964" sldId="515"/>
        </pc:sldMkLst>
        <pc:spChg chg="del mod">
          <ac:chgData name="Tica B Davis" userId="71c61290-ad3d-4775-9658-67d835c9d536" providerId="ADAL" clId="{4108EFBC-6BB3-4433-96BD-D80B5FB78834}" dt="2024-03-26T21:58:08.189" v="758" actId="21"/>
          <ac:spMkLst>
            <pc:docMk/>
            <pc:sldMk cId="2000982964" sldId="515"/>
            <ac:spMk id="2" creationId="{BAF36B6C-7977-A62C-B13C-C20DD0D384B9}"/>
          </ac:spMkLst>
        </pc:spChg>
        <pc:spChg chg="del">
          <ac:chgData name="Tica B Davis" userId="71c61290-ad3d-4775-9658-67d835c9d536" providerId="ADAL" clId="{4108EFBC-6BB3-4433-96BD-D80B5FB78834}" dt="2024-03-26T21:56:50.887" v="751" actId="21"/>
          <ac:spMkLst>
            <pc:docMk/>
            <pc:sldMk cId="2000982964" sldId="515"/>
            <ac:spMk id="3" creationId="{0359238C-2212-6DB5-4ABD-599746C002EF}"/>
          </ac:spMkLst>
        </pc:spChg>
        <pc:picChg chg="add mod">
          <ac:chgData name="Tica B Davis" userId="71c61290-ad3d-4775-9658-67d835c9d536" providerId="ADAL" clId="{4108EFBC-6BB3-4433-96BD-D80B5FB78834}" dt="2024-03-26T21:57:29.594" v="754" actId="1076"/>
          <ac:picMkLst>
            <pc:docMk/>
            <pc:sldMk cId="2000982964" sldId="515"/>
            <ac:picMk id="6" creationId="{7E49448F-CC6A-565B-8FCA-B3988FE71F1E}"/>
          </ac:picMkLst>
        </pc:picChg>
        <pc:picChg chg="add mod">
          <ac:chgData name="Tica B Davis" userId="71c61290-ad3d-4775-9658-67d835c9d536" providerId="ADAL" clId="{4108EFBC-6BB3-4433-96BD-D80B5FB78834}" dt="2024-03-26T21:58:12.703" v="759" actId="1076"/>
          <ac:picMkLst>
            <pc:docMk/>
            <pc:sldMk cId="2000982964" sldId="515"/>
            <ac:picMk id="7" creationId="{69CF3DB6-4BBF-DE32-3A8A-EE050573ECC6}"/>
          </ac:picMkLst>
        </pc:picChg>
        <pc:picChg chg="add mod">
          <ac:chgData name="Tica B Davis" userId="71c61290-ad3d-4775-9658-67d835c9d536" providerId="ADAL" clId="{4108EFBC-6BB3-4433-96BD-D80B5FB78834}" dt="2024-03-26T21:59:07.364" v="762" actId="1076"/>
          <ac:picMkLst>
            <pc:docMk/>
            <pc:sldMk cId="2000982964" sldId="515"/>
            <ac:picMk id="8" creationId="{B2B93F4E-024E-BA0E-BE4E-735841E4FAF7}"/>
          </ac:picMkLst>
        </pc:picChg>
      </pc:sldChg>
      <pc:sldChg chg="addSp delSp modSp new mod">
        <pc:chgData name="Tica B Davis" userId="71c61290-ad3d-4775-9658-67d835c9d536" providerId="ADAL" clId="{4108EFBC-6BB3-4433-96BD-D80B5FB78834}" dt="2024-03-26T22:34:42.164" v="844" actId="14100"/>
        <pc:sldMkLst>
          <pc:docMk/>
          <pc:sldMk cId="1236599278" sldId="516"/>
        </pc:sldMkLst>
        <pc:spChg chg="del">
          <ac:chgData name="Tica B Davis" userId="71c61290-ad3d-4775-9658-67d835c9d536" providerId="ADAL" clId="{4108EFBC-6BB3-4433-96BD-D80B5FB78834}" dt="2024-03-26T22:26:26.385" v="813"/>
          <ac:spMkLst>
            <pc:docMk/>
            <pc:sldMk cId="1236599278" sldId="516"/>
            <ac:spMk id="2" creationId="{960C8802-104A-FEB4-0AE3-36AF2F56E407}"/>
          </ac:spMkLst>
        </pc:spChg>
        <pc:spChg chg="del">
          <ac:chgData name="Tica B Davis" userId="71c61290-ad3d-4775-9658-67d835c9d536" providerId="ADAL" clId="{4108EFBC-6BB3-4433-96BD-D80B5FB78834}" dt="2024-03-26T22:04:30.884" v="767" actId="21"/>
          <ac:spMkLst>
            <pc:docMk/>
            <pc:sldMk cId="1236599278" sldId="516"/>
            <ac:spMk id="3" creationId="{2E5583BE-EC2B-71FF-BF47-EC444D112B3E}"/>
          </ac:spMkLst>
        </pc:spChg>
        <pc:spChg chg="add mod">
          <ac:chgData name="Tica B Davis" userId="71c61290-ad3d-4775-9658-67d835c9d536" providerId="ADAL" clId="{4108EFBC-6BB3-4433-96BD-D80B5FB78834}" dt="2024-03-26T22:26:33.016" v="825" actId="20577"/>
          <ac:spMkLst>
            <pc:docMk/>
            <pc:sldMk cId="1236599278" sldId="516"/>
            <ac:spMk id="8" creationId="{F92E09C6-E8F3-D5CE-094A-57A3F6EBF620}"/>
          </ac:spMkLst>
        </pc:spChg>
        <pc:graphicFrameChg chg="add mod">
          <ac:chgData name="Tica B Davis" userId="71c61290-ad3d-4775-9658-67d835c9d536" providerId="ADAL" clId="{4108EFBC-6BB3-4433-96BD-D80B5FB78834}" dt="2024-03-26T22:34:42.164" v="844" actId="14100"/>
          <ac:graphicFrameMkLst>
            <pc:docMk/>
            <pc:sldMk cId="1236599278" sldId="516"/>
            <ac:graphicFrameMk id="7" creationId="{E3344260-D67E-69D5-1625-C0500153C535}"/>
          </ac:graphicFrameMkLst>
        </pc:graphicFrameChg>
      </pc:sldChg>
      <pc:sldChg chg="modSp mod">
        <pc:chgData name="Tica B Davis" userId="71c61290-ad3d-4775-9658-67d835c9d536" providerId="ADAL" clId="{4108EFBC-6BB3-4433-96BD-D80B5FB78834}" dt="2024-03-28T14:29:41.139" v="850" actId="1076"/>
        <pc:sldMkLst>
          <pc:docMk/>
          <pc:sldMk cId="1537689647" sldId="2147471498"/>
        </pc:sldMkLst>
        <pc:picChg chg="mod ord">
          <ac:chgData name="Tica B Davis" userId="71c61290-ad3d-4775-9658-67d835c9d536" providerId="ADAL" clId="{4108EFBC-6BB3-4433-96BD-D80B5FB78834}" dt="2024-03-28T14:29:41.139" v="850" actId="1076"/>
          <ac:picMkLst>
            <pc:docMk/>
            <pc:sldMk cId="1537689647" sldId="2147471498"/>
            <ac:picMk id="8" creationId="{AA0EBF70-FB82-B861-62C9-9418E312ABD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cat>
            <c:strRef>
              <c:f>Sheet1!$A$2:$A$15</c:f>
              <c:strCache>
                <c:ptCount val="14"/>
                <c:pt idx="0">
                  <c:v>Jan, 23</c:v>
                </c:pt>
                <c:pt idx="1">
                  <c:v>Feb, 23</c:v>
                </c:pt>
                <c:pt idx="2">
                  <c:v>Mar, 23</c:v>
                </c:pt>
                <c:pt idx="3">
                  <c:v>Apr, 23</c:v>
                </c:pt>
                <c:pt idx="4">
                  <c:v>May, 23</c:v>
                </c:pt>
                <c:pt idx="5">
                  <c:v>Jun, 23</c:v>
                </c:pt>
                <c:pt idx="6">
                  <c:v>Jul, 23</c:v>
                </c:pt>
                <c:pt idx="7">
                  <c:v>Aug, 23</c:v>
                </c:pt>
                <c:pt idx="8">
                  <c:v>Sep, 23</c:v>
                </c:pt>
                <c:pt idx="9">
                  <c:v>Oct, 23</c:v>
                </c:pt>
                <c:pt idx="10">
                  <c:v>Nov, 23</c:v>
                </c:pt>
                <c:pt idx="11">
                  <c:v>Dec, 23</c:v>
                </c:pt>
                <c:pt idx="12">
                  <c:v>Jan, 24</c:v>
                </c:pt>
                <c:pt idx="13">
                  <c:v>Feb, 24</c:v>
                </c:pt>
              </c:strCache>
            </c:strRef>
          </c:cat>
          <c:val>
            <c:numRef>
              <c:f>Sheet1!$B$2:$B$15</c:f>
              <c:numCache>
                <c:formatCode>0.0</c:formatCode>
                <c:ptCount val="14"/>
                <c:pt idx="0">
                  <c:v>5</c:v>
                </c:pt>
                <c:pt idx="1">
                  <c:v>4.9000000000000004</c:v>
                </c:pt>
                <c:pt idx="2">
                  <c:v>5</c:v>
                </c:pt>
                <c:pt idx="3">
                  <c:v>5.0999999999999996</c:v>
                </c:pt>
                <c:pt idx="4">
                  <c:v>5.0999999999999996</c:v>
                </c:pt>
                <c:pt idx="5">
                  <c:v>5.6</c:v>
                </c:pt>
                <c:pt idx="6">
                  <c:v>5.5</c:v>
                </c:pt>
                <c:pt idx="7">
                  <c:v>5.4</c:v>
                </c:pt>
                <c:pt idx="8">
                  <c:v>5.3</c:v>
                </c:pt>
                <c:pt idx="9">
                  <c:v>5.3</c:v>
                </c:pt>
                <c:pt idx="10">
                  <c:v>5.3</c:v>
                </c:pt>
                <c:pt idx="11">
                  <c:v>5.6</c:v>
                </c:pt>
                <c:pt idx="12">
                  <c:v>5.0999999999999996</c:v>
                </c:pt>
                <c:pt idx="13">
                  <c:v>5</c:v>
                </c:pt>
              </c:numCache>
            </c:numRef>
          </c:val>
          <c:smooth val="0"/>
          <c:extLst>
            <c:ext xmlns:c16="http://schemas.microsoft.com/office/drawing/2014/chart" uri="{C3380CC4-5D6E-409C-BE32-E72D297353CC}">
              <c16:uniqueId val="{00000000-7A51-4D5F-BC95-40B53C7D186B}"/>
            </c:ext>
          </c:extLst>
        </c:ser>
        <c:dLbls>
          <c:showLegendKey val="0"/>
          <c:showVal val="0"/>
          <c:showCatName val="0"/>
          <c:showSerName val="0"/>
          <c:showPercent val="0"/>
          <c:showBubbleSize val="0"/>
        </c:dLbls>
        <c:smooth val="0"/>
        <c:axId val="601063711"/>
        <c:axId val="1514316896"/>
      </c:lineChart>
      <c:catAx>
        <c:axId val="60106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4316896"/>
        <c:crosses val="autoZero"/>
        <c:auto val="1"/>
        <c:lblAlgn val="ctr"/>
        <c:lblOffset val="100"/>
        <c:noMultiLvlLbl val="0"/>
      </c:catAx>
      <c:valAx>
        <c:axId val="1514316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106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2225" cap="rnd" cmpd="sng" algn="ctr">
              <a:solidFill>
                <a:schemeClr val="accent1"/>
              </a:solidFill>
              <a:round/>
            </a:ln>
            <a:effectLst/>
          </c:spPr>
          <c:marker>
            <c:symbol val="none"/>
          </c:marker>
          <c:cat>
            <c:strRef>
              <c:f>Sheet1!$A$2:$A$15</c:f>
              <c:strCache>
                <c:ptCount val="14"/>
                <c:pt idx="0">
                  <c:v>Jan, 23</c:v>
                </c:pt>
                <c:pt idx="1">
                  <c:v>Feb, 23</c:v>
                </c:pt>
                <c:pt idx="2">
                  <c:v>Mar, 23</c:v>
                </c:pt>
                <c:pt idx="3">
                  <c:v>Apr, 23</c:v>
                </c:pt>
                <c:pt idx="4">
                  <c:v>May, 23</c:v>
                </c:pt>
                <c:pt idx="5">
                  <c:v>Jun, 23</c:v>
                </c:pt>
                <c:pt idx="6">
                  <c:v>Jul, 23</c:v>
                </c:pt>
                <c:pt idx="7">
                  <c:v>Aug, 23</c:v>
                </c:pt>
                <c:pt idx="8">
                  <c:v>Sep, 23</c:v>
                </c:pt>
                <c:pt idx="9">
                  <c:v>Oct, 23</c:v>
                </c:pt>
                <c:pt idx="10">
                  <c:v>Nov, 23</c:v>
                </c:pt>
                <c:pt idx="11">
                  <c:v>Dec, 23</c:v>
                </c:pt>
                <c:pt idx="12">
                  <c:v>Jan, 24</c:v>
                </c:pt>
                <c:pt idx="13">
                  <c:v>Feb, 24</c:v>
                </c:pt>
              </c:strCache>
            </c:strRef>
          </c:cat>
          <c:val>
            <c:numRef>
              <c:f>Sheet1!$B$2:$B$15</c:f>
              <c:numCache>
                <c:formatCode>0.0%</c:formatCode>
                <c:ptCount val="14"/>
                <c:pt idx="0">
                  <c:v>0.95699999999999996</c:v>
                </c:pt>
                <c:pt idx="1">
                  <c:v>0.96699999999999997</c:v>
                </c:pt>
                <c:pt idx="2">
                  <c:v>0.97199999999999998</c:v>
                </c:pt>
                <c:pt idx="3">
                  <c:v>0.96699999999999997</c:v>
                </c:pt>
                <c:pt idx="4">
                  <c:v>0.97</c:v>
                </c:pt>
                <c:pt idx="5">
                  <c:v>0.97099999999999997</c:v>
                </c:pt>
                <c:pt idx="6">
                  <c:v>0.97099999999999997</c:v>
                </c:pt>
                <c:pt idx="7">
                  <c:v>0.96399999999999997</c:v>
                </c:pt>
                <c:pt idx="8">
                  <c:v>0.96199999999999997</c:v>
                </c:pt>
                <c:pt idx="9">
                  <c:v>0.95599999999999996</c:v>
                </c:pt>
                <c:pt idx="10">
                  <c:v>0.96</c:v>
                </c:pt>
                <c:pt idx="11">
                  <c:v>0.94399999999999995</c:v>
                </c:pt>
                <c:pt idx="12">
                  <c:v>0.94699999999999995</c:v>
                </c:pt>
                <c:pt idx="13">
                  <c:v>0.93700000000000006</c:v>
                </c:pt>
              </c:numCache>
            </c:numRef>
          </c:val>
          <c:smooth val="0"/>
          <c:extLst>
            <c:ext xmlns:c16="http://schemas.microsoft.com/office/drawing/2014/chart" uri="{C3380CC4-5D6E-409C-BE32-E72D297353CC}">
              <c16:uniqueId val="{00000000-49CD-4912-9D3B-4F89C364B8ED}"/>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03907504"/>
        <c:axId val="1434402928"/>
      </c:lineChart>
      <c:catAx>
        <c:axId val="1503907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434402928"/>
        <c:crosses val="autoZero"/>
        <c:auto val="1"/>
        <c:lblAlgn val="ctr"/>
        <c:lblOffset val="100"/>
        <c:noMultiLvlLbl val="0"/>
      </c:catAx>
      <c:valAx>
        <c:axId val="1434402928"/>
        <c:scaling>
          <c:orientation val="minMax"/>
        </c:scaling>
        <c:delete val="0"/>
        <c:axPos val="l"/>
        <c:majorGridlines>
          <c:spPr>
            <a:ln>
              <a:solidFill>
                <a:schemeClr val="dk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50390750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254996653327975"/>
          <c:y val="0.12581159533727623"/>
          <c:w val="0.41881195718330699"/>
          <c:h val="0.80410605314960626"/>
        </c:manualLayout>
      </c:layout>
      <c:pieChart>
        <c:varyColors val="1"/>
        <c:ser>
          <c:idx val="0"/>
          <c:order val="0"/>
          <c:tx>
            <c:strRef>
              <c:f>Sheet1!$B$1</c:f>
              <c:strCache>
                <c:ptCount val="1"/>
                <c:pt idx="0">
                  <c:v>Column1</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0FFB-490A-9104-169CDA4D8883}"/>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0FFB-490A-9104-169CDA4D8883}"/>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0FFB-490A-9104-169CDA4D8883}"/>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0FFB-490A-9104-169CDA4D8883}"/>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0FFB-490A-9104-169CDA4D8883}"/>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0FFB-490A-9104-169CDA4D8883}"/>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1-6683-4C43-BD84-C07D3275C576}"/>
              </c:ext>
            </c:extLst>
          </c:dPt>
          <c:dPt>
            <c:idx val="7"/>
            <c:bubble3D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F-0FFB-490A-9104-169CDA4D8883}"/>
              </c:ext>
            </c:extLst>
          </c:dPt>
          <c:dLbls>
            <c:dLbl>
              <c:idx val="6"/>
              <c:layout>
                <c:manualLayout>
                  <c:x val="-4.4715150408387765E-3"/>
                  <c:y val="-3.4694469519536142E-18"/>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3.4728766817180283E-2"/>
                      <c:h val="5.2374999999999991E-2"/>
                    </c:manualLayout>
                  </c15:layout>
                </c:ext>
                <c:ext xmlns:c16="http://schemas.microsoft.com/office/drawing/2014/chart" uri="{C3380CC4-5D6E-409C-BE32-E72D297353CC}">
                  <c16:uniqueId val="{00000001-6683-4C43-BD84-C07D3275C5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Per ICD10, the combine dx codes cannot be reported together</c:v>
                </c:pt>
                <c:pt idx="1">
                  <c:v>Duplicate</c:v>
                </c:pt>
                <c:pt idx="2">
                  <c:v>Medical Record and/or Other Service Documentation Required</c:v>
                </c:pt>
                <c:pt idx="3">
                  <c:v>EOB/Third Party Liability</c:v>
                </c:pt>
                <c:pt idx="4">
                  <c:v>Invalid or missing HCPCS.</c:v>
                </c:pt>
                <c:pt idx="5">
                  <c:v>Prior Authorization Required </c:v>
                </c:pt>
                <c:pt idx="6">
                  <c:v>Not a Covered Medicaid Service</c:v>
                </c:pt>
                <c:pt idx="7">
                  <c:v>Other</c:v>
                </c:pt>
              </c:strCache>
            </c:strRef>
          </c:cat>
          <c:val>
            <c:numRef>
              <c:f>Sheet1!$B$2:$B$9</c:f>
              <c:numCache>
                <c:formatCode>General</c:formatCode>
                <c:ptCount val="8"/>
                <c:pt idx="0">
                  <c:v>40980</c:v>
                </c:pt>
                <c:pt idx="1">
                  <c:v>69733</c:v>
                </c:pt>
                <c:pt idx="2">
                  <c:v>20117</c:v>
                </c:pt>
                <c:pt idx="3">
                  <c:v>17271</c:v>
                </c:pt>
                <c:pt idx="4">
                  <c:v>15439</c:v>
                </c:pt>
                <c:pt idx="5">
                  <c:v>12341</c:v>
                </c:pt>
                <c:pt idx="6">
                  <c:v>12137</c:v>
                </c:pt>
                <c:pt idx="7">
                  <c:v>205984</c:v>
                </c:pt>
              </c:numCache>
            </c:numRef>
          </c:val>
          <c:extLst>
            <c:ext xmlns:c16="http://schemas.microsoft.com/office/drawing/2014/chart" uri="{C3380CC4-5D6E-409C-BE32-E72D297353CC}">
              <c16:uniqueId val="{00000000-6683-4C43-BD84-C07D3275C57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7.2927606945621212E-2"/>
          <c:y val="0.25690058875860516"/>
          <c:w val="0.48850864325346749"/>
          <c:h val="0.461844757872069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66800422599113E-3"/>
          <c:y val="0.1455948000130336"/>
          <c:w val="0.37854547801495009"/>
          <c:h val="0.84773983854356505"/>
        </c:manualLayout>
      </c:layout>
      <c:pieChart>
        <c:varyColors val="1"/>
        <c:ser>
          <c:idx val="0"/>
          <c:order val="0"/>
          <c:tx>
            <c:strRef>
              <c:f>Sheet1!$B$1</c:f>
              <c:strCache>
                <c:ptCount val="1"/>
                <c:pt idx="0">
                  <c:v>Column1</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6125-4D1F-82CF-26C63FC3189A}"/>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6125-4D1F-82CF-26C63FC3189A}"/>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6125-4D1F-82CF-26C63FC3189A}"/>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6125-4D1F-82CF-26C63FC3189A}"/>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6125-4D1F-82CF-26C63FC3189A}"/>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6125-4D1F-82CF-26C63FC3189A}"/>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D-6125-4D1F-82CF-26C63FC3189A}"/>
              </c:ext>
            </c:extLst>
          </c:dPt>
          <c:dPt>
            <c:idx val="7"/>
            <c:bubble3D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1-9D0E-41CF-9A2F-8FFE9E0DED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Prior Authorization</c:v>
                </c:pt>
                <c:pt idx="1">
                  <c:v>Per ICD10, the combine dx codes cannot be reported together</c:v>
                </c:pt>
                <c:pt idx="2">
                  <c:v>Duplicate</c:v>
                </c:pt>
                <c:pt idx="3">
                  <c:v>Missing Required NDC Code</c:v>
                </c:pt>
                <c:pt idx="4">
                  <c:v>EOB/Third Party Liability</c:v>
                </c:pt>
                <c:pt idx="5">
                  <c:v>Invalid or missing modifier</c:v>
                </c:pt>
                <c:pt idx="6">
                  <c:v>Primary Diagnosis Code Required</c:v>
                </c:pt>
                <c:pt idx="7">
                  <c:v>Other</c:v>
                </c:pt>
              </c:strCache>
            </c:strRef>
          </c:cat>
          <c:val>
            <c:numRef>
              <c:f>Sheet1!$B$2:$B$9</c:f>
              <c:numCache>
                <c:formatCode>General</c:formatCode>
                <c:ptCount val="8"/>
                <c:pt idx="0">
                  <c:v>55123</c:v>
                </c:pt>
                <c:pt idx="1">
                  <c:v>38761</c:v>
                </c:pt>
                <c:pt idx="2">
                  <c:v>93367</c:v>
                </c:pt>
                <c:pt idx="3">
                  <c:v>20944</c:v>
                </c:pt>
                <c:pt idx="4">
                  <c:v>33269</c:v>
                </c:pt>
                <c:pt idx="5">
                  <c:v>31279</c:v>
                </c:pt>
                <c:pt idx="6">
                  <c:v>35520</c:v>
                </c:pt>
                <c:pt idx="7">
                  <c:v>687735</c:v>
                </c:pt>
              </c:numCache>
            </c:numRef>
          </c:val>
          <c:extLst>
            <c:ext xmlns:c16="http://schemas.microsoft.com/office/drawing/2014/chart" uri="{C3380CC4-5D6E-409C-BE32-E72D297353CC}">
              <c16:uniqueId val="{00000000-9D0E-41CF-9A2F-8FFE9E0DEDF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43443362239928651"/>
          <c:y val="0.38044463459174821"/>
          <c:w val="0.56556637760071349"/>
          <c:h val="0.572760611612309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A4535-DC95-47F0-899D-9CFF163666F2}" type="doc">
      <dgm:prSet loTypeId="urn:microsoft.com/office/officeart/2005/8/layout/cycle2" loCatId="cycle" qsTypeId="urn:microsoft.com/office/officeart/2005/8/quickstyle/simple2" qsCatId="simple" csTypeId="urn:microsoft.com/office/officeart/2005/8/colors/colorful2" csCatId="colorful" phldr="1"/>
      <dgm:spPr/>
      <dgm:t>
        <a:bodyPr/>
        <a:lstStyle/>
        <a:p>
          <a:endParaRPr lang="en-US"/>
        </a:p>
      </dgm:t>
    </dgm:pt>
    <dgm:pt modelId="{0E27BAD2-5647-49BB-AB1A-6F6CC2631CE0}">
      <dgm:prSet phldrT="[Text]" custT="1"/>
      <dgm:spPr/>
      <dgm:t>
        <a:bodyPr/>
        <a:lstStyle/>
        <a:p>
          <a:r>
            <a:rPr lang="en-US" sz="900" b="1" dirty="0">
              <a:solidFill>
                <a:schemeClr val="tx1"/>
              </a:solidFill>
              <a:latin typeface="Calibri" panose="020F0502020204030204" pitchFamily="34" charset="0"/>
              <a:cs typeface="Calibri" panose="020F0502020204030204" pitchFamily="34" charset="0"/>
            </a:rPr>
            <a:t>VBC</a:t>
          </a:r>
        </a:p>
      </dgm:t>
    </dgm:pt>
    <dgm:pt modelId="{C5634C3F-6E90-4DEA-AB73-E34835B3C231}" type="parTrans" cxnId="{A2695696-17B0-4CE4-9765-19BC70F9B534}">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6F18A42D-9FFC-41DC-9646-0767138BD862}" type="sibTrans" cxnId="{A2695696-17B0-4CE4-9765-19BC70F9B534}">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5405AAF5-E4FE-4902-83FD-61B7840BAD94}">
      <dgm:prSet phldrT="[Text]" custT="1"/>
      <dgm:spPr/>
      <dgm:t>
        <a:bodyPr/>
        <a:lstStyle/>
        <a:p>
          <a:r>
            <a:rPr lang="en-US" sz="900" b="1" dirty="0">
              <a:solidFill>
                <a:schemeClr val="tx1"/>
              </a:solidFill>
              <a:latin typeface="Calibri" panose="020F0502020204030204" pitchFamily="34" charset="0"/>
              <a:cs typeface="Calibri" panose="020F0502020204030204" pitchFamily="34" charset="0"/>
            </a:rPr>
            <a:t>Provider Contracting </a:t>
          </a:r>
        </a:p>
      </dgm:t>
    </dgm:pt>
    <dgm:pt modelId="{6C6D6265-F754-42A9-93CC-1B1546477BBE}" type="parTrans" cxnId="{1DB8939B-D144-4380-8966-2EEA9C63D8F4}">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49C6F781-1537-43F0-9F14-9993216CE91F}" type="sibTrans" cxnId="{1DB8939B-D144-4380-8966-2EEA9C63D8F4}">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76469F6C-66A6-4BCB-8ED5-4E0422501874}">
      <dgm:prSet phldrT="[Text]" custT="1"/>
      <dgm:spPr/>
      <dgm:t>
        <a:bodyPr/>
        <a:lstStyle/>
        <a:p>
          <a:r>
            <a:rPr lang="en-US" sz="900" b="1" dirty="0">
              <a:solidFill>
                <a:schemeClr val="tx1"/>
              </a:solidFill>
              <a:latin typeface="Calibri" panose="020F0502020204030204" pitchFamily="34" charset="0"/>
              <a:cs typeface="Calibri" panose="020F0502020204030204" pitchFamily="34" charset="0"/>
            </a:rPr>
            <a:t>Quality Advisor</a:t>
          </a:r>
        </a:p>
      </dgm:t>
    </dgm:pt>
    <dgm:pt modelId="{ACCA56A2-2360-419E-9437-2AAAAD0D149A}" type="parTrans" cxnId="{E5A7144A-F458-4067-AE17-99F80B2AD900}">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42AFEB6F-4D30-42CD-9C89-B833D0CA927C}" type="sibTrans" cxnId="{E5A7144A-F458-4067-AE17-99F80B2AD900}">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C7D4D50B-0532-468E-AF57-100F1EA9114D}">
      <dgm:prSet phldrT="[Text]" custT="1"/>
      <dgm:spPr/>
      <dgm:t>
        <a:bodyPr/>
        <a:lstStyle/>
        <a:p>
          <a:r>
            <a:rPr lang="en-US" sz="900" b="1" dirty="0">
              <a:solidFill>
                <a:schemeClr val="tx1"/>
              </a:solidFill>
              <a:latin typeface="Calibri" panose="020F0502020204030204" pitchFamily="34" charset="0"/>
              <a:cs typeface="Calibri" panose="020F0502020204030204" pitchFamily="34" charset="0"/>
            </a:rPr>
            <a:t>Risk &amp; Gap Closure </a:t>
          </a:r>
        </a:p>
      </dgm:t>
    </dgm:pt>
    <dgm:pt modelId="{2CDEF377-94E5-407B-8C85-6F00E1847B50}" type="parTrans" cxnId="{BAB64433-914B-4B1B-8723-F8C88A850B63}">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F31E76AD-AC8E-46CE-8735-D8252234C8D9}" type="sibTrans" cxnId="{BAB64433-914B-4B1B-8723-F8C88A850B63}">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37B5CBB0-1682-4AD6-95D5-C118BC824B36}">
      <dgm:prSet custT="1"/>
      <dgm:spPr/>
      <dgm:t>
        <a:bodyPr/>
        <a:lstStyle/>
        <a:p>
          <a:r>
            <a:rPr lang="en-US" sz="900" b="1" dirty="0">
              <a:solidFill>
                <a:schemeClr val="tx1"/>
              </a:solidFill>
              <a:latin typeface="Calibri" panose="020F0502020204030204" pitchFamily="34" charset="0"/>
              <a:cs typeface="Calibri" panose="020F0502020204030204" pitchFamily="34" charset="0"/>
            </a:rPr>
            <a:t>Population Health </a:t>
          </a:r>
        </a:p>
      </dgm:t>
    </dgm:pt>
    <dgm:pt modelId="{4ACD5B43-DE5C-4C3C-9BFA-8194EBF8AC7F}" type="parTrans" cxnId="{1FE7AC6A-EB22-4C63-BD39-775213A78EC1}">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E938B95B-553D-427F-A0B4-F925353707F5}" type="sibTrans" cxnId="{1FE7AC6A-EB22-4C63-BD39-775213A78EC1}">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9CF63384-C21A-4593-A0D7-6366E2560F16}">
      <dgm:prSet custT="1"/>
      <dgm:spPr/>
      <dgm:t>
        <a:bodyPr/>
        <a:lstStyle/>
        <a:p>
          <a:r>
            <a:rPr lang="en-US" sz="900" b="1" dirty="0">
              <a:solidFill>
                <a:schemeClr val="tx1"/>
              </a:solidFill>
              <a:latin typeface="Calibri" panose="020F0502020204030204" pitchFamily="34" charset="0"/>
              <a:cs typeface="Calibri" panose="020F0502020204030204" pitchFamily="34" charset="0"/>
            </a:rPr>
            <a:t>Operations Account Rep </a:t>
          </a:r>
        </a:p>
      </dgm:t>
    </dgm:pt>
    <dgm:pt modelId="{AC12BB81-C941-4650-90ED-18998429D26B}" type="parTrans" cxnId="{798BA1B4-D4EE-49B4-84CF-22ACC1CDAC5F}">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9FB59D38-CDC6-4733-B6A2-01F46CA07981}" type="sibTrans" cxnId="{798BA1B4-D4EE-49B4-84CF-22ACC1CDAC5F}">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435583F6-32EF-4E2A-AA70-CDFAC8112162}">
      <dgm:prSet custT="1"/>
      <dgm:spPr/>
      <dgm:t>
        <a:bodyPr/>
        <a:lstStyle/>
        <a:p>
          <a:r>
            <a:rPr lang="en-US" sz="900" b="1" dirty="0">
              <a:solidFill>
                <a:schemeClr val="tx1"/>
              </a:solidFill>
              <a:latin typeface="Calibri" panose="020F0502020204030204" pitchFamily="34" charset="0"/>
              <a:cs typeface="Calibri" panose="020F0502020204030204" pitchFamily="34" charset="0"/>
            </a:rPr>
            <a:t>Pharmacy </a:t>
          </a:r>
        </a:p>
      </dgm:t>
    </dgm:pt>
    <dgm:pt modelId="{292E45DB-14A8-424D-9B8E-B450C51F60A8}" type="parTrans" cxnId="{F47E5C8C-30B6-45A6-A3C4-98B718AAAB43}">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DEDA9135-A87F-4475-B966-434145A7137E}" type="sibTrans" cxnId="{F47E5C8C-30B6-45A6-A3C4-98B718AAAB43}">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C33A00D7-A252-455E-A36E-FD56D50901BA}">
      <dgm:prSet phldrT="[Text]" custT="1"/>
      <dgm:spPr/>
      <dgm:t>
        <a:bodyPr/>
        <a:lstStyle/>
        <a:p>
          <a:r>
            <a:rPr lang="en-US" sz="800" b="1" dirty="0">
              <a:solidFill>
                <a:schemeClr val="tx1"/>
              </a:solidFill>
              <a:latin typeface="Calibri" panose="020F0502020204030204" pitchFamily="34" charset="0"/>
              <a:cs typeface="Calibri" panose="020F0502020204030204" pitchFamily="34" charset="0"/>
            </a:rPr>
            <a:t>Performance Analyst </a:t>
          </a:r>
        </a:p>
      </dgm:t>
    </dgm:pt>
    <dgm:pt modelId="{80DD0B11-4A05-4D28-803C-E45D300DDCA9}" type="sibTrans" cxnId="{3EA4BAB9-5749-4072-8505-90379B5674EB}">
      <dgm:prSet custT="1"/>
      <dgm:spPr/>
      <dgm:t>
        <a:bodyPr/>
        <a:lstStyle/>
        <a:p>
          <a:endParaRPr lang="en-US" sz="900" b="0" dirty="0">
            <a:solidFill>
              <a:schemeClr val="tx1"/>
            </a:solidFill>
            <a:latin typeface="Calibri" panose="020F0502020204030204" pitchFamily="34" charset="0"/>
            <a:cs typeface="Calibri" panose="020F0502020204030204" pitchFamily="34" charset="0"/>
          </a:endParaRPr>
        </a:p>
      </dgm:t>
    </dgm:pt>
    <dgm:pt modelId="{87F19489-E6CB-4713-BF7F-17180D9FA5E2}" type="parTrans" cxnId="{3EA4BAB9-5749-4072-8505-90379B5674EB}">
      <dgm:prSet/>
      <dgm:spPr/>
      <dgm:t>
        <a:bodyPr/>
        <a:lstStyle/>
        <a:p>
          <a:endParaRPr lang="en-US" sz="900" b="0">
            <a:solidFill>
              <a:schemeClr val="tx1"/>
            </a:solidFill>
            <a:latin typeface="Calibri" panose="020F0502020204030204" pitchFamily="34" charset="0"/>
            <a:cs typeface="Calibri" panose="020F0502020204030204" pitchFamily="34" charset="0"/>
          </a:endParaRPr>
        </a:p>
      </dgm:t>
    </dgm:pt>
    <dgm:pt modelId="{1A585A0C-B87D-478E-8333-D962544E5C2D}" type="pres">
      <dgm:prSet presAssocID="{128A4535-DC95-47F0-899D-9CFF163666F2}" presName="cycle" presStyleCnt="0">
        <dgm:presLayoutVars>
          <dgm:dir/>
          <dgm:resizeHandles val="exact"/>
        </dgm:presLayoutVars>
      </dgm:prSet>
      <dgm:spPr/>
    </dgm:pt>
    <dgm:pt modelId="{B11612B9-5E8E-40A2-8F96-4C6C8AB8B175}" type="pres">
      <dgm:prSet presAssocID="{0E27BAD2-5647-49BB-AB1A-6F6CC2631CE0}" presName="node" presStyleLbl="node1" presStyleIdx="0" presStyleCnt="8" custRadScaleRad="100004" custRadScaleInc="-2239">
        <dgm:presLayoutVars>
          <dgm:bulletEnabled val="1"/>
        </dgm:presLayoutVars>
      </dgm:prSet>
      <dgm:spPr/>
    </dgm:pt>
    <dgm:pt modelId="{A34C4E99-F7D2-40E8-842B-3E309E4E2AA8}" type="pres">
      <dgm:prSet presAssocID="{6F18A42D-9FFC-41DC-9646-0767138BD862}" presName="sibTrans" presStyleLbl="sibTrans2D1" presStyleIdx="0" presStyleCnt="8"/>
      <dgm:spPr/>
    </dgm:pt>
    <dgm:pt modelId="{13AC24EE-06BB-472B-A76E-E2364E26AEFD}" type="pres">
      <dgm:prSet presAssocID="{6F18A42D-9FFC-41DC-9646-0767138BD862}" presName="connectorText" presStyleLbl="sibTrans2D1" presStyleIdx="0" presStyleCnt="8"/>
      <dgm:spPr/>
    </dgm:pt>
    <dgm:pt modelId="{901DD077-6D97-4335-B7EA-6542D1E0230D}" type="pres">
      <dgm:prSet presAssocID="{5405AAF5-E4FE-4902-83FD-61B7840BAD94}" presName="node" presStyleLbl="node1" presStyleIdx="1" presStyleCnt="8" custRadScaleRad="99380" custRadScaleInc="-1593">
        <dgm:presLayoutVars>
          <dgm:bulletEnabled val="1"/>
        </dgm:presLayoutVars>
      </dgm:prSet>
      <dgm:spPr/>
    </dgm:pt>
    <dgm:pt modelId="{8B1D7849-3621-463D-81DE-2114D922754A}" type="pres">
      <dgm:prSet presAssocID="{49C6F781-1537-43F0-9F14-9993216CE91F}" presName="sibTrans" presStyleLbl="sibTrans2D1" presStyleIdx="1" presStyleCnt="8"/>
      <dgm:spPr/>
    </dgm:pt>
    <dgm:pt modelId="{CE17AE62-3D53-4903-B6A8-EC896943963B}" type="pres">
      <dgm:prSet presAssocID="{49C6F781-1537-43F0-9F14-9993216CE91F}" presName="connectorText" presStyleLbl="sibTrans2D1" presStyleIdx="1" presStyleCnt="8"/>
      <dgm:spPr/>
    </dgm:pt>
    <dgm:pt modelId="{3517BAAD-5C9C-4ADA-B5AF-6F01AF1EC5D6}" type="pres">
      <dgm:prSet presAssocID="{76469F6C-66A6-4BCB-8ED5-4E0422501874}" presName="node" presStyleLbl="node1" presStyleIdx="2" presStyleCnt="8" custRadScaleRad="99121">
        <dgm:presLayoutVars>
          <dgm:bulletEnabled val="1"/>
        </dgm:presLayoutVars>
      </dgm:prSet>
      <dgm:spPr/>
    </dgm:pt>
    <dgm:pt modelId="{41890969-0E49-4771-A225-B355236E1F85}" type="pres">
      <dgm:prSet presAssocID="{42AFEB6F-4D30-42CD-9C89-B833D0CA927C}" presName="sibTrans" presStyleLbl="sibTrans2D1" presStyleIdx="2" presStyleCnt="8"/>
      <dgm:spPr/>
    </dgm:pt>
    <dgm:pt modelId="{9E7EC53F-CC68-43B7-8339-28E563031DA7}" type="pres">
      <dgm:prSet presAssocID="{42AFEB6F-4D30-42CD-9C89-B833D0CA927C}" presName="connectorText" presStyleLbl="sibTrans2D1" presStyleIdx="2" presStyleCnt="8"/>
      <dgm:spPr/>
    </dgm:pt>
    <dgm:pt modelId="{91A30F33-370E-489A-88CA-F359DF45D62F}" type="pres">
      <dgm:prSet presAssocID="{C7D4D50B-0532-468E-AF57-100F1EA9114D}" presName="node" presStyleLbl="node1" presStyleIdx="3" presStyleCnt="8" custRadScaleRad="99380" custRadScaleInc="1593">
        <dgm:presLayoutVars>
          <dgm:bulletEnabled val="1"/>
        </dgm:presLayoutVars>
      </dgm:prSet>
      <dgm:spPr/>
    </dgm:pt>
    <dgm:pt modelId="{A33F31DB-8B97-4750-8054-D3F320C02E7B}" type="pres">
      <dgm:prSet presAssocID="{F31E76AD-AC8E-46CE-8735-D8252234C8D9}" presName="sibTrans" presStyleLbl="sibTrans2D1" presStyleIdx="3" presStyleCnt="8"/>
      <dgm:spPr/>
    </dgm:pt>
    <dgm:pt modelId="{4151DEBF-F122-46C0-9579-15BCD41275C4}" type="pres">
      <dgm:prSet presAssocID="{F31E76AD-AC8E-46CE-8735-D8252234C8D9}" presName="connectorText" presStyleLbl="sibTrans2D1" presStyleIdx="3" presStyleCnt="8"/>
      <dgm:spPr/>
    </dgm:pt>
    <dgm:pt modelId="{900119C9-D9C9-4384-AFD8-D4C73EB0FBE5}" type="pres">
      <dgm:prSet presAssocID="{C33A00D7-A252-455E-A36E-FD56D50901BA}" presName="node" presStyleLbl="node1" presStyleIdx="4" presStyleCnt="8">
        <dgm:presLayoutVars>
          <dgm:bulletEnabled val="1"/>
        </dgm:presLayoutVars>
      </dgm:prSet>
      <dgm:spPr/>
    </dgm:pt>
    <dgm:pt modelId="{F7E13D90-A41D-4F56-89E7-B2EF51BD470F}" type="pres">
      <dgm:prSet presAssocID="{80DD0B11-4A05-4D28-803C-E45D300DDCA9}" presName="sibTrans" presStyleLbl="sibTrans2D1" presStyleIdx="4" presStyleCnt="8"/>
      <dgm:spPr/>
    </dgm:pt>
    <dgm:pt modelId="{A7D00AE3-2D95-4BED-BF90-C888684515A3}" type="pres">
      <dgm:prSet presAssocID="{80DD0B11-4A05-4D28-803C-E45D300DDCA9}" presName="connectorText" presStyleLbl="sibTrans2D1" presStyleIdx="4" presStyleCnt="8"/>
      <dgm:spPr/>
    </dgm:pt>
    <dgm:pt modelId="{481D6F14-C759-4591-927B-23422F7B8908}" type="pres">
      <dgm:prSet presAssocID="{37B5CBB0-1682-4AD6-95D5-C118BC824B36}" presName="node" presStyleLbl="node1" presStyleIdx="5" presStyleCnt="8" custRadScaleRad="100624" custRadScaleInc="1573">
        <dgm:presLayoutVars>
          <dgm:bulletEnabled val="1"/>
        </dgm:presLayoutVars>
      </dgm:prSet>
      <dgm:spPr/>
    </dgm:pt>
    <dgm:pt modelId="{5FBCB5D8-E5E4-4633-96B5-5597CA07BE51}" type="pres">
      <dgm:prSet presAssocID="{E938B95B-553D-427F-A0B4-F925353707F5}" presName="sibTrans" presStyleLbl="sibTrans2D1" presStyleIdx="5" presStyleCnt="8"/>
      <dgm:spPr/>
    </dgm:pt>
    <dgm:pt modelId="{1ADAEB57-1DF2-4B4C-AF73-7FC7B4FBAE26}" type="pres">
      <dgm:prSet presAssocID="{E938B95B-553D-427F-A0B4-F925353707F5}" presName="connectorText" presStyleLbl="sibTrans2D1" presStyleIdx="5" presStyleCnt="8"/>
      <dgm:spPr/>
    </dgm:pt>
    <dgm:pt modelId="{D2CA613B-22F3-401E-8967-9A6523A2B064}" type="pres">
      <dgm:prSet presAssocID="{9CF63384-C21A-4593-A0D7-6366E2560F16}" presName="node" presStyleLbl="node1" presStyleIdx="6" presStyleCnt="8" custRadScaleRad="100879">
        <dgm:presLayoutVars>
          <dgm:bulletEnabled val="1"/>
        </dgm:presLayoutVars>
      </dgm:prSet>
      <dgm:spPr/>
    </dgm:pt>
    <dgm:pt modelId="{B7107B6A-5DE5-44DD-9E84-D9859BA0EBF7}" type="pres">
      <dgm:prSet presAssocID="{9FB59D38-CDC6-4733-B6A2-01F46CA07981}" presName="sibTrans" presStyleLbl="sibTrans2D1" presStyleIdx="6" presStyleCnt="8"/>
      <dgm:spPr/>
    </dgm:pt>
    <dgm:pt modelId="{7D2E6476-586D-4D74-B7F7-1D4BB0F83592}" type="pres">
      <dgm:prSet presAssocID="{9FB59D38-CDC6-4733-B6A2-01F46CA07981}" presName="connectorText" presStyleLbl="sibTrans2D1" presStyleIdx="6" presStyleCnt="8"/>
      <dgm:spPr/>
    </dgm:pt>
    <dgm:pt modelId="{6C64932A-CC5B-47C5-9A62-E2EB96E38DD0}" type="pres">
      <dgm:prSet presAssocID="{435583F6-32EF-4E2A-AA70-CDFAC8112162}" presName="node" presStyleLbl="node1" presStyleIdx="7" presStyleCnt="8" custRadScaleRad="100624" custRadScaleInc="-1573">
        <dgm:presLayoutVars>
          <dgm:bulletEnabled val="1"/>
        </dgm:presLayoutVars>
      </dgm:prSet>
      <dgm:spPr/>
    </dgm:pt>
    <dgm:pt modelId="{799B16B3-62AE-470F-936F-37E623A525DE}" type="pres">
      <dgm:prSet presAssocID="{DEDA9135-A87F-4475-B966-434145A7137E}" presName="sibTrans" presStyleLbl="sibTrans2D1" presStyleIdx="7" presStyleCnt="8"/>
      <dgm:spPr/>
    </dgm:pt>
    <dgm:pt modelId="{53BCA1B3-9D3D-4AF7-A03F-02C47FD49A3F}" type="pres">
      <dgm:prSet presAssocID="{DEDA9135-A87F-4475-B966-434145A7137E}" presName="connectorText" presStyleLbl="sibTrans2D1" presStyleIdx="7" presStyleCnt="8"/>
      <dgm:spPr/>
    </dgm:pt>
  </dgm:ptLst>
  <dgm:cxnLst>
    <dgm:cxn modelId="{83DEA202-9990-43AF-9FAC-DB0F205ECFCD}" type="presOf" srcId="{37B5CBB0-1682-4AD6-95D5-C118BC824B36}" destId="{481D6F14-C759-4591-927B-23422F7B8908}" srcOrd="0" destOrd="0" presId="urn:microsoft.com/office/officeart/2005/8/layout/cycle2"/>
    <dgm:cxn modelId="{AE52CB23-E2BE-4A74-BB76-0CF031F41B70}" type="presOf" srcId="{DEDA9135-A87F-4475-B966-434145A7137E}" destId="{799B16B3-62AE-470F-936F-37E623A525DE}" srcOrd="0" destOrd="0" presId="urn:microsoft.com/office/officeart/2005/8/layout/cycle2"/>
    <dgm:cxn modelId="{29056D29-62BA-4BA6-9380-D7A96CA6C322}" type="presOf" srcId="{DEDA9135-A87F-4475-B966-434145A7137E}" destId="{53BCA1B3-9D3D-4AF7-A03F-02C47FD49A3F}" srcOrd="1" destOrd="0" presId="urn:microsoft.com/office/officeart/2005/8/layout/cycle2"/>
    <dgm:cxn modelId="{BAB64433-914B-4B1B-8723-F8C88A850B63}" srcId="{128A4535-DC95-47F0-899D-9CFF163666F2}" destId="{C7D4D50B-0532-468E-AF57-100F1EA9114D}" srcOrd="3" destOrd="0" parTransId="{2CDEF377-94E5-407B-8C85-6F00E1847B50}" sibTransId="{F31E76AD-AC8E-46CE-8735-D8252234C8D9}"/>
    <dgm:cxn modelId="{B0939B39-B883-4F9C-AC96-775B38E58B6C}" type="presOf" srcId="{80DD0B11-4A05-4D28-803C-E45D300DDCA9}" destId="{F7E13D90-A41D-4F56-89E7-B2EF51BD470F}" srcOrd="0" destOrd="0" presId="urn:microsoft.com/office/officeart/2005/8/layout/cycle2"/>
    <dgm:cxn modelId="{4E10EF3F-7E3C-4065-B9C7-5CA2A2CF00DC}" type="presOf" srcId="{E938B95B-553D-427F-A0B4-F925353707F5}" destId="{1ADAEB57-1DF2-4B4C-AF73-7FC7B4FBAE26}" srcOrd="1" destOrd="0" presId="urn:microsoft.com/office/officeart/2005/8/layout/cycle2"/>
    <dgm:cxn modelId="{129B7047-58A8-420D-8A82-273D591BCFF5}" type="presOf" srcId="{49C6F781-1537-43F0-9F14-9993216CE91F}" destId="{8B1D7849-3621-463D-81DE-2114D922754A}" srcOrd="0" destOrd="0" presId="urn:microsoft.com/office/officeart/2005/8/layout/cycle2"/>
    <dgm:cxn modelId="{E5A7144A-F458-4067-AE17-99F80B2AD900}" srcId="{128A4535-DC95-47F0-899D-9CFF163666F2}" destId="{76469F6C-66A6-4BCB-8ED5-4E0422501874}" srcOrd="2" destOrd="0" parTransId="{ACCA56A2-2360-419E-9437-2AAAAD0D149A}" sibTransId="{42AFEB6F-4D30-42CD-9C89-B833D0CA927C}"/>
    <dgm:cxn modelId="{1FE7AC6A-EB22-4C63-BD39-775213A78EC1}" srcId="{128A4535-DC95-47F0-899D-9CFF163666F2}" destId="{37B5CBB0-1682-4AD6-95D5-C118BC824B36}" srcOrd="5" destOrd="0" parTransId="{4ACD5B43-DE5C-4C3C-9BFA-8194EBF8AC7F}" sibTransId="{E938B95B-553D-427F-A0B4-F925353707F5}"/>
    <dgm:cxn modelId="{F056E674-695E-4B6D-8EAF-3E6BDB91B190}" type="presOf" srcId="{9FB59D38-CDC6-4733-B6A2-01F46CA07981}" destId="{B7107B6A-5DE5-44DD-9E84-D9859BA0EBF7}" srcOrd="0" destOrd="0" presId="urn:microsoft.com/office/officeart/2005/8/layout/cycle2"/>
    <dgm:cxn modelId="{08876D55-5C68-4717-A306-49B7D56D2B69}" type="presOf" srcId="{128A4535-DC95-47F0-899D-9CFF163666F2}" destId="{1A585A0C-B87D-478E-8333-D962544E5C2D}" srcOrd="0" destOrd="0" presId="urn:microsoft.com/office/officeart/2005/8/layout/cycle2"/>
    <dgm:cxn modelId="{C4FEF875-3944-4EE0-9577-70F237F7CE6F}" type="presOf" srcId="{F31E76AD-AC8E-46CE-8735-D8252234C8D9}" destId="{4151DEBF-F122-46C0-9579-15BCD41275C4}" srcOrd="1" destOrd="0" presId="urn:microsoft.com/office/officeart/2005/8/layout/cycle2"/>
    <dgm:cxn modelId="{B039D079-E1DF-4964-9A62-47328B9F329D}" type="presOf" srcId="{76469F6C-66A6-4BCB-8ED5-4E0422501874}" destId="{3517BAAD-5C9C-4ADA-B5AF-6F01AF1EC5D6}" srcOrd="0" destOrd="0" presId="urn:microsoft.com/office/officeart/2005/8/layout/cycle2"/>
    <dgm:cxn modelId="{912B6780-AAC2-43D3-BD02-334D19D00DC8}" type="presOf" srcId="{C7D4D50B-0532-468E-AF57-100F1EA9114D}" destId="{91A30F33-370E-489A-88CA-F359DF45D62F}" srcOrd="0" destOrd="0" presId="urn:microsoft.com/office/officeart/2005/8/layout/cycle2"/>
    <dgm:cxn modelId="{26871082-9CFE-4BA8-BC4B-1616692167E9}" type="presOf" srcId="{49C6F781-1537-43F0-9F14-9993216CE91F}" destId="{CE17AE62-3D53-4903-B6A8-EC896943963B}" srcOrd="1" destOrd="0" presId="urn:microsoft.com/office/officeart/2005/8/layout/cycle2"/>
    <dgm:cxn modelId="{F47E5C8C-30B6-45A6-A3C4-98B718AAAB43}" srcId="{128A4535-DC95-47F0-899D-9CFF163666F2}" destId="{435583F6-32EF-4E2A-AA70-CDFAC8112162}" srcOrd="7" destOrd="0" parTransId="{292E45DB-14A8-424D-9B8E-B450C51F60A8}" sibTransId="{DEDA9135-A87F-4475-B966-434145A7137E}"/>
    <dgm:cxn modelId="{1373E390-F3A7-44C1-8E99-EBB8B2C80AFE}" type="presOf" srcId="{42AFEB6F-4D30-42CD-9C89-B833D0CA927C}" destId="{41890969-0E49-4771-A225-B355236E1F85}" srcOrd="0" destOrd="0" presId="urn:microsoft.com/office/officeart/2005/8/layout/cycle2"/>
    <dgm:cxn modelId="{A2695696-17B0-4CE4-9765-19BC70F9B534}" srcId="{128A4535-DC95-47F0-899D-9CFF163666F2}" destId="{0E27BAD2-5647-49BB-AB1A-6F6CC2631CE0}" srcOrd="0" destOrd="0" parTransId="{C5634C3F-6E90-4DEA-AB73-E34835B3C231}" sibTransId="{6F18A42D-9FFC-41DC-9646-0767138BD862}"/>
    <dgm:cxn modelId="{D7452D98-726D-47A4-B5EC-085A8EA63C15}" type="presOf" srcId="{6F18A42D-9FFC-41DC-9646-0767138BD862}" destId="{13AC24EE-06BB-472B-A76E-E2364E26AEFD}" srcOrd="1" destOrd="0" presId="urn:microsoft.com/office/officeart/2005/8/layout/cycle2"/>
    <dgm:cxn modelId="{1DB8939B-D144-4380-8966-2EEA9C63D8F4}" srcId="{128A4535-DC95-47F0-899D-9CFF163666F2}" destId="{5405AAF5-E4FE-4902-83FD-61B7840BAD94}" srcOrd="1" destOrd="0" parTransId="{6C6D6265-F754-42A9-93CC-1B1546477BBE}" sibTransId="{49C6F781-1537-43F0-9F14-9993216CE91F}"/>
    <dgm:cxn modelId="{3A71F9A2-BF85-461E-9DB4-E637020EB5DD}" type="presOf" srcId="{80DD0B11-4A05-4D28-803C-E45D300DDCA9}" destId="{A7D00AE3-2D95-4BED-BF90-C888684515A3}" srcOrd="1" destOrd="0" presId="urn:microsoft.com/office/officeart/2005/8/layout/cycle2"/>
    <dgm:cxn modelId="{EF6B35A9-46F4-4560-83A3-CF40B4DA78B6}" type="presOf" srcId="{E938B95B-553D-427F-A0B4-F925353707F5}" destId="{5FBCB5D8-E5E4-4633-96B5-5597CA07BE51}" srcOrd="0" destOrd="0" presId="urn:microsoft.com/office/officeart/2005/8/layout/cycle2"/>
    <dgm:cxn modelId="{8EE06FAF-89F4-42B4-AA17-B121E0BBD93D}" type="presOf" srcId="{0E27BAD2-5647-49BB-AB1A-6F6CC2631CE0}" destId="{B11612B9-5E8E-40A2-8F96-4C6C8AB8B175}" srcOrd="0" destOrd="0" presId="urn:microsoft.com/office/officeart/2005/8/layout/cycle2"/>
    <dgm:cxn modelId="{798BA1B4-D4EE-49B4-84CF-22ACC1CDAC5F}" srcId="{128A4535-DC95-47F0-899D-9CFF163666F2}" destId="{9CF63384-C21A-4593-A0D7-6366E2560F16}" srcOrd="6" destOrd="0" parTransId="{AC12BB81-C941-4650-90ED-18998429D26B}" sibTransId="{9FB59D38-CDC6-4733-B6A2-01F46CA07981}"/>
    <dgm:cxn modelId="{5E3C23B7-537A-425B-89BA-DEF9FB31F88B}" type="presOf" srcId="{6F18A42D-9FFC-41DC-9646-0767138BD862}" destId="{A34C4E99-F7D2-40E8-842B-3E309E4E2AA8}" srcOrd="0" destOrd="0" presId="urn:microsoft.com/office/officeart/2005/8/layout/cycle2"/>
    <dgm:cxn modelId="{3EA4BAB9-5749-4072-8505-90379B5674EB}" srcId="{128A4535-DC95-47F0-899D-9CFF163666F2}" destId="{C33A00D7-A252-455E-A36E-FD56D50901BA}" srcOrd="4" destOrd="0" parTransId="{87F19489-E6CB-4713-BF7F-17180D9FA5E2}" sibTransId="{80DD0B11-4A05-4D28-803C-E45D300DDCA9}"/>
    <dgm:cxn modelId="{BE0BE2BF-ABEE-4DBB-8654-A4F941291EFF}" type="presOf" srcId="{42AFEB6F-4D30-42CD-9C89-B833D0CA927C}" destId="{9E7EC53F-CC68-43B7-8339-28E563031DA7}" srcOrd="1" destOrd="0" presId="urn:microsoft.com/office/officeart/2005/8/layout/cycle2"/>
    <dgm:cxn modelId="{EAA52FC5-9844-412D-9026-F5799C17FEB2}" type="presOf" srcId="{5405AAF5-E4FE-4902-83FD-61B7840BAD94}" destId="{901DD077-6D97-4335-B7EA-6542D1E0230D}" srcOrd="0" destOrd="0" presId="urn:microsoft.com/office/officeart/2005/8/layout/cycle2"/>
    <dgm:cxn modelId="{C35D60D3-F770-48BB-BA80-F01CF4F9BF1A}" type="presOf" srcId="{F31E76AD-AC8E-46CE-8735-D8252234C8D9}" destId="{A33F31DB-8B97-4750-8054-D3F320C02E7B}" srcOrd="0" destOrd="0" presId="urn:microsoft.com/office/officeart/2005/8/layout/cycle2"/>
    <dgm:cxn modelId="{4F2ABDD8-F45A-46DC-9BA9-FD9309BE475D}" type="presOf" srcId="{435583F6-32EF-4E2A-AA70-CDFAC8112162}" destId="{6C64932A-CC5B-47C5-9A62-E2EB96E38DD0}" srcOrd="0" destOrd="0" presId="urn:microsoft.com/office/officeart/2005/8/layout/cycle2"/>
    <dgm:cxn modelId="{5F262BE9-12E9-4184-BEDB-FDA933B7551E}" type="presOf" srcId="{9CF63384-C21A-4593-A0D7-6366E2560F16}" destId="{D2CA613B-22F3-401E-8967-9A6523A2B064}" srcOrd="0" destOrd="0" presId="urn:microsoft.com/office/officeart/2005/8/layout/cycle2"/>
    <dgm:cxn modelId="{283ECEF0-E70C-448D-903B-5CC64A8EAD97}" type="presOf" srcId="{9FB59D38-CDC6-4733-B6A2-01F46CA07981}" destId="{7D2E6476-586D-4D74-B7F7-1D4BB0F83592}" srcOrd="1" destOrd="0" presId="urn:microsoft.com/office/officeart/2005/8/layout/cycle2"/>
    <dgm:cxn modelId="{C2D246F4-B69F-4554-8C05-824847AB9164}" type="presOf" srcId="{C33A00D7-A252-455E-A36E-FD56D50901BA}" destId="{900119C9-D9C9-4384-AFD8-D4C73EB0FBE5}" srcOrd="0" destOrd="0" presId="urn:microsoft.com/office/officeart/2005/8/layout/cycle2"/>
    <dgm:cxn modelId="{1380114F-7B4A-4265-80F9-ADBC078A234D}" type="presParOf" srcId="{1A585A0C-B87D-478E-8333-D962544E5C2D}" destId="{B11612B9-5E8E-40A2-8F96-4C6C8AB8B175}" srcOrd="0" destOrd="0" presId="urn:microsoft.com/office/officeart/2005/8/layout/cycle2"/>
    <dgm:cxn modelId="{E9E89C8B-5C86-4BB6-9A33-BBF75CF83F51}" type="presParOf" srcId="{1A585A0C-B87D-478E-8333-D962544E5C2D}" destId="{A34C4E99-F7D2-40E8-842B-3E309E4E2AA8}" srcOrd="1" destOrd="0" presId="urn:microsoft.com/office/officeart/2005/8/layout/cycle2"/>
    <dgm:cxn modelId="{B844473F-48E8-41E2-ABFC-191033D7D2D0}" type="presParOf" srcId="{A34C4E99-F7D2-40E8-842B-3E309E4E2AA8}" destId="{13AC24EE-06BB-472B-A76E-E2364E26AEFD}" srcOrd="0" destOrd="0" presId="urn:microsoft.com/office/officeart/2005/8/layout/cycle2"/>
    <dgm:cxn modelId="{45F33E72-81D0-4926-99D8-3A45BFB5F9BD}" type="presParOf" srcId="{1A585A0C-B87D-478E-8333-D962544E5C2D}" destId="{901DD077-6D97-4335-B7EA-6542D1E0230D}" srcOrd="2" destOrd="0" presId="urn:microsoft.com/office/officeart/2005/8/layout/cycle2"/>
    <dgm:cxn modelId="{69909167-5508-44AD-A883-23AAB49F10DE}" type="presParOf" srcId="{1A585A0C-B87D-478E-8333-D962544E5C2D}" destId="{8B1D7849-3621-463D-81DE-2114D922754A}" srcOrd="3" destOrd="0" presId="urn:microsoft.com/office/officeart/2005/8/layout/cycle2"/>
    <dgm:cxn modelId="{0115B314-5E26-4198-85CC-D331312C73CF}" type="presParOf" srcId="{8B1D7849-3621-463D-81DE-2114D922754A}" destId="{CE17AE62-3D53-4903-B6A8-EC896943963B}" srcOrd="0" destOrd="0" presId="urn:microsoft.com/office/officeart/2005/8/layout/cycle2"/>
    <dgm:cxn modelId="{C79F41CD-79C7-4B7C-94A2-75E7A0BFFCE1}" type="presParOf" srcId="{1A585A0C-B87D-478E-8333-D962544E5C2D}" destId="{3517BAAD-5C9C-4ADA-B5AF-6F01AF1EC5D6}" srcOrd="4" destOrd="0" presId="urn:microsoft.com/office/officeart/2005/8/layout/cycle2"/>
    <dgm:cxn modelId="{1EBC99BE-05DD-45D6-AFC5-58B62D1A9BA0}" type="presParOf" srcId="{1A585A0C-B87D-478E-8333-D962544E5C2D}" destId="{41890969-0E49-4771-A225-B355236E1F85}" srcOrd="5" destOrd="0" presId="urn:microsoft.com/office/officeart/2005/8/layout/cycle2"/>
    <dgm:cxn modelId="{908610B4-82AF-4282-A7E3-86FE2B3EB396}" type="presParOf" srcId="{41890969-0E49-4771-A225-B355236E1F85}" destId="{9E7EC53F-CC68-43B7-8339-28E563031DA7}" srcOrd="0" destOrd="0" presId="urn:microsoft.com/office/officeart/2005/8/layout/cycle2"/>
    <dgm:cxn modelId="{593A6B48-B761-423C-B4CF-BED0B3B9A4B7}" type="presParOf" srcId="{1A585A0C-B87D-478E-8333-D962544E5C2D}" destId="{91A30F33-370E-489A-88CA-F359DF45D62F}" srcOrd="6" destOrd="0" presId="urn:microsoft.com/office/officeart/2005/8/layout/cycle2"/>
    <dgm:cxn modelId="{766DE7DA-FACE-43F7-A80D-FCABB674F2F9}" type="presParOf" srcId="{1A585A0C-B87D-478E-8333-D962544E5C2D}" destId="{A33F31DB-8B97-4750-8054-D3F320C02E7B}" srcOrd="7" destOrd="0" presId="urn:microsoft.com/office/officeart/2005/8/layout/cycle2"/>
    <dgm:cxn modelId="{B94905F0-BB79-4DEE-B35E-56DC9B2FC298}" type="presParOf" srcId="{A33F31DB-8B97-4750-8054-D3F320C02E7B}" destId="{4151DEBF-F122-46C0-9579-15BCD41275C4}" srcOrd="0" destOrd="0" presId="urn:microsoft.com/office/officeart/2005/8/layout/cycle2"/>
    <dgm:cxn modelId="{9E1DC7D0-C103-4216-BB47-7DBC4EECB09D}" type="presParOf" srcId="{1A585A0C-B87D-478E-8333-D962544E5C2D}" destId="{900119C9-D9C9-4384-AFD8-D4C73EB0FBE5}" srcOrd="8" destOrd="0" presId="urn:microsoft.com/office/officeart/2005/8/layout/cycle2"/>
    <dgm:cxn modelId="{F78E7FE6-810F-4030-ACB9-7FB980463126}" type="presParOf" srcId="{1A585A0C-B87D-478E-8333-D962544E5C2D}" destId="{F7E13D90-A41D-4F56-89E7-B2EF51BD470F}" srcOrd="9" destOrd="0" presId="urn:microsoft.com/office/officeart/2005/8/layout/cycle2"/>
    <dgm:cxn modelId="{6A7F3218-0DE9-4B44-810F-B07C65F247E5}" type="presParOf" srcId="{F7E13D90-A41D-4F56-89E7-B2EF51BD470F}" destId="{A7D00AE3-2D95-4BED-BF90-C888684515A3}" srcOrd="0" destOrd="0" presId="urn:microsoft.com/office/officeart/2005/8/layout/cycle2"/>
    <dgm:cxn modelId="{7B4650D7-9D12-4EB0-9CE4-C76B68D13DD7}" type="presParOf" srcId="{1A585A0C-B87D-478E-8333-D962544E5C2D}" destId="{481D6F14-C759-4591-927B-23422F7B8908}" srcOrd="10" destOrd="0" presId="urn:microsoft.com/office/officeart/2005/8/layout/cycle2"/>
    <dgm:cxn modelId="{9B8245BD-5FC2-49B4-9ED6-6EF874F2E555}" type="presParOf" srcId="{1A585A0C-B87D-478E-8333-D962544E5C2D}" destId="{5FBCB5D8-E5E4-4633-96B5-5597CA07BE51}" srcOrd="11" destOrd="0" presId="urn:microsoft.com/office/officeart/2005/8/layout/cycle2"/>
    <dgm:cxn modelId="{CB0E9A1F-C4B7-4D4F-B261-2973597CB0DE}" type="presParOf" srcId="{5FBCB5D8-E5E4-4633-96B5-5597CA07BE51}" destId="{1ADAEB57-1DF2-4B4C-AF73-7FC7B4FBAE26}" srcOrd="0" destOrd="0" presId="urn:microsoft.com/office/officeart/2005/8/layout/cycle2"/>
    <dgm:cxn modelId="{146ADC43-EA0B-4DB0-AFAC-6F9CA6B84BF9}" type="presParOf" srcId="{1A585A0C-B87D-478E-8333-D962544E5C2D}" destId="{D2CA613B-22F3-401E-8967-9A6523A2B064}" srcOrd="12" destOrd="0" presId="urn:microsoft.com/office/officeart/2005/8/layout/cycle2"/>
    <dgm:cxn modelId="{098E4620-127A-4829-A016-2695D95B105D}" type="presParOf" srcId="{1A585A0C-B87D-478E-8333-D962544E5C2D}" destId="{B7107B6A-5DE5-44DD-9E84-D9859BA0EBF7}" srcOrd="13" destOrd="0" presId="urn:microsoft.com/office/officeart/2005/8/layout/cycle2"/>
    <dgm:cxn modelId="{E990E63C-A1DA-4DA1-BEC5-EF4266FF4BCC}" type="presParOf" srcId="{B7107B6A-5DE5-44DD-9E84-D9859BA0EBF7}" destId="{7D2E6476-586D-4D74-B7F7-1D4BB0F83592}" srcOrd="0" destOrd="0" presId="urn:microsoft.com/office/officeart/2005/8/layout/cycle2"/>
    <dgm:cxn modelId="{7C624E1D-26BC-4054-9F5C-E4CFAE3E51B0}" type="presParOf" srcId="{1A585A0C-B87D-478E-8333-D962544E5C2D}" destId="{6C64932A-CC5B-47C5-9A62-E2EB96E38DD0}" srcOrd="14" destOrd="0" presId="urn:microsoft.com/office/officeart/2005/8/layout/cycle2"/>
    <dgm:cxn modelId="{986042BB-E34B-4DD3-AB7F-7A35E8405EDF}" type="presParOf" srcId="{1A585A0C-B87D-478E-8333-D962544E5C2D}" destId="{799B16B3-62AE-470F-936F-37E623A525DE}" srcOrd="15" destOrd="0" presId="urn:microsoft.com/office/officeart/2005/8/layout/cycle2"/>
    <dgm:cxn modelId="{A5916CF9-5D94-4C95-B251-B907355E2BD7}" type="presParOf" srcId="{799B16B3-62AE-470F-936F-37E623A525DE}" destId="{53BCA1B3-9D3D-4AF7-A03F-02C47FD49A3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12B9-5E8E-40A2-8F96-4C6C8AB8B175}">
      <dsp:nvSpPr>
        <dsp:cNvPr id="0" name=""/>
        <dsp:cNvSpPr/>
      </dsp:nvSpPr>
      <dsp:spPr>
        <a:xfrm>
          <a:off x="2621511" y="865"/>
          <a:ext cx="824507" cy="8245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VBC</a:t>
          </a:r>
        </a:p>
      </dsp:txBody>
      <dsp:txXfrm>
        <a:off x="2742257" y="121611"/>
        <a:ext cx="583015" cy="583015"/>
      </dsp:txXfrm>
    </dsp:sp>
    <dsp:sp modelId="{A34C4E99-F7D2-40E8-842B-3E309E4E2AA8}">
      <dsp:nvSpPr>
        <dsp:cNvPr id="0" name=""/>
        <dsp:cNvSpPr/>
      </dsp:nvSpPr>
      <dsp:spPr>
        <a:xfrm rot="1350015">
          <a:off x="3490530" y="508686"/>
          <a:ext cx="219700" cy="278271"/>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a:off x="3493039" y="551729"/>
        <a:ext cx="153790" cy="166963"/>
      </dsp:txXfrm>
    </dsp:sp>
    <dsp:sp modelId="{901DD077-6D97-4335-B7EA-6542D1E0230D}">
      <dsp:nvSpPr>
        <dsp:cNvPr id="0" name=""/>
        <dsp:cNvSpPr/>
      </dsp:nvSpPr>
      <dsp:spPr>
        <a:xfrm>
          <a:off x="3766229" y="475029"/>
          <a:ext cx="824507" cy="824507"/>
        </a:xfrm>
        <a:prstGeom prst="ellipse">
          <a:avLst/>
        </a:prstGeom>
        <a:solidFill>
          <a:schemeClr val="accent2">
            <a:hueOff val="187632"/>
            <a:satOff val="4284"/>
            <a:lumOff val="21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Provider Contracting </a:t>
          </a:r>
        </a:p>
      </dsp:txBody>
      <dsp:txXfrm>
        <a:off x="3886975" y="595775"/>
        <a:ext cx="583015" cy="583015"/>
      </dsp:txXfrm>
    </dsp:sp>
    <dsp:sp modelId="{8B1D7849-3621-463D-81DE-2114D922754A}">
      <dsp:nvSpPr>
        <dsp:cNvPr id="0" name=""/>
        <dsp:cNvSpPr/>
      </dsp:nvSpPr>
      <dsp:spPr>
        <a:xfrm rot="4049981">
          <a:off x="4303336" y="1314761"/>
          <a:ext cx="219699" cy="278271"/>
        </a:xfrm>
        <a:prstGeom prst="rightArrow">
          <a:avLst>
            <a:gd name="adj1" fmla="val 60000"/>
            <a:gd name="adj2" fmla="val 50000"/>
          </a:avLst>
        </a:prstGeom>
        <a:solidFill>
          <a:schemeClr val="accent2">
            <a:hueOff val="187632"/>
            <a:satOff val="4284"/>
            <a:lumOff val="21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a:off x="4323679" y="1339969"/>
        <a:ext cx="153789" cy="166963"/>
      </dsp:txXfrm>
    </dsp:sp>
    <dsp:sp modelId="{3517BAAD-5C9C-4ADA-B5AF-6F01AF1EC5D6}">
      <dsp:nvSpPr>
        <dsp:cNvPr id="0" name=""/>
        <dsp:cNvSpPr/>
      </dsp:nvSpPr>
      <dsp:spPr>
        <a:xfrm>
          <a:off x="4240394" y="1619746"/>
          <a:ext cx="824507" cy="824507"/>
        </a:xfrm>
        <a:prstGeom prst="ellipse">
          <a:avLst/>
        </a:prstGeom>
        <a:solidFill>
          <a:schemeClr val="accent2">
            <a:hueOff val="375263"/>
            <a:satOff val="8569"/>
            <a:lumOff val="42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Quality Advisor</a:t>
          </a:r>
        </a:p>
      </dsp:txBody>
      <dsp:txXfrm>
        <a:off x="4361140" y="1740492"/>
        <a:ext cx="583015" cy="583015"/>
      </dsp:txXfrm>
    </dsp:sp>
    <dsp:sp modelId="{41890969-0E49-4771-A225-B355236E1F85}">
      <dsp:nvSpPr>
        <dsp:cNvPr id="0" name=""/>
        <dsp:cNvSpPr/>
      </dsp:nvSpPr>
      <dsp:spPr>
        <a:xfrm rot="6750019">
          <a:off x="4308095" y="2459478"/>
          <a:ext cx="219699" cy="278271"/>
        </a:xfrm>
        <a:prstGeom prst="rightArrow">
          <a:avLst>
            <a:gd name="adj1" fmla="val 60000"/>
            <a:gd name="adj2" fmla="val 50000"/>
          </a:avLst>
        </a:prstGeom>
        <a:solidFill>
          <a:schemeClr val="accent2">
            <a:hueOff val="375263"/>
            <a:satOff val="8569"/>
            <a:lumOff val="42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rot="10800000">
        <a:off x="4353662" y="2484686"/>
        <a:ext cx="153789" cy="166963"/>
      </dsp:txXfrm>
    </dsp:sp>
    <dsp:sp modelId="{91A30F33-370E-489A-88CA-F359DF45D62F}">
      <dsp:nvSpPr>
        <dsp:cNvPr id="0" name=""/>
        <dsp:cNvSpPr/>
      </dsp:nvSpPr>
      <dsp:spPr>
        <a:xfrm>
          <a:off x="3766229" y="2764462"/>
          <a:ext cx="824507" cy="824507"/>
        </a:xfrm>
        <a:prstGeom prst="ellipse">
          <a:avLst/>
        </a:prstGeom>
        <a:solidFill>
          <a:schemeClr val="accent2">
            <a:hueOff val="562895"/>
            <a:satOff val="12853"/>
            <a:lumOff val="63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Risk &amp; Gap Closure </a:t>
          </a:r>
        </a:p>
      </dsp:txBody>
      <dsp:txXfrm>
        <a:off x="3886975" y="2885208"/>
        <a:ext cx="583015" cy="583015"/>
      </dsp:txXfrm>
    </dsp:sp>
    <dsp:sp modelId="{A33F31DB-8B97-4750-8054-D3F320C02E7B}">
      <dsp:nvSpPr>
        <dsp:cNvPr id="0" name=""/>
        <dsp:cNvSpPr/>
      </dsp:nvSpPr>
      <dsp:spPr>
        <a:xfrm rot="9434715">
          <a:off x="3512426" y="3272333"/>
          <a:ext cx="212736" cy="278271"/>
        </a:xfrm>
        <a:prstGeom prst="rightArrow">
          <a:avLst>
            <a:gd name="adj1" fmla="val 60000"/>
            <a:gd name="adj2" fmla="val 50000"/>
          </a:avLst>
        </a:prstGeom>
        <a:solidFill>
          <a:schemeClr val="accent2">
            <a:hueOff val="562895"/>
            <a:satOff val="12853"/>
            <a:lumOff val="630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rot="10800000">
        <a:off x="3573763" y="3315644"/>
        <a:ext cx="148915" cy="166963"/>
      </dsp:txXfrm>
    </dsp:sp>
    <dsp:sp modelId="{900119C9-D9C9-4384-AFD8-D4C73EB0FBE5}">
      <dsp:nvSpPr>
        <dsp:cNvPr id="0" name=""/>
        <dsp:cNvSpPr/>
      </dsp:nvSpPr>
      <dsp:spPr>
        <a:xfrm>
          <a:off x="2635746" y="3238624"/>
          <a:ext cx="824507" cy="824507"/>
        </a:xfrm>
        <a:prstGeom prst="ellipse">
          <a:avLst/>
        </a:prstGeom>
        <a:solidFill>
          <a:schemeClr val="accent2">
            <a:hueOff val="750526"/>
            <a:satOff val="17137"/>
            <a:lumOff val="84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latin typeface="Calibri" panose="020F0502020204030204" pitchFamily="34" charset="0"/>
              <a:cs typeface="Calibri" panose="020F0502020204030204" pitchFamily="34" charset="0"/>
            </a:rPr>
            <a:t>Performance Analyst </a:t>
          </a:r>
        </a:p>
      </dsp:txBody>
      <dsp:txXfrm>
        <a:off x="2756492" y="3359370"/>
        <a:ext cx="583015" cy="583015"/>
      </dsp:txXfrm>
    </dsp:sp>
    <dsp:sp modelId="{F7E13D90-A41D-4F56-89E7-B2EF51BD470F}">
      <dsp:nvSpPr>
        <dsp:cNvPr id="0" name=""/>
        <dsp:cNvSpPr/>
      </dsp:nvSpPr>
      <dsp:spPr>
        <a:xfrm rot="12135028">
          <a:off x="2361121" y="3277095"/>
          <a:ext cx="226675" cy="278271"/>
        </a:xfrm>
        <a:prstGeom prst="rightArrow">
          <a:avLst>
            <a:gd name="adj1" fmla="val 60000"/>
            <a:gd name="adj2" fmla="val 50000"/>
          </a:avLst>
        </a:prstGeom>
        <a:solidFill>
          <a:schemeClr val="accent2">
            <a:hueOff val="750526"/>
            <a:satOff val="17137"/>
            <a:lumOff val="840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rot="10800000">
        <a:off x="2426591" y="3345624"/>
        <a:ext cx="158673" cy="166963"/>
      </dsp:txXfrm>
    </dsp:sp>
    <dsp:sp modelId="{481D6F14-C759-4591-927B-23422F7B8908}">
      <dsp:nvSpPr>
        <dsp:cNvPr id="0" name=""/>
        <dsp:cNvSpPr/>
      </dsp:nvSpPr>
      <dsp:spPr>
        <a:xfrm>
          <a:off x="1476790" y="2764471"/>
          <a:ext cx="824507" cy="824507"/>
        </a:xfrm>
        <a:prstGeom prst="ellipse">
          <a:avLst/>
        </a:prstGeom>
        <a:solidFill>
          <a:schemeClr val="accent2">
            <a:hueOff val="938158"/>
            <a:satOff val="21421"/>
            <a:lumOff val="105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Population Health </a:t>
          </a:r>
        </a:p>
      </dsp:txBody>
      <dsp:txXfrm>
        <a:off x="1597536" y="2885217"/>
        <a:ext cx="583015" cy="583015"/>
      </dsp:txXfrm>
    </dsp:sp>
    <dsp:sp modelId="{5FBCB5D8-E5E4-4633-96B5-5597CA07BE51}">
      <dsp:nvSpPr>
        <dsp:cNvPr id="0" name=""/>
        <dsp:cNvSpPr/>
      </dsp:nvSpPr>
      <dsp:spPr>
        <a:xfrm rot="14850022">
          <a:off x="1544496" y="2470971"/>
          <a:ext cx="219701" cy="278271"/>
        </a:xfrm>
        <a:prstGeom prst="rightArrow">
          <a:avLst>
            <a:gd name="adj1" fmla="val 60000"/>
            <a:gd name="adj2" fmla="val 50000"/>
          </a:avLst>
        </a:prstGeom>
        <a:solidFill>
          <a:schemeClr val="accent2">
            <a:hueOff val="938158"/>
            <a:satOff val="21421"/>
            <a:lumOff val="1050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rot="10800000">
        <a:off x="1590062" y="2557072"/>
        <a:ext cx="153791" cy="166963"/>
      </dsp:txXfrm>
    </dsp:sp>
    <dsp:sp modelId="{D2CA613B-22F3-401E-8967-9A6523A2B064}">
      <dsp:nvSpPr>
        <dsp:cNvPr id="0" name=""/>
        <dsp:cNvSpPr/>
      </dsp:nvSpPr>
      <dsp:spPr>
        <a:xfrm>
          <a:off x="1002637" y="1619746"/>
          <a:ext cx="824507" cy="824507"/>
        </a:xfrm>
        <a:prstGeom prst="ellipse">
          <a:avLst/>
        </a:prstGeom>
        <a:solidFill>
          <a:schemeClr val="accent2">
            <a:hueOff val="1125789"/>
            <a:satOff val="25706"/>
            <a:lumOff val="126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Operations Account Rep </a:t>
          </a:r>
        </a:p>
      </dsp:txBody>
      <dsp:txXfrm>
        <a:off x="1123383" y="1740492"/>
        <a:ext cx="583015" cy="583015"/>
      </dsp:txXfrm>
    </dsp:sp>
    <dsp:sp modelId="{B7107B6A-5DE5-44DD-9E84-D9859BA0EBF7}">
      <dsp:nvSpPr>
        <dsp:cNvPr id="0" name=""/>
        <dsp:cNvSpPr/>
      </dsp:nvSpPr>
      <dsp:spPr>
        <a:xfrm rot="17549978">
          <a:off x="1539737" y="1326246"/>
          <a:ext cx="219701" cy="278271"/>
        </a:xfrm>
        <a:prstGeom prst="rightArrow">
          <a:avLst>
            <a:gd name="adj1" fmla="val 60000"/>
            <a:gd name="adj2" fmla="val 50000"/>
          </a:avLst>
        </a:prstGeom>
        <a:solidFill>
          <a:schemeClr val="accent2">
            <a:hueOff val="1125789"/>
            <a:satOff val="25706"/>
            <a:lumOff val="1260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a:off x="1560081" y="1412347"/>
        <a:ext cx="153791" cy="166963"/>
      </dsp:txXfrm>
    </dsp:sp>
    <dsp:sp modelId="{6C64932A-CC5B-47C5-9A62-E2EB96E38DD0}">
      <dsp:nvSpPr>
        <dsp:cNvPr id="0" name=""/>
        <dsp:cNvSpPr/>
      </dsp:nvSpPr>
      <dsp:spPr>
        <a:xfrm>
          <a:off x="1476790" y="475020"/>
          <a:ext cx="824507" cy="824507"/>
        </a:xfrm>
        <a:prstGeom prst="ellipse">
          <a:avLst/>
        </a:prstGeom>
        <a:solidFill>
          <a:schemeClr val="accent2">
            <a:hueOff val="1313421"/>
            <a:satOff val="29990"/>
            <a:lumOff val="147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Calibri" panose="020F0502020204030204" pitchFamily="34" charset="0"/>
              <a:cs typeface="Calibri" panose="020F0502020204030204" pitchFamily="34" charset="0"/>
            </a:rPr>
            <a:t>Pharmacy </a:t>
          </a:r>
        </a:p>
      </dsp:txBody>
      <dsp:txXfrm>
        <a:off x="1597536" y="595766"/>
        <a:ext cx="583015" cy="583015"/>
      </dsp:txXfrm>
    </dsp:sp>
    <dsp:sp modelId="{799B16B3-62AE-470F-936F-37E623A525DE}">
      <dsp:nvSpPr>
        <dsp:cNvPr id="0" name=""/>
        <dsp:cNvSpPr/>
      </dsp:nvSpPr>
      <dsp:spPr>
        <a:xfrm rot="20250011">
          <a:off x="2345810" y="513440"/>
          <a:ext cx="219699" cy="278271"/>
        </a:xfrm>
        <a:prstGeom prst="rightArrow">
          <a:avLst>
            <a:gd name="adj1" fmla="val 60000"/>
            <a:gd name="adj2" fmla="val 50000"/>
          </a:avLst>
        </a:prstGeom>
        <a:solidFill>
          <a:schemeClr val="accent2">
            <a:hueOff val="1313421"/>
            <a:satOff val="29990"/>
            <a:lumOff val="1470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0" kern="1200" dirty="0">
            <a:solidFill>
              <a:schemeClr val="tx1"/>
            </a:solidFill>
            <a:latin typeface="Calibri" panose="020F0502020204030204" pitchFamily="34" charset="0"/>
            <a:cs typeface="Calibri" panose="020F0502020204030204" pitchFamily="34" charset="0"/>
          </a:endParaRPr>
        </a:p>
      </dsp:txBody>
      <dsp:txXfrm>
        <a:off x="2348319" y="581705"/>
        <a:ext cx="153789" cy="1669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12B8D7-AA6B-7BB3-3E53-0203F12108FD}"/>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C10E068-FBE9-7A4C-E61C-09A2FC8BA59A}"/>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DD41C6B-4CA6-4AFC-B381-E147E4F2DFF4}" type="datetimeFigureOut">
              <a:rPr lang="en-US" smtClean="0"/>
              <a:t>3/28/2024</a:t>
            </a:fld>
            <a:endParaRPr lang="en-US" dirty="0"/>
          </a:p>
        </p:txBody>
      </p:sp>
      <p:sp>
        <p:nvSpPr>
          <p:cNvPr id="4" name="Footer Placeholder 3">
            <a:extLst>
              <a:ext uri="{FF2B5EF4-FFF2-40B4-BE49-F238E27FC236}">
                <a16:creationId xmlns:a16="http://schemas.microsoft.com/office/drawing/2014/main" id="{B77914C9-3042-4DC3-0F2E-00F714630D55}"/>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4081FF-2BFB-E006-D10F-00AF8429C8D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E467BF6-4C80-4CBB-B558-5466C21745D7}" type="slidenum">
              <a:rPr lang="en-US" smtClean="0"/>
              <a:t>‹#›</a:t>
            </a:fld>
            <a:endParaRPr lang="en-US" dirty="0"/>
          </a:p>
        </p:txBody>
      </p:sp>
    </p:spTree>
    <p:extLst>
      <p:ext uri="{BB962C8B-B14F-4D97-AF65-F5344CB8AC3E}">
        <p14:creationId xmlns:p14="http://schemas.microsoft.com/office/powerpoint/2010/main" val="385800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6414" y="4421823"/>
            <a:ext cx="5150273" cy="4189095"/>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37" name="Google Shape;237;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51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70" name="Google Shape;270;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65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6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923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77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8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2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2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85" name="Google Shape;285;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58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435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44" name="Google Shape;244;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88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10" name="Google Shape;310;p1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94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0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80" name="Google Shape;280;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47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525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120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08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959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498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199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65" name="Google Shape;265;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46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65" name="Google Shape;265;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004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097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053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868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259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65" name="Google Shape;265;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00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008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defTabSz="466595">
              <a:buClrTx/>
              <a:buSzTx/>
              <a:defRPr/>
            </a:pPr>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250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5: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491" name="Google Shape;491;p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65" name="Google Shape;265;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501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8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29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sz="1200"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26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6: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497" name="Google Shape;497;p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65" name="Google Shape;265;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95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93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397" name="Google Shape;397;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63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936414" y="4421823"/>
            <a:ext cx="5150273" cy="4189095"/>
          </a:xfrm>
          <a:prstGeom prst="rect">
            <a:avLst/>
          </a:prstGeom>
        </p:spPr>
        <p:txBody>
          <a:bodyPr spcFirstLastPara="1" wrap="square" lIns="93308" tIns="46641" rIns="93308" bIns="46641" anchor="t" anchorCtr="0">
            <a:noAutofit/>
          </a:bodyPr>
          <a:lstStyle/>
          <a:p>
            <a:pPr marL="0" indent="0"/>
            <a:endParaRPr dirty="0"/>
          </a:p>
        </p:txBody>
      </p:sp>
      <p:sp>
        <p:nvSpPr>
          <p:cNvPr id="265" name="Google Shape;265;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703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chemeClr val="accent1"/>
        </a:solidFill>
        <a:effectLst/>
      </p:bgPr>
    </p:bg>
    <p:spTree>
      <p:nvGrpSpPr>
        <p:cNvPr id="1" name="Shape 12"/>
        <p:cNvGrpSpPr/>
        <p:nvPr/>
      </p:nvGrpSpPr>
      <p:grpSpPr>
        <a:xfrm>
          <a:off x="0" y="0"/>
          <a:ext cx="0" cy="0"/>
          <a:chOff x="0" y="0"/>
          <a:chExt cx="0" cy="0"/>
        </a:xfrm>
      </p:grpSpPr>
      <p:sp>
        <p:nvSpPr>
          <p:cNvPr id="13" name="Google Shape;13;p38"/>
          <p:cNvSpPr txBox="1">
            <a:spLocks noGrp="1"/>
          </p:cNvSpPr>
          <p:nvPr>
            <p:ph type="body" idx="1"/>
          </p:nvPr>
        </p:nvSpPr>
        <p:spPr>
          <a:xfrm>
            <a:off x="759049" y="3536400"/>
            <a:ext cx="5003702" cy="792602"/>
          </a:xfrm>
          <a:prstGeom prst="rect">
            <a:avLst/>
          </a:prstGeom>
          <a:noFill/>
          <a:ln>
            <a:noFill/>
          </a:ln>
        </p:spPr>
        <p:txBody>
          <a:bodyPr spcFirstLastPara="1" wrap="square" lIns="91375" tIns="91375" rIns="91375" bIns="91375" anchor="t" anchorCtr="0">
            <a:normAutofit/>
          </a:bodyPr>
          <a:lstStyle>
            <a:lvl1pPr marL="457200" lvl="0" indent="-228600" algn="l">
              <a:lnSpc>
                <a:spcPct val="100000"/>
              </a:lnSpc>
              <a:spcBef>
                <a:spcPts val="0"/>
              </a:spcBef>
              <a:spcAft>
                <a:spcPts val="0"/>
              </a:spcAft>
              <a:buClr>
                <a:srgbClr val="FFFFFF"/>
              </a:buClr>
              <a:buSzPts val="2200"/>
              <a:buFont typeface="Proxima Nova"/>
              <a:buNone/>
              <a:defRPr sz="2200">
                <a:solidFill>
                  <a:srgbClr val="FFFFFF"/>
                </a:solidFill>
              </a:defRPr>
            </a:lvl1pPr>
            <a:lvl2pPr marL="914400" lvl="1" indent="-228600" algn="l">
              <a:lnSpc>
                <a:spcPct val="100000"/>
              </a:lnSpc>
              <a:spcBef>
                <a:spcPts val="0"/>
              </a:spcBef>
              <a:spcAft>
                <a:spcPts val="0"/>
              </a:spcAft>
              <a:buClr>
                <a:srgbClr val="FFFFFF"/>
              </a:buClr>
              <a:buSzPts val="2200"/>
              <a:buFont typeface="Proxima Nova"/>
              <a:buNone/>
              <a:defRPr sz="2200">
                <a:solidFill>
                  <a:srgbClr val="FFFFFF"/>
                </a:solidFill>
              </a:defRPr>
            </a:lvl2pPr>
            <a:lvl3pPr marL="1371600" lvl="2" indent="-228600" algn="l">
              <a:lnSpc>
                <a:spcPct val="100000"/>
              </a:lnSpc>
              <a:spcBef>
                <a:spcPts val="0"/>
              </a:spcBef>
              <a:spcAft>
                <a:spcPts val="0"/>
              </a:spcAft>
              <a:buClr>
                <a:srgbClr val="FFFFFF"/>
              </a:buClr>
              <a:buSzPts val="2200"/>
              <a:buFont typeface="Proxima Nova"/>
              <a:buNone/>
              <a:defRPr sz="2200">
                <a:solidFill>
                  <a:srgbClr val="FFFFFF"/>
                </a:solidFill>
              </a:defRPr>
            </a:lvl3pPr>
            <a:lvl4pPr marL="1828800" lvl="3" indent="-228600" algn="l">
              <a:lnSpc>
                <a:spcPct val="100000"/>
              </a:lnSpc>
              <a:spcBef>
                <a:spcPts val="0"/>
              </a:spcBef>
              <a:spcAft>
                <a:spcPts val="0"/>
              </a:spcAft>
              <a:buClr>
                <a:srgbClr val="FFFFFF"/>
              </a:buClr>
              <a:buSzPts val="2200"/>
              <a:buFont typeface="Proxima Nova"/>
              <a:buNone/>
              <a:defRPr sz="2200">
                <a:solidFill>
                  <a:srgbClr val="FFFFFF"/>
                </a:solidFill>
              </a:defRPr>
            </a:lvl4pPr>
            <a:lvl5pPr marL="2286000" lvl="4" indent="-228600" algn="l">
              <a:lnSpc>
                <a:spcPct val="100000"/>
              </a:lnSpc>
              <a:spcBef>
                <a:spcPts val="0"/>
              </a:spcBef>
              <a:spcAft>
                <a:spcPts val="0"/>
              </a:spcAft>
              <a:buClr>
                <a:srgbClr val="FFFFFF"/>
              </a:buClr>
              <a:buSzPts val="2200"/>
              <a:buFont typeface="Proxima Nova"/>
              <a:buNone/>
              <a:defRPr sz="2200">
                <a:solidFill>
                  <a:srgbClr val="FFFFFF"/>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pic>
        <p:nvPicPr>
          <p:cNvPr id="14" name="Google Shape;14;p38" descr="Google Shape;14;p11"/>
          <p:cNvPicPr preferRelativeResize="0"/>
          <p:nvPr/>
        </p:nvPicPr>
        <p:blipFill rotWithShape="1">
          <a:blip r:embed="rId2">
            <a:alphaModFix/>
          </a:blip>
          <a:srcRect/>
          <a:stretch/>
        </p:blipFill>
        <p:spPr>
          <a:xfrm>
            <a:off x="5016017" y="2537324"/>
            <a:ext cx="4595034" cy="2366877"/>
          </a:xfrm>
          <a:prstGeom prst="rect">
            <a:avLst/>
          </a:prstGeom>
          <a:noFill/>
          <a:ln>
            <a:noFill/>
          </a:ln>
        </p:spPr>
      </p:pic>
      <p:sp>
        <p:nvSpPr>
          <p:cNvPr id="15" name="Google Shape;15;p38"/>
          <p:cNvSpPr/>
          <p:nvPr/>
        </p:nvSpPr>
        <p:spPr>
          <a:xfrm>
            <a:off x="880900" y="3373125"/>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pic>
        <p:nvPicPr>
          <p:cNvPr id="16" name="Google Shape;16;p38" descr="Google Shape;16;p11"/>
          <p:cNvPicPr preferRelativeResize="0"/>
          <p:nvPr/>
        </p:nvPicPr>
        <p:blipFill rotWithShape="1">
          <a:blip r:embed="rId3">
            <a:alphaModFix/>
          </a:blip>
          <a:srcRect/>
          <a:stretch/>
        </p:blipFill>
        <p:spPr>
          <a:xfrm>
            <a:off x="759049" y="676275"/>
            <a:ext cx="2193427" cy="371475"/>
          </a:xfrm>
          <a:prstGeom prst="rect">
            <a:avLst/>
          </a:prstGeom>
          <a:noFill/>
          <a:ln>
            <a:noFill/>
          </a:ln>
        </p:spPr>
      </p:pic>
      <p:sp>
        <p:nvSpPr>
          <p:cNvPr id="17" name="Google Shape;17;p38"/>
          <p:cNvSpPr txBox="1">
            <a:spLocks noGrp="1"/>
          </p:cNvSpPr>
          <p:nvPr>
            <p:ph type="title"/>
          </p:nvPr>
        </p:nvSpPr>
        <p:spPr>
          <a:xfrm>
            <a:off x="759049" y="1687775"/>
            <a:ext cx="4595103" cy="1362002"/>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FFFFFF"/>
              </a:buClr>
              <a:buSzPts val="4600"/>
              <a:buFont typeface="Proxima Nova Extrabold"/>
              <a:buNone/>
              <a:defRPr sz="4600">
                <a:solidFill>
                  <a:srgbClr val="FFFFFF"/>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18" name="Google Shape;18;p38"/>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LIDE DIVIDER copy">
  <p:cSld name="SLIDE DIVIDER copy">
    <p:spTree>
      <p:nvGrpSpPr>
        <p:cNvPr id="1" name="Shape 37"/>
        <p:cNvGrpSpPr/>
        <p:nvPr/>
      </p:nvGrpSpPr>
      <p:grpSpPr>
        <a:xfrm>
          <a:off x="0" y="0"/>
          <a:ext cx="0" cy="0"/>
          <a:chOff x="0" y="0"/>
          <a:chExt cx="0" cy="0"/>
        </a:xfrm>
      </p:grpSpPr>
      <p:pic>
        <p:nvPicPr>
          <p:cNvPr id="4" name="Picture 3" descr="A group of people posing for a photo&#10;&#10;Description automatically generated with medium confidence">
            <a:extLst>
              <a:ext uri="{FF2B5EF4-FFF2-40B4-BE49-F238E27FC236}">
                <a16:creationId xmlns:a16="http://schemas.microsoft.com/office/drawing/2014/main" id="{24BB31A8-2E68-4949-EFBB-9B586497E8B8}"/>
              </a:ext>
            </a:extLst>
          </p:cNvPr>
          <p:cNvPicPr>
            <a:picLocks noChangeAspect="1"/>
          </p:cNvPicPr>
          <p:nvPr userDrawn="1"/>
        </p:nvPicPr>
        <p:blipFill rotWithShape="1">
          <a:blip r:embed="rId2"/>
          <a:srcRect l="15486"/>
          <a:stretch/>
        </p:blipFill>
        <p:spPr>
          <a:xfrm flipH="1">
            <a:off x="2623567" y="0"/>
            <a:ext cx="6520433" cy="5143500"/>
          </a:xfrm>
          <a:prstGeom prst="rect">
            <a:avLst/>
          </a:prstGeom>
        </p:spPr>
      </p:pic>
      <p:pic>
        <p:nvPicPr>
          <p:cNvPr id="39" name="Google Shape;39;p42" descr="Shape&#10;&#10;Description automatically generated with medium confidence"/>
          <p:cNvPicPr preferRelativeResize="0"/>
          <p:nvPr/>
        </p:nvPicPr>
        <p:blipFill rotWithShape="1">
          <a:blip r:embed="rId3">
            <a:alphaModFix/>
          </a:blip>
          <a:srcRect/>
          <a:stretch/>
        </p:blipFill>
        <p:spPr>
          <a:xfrm>
            <a:off x="0" y="0"/>
            <a:ext cx="8138949" cy="5143500"/>
          </a:xfrm>
          <a:prstGeom prst="rect">
            <a:avLst/>
          </a:prstGeom>
          <a:noFill/>
          <a:ln>
            <a:noFill/>
          </a:ln>
        </p:spPr>
      </p:pic>
      <p:sp>
        <p:nvSpPr>
          <p:cNvPr id="40" name="Google Shape;40;p42"/>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41" name="Google Shape;41;p42"/>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16468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LIDE DIVIDER copy 2">
  <p:cSld name="SLIDE DIVIDER copy 2">
    <p:spTree>
      <p:nvGrpSpPr>
        <p:cNvPr id="1" name="Shape 52"/>
        <p:cNvGrpSpPr/>
        <p:nvPr/>
      </p:nvGrpSpPr>
      <p:grpSpPr>
        <a:xfrm>
          <a:off x="0" y="0"/>
          <a:ext cx="0" cy="0"/>
          <a:chOff x="0" y="0"/>
          <a:chExt cx="0" cy="0"/>
        </a:xfrm>
      </p:grpSpPr>
      <p:pic>
        <p:nvPicPr>
          <p:cNvPr id="53" name="Google Shape;53;p45" descr="bethany-beck-RGdhENaGZ94-unsplash.jpg"/>
          <p:cNvPicPr preferRelativeResize="0"/>
          <p:nvPr/>
        </p:nvPicPr>
        <p:blipFill rotWithShape="1">
          <a:blip r:embed="rId2">
            <a:alphaModFix/>
          </a:blip>
          <a:srcRect t="7285" r="20608" b="28997"/>
          <a:stretch/>
        </p:blipFill>
        <p:spPr>
          <a:xfrm>
            <a:off x="3426192" y="-3027"/>
            <a:ext cx="5764159" cy="5143500"/>
          </a:xfrm>
          <a:prstGeom prst="rect">
            <a:avLst/>
          </a:prstGeom>
          <a:noFill/>
          <a:ln>
            <a:noFill/>
          </a:ln>
        </p:spPr>
      </p:pic>
      <p:pic>
        <p:nvPicPr>
          <p:cNvPr id="54" name="Google Shape;54;p45" descr="Shape&#10;&#10;Description automatically generated with medium confidence"/>
          <p:cNvPicPr preferRelativeResize="0"/>
          <p:nvPr/>
        </p:nvPicPr>
        <p:blipFill rotWithShape="1">
          <a:blip r:embed="rId3">
            <a:alphaModFix/>
          </a:blip>
          <a:srcRect/>
          <a:stretch/>
        </p:blipFill>
        <p:spPr>
          <a:xfrm>
            <a:off x="-1" y="-2"/>
            <a:ext cx="8138949" cy="5143500"/>
          </a:xfrm>
          <a:prstGeom prst="rect">
            <a:avLst/>
          </a:prstGeom>
          <a:noFill/>
          <a:ln>
            <a:noFill/>
          </a:ln>
        </p:spPr>
      </p:pic>
      <p:sp>
        <p:nvSpPr>
          <p:cNvPr id="55" name="Google Shape;55;p45"/>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Tree>
    <p:extLst>
      <p:ext uri="{BB962C8B-B14F-4D97-AF65-F5344CB8AC3E}">
        <p14:creationId xmlns:p14="http://schemas.microsoft.com/office/powerpoint/2010/main" val="3652576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G_NUMBER">
  <p:cSld name="BIG_NUMBER">
    <p:spTree>
      <p:nvGrpSpPr>
        <p:cNvPr id="1" name="Shape 77"/>
        <p:cNvGrpSpPr/>
        <p:nvPr/>
      </p:nvGrpSpPr>
      <p:grpSpPr>
        <a:xfrm>
          <a:off x="0" y="0"/>
          <a:ext cx="0" cy="0"/>
          <a:chOff x="0" y="0"/>
          <a:chExt cx="0" cy="0"/>
        </a:xfrm>
      </p:grpSpPr>
      <p:pic>
        <p:nvPicPr>
          <p:cNvPr id="3" name="Picture 2" descr="A building with a flag on top&#10;&#10;Description automatically generated with low confidence">
            <a:extLst>
              <a:ext uri="{FF2B5EF4-FFF2-40B4-BE49-F238E27FC236}">
                <a16:creationId xmlns:a16="http://schemas.microsoft.com/office/drawing/2014/main" id="{A2782D5C-A972-86FE-4509-865C9A4CED89}"/>
              </a:ext>
            </a:extLst>
          </p:cNvPr>
          <p:cNvPicPr>
            <a:picLocks noChangeAspect="1"/>
          </p:cNvPicPr>
          <p:nvPr userDrawn="1"/>
        </p:nvPicPr>
        <p:blipFill rotWithShape="1">
          <a:blip r:embed="rId2"/>
          <a:srcRect r="28048"/>
          <a:stretch/>
        </p:blipFill>
        <p:spPr>
          <a:xfrm>
            <a:off x="3640765" y="-2"/>
            <a:ext cx="5551253" cy="5143500"/>
          </a:xfrm>
          <a:prstGeom prst="rect">
            <a:avLst/>
          </a:prstGeom>
        </p:spPr>
      </p:pic>
      <p:pic>
        <p:nvPicPr>
          <p:cNvPr id="79" name="Google Shape;79;p50" descr="Shape&#10;&#10;Description automatically generated with medium confidence"/>
          <p:cNvPicPr preferRelativeResize="0"/>
          <p:nvPr/>
        </p:nvPicPr>
        <p:blipFill rotWithShape="1">
          <a:blip r:embed="rId3">
            <a:alphaModFix/>
          </a:blip>
          <a:srcRect/>
          <a:stretch/>
        </p:blipFill>
        <p:spPr>
          <a:xfrm>
            <a:off x="-1" y="-2"/>
            <a:ext cx="8215403" cy="5191816"/>
          </a:xfrm>
          <a:prstGeom prst="rect">
            <a:avLst/>
          </a:prstGeom>
          <a:noFill/>
          <a:ln>
            <a:noFill/>
          </a:ln>
        </p:spPr>
      </p:pic>
      <p:sp>
        <p:nvSpPr>
          <p:cNvPr id="80" name="Google Shape;80;p50"/>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Tree>
    <p:extLst>
      <p:ext uri="{BB962C8B-B14F-4D97-AF65-F5344CB8AC3E}">
        <p14:creationId xmlns:p14="http://schemas.microsoft.com/office/powerpoint/2010/main" val="168388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LIDE DIVIDER copy 4">
  <p:cSld name="SLIDE DIVIDER copy 4">
    <p:spTree>
      <p:nvGrpSpPr>
        <p:cNvPr id="1" name="Shape 47"/>
        <p:cNvGrpSpPr/>
        <p:nvPr/>
      </p:nvGrpSpPr>
      <p:grpSpPr>
        <a:xfrm>
          <a:off x="0" y="0"/>
          <a:ext cx="0" cy="0"/>
          <a:chOff x="0" y="0"/>
          <a:chExt cx="0" cy="0"/>
        </a:xfrm>
      </p:grpSpPr>
      <p:pic>
        <p:nvPicPr>
          <p:cNvPr id="48" name="Google Shape;48;p44" descr="pexels-agung-pandit-wiguna-1128318.jpg"/>
          <p:cNvPicPr preferRelativeResize="0"/>
          <p:nvPr/>
        </p:nvPicPr>
        <p:blipFill rotWithShape="1">
          <a:blip r:embed="rId2">
            <a:alphaModFix/>
          </a:blip>
          <a:srcRect t="2071" r="12725" b="15151"/>
          <a:stretch/>
        </p:blipFill>
        <p:spPr>
          <a:xfrm>
            <a:off x="2395850" y="0"/>
            <a:ext cx="6857513" cy="5143500"/>
          </a:xfrm>
          <a:prstGeom prst="rect">
            <a:avLst/>
          </a:prstGeom>
          <a:noFill/>
          <a:ln>
            <a:noFill/>
          </a:ln>
        </p:spPr>
      </p:pic>
      <p:pic>
        <p:nvPicPr>
          <p:cNvPr id="49" name="Google Shape;49;p44" descr="Shape&#10;&#10;Description automatically generated with medium confidence"/>
          <p:cNvPicPr preferRelativeResize="0"/>
          <p:nvPr/>
        </p:nvPicPr>
        <p:blipFill rotWithShape="1">
          <a:blip r:embed="rId3">
            <a:alphaModFix/>
          </a:blip>
          <a:srcRect/>
          <a:stretch/>
        </p:blipFill>
        <p:spPr>
          <a:xfrm>
            <a:off x="-1" y="-2"/>
            <a:ext cx="8138949" cy="5143500"/>
          </a:xfrm>
          <a:prstGeom prst="rect">
            <a:avLst/>
          </a:prstGeom>
          <a:noFill/>
          <a:ln>
            <a:noFill/>
          </a:ln>
        </p:spPr>
      </p:pic>
      <p:sp>
        <p:nvSpPr>
          <p:cNvPr id="50" name="Google Shape;50;p44"/>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Tree>
    <p:extLst>
      <p:ext uri="{BB962C8B-B14F-4D97-AF65-F5344CB8AC3E}">
        <p14:creationId xmlns:p14="http://schemas.microsoft.com/office/powerpoint/2010/main" val="14690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LIDE DIVIDER copy 5">
  <p:cSld name="SLIDE DIVIDER copy 5">
    <p:spTree>
      <p:nvGrpSpPr>
        <p:cNvPr id="1" name="Shape 87"/>
        <p:cNvGrpSpPr/>
        <p:nvPr/>
      </p:nvGrpSpPr>
      <p:grpSpPr>
        <a:xfrm>
          <a:off x="0" y="0"/>
          <a:ext cx="0" cy="0"/>
          <a:chOff x="0" y="0"/>
          <a:chExt cx="0" cy="0"/>
        </a:xfrm>
      </p:grpSpPr>
      <p:pic>
        <p:nvPicPr>
          <p:cNvPr id="88" name="Google Shape;88;p52" descr="kelly-sikkema-FqqaJI9OxMI-unsplash.jpg"/>
          <p:cNvPicPr preferRelativeResize="0"/>
          <p:nvPr/>
        </p:nvPicPr>
        <p:blipFill rotWithShape="1">
          <a:blip r:embed="rId2">
            <a:alphaModFix/>
          </a:blip>
          <a:srcRect l="13558" b="3487"/>
          <a:stretch/>
        </p:blipFill>
        <p:spPr>
          <a:xfrm flipH="1">
            <a:off x="3037506" y="-6057"/>
            <a:ext cx="6227155" cy="5149557"/>
          </a:xfrm>
          <a:prstGeom prst="rect">
            <a:avLst/>
          </a:prstGeom>
          <a:noFill/>
          <a:ln>
            <a:noFill/>
          </a:ln>
        </p:spPr>
      </p:pic>
      <p:pic>
        <p:nvPicPr>
          <p:cNvPr id="89" name="Google Shape;89;p52" descr="Shape&#10;&#10;Description automatically generated with medium confidence"/>
          <p:cNvPicPr preferRelativeResize="0"/>
          <p:nvPr/>
        </p:nvPicPr>
        <p:blipFill rotWithShape="1">
          <a:blip r:embed="rId3">
            <a:alphaModFix/>
          </a:blip>
          <a:srcRect/>
          <a:stretch/>
        </p:blipFill>
        <p:spPr>
          <a:xfrm>
            <a:off x="-1" y="-2"/>
            <a:ext cx="8138949" cy="5143500"/>
          </a:xfrm>
          <a:prstGeom prst="rect">
            <a:avLst/>
          </a:prstGeom>
          <a:noFill/>
          <a:ln>
            <a:noFill/>
          </a:ln>
        </p:spPr>
      </p:pic>
      <p:sp>
        <p:nvSpPr>
          <p:cNvPr id="90" name="Google Shape;90;p52"/>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91" name="Google Shape;91;p52"/>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1257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207"/>
        <p:cNvGrpSpPr/>
        <p:nvPr/>
      </p:nvGrpSpPr>
      <p:grpSpPr>
        <a:xfrm>
          <a:off x="0" y="0"/>
          <a:ext cx="0" cy="0"/>
          <a:chOff x="0" y="0"/>
          <a:chExt cx="0" cy="0"/>
        </a:xfrm>
      </p:grpSpPr>
      <p:pic>
        <p:nvPicPr>
          <p:cNvPr id="208" name="Google Shape;208;p68"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09" name="Google Shape;209;p68"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10" name="Google Shape;210;p68"/>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11" name="Google Shape;211;p68"/>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12" name="Google Shape;212;p68"/>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06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_AND_BODY 2">
  <p:cSld name="TITLE_AND_BODY 2">
    <p:spTree>
      <p:nvGrpSpPr>
        <p:cNvPr id="1" name="Shape 188"/>
        <p:cNvGrpSpPr/>
        <p:nvPr/>
      </p:nvGrpSpPr>
      <p:grpSpPr>
        <a:xfrm>
          <a:off x="0" y="0"/>
          <a:ext cx="0" cy="0"/>
          <a:chOff x="0" y="0"/>
          <a:chExt cx="0" cy="0"/>
        </a:xfrm>
      </p:grpSpPr>
      <p:sp>
        <p:nvSpPr>
          <p:cNvPr id="189" name="Google Shape;189;p65"/>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190" name="Google Shape;190;p65"/>
          <p:cNvSpPr txBox="1">
            <a:spLocks noGrp="1"/>
          </p:cNvSpPr>
          <p:nvPr>
            <p:ph type="body" idx="1"/>
          </p:nvPr>
        </p:nvSpPr>
        <p:spPr>
          <a:xfrm>
            <a:off x="311698" y="798200"/>
            <a:ext cx="4422302" cy="3678600"/>
          </a:xfrm>
          <a:prstGeom prst="rect">
            <a:avLst/>
          </a:prstGeom>
          <a:noFill/>
          <a:ln>
            <a:noFill/>
          </a:ln>
        </p:spPr>
        <p:txBody>
          <a:bodyPr spcFirstLastPara="1" wrap="square" lIns="91375" tIns="91375" rIns="91375" bIns="9137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pic>
        <p:nvPicPr>
          <p:cNvPr id="191" name="Google Shape;191;p65" descr="Google Shape;48;p16"/>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192" name="Google Shape;192;p65" descr="Google Shape;49;p16"/>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193" name="Google Shape;193;p65"/>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194" name="Google Shape;194;p65"/>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5838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200"/>
        <p:cNvGrpSpPr/>
        <p:nvPr/>
      </p:nvGrpSpPr>
      <p:grpSpPr>
        <a:xfrm>
          <a:off x="0" y="0"/>
          <a:ext cx="0" cy="0"/>
          <a:chOff x="0" y="0"/>
          <a:chExt cx="0" cy="0"/>
        </a:xfrm>
      </p:grpSpPr>
      <p:sp>
        <p:nvSpPr>
          <p:cNvPr id="201" name="Google Shape;201;p67"/>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02" name="Google Shape;202;p67"/>
          <p:cNvSpPr txBox="1">
            <a:spLocks noGrp="1"/>
          </p:cNvSpPr>
          <p:nvPr>
            <p:ph type="body" idx="1"/>
          </p:nvPr>
        </p:nvSpPr>
        <p:spPr>
          <a:xfrm>
            <a:off x="311698" y="1152475"/>
            <a:ext cx="3999903" cy="3416400"/>
          </a:xfrm>
          <a:prstGeom prst="rect">
            <a:avLst/>
          </a:prstGeom>
          <a:noFill/>
          <a:ln>
            <a:noFill/>
          </a:ln>
        </p:spPr>
        <p:txBody>
          <a:bodyPr spcFirstLastPara="1" wrap="square" lIns="91375" tIns="91375" rIns="91375" bIns="9137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3" name="Google Shape;203;p67"/>
          <p:cNvSpPr txBox="1">
            <a:spLocks noGrp="1"/>
          </p:cNvSpPr>
          <p:nvPr>
            <p:ph type="body" idx="2"/>
          </p:nvPr>
        </p:nvSpPr>
        <p:spPr>
          <a:xfrm>
            <a:off x="4832398" y="1152475"/>
            <a:ext cx="3999903" cy="3416400"/>
          </a:xfrm>
          <a:prstGeom prst="rect">
            <a:avLst/>
          </a:prstGeom>
          <a:noFill/>
          <a:ln>
            <a:noFill/>
          </a:ln>
        </p:spPr>
        <p:txBody>
          <a:bodyPr spcFirstLastPara="1" wrap="square" lIns="91375" tIns="91375" rIns="91375" bIns="913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pic>
        <p:nvPicPr>
          <p:cNvPr id="204" name="Google Shape;204;p67" descr="Google Shape;66;p19"/>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05" name="Google Shape;205;p67" descr="Google Shape;67;p19"/>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06" name="Google Shape;206;p67"/>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35068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207"/>
        <p:cNvGrpSpPr/>
        <p:nvPr/>
      </p:nvGrpSpPr>
      <p:grpSpPr>
        <a:xfrm>
          <a:off x="0" y="0"/>
          <a:ext cx="0" cy="0"/>
          <a:chOff x="0" y="0"/>
          <a:chExt cx="0" cy="0"/>
        </a:xfrm>
      </p:grpSpPr>
      <p:pic>
        <p:nvPicPr>
          <p:cNvPr id="208" name="Google Shape;208;p68"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09" name="Google Shape;209;p68"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10" name="Google Shape;210;p68"/>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11" name="Google Shape;211;p68"/>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12" name="Google Shape;212;p68"/>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667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spTree>
      <p:nvGrpSpPr>
        <p:cNvPr id="1" name="Shape 213"/>
        <p:cNvGrpSpPr/>
        <p:nvPr/>
      </p:nvGrpSpPr>
      <p:grpSpPr>
        <a:xfrm>
          <a:off x="0" y="0"/>
          <a:ext cx="0" cy="0"/>
          <a:chOff x="0" y="0"/>
          <a:chExt cx="0" cy="0"/>
        </a:xfrm>
      </p:grpSpPr>
      <p:pic>
        <p:nvPicPr>
          <p:cNvPr id="214" name="Google Shape;214;p69"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15" name="Google Shape;215;p69"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16" name="Google Shape;216;p69"/>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17" name="Google Shape;217;p69"/>
          <p:cNvSpPr txBox="1">
            <a:spLocks noGrp="1"/>
          </p:cNvSpPr>
          <p:nvPr>
            <p:ph type="title"/>
          </p:nvPr>
        </p:nvSpPr>
        <p:spPr>
          <a:xfrm>
            <a:off x="311698" y="225499"/>
            <a:ext cx="6146403" cy="451201"/>
          </a:xfrm>
          <a:prstGeom prst="rect">
            <a:avLst/>
          </a:prstGeom>
          <a:noFill/>
          <a:ln>
            <a:noFill/>
          </a:ln>
        </p:spPr>
        <p:txBody>
          <a:bodyPr spcFirstLastPara="1" wrap="square" lIns="91375" tIns="91375" rIns="91375" bIns="91375" anchor="b" anchorCtr="0">
            <a:normAutofit/>
          </a:bodyPr>
          <a:lstStyle>
            <a:lvl1pPr lvl="0" algn="l">
              <a:lnSpc>
                <a:spcPct val="100000"/>
              </a:lnSpc>
              <a:spcBef>
                <a:spcPts val="0"/>
              </a:spcBef>
              <a:spcAft>
                <a:spcPts val="0"/>
              </a:spcAft>
              <a:buClr>
                <a:schemeClr val="accent1"/>
              </a:buClr>
              <a:buSzPts val="2400"/>
              <a:buFont typeface="Proxima Nova Extrabold"/>
              <a:buNone/>
              <a:defRPr sz="24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18" name="Google Shape;218;p69"/>
          <p:cNvSpPr txBox="1">
            <a:spLocks noGrp="1"/>
          </p:cNvSpPr>
          <p:nvPr>
            <p:ph type="body" idx="1"/>
          </p:nvPr>
        </p:nvSpPr>
        <p:spPr>
          <a:xfrm>
            <a:off x="311698" y="875248"/>
            <a:ext cx="2808003" cy="3179403"/>
          </a:xfrm>
          <a:prstGeom prst="rect">
            <a:avLst/>
          </a:prstGeom>
          <a:noFill/>
          <a:ln>
            <a:noFill/>
          </a:ln>
        </p:spPr>
        <p:txBody>
          <a:bodyPr spcFirstLastPara="1" wrap="square" lIns="91375" tIns="91375" rIns="91375" bIns="9137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19" name="Google Shape;219;p69"/>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87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20"/>
        <p:cNvGrpSpPr/>
        <p:nvPr/>
      </p:nvGrpSpPr>
      <p:grpSpPr>
        <a:xfrm>
          <a:off x="0" y="0"/>
          <a:ext cx="0" cy="0"/>
          <a:chOff x="0" y="0"/>
          <a:chExt cx="0" cy="0"/>
        </a:xfrm>
      </p:grpSpPr>
      <p:pic>
        <p:nvPicPr>
          <p:cNvPr id="21" name="Google Shape;21;p39" descr="Shape&#10;&#10;Description automatically generated with medium confidence"/>
          <p:cNvPicPr preferRelativeResize="0"/>
          <p:nvPr/>
        </p:nvPicPr>
        <p:blipFill rotWithShape="1">
          <a:blip r:embed="rId2">
            <a:alphaModFix/>
          </a:blip>
          <a:srcRect/>
          <a:stretch/>
        </p:blipFill>
        <p:spPr>
          <a:xfrm>
            <a:off x="-2151185" y="0"/>
            <a:ext cx="8159262" cy="5156338"/>
          </a:xfrm>
          <a:prstGeom prst="rect">
            <a:avLst/>
          </a:prstGeom>
          <a:noFill/>
          <a:ln>
            <a:noFill/>
          </a:ln>
        </p:spPr>
      </p:pic>
      <p:sp>
        <p:nvSpPr>
          <p:cNvPr id="22" name="Google Shape;22;p39"/>
          <p:cNvSpPr txBox="1">
            <a:spLocks noGrp="1"/>
          </p:cNvSpPr>
          <p:nvPr>
            <p:ph type="title"/>
          </p:nvPr>
        </p:nvSpPr>
        <p:spPr>
          <a:xfrm>
            <a:off x="519575" y="672373"/>
            <a:ext cx="2458800" cy="18753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FFFFFF"/>
              </a:buClr>
              <a:buSzPts val="3600"/>
              <a:buFont typeface="Proxima Nova Extrabold"/>
              <a:buNone/>
              <a:defRPr sz="3600">
                <a:solidFill>
                  <a:srgbClr val="FFFFFF"/>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3" name="Google Shape;23;p39"/>
          <p:cNvSpPr txBox="1">
            <a:spLocks noGrp="1"/>
          </p:cNvSpPr>
          <p:nvPr>
            <p:ph type="body" idx="1"/>
          </p:nvPr>
        </p:nvSpPr>
        <p:spPr>
          <a:xfrm>
            <a:off x="5346338" y="1762474"/>
            <a:ext cx="3811500" cy="393602"/>
          </a:xfrm>
          <a:prstGeom prst="rect">
            <a:avLst/>
          </a:prstGeom>
          <a:noFill/>
          <a:ln>
            <a:noFill/>
          </a:ln>
        </p:spPr>
        <p:txBody>
          <a:bodyPr spcFirstLastPara="1" wrap="square" lIns="91375" tIns="91375" rIns="91375" bIns="91375" anchor="t" anchorCtr="0">
            <a:normAutofit/>
          </a:bodyPr>
          <a:lstStyle>
            <a:lvl1pPr marL="457200" lvl="0" indent="-228600" algn="l">
              <a:lnSpc>
                <a:spcPct val="115000"/>
              </a:lnSpc>
              <a:spcBef>
                <a:spcPts val="0"/>
              </a:spcBef>
              <a:spcAft>
                <a:spcPts val="0"/>
              </a:spcAft>
              <a:buClr>
                <a:schemeClr val="accent5"/>
              </a:buClr>
              <a:buSzPts val="1600"/>
              <a:buFont typeface="Proxima Nova"/>
              <a:buNone/>
              <a:defRPr sz="1600"/>
            </a:lvl1pPr>
            <a:lvl2pPr marL="914400" lvl="1" indent="-228600" algn="l">
              <a:lnSpc>
                <a:spcPct val="115000"/>
              </a:lnSpc>
              <a:spcBef>
                <a:spcPts val="0"/>
              </a:spcBef>
              <a:spcAft>
                <a:spcPts val="0"/>
              </a:spcAft>
              <a:buClr>
                <a:schemeClr val="accent5"/>
              </a:buClr>
              <a:buSzPts val="1600"/>
              <a:buFont typeface="Proxima Nova"/>
              <a:buNone/>
              <a:defRPr sz="1600"/>
            </a:lvl2pPr>
            <a:lvl3pPr marL="1371600" lvl="2" indent="-228600" algn="l">
              <a:lnSpc>
                <a:spcPct val="115000"/>
              </a:lnSpc>
              <a:spcBef>
                <a:spcPts val="0"/>
              </a:spcBef>
              <a:spcAft>
                <a:spcPts val="0"/>
              </a:spcAft>
              <a:buClr>
                <a:schemeClr val="accent5"/>
              </a:buClr>
              <a:buSzPts val="1600"/>
              <a:buFont typeface="Proxima Nova"/>
              <a:buNone/>
              <a:defRPr sz="1600"/>
            </a:lvl3pPr>
            <a:lvl4pPr marL="1828800" lvl="3" indent="-228600" algn="l">
              <a:lnSpc>
                <a:spcPct val="115000"/>
              </a:lnSpc>
              <a:spcBef>
                <a:spcPts val="0"/>
              </a:spcBef>
              <a:spcAft>
                <a:spcPts val="0"/>
              </a:spcAft>
              <a:buClr>
                <a:schemeClr val="accent5"/>
              </a:buClr>
              <a:buSzPts val="1600"/>
              <a:buFont typeface="Proxima Nova"/>
              <a:buNone/>
              <a:defRPr sz="1600"/>
            </a:lvl4pPr>
            <a:lvl5pPr marL="2286000" lvl="4" indent="-228600" algn="l">
              <a:lnSpc>
                <a:spcPct val="115000"/>
              </a:lnSpc>
              <a:spcBef>
                <a:spcPts val="0"/>
              </a:spcBef>
              <a:spcAft>
                <a:spcPts val="0"/>
              </a:spcAft>
              <a:buClr>
                <a:schemeClr val="accent5"/>
              </a:buClr>
              <a:buSzPts val="1600"/>
              <a:buFont typeface="Proxima Nova"/>
              <a:buNone/>
              <a:defRPr sz="16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 name="Google Shape;24;p39"/>
          <p:cNvSpPr txBox="1">
            <a:spLocks noGrp="1"/>
          </p:cNvSpPr>
          <p:nvPr>
            <p:ph type="sldNum" idx="12"/>
          </p:nvPr>
        </p:nvSpPr>
        <p:spPr>
          <a:xfrm>
            <a:off x="8752030" y="4728586"/>
            <a:ext cx="294358" cy="281911"/>
          </a:xfrm>
          <a:prstGeom prst="rect">
            <a:avLst/>
          </a:prstGeom>
          <a:noFill/>
          <a:ln>
            <a:noFill/>
          </a:ln>
        </p:spPr>
        <p:txBody>
          <a:bodyPr spcFirstLastPara="1" wrap="square" lIns="91375" tIns="91375" rIns="91375" bIns="91375" anchor="ctr" anchorCtr="0">
            <a:normAutofit/>
          </a:bodyPr>
          <a:lstStyle>
            <a:lvl1pPr marL="0" lvl="0"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b="0" i="0" u="none" strike="noStrike" cap="non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MAIN_POINT">
  <p:cSld name="MAIN_POINT">
    <p:spTree>
      <p:nvGrpSpPr>
        <p:cNvPr id="1" name="Shape 220"/>
        <p:cNvGrpSpPr/>
        <p:nvPr/>
      </p:nvGrpSpPr>
      <p:grpSpPr>
        <a:xfrm>
          <a:off x="0" y="0"/>
          <a:ext cx="0" cy="0"/>
          <a:chOff x="0" y="0"/>
          <a:chExt cx="0" cy="0"/>
        </a:xfrm>
      </p:grpSpPr>
      <p:pic>
        <p:nvPicPr>
          <p:cNvPr id="221" name="Google Shape;221;p70"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22" name="Google Shape;222;p70"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23" name="Google Shape;223;p70"/>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24" name="Google Shape;224;p70"/>
          <p:cNvSpPr txBox="1">
            <a:spLocks noGrp="1"/>
          </p:cNvSpPr>
          <p:nvPr>
            <p:ph type="title"/>
          </p:nvPr>
        </p:nvSpPr>
        <p:spPr>
          <a:xfrm>
            <a:off x="490250" y="450148"/>
            <a:ext cx="6367801" cy="4090803"/>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chemeClr val="accent1"/>
              </a:buClr>
              <a:buSzPts val="4800"/>
              <a:buFont typeface="Proxima Nova Extrabold"/>
              <a:buNone/>
              <a:defRPr sz="48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25" name="Google Shape;225;p70"/>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84921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6"/>
        <p:cNvGrpSpPr/>
        <p:nvPr/>
      </p:nvGrpSpPr>
      <p:grpSpPr>
        <a:xfrm>
          <a:off x="0" y="0"/>
          <a:ext cx="0" cy="0"/>
          <a:chOff x="0" y="0"/>
          <a:chExt cx="0" cy="0"/>
        </a:xfrm>
      </p:grpSpPr>
      <p:pic>
        <p:nvPicPr>
          <p:cNvPr id="227" name="Google Shape;227;p71"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28" name="Google Shape;228;p71"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29" name="Google Shape;229;p71"/>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30" name="Google Shape;230;p71"/>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647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_1">
  <p:cSld name="TITLE_1">
    <p:spTree>
      <p:nvGrpSpPr>
        <p:cNvPr id="1" name="Shape 231"/>
        <p:cNvGrpSpPr/>
        <p:nvPr/>
      </p:nvGrpSpPr>
      <p:grpSpPr>
        <a:xfrm>
          <a:off x="0" y="0"/>
          <a:ext cx="0" cy="0"/>
          <a:chOff x="0" y="0"/>
          <a:chExt cx="0" cy="0"/>
        </a:xfrm>
      </p:grpSpPr>
      <p:sp>
        <p:nvSpPr>
          <p:cNvPr id="232" name="Google Shape;232;p72"/>
          <p:cNvSpPr txBox="1">
            <a:spLocks noGrp="1"/>
          </p:cNvSpPr>
          <p:nvPr>
            <p:ph type="title"/>
          </p:nvPr>
        </p:nvSpPr>
        <p:spPr>
          <a:xfrm>
            <a:off x="311708" y="744573"/>
            <a:ext cx="8520601" cy="2052603"/>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chemeClr val="accent1"/>
              </a:buClr>
              <a:buSzPts val="5200"/>
              <a:buFont typeface="Proxima Nova Extrabold"/>
              <a:buNone/>
              <a:defRPr sz="52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33" name="Google Shape;233;p72"/>
          <p:cNvSpPr txBox="1">
            <a:spLocks noGrp="1"/>
          </p:cNvSpPr>
          <p:nvPr>
            <p:ph type="body" idx="1"/>
          </p:nvPr>
        </p:nvSpPr>
        <p:spPr>
          <a:xfrm>
            <a:off x="311698" y="2834125"/>
            <a:ext cx="8520603" cy="792602"/>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chemeClr val="accent5"/>
              </a:buClr>
              <a:buSzPts val="2800"/>
              <a:buFont typeface="Proxima Nova"/>
              <a:buNone/>
              <a:defRPr sz="2800"/>
            </a:lvl1pPr>
            <a:lvl2pPr marL="914400" lvl="1" indent="-228600" algn="ctr">
              <a:lnSpc>
                <a:spcPct val="100000"/>
              </a:lnSpc>
              <a:spcBef>
                <a:spcPts val="0"/>
              </a:spcBef>
              <a:spcAft>
                <a:spcPts val="0"/>
              </a:spcAft>
              <a:buClr>
                <a:schemeClr val="accent5"/>
              </a:buClr>
              <a:buSzPts val="2800"/>
              <a:buFont typeface="Proxima Nova"/>
              <a:buNone/>
              <a:defRPr sz="2800"/>
            </a:lvl2pPr>
            <a:lvl3pPr marL="1371600" lvl="2" indent="-228600" algn="ctr">
              <a:lnSpc>
                <a:spcPct val="100000"/>
              </a:lnSpc>
              <a:spcBef>
                <a:spcPts val="0"/>
              </a:spcBef>
              <a:spcAft>
                <a:spcPts val="0"/>
              </a:spcAft>
              <a:buClr>
                <a:schemeClr val="accent5"/>
              </a:buClr>
              <a:buSzPts val="2800"/>
              <a:buFont typeface="Proxima Nova"/>
              <a:buNone/>
              <a:defRPr sz="2800"/>
            </a:lvl3pPr>
            <a:lvl4pPr marL="1828800" lvl="3" indent="-228600" algn="ctr">
              <a:lnSpc>
                <a:spcPct val="100000"/>
              </a:lnSpc>
              <a:spcBef>
                <a:spcPts val="0"/>
              </a:spcBef>
              <a:spcAft>
                <a:spcPts val="0"/>
              </a:spcAft>
              <a:buClr>
                <a:schemeClr val="accent5"/>
              </a:buClr>
              <a:buSzPts val="2800"/>
              <a:buFont typeface="Proxima Nova"/>
              <a:buNone/>
              <a:defRPr sz="2800"/>
            </a:lvl4pPr>
            <a:lvl5pPr marL="2286000" lvl="4" indent="-228600" algn="ctr">
              <a:lnSpc>
                <a:spcPct val="100000"/>
              </a:lnSpc>
              <a:spcBef>
                <a:spcPts val="0"/>
              </a:spcBef>
              <a:spcAft>
                <a:spcPts val="0"/>
              </a:spcAft>
              <a:buClr>
                <a:schemeClr val="accent5"/>
              </a:buClr>
              <a:buSzPts val="2800"/>
              <a:buFont typeface="Proxima Nova"/>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4" name="Google Shape;234;p72"/>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5282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_AND_BODY 2">
  <p:cSld name="TITLE_AND_BODY 2">
    <p:spTree>
      <p:nvGrpSpPr>
        <p:cNvPr id="1" name="Shape 188"/>
        <p:cNvGrpSpPr/>
        <p:nvPr/>
      </p:nvGrpSpPr>
      <p:grpSpPr>
        <a:xfrm>
          <a:off x="0" y="0"/>
          <a:ext cx="0" cy="0"/>
          <a:chOff x="0" y="0"/>
          <a:chExt cx="0" cy="0"/>
        </a:xfrm>
      </p:grpSpPr>
      <p:sp>
        <p:nvSpPr>
          <p:cNvPr id="189" name="Google Shape;189;p65"/>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190" name="Google Shape;190;p65"/>
          <p:cNvSpPr txBox="1">
            <a:spLocks noGrp="1"/>
          </p:cNvSpPr>
          <p:nvPr>
            <p:ph type="body" idx="1"/>
          </p:nvPr>
        </p:nvSpPr>
        <p:spPr>
          <a:xfrm>
            <a:off x="311698" y="798200"/>
            <a:ext cx="4422302" cy="3678600"/>
          </a:xfrm>
          <a:prstGeom prst="rect">
            <a:avLst/>
          </a:prstGeom>
          <a:noFill/>
          <a:ln>
            <a:noFill/>
          </a:ln>
        </p:spPr>
        <p:txBody>
          <a:bodyPr spcFirstLastPara="1" wrap="square" lIns="91375" tIns="91375" rIns="91375" bIns="9137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pic>
        <p:nvPicPr>
          <p:cNvPr id="191" name="Google Shape;191;p65" descr="Google Shape;48;p16"/>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192" name="Google Shape;192;p65" descr="Google Shape;49;p16"/>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193" name="Google Shape;193;p65"/>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194" name="Google Shape;194;p65"/>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2954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200"/>
        <p:cNvGrpSpPr/>
        <p:nvPr/>
      </p:nvGrpSpPr>
      <p:grpSpPr>
        <a:xfrm>
          <a:off x="0" y="0"/>
          <a:ext cx="0" cy="0"/>
          <a:chOff x="0" y="0"/>
          <a:chExt cx="0" cy="0"/>
        </a:xfrm>
      </p:grpSpPr>
      <p:sp>
        <p:nvSpPr>
          <p:cNvPr id="201" name="Google Shape;201;p67"/>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02" name="Google Shape;202;p67"/>
          <p:cNvSpPr txBox="1">
            <a:spLocks noGrp="1"/>
          </p:cNvSpPr>
          <p:nvPr>
            <p:ph type="body" idx="1"/>
          </p:nvPr>
        </p:nvSpPr>
        <p:spPr>
          <a:xfrm>
            <a:off x="311698" y="1152475"/>
            <a:ext cx="3999903" cy="3416400"/>
          </a:xfrm>
          <a:prstGeom prst="rect">
            <a:avLst/>
          </a:prstGeom>
          <a:noFill/>
          <a:ln>
            <a:noFill/>
          </a:ln>
        </p:spPr>
        <p:txBody>
          <a:bodyPr spcFirstLastPara="1" wrap="square" lIns="91375" tIns="91375" rIns="91375" bIns="9137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3" name="Google Shape;203;p67"/>
          <p:cNvSpPr txBox="1">
            <a:spLocks noGrp="1"/>
          </p:cNvSpPr>
          <p:nvPr>
            <p:ph type="body" idx="2"/>
          </p:nvPr>
        </p:nvSpPr>
        <p:spPr>
          <a:xfrm>
            <a:off x="4832398" y="1152475"/>
            <a:ext cx="3999903" cy="3416400"/>
          </a:xfrm>
          <a:prstGeom prst="rect">
            <a:avLst/>
          </a:prstGeom>
          <a:noFill/>
          <a:ln>
            <a:noFill/>
          </a:ln>
        </p:spPr>
        <p:txBody>
          <a:bodyPr spcFirstLastPara="1" wrap="square" lIns="91375" tIns="91375" rIns="91375" bIns="913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pic>
        <p:nvPicPr>
          <p:cNvPr id="204" name="Google Shape;204;p67" descr="Google Shape;66;p19"/>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05" name="Google Shape;205;p67" descr="Google Shape;67;p19"/>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06" name="Google Shape;206;p67"/>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3588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207"/>
        <p:cNvGrpSpPr/>
        <p:nvPr/>
      </p:nvGrpSpPr>
      <p:grpSpPr>
        <a:xfrm>
          <a:off x="0" y="0"/>
          <a:ext cx="0" cy="0"/>
          <a:chOff x="0" y="0"/>
          <a:chExt cx="0" cy="0"/>
        </a:xfrm>
      </p:grpSpPr>
      <p:pic>
        <p:nvPicPr>
          <p:cNvPr id="208" name="Google Shape;208;p68"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09" name="Google Shape;209;p68"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10" name="Google Shape;210;p68"/>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11" name="Google Shape;211;p68"/>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12" name="Google Shape;212;p68"/>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83070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spTree>
      <p:nvGrpSpPr>
        <p:cNvPr id="1" name="Shape 213"/>
        <p:cNvGrpSpPr/>
        <p:nvPr/>
      </p:nvGrpSpPr>
      <p:grpSpPr>
        <a:xfrm>
          <a:off x="0" y="0"/>
          <a:ext cx="0" cy="0"/>
          <a:chOff x="0" y="0"/>
          <a:chExt cx="0" cy="0"/>
        </a:xfrm>
      </p:grpSpPr>
      <p:pic>
        <p:nvPicPr>
          <p:cNvPr id="214" name="Google Shape;214;p69"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15" name="Google Shape;215;p69"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16" name="Google Shape;216;p69"/>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17" name="Google Shape;217;p69"/>
          <p:cNvSpPr txBox="1">
            <a:spLocks noGrp="1"/>
          </p:cNvSpPr>
          <p:nvPr>
            <p:ph type="title"/>
          </p:nvPr>
        </p:nvSpPr>
        <p:spPr>
          <a:xfrm>
            <a:off x="311698" y="225499"/>
            <a:ext cx="6146403" cy="451201"/>
          </a:xfrm>
          <a:prstGeom prst="rect">
            <a:avLst/>
          </a:prstGeom>
          <a:noFill/>
          <a:ln>
            <a:noFill/>
          </a:ln>
        </p:spPr>
        <p:txBody>
          <a:bodyPr spcFirstLastPara="1" wrap="square" lIns="91375" tIns="91375" rIns="91375" bIns="91375" anchor="b" anchorCtr="0">
            <a:normAutofit/>
          </a:bodyPr>
          <a:lstStyle>
            <a:lvl1pPr lvl="0" algn="l">
              <a:lnSpc>
                <a:spcPct val="100000"/>
              </a:lnSpc>
              <a:spcBef>
                <a:spcPts val="0"/>
              </a:spcBef>
              <a:spcAft>
                <a:spcPts val="0"/>
              </a:spcAft>
              <a:buClr>
                <a:schemeClr val="accent1"/>
              </a:buClr>
              <a:buSzPts val="2400"/>
              <a:buFont typeface="Proxima Nova Extrabold"/>
              <a:buNone/>
              <a:defRPr sz="24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18" name="Google Shape;218;p69"/>
          <p:cNvSpPr txBox="1">
            <a:spLocks noGrp="1"/>
          </p:cNvSpPr>
          <p:nvPr>
            <p:ph type="body" idx="1"/>
          </p:nvPr>
        </p:nvSpPr>
        <p:spPr>
          <a:xfrm>
            <a:off x="311698" y="875248"/>
            <a:ext cx="2808003" cy="3179403"/>
          </a:xfrm>
          <a:prstGeom prst="rect">
            <a:avLst/>
          </a:prstGeom>
          <a:noFill/>
          <a:ln>
            <a:noFill/>
          </a:ln>
        </p:spPr>
        <p:txBody>
          <a:bodyPr spcFirstLastPara="1" wrap="square" lIns="91375" tIns="91375" rIns="91375" bIns="9137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19" name="Google Shape;219;p69"/>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2803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MAIN_POINT">
  <p:cSld name="MAIN_POINT">
    <p:spTree>
      <p:nvGrpSpPr>
        <p:cNvPr id="1" name="Shape 220"/>
        <p:cNvGrpSpPr/>
        <p:nvPr/>
      </p:nvGrpSpPr>
      <p:grpSpPr>
        <a:xfrm>
          <a:off x="0" y="0"/>
          <a:ext cx="0" cy="0"/>
          <a:chOff x="0" y="0"/>
          <a:chExt cx="0" cy="0"/>
        </a:xfrm>
      </p:grpSpPr>
      <p:pic>
        <p:nvPicPr>
          <p:cNvPr id="221" name="Google Shape;221;p70"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22" name="Google Shape;222;p70"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23" name="Google Shape;223;p70"/>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24" name="Google Shape;224;p70"/>
          <p:cNvSpPr txBox="1">
            <a:spLocks noGrp="1"/>
          </p:cNvSpPr>
          <p:nvPr>
            <p:ph type="title"/>
          </p:nvPr>
        </p:nvSpPr>
        <p:spPr>
          <a:xfrm>
            <a:off x="490250" y="450148"/>
            <a:ext cx="6367801" cy="4090803"/>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chemeClr val="accent1"/>
              </a:buClr>
              <a:buSzPts val="4800"/>
              <a:buFont typeface="Proxima Nova Extrabold"/>
              <a:buNone/>
              <a:defRPr sz="48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25" name="Google Shape;225;p70"/>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2248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6"/>
        <p:cNvGrpSpPr/>
        <p:nvPr/>
      </p:nvGrpSpPr>
      <p:grpSpPr>
        <a:xfrm>
          <a:off x="0" y="0"/>
          <a:ext cx="0" cy="0"/>
          <a:chOff x="0" y="0"/>
          <a:chExt cx="0" cy="0"/>
        </a:xfrm>
      </p:grpSpPr>
      <p:pic>
        <p:nvPicPr>
          <p:cNvPr id="227" name="Google Shape;227;p71"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28" name="Google Shape;228;p71"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29" name="Google Shape;229;p71"/>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30" name="Google Shape;230;p71"/>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876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_1">
  <p:cSld name="TITLE_1">
    <p:spTree>
      <p:nvGrpSpPr>
        <p:cNvPr id="1" name="Shape 231"/>
        <p:cNvGrpSpPr/>
        <p:nvPr/>
      </p:nvGrpSpPr>
      <p:grpSpPr>
        <a:xfrm>
          <a:off x="0" y="0"/>
          <a:ext cx="0" cy="0"/>
          <a:chOff x="0" y="0"/>
          <a:chExt cx="0" cy="0"/>
        </a:xfrm>
      </p:grpSpPr>
      <p:sp>
        <p:nvSpPr>
          <p:cNvPr id="232" name="Google Shape;232;p72"/>
          <p:cNvSpPr txBox="1">
            <a:spLocks noGrp="1"/>
          </p:cNvSpPr>
          <p:nvPr>
            <p:ph type="title"/>
          </p:nvPr>
        </p:nvSpPr>
        <p:spPr>
          <a:xfrm>
            <a:off x="311708" y="744573"/>
            <a:ext cx="8520601" cy="2052603"/>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chemeClr val="accent1"/>
              </a:buClr>
              <a:buSzPts val="5200"/>
              <a:buFont typeface="Proxima Nova Extrabold"/>
              <a:buNone/>
              <a:defRPr sz="52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33" name="Google Shape;233;p72"/>
          <p:cNvSpPr txBox="1">
            <a:spLocks noGrp="1"/>
          </p:cNvSpPr>
          <p:nvPr>
            <p:ph type="body" idx="1"/>
          </p:nvPr>
        </p:nvSpPr>
        <p:spPr>
          <a:xfrm>
            <a:off x="311698" y="2834125"/>
            <a:ext cx="8520603" cy="792602"/>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chemeClr val="accent5"/>
              </a:buClr>
              <a:buSzPts val="2800"/>
              <a:buFont typeface="Proxima Nova"/>
              <a:buNone/>
              <a:defRPr sz="2800"/>
            </a:lvl1pPr>
            <a:lvl2pPr marL="914400" lvl="1" indent="-228600" algn="ctr">
              <a:lnSpc>
                <a:spcPct val="100000"/>
              </a:lnSpc>
              <a:spcBef>
                <a:spcPts val="0"/>
              </a:spcBef>
              <a:spcAft>
                <a:spcPts val="0"/>
              </a:spcAft>
              <a:buClr>
                <a:schemeClr val="accent5"/>
              </a:buClr>
              <a:buSzPts val="2800"/>
              <a:buFont typeface="Proxima Nova"/>
              <a:buNone/>
              <a:defRPr sz="2800"/>
            </a:lvl2pPr>
            <a:lvl3pPr marL="1371600" lvl="2" indent="-228600" algn="ctr">
              <a:lnSpc>
                <a:spcPct val="100000"/>
              </a:lnSpc>
              <a:spcBef>
                <a:spcPts val="0"/>
              </a:spcBef>
              <a:spcAft>
                <a:spcPts val="0"/>
              </a:spcAft>
              <a:buClr>
                <a:schemeClr val="accent5"/>
              </a:buClr>
              <a:buSzPts val="2800"/>
              <a:buFont typeface="Proxima Nova"/>
              <a:buNone/>
              <a:defRPr sz="2800"/>
            </a:lvl3pPr>
            <a:lvl4pPr marL="1828800" lvl="3" indent="-228600" algn="ctr">
              <a:lnSpc>
                <a:spcPct val="100000"/>
              </a:lnSpc>
              <a:spcBef>
                <a:spcPts val="0"/>
              </a:spcBef>
              <a:spcAft>
                <a:spcPts val="0"/>
              </a:spcAft>
              <a:buClr>
                <a:schemeClr val="accent5"/>
              </a:buClr>
              <a:buSzPts val="2800"/>
              <a:buFont typeface="Proxima Nova"/>
              <a:buNone/>
              <a:defRPr sz="2800"/>
            </a:lvl4pPr>
            <a:lvl5pPr marL="2286000" lvl="4" indent="-228600" algn="ctr">
              <a:lnSpc>
                <a:spcPct val="100000"/>
              </a:lnSpc>
              <a:spcBef>
                <a:spcPts val="0"/>
              </a:spcBef>
              <a:spcAft>
                <a:spcPts val="0"/>
              </a:spcAft>
              <a:buClr>
                <a:schemeClr val="accent5"/>
              </a:buClr>
              <a:buSzPts val="2800"/>
              <a:buFont typeface="Proxima Nova"/>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4" name="Google Shape;234;p72"/>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520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_1">
  <p:cSld name="SECTION_HEADER_1">
    <p:bg>
      <p:bgPr>
        <a:solidFill>
          <a:schemeClr val="accent4"/>
        </a:solidFill>
        <a:effectLst/>
      </p:bgPr>
    </p:bg>
    <p:spTree>
      <p:nvGrpSpPr>
        <p:cNvPr id="1" name="Shape 31"/>
        <p:cNvGrpSpPr/>
        <p:nvPr/>
      </p:nvGrpSpPr>
      <p:grpSpPr>
        <a:xfrm>
          <a:off x="0" y="0"/>
          <a:ext cx="0" cy="0"/>
          <a:chOff x="0" y="0"/>
          <a:chExt cx="0" cy="0"/>
        </a:xfrm>
      </p:grpSpPr>
      <p:sp>
        <p:nvSpPr>
          <p:cNvPr id="32" name="Google Shape;32;p41"/>
          <p:cNvSpPr/>
          <p:nvPr/>
        </p:nvSpPr>
        <p:spPr>
          <a:xfrm>
            <a:off x="804700" y="3096074"/>
            <a:ext cx="395402" cy="38102"/>
          </a:xfrm>
          <a:prstGeom prst="rect">
            <a:avLst/>
          </a:prstGeom>
          <a:solidFill>
            <a:srgbClr val="E7721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pic>
        <p:nvPicPr>
          <p:cNvPr id="33" name="Google Shape;33;p41" descr="Google Shape;33;p14"/>
          <p:cNvPicPr preferRelativeResize="0"/>
          <p:nvPr/>
        </p:nvPicPr>
        <p:blipFill rotWithShape="1">
          <a:blip r:embed="rId2">
            <a:alphaModFix/>
          </a:blip>
          <a:srcRect/>
          <a:stretch/>
        </p:blipFill>
        <p:spPr>
          <a:xfrm>
            <a:off x="5102573" y="2534848"/>
            <a:ext cx="4622377" cy="2380702"/>
          </a:xfrm>
          <a:prstGeom prst="rect">
            <a:avLst/>
          </a:prstGeom>
          <a:noFill/>
          <a:ln>
            <a:noFill/>
          </a:ln>
        </p:spPr>
      </p:pic>
      <p:sp>
        <p:nvSpPr>
          <p:cNvPr id="34" name="Google Shape;34;p41"/>
          <p:cNvSpPr/>
          <p:nvPr/>
        </p:nvSpPr>
        <p:spPr>
          <a:xfrm>
            <a:off x="0" y="4686300"/>
            <a:ext cx="9144000" cy="457200"/>
          </a:xfrm>
          <a:prstGeom prst="rect">
            <a:avLst/>
          </a:prstGeom>
          <a:solidFill>
            <a:srgbClr val="10224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35" name="Google Shape;35;p41"/>
          <p:cNvSpPr txBox="1">
            <a:spLocks noGrp="1"/>
          </p:cNvSpPr>
          <p:nvPr>
            <p:ph type="title"/>
          </p:nvPr>
        </p:nvSpPr>
        <p:spPr>
          <a:xfrm>
            <a:off x="688900" y="1423525"/>
            <a:ext cx="3883201" cy="1790701"/>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rgbClr val="FFFFFF"/>
              </a:buClr>
              <a:buSzPts val="3600"/>
              <a:buFont typeface="Proxima Nova Extrabold"/>
              <a:buNone/>
              <a:defRPr sz="3600">
                <a:solidFill>
                  <a:srgbClr val="FFFFFF"/>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20"/>
        <p:cNvGrpSpPr/>
        <p:nvPr/>
      </p:nvGrpSpPr>
      <p:grpSpPr>
        <a:xfrm>
          <a:off x="0" y="0"/>
          <a:ext cx="0" cy="0"/>
          <a:chOff x="0" y="0"/>
          <a:chExt cx="0" cy="0"/>
        </a:xfrm>
      </p:grpSpPr>
      <p:pic>
        <p:nvPicPr>
          <p:cNvPr id="21" name="Google Shape;21;p39" descr="Shape&#10;&#10;Description automatically generated with medium confidence"/>
          <p:cNvPicPr preferRelativeResize="0"/>
          <p:nvPr/>
        </p:nvPicPr>
        <p:blipFill rotWithShape="1">
          <a:blip r:embed="rId2">
            <a:alphaModFix/>
          </a:blip>
          <a:srcRect/>
          <a:stretch/>
        </p:blipFill>
        <p:spPr>
          <a:xfrm>
            <a:off x="-2151185" y="0"/>
            <a:ext cx="8159262" cy="5156338"/>
          </a:xfrm>
          <a:prstGeom prst="rect">
            <a:avLst/>
          </a:prstGeom>
          <a:noFill/>
          <a:ln>
            <a:noFill/>
          </a:ln>
        </p:spPr>
      </p:pic>
      <p:sp>
        <p:nvSpPr>
          <p:cNvPr id="22" name="Google Shape;22;p39"/>
          <p:cNvSpPr txBox="1">
            <a:spLocks noGrp="1"/>
          </p:cNvSpPr>
          <p:nvPr>
            <p:ph type="title"/>
          </p:nvPr>
        </p:nvSpPr>
        <p:spPr>
          <a:xfrm>
            <a:off x="519575" y="672373"/>
            <a:ext cx="2458800" cy="18753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FFFFFF"/>
              </a:buClr>
              <a:buSzPts val="3600"/>
              <a:buFont typeface="Proxima Nova Extrabold"/>
              <a:buNone/>
              <a:defRPr sz="3600">
                <a:solidFill>
                  <a:srgbClr val="FFFFFF"/>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3" name="Google Shape;23;p39"/>
          <p:cNvSpPr txBox="1">
            <a:spLocks noGrp="1"/>
          </p:cNvSpPr>
          <p:nvPr>
            <p:ph type="body" idx="1"/>
          </p:nvPr>
        </p:nvSpPr>
        <p:spPr>
          <a:xfrm>
            <a:off x="5346338" y="1762474"/>
            <a:ext cx="3811500" cy="393602"/>
          </a:xfrm>
          <a:prstGeom prst="rect">
            <a:avLst/>
          </a:prstGeom>
          <a:noFill/>
          <a:ln>
            <a:noFill/>
          </a:ln>
        </p:spPr>
        <p:txBody>
          <a:bodyPr spcFirstLastPara="1" wrap="square" lIns="91375" tIns="91375" rIns="91375" bIns="91375" anchor="t" anchorCtr="0">
            <a:normAutofit/>
          </a:bodyPr>
          <a:lstStyle>
            <a:lvl1pPr marL="457200" lvl="0" indent="-228600" algn="l">
              <a:lnSpc>
                <a:spcPct val="115000"/>
              </a:lnSpc>
              <a:spcBef>
                <a:spcPts val="0"/>
              </a:spcBef>
              <a:spcAft>
                <a:spcPts val="0"/>
              </a:spcAft>
              <a:buClr>
                <a:schemeClr val="accent5"/>
              </a:buClr>
              <a:buSzPts val="1600"/>
              <a:buFont typeface="Proxima Nova"/>
              <a:buNone/>
              <a:defRPr sz="1600"/>
            </a:lvl1pPr>
            <a:lvl2pPr marL="914400" lvl="1" indent="-228600" algn="l">
              <a:lnSpc>
                <a:spcPct val="115000"/>
              </a:lnSpc>
              <a:spcBef>
                <a:spcPts val="0"/>
              </a:spcBef>
              <a:spcAft>
                <a:spcPts val="0"/>
              </a:spcAft>
              <a:buClr>
                <a:schemeClr val="accent5"/>
              </a:buClr>
              <a:buSzPts val="1600"/>
              <a:buFont typeface="Proxima Nova"/>
              <a:buNone/>
              <a:defRPr sz="1600"/>
            </a:lvl2pPr>
            <a:lvl3pPr marL="1371600" lvl="2" indent="-228600" algn="l">
              <a:lnSpc>
                <a:spcPct val="115000"/>
              </a:lnSpc>
              <a:spcBef>
                <a:spcPts val="0"/>
              </a:spcBef>
              <a:spcAft>
                <a:spcPts val="0"/>
              </a:spcAft>
              <a:buClr>
                <a:schemeClr val="accent5"/>
              </a:buClr>
              <a:buSzPts val="1600"/>
              <a:buFont typeface="Proxima Nova"/>
              <a:buNone/>
              <a:defRPr sz="1600"/>
            </a:lvl3pPr>
            <a:lvl4pPr marL="1828800" lvl="3" indent="-228600" algn="l">
              <a:lnSpc>
                <a:spcPct val="115000"/>
              </a:lnSpc>
              <a:spcBef>
                <a:spcPts val="0"/>
              </a:spcBef>
              <a:spcAft>
                <a:spcPts val="0"/>
              </a:spcAft>
              <a:buClr>
                <a:schemeClr val="accent5"/>
              </a:buClr>
              <a:buSzPts val="1600"/>
              <a:buFont typeface="Proxima Nova"/>
              <a:buNone/>
              <a:defRPr sz="1600"/>
            </a:lvl4pPr>
            <a:lvl5pPr marL="2286000" lvl="4" indent="-228600" algn="l">
              <a:lnSpc>
                <a:spcPct val="115000"/>
              </a:lnSpc>
              <a:spcBef>
                <a:spcPts val="0"/>
              </a:spcBef>
              <a:spcAft>
                <a:spcPts val="0"/>
              </a:spcAft>
              <a:buClr>
                <a:schemeClr val="accent5"/>
              </a:buClr>
              <a:buSzPts val="1600"/>
              <a:buFont typeface="Proxima Nova"/>
              <a:buNone/>
              <a:defRPr sz="16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 name="Google Shape;24;p39"/>
          <p:cNvSpPr txBox="1">
            <a:spLocks noGrp="1"/>
          </p:cNvSpPr>
          <p:nvPr>
            <p:ph type="sldNum" idx="12"/>
          </p:nvPr>
        </p:nvSpPr>
        <p:spPr>
          <a:xfrm>
            <a:off x="8752030" y="4728586"/>
            <a:ext cx="294358" cy="281911"/>
          </a:xfrm>
          <a:prstGeom prst="rect">
            <a:avLst/>
          </a:prstGeom>
          <a:noFill/>
          <a:ln>
            <a:noFill/>
          </a:ln>
        </p:spPr>
        <p:txBody>
          <a:bodyPr spcFirstLastPara="1" wrap="square" lIns="91375" tIns="91375" rIns="91375" bIns="91375" anchor="ctr" anchorCtr="0">
            <a:normAutofit/>
          </a:bodyPr>
          <a:lstStyle>
            <a:lvl1pPr marL="0" lvl="0"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b="0" i="0" u="none" strike="noStrike" cap="none" dirty="0"/>
          </a:p>
        </p:txBody>
      </p:sp>
    </p:spTree>
    <p:extLst>
      <p:ext uri="{BB962C8B-B14F-4D97-AF65-F5344CB8AC3E}">
        <p14:creationId xmlns:p14="http://schemas.microsoft.com/office/powerpoint/2010/main" val="24344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IG_NUMBER_2">
  <p:cSld name="BIG_NUMBER_2">
    <p:spTree>
      <p:nvGrpSpPr>
        <p:cNvPr id="1" name="Shape 62"/>
        <p:cNvGrpSpPr/>
        <p:nvPr/>
      </p:nvGrpSpPr>
      <p:grpSpPr>
        <a:xfrm>
          <a:off x="0" y="0"/>
          <a:ext cx="0" cy="0"/>
          <a:chOff x="0" y="0"/>
          <a:chExt cx="0" cy="0"/>
        </a:xfrm>
      </p:grpSpPr>
      <p:pic>
        <p:nvPicPr>
          <p:cNvPr id="63" name="Google Shape;63;p47" descr="Google Shape;58;p18"/>
          <p:cNvPicPr preferRelativeResize="0"/>
          <p:nvPr/>
        </p:nvPicPr>
        <p:blipFill rotWithShape="1">
          <a:blip r:embed="rId2">
            <a:alphaModFix/>
          </a:blip>
          <a:srcRect l="9260" t="14332" r="31748" b="7487"/>
          <a:stretch/>
        </p:blipFill>
        <p:spPr>
          <a:xfrm>
            <a:off x="3361375" y="-1"/>
            <a:ext cx="5823274" cy="5143501"/>
          </a:xfrm>
          <a:prstGeom prst="rect">
            <a:avLst/>
          </a:prstGeom>
          <a:noFill/>
          <a:ln>
            <a:noFill/>
          </a:ln>
        </p:spPr>
      </p:pic>
      <p:pic>
        <p:nvPicPr>
          <p:cNvPr id="64" name="Google Shape;64;p47" descr="Shape&#10;&#10;Description automatically generated with medium confidence"/>
          <p:cNvPicPr preferRelativeResize="0"/>
          <p:nvPr/>
        </p:nvPicPr>
        <p:blipFill rotWithShape="1">
          <a:blip r:embed="rId3">
            <a:alphaModFix/>
          </a:blip>
          <a:srcRect/>
          <a:stretch/>
        </p:blipFill>
        <p:spPr>
          <a:xfrm>
            <a:off x="-1" y="-2"/>
            <a:ext cx="8138949" cy="5143500"/>
          </a:xfrm>
          <a:prstGeom prst="rect">
            <a:avLst/>
          </a:prstGeom>
          <a:noFill/>
          <a:ln>
            <a:noFill/>
          </a:ln>
        </p:spPr>
      </p:pic>
      <p:sp>
        <p:nvSpPr>
          <p:cNvPr id="65" name="Google Shape;65;p47"/>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AND_BODY 2">
  <p:cSld name="TITLE_AND_BODY 2">
    <p:spTree>
      <p:nvGrpSpPr>
        <p:cNvPr id="1" name="Shape 188"/>
        <p:cNvGrpSpPr/>
        <p:nvPr/>
      </p:nvGrpSpPr>
      <p:grpSpPr>
        <a:xfrm>
          <a:off x="0" y="0"/>
          <a:ext cx="0" cy="0"/>
          <a:chOff x="0" y="0"/>
          <a:chExt cx="0" cy="0"/>
        </a:xfrm>
      </p:grpSpPr>
      <p:sp>
        <p:nvSpPr>
          <p:cNvPr id="189" name="Google Shape;189;p65"/>
          <p:cNvSpPr txBox="1">
            <a:spLocks noGrp="1"/>
          </p:cNvSpPr>
          <p:nvPr>
            <p:ph type="title"/>
          </p:nvPr>
        </p:nvSpPr>
        <p:spPr>
          <a:xfrm>
            <a:off x="311698" y="225499"/>
            <a:ext cx="8520603"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190" name="Google Shape;190;p65"/>
          <p:cNvSpPr txBox="1">
            <a:spLocks noGrp="1"/>
          </p:cNvSpPr>
          <p:nvPr>
            <p:ph type="body" idx="1"/>
          </p:nvPr>
        </p:nvSpPr>
        <p:spPr>
          <a:xfrm>
            <a:off x="311698" y="798200"/>
            <a:ext cx="4422302" cy="3678600"/>
          </a:xfrm>
          <a:prstGeom prst="rect">
            <a:avLst/>
          </a:prstGeom>
          <a:noFill/>
          <a:ln>
            <a:noFill/>
          </a:ln>
        </p:spPr>
        <p:txBody>
          <a:bodyPr spcFirstLastPara="1" wrap="square" lIns="91375" tIns="91375" rIns="91375" bIns="9137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pic>
        <p:nvPicPr>
          <p:cNvPr id="191" name="Google Shape;191;p65" descr="Google Shape;48;p16"/>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192" name="Google Shape;192;p65" descr="Google Shape;49;p16"/>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193" name="Google Shape;193;p65"/>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194" name="Google Shape;194;p65"/>
          <p:cNvSpPr txBox="1">
            <a:spLocks noGrp="1"/>
          </p:cNvSpPr>
          <p:nvPr>
            <p:ph type="sldNum" idx="12"/>
          </p:nvPr>
        </p:nvSpPr>
        <p:spPr>
          <a:xfrm>
            <a:off x="8296275" y="4730262"/>
            <a:ext cx="558754" cy="353812"/>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000000"/>
              </a:buClr>
              <a:buSzPts val="1400"/>
              <a:buFont typeface="Arial"/>
              <a:buNone/>
              <a:defRPr sz="1100">
                <a:solidFill>
                  <a:schemeClr val="bg1"/>
                </a:solidFill>
                <a:latin typeface="Verdana" panose="020B0604030504040204" pitchFamily="34" charset="0"/>
                <a:ea typeface="Verdana" panose="020B0604030504040204" pitchFamily="34" charset="0"/>
              </a:defRPr>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IG_NUMBER_1">
  <p:cSld name="BIG_NUMBER_1">
    <p:bg>
      <p:bgPr>
        <a:solidFill>
          <a:schemeClr val="accent1"/>
        </a:solidFill>
        <a:effectLst/>
      </p:bgPr>
    </p:bg>
    <p:spTree>
      <p:nvGrpSpPr>
        <p:cNvPr id="1" name="Shape 195"/>
        <p:cNvGrpSpPr/>
        <p:nvPr/>
      </p:nvGrpSpPr>
      <p:grpSpPr>
        <a:xfrm>
          <a:off x="0" y="0"/>
          <a:ext cx="0" cy="0"/>
          <a:chOff x="0" y="0"/>
          <a:chExt cx="0" cy="0"/>
        </a:xfrm>
      </p:grpSpPr>
      <p:sp>
        <p:nvSpPr>
          <p:cNvPr id="196" name="Google Shape;196;p66"/>
          <p:cNvSpPr txBox="1">
            <a:spLocks noGrp="1"/>
          </p:cNvSpPr>
          <p:nvPr>
            <p:ph type="title"/>
          </p:nvPr>
        </p:nvSpPr>
        <p:spPr>
          <a:xfrm>
            <a:off x="2046350" y="1426775"/>
            <a:ext cx="5925902" cy="1979400"/>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rgbClr val="FFFFFF"/>
              </a:buClr>
              <a:buSzPts val="4800"/>
              <a:buFont typeface="Proxima Nova Extrabold"/>
              <a:buNone/>
              <a:defRPr sz="4800">
                <a:solidFill>
                  <a:srgbClr val="FFFFFF"/>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cxnSp>
        <p:nvCxnSpPr>
          <p:cNvPr id="197" name="Google Shape;197;p66"/>
          <p:cNvCxnSpPr/>
          <p:nvPr/>
        </p:nvCxnSpPr>
        <p:spPr>
          <a:xfrm>
            <a:off x="1558573" y="1540825"/>
            <a:ext cx="18903" cy="2328300"/>
          </a:xfrm>
          <a:prstGeom prst="straightConnector1">
            <a:avLst/>
          </a:prstGeom>
          <a:noFill/>
          <a:ln w="9525" cap="flat" cmpd="sng">
            <a:solidFill>
              <a:schemeClr val="accent3"/>
            </a:solidFill>
            <a:prstDash val="solid"/>
            <a:round/>
            <a:headEnd type="none" w="sm" len="sm"/>
            <a:tailEnd type="none" w="sm" len="sm"/>
          </a:ln>
        </p:spPr>
      </p:cxnSp>
      <p:sp>
        <p:nvSpPr>
          <p:cNvPr id="198" name="Google Shape;198;p66"/>
          <p:cNvSpPr txBox="1">
            <a:spLocks noGrp="1"/>
          </p:cNvSpPr>
          <p:nvPr>
            <p:ph type="body" idx="1"/>
          </p:nvPr>
        </p:nvSpPr>
        <p:spPr>
          <a:xfrm>
            <a:off x="2046350" y="3222849"/>
            <a:ext cx="3384001" cy="399302"/>
          </a:xfrm>
          <a:prstGeom prst="rect">
            <a:avLst/>
          </a:prstGeom>
          <a:noFill/>
          <a:ln>
            <a:noFill/>
          </a:ln>
        </p:spPr>
        <p:txBody>
          <a:bodyPr spcFirstLastPara="1" wrap="square" lIns="91375" tIns="91375" rIns="91375" bIns="91375" anchor="t" anchorCtr="0">
            <a:normAutofit/>
          </a:bodyPr>
          <a:lstStyle>
            <a:lvl1pPr marL="457200" lvl="0" indent="-228600" algn="l">
              <a:lnSpc>
                <a:spcPct val="115000"/>
              </a:lnSpc>
              <a:spcBef>
                <a:spcPts val="0"/>
              </a:spcBef>
              <a:spcAft>
                <a:spcPts val="0"/>
              </a:spcAft>
              <a:buClr>
                <a:srgbClr val="FFFFFF"/>
              </a:buClr>
              <a:buSzPts val="1800"/>
              <a:buFont typeface="Proxima Nova"/>
              <a:buNone/>
              <a:defRPr i="1">
                <a:solidFill>
                  <a:srgbClr val="FFFFFF"/>
                </a:solidFill>
              </a:defRPr>
            </a:lvl1pPr>
            <a:lvl2pPr marL="914400" lvl="1" indent="-228600" algn="l">
              <a:lnSpc>
                <a:spcPct val="115000"/>
              </a:lnSpc>
              <a:spcBef>
                <a:spcPts val="0"/>
              </a:spcBef>
              <a:spcAft>
                <a:spcPts val="0"/>
              </a:spcAft>
              <a:buClr>
                <a:srgbClr val="FFFFFF"/>
              </a:buClr>
              <a:buSzPts val="1800"/>
              <a:buFont typeface="Proxima Nova"/>
              <a:buNone/>
              <a:defRPr i="1">
                <a:solidFill>
                  <a:srgbClr val="FFFFFF"/>
                </a:solidFill>
              </a:defRPr>
            </a:lvl2pPr>
            <a:lvl3pPr marL="1371600" lvl="2" indent="-228600" algn="l">
              <a:lnSpc>
                <a:spcPct val="115000"/>
              </a:lnSpc>
              <a:spcBef>
                <a:spcPts val="0"/>
              </a:spcBef>
              <a:spcAft>
                <a:spcPts val="0"/>
              </a:spcAft>
              <a:buClr>
                <a:srgbClr val="FFFFFF"/>
              </a:buClr>
              <a:buSzPts val="1800"/>
              <a:buFont typeface="Proxima Nova"/>
              <a:buNone/>
              <a:defRPr i="1">
                <a:solidFill>
                  <a:srgbClr val="FFFFFF"/>
                </a:solidFill>
              </a:defRPr>
            </a:lvl3pPr>
            <a:lvl4pPr marL="1828800" lvl="3" indent="-228600" algn="l">
              <a:lnSpc>
                <a:spcPct val="115000"/>
              </a:lnSpc>
              <a:spcBef>
                <a:spcPts val="0"/>
              </a:spcBef>
              <a:spcAft>
                <a:spcPts val="0"/>
              </a:spcAft>
              <a:buClr>
                <a:srgbClr val="FFFFFF"/>
              </a:buClr>
              <a:buSzPts val="1800"/>
              <a:buFont typeface="Proxima Nova"/>
              <a:buNone/>
              <a:defRPr i="1">
                <a:solidFill>
                  <a:srgbClr val="FFFFFF"/>
                </a:solidFill>
              </a:defRPr>
            </a:lvl4pPr>
            <a:lvl5pPr marL="2286000" lvl="4" indent="-228600" algn="l">
              <a:lnSpc>
                <a:spcPct val="115000"/>
              </a:lnSpc>
              <a:spcBef>
                <a:spcPts val="0"/>
              </a:spcBef>
              <a:spcAft>
                <a:spcPts val="0"/>
              </a:spcAft>
              <a:buClr>
                <a:srgbClr val="FFFFFF"/>
              </a:buClr>
              <a:buSzPts val="1800"/>
              <a:buFont typeface="Proxima Nova"/>
              <a:buNone/>
              <a:defRPr i="1">
                <a:solidFill>
                  <a:srgbClr val="FFFFFF"/>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99" name="Google Shape;199;p66"/>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_POINT">
  <p:cSld name="MAIN_POINT">
    <p:spTree>
      <p:nvGrpSpPr>
        <p:cNvPr id="1" name="Shape 220"/>
        <p:cNvGrpSpPr/>
        <p:nvPr/>
      </p:nvGrpSpPr>
      <p:grpSpPr>
        <a:xfrm>
          <a:off x="0" y="0"/>
          <a:ext cx="0" cy="0"/>
          <a:chOff x="0" y="0"/>
          <a:chExt cx="0" cy="0"/>
        </a:xfrm>
      </p:grpSpPr>
      <p:pic>
        <p:nvPicPr>
          <p:cNvPr id="221" name="Google Shape;221;p70"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22" name="Google Shape;222;p70"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23" name="Google Shape;223;p70"/>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224" name="Google Shape;224;p70"/>
          <p:cNvSpPr txBox="1">
            <a:spLocks noGrp="1"/>
          </p:cNvSpPr>
          <p:nvPr>
            <p:ph type="title"/>
          </p:nvPr>
        </p:nvSpPr>
        <p:spPr>
          <a:xfrm>
            <a:off x="490250" y="450148"/>
            <a:ext cx="6367801" cy="4090803"/>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chemeClr val="accent1"/>
              </a:buClr>
              <a:buSzPts val="4800"/>
              <a:buFont typeface="Proxima Nova Extrabold"/>
              <a:buNone/>
              <a:defRPr sz="48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25" name="Google Shape;225;p70"/>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6"/>
        <p:cNvGrpSpPr/>
        <p:nvPr/>
      </p:nvGrpSpPr>
      <p:grpSpPr>
        <a:xfrm>
          <a:off x="0" y="0"/>
          <a:ext cx="0" cy="0"/>
          <a:chOff x="0" y="0"/>
          <a:chExt cx="0" cy="0"/>
        </a:xfrm>
      </p:grpSpPr>
      <p:pic>
        <p:nvPicPr>
          <p:cNvPr id="227" name="Google Shape;227;p71" descr="Google Shape;7;p10"/>
          <p:cNvPicPr preferRelativeResize="0"/>
          <p:nvPr/>
        </p:nvPicPr>
        <p:blipFill rotWithShape="1">
          <a:blip r:embed="rId2">
            <a:alphaModFix/>
          </a:blip>
          <a:srcRect/>
          <a:stretch/>
        </p:blipFill>
        <p:spPr>
          <a:xfrm>
            <a:off x="7229475" y="0"/>
            <a:ext cx="1914525" cy="676852"/>
          </a:xfrm>
          <a:prstGeom prst="rect">
            <a:avLst/>
          </a:prstGeom>
          <a:noFill/>
          <a:ln>
            <a:noFill/>
          </a:ln>
        </p:spPr>
      </p:pic>
      <p:pic>
        <p:nvPicPr>
          <p:cNvPr id="228" name="Google Shape;228;p71" descr="Google Shape;8;p10"/>
          <p:cNvPicPr preferRelativeResize="0"/>
          <p:nvPr/>
        </p:nvPicPr>
        <p:blipFill rotWithShape="1">
          <a:blip r:embed="rId3">
            <a:alphaModFix/>
          </a:blip>
          <a:srcRect/>
          <a:stretch/>
        </p:blipFill>
        <p:spPr>
          <a:xfrm>
            <a:off x="7629525" y="225502"/>
            <a:ext cx="1333500" cy="225851"/>
          </a:xfrm>
          <a:prstGeom prst="rect">
            <a:avLst/>
          </a:prstGeom>
          <a:noFill/>
          <a:ln>
            <a:noFill/>
          </a:ln>
        </p:spPr>
      </p:pic>
      <p:sp>
        <p:nvSpPr>
          <p:cNvPr id="229" name="Google Shape;229;p71"/>
          <p:cNvSpPr/>
          <p:nvPr/>
        </p:nvSpPr>
        <p:spPr>
          <a:xfrm>
            <a:off x="0" y="4686300"/>
            <a:ext cx="9144000" cy="457200"/>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230" name="Google Shape;230;p71"/>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_1">
  <p:cSld name="TITLE_1">
    <p:spTree>
      <p:nvGrpSpPr>
        <p:cNvPr id="1" name="Shape 231"/>
        <p:cNvGrpSpPr/>
        <p:nvPr/>
      </p:nvGrpSpPr>
      <p:grpSpPr>
        <a:xfrm>
          <a:off x="0" y="0"/>
          <a:ext cx="0" cy="0"/>
          <a:chOff x="0" y="0"/>
          <a:chExt cx="0" cy="0"/>
        </a:xfrm>
      </p:grpSpPr>
      <p:sp>
        <p:nvSpPr>
          <p:cNvPr id="232" name="Google Shape;232;p72"/>
          <p:cNvSpPr txBox="1">
            <a:spLocks noGrp="1"/>
          </p:cNvSpPr>
          <p:nvPr>
            <p:ph type="title"/>
          </p:nvPr>
        </p:nvSpPr>
        <p:spPr>
          <a:xfrm>
            <a:off x="311708" y="744573"/>
            <a:ext cx="8520601" cy="2052603"/>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chemeClr val="accent1"/>
              </a:buClr>
              <a:buSzPts val="5200"/>
              <a:buFont typeface="Proxima Nova Extrabold"/>
              <a:buNone/>
              <a:defRPr sz="52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233" name="Google Shape;233;p72"/>
          <p:cNvSpPr txBox="1">
            <a:spLocks noGrp="1"/>
          </p:cNvSpPr>
          <p:nvPr>
            <p:ph type="body" idx="1"/>
          </p:nvPr>
        </p:nvSpPr>
        <p:spPr>
          <a:xfrm>
            <a:off x="311698" y="2834125"/>
            <a:ext cx="8520603" cy="792602"/>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chemeClr val="accent5"/>
              </a:buClr>
              <a:buSzPts val="2800"/>
              <a:buFont typeface="Proxima Nova"/>
              <a:buNone/>
              <a:defRPr sz="2800"/>
            </a:lvl1pPr>
            <a:lvl2pPr marL="914400" lvl="1" indent="-228600" algn="ctr">
              <a:lnSpc>
                <a:spcPct val="100000"/>
              </a:lnSpc>
              <a:spcBef>
                <a:spcPts val="0"/>
              </a:spcBef>
              <a:spcAft>
                <a:spcPts val="0"/>
              </a:spcAft>
              <a:buClr>
                <a:schemeClr val="accent5"/>
              </a:buClr>
              <a:buSzPts val="2800"/>
              <a:buFont typeface="Proxima Nova"/>
              <a:buNone/>
              <a:defRPr sz="2800"/>
            </a:lvl2pPr>
            <a:lvl3pPr marL="1371600" lvl="2" indent="-228600" algn="ctr">
              <a:lnSpc>
                <a:spcPct val="100000"/>
              </a:lnSpc>
              <a:spcBef>
                <a:spcPts val="0"/>
              </a:spcBef>
              <a:spcAft>
                <a:spcPts val="0"/>
              </a:spcAft>
              <a:buClr>
                <a:schemeClr val="accent5"/>
              </a:buClr>
              <a:buSzPts val="2800"/>
              <a:buFont typeface="Proxima Nova"/>
              <a:buNone/>
              <a:defRPr sz="2800"/>
            </a:lvl3pPr>
            <a:lvl4pPr marL="1828800" lvl="3" indent="-228600" algn="ctr">
              <a:lnSpc>
                <a:spcPct val="100000"/>
              </a:lnSpc>
              <a:spcBef>
                <a:spcPts val="0"/>
              </a:spcBef>
              <a:spcAft>
                <a:spcPts val="0"/>
              </a:spcAft>
              <a:buClr>
                <a:schemeClr val="accent5"/>
              </a:buClr>
              <a:buSzPts val="2800"/>
              <a:buFont typeface="Proxima Nova"/>
              <a:buNone/>
              <a:defRPr sz="2800"/>
            </a:lvl4pPr>
            <a:lvl5pPr marL="2286000" lvl="4" indent="-228600" algn="ctr">
              <a:lnSpc>
                <a:spcPct val="100000"/>
              </a:lnSpc>
              <a:spcBef>
                <a:spcPts val="0"/>
              </a:spcBef>
              <a:spcAft>
                <a:spcPts val="0"/>
              </a:spcAft>
              <a:buClr>
                <a:schemeClr val="accent5"/>
              </a:buClr>
              <a:buSzPts val="2800"/>
              <a:buFont typeface="Proxima Nova"/>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4" name="Google Shape;234;p72"/>
          <p:cNvSpPr txBox="1">
            <a:spLocks noGrp="1"/>
          </p:cNvSpPr>
          <p:nvPr>
            <p:ph type="sldNum" idx="12"/>
          </p:nvPr>
        </p:nvSpPr>
        <p:spPr>
          <a:xfrm>
            <a:off x="8472458" y="4669925"/>
            <a:ext cx="393268" cy="380184"/>
          </a:xfrm>
          <a:prstGeom prst="rect">
            <a:avLst/>
          </a:prstGeom>
          <a:noFill/>
          <a:ln>
            <a:noFill/>
          </a:ln>
        </p:spPr>
        <p:txBody>
          <a:bodyPr spcFirstLastPara="1" wrap="square" lIns="91375" tIns="91375" rIns="91375" bIns="91375" anchor="ctr"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dirty="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7" descr="xavier-mouton-photographie-MRWHSKimBJk-unsplash.jpg"/>
          <p:cNvPicPr preferRelativeResize="0"/>
          <p:nvPr/>
        </p:nvPicPr>
        <p:blipFill rotWithShape="1">
          <a:blip r:embed="rId17">
            <a:alphaModFix/>
          </a:blip>
          <a:srcRect r="21614" b="2253"/>
          <a:stretch/>
        </p:blipFill>
        <p:spPr>
          <a:xfrm>
            <a:off x="3182767" y="190731"/>
            <a:ext cx="6047110" cy="5027521"/>
          </a:xfrm>
          <a:prstGeom prst="rect">
            <a:avLst/>
          </a:prstGeom>
          <a:noFill/>
          <a:ln>
            <a:noFill/>
          </a:ln>
        </p:spPr>
      </p:pic>
      <p:pic>
        <p:nvPicPr>
          <p:cNvPr id="7" name="Google Shape;7;p37" descr="Google Shape;59;p18"/>
          <p:cNvPicPr preferRelativeResize="0"/>
          <p:nvPr/>
        </p:nvPicPr>
        <p:blipFill rotWithShape="1">
          <a:blip r:embed="rId18">
            <a:alphaModFix/>
          </a:blip>
          <a:srcRect/>
          <a:stretch/>
        </p:blipFill>
        <p:spPr>
          <a:xfrm>
            <a:off x="-85877" y="-21876"/>
            <a:ext cx="9315776" cy="5240128"/>
          </a:xfrm>
          <a:prstGeom prst="rect">
            <a:avLst/>
          </a:prstGeom>
          <a:noFill/>
          <a:ln>
            <a:noFill/>
          </a:ln>
        </p:spPr>
      </p:pic>
      <p:sp>
        <p:nvSpPr>
          <p:cNvPr id="8" name="Google Shape;8;p37"/>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Arial"/>
              <a:ea typeface="Arial"/>
              <a:cs typeface="Arial"/>
              <a:sym typeface="Arial"/>
            </a:endParaRPr>
          </a:p>
        </p:txBody>
      </p:sp>
      <p:sp>
        <p:nvSpPr>
          <p:cNvPr id="9" name="Google Shape;9;p37"/>
          <p:cNvSpPr txBox="1">
            <a:spLocks noGrp="1"/>
          </p:cNvSpPr>
          <p:nvPr>
            <p:ph type="title"/>
          </p:nvPr>
        </p:nvSpPr>
        <p:spPr>
          <a:xfrm>
            <a:off x="457200" y="205978"/>
            <a:ext cx="8229600" cy="994172"/>
          </a:xfrm>
          <a:prstGeom prst="rect">
            <a:avLst/>
          </a:prstGeom>
          <a:noFill/>
          <a:ln>
            <a:noFill/>
          </a:ln>
        </p:spPr>
        <p:txBody>
          <a:bodyPr spcFirstLastPara="1" wrap="square" lIns="91375" tIns="91375" rIns="91375" bIns="91375" anchor="t" anchorCtr="0">
            <a:normAutofit/>
          </a:bodyPr>
          <a:lstStyle>
            <a:lvl1pPr marR="0" lvl="0"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2pPr>
            <a:lvl3pPr marR="0" lvl="2"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3pPr>
            <a:lvl4pPr marR="0" lvl="3"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4pPr>
            <a:lvl5pPr marR="0" lvl="4"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5pPr>
            <a:lvl6pPr marR="0" lvl="5"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6pPr>
            <a:lvl7pPr marR="0" lvl="6"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7pPr>
            <a:lvl8pPr marR="0" lvl="7"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8pPr>
            <a:lvl9pPr marR="0" lvl="8"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9pPr>
          </a:lstStyle>
          <a:p>
            <a:endParaRPr/>
          </a:p>
        </p:txBody>
      </p:sp>
      <p:sp>
        <p:nvSpPr>
          <p:cNvPr id="10" name="Google Shape;10;p37"/>
          <p:cNvSpPr txBox="1">
            <a:spLocks noGrp="1"/>
          </p:cNvSpPr>
          <p:nvPr>
            <p:ph type="body" idx="1"/>
          </p:nvPr>
        </p:nvSpPr>
        <p:spPr>
          <a:xfrm>
            <a:off x="457200" y="1200150"/>
            <a:ext cx="8229600" cy="3943350"/>
          </a:xfrm>
          <a:prstGeom prst="rect">
            <a:avLst/>
          </a:prstGeom>
          <a:noFill/>
          <a:ln>
            <a:noFill/>
          </a:ln>
        </p:spPr>
        <p:txBody>
          <a:bodyPr spcFirstLastPara="1" wrap="square" lIns="91375" tIns="91375" rIns="91375" bIns="91375" anchor="t" anchorCtr="0">
            <a:noAutofit/>
          </a:bodyPr>
          <a:lstStyle>
            <a:lvl1pPr marL="457200" marR="0" lvl="0"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1pPr>
            <a:lvl2pPr marL="914400" marR="0" lvl="1"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2pPr>
            <a:lvl3pPr marL="1371600" marR="0" lvl="2"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3pPr>
            <a:lvl4pPr marL="1828800" marR="0" lvl="3"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4pPr>
            <a:lvl5pPr marL="2286000" marR="0" lvl="4"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5pPr>
            <a:lvl6pPr marL="2743200" marR="0" lvl="5"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6pPr>
            <a:lvl7pPr marL="3200400" marR="0" lvl="6"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7pPr>
            <a:lvl8pPr marL="3657600" marR="0" lvl="7"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8pPr>
            <a:lvl9pPr marL="4114800" marR="0" lvl="8"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9pPr>
          </a:lstStyle>
          <a:p>
            <a:endParaRPr/>
          </a:p>
        </p:txBody>
      </p:sp>
      <p:sp>
        <p:nvSpPr>
          <p:cNvPr id="11" name="Google Shape;11;p37"/>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76" r:id="rId5"/>
    <p:sldLayoutId id="2147483677"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9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7" descr="xavier-mouton-photographie-MRWHSKimBJk-unsplash.jpg"/>
          <p:cNvPicPr preferRelativeResize="0"/>
          <p:nvPr/>
        </p:nvPicPr>
        <p:blipFill rotWithShape="1">
          <a:blip r:embed="rId9">
            <a:alphaModFix/>
          </a:blip>
          <a:srcRect r="21614" b="2253"/>
          <a:stretch/>
        </p:blipFill>
        <p:spPr>
          <a:xfrm>
            <a:off x="3182767" y="190731"/>
            <a:ext cx="6047110" cy="5027521"/>
          </a:xfrm>
          <a:prstGeom prst="rect">
            <a:avLst/>
          </a:prstGeom>
          <a:noFill/>
          <a:ln>
            <a:noFill/>
          </a:ln>
        </p:spPr>
      </p:pic>
      <p:pic>
        <p:nvPicPr>
          <p:cNvPr id="7" name="Google Shape;7;p37" descr="Google Shape;59;p18"/>
          <p:cNvPicPr preferRelativeResize="0"/>
          <p:nvPr/>
        </p:nvPicPr>
        <p:blipFill rotWithShape="1">
          <a:blip r:embed="rId10">
            <a:alphaModFix/>
          </a:blip>
          <a:srcRect/>
          <a:stretch/>
        </p:blipFill>
        <p:spPr>
          <a:xfrm>
            <a:off x="-85877" y="-21876"/>
            <a:ext cx="9315776" cy="5240128"/>
          </a:xfrm>
          <a:prstGeom prst="rect">
            <a:avLst/>
          </a:prstGeom>
          <a:noFill/>
          <a:ln>
            <a:noFill/>
          </a:ln>
        </p:spPr>
      </p:pic>
      <p:sp>
        <p:nvSpPr>
          <p:cNvPr id="8" name="Google Shape;8;p37"/>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9" name="Google Shape;9;p37"/>
          <p:cNvSpPr txBox="1">
            <a:spLocks noGrp="1"/>
          </p:cNvSpPr>
          <p:nvPr>
            <p:ph type="title"/>
          </p:nvPr>
        </p:nvSpPr>
        <p:spPr>
          <a:xfrm>
            <a:off x="457200" y="205978"/>
            <a:ext cx="8229600" cy="994172"/>
          </a:xfrm>
          <a:prstGeom prst="rect">
            <a:avLst/>
          </a:prstGeom>
          <a:noFill/>
          <a:ln>
            <a:noFill/>
          </a:ln>
        </p:spPr>
        <p:txBody>
          <a:bodyPr spcFirstLastPara="1" wrap="square" lIns="91375" tIns="91375" rIns="91375" bIns="91375" anchor="t" anchorCtr="0">
            <a:normAutofit/>
          </a:bodyPr>
          <a:lstStyle>
            <a:lvl1pPr marR="0" lvl="0"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2pPr>
            <a:lvl3pPr marR="0" lvl="2"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3pPr>
            <a:lvl4pPr marR="0" lvl="3"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4pPr>
            <a:lvl5pPr marR="0" lvl="4"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5pPr>
            <a:lvl6pPr marR="0" lvl="5"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6pPr>
            <a:lvl7pPr marR="0" lvl="6"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7pPr>
            <a:lvl8pPr marR="0" lvl="7"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8pPr>
            <a:lvl9pPr marR="0" lvl="8"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9pPr>
          </a:lstStyle>
          <a:p>
            <a:endParaRPr/>
          </a:p>
        </p:txBody>
      </p:sp>
      <p:sp>
        <p:nvSpPr>
          <p:cNvPr id="10" name="Google Shape;10;p37"/>
          <p:cNvSpPr txBox="1">
            <a:spLocks noGrp="1"/>
          </p:cNvSpPr>
          <p:nvPr>
            <p:ph type="body" idx="1"/>
          </p:nvPr>
        </p:nvSpPr>
        <p:spPr>
          <a:xfrm>
            <a:off x="457200" y="1200150"/>
            <a:ext cx="8229600" cy="3943350"/>
          </a:xfrm>
          <a:prstGeom prst="rect">
            <a:avLst/>
          </a:prstGeom>
          <a:noFill/>
          <a:ln>
            <a:noFill/>
          </a:ln>
        </p:spPr>
        <p:txBody>
          <a:bodyPr spcFirstLastPara="1" wrap="square" lIns="91375" tIns="91375" rIns="91375" bIns="91375" anchor="t" anchorCtr="0">
            <a:noAutofit/>
          </a:bodyPr>
          <a:lstStyle>
            <a:lvl1pPr marL="457200" marR="0" lvl="0"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1pPr>
            <a:lvl2pPr marL="914400" marR="0" lvl="1"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2pPr>
            <a:lvl3pPr marL="1371600" marR="0" lvl="2"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3pPr>
            <a:lvl4pPr marL="1828800" marR="0" lvl="3"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4pPr>
            <a:lvl5pPr marL="2286000" marR="0" lvl="4"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5pPr>
            <a:lvl6pPr marL="2743200" marR="0" lvl="5"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6pPr>
            <a:lvl7pPr marL="3200400" marR="0" lvl="6"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7pPr>
            <a:lvl8pPr marL="3657600" marR="0" lvl="7"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8pPr>
            <a:lvl9pPr marL="4114800" marR="0" lvl="8"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9pPr>
          </a:lstStyle>
          <a:p>
            <a:endParaRPr/>
          </a:p>
        </p:txBody>
      </p:sp>
      <p:sp>
        <p:nvSpPr>
          <p:cNvPr id="11" name="Google Shape;11;p37"/>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463719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7" descr="xavier-mouton-photographie-MRWHSKimBJk-unsplash.jpg"/>
          <p:cNvPicPr preferRelativeResize="0"/>
          <p:nvPr/>
        </p:nvPicPr>
        <p:blipFill rotWithShape="1">
          <a:blip r:embed="rId10">
            <a:alphaModFix/>
          </a:blip>
          <a:srcRect r="21614" b="2253"/>
          <a:stretch/>
        </p:blipFill>
        <p:spPr>
          <a:xfrm>
            <a:off x="3182767" y="190731"/>
            <a:ext cx="6047110" cy="5027521"/>
          </a:xfrm>
          <a:prstGeom prst="rect">
            <a:avLst/>
          </a:prstGeom>
          <a:noFill/>
          <a:ln>
            <a:noFill/>
          </a:ln>
        </p:spPr>
      </p:pic>
      <p:pic>
        <p:nvPicPr>
          <p:cNvPr id="7" name="Google Shape;7;p37" descr="Google Shape;59;p18"/>
          <p:cNvPicPr preferRelativeResize="0"/>
          <p:nvPr/>
        </p:nvPicPr>
        <p:blipFill rotWithShape="1">
          <a:blip r:embed="rId11">
            <a:alphaModFix/>
          </a:blip>
          <a:srcRect/>
          <a:stretch/>
        </p:blipFill>
        <p:spPr>
          <a:xfrm>
            <a:off x="-85877" y="-21876"/>
            <a:ext cx="9315776" cy="5240128"/>
          </a:xfrm>
          <a:prstGeom prst="rect">
            <a:avLst/>
          </a:prstGeom>
          <a:noFill/>
          <a:ln>
            <a:noFill/>
          </a:ln>
        </p:spPr>
      </p:pic>
      <p:sp>
        <p:nvSpPr>
          <p:cNvPr id="8" name="Google Shape;8;p37"/>
          <p:cNvSpPr/>
          <p:nvPr/>
        </p:nvSpPr>
        <p:spPr>
          <a:xfrm>
            <a:off x="804700" y="3096074"/>
            <a:ext cx="395402" cy="38102"/>
          </a:xfrm>
          <a:prstGeom prst="rect">
            <a:avLst/>
          </a:pr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9" name="Google Shape;9;p37"/>
          <p:cNvSpPr txBox="1">
            <a:spLocks noGrp="1"/>
          </p:cNvSpPr>
          <p:nvPr>
            <p:ph type="title"/>
          </p:nvPr>
        </p:nvSpPr>
        <p:spPr>
          <a:xfrm>
            <a:off x="457200" y="205978"/>
            <a:ext cx="8229600" cy="994172"/>
          </a:xfrm>
          <a:prstGeom prst="rect">
            <a:avLst/>
          </a:prstGeom>
          <a:noFill/>
          <a:ln>
            <a:noFill/>
          </a:ln>
        </p:spPr>
        <p:txBody>
          <a:bodyPr spcFirstLastPara="1" wrap="square" lIns="91375" tIns="91375" rIns="91375" bIns="91375" anchor="t" anchorCtr="0">
            <a:normAutofit/>
          </a:bodyPr>
          <a:lstStyle>
            <a:lvl1pPr marR="0" lvl="0"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2pPr>
            <a:lvl3pPr marR="0" lvl="2"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3pPr>
            <a:lvl4pPr marR="0" lvl="3"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4pPr>
            <a:lvl5pPr marR="0" lvl="4"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5pPr>
            <a:lvl6pPr marR="0" lvl="5"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6pPr>
            <a:lvl7pPr marR="0" lvl="6"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7pPr>
            <a:lvl8pPr marR="0" lvl="7"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8pPr>
            <a:lvl9pPr marR="0" lvl="8"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9pPr>
          </a:lstStyle>
          <a:p>
            <a:endParaRPr/>
          </a:p>
        </p:txBody>
      </p:sp>
      <p:sp>
        <p:nvSpPr>
          <p:cNvPr id="10" name="Google Shape;10;p37"/>
          <p:cNvSpPr txBox="1">
            <a:spLocks noGrp="1"/>
          </p:cNvSpPr>
          <p:nvPr>
            <p:ph type="body" idx="1"/>
          </p:nvPr>
        </p:nvSpPr>
        <p:spPr>
          <a:xfrm>
            <a:off x="457200" y="1200150"/>
            <a:ext cx="8229600" cy="3943350"/>
          </a:xfrm>
          <a:prstGeom prst="rect">
            <a:avLst/>
          </a:prstGeom>
          <a:noFill/>
          <a:ln>
            <a:noFill/>
          </a:ln>
        </p:spPr>
        <p:txBody>
          <a:bodyPr spcFirstLastPara="1" wrap="square" lIns="91375" tIns="91375" rIns="91375" bIns="91375" anchor="t" anchorCtr="0">
            <a:noAutofit/>
          </a:bodyPr>
          <a:lstStyle>
            <a:lvl1pPr marL="457200" marR="0" lvl="0"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1pPr>
            <a:lvl2pPr marL="914400" marR="0" lvl="1"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2pPr>
            <a:lvl3pPr marL="1371600" marR="0" lvl="2"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3pPr>
            <a:lvl4pPr marL="1828800" marR="0" lvl="3"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4pPr>
            <a:lvl5pPr marL="2286000" marR="0" lvl="4"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5pPr>
            <a:lvl6pPr marL="2743200" marR="0" lvl="5"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6pPr>
            <a:lvl7pPr marL="3200400" marR="0" lvl="6"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7pPr>
            <a:lvl8pPr marL="3657600" marR="0" lvl="7"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8pPr>
            <a:lvl9pPr marL="4114800" marR="0" lvl="8"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9pPr>
          </a:lstStyle>
          <a:p>
            <a:endParaRPr/>
          </a:p>
        </p:txBody>
      </p:sp>
      <p:sp>
        <p:nvSpPr>
          <p:cNvPr id="11" name="Google Shape;11;p37"/>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9136429"/>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hyperlink" Target="mailto:NCProviderRelations@wellcare.com" TargetMode="Externa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hyperlink" Target="http://www.wellcare.com/"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cane@wellcare.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mailto:lbranche@wellcare.com" TargetMode="External"/><Relationship Id="rId5" Type="http://schemas.openxmlformats.org/officeDocument/2006/relationships/hyperlink" Target="mailto:.hooks@wellcare.com" TargetMode="External"/><Relationship Id="rId4" Type="http://schemas.openxmlformats.org/officeDocument/2006/relationships/hyperlink" Target="mailto:shamekia.pena@wellcare.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Cody.Corbett@wellcare.com" TargetMode="External"/><Relationship Id="rId3" Type="http://schemas.openxmlformats.org/officeDocument/2006/relationships/hyperlink" Target="mailto:milton.howard@wellcare.com" TargetMode="External"/><Relationship Id="rId7" Type="http://schemas.openxmlformats.org/officeDocument/2006/relationships/hyperlink" Target="mailto:NCProviderRelations@WellCare.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mailto:Sean.Calderon@wellcare.com" TargetMode="External"/><Relationship Id="rId5" Type="http://schemas.openxmlformats.org/officeDocument/2006/relationships/hyperlink" Target="mailto:Kisha.Brandyburg@wellcare.com" TargetMode="External"/><Relationship Id="rId4" Type="http://schemas.openxmlformats.org/officeDocument/2006/relationships/hyperlink" Target="mailto:randi.allen@wellcare.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Elease.d.Belser@wellcare.com" TargetMode="External"/><Relationship Id="rId3" Type="http://schemas.openxmlformats.org/officeDocument/2006/relationships/hyperlink" Target="mailto:michele.Phillips@wellcare.com" TargetMode="External"/><Relationship Id="rId7" Type="http://schemas.openxmlformats.org/officeDocument/2006/relationships/hyperlink" Target="mailto:eboni.alston@wellcare.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shakirah.joyner@wellcare.com" TargetMode="External"/><Relationship Id="rId5" Type="http://schemas.openxmlformats.org/officeDocument/2006/relationships/hyperlink" Target="mailto:tawanda.lewis@wellcare.com" TargetMode="External"/><Relationship Id="rId4" Type="http://schemas.openxmlformats.org/officeDocument/2006/relationships/hyperlink" Target="mailto:Kimberly.Hedrick2@wellcare.com" TargetMode="External"/><Relationship Id="rId9" Type="http://schemas.openxmlformats.org/officeDocument/2006/relationships/hyperlink" Target="mailto:Jennifer.Berumen@wellcare.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cody.mcalhaney@wellcare.com" TargetMode="External"/><Relationship Id="rId3" Type="http://schemas.openxmlformats.org/officeDocument/2006/relationships/hyperlink" Target="mailto:lbranche@wellcare.com" TargetMode="External"/><Relationship Id="rId7" Type="http://schemas.openxmlformats.org/officeDocument/2006/relationships/hyperlink" Target="mailto:Ioulia.hardin@wellcare.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Thomas.Corbett@wellcare.com" TargetMode="External"/><Relationship Id="rId5" Type="http://schemas.openxmlformats.org/officeDocument/2006/relationships/hyperlink" Target="mailto:marti.skelly@wellcare.com" TargetMode="External"/><Relationship Id="rId4" Type="http://schemas.openxmlformats.org/officeDocument/2006/relationships/hyperlink" Target="mailto:Miesha.stanley-lindsay@wellcar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9.png"/><Relationship Id="rId4" Type="http://schemas.openxmlformats.org/officeDocument/2006/relationships/image" Target="../media/image48.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hyperlink" Target="https://www.wellcarenc.com/members/medicaid/benefits/healthy-opportunities.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llcare.com/North-Carolina/Providers/Authorization-Lookup"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wellcarenc.com/providers/medicaid/forms.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cms.gov/files/document/fy-2022-icd-10-cm-coding-guidelines-updated-02012022.pdf" TargetMode="External"/><Relationship Id="rId5" Type="http://schemas.openxmlformats.org/officeDocument/2006/relationships/hyperlink" Target="https://www.medicaid.gov/medicaid/program-integrity/national-correct-coding-initiative/medicaid-ncci-reference-documents/index.html" TargetMode="External"/><Relationship Id="rId4" Type="http://schemas.openxmlformats.org/officeDocument/2006/relationships/hyperlink" Target="https://medicaid.ncdhhs.gov/blog/2021/09/28/national-correct-coding-initiative-remind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wellcare.com/en/North-Carolina/Providers/Authorization-Lookup"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www.wellcarenc.com/" TargetMode="External"/><Relationship Id="rId7" Type="http://schemas.openxmlformats.org/officeDocument/2006/relationships/hyperlink" Target="https://www.wellcarenc.com/content/dam/centene/wellcare/nc/pdfs/ProviderQRG/NC_Caid_Provider_Quick_Reference_Guide.pdf"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hyperlink" Target="https://www.wellcarenc.com/content/dam/centene/wellcare/nc/pdfs/NC_Caid_Prov_2022_Provider_Manual_Eng_2022_R.pdf" TargetMode="Externa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mailto:NCProviderRelations@WellCare.com" TargetMode="External"/><Relationship Id="rId3" Type="http://schemas.openxmlformats.org/officeDocument/2006/relationships/hyperlink" Target="mailto:milton.howard@wellcare.com" TargetMode="External"/><Relationship Id="rId7" Type="http://schemas.openxmlformats.org/officeDocument/2006/relationships/hyperlink" Target="mailto:Sean.Calderon@wellcare.com"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mailto:Jedlevvia.N.Lewis@wellcare.com" TargetMode="External"/><Relationship Id="rId5" Type="http://schemas.openxmlformats.org/officeDocument/2006/relationships/hyperlink" Target="mailto:Kisha.Brandyburg@wellcare.com" TargetMode="External"/><Relationship Id="rId4" Type="http://schemas.openxmlformats.org/officeDocument/2006/relationships/hyperlink" Target="mailto:randi.allen@wellcare.com" TargetMode="External"/><Relationship Id="rId9" Type="http://schemas.openxmlformats.org/officeDocument/2006/relationships/hyperlink" Target="mailto:Cody.Corbett@wellcare.com"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mailto:eboni.alston@wellcare.com" TargetMode="External"/><Relationship Id="rId3" Type="http://schemas.openxmlformats.org/officeDocument/2006/relationships/hyperlink" Target="mailto:michele.Phillips@wellcare.com" TargetMode="External"/><Relationship Id="rId7" Type="http://schemas.openxmlformats.org/officeDocument/2006/relationships/hyperlink" Target="mailto:shakirah.joyner@wellcare.co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mailto:miesha.stanley-lindsay@wellcare.com" TargetMode="External"/><Relationship Id="rId11" Type="http://schemas.openxmlformats.org/officeDocument/2006/relationships/hyperlink" Target="mailto:Jennifer.Berumen@wellcare.com" TargetMode="External"/><Relationship Id="rId5" Type="http://schemas.openxmlformats.org/officeDocument/2006/relationships/hyperlink" Target="mailto:tawanda.lewis@wellcare.com" TargetMode="External"/><Relationship Id="rId10" Type="http://schemas.openxmlformats.org/officeDocument/2006/relationships/hyperlink" Target="mailto:Elease.d.Belser@wellcare.com" TargetMode="External"/><Relationship Id="rId4" Type="http://schemas.openxmlformats.org/officeDocument/2006/relationships/hyperlink" Target="mailto:Kimberly.Hedrick2@wellcare.com" TargetMode="External"/><Relationship Id="rId9" Type="http://schemas.openxmlformats.org/officeDocument/2006/relationships/hyperlink" Target="mailto:Danielle.Oxendine@wellcare.com"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mailto:shamekia.pena@wellcare.com" TargetMode="External"/><Relationship Id="rId3" Type="http://schemas.openxmlformats.org/officeDocument/2006/relationships/hyperlink" Target="mailto:lbranche@wellcare.com" TargetMode="External"/><Relationship Id="rId7" Type="http://schemas.openxmlformats.org/officeDocument/2006/relationships/hyperlink" Target="mailto:cody.mcalhaney@wellcare.com"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mailto:Ioulia.hardin@wellcare.com" TargetMode="External"/><Relationship Id="rId5" Type="http://schemas.openxmlformats.org/officeDocument/2006/relationships/hyperlink" Target="mailto:Thomas.Corbett@wellcare.com" TargetMode="External"/><Relationship Id="rId4" Type="http://schemas.openxmlformats.org/officeDocument/2006/relationships/hyperlink" Target="mailto:marti.skelly@wellcare.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1"/>
          <p:cNvSpPr txBox="1">
            <a:spLocks noGrp="1"/>
          </p:cNvSpPr>
          <p:nvPr>
            <p:ph type="subTitle" idx="4294967295"/>
          </p:nvPr>
        </p:nvSpPr>
        <p:spPr>
          <a:xfrm>
            <a:off x="759048" y="3536400"/>
            <a:ext cx="5003703" cy="792602"/>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FFFFFF"/>
              </a:buClr>
              <a:buSzPts val="1600"/>
              <a:buFont typeface="Proxima Nova"/>
              <a:buNone/>
            </a:pPr>
            <a:r>
              <a:rPr lang="en-US" sz="1600" b="0" i="0" u="none" strike="noStrike" cap="none" dirty="0">
                <a:solidFill>
                  <a:srgbClr val="FFFFFF"/>
                </a:solidFill>
                <a:latin typeface="Verdana"/>
                <a:ea typeface="Verdana"/>
                <a:cs typeface="Verdana"/>
                <a:sym typeface="Verdana"/>
              </a:rPr>
              <a:t>April 17, 2024</a:t>
            </a:r>
            <a:endParaRPr dirty="0"/>
          </a:p>
        </p:txBody>
      </p:sp>
      <p:sp>
        <p:nvSpPr>
          <p:cNvPr id="241" name="Google Shape;241;p1"/>
          <p:cNvSpPr txBox="1"/>
          <p:nvPr/>
        </p:nvSpPr>
        <p:spPr>
          <a:xfrm>
            <a:off x="5268424" y="676312"/>
            <a:ext cx="3286202" cy="371402"/>
          </a:xfrm>
          <a:prstGeom prst="rect">
            <a:avLst/>
          </a:prstGeom>
          <a:noFill/>
          <a:ln>
            <a:noFill/>
          </a:ln>
        </p:spPr>
        <p:txBody>
          <a:bodyPr spcFirstLastPara="1" wrap="square" lIns="91375" tIns="91375" rIns="91375" bIns="91375" anchor="ctr" anchorCtr="0">
            <a:noAutofit/>
          </a:bodyPr>
          <a:lstStyle/>
          <a:p>
            <a:pPr marL="0" marR="0" lvl="0" indent="0" algn="r" rtl="0">
              <a:lnSpc>
                <a:spcPct val="115000"/>
              </a:lnSpc>
              <a:spcBef>
                <a:spcPts val="0"/>
              </a:spcBef>
              <a:spcAft>
                <a:spcPts val="0"/>
              </a:spcAft>
              <a:buClr>
                <a:srgbClr val="FFFFFF"/>
              </a:buClr>
              <a:buSzPts val="900"/>
              <a:buFont typeface="Verdana"/>
              <a:buNone/>
            </a:pPr>
            <a:r>
              <a:rPr lang="en-US" sz="900" b="0" i="0" u="none" strike="noStrike" cap="none" dirty="0">
                <a:solidFill>
                  <a:srgbClr val="FFFFFF"/>
                </a:solidFill>
                <a:latin typeface="Verdana"/>
                <a:ea typeface="Verdana"/>
                <a:cs typeface="Verdana"/>
                <a:sym typeface="Verdana"/>
              </a:rPr>
              <a:t>Mackie Hicks</a:t>
            </a:r>
          </a:p>
          <a:p>
            <a:pPr marL="0" marR="0" lvl="0" indent="0" algn="r" rtl="0">
              <a:lnSpc>
                <a:spcPct val="115000"/>
              </a:lnSpc>
              <a:spcBef>
                <a:spcPts val="0"/>
              </a:spcBef>
              <a:spcAft>
                <a:spcPts val="0"/>
              </a:spcAft>
              <a:buClr>
                <a:srgbClr val="FFFFFF"/>
              </a:buClr>
              <a:buSzPts val="900"/>
              <a:buFont typeface="Verdana"/>
              <a:buNone/>
            </a:pPr>
            <a:r>
              <a:rPr lang="en-US" sz="900" b="0" i="0" u="none" strike="noStrike" cap="none" dirty="0">
                <a:solidFill>
                  <a:srgbClr val="FFFFFF"/>
                </a:solidFill>
                <a:latin typeface="Verdana"/>
                <a:ea typeface="Verdana"/>
                <a:cs typeface="Verdana"/>
                <a:sym typeface="Verdana"/>
              </a:rPr>
              <a:t>Tica B. Davis</a:t>
            </a:r>
            <a:endParaRPr lang="en-US" sz="900" dirty="0"/>
          </a:p>
        </p:txBody>
      </p:sp>
      <p:sp>
        <p:nvSpPr>
          <p:cNvPr id="3" name="Google Shape;239;p1">
            <a:extLst>
              <a:ext uri="{FF2B5EF4-FFF2-40B4-BE49-F238E27FC236}">
                <a16:creationId xmlns:a16="http://schemas.microsoft.com/office/drawing/2014/main" id="{F91B291D-F075-01E2-C9E0-F0F7AD5C08D1}"/>
              </a:ext>
            </a:extLst>
          </p:cNvPr>
          <p:cNvSpPr txBox="1">
            <a:spLocks/>
          </p:cNvSpPr>
          <p:nvPr/>
        </p:nvSpPr>
        <p:spPr>
          <a:xfrm>
            <a:off x="759047" y="1740368"/>
            <a:ext cx="8117324" cy="1362002"/>
          </a:xfrm>
          <a:prstGeom prst="rect">
            <a:avLst/>
          </a:prstGeom>
          <a:noFill/>
          <a:ln>
            <a:noFill/>
          </a:ln>
        </p:spPr>
        <p:txBody>
          <a:bodyPr spcFirstLastPara="1" wrap="square" lIns="91375" tIns="91375" rIns="91375" bIns="913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2pPr>
            <a:lvl3pPr marR="0" lvl="2"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3pPr>
            <a:lvl4pPr marR="0" lvl="3"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4pPr>
            <a:lvl5pPr marR="0" lvl="4"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5pPr>
            <a:lvl6pPr marR="0" lvl="5"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6pPr>
            <a:lvl7pPr marR="0" lvl="6"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7pPr>
            <a:lvl8pPr marR="0" lvl="7"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8pPr>
            <a:lvl9pPr marR="0" lvl="8" algn="l" rtl="0">
              <a:lnSpc>
                <a:spcPct val="100000"/>
              </a:lnSpc>
              <a:spcBef>
                <a:spcPts val="0"/>
              </a:spcBef>
              <a:spcAft>
                <a:spcPts val="0"/>
              </a:spcAft>
              <a:buClr>
                <a:schemeClr val="accent1"/>
              </a:buClr>
              <a:buSzPts val="25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9pPr>
          </a:lstStyle>
          <a:p>
            <a:pPr>
              <a:buClr>
                <a:srgbClr val="FFFFFF"/>
              </a:buClr>
              <a:buSzPts val="3800"/>
              <a:buFont typeface="Verdana"/>
              <a:buNone/>
            </a:pPr>
            <a:r>
              <a:rPr lang="en-US" sz="3800" b="1" dirty="0">
                <a:solidFill>
                  <a:srgbClr val="FFFFFF"/>
                </a:solidFill>
                <a:latin typeface="Verdana"/>
                <a:ea typeface="Verdana"/>
                <a:cs typeface="Verdana"/>
                <a:sym typeface="Verdana"/>
              </a:rPr>
              <a:t>WellCare of North Carolina</a:t>
            </a:r>
            <a:endParaRPr lang="en-US" dirty="0"/>
          </a:p>
        </p:txBody>
      </p:sp>
      <p:sp>
        <p:nvSpPr>
          <p:cNvPr id="2" name="Rectangle 1">
            <a:extLst>
              <a:ext uri="{FF2B5EF4-FFF2-40B4-BE49-F238E27FC236}">
                <a16:creationId xmlns:a16="http://schemas.microsoft.com/office/drawing/2014/main" id="{CFE491DA-E701-2C4A-2C9C-897086BE64C1}"/>
              </a:ext>
            </a:extLst>
          </p:cNvPr>
          <p:cNvSpPr/>
          <p:nvPr/>
        </p:nvSpPr>
        <p:spPr>
          <a:xfrm>
            <a:off x="6217127" y="4759689"/>
            <a:ext cx="2337499" cy="246221"/>
          </a:xfrm>
          <a:prstGeom prst="rect">
            <a:avLst/>
          </a:prstGeom>
        </p:spPr>
        <p:txBody>
          <a:bodyPr wrap="none">
            <a:spAutoFit/>
          </a:bodyPr>
          <a:lstStyle/>
          <a:p>
            <a:pPr lvl="0" algn="r"/>
            <a:r>
              <a:rPr lang="en-US" sz="10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688899" y="1676400"/>
            <a:ext cx="6413650" cy="17907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FFFFFF"/>
              </a:buClr>
              <a:buSzPts val="3600"/>
              <a:buFont typeface="Proxima Nova Extrabold"/>
              <a:buNone/>
            </a:pPr>
            <a:r>
              <a:rPr lang="en-US" sz="3600" dirty="0">
                <a:solidFill>
                  <a:srgbClr val="FFFFFF"/>
                </a:solidFill>
              </a:rPr>
              <a:t>WellCare of North Carolina Approach</a:t>
            </a:r>
            <a:endParaRPr dirty="0"/>
          </a:p>
        </p:txBody>
      </p:sp>
    </p:spTree>
    <p:extLst>
      <p:ext uri="{BB962C8B-B14F-4D97-AF65-F5344CB8AC3E}">
        <p14:creationId xmlns:p14="http://schemas.microsoft.com/office/powerpoint/2010/main" val="256173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Our Approach</a:t>
            </a:r>
            <a:endParaRPr dirty="0"/>
          </a:p>
        </p:txBody>
      </p:sp>
      <p:sp>
        <p:nvSpPr>
          <p:cNvPr id="3" name="Rectangle 2">
            <a:extLst>
              <a:ext uri="{FF2B5EF4-FFF2-40B4-BE49-F238E27FC236}">
                <a16:creationId xmlns:a16="http://schemas.microsoft.com/office/drawing/2014/main" id="{5B7A1BAD-6130-5DDB-23B6-ABD56112DE99}"/>
              </a:ext>
            </a:extLst>
          </p:cNvPr>
          <p:cNvSpPr/>
          <p:nvPr/>
        </p:nvSpPr>
        <p:spPr>
          <a:xfrm>
            <a:off x="7039746" y="4810279"/>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
        <p:nvSpPr>
          <p:cNvPr id="9" name="TextBox 8">
            <a:extLst>
              <a:ext uri="{FF2B5EF4-FFF2-40B4-BE49-F238E27FC236}">
                <a16:creationId xmlns:a16="http://schemas.microsoft.com/office/drawing/2014/main" id="{AD0ADD7C-F71A-670D-4635-B28D03941A94}"/>
              </a:ext>
            </a:extLst>
          </p:cNvPr>
          <p:cNvSpPr txBox="1"/>
          <p:nvPr/>
        </p:nvSpPr>
        <p:spPr>
          <a:xfrm>
            <a:off x="459487" y="834628"/>
            <a:ext cx="8225028" cy="1077218"/>
          </a:xfrm>
          <a:prstGeom prst="rect">
            <a:avLst/>
          </a:prstGeom>
          <a:noFill/>
        </p:spPr>
        <p:txBody>
          <a:bodyPr wrap="square" lIns="0" tIns="0" rIns="0" bIns="0" rtlCol="0">
            <a:spAutoFit/>
          </a:bodyPr>
          <a:lstStyle/>
          <a:p>
            <a:pPr algn="ctr"/>
            <a:r>
              <a:rPr lang="en-US" dirty="0">
                <a:latin typeface="Calibri" panose="020F0502020204030204" pitchFamily="34" charset="0"/>
                <a:cs typeface="Calibri" panose="020F0502020204030204" pitchFamily="34" charset="0"/>
              </a:rPr>
              <a:t>At WellCare of North Carolina, we foster strong partnerships with providers, offer an integrated care model, establish trusting partnerships with our state and federal partners, and address barriers to care in our local communities.</a:t>
            </a:r>
          </a:p>
          <a:p>
            <a:pPr algn="ctr"/>
            <a:endParaRPr lang="en-US" dirty="0">
              <a:latin typeface="Calibri" panose="020F0502020204030204" pitchFamily="34" charset="0"/>
              <a:cs typeface="Calibri" panose="020F0502020204030204" pitchFamily="34" charset="0"/>
            </a:endParaRPr>
          </a:p>
          <a:p>
            <a:pPr algn="ctr"/>
            <a:r>
              <a:rPr lang="en-US" b="1" dirty="0">
                <a:solidFill>
                  <a:srgbClr val="000000"/>
                </a:solidFill>
                <a:latin typeface="Calibri" panose="020F0502020204030204" pitchFamily="34" charset="0"/>
                <a:cs typeface="Calibri" panose="020F0502020204030204" pitchFamily="34" charset="0"/>
              </a:rPr>
              <a:t>The core elements below contribute to our value proposition:</a:t>
            </a:r>
            <a:endParaRPr lang="en-US" sz="1300" dirty="0">
              <a:solidFill>
                <a:srgbClr val="333333"/>
              </a:solidFill>
              <a:latin typeface="Calibri" panose="020F0502020204030204" pitchFamily="34" charset="0"/>
              <a:cs typeface="Calibri" panose="020F0502020204030204" pitchFamily="34" charset="0"/>
            </a:endParaRPr>
          </a:p>
        </p:txBody>
      </p:sp>
      <p:grpSp>
        <p:nvGrpSpPr>
          <p:cNvPr id="54" name="Group 53">
            <a:extLst>
              <a:ext uri="{FF2B5EF4-FFF2-40B4-BE49-F238E27FC236}">
                <a16:creationId xmlns:a16="http://schemas.microsoft.com/office/drawing/2014/main" id="{B7067F88-D5B2-EFBD-22EB-DCD323B5B6B3}"/>
              </a:ext>
            </a:extLst>
          </p:cNvPr>
          <p:cNvGrpSpPr/>
          <p:nvPr/>
        </p:nvGrpSpPr>
        <p:grpSpPr>
          <a:xfrm>
            <a:off x="883448" y="2024604"/>
            <a:ext cx="7491596" cy="2284268"/>
            <a:chOff x="883448" y="2024604"/>
            <a:chExt cx="7491596" cy="2284268"/>
          </a:xfrm>
        </p:grpSpPr>
        <p:grpSp>
          <p:nvGrpSpPr>
            <p:cNvPr id="50" name="Group 49">
              <a:extLst>
                <a:ext uri="{FF2B5EF4-FFF2-40B4-BE49-F238E27FC236}">
                  <a16:creationId xmlns:a16="http://schemas.microsoft.com/office/drawing/2014/main" id="{EF6935E2-2D49-6299-44A3-D8E9AFC8B3DA}"/>
                </a:ext>
              </a:extLst>
            </p:cNvPr>
            <p:cNvGrpSpPr/>
            <p:nvPr/>
          </p:nvGrpSpPr>
          <p:grpSpPr>
            <a:xfrm>
              <a:off x="883448" y="2024604"/>
              <a:ext cx="1699267" cy="2069178"/>
              <a:chOff x="883448" y="2024604"/>
              <a:chExt cx="1699267" cy="2069178"/>
            </a:xfrm>
          </p:grpSpPr>
          <p:pic>
            <p:nvPicPr>
              <p:cNvPr id="16" name="Picture 15">
                <a:extLst>
                  <a:ext uri="{FF2B5EF4-FFF2-40B4-BE49-F238E27FC236}">
                    <a16:creationId xmlns:a16="http://schemas.microsoft.com/office/drawing/2014/main" id="{BC4DAF6B-B2A1-19DB-37B2-47B5CC6CA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181" y="2024604"/>
                <a:ext cx="685800" cy="68580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CA2F8A2F-656C-5AA5-D22C-EC80A9451EE2}"/>
                  </a:ext>
                </a:extLst>
              </p:cNvPr>
              <p:cNvSpPr txBox="1"/>
              <p:nvPr/>
            </p:nvSpPr>
            <p:spPr>
              <a:xfrm>
                <a:off x="883448" y="2907513"/>
                <a:ext cx="1699266" cy="430887"/>
              </a:xfrm>
              <a:prstGeom prst="rect">
                <a:avLst/>
              </a:prstGeom>
              <a:noFill/>
            </p:spPr>
            <p:txBody>
              <a:bodyPr wrap="square" lIns="0" tIns="0" rIns="0" bIns="0" rtlCol="0">
                <a:spAutoFit/>
              </a:bodyPr>
              <a:lstStyle/>
              <a:p>
                <a:pPr algn="ctr"/>
                <a:r>
                  <a:rPr lang="en-US" b="1" dirty="0">
                    <a:latin typeface="Calibri" panose="020F0502020204030204" pitchFamily="34" charset="0"/>
                    <a:cs typeface="Calibri" panose="020F0502020204030204" pitchFamily="34" charset="0"/>
                  </a:rPr>
                  <a:t>PROVIDER ENGAGEMENT</a:t>
                </a:r>
              </a:p>
            </p:txBody>
          </p:sp>
          <p:sp>
            <p:nvSpPr>
              <p:cNvPr id="28" name="TextBox 27">
                <a:extLst>
                  <a:ext uri="{FF2B5EF4-FFF2-40B4-BE49-F238E27FC236}">
                    <a16:creationId xmlns:a16="http://schemas.microsoft.com/office/drawing/2014/main" id="{610CACCA-36CB-F845-86E1-2546D94F818E}"/>
                  </a:ext>
                </a:extLst>
              </p:cNvPr>
              <p:cNvSpPr txBox="1"/>
              <p:nvPr/>
            </p:nvSpPr>
            <p:spPr>
              <a:xfrm>
                <a:off x="883449" y="3493618"/>
                <a:ext cx="1699266" cy="600164"/>
              </a:xfrm>
              <a:prstGeom prst="rect">
                <a:avLst/>
              </a:prstGeom>
              <a:noFill/>
            </p:spPr>
            <p:txBody>
              <a:bodyPr wrap="square" lIns="0" tIns="0" rIns="0" bIns="0" rtlCol="0">
                <a:spAutoFit/>
              </a:bodyPr>
              <a:lstStyle/>
              <a:p>
                <a:pPr algn="ctr"/>
                <a:r>
                  <a:rPr lang="en-US" sz="1300" dirty="0">
                    <a:latin typeface="Calibri" panose="020F0502020204030204" pitchFamily="34" charset="0"/>
                    <a:cs typeface="Calibri" panose="020F0502020204030204" pitchFamily="34" charset="0"/>
                  </a:rPr>
                  <a:t>Fostering strong partnerships with select providers </a:t>
                </a:r>
                <a:endParaRPr lang="en-US" sz="1300" dirty="0">
                  <a:solidFill>
                    <a:srgbClr val="333333"/>
                  </a:solidFill>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4B4EBA6E-24B2-A401-9185-6445BB2E9183}"/>
                </a:ext>
              </a:extLst>
            </p:cNvPr>
            <p:cNvGrpSpPr/>
            <p:nvPr/>
          </p:nvGrpSpPr>
          <p:grpSpPr>
            <a:xfrm>
              <a:off x="2814635" y="2024604"/>
              <a:ext cx="1706356" cy="2069178"/>
              <a:chOff x="2814635" y="2024604"/>
              <a:chExt cx="1706356" cy="2069178"/>
            </a:xfrm>
          </p:grpSpPr>
          <p:pic>
            <p:nvPicPr>
              <p:cNvPr id="21" name="Picture 20">
                <a:extLst>
                  <a:ext uri="{FF2B5EF4-FFF2-40B4-BE49-F238E27FC236}">
                    <a16:creationId xmlns:a16="http://schemas.microsoft.com/office/drawing/2014/main" id="{32F1A546-E909-EDDF-42E0-F6E875F0A4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4913" y="2024604"/>
                <a:ext cx="685800" cy="68580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B2F2E858-143B-BF17-9CDB-BA7B676C0DAE}"/>
                  </a:ext>
                </a:extLst>
              </p:cNvPr>
              <p:cNvSpPr txBox="1"/>
              <p:nvPr/>
            </p:nvSpPr>
            <p:spPr>
              <a:xfrm>
                <a:off x="2814635" y="2907513"/>
                <a:ext cx="1706356" cy="430887"/>
              </a:xfrm>
              <a:prstGeom prst="rect">
                <a:avLst/>
              </a:prstGeom>
              <a:noFill/>
            </p:spPr>
            <p:txBody>
              <a:bodyPr wrap="square" lIns="0" tIns="0" rIns="0" bIns="0" rtlCol="0">
                <a:spAutoFit/>
              </a:bodyPr>
              <a:lstStyle/>
              <a:p>
                <a:pPr algn="ctr"/>
                <a:r>
                  <a:rPr lang="en-US" b="1" dirty="0">
                    <a:latin typeface="Calibri" panose="020F0502020204030204" pitchFamily="34" charset="0"/>
                    <a:cs typeface="Calibri" panose="020F0502020204030204" pitchFamily="34" charset="0"/>
                  </a:rPr>
                  <a:t>INTEGRATED CARE MODEL</a:t>
                </a:r>
              </a:p>
            </p:txBody>
          </p:sp>
          <p:sp>
            <p:nvSpPr>
              <p:cNvPr id="29" name="TextBox 28">
                <a:extLst>
                  <a:ext uri="{FF2B5EF4-FFF2-40B4-BE49-F238E27FC236}">
                    <a16:creationId xmlns:a16="http://schemas.microsoft.com/office/drawing/2014/main" id="{99B4DB56-5CFB-3769-D376-A754C83CE1D7}"/>
                  </a:ext>
                </a:extLst>
              </p:cNvPr>
              <p:cNvSpPr txBox="1"/>
              <p:nvPr/>
            </p:nvSpPr>
            <p:spPr>
              <a:xfrm>
                <a:off x="2814635" y="3493618"/>
                <a:ext cx="1706356" cy="600164"/>
              </a:xfrm>
              <a:prstGeom prst="rect">
                <a:avLst/>
              </a:prstGeom>
              <a:noFill/>
            </p:spPr>
            <p:txBody>
              <a:bodyPr wrap="square" lIns="0" tIns="0" rIns="0" bIns="0" rtlCol="0">
                <a:spAutoFit/>
              </a:bodyPr>
              <a:lstStyle/>
              <a:p>
                <a:pPr algn="ctr"/>
                <a:r>
                  <a:rPr lang="en-US" sz="1300" dirty="0">
                    <a:latin typeface="Calibri" panose="020F0502020204030204" pitchFamily="34" charset="0"/>
                    <a:cs typeface="Calibri" panose="020F0502020204030204" pitchFamily="34" charset="0"/>
                  </a:rPr>
                  <a:t>Integrating medical, behavioral, social, and pharmacy operations </a:t>
                </a:r>
                <a:endParaRPr lang="en-US" sz="1300" dirty="0">
                  <a:solidFill>
                    <a:srgbClr val="333333"/>
                  </a:solidFill>
                  <a:latin typeface="Calibri" panose="020F0502020204030204" pitchFamily="34" charset="0"/>
                  <a:cs typeface="Calibri" panose="020F0502020204030204" pitchFamily="34" charset="0"/>
                </a:endParaRPr>
              </a:p>
            </p:txBody>
          </p:sp>
        </p:grpSp>
        <p:grpSp>
          <p:nvGrpSpPr>
            <p:cNvPr id="52" name="Group 51">
              <a:extLst>
                <a:ext uri="{FF2B5EF4-FFF2-40B4-BE49-F238E27FC236}">
                  <a16:creationId xmlns:a16="http://schemas.microsoft.com/office/drawing/2014/main" id="{AF63F0B1-9871-C4E8-EFC0-C1F728BBFCED}"/>
                </a:ext>
              </a:extLst>
            </p:cNvPr>
            <p:cNvGrpSpPr/>
            <p:nvPr/>
          </p:nvGrpSpPr>
          <p:grpSpPr>
            <a:xfrm>
              <a:off x="4721901" y="2024604"/>
              <a:ext cx="1715037" cy="2069178"/>
              <a:chOff x="4721901" y="2024604"/>
              <a:chExt cx="1715037" cy="2069178"/>
            </a:xfrm>
          </p:grpSpPr>
          <p:pic>
            <p:nvPicPr>
              <p:cNvPr id="12" name="Picture 11">
                <a:extLst>
                  <a:ext uri="{FF2B5EF4-FFF2-40B4-BE49-F238E27FC236}">
                    <a16:creationId xmlns:a16="http://schemas.microsoft.com/office/drawing/2014/main" id="{985548F5-70A9-A890-3089-79A36D0084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405" y="2024604"/>
                <a:ext cx="685800" cy="685800"/>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F712421C-C5F4-8BD1-86BB-5E51D8301448}"/>
                  </a:ext>
                </a:extLst>
              </p:cNvPr>
              <p:cNvSpPr txBox="1"/>
              <p:nvPr/>
            </p:nvSpPr>
            <p:spPr>
              <a:xfrm>
                <a:off x="4737671" y="2907513"/>
                <a:ext cx="1699267" cy="430887"/>
              </a:xfrm>
              <a:prstGeom prst="rect">
                <a:avLst/>
              </a:prstGeom>
              <a:noFill/>
            </p:spPr>
            <p:txBody>
              <a:bodyPr wrap="square" lIns="0" tIns="0" rIns="0" bIns="0" rtlCol="0">
                <a:spAutoFit/>
              </a:bodyPr>
              <a:lstStyle/>
              <a:p>
                <a:pPr algn="ctr"/>
                <a:r>
                  <a:rPr lang="en-US" b="1" dirty="0">
                    <a:latin typeface="Calibri" panose="020F0502020204030204" pitchFamily="34" charset="0"/>
                    <a:cs typeface="Calibri" panose="020F0502020204030204" pitchFamily="34" charset="0"/>
                  </a:rPr>
                  <a:t>GOVERNMENT PARTNERSHIPS</a:t>
                </a:r>
              </a:p>
            </p:txBody>
          </p:sp>
          <p:sp>
            <p:nvSpPr>
              <p:cNvPr id="30" name="TextBox 29">
                <a:extLst>
                  <a:ext uri="{FF2B5EF4-FFF2-40B4-BE49-F238E27FC236}">
                    <a16:creationId xmlns:a16="http://schemas.microsoft.com/office/drawing/2014/main" id="{16C15DA7-042B-2CAB-4B42-946BA04AAC9D}"/>
                  </a:ext>
                </a:extLst>
              </p:cNvPr>
              <p:cNvSpPr txBox="1"/>
              <p:nvPr/>
            </p:nvSpPr>
            <p:spPr>
              <a:xfrm>
                <a:off x="4721901" y="3493618"/>
                <a:ext cx="1715037" cy="600164"/>
              </a:xfrm>
              <a:prstGeom prst="rect">
                <a:avLst/>
              </a:prstGeom>
              <a:noFill/>
            </p:spPr>
            <p:txBody>
              <a:bodyPr wrap="square" lIns="0" tIns="0" rIns="0" bIns="0" rtlCol="0">
                <a:spAutoFit/>
              </a:bodyPr>
              <a:lstStyle/>
              <a:p>
                <a:pPr algn="ctr"/>
                <a:r>
                  <a:rPr lang="en-US" sz="1300" dirty="0">
                    <a:latin typeface="Calibri" panose="020F0502020204030204" pitchFamily="34" charset="0"/>
                    <a:cs typeface="Calibri" panose="020F0502020204030204" pitchFamily="34" charset="0"/>
                  </a:rPr>
                  <a:t>Establishing trust with our state and federal partners</a:t>
                </a:r>
                <a:endParaRPr lang="en-US" sz="1300" dirty="0">
                  <a:solidFill>
                    <a:srgbClr val="333333"/>
                  </a:solidFill>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5991FF65-33A2-585D-52B0-B42FF96D6738}"/>
                </a:ext>
              </a:extLst>
            </p:cNvPr>
            <p:cNvGrpSpPr/>
            <p:nvPr/>
          </p:nvGrpSpPr>
          <p:grpSpPr>
            <a:xfrm>
              <a:off x="6672403" y="2024604"/>
              <a:ext cx="1702641" cy="2269233"/>
              <a:chOff x="6672403" y="2024604"/>
              <a:chExt cx="1702641" cy="2269233"/>
            </a:xfrm>
          </p:grpSpPr>
          <p:pic>
            <p:nvPicPr>
              <p:cNvPr id="10" name="Picture 9">
                <a:extLst>
                  <a:ext uri="{FF2B5EF4-FFF2-40B4-BE49-F238E27FC236}">
                    <a16:creationId xmlns:a16="http://schemas.microsoft.com/office/drawing/2014/main" id="{D81ADB1F-C437-3162-ADA7-7CE6A2BC4C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9137" y="2024604"/>
                <a:ext cx="685800" cy="685800"/>
              </a:xfrm>
              <a:prstGeom prst="rect">
                <a:avLst/>
              </a:prstGeom>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D1B8A373-826F-75B0-6B23-FEF811A69A87}"/>
                  </a:ext>
                </a:extLst>
              </p:cNvPr>
              <p:cNvSpPr txBox="1"/>
              <p:nvPr/>
            </p:nvSpPr>
            <p:spPr>
              <a:xfrm>
                <a:off x="6672403" y="2886567"/>
                <a:ext cx="1699267" cy="430887"/>
              </a:xfrm>
              <a:prstGeom prst="rect">
                <a:avLst/>
              </a:prstGeom>
              <a:noFill/>
            </p:spPr>
            <p:txBody>
              <a:bodyPr wrap="square" lIns="0" tIns="0" rIns="0" bIns="0" rtlCol="0">
                <a:spAutoFit/>
              </a:bodyPr>
              <a:lstStyle/>
              <a:p>
                <a:pPr algn="ctr"/>
                <a:r>
                  <a:rPr lang="en-US" b="1" dirty="0">
                    <a:latin typeface="Calibri" panose="020F0502020204030204" pitchFamily="34" charset="0"/>
                    <a:cs typeface="Calibri" panose="020F0502020204030204" pitchFamily="34" charset="0"/>
                  </a:rPr>
                  <a:t>COMMUNITY ENGAGEMENT</a:t>
                </a:r>
              </a:p>
            </p:txBody>
          </p:sp>
          <p:sp>
            <p:nvSpPr>
              <p:cNvPr id="31" name="TextBox 30">
                <a:extLst>
                  <a:ext uri="{FF2B5EF4-FFF2-40B4-BE49-F238E27FC236}">
                    <a16:creationId xmlns:a16="http://schemas.microsoft.com/office/drawing/2014/main" id="{EB044A98-0B3D-64A3-5BC8-A97FE9E074CD}"/>
                  </a:ext>
                </a:extLst>
              </p:cNvPr>
              <p:cNvSpPr txBox="1"/>
              <p:nvPr/>
            </p:nvSpPr>
            <p:spPr>
              <a:xfrm>
                <a:off x="6672404" y="3493618"/>
                <a:ext cx="1702640" cy="800219"/>
              </a:xfrm>
              <a:prstGeom prst="rect">
                <a:avLst/>
              </a:prstGeom>
              <a:noFill/>
            </p:spPr>
            <p:txBody>
              <a:bodyPr wrap="square" lIns="0" tIns="0" rIns="0" bIns="0" rtlCol="0">
                <a:spAutoFit/>
              </a:bodyPr>
              <a:lstStyle/>
              <a:p>
                <a:pPr algn="ctr"/>
                <a:r>
                  <a:rPr lang="en-US" sz="1300" dirty="0">
                    <a:latin typeface="Calibri" panose="020F0502020204030204" pitchFamily="34" charset="0"/>
                    <a:cs typeface="Calibri" panose="020F0502020204030204" pitchFamily="34" charset="0"/>
                  </a:rPr>
                  <a:t>Empowering members to reach optimal      social health and independence </a:t>
                </a:r>
                <a:endParaRPr lang="en-US" sz="1300" dirty="0">
                  <a:solidFill>
                    <a:srgbClr val="333333"/>
                  </a:solidFill>
                  <a:latin typeface="Calibri" panose="020F0502020204030204" pitchFamily="34" charset="0"/>
                  <a:cs typeface="Calibri" panose="020F0502020204030204" pitchFamily="34" charset="0"/>
                </a:endParaRPr>
              </a:p>
            </p:txBody>
          </p:sp>
        </p:grpSp>
        <p:cxnSp>
          <p:nvCxnSpPr>
            <p:cNvPr id="38" name="Straight Connector 37">
              <a:extLst>
                <a:ext uri="{FF2B5EF4-FFF2-40B4-BE49-F238E27FC236}">
                  <a16:creationId xmlns:a16="http://schemas.microsoft.com/office/drawing/2014/main" id="{0AB92B22-11F9-86A5-F648-2EC08C39F125}"/>
                </a:ext>
              </a:extLst>
            </p:cNvPr>
            <p:cNvCxnSpPr>
              <a:cxnSpLocks/>
            </p:cNvCxnSpPr>
            <p:nvPr/>
          </p:nvCxnSpPr>
          <p:spPr>
            <a:xfrm>
              <a:off x="2697174" y="2068996"/>
              <a:ext cx="0" cy="223987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A8D4D2C-8996-7F2F-BB92-9E8505E01D9E}"/>
                </a:ext>
              </a:extLst>
            </p:cNvPr>
            <p:cNvCxnSpPr>
              <a:cxnSpLocks/>
            </p:cNvCxnSpPr>
            <p:nvPr/>
          </p:nvCxnSpPr>
          <p:spPr>
            <a:xfrm>
              <a:off x="4640308" y="2068996"/>
              <a:ext cx="0" cy="2224841"/>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C060A8A-0C07-97B1-9585-BE2C533D3CC2}"/>
                </a:ext>
              </a:extLst>
            </p:cNvPr>
            <p:cNvCxnSpPr>
              <a:cxnSpLocks/>
            </p:cNvCxnSpPr>
            <p:nvPr/>
          </p:nvCxnSpPr>
          <p:spPr>
            <a:xfrm>
              <a:off x="6544490" y="2068996"/>
              <a:ext cx="0" cy="2224841"/>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a:extLst>
              <a:ext uri="{FF2B5EF4-FFF2-40B4-BE49-F238E27FC236}">
                <a16:creationId xmlns:a16="http://schemas.microsoft.com/office/drawing/2014/main" id="{88E4A7D1-FDE5-5F9A-02C3-71D7069B364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8530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txBox="1"/>
          <p:nvPr/>
        </p:nvSpPr>
        <p:spPr>
          <a:xfrm>
            <a:off x="623950" y="1121975"/>
            <a:ext cx="5925902" cy="1979400"/>
          </a:xfrm>
          <a:prstGeom prst="rect">
            <a:avLst/>
          </a:prstGeom>
          <a:noFill/>
          <a:ln>
            <a:noFill/>
          </a:ln>
        </p:spPr>
        <p:txBody>
          <a:bodyPr spcFirstLastPara="1" wrap="square" lIns="91375" tIns="91375" rIns="91375" bIns="91375" anchor="ctr" anchorCtr="0">
            <a:normAutofit/>
          </a:bodyPr>
          <a:lstStyle/>
          <a:p>
            <a:pPr marL="0" marR="0" lvl="0" indent="0" algn="l" rtl="0">
              <a:lnSpc>
                <a:spcPct val="100000"/>
              </a:lnSpc>
              <a:spcBef>
                <a:spcPts val="0"/>
              </a:spcBef>
              <a:spcAft>
                <a:spcPts val="0"/>
              </a:spcAft>
              <a:buClr>
                <a:srgbClr val="FFFFFF"/>
              </a:buClr>
              <a:buSzPts val="4800"/>
              <a:buFont typeface="Proxima Nova Extrabold"/>
              <a:buNone/>
            </a:pPr>
            <a:r>
              <a:rPr lang="en-US" sz="4800" b="0" i="0" u="none" strike="noStrike" cap="none" dirty="0">
                <a:solidFill>
                  <a:srgbClr val="FFFFFF"/>
                </a:solidFill>
                <a:latin typeface="Proxima Nova Extrabold"/>
                <a:ea typeface="Proxima Nova Extrabold"/>
                <a:cs typeface="Proxima Nova Extrabold"/>
                <a:sym typeface="Proxima Nova Extrabold"/>
              </a:rPr>
              <a:t>Provider Engagement</a:t>
            </a:r>
            <a:endParaRPr dirty="0"/>
          </a:p>
        </p:txBody>
      </p:sp>
      <p:sp>
        <p:nvSpPr>
          <p:cNvPr id="2" name="Slide Number Placeholder 1">
            <a:extLst>
              <a:ext uri="{FF2B5EF4-FFF2-40B4-BE49-F238E27FC236}">
                <a16:creationId xmlns:a16="http://schemas.microsoft.com/office/drawing/2014/main" id="{B42B9CBA-CB75-6CFC-F339-E5B87E5FB0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82921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400" dirty="0"/>
              <a:t>Provider Engagement</a:t>
            </a:r>
            <a:endParaRPr lang="en-US" dirty="0"/>
          </a:p>
        </p:txBody>
      </p:sp>
      <p:sp>
        <p:nvSpPr>
          <p:cNvPr id="7" name="TextBox 6">
            <a:extLst>
              <a:ext uri="{FF2B5EF4-FFF2-40B4-BE49-F238E27FC236}">
                <a16:creationId xmlns:a16="http://schemas.microsoft.com/office/drawing/2014/main" id="{5B7DE81B-71A8-2EA2-F054-6C08794AB665}"/>
              </a:ext>
            </a:extLst>
          </p:cNvPr>
          <p:cNvSpPr txBox="1"/>
          <p:nvPr/>
        </p:nvSpPr>
        <p:spPr>
          <a:xfrm>
            <a:off x="450342" y="2025966"/>
            <a:ext cx="3710178"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Provider Engagement Reps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own the provider relationship but count on </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support and deliverables from a range of local and corporate stakeholders</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p:txBody>
      </p:sp>
      <p:grpSp>
        <p:nvGrpSpPr>
          <p:cNvPr id="11" name="Group 10">
            <a:extLst>
              <a:ext uri="{FF2B5EF4-FFF2-40B4-BE49-F238E27FC236}">
                <a16:creationId xmlns:a16="http://schemas.microsoft.com/office/drawing/2014/main" id="{45104844-939E-00CB-10F4-078E89AD2901}"/>
              </a:ext>
            </a:extLst>
          </p:cNvPr>
          <p:cNvGrpSpPr/>
          <p:nvPr/>
        </p:nvGrpSpPr>
        <p:grpSpPr>
          <a:xfrm>
            <a:off x="3398520" y="486410"/>
            <a:ext cx="6096000" cy="4064000"/>
            <a:chOff x="3398520" y="539750"/>
            <a:chExt cx="6096000" cy="4064000"/>
          </a:xfrm>
        </p:grpSpPr>
        <p:graphicFrame>
          <p:nvGraphicFramePr>
            <p:cNvPr id="2" name="Diagram 1">
              <a:extLst>
                <a:ext uri="{FF2B5EF4-FFF2-40B4-BE49-F238E27FC236}">
                  <a16:creationId xmlns:a16="http://schemas.microsoft.com/office/drawing/2014/main" id="{CF95D72D-BBA5-0D75-C512-E284AD57F7BC}"/>
                </a:ext>
              </a:extLst>
            </p:cNvPr>
            <p:cNvGraphicFramePr/>
            <p:nvPr/>
          </p:nvGraphicFramePr>
          <p:xfrm>
            <a:off x="339852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356FD83A-3262-4171-2293-F034AE560F22}"/>
                </a:ext>
              </a:extLst>
            </p:cNvPr>
            <p:cNvGrpSpPr/>
            <p:nvPr/>
          </p:nvGrpSpPr>
          <p:grpSpPr>
            <a:xfrm>
              <a:off x="5618453" y="1752194"/>
              <a:ext cx="1656134" cy="1656134"/>
              <a:chOff x="5618453" y="1752194"/>
              <a:chExt cx="1656134" cy="1656134"/>
            </a:xfrm>
          </p:grpSpPr>
          <p:grpSp>
            <p:nvGrpSpPr>
              <p:cNvPr id="3" name="Group 2">
                <a:extLst>
                  <a:ext uri="{FF2B5EF4-FFF2-40B4-BE49-F238E27FC236}">
                    <a16:creationId xmlns:a16="http://schemas.microsoft.com/office/drawing/2014/main" id="{40B1BEAB-1DB7-8468-693E-25F0C158B75A}"/>
                  </a:ext>
                </a:extLst>
              </p:cNvPr>
              <p:cNvGrpSpPr/>
              <p:nvPr/>
            </p:nvGrpSpPr>
            <p:grpSpPr>
              <a:xfrm>
                <a:off x="5618453" y="1752194"/>
                <a:ext cx="1656134" cy="1656134"/>
                <a:chOff x="3743933" y="1752194"/>
                <a:chExt cx="1656134" cy="1656134"/>
              </a:xfrm>
            </p:grpSpPr>
            <p:sp>
              <p:nvSpPr>
                <p:cNvPr id="4" name="Oval 3">
                  <a:extLst>
                    <a:ext uri="{FF2B5EF4-FFF2-40B4-BE49-F238E27FC236}">
                      <a16:creationId xmlns:a16="http://schemas.microsoft.com/office/drawing/2014/main" id="{82CB4B5F-BA33-C5C3-D000-7FFF16D3BF93}"/>
                    </a:ext>
                  </a:extLst>
                </p:cNvPr>
                <p:cNvSpPr/>
                <p:nvPr/>
              </p:nvSpPr>
              <p:spPr>
                <a:xfrm>
                  <a:off x="3771900" y="1771650"/>
                  <a:ext cx="1600200" cy="1600200"/>
                </a:xfrm>
                <a:prstGeom prst="ellips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 name="Picture 5" descr="Icon&#10;&#10;Description automatically generated">
                  <a:extLst>
                    <a:ext uri="{FF2B5EF4-FFF2-40B4-BE49-F238E27FC236}">
                      <a16:creationId xmlns:a16="http://schemas.microsoft.com/office/drawing/2014/main" id="{77ED3F37-604E-FE8E-ADAA-CF255BA7E5B3}"/>
                    </a:ext>
                  </a:extLst>
                </p:cNvPr>
                <p:cNvPicPr>
                  <a:picLocks noChangeAspect="1"/>
                </p:cNvPicPr>
                <p:nvPr/>
              </p:nvPicPr>
              <p:blipFill>
                <a:blip r:embed="rId8"/>
                <a:stretch>
                  <a:fillRect/>
                </a:stretch>
              </p:blipFill>
              <p:spPr>
                <a:xfrm>
                  <a:off x="3743933" y="1752194"/>
                  <a:ext cx="1656134" cy="1656134"/>
                </a:xfrm>
                <a:prstGeom prst="rect">
                  <a:avLst/>
                </a:prstGeom>
              </p:spPr>
            </p:pic>
          </p:grpSp>
          <p:sp>
            <p:nvSpPr>
              <p:cNvPr id="9" name="TextBox 8">
                <a:extLst>
                  <a:ext uri="{FF2B5EF4-FFF2-40B4-BE49-F238E27FC236}">
                    <a16:creationId xmlns:a16="http://schemas.microsoft.com/office/drawing/2014/main" id="{0CA73AF4-2350-E5E7-6264-7684AA08CE02}"/>
                  </a:ext>
                </a:extLst>
              </p:cNvPr>
              <p:cNvSpPr txBox="1"/>
              <p:nvPr/>
            </p:nvSpPr>
            <p:spPr>
              <a:xfrm>
                <a:off x="6000206" y="2317834"/>
                <a:ext cx="892628" cy="5078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Provider Engagement Lead </a:t>
                </a:r>
              </a:p>
            </p:txBody>
          </p:sp>
        </p:grpSp>
      </p:grpSp>
      <p:sp>
        <p:nvSpPr>
          <p:cNvPr id="5" name="Slide Number Placeholder 4">
            <a:extLst>
              <a:ext uri="{FF2B5EF4-FFF2-40B4-BE49-F238E27FC236}">
                <a16:creationId xmlns:a16="http://schemas.microsoft.com/office/drawing/2014/main" id="{8713D84E-7DD2-5356-D624-2BAF2A793EE5}"/>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Rectangle 7">
            <a:extLst>
              <a:ext uri="{FF2B5EF4-FFF2-40B4-BE49-F238E27FC236}">
                <a16:creationId xmlns:a16="http://schemas.microsoft.com/office/drawing/2014/main" id="{39E27118-C88D-30C1-AED4-64BE55CCD4AE}"/>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17632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Contact Us – Provider Lines</a:t>
            </a:r>
            <a:endParaRPr dirty="0"/>
          </a:p>
        </p:txBody>
      </p:sp>
      <p:sp>
        <p:nvSpPr>
          <p:cNvPr id="5" name="Slide Number Placeholder 4">
            <a:extLst>
              <a:ext uri="{FF2B5EF4-FFF2-40B4-BE49-F238E27FC236}">
                <a16:creationId xmlns:a16="http://schemas.microsoft.com/office/drawing/2014/main" id="{B9CE4A30-885A-7BE1-177A-2E547DC39BB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Rectangle 5">
            <a:extLst>
              <a:ext uri="{FF2B5EF4-FFF2-40B4-BE49-F238E27FC236}">
                <a16:creationId xmlns:a16="http://schemas.microsoft.com/office/drawing/2014/main" id="{6FA3C192-4740-DF03-CF81-E0278EEF1848}"/>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grpSp>
        <p:nvGrpSpPr>
          <p:cNvPr id="28" name="Group 27">
            <a:extLst>
              <a:ext uri="{FF2B5EF4-FFF2-40B4-BE49-F238E27FC236}">
                <a16:creationId xmlns:a16="http://schemas.microsoft.com/office/drawing/2014/main" id="{883FEF35-CEC1-5447-9204-E38BC9CCDB60}"/>
              </a:ext>
            </a:extLst>
          </p:cNvPr>
          <p:cNvGrpSpPr/>
          <p:nvPr/>
        </p:nvGrpSpPr>
        <p:grpSpPr>
          <a:xfrm>
            <a:off x="782783" y="798202"/>
            <a:ext cx="7696199" cy="3669888"/>
            <a:chOff x="917795" y="1127306"/>
            <a:chExt cx="7326620" cy="3036088"/>
          </a:xfrm>
        </p:grpSpPr>
        <p:grpSp>
          <p:nvGrpSpPr>
            <p:cNvPr id="17" name="Group 16">
              <a:extLst>
                <a:ext uri="{FF2B5EF4-FFF2-40B4-BE49-F238E27FC236}">
                  <a16:creationId xmlns:a16="http://schemas.microsoft.com/office/drawing/2014/main" id="{B3A7651B-CD20-D0E8-2AEF-9609747CC857}"/>
                </a:ext>
              </a:extLst>
            </p:cNvPr>
            <p:cNvGrpSpPr/>
            <p:nvPr/>
          </p:nvGrpSpPr>
          <p:grpSpPr>
            <a:xfrm>
              <a:off x="917795" y="1127306"/>
              <a:ext cx="3868291" cy="920797"/>
              <a:chOff x="917795" y="1127306"/>
              <a:chExt cx="3868291" cy="920797"/>
            </a:xfrm>
          </p:grpSpPr>
          <p:grpSp>
            <p:nvGrpSpPr>
              <p:cNvPr id="2" name="Group 1">
                <a:extLst>
                  <a:ext uri="{FF2B5EF4-FFF2-40B4-BE49-F238E27FC236}">
                    <a16:creationId xmlns:a16="http://schemas.microsoft.com/office/drawing/2014/main" id="{21D83AC8-AFE0-254C-0856-B5B46778CAAF}"/>
                  </a:ext>
                </a:extLst>
              </p:cNvPr>
              <p:cNvGrpSpPr/>
              <p:nvPr/>
            </p:nvGrpSpPr>
            <p:grpSpPr>
              <a:xfrm>
                <a:off x="1378193" y="1247371"/>
                <a:ext cx="3407893" cy="653533"/>
                <a:chOff x="1269899" y="908177"/>
                <a:chExt cx="3407893" cy="653533"/>
              </a:xfrm>
            </p:grpSpPr>
            <p:sp>
              <p:nvSpPr>
                <p:cNvPr id="4" name="Rectangle: Rounded Corners 3">
                  <a:extLst>
                    <a:ext uri="{FF2B5EF4-FFF2-40B4-BE49-F238E27FC236}">
                      <a16:creationId xmlns:a16="http://schemas.microsoft.com/office/drawing/2014/main" id="{A3AC3B63-20FF-0232-512D-344B86938D6E}"/>
                    </a:ext>
                  </a:extLst>
                </p:cNvPr>
                <p:cNvSpPr/>
                <p:nvPr/>
              </p:nvSpPr>
              <p:spPr>
                <a:xfrm>
                  <a:off x="1269899" y="908177"/>
                  <a:ext cx="3407893" cy="653533"/>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82A225AD-0B06-3694-F827-FD0CBFD968B9}"/>
                    </a:ext>
                  </a:extLst>
                </p:cNvPr>
                <p:cNvSpPr txBox="1"/>
                <p:nvPr/>
              </p:nvSpPr>
              <p:spPr>
                <a:xfrm>
                  <a:off x="1730298" y="973331"/>
                  <a:ext cx="2882180" cy="4328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Provider Service Phone Numbers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27F37"/>
                      </a:solidFill>
                      <a:effectLst/>
                      <a:uLnTx/>
                      <a:uFillTx/>
                      <a:latin typeface="Calibri" panose="020F0502020204030204" pitchFamily="34" charset="0"/>
                      <a:cs typeface="Calibri" panose="020F0502020204030204" pitchFamily="34" charset="0"/>
                      <a:sym typeface="Arial"/>
                    </a:rPr>
                    <a:t>1-866-799-5318</a:t>
                  </a:r>
                </a:p>
              </p:txBody>
            </p:sp>
          </p:grpSp>
          <p:pic>
            <p:nvPicPr>
              <p:cNvPr id="15" name="Picture 14" descr="A picture containing graphics&#10;&#10;Description automatically generated">
                <a:extLst>
                  <a:ext uri="{FF2B5EF4-FFF2-40B4-BE49-F238E27FC236}">
                    <a16:creationId xmlns:a16="http://schemas.microsoft.com/office/drawing/2014/main" id="{23B34E96-6BC8-D900-86D0-18A38C5D46F3}"/>
                  </a:ext>
                </a:extLst>
              </p:cNvPr>
              <p:cNvPicPr>
                <a:picLocks noChangeAspect="1"/>
              </p:cNvPicPr>
              <p:nvPr/>
            </p:nvPicPr>
            <p:blipFill>
              <a:blip r:embed="rId3"/>
              <a:stretch>
                <a:fillRect/>
              </a:stretch>
            </p:blipFill>
            <p:spPr>
              <a:xfrm>
                <a:off x="917795" y="1127306"/>
                <a:ext cx="920797" cy="920797"/>
              </a:xfrm>
              <a:prstGeom prst="rect">
                <a:avLst/>
              </a:prstGeom>
              <a:effectLst>
                <a:outerShdw blurRad="50800" dist="38100" dir="2700000" algn="tl" rotWithShape="0">
                  <a:prstClr val="black">
                    <a:alpha val="40000"/>
                  </a:prstClr>
                </a:outerShdw>
              </a:effectLst>
            </p:spPr>
          </p:pic>
        </p:grpSp>
        <p:grpSp>
          <p:nvGrpSpPr>
            <p:cNvPr id="22" name="Group 21">
              <a:extLst>
                <a:ext uri="{FF2B5EF4-FFF2-40B4-BE49-F238E27FC236}">
                  <a16:creationId xmlns:a16="http://schemas.microsoft.com/office/drawing/2014/main" id="{DCF02625-5349-76E3-3230-018326D754EF}"/>
                </a:ext>
              </a:extLst>
            </p:cNvPr>
            <p:cNvGrpSpPr/>
            <p:nvPr/>
          </p:nvGrpSpPr>
          <p:grpSpPr>
            <a:xfrm>
              <a:off x="917795" y="3242597"/>
              <a:ext cx="3868291" cy="920797"/>
              <a:chOff x="917795" y="3103108"/>
              <a:chExt cx="3868291" cy="920797"/>
            </a:xfrm>
          </p:grpSpPr>
          <p:sp>
            <p:nvSpPr>
              <p:cNvPr id="3" name="Rectangle: Rounded Corners 2">
                <a:extLst>
                  <a:ext uri="{FF2B5EF4-FFF2-40B4-BE49-F238E27FC236}">
                    <a16:creationId xmlns:a16="http://schemas.microsoft.com/office/drawing/2014/main" id="{753365F0-F412-400C-770A-2CFB252A91E8}"/>
                  </a:ext>
                </a:extLst>
              </p:cNvPr>
              <p:cNvSpPr/>
              <p:nvPr/>
            </p:nvSpPr>
            <p:spPr>
              <a:xfrm flipH="1">
                <a:off x="1378193" y="3124390"/>
                <a:ext cx="3407893" cy="878235"/>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939943AF-DD1C-1052-F609-8D5656B1220E}"/>
                  </a:ext>
                </a:extLst>
              </p:cNvPr>
              <p:cNvSpPr txBox="1"/>
              <p:nvPr/>
            </p:nvSpPr>
            <p:spPr>
              <a:xfrm flipH="1">
                <a:off x="1778788" y="3196270"/>
                <a:ext cx="288218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Interesting in Contracting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5821F"/>
                    </a:solidFill>
                    <a:effectLst/>
                    <a:uLnTx/>
                    <a:uFillTx/>
                    <a:latin typeface="Calibri" panose="020F0502020204030204" pitchFamily="34" charset="0"/>
                    <a:cs typeface="Calibri" panose="020F0502020204030204" pitchFamily="34" charset="0"/>
                    <a:sym typeface="Arial"/>
                  </a:rPr>
                  <a:t>prosprovnc@wellcare.com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5821F"/>
                    </a:solidFill>
                    <a:effectLst/>
                    <a:uLnTx/>
                    <a:uFillTx/>
                    <a:latin typeface="Calibri" panose="020F0502020204030204" pitchFamily="34" charset="0"/>
                    <a:cs typeface="Calibri" panose="020F0502020204030204" pitchFamily="34" charset="0"/>
                    <a:sym typeface="Arial"/>
                  </a:rPr>
                  <a:t>1-813-865-6503</a:t>
                </a:r>
              </a:p>
            </p:txBody>
          </p:sp>
          <p:pic>
            <p:nvPicPr>
              <p:cNvPr id="21" name="Picture 20" descr="A picture containing logo, graphics, clipart, design&#10;&#10;Description automatically generated">
                <a:extLst>
                  <a:ext uri="{FF2B5EF4-FFF2-40B4-BE49-F238E27FC236}">
                    <a16:creationId xmlns:a16="http://schemas.microsoft.com/office/drawing/2014/main" id="{7870EE25-2D0D-C32B-3588-29F6396F8862}"/>
                  </a:ext>
                </a:extLst>
              </p:cNvPr>
              <p:cNvPicPr>
                <a:picLocks noChangeAspect="1"/>
              </p:cNvPicPr>
              <p:nvPr/>
            </p:nvPicPr>
            <p:blipFill>
              <a:blip r:embed="rId4"/>
              <a:stretch>
                <a:fillRect/>
              </a:stretch>
            </p:blipFill>
            <p:spPr>
              <a:xfrm>
                <a:off x="917795" y="3103108"/>
                <a:ext cx="920797" cy="920797"/>
              </a:xfrm>
              <a:prstGeom prst="rect">
                <a:avLst/>
              </a:prstGeom>
              <a:effectLst>
                <a:outerShdw blurRad="50800" dist="38100" dir="2700000" algn="tl" rotWithShape="0">
                  <a:prstClr val="black">
                    <a:alpha val="40000"/>
                  </a:prstClr>
                </a:outerShdw>
              </a:effectLst>
            </p:spPr>
          </p:pic>
        </p:grpSp>
        <p:grpSp>
          <p:nvGrpSpPr>
            <p:cNvPr id="25" name="Group 24">
              <a:extLst>
                <a:ext uri="{FF2B5EF4-FFF2-40B4-BE49-F238E27FC236}">
                  <a16:creationId xmlns:a16="http://schemas.microsoft.com/office/drawing/2014/main" id="{7DDB9673-3506-823D-F6BE-A61DF2868511}"/>
                </a:ext>
              </a:extLst>
            </p:cNvPr>
            <p:cNvGrpSpPr/>
            <p:nvPr/>
          </p:nvGrpSpPr>
          <p:grpSpPr>
            <a:xfrm>
              <a:off x="4376122" y="2031829"/>
              <a:ext cx="3868293" cy="1184703"/>
              <a:chOff x="4376122" y="2031829"/>
              <a:chExt cx="3868293" cy="1184703"/>
            </a:xfrm>
          </p:grpSpPr>
          <p:sp>
            <p:nvSpPr>
              <p:cNvPr id="18" name="Rectangle: Rounded Corners 17">
                <a:extLst>
                  <a:ext uri="{FF2B5EF4-FFF2-40B4-BE49-F238E27FC236}">
                    <a16:creationId xmlns:a16="http://schemas.microsoft.com/office/drawing/2014/main" id="{C6FFCF62-45CF-FE21-A2A5-07D07E0D4572}"/>
                  </a:ext>
                </a:extLst>
              </p:cNvPr>
              <p:cNvSpPr/>
              <p:nvPr/>
            </p:nvSpPr>
            <p:spPr>
              <a:xfrm flipH="1">
                <a:off x="4376122" y="2031829"/>
                <a:ext cx="3407893" cy="1084851"/>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E93E69E6-9183-1D30-715F-6447D0415BC2}"/>
                  </a:ext>
                </a:extLst>
              </p:cNvPr>
              <p:cNvSpPr txBox="1"/>
              <p:nvPr/>
            </p:nvSpPr>
            <p:spPr>
              <a:xfrm flipH="1">
                <a:off x="4441438" y="2070730"/>
                <a:ext cx="2963990" cy="11458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Provider Related Issue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Local PR Rep (see contact sheet)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5821F"/>
                    </a:solidFill>
                    <a:effectLst/>
                    <a:uLnTx/>
                    <a:uFillTx/>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NCProviderRelations@wellcare.com</a:t>
                </a:r>
                <a:r>
                  <a:rPr kumimoji="0" lang="en-US" sz="1400" b="0" i="0" u="none" strike="noStrike" kern="0" cap="none" spc="0" normalizeH="0" baseline="0" noProof="0" dirty="0">
                    <a:ln>
                      <a:noFill/>
                    </a:ln>
                    <a:solidFill>
                      <a:srgbClr val="F5821F"/>
                    </a:solidFill>
                    <a:effectLst/>
                    <a:uLnTx/>
                    <a:uFillTx/>
                    <a:latin typeface="Calibri" panose="020F0502020204030204" pitchFamily="34" charset="0"/>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Voice Mail; 984-867-8637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Fax: </a:t>
                </a:r>
                <a:r>
                  <a:rPr kumimoji="0" lang="en-US" sz="1400" b="0" i="0" u="none" strike="noStrike" kern="1200" cap="none" spc="0" normalizeH="0" baseline="0" noProof="0" dirty="0">
                    <a:ln>
                      <a:noFill/>
                    </a:ln>
                    <a:solidFill>
                      <a:srgbClr val="131224"/>
                    </a:solidFill>
                    <a:effectLst/>
                    <a:uLnTx/>
                    <a:uFillTx/>
                    <a:latin typeface="Calibri" panose="020F0502020204030204" pitchFamily="34" charset="0"/>
                    <a:ea typeface="Calibri" panose="020F0502020204030204" pitchFamily="34" charset="0"/>
                    <a:cs typeface="Calibri" panose="020F0502020204030204" pitchFamily="34" charset="0"/>
                    <a:sym typeface="Arial"/>
                  </a:rPr>
                  <a:t>813-283-3045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5821F"/>
                  </a:solidFill>
                  <a:effectLst/>
                  <a:uLnTx/>
                  <a:uFillTx/>
                  <a:latin typeface="Calibri" panose="020F0502020204030204" pitchFamily="34" charset="0"/>
                  <a:cs typeface="Calibri" panose="020F0502020204030204" pitchFamily="34" charset="0"/>
                  <a:sym typeface="Arial"/>
                </a:endParaRPr>
              </a:p>
            </p:txBody>
          </p:sp>
          <p:pic>
            <p:nvPicPr>
              <p:cNvPr id="24" name="Picture 23" descr="An orange circle with a white exclamation mark in it&#10;&#10;Description automatically generated">
                <a:extLst>
                  <a:ext uri="{FF2B5EF4-FFF2-40B4-BE49-F238E27FC236}">
                    <a16:creationId xmlns:a16="http://schemas.microsoft.com/office/drawing/2014/main" id="{99C8171E-34BC-C45C-DFE3-A916418E9099}"/>
                  </a:ext>
                </a:extLst>
              </p:cNvPr>
              <p:cNvPicPr>
                <a:picLocks noChangeAspect="1"/>
              </p:cNvPicPr>
              <p:nvPr/>
            </p:nvPicPr>
            <p:blipFill>
              <a:blip r:embed="rId6"/>
              <a:stretch>
                <a:fillRect/>
              </a:stretch>
            </p:blipFill>
            <p:spPr>
              <a:xfrm>
                <a:off x="7323618" y="2116347"/>
                <a:ext cx="920797" cy="920797"/>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284379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180ED7D2-93EA-7238-2F17-4D3143CE887B}"/>
              </a:ext>
            </a:extLst>
          </p:cNvPr>
          <p:cNvSpPr/>
          <p:nvPr/>
        </p:nvSpPr>
        <p:spPr bwMode="auto">
          <a:xfrm>
            <a:off x="1132174" y="1195553"/>
            <a:ext cx="7125135" cy="3381472"/>
          </a:xfrm>
          <a:prstGeom prst="roundRect">
            <a:avLst>
              <a:gd name="adj" fmla="val 4924"/>
            </a:avLst>
          </a:prstGeom>
          <a:solidFill>
            <a:schemeClr val="bg1"/>
          </a:solidFill>
          <a:ln w="12700">
            <a:solidFill>
              <a:schemeClr val="accent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wrap="square" lIns="52724" tIns="26363" rIns="52724" bIns="26363" anchor="t">
            <a:noAutofit/>
          </a:bodyPr>
          <a:lstStyle/>
          <a:p>
            <a:pPr marL="171450" marR="0" lvl="0" indent="-171450"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 build an overall, encompassing relationship with the providers</a:t>
            </a:r>
          </a:p>
          <a:p>
            <a:pPr marL="0" marR="0" lvl="0" indent="0" algn="l" defTabSz="408178" rtl="0" eaLnBrk="1" fontAlgn="auto" latinLnBrk="0" hangingPunct="1">
              <a:lnSpc>
                <a:spcPct val="100000"/>
              </a:lnSpc>
              <a:spcBef>
                <a:spcPts val="0"/>
              </a:spcBef>
              <a:spcAft>
                <a:spcPts val="25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Address claims and payment issues</a:t>
            </a:r>
          </a:p>
          <a:p>
            <a:pPr marL="0" marR="0" lvl="0" indent="0" algn="l" defTabSz="408178" rtl="0" eaLnBrk="1" fontAlgn="auto" latinLnBrk="0" hangingPunct="1">
              <a:lnSpc>
                <a:spcPct val="100000"/>
              </a:lnSpc>
              <a:spcBef>
                <a:spcPts val="0"/>
              </a:spcBef>
              <a:spcAft>
                <a:spcPts val="25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 train providers on  WellCare processes such as, authorizations, access and availability standards, and the use of </a:t>
            </a: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2"/>
              </a:rPr>
              <a:t>www.WellCare.com</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408178" rtl="0" eaLnBrk="1" fontAlgn="auto" latinLnBrk="0" hangingPunct="1">
              <a:lnSpc>
                <a:spcPct val="100000"/>
              </a:lnSpc>
              <a:spcBef>
                <a:spcPts val="0"/>
              </a:spcBef>
              <a:spcAft>
                <a:spcPts val="25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 collaborate with physicians and provider office staff on meeting quality goals </a:t>
            </a: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 maintain provider data </a:t>
            </a: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 assist in getting providers signed up for EFT</a:t>
            </a: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 works to notify providers of important information regarding their participation with WellCare</a:t>
            </a: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178586" marR="0" lvl="0" indent="-178586" algn="l" defTabSz="408178" rtl="0" eaLnBrk="1" fontAlgn="auto" latinLnBrk="0" hangingPunct="1">
              <a:lnSpc>
                <a:spcPct val="100000"/>
              </a:lnSpc>
              <a:spcBef>
                <a:spcPts val="0"/>
              </a:spcBef>
              <a:spcAft>
                <a:spcPts val="25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Additional provider issues are addressed as they arise</a:t>
            </a:r>
          </a:p>
          <a:p>
            <a:pPr marL="0" marR="0" lvl="0" indent="0" algn="l" defTabSz="408178" rtl="0" eaLnBrk="1" fontAlgn="auto" latinLnBrk="0" hangingPunct="1">
              <a:lnSpc>
                <a:spcPct val="100000"/>
              </a:lnSpc>
              <a:spcBef>
                <a:spcPts val="0"/>
              </a:spcBef>
              <a:spcAft>
                <a:spcPts val="375"/>
              </a:spcAft>
              <a:buClr>
                <a:srgbClr val="000000"/>
              </a:buClr>
              <a:buSzTx/>
              <a:buFont typeface="Arial"/>
              <a:buNone/>
              <a:tabLst/>
              <a:defRPr/>
            </a:pPr>
            <a:endParaRPr kumimoji="0" lang="en-US" sz="938"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531791" rtl="0" eaLnBrk="0" fontAlgn="base" latinLnBrk="0" hangingPunct="0">
              <a:lnSpc>
                <a:spcPct val="100000"/>
              </a:lnSpc>
              <a:spcBef>
                <a:spcPct val="0"/>
              </a:spcBef>
              <a:spcAft>
                <a:spcPts val="0"/>
              </a:spcAft>
              <a:buClr>
                <a:srgbClr val="000000"/>
              </a:buClr>
              <a:buSzTx/>
              <a:buFont typeface="Arial"/>
              <a:buNone/>
              <a:tabLst/>
              <a:defRPr/>
            </a:pPr>
            <a:endParaRPr kumimoji="0" lang="en-US" sz="938"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ounded Rectangle 7">
            <a:extLst>
              <a:ext uri="{FF2B5EF4-FFF2-40B4-BE49-F238E27FC236}">
                <a16:creationId xmlns:a16="http://schemas.microsoft.com/office/drawing/2014/main" id="{9453F23A-F3A9-7AB9-C673-27A891F2A696}"/>
              </a:ext>
            </a:extLst>
          </p:cNvPr>
          <p:cNvSpPr/>
          <p:nvPr/>
        </p:nvSpPr>
        <p:spPr bwMode="auto">
          <a:xfrm>
            <a:off x="190501" y="708577"/>
            <a:ext cx="8713559" cy="401579"/>
          </a:xfrm>
          <a:prstGeom prst="roundRect">
            <a:avLst>
              <a:gd name="adj" fmla="val 10927"/>
            </a:avLst>
          </a:prstGeom>
          <a:solidFill>
            <a:schemeClr val="accent2"/>
          </a:solidFill>
          <a:ln>
            <a:noFill/>
            <a:headEnd type="none" w="med" len="med"/>
            <a:tailEnd type="none" w="med" len="med"/>
          </a:ln>
          <a:effectLst>
            <a:outerShdw blurRad="40000" dist="20000" dir="5400000" rotWithShape="0">
              <a:schemeClr val="bg1">
                <a:alpha val="38000"/>
              </a:schemeClr>
            </a:outerShdw>
          </a:effectLst>
        </p:spPr>
        <p:style>
          <a:lnRef idx="1">
            <a:schemeClr val="accent3"/>
          </a:lnRef>
          <a:fillRef idx="2">
            <a:schemeClr val="accent3"/>
          </a:fillRef>
          <a:effectRef idx="1">
            <a:schemeClr val="accent3"/>
          </a:effectRef>
          <a:fontRef idx="minor">
            <a:schemeClr val="dk1"/>
          </a:fontRef>
        </p:style>
        <p:txBody>
          <a:bodyPr lIns="52724" tIns="26363" rIns="52724" bIns="26363" anchor="ctr"/>
          <a:lstStyle/>
          <a:p>
            <a:pPr marL="0" marR="0" lvl="0" indent="0" algn="ctr" defTabSz="408178"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Let’s fix your issues quickly</a:t>
            </a:r>
          </a:p>
        </p:txBody>
      </p:sp>
      <p:sp>
        <p:nvSpPr>
          <p:cNvPr id="6" name="Title 1">
            <a:extLst>
              <a:ext uri="{FF2B5EF4-FFF2-40B4-BE49-F238E27FC236}">
                <a16:creationId xmlns:a16="http://schemas.microsoft.com/office/drawing/2014/main" id="{F6C5B897-6D67-5C4A-384F-ECF6D98CBC5A}"/>
              </a:ext>
            </a:extLst>
          </p:cNvPr>
          <p:cNvSpPr txBox="1">
            <a:spLocks/>
          </p:cNvSpPr>
          <p:nvPr/>
        </p:nvSpPr>
        <p:spPr>
          <a:xfrm>
            <a:off x="413637" y="0"/>
            <a:ext cx="6828289" cy="62318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75" b="0" i="0" u="none" strike="noStrike" kern="0" cap="none" spc="0" normalizeH="0" baseline="0" noProof="0" dirty="0">
                <a:ln>
                  <a:noFill/>
                </a:ln>
                <a:solidFill>
                  <a:srgbClr val="F27F37"/>
                </a:solidFill>
                <a:effectLst/>
                <a:uLnTx/>
                <a:uFillTx/>
                <a:latin typeface="Proxima Nova Extrabold" panose="020B0604020202020204" charset="0"/>
                <a:cs typeface="Arial"/>
                <a:sym typeface="Arial"/>
              </a:rPr>
              <a:t>Key Responsibilities of Provider Relations</a:t>
            </a:r>
          </a:p>
        </p:txBody>
      </p:sp>
    </p:spTree>
    <p:extLst>
      <p:ext uri="{BB962C8B-B14F-4D97-AF65-F5344CB8AC3E}">
        <p14:creationId xmlns:p14="http://schemas.microsoft.com/office/powerpoint/2010/main" val="38286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34427" y="225499"/>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Leadership</a:t>
            </a:r>
          </a:p>
        </p:txBody>
      </p:sp>
      <p:sp>
        <p:nvSpPr>
          <p:cNvPr id="2" name="TextBox 1">
            <a:extLst>
              <a:ext uri="{FF2B5EF4-FFF2-40B4-BE49-F238E27FC236}">
                <a16:creationId xmlns:a16="http://schemas.microsoft.com/office/drawing/2014/main" id="{29D6B767-E439-E2B4-C871-5133D27EFB49}"/>
              </a:ext>
            </a:extLst>
          </p:cNvPr>
          <p:cNvSpPr txBox="1"/>
          <p:nvPr/>
        </p:nvSpPr>
        <p:spPr>
          <a:xfrm>
            <a:off x="783721" y="1078854"/>
            <a:ext cx="2540237" cy="28904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Provider Relations Managers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1 &amp; 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131224"/>
                </a:solidFill>
                <a:effectLst/>
                <a:uLnTx/>
                <a:uFillTx/>
                <a:latin typeface="Calibri" panose="020F0502020204030204" pitchFamily="34" charset="0"/>
                <a:ea typeface="Calibri" panose="020F0502020204030204" pitchFamily="34" charset="0"/>
                <a:cs typeface="Calibri" panose="020F0502020204030204" pitchFamily="34" charset="0"/>
                <a:sym typeface="Arial"/>
              </a:rPr>
              <a:t>Heidi Mason-Sotomayor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808-545-3083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a:t>
            </a:r>
            <a:r>
              <a:rPr kumimoji="0" lang="en-US" sz="1000" b="0"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sng" strike="noStrike" kern="0" cap="none" spc="0" normalizeH="0" baseline="0" noProof="0" dirty="0" err="1">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heidi.m.masonsotomayor@wellcare</a:t>
            </a:r>
            <a:endPar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2 &amp; 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Pamela Cane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919-902-1187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pamela</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.cane@wellcare.com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Shamekia Pena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910-391-3542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shamekia.pena@wellcare.com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CCPN,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F69DAF31-0983-B28F-5D6C-932D92F968CB}"/>
              </a:ext>
            </a:extLst>
          </p:cNvPr>
          <p:cNvSpPr txBox="1"/>
          <p:nvPr/>
        </p:nvSpPr>
        <p:spPr>
          <a:xfrm>
            <a:off x="311699" y="4810279"/>
            <a:ext cx="2110509" cy="21544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*This is not a comprehensive list</a:t>
            </a:r>
          </a:p>
        </p:txBody>
      </p:sp>
      <p:sp>
        <p:nvSpPr>
          <p:cNvPr id="5" name="Slide Number Placeholder 4">
            <a:extLst>
              <a:ext uri="{FF2B5EF4-FFF2-40B4-BE49-F238E27FC236}">
                <a16:creationId xmlns:a16="http://schemas.microsoft.com/office/drawing/2014/main" id="{71FFE5FF-4165-2041-83BF-20B8DCCB5718}"/>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A78C9336-BA66-EC02-4334-4E1A71672E8A}"/>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
        <p:nvSpPr>
          <p:cNvPr id="9" name="TextBox 8">
            <a:extLst>
              <a:ext uri="{FF2B5EF4-FFF2-40B4-BE49-F238E27FC236}">
                <a16:creationId xmlns:a16="http://schemas.microsoft.com/office/drawing/2014/main" id="{548C0594-B78B-C25F-C4CB-1995527EEFF5}"/>
              </a:ext>
            </a:extLst>
          </p:cNvPr>
          <p:cNvSpPr txBox="1"/>
          <p:nvPr/>
        </p:nvSpPr>
        <p:spPr>
          <a:xfrm>
            <a:off x="4724466" y="1078854"/>
            <a:ext cx="2540237" cy="237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Provider Relations Managers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Sarah Hooks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404-314-5164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sarah</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.hooks@wellcare.com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FQHC, DME, Home Health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OLyndria</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Branche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704-591-9101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lbranche@wellcare.com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Statewide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sng" strike="noStrike" kern="0" cap="none" spc="0" normalizeH="0" baseline="0" noProof="0" dirty="0">
              <a:ln>
                <a:noFill/>
              </a:ln>
              <a:solidFill>
                <a:srgbClr val="131224"/>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5179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3" name="TextBox 12">
            <a:extLst>
              <a:ext uri="{FF2B5EF4-FFF2-40B4-BE49-F238E27FC236}">
                <a16:creationId xmlns:a16="http://schemas.microsoft.com/office/drawing/2014/main" id="{7CC267D3-8DFB-5926-B8DA-CDD1686B3A55}"/>
              </a:ext>
            </a:extLst>
          </p:cNvPr>
          <p:cNvSpPr txBox="1"/>
          <p:nvPr/>
        </p:nvSpPr>
        <p:spPr>
          <a:xfrm>
            <a:off x="5935230" y="784350"/>
            <a:ext cx="3208770" cy="39395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3</a:t>
            </a: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Sean Calderon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7047701988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Sean.Calderon</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Counties: Alexander, Anson, Catawba, Cleveland, Iredell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Randi Allen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704-560-7559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4">
                  <a:extLst>
                    <a:ext uri="{A12FA001-AC4F-418D-AE19-62706E023703}">
                      <ahyp:hlinkClr xmlns:ahyp="http://schemas.microsoft.com/office/drawing/2018/hyperlinkcolor" val="tx"/>
                    </a:ext>
                  </a:extLst>
                </a:hlinkClick>
              </a:rPr>
              <a:t>randi.allen@wellcare.com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Counties: Cabarrus, Gaston, Lincoln, Rowan, Stanly, Union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Kisha Brandyburg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803-397-0928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Kisha.Brandyburg@wellcare.com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Mecklenburg by Zip Code: 28031, 28036, 28078,28105, 28134, 28202, 28203, 28204, 28205, 28206, 28207, 28208, 28209, 28210, 28211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Open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Mecklenburg by Zip Code 28212, 28213, 28214, 28215, 28216, 28217, 28226, 28227, 28244, 28246, 28260, 28262, 28270, 28273, 28277, 28278, 28280, 28289</a:t>
            </a: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Contacts</a:t>
            </a:r>
          </a:p>
        </p:txBody>
      </p:sp>
      <p:sp>
        <p:nvSpPr>
          <p:cNvPr id="2" name="TextBox 1">
            <a:extLst>
              <a:ext uri="{FF2B5EF4-FFF2-40B4-BE49-F238E27FC236}">
                <a16:creationId xmlns:a16="http://schemas.microsoft.com/office/drawing/2014/main" id="{29D6B767-E439-E2B4-C871-5133D27EFB49}"/>
              </a:ext>
            </a:extLst>
          </p:cNvPr>
          <p:cNvSpPr txBox="1"/>
          <p:nvPr/>
        </p:nvSpPr>
        <p:spPr>
          <a:xfrm>
            <a:off x="228600" y="864471"/>
            <a:ext cx="2540237" cy="237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1</a:t>
            </a: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Serena Clark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336-409-0172                                                                                                                                   Email:  </a:t>
            </a:r>
            <a:r>
              <a:rPr kumimoji="0" lang="en-US" sz="1000" b="0"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Serena.Clark@wellcare.com</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Counties: Cherokee, Clay, Graham, Haywood, Jackson, Macon, Madison, Rutherford, Swain, Transylvania,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Jonathan Askew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336-604-9362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Todd.Askew</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Avery, Buncombe, Burke, Caldwell, Henderson, McDowell, Mitchell, Polk, Yancy</a:t>
            </a: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87EB65B7-FD33-FD81-EEC8-B66714C6F710}"/>
              </a:ext>
            </a:extLst>
          </p:cNvPr>
          <p:cNvSpPr txBox="1"/>
          <p:nvPr/>
        </p:nvSpPr>
        <p:spPr>
          <a:xfrm>
            <a:off x="351271" y="4251051"/>
            <a:ext cx="5715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Team mailbox: </a:t>
            </a:r>
            <a:r>
              <a:rPr kumimoji="0" lang="en-US" sz="1400" b="0" i="0" u="none" strike="noStrike" kern="0" cap="none" spc="0" normalizeH="0" baseline="0" noProof="0" dirty="0">
                <a:ln>
                  <a:noFill/>
                </a:ln>
                <a:solidFill>
                  <a:srgbClr val="F27F37"/>
                </a:solidFill>
                <a:effectLst/>
                <a:uLnTx/>
                <a:uFillTx/>
                <a:latin typeface="Calibri" panose="020F0502020204030204" pitchFamily="34" charset="0"/>
                <a:cs typeface="Calibri" panose="020F0502020204030204" pitchFamily="34" charset="0"/>
                <a:sym typeface="Arial"/>
                <a:hlinkClick r:id="rId7">
                  <a:extLst>
                    <a:ext uri="{A12FA001-AC4F-418D-AE19-62706E023703}">
                      <ahyp:hlinkClr xmlns:ahyp="http://schemas.microsoft.com/office/drawing/2018/hyperlinkcolor" val="tx"/>
                    </a:ext>
                  </a:extLst>
                </a:hlinkClick>
              </a:rPr>
              <a:t>NCProviderRelations@WellCare.com</a:t>
            </a:r>
            <a:endParaRPr kumimoji="0" lang="en-US" sz="1400" b="0" i="0" u="none" strike="noStrike" kern="0" cap="none" spc="0" normalizeH="0" baseline="0" noProof="0" dirty="0">
              <a:ln>
                <a:noFill/>
              </a:ln>
              <a:solidFill>
                <a:srgbClr val="F27F37"/>
              </a:solidFill>
              <a:effectLst/>
              <a:uLnTx/>
              <a:uFillTx/>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DA598F92-FE95-4E72-FBB4-0DC0EF17D84B}"/>
              </a:ext>
            </a:extLst>
          </p:cNvPr>
          <p:cNvSpPr txBox="1"/>
          <p:nvPr/>
        </p:nvSpPr>
        <p:spPr>
          <a:xfrm>
            <a:off x="3082358" y="864471"/>
            <a:ext cx="2540237" cy="2532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2</a:t>
            </a: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Cody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Corbett</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336-604-9362                                                                                                                            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8">
                  <a:extLst>
                    <a:ext uri="{A12FA001-AC4F-418D-AE19-62706E023703}">
                      <ahyp:hlinkClr xmlns:ahyp="http://schemas.microsoft.com/office/drawing/2018/hyperlinkcolor" val="tx"/>
                    </a:ext>
                  </a:extLst>
                </a:hlinkClick>
              </a:rPr>
              <a:t>Cody.Corbett@wellcare.com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Ashe, Davidson, Randolph, Rockingham, Guilford, Stokes, Watauga,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Imani Pinkney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919-691-1149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Imani.Pinkney@wellcare.com</a:t>
            </a:r>
            <a:endPar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Forsyth, Surry, Wilkes, Yadkin, Alleghany,  Davie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8" name="Straight Connector 7">
            <a:extLst>
              <a:ext uri="{FF2B5EF4-FFF2-40B4-BE49-F238E27FC236}">
                <a16:creationId xmlns:a16="http://schemas.microsoft.com/office/drawing/2014/main" id="{DCF01DF4-0171-9C4A-FB76-63A568B5AD36}"/>
              </a:ext>
            </a:extLst>
          </p:cNvPr>
          <p:cNvCxnSpPr>
            <a:cxnSpLocks/>
          </p:cNvCxnSpPr>
          <p:nvPr/>
        </p:nvCxnSpPr>
        <p:spPr>
          <a:xfrm>
            <a:off x="2927911" y="864471"/>
            <a:ext cx="0" cy="3259121"/>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9AABC1-5E33-B9FA-631E-3AF63ACA9EE3}"/>
              </a:ext>
            </a:extLst>
          </p:cNvPr>
          <p:cNvCxnSpPr>
            <a:cxnSpLocks/>
          </p:cNvCxnSpPr>
          <p:nvPr/>
        </p:nvCxnSpPr>
        <p:spPr>
          <a:xfrm>
            <a:off x="5780783" y="798202"/>
            <a:ext cx="0" cy="369688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32CEEA65-47B2-A9EE-5576-7CBBB9D3C9AC}"/>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2889147E-0CB0-A403-39D8-06DE29B3D840}"/>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254414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3" name="TextBox 12">
            <a:extLst>
              <a:ext uri="{FF2B5EF4-FFF2-40B4-BE49-F238E27FC236}">
                <a16:creationId xmlns:a16="http://schemas.microsoft.com/office/drawing/2014/main" id="{7CC267D3-8DFB-5926-B8DA-CDD1686B3A55}"/>
              </a:ext>
            </a:extLst>
          </p:cNvPr>
          <p:cNvSpPr txBox="1"/>
          <p:nvPr/>
        </p:nvSpPr>
        <p:spPr>
          <a:xfrm>
            <a:off x="5935230" y="784350"/>
            <a:ext cx="3208770" cy="27084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Michele Phillips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919-886-8369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michele.Phillips@wellcare.com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Counties: Wayne, Halifax, Lenoir, Edgecombe, Bertie,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Martin, Greene, Pitt, Carteret, Halifax, Hertford, North Hampton, Pasquotank, Perquimans, Tyrell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Jonathan Turner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313-820-1580</a:t>
            </a:r>
            <a:r>
              <a:rPr kumimoji="0" lang="en-US" sz="1100" b="0" i="0" u="none" strike="noStrike" kern="0" cap="none" spc="0" normalizeH="0" baseline="0" noProof="0" dirty="0">
                <a:ln>
                  <a:noFill/>
                </a:ln>
                <a:solidFill>
                  <a:srgbClr val="000000"/>
                </a:solidFill>
                <a:effectLst/>
                <a:uLnTx/>
                <a:uFillTx/>
                <a:latin typeface="Arial"/>
                <a:cs typeface="Arial"/>
                <a:sym typeface="Arial"/>
              </a:rPr>
              <a:t> </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Johnathan.Turner</a:t>
            </a:r>
            <a:r>
              <a:rPr kumimoji="0" lang="en-US" sz="1000" b="0"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4">
                  <a:extLst>
                    <a:ext uri="{A12FA001-AC4F-418D-AE19-62706E023703}">
                      <ahyp:hlinkClr xmlns:ahyp="http://schemas.microsoft.com/office/drawing/2018/hyperlinkcolor" val="tx"/>
                    </a:ext>
                  </a:extLst>
                </a:hlinkClick>
              </a:rPr>
              <a:t>@wellcare.com</a:t>
            </a:r>
            <a:r>
              <a:rPr kumimoji="0" lang="en-US" sz="1000" b="0"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Counties: Washington,, Craven, Duplin, Jones, Onslow, Pamlico, Beaufort, Hyde, Gates, Dare, Currituck, Chowan, Camden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Contacts</a:t>
            </a:r>
          </a:p>
        </p:txBody>
      </p:sp>
      <p:sp>
        <p:nvSpPr>
          <p:cNvPr id="2" name="TextBox 1">
            <a:extLst>
              <a:ext uri="{FF2B5EF4-FFF2-40B4-BE49-F238E27FC236}">
                <a16:creationId xmlns:a16="http://schemas.microsoft.com/office/drawing/2014/main" id="{29D6B767-E439-E2B4-C871-5133D27EFB49}"/>
              </a:ext>
            </a:extLst>
          </p:cNvPr>
          <p:cNvSpPr txBox="1"/>
          <p:nvPr/>
        </p:nvSpPr>
        <p:spPr>
          <a:xfrm>
            <a:off x="228600" y="864471"/>
            <a:ext cx="2540237" cy="3609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4</a:t>
            </a: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Tawanda Lewis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919-440-0833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tawanda.lewis@wellcare.com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Warren, Franklin, Johnston, Wilson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Shawn Dyson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919- 444-5113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Kwasi.Dyson@wellcare.com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Alamance, Person, Vance, Chatham, Nash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Shakirah Joyner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252-375-9259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shakirah.joyner@wellcare.com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Wake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Eboni Alston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980-254-0984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7">
                  <a:extLst>
                    <a:ext uri="{A12FA001-AC4F-418D-AE19-62706E023703}">
                      <ahyp:hlinkClr xmlns:ahyp="http://schemas.microsoft.com/office/drawing/2018/hyperlinkcolor" val="tx"/>
                    </a:ext>
                  </a:extLst>
                </a:hlinkClick>
              </a:rPr>
              <a:t>eboni.alston@wellcare.com</a:t>
            </a:r>
            <a:endPar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Caswell, Durham, Granville, Orange</a:t>
            </a: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DA598F92-FE95-4E72-FBB4-0DC0EF17D84B}"/>
              </a:ext>
            </a:extLst>
          </p:cNvPr>
          <p:cNvSpPr txBox="1"/>
          <p:nvPr/>
        </p:nvSpPr>
        <p:spPr>
          <a:xfrm>
            <a:off x="3086100" y="864471"/>
            <a:ext cx="2540237" cy="237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REGION 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Elease Belser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910-734-5363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8">
                  <a:extLst>
                    <a:ext uri="{A12FA001-AC4F-418D-AE19-62706E023703}">
                      <ahyp:hlinkClr xmlns:ahyp="http://schemas.microsoft.com/office/drawing/2018/hyperlinkcolor" val="tx"/>
                    </a:ext>
                  </a:extLst>
                </a:hlinkClick>
              </a:rPr>
              <a:t>Elease.d.Belser@wellcare.com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Columbus, Robeson, Moore, Lee, Harnett, Montgomery, Richmond, Hoke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Jennifer Berumen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910-301-5169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9">
                  <a:extLst>
                    <a:ext uri="{A12FA001-AC4F-418D-AE19-62706E023703}">
                      <ahyp:hlinkClr xmlns:ahyp="http://schemas.microsoft.com/office/drawing/2018/hyperlinkcolor" val="tx"/>
                    </a:ext>
                  </a:extLst>
                </a:hlinkClick>
              </a:rPr>
              <a:t>Jennifer.Berumen@wellcare.com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Counties: Sampson, Scotland, Cumberland,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Pender, Brunswick, New Hanover, Bladen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8" name="Straight Connector 7">
            <a:extLst>
              <a:ext uri="{FF2B5EF4-FFF2-40B4-BE49-F238E27FC236}">
                <a16:creationId xmlns:a16="http://schemas.microsoft.com/office/drawing/2014/main" id="{DCF01DF4-0171-9C4A-FB76-63A568B5AD36}"/>
              </a:ext>
            </a:extLst>
          </p:cNvPr>
          <p:cNvCxnSpPr>
            <a:cxnSpLocks/>
          </p:cNvCxnSpPr>
          <p:nvPr/>
        </p:nvCxnSpPr>
        <p:spPr>
          <a:xfrm>
            <a:off x="2927911" y="864471"/>
            <a:ext cx="0" cy="3630617"/>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9AABC1-5E33-B9FA-631E-3AF63ACA9EE3}"/>
              </a:ext>
            </a:extLst>
          </p:cNvPr>
          <p:cNvCxnSpPr>
            <a:cxnSpLocks/>
          </p:cNvCxnSpPr>
          <p:nvPr/>
        </p:nvCxnSpPr>
        <p:spPr>
          <a:xfrm>
            <a:off x="5780783" y="798202"/>
            <a:ext cx="0" cy="369688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393DABF4-1A24-B591-F5F5-C02AB15AC7FC}"/>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Rectangle 4">
            <a:extLst>
              <a:ext uri="{FF2B5EF4-FFF2-40B4-BE49-F238E27FC236}">
                <a16:creationId xmlns:a16="http://schemas.microsoft.com/office/drawing/2014/main" id="{86680D56-A877-CE79-3D50-13DA58EAF4EB}"/>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276205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3" name="TextBox 12">
            <a:extLst>
              <a:ext uri="{FF2B5EF4-FFF2-40B4-BE49-F238E27FC236}">
                <a16:creationId xmlns:a16="http://schemas.microsoft.com/office/drawing/2014/main" id="{7CC267D3-8DFB-5926-B8DA-CDD1686B3A55}"/>
              </a:ext>
            </a:extLst>
          </p:cNvPr>
          <p:cNvSpPr txBox="1"/>
          <p:nvPr/>
        </p:nvSpPr>
        <p:spPr>
          <a:xfrm>
            <a:off x="5864689" y="890870"/>
            <a:ext cx="2552896" cy="20928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FQHC, DME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Milton Howard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980-254-0872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ilton.howard</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@wellcare.com</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Statewide FQHC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Miesha Stanley-Lindsay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314-296-8246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 </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hlinkClick r:id="rId4">
                  <a:extLst>
                    <a:ext uri="{A12FA001-AC4F-418D-AE19-62706E023703}">
                      <ahyp:hlinkClr xmlns:ahyp="http://schemas.microsoft.com/office/drawing/2018/hyperlinkcolor" val="tx"/>
                    </a:ext>
                  </a:extLst>
                </a:hlinkClick>
              </a:rPr>
              <a:t>Miesha.stanley-lindsay@wellcare.com</a:t>
            </a:r>
            <a:r>
              <a:rPr kumimoji="0" lang="en-US" sz="1000" b="0" i="0" u="sng"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Statewide DME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399" name="Google Shape;399;p28"/>
          <p:cNvSpPr txBox="1">
            <a:spLocks noGrp="1"/>
          </p:cNvSpPr>
          <p:nvPr>
            <p:ph type="title"/>
          </p:nvPr>
        </p:nvSpPr>
        <p:spPr>
          <a:xfrm>
            <a:off x="334427" y="251770"/>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Contacts</a:t>
            </a:r>
          </a:p>
        </p:txBody>
      </p:sp>
      <p:sp>
        <p:nvSpPr>
          <p:cNvPr id="2" name="TextBox 1">
            <a:extLst>
              <a:ext uri="{FF2B5EF4-FFF2-40B4-BE49-F238E27FC236}">
                <a16:creationId xmlns:a16="http://schemas.microsoft.com/office/drawing/2014/main" id="{29D6B767-E439-E2B4-C871-5133D27EFB49}"/>
              </a:ext>
            </a:extLst>
          </p:cNvPr>
          <p:cNvSpPr txBox="1"/>
          <p:nvPr/>
        </p:nvSpPr>
        <p:spPr>
          <a:xfrm>
            <a:off x="228600" y="864471"/>
            <a:ext cx="2540237" cy="2994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Network Performance Advisors*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Marti Skelly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Region 1 &amp;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762-230-1324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marti.skelly@wellcare.com</a:t>
            </a:r>
            <a:endPar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DLP, Moses H Cone, Mission, Appalachian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Thomas Corbett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Region 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980-279-9487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Thomas.Corbett@wellcare.com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Atrium, Novant, Caromont, Kintegra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Ioulia (Julie) Hardin</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 Region 4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910-409-1328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7">
                  <a:extLst>
                    <a:ext uri="{A12FA001-AC4F-418D-AE19-62706E023703}">
                      <ahyp:hlinkClr xmlns:ahyp="http://schemas.microsoft.com/office/drawing/2018/hyperlinkcolor" val="tx"/>
                    </a:ext>
                  </a:extLst>
                </a:hlinkClick>
              </a:rPr>
              <a:t>Ioulia.hardin@wellcare.com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UNC, Duke, WakeMed, Harnett Health,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8" name="Straight Connector 7">
            <a:extLst>
              <a:ext uri="{FF2B5EF4-FFF2-40B4-BE49-F238E27FC236}">
                <a16:creationId xmlns:a16="http://schemas.microsoft.com/office/drawing/2014/main" id="{DCF01DF4-0171-9C4A-FB76-63A568B5AD36}"/>
              </a:ext>
            </a:extLst>
          </p:cNvPr>
          <p:cNvCxnSpPr>
            <a:cxnSpLocks/>
          </p:cNvCxnSpPr>
          <p:nvPr/>
        </p:nvCxnSpPr>
        <p:spPr>
          <a:xfrm>
            <a:off x="2927911" y="864471"/>
            <a:ext cx="0" cy="3630617"/>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9AABC1-5E33-B9FA-631E-3AF63ACA9EE3}"/>
              </a:ext>
            </a:extLst>
          </p:cNvPr>
          <p:cNvCxnSpPr>
            <a:cxnSpLocks/>
          </p:cNvCxnSpPr>
          <p:nvPr/>
        </p:nvCxnSpPr>
        <p:spPr>
          <a:xfrm>
            <a:off x="5780783" y="798202"/>
            <a:ext cx="0" cy="369688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69DAF31-0983-B28F-5D6C-932D92F968CB}"/>
              </a:ext>
            </a:extLst>
          </p:cNvPr>
          <p:cNvSpPr txBox="1"/>
          <p:nvPr/>
        </p:nvSpPr>
        <p:spPr>
          <a:xfrm>
            <a:off x="311699" y="4810279"/>
            <a:ext cx="2110509" cy="21544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*This is not a comprehensive list</a:t>
            </a:r>
          </a:p>
        </p:txBody>
      </p:sp>
      <p:sp>
        <p:nvSpPr>
          <p:cNvPr id="5" name="Slide Number Placeholder 4">
            <a:extLst>
              <a:ext uri="{FF2B5EF4-FFF2-40B4-BE49-F238E27FC236}">
                <a16:creationId xmlns:a16="http://schemas.microsoft.com/office/drawing/2014/main" id="{71FFE5FF-4165-2041-83BF-20B8DCCB5718}"/>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A78C9336-BA66-EC02-4334-4E1A71672E8A}"/>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
        <p:nvSpPr>
          <p:cNvPr id="3" name="TextBox 2">
            <a:extLst>
              <a:ext uri="{FF2B5EF4-FFF2-40B4-BE49-F238E27FC236}">
                <a16:creationId xmlns:a16="http://schemas.microsoft.com/office/drawing/2014/main" id="{DE0F8BE2-7809-FF3F-86FA-94623FE3F1E7}"/>
              </a:ext>
            </a:extLst>
          </p:cNvPr>
          <p:cNvSpPr txBox="1"/>
          <p:nvPr/>
        </p:nvSpPr>
        <p:spPr>
          <a:xfrm>
            <a:off x="3024477" y="885317"/>
            <a:ext cx="2540237" cy="22247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sng"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Network Performance Advisors*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27F37"/>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Cody McAlhaney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Region 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828-772-4721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8">
                  <a:extLst>
                    <a:ext uri="{A12FA001-AC4F-418D-AE19-62706E023703}">
                      <ahyp:hlinkClr xmlns:ahyp="http://schemas.microsoft.com/office/drawing/2018/hyperlinkcolor" val="tx"/>
                    </a:ext>
                  </a:extLst>
                </a:hlinkClick>
              </a:rPr>
              <a:t>cody.mcalhaney@wellcare.com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Cape Fear,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Tawanda Lewis </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Region 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Phone: 919-440-0833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Email: </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Tawanda.Lewis</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8">
                  <a:extLst>
                    <a:ext uri="{A12FA001-AC4F-418D-AE19-62706E023703}">
                      <ahyp:hlinkClr xmlns:ahyp="http://schemas.microsoft.com/office/drawing/2018/hyperlinkcolor" val="tx"/>
                    </a:ext>
                  </a:extLst>
                </a:hlinkClick>
              </a:rPr>
              <a:t>@wellcare.com</a:t>
            </a:r>
            <a:r>
              <a:rPr kumimoji="0" lang="en-US" sz="1000" b="0" i="0" u="none" strike="noStrike" kern="0" cap="none" spc="0" normalizeH="0" baseline="0" noProof="0" dirty="0">
                <a:ln>
                  <a:noFill/>
                </a:ln>
                <a:solidFill>
                  <a:srgbClr val="F28344"/>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First Health, ECU, Vidant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0"/>
              </a:lnSpc>
              <a:spcBef>
                <a:spcPts val="0"/>
              </a:spcBef>
              <a:spcAft>
                <a:spcPts val="80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6916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
          <p:cNvSpPr txBox="1">
            <a:spLocks noGrp="1"/>
          </p:cNvSpPr>
          <p:nvPr>
            <p:ph type="sldNum" idx="4294967295"/>
          </p:nvPr>
        </p:nvSpPr>
        <p:spPr>
          <a:xfrm>
            <a:off x="8451890" y="4463892"/>
            <a:ext cx="244929" cy="281911"/>
          </a:xfrm>
          <a:prstGeom prst="rect">
            <a:avLst/>
          </a:prstGeom>
          <a:noFill/>
          <a:ln>
            <a:noFill/>
          </a:ln>
        </p:spPr>
        <p:txBody>
          <a:bodyPr spcFirstLastPara="1" wrap="square" lIns="91375" tIns="91375" rIns="91375" bIns="91375" anchor="ctr" anchorCtr="0">
            <a:normAutofit lnSpcReduction="10000"/>
          </a:bodyPr>
          <a:lstStyle/>
          <a:p>
            <a:pPr marL="0" lvl="0" indent="0" algn="ctr" rtl="0">
              <a:lnSpc>
                <a:spcPct val="100000"/>
              </a:lnSpc>
              <a:spcBef>
                <a:spcPts val="0"/>
              </a:spcBef>
              <a:spcAft>
                <a:spcPts val="0"/>
              </a:spcAft>
              <a:buClr>
                <a:srgbClr val="FFFFFF"/>
              </a:buClr>
              <a:buSzPts val="700"/>
              <a:buFont typeface="Helvetica Neue"/>
              <a:buNone/>
            </a:pPr>
            <a:fld id="{00000000-1234-1234-1234-123412341234}" type="slidenum">
              <a:rPr lang="en-US" sz="700">
                <a:solidFill>
                  <a:srgbClr val="FFFFFF"/>
                </a:solidFill>
                <a:latin typeface="Helvetica Neue"/>
                <a:ea typeface="Helvetica Neue"/>
                <a:cs typeface="Helvetica Neue"/>
                <a:sym typeface="Helvetica Neue"/>
              </a:rPr>
              <a:t>2</a:t>
            </a:fld>
            <a:endParaRPr sz="700" b="0" i="0" u="none" strike="noStrike" cap="none" dirty="0">
              <a:solidFill>
                <a:srgbClr val="FFFFFF"/>
              </a:solidFill>
              <a:latin typeface="Helvetica Neue"/>
              <a:ea typeface="Helvetica Neue"/>
              <a:cs typeface="Helvetica Neue"/>
              <a:sym typeface="Helvetica Neue"/>
            </a:endParaRPr>
          </a:p>
        </p:txBody>
      </p:sp>
      <p:sp>
        <p:nvSpPr>
          <p:cNvPr id="247" name="Google Shape;247;p2"/>
          <p:cNvSpPr txBox="1">
            <a:spLocks noGrp="1"/>
          </p:cNvSpPr>
          <p:nvPr>
            <p:ph type="title"/>
          </p:nvPr>
        </p:nvSpPr>
        <p:spPr>
          <a:xfrm>
            <a:off x="466980" y="672373"/>
            <a:ext cx="2664456" cy="18753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FFFFFF"/>
              </a:buClr>
              <a:buSzPts val="3600"/>
              <a:buFont typeface="Verdana"/>
              <a:buNone/>
            </a:pPr>
            <a:r>
              <a:rPr lang="en-US" sz="3600" b="1" i="0" u="none" strike="noStrike" cap="none" dirty="0">
                <a:solidFill>
                  <a:srgbClr val="FFFFFF"/>
                </a:solidFill>
                <a:latin typeface="Verdana"/>
                <a:ea typeface="Verdana"/>
                <a:cs typeface="Verdana"/>
                <a:sym typeface="Verdana"/>
              </a:rPr>
              <a:t>Contents</a:t>
            </a:r>
            <a:endParaRPr dirty="0"/>
          </a:p>
        </p:txBody>
      </p:sp>
      <p:sp>
        <p:nvSpPr>
          <p:cNvPr id="248" name="Google Shape;248;p2"/>
          <p:cNvSpPr txBox="1">
            <a:spLocks noGrp="1"/>
          </p:cNvSpPr>
          <p:nvPr>
            <p:ph type="body" idx="1"/>
          </p:nvPr>
        </p:nvSpPr>
        <p:spPr>
          <a:xfrm>
            <a:off x="5186784" y="1503847"/>
            <a:ext cx="3811502" cy="393602"/>
          </a:xfrm>
          <a:prstGeom prst="rect">
            <a:avLst/>
          </a:prstGeom>
          <a:noFill/>
          <a:ln>
            <a:noFill/>
          </a:ln>
        </p:spPr>
        <p:txBody>
          <a:bodyPr spcFirstLastPara="1" wrap="square" lIns="91375" tIns="91375" rIns="91375" bIns="91375" anchor="t" anchorCtr="0">
            <a:normAutofit lnSpcReduction="10000"/>
          </a:bodyPr>
          <a:lstStyle/>
          <a:p>
            <a:pPr marL="0" lvl="0" indent="0" algn="l" rtl="0">
              <a:lnSpc>
                <a:spcPct val="115000"/>
              </a:lnSpc>
              <a:spcBef>
                <a:spcPts val="0"/>
              </a:spcBef>
              <a:spcAft>
                <a:spcPts val="0"/>
              </a:spcAft>
              <a:buSzPts val="1300"/>
              <a:buNone/>
            </a:pPr>
            <a:r>
              <a:rPr lang="en-US" sz="1300" b="0" i="1" u="none" strike="noStrike" cap="none" dirty="0">
                <a:solidFill>
                  <a:srgbClr val="535353"/>
                </a:solidFill>
                <a:latin typeface="Verdana"/>
                <a:ea typeface="Verdana"/>
                <a:cs typeface="Verdana"/>
                <a:sym typeface="Verdana"/>
              </a:rPr>
              <a:t>The Presenters </a:t>
            </a:r>
            <a:endParaRPr lang="en-US" dirty="0"/>
          </a:p>
        </p:txBody>
      </p:sp>
      <p:sp>
        <p:nvSpPr>
          <p:cNvPr id="249" name="Google Shape;249;p2"/>
          <p:cNvSpPr txBox="1"/>
          <p:nvPr/>
        </p:nvSpPr>
        <p:spPr>
          <a:xfrm>
            <a:off x="5186784" y="1966592"/>
            <a:ext cx="3811502" cy="393602"/>
          </a:xfrm>
          <a:prstGeom prst="rect">
            <a:avLst/>
          </a:prstGeom>
          <a:noFill/>
          <a:ln>
            <a:noFill/>
          </a:ln>
        </p:spPr>
        <p:txBody>
          <a:bodyPr spcFirstLastPara="1" wrap="square" lIns="91375" tIns="91375" rIns="91375" bIns="91375" anchor="t" anchorCtr="0">
            <a:normAutofit lnSpcReduction="10000"/>
          </a:bodyPr>
          <a:lstStyle/>
          <a:p>
            <a:pPr marL="0" marR="0" lvl="0" indent="0" algn="l" rtl="0">
              <a:lnSpc>
                <a:spcPct val="115000"/>
              </a:lnSpc>
              <a:spcBef>
                <a:spcPts val="0"/>
              </a:spcBef>
              <a:spcAft>
                <a:spcPts val="0"/>
              </a:spcAft>
              <a:buClr>
                <a:srgbClr val="535353"/>
              </a:buClr>
              <a:buSzPts val="1300"/>
              <a:buFont typeface="Verdana"/>
              <a:buNone/>
            </a:pPr>
            <a:r>
              <a:rPr lang="en-US" sz="1300" b="0" i="1" u="none" strike="noStrike" cap="none" dirty="0">
                <a:solidFill>
                  <a:srgbClr val="535353"/>
                </a:solidFill>
                <a:latin typeface="Verdana"/>
                <a:ea typeface="Verdana"/>
                <a:cs typeface="Verdana"/>
                <a:sym typeface="Verdana"/>
              </a:rPr>
              <a:t>WellCare of North Carolina Overview </a:t>
            </a:r>
            <a:endParaRPr dirty="0"/>
          </a:p>
        </p:txBody>
      </p:sp>
      <p:sp>
        <p:nvSpPr>
          <p:cNvPr id="250" name="Google Shape;250;p2"/>
          <p:cNvSpPr txBox="1"/>
          <p:nvPr/>
        </p:nvSpPr>
        <p:spPr>
          <a:xfrm>
            <a:off x="5186784" y="2433686"/>
            <a:ext cx="3811502" cy="393602"/>
          </a:xfrm>
          <a:prstGeom prst="rect">
            <a:avLst/>
          </a:prstGeom>
          <a:noFill/>
          <a:ln>
            <a:noFill/>
          </a:ln>
        </p:spPr>
        <p:txBody>
          <a:bodyPr spcFirstLastPara="1" wrap="square" lIns="91375" tIns="91375" rIns="91375" bIns="91375" anchor="t" anchorCtr="0">
            <a:normAutofit lnSpcReduction="10000"/>
          </a:bodyPr>
          <a:lstStyle/>
          <a:p>
            <a:pPr>
              <a:lnSpc>
                <a:spcPct val="115000"/>
              </a:lnSpc>
              <a:buClr>
                <a:srgbClr val="535353"/>
              </a:buClr>
              <a:buSzPts val="1300"/>
            </a:pPr>
            <a:r>
              <a:rPr lang="en-US" sz="1300" b="0" i="1" u="none" strike="noStrike" cap="none" dirty="0">
                <a:solidFill>
                  <a:srgbClr val="535353"/>
                </a:solidFill>
                <a:latin typeface="Verdana"/>
                <a:ea typeface="Verdana"/>
                <a:cs typeface="Verdana"/>
                <a:sym typeface="Verdana"/>
              </a:rPr>
              <a:t>WellCare of North Carolina Approach</a:t>
            </a:r>
            <a:endParaRPr lang="en-US" sz="1200" dirty="0"/>
          </a:p>
        </p:txBody>
      </p:sp>
      <p:sp>
        <p:nvSpPr>
          <p:cNvPr id="251" name="Google Shape;251;p2"/>
          <p:cNvSpPr txBox="1"/>
          <p:nvPr/>
        </p:nvSpPr>
        <p:spPr>
          <a:xfrm>
            <a:off x="5186784" y="2876877"/>
            <a:ext cx="3811502" cy="393602"/>
          </a:xfrm>
          <a:prstGeom prst="rect">
            <a:avLst/>
          </a:prstGeom>
          <a:noFill/>
          <a:ln>
            <a:noFill/>
          </a:ln>
        </p:spPr>
        <p:txBody>
          <a:bodyPr spcFirstLastPara="1" wrap="square" lIns="91375" tIns="91375" rIns="91375" bIns="91375" anchor="t" anchorCtr="0">
            <a:normAutofit lnSpcReduction="10000"/>
          </a:bodyPr>
          <a:lstStyle/>
          <a:p>
            <a:pPr marL="0" marR="0" lvl="0" indent="0" algn="l" rtl="0">
              <a:lnSpc>
                <a:spcPct val="115000"/>
              </a:lnSpc>
              <a:spcBef>
                <a:spcPts val="0"/>
              </a:spcBef>
              <a:spcAft>
                <a:spcPts val="0"/>
              </a:spcAft>
              <a:buClr>
                <a:srgbClr val="535353"/>
              </a:buClr>
              <a:buSzPts val="1300"/>
              <a:buFont typeface="Verdana"/>
              <a:buNone/>
            </a:pPr>
            <a:r>
              <a:rPr lang="en-US" sz="1300" b="0" i="1" u="none" strike="noStrike" cap="none" dirty="0">
                <a:solidFill>
                  <a:srgbClr val="535353"/>
                </a:solidFill>
                <a:latin typeface="Verdana"/>
                <a:ea typeface="Verdana"/>
                <a:cs typeface="Verdana"/>
                <a:sym typeface="Verdana"/>
              </a:rPr>
              <a:t>Provider Reimbursement</a:t>
            </a:r>
            <a:endParaRPr lang="en-US" sz="1200" dirty="0"/>
          </a:p>
        </p:txBody>
      </p:sp>
      <p:sp>
        <p:nvSpPr>
          <p:cNvPr id="253" name="Google Shape;253;p2"/>
          <p:cNvSpPr txBox="1"/>
          <p:nvPr/>
        </p:nvSpPr>
        <p:spPr>
          <a:xfrm>
            <a:off x="4353970" y="1477623"/>
            <a:ext cx="795302" cy="446701"/>
          </a:xfrm>
          <a:prstGeom prst="rect">
            <a:avLst/>
          </a:prstGeom>
          <a:noFill/>
          <a:ln>
            <a:noFill/>
          </a:ln>
        </p:spPr>
        <p:txBody>
          <a:bodyPr spcFirstLastPara="1" wrap="square" lIns="91375" tIns="91375" rIns="91375" bIns="91375" anchor="t" anchorCtr="0">
            <a:normAutofit lnSpcReduction="10000"/>
          </a:bodyPr>
          <a:lstStyle/>
          <a:p>
            <a:pPr marL="0" marR="0" lvl="0" indent="0" algn="r" rtl="0">
              <a:lnSpc>
                <a:spcPct val="115000"/>
              </a:lnSpc>
              <a:spcBef>
                <a:spcPts val="0"/>
              </a:spcBef>
              <a:spcAft>
                <a:spcPts val="0"/>
              </a:spcAft>
              <a:buClr>
                <a:schemeClr val="accent2"/>
              </a:buClr>
              <a:buSzPts val="1600"/>
              <a:buFont typeface="Verdana"/>
              <a:buNone/>
            </a:pPr>
            <a:r>
              <a:rPr lang="en-US" sz="1600" b="1" i="0" u="none" strike="noStrike" cap="none" dirty="0">
                <a:solidFill>
                  <a:schemeClr val="accent2"/>
                </a:solidFill>
                <a:latin typeface="Verdana"/>
                <a:ea typeface="Verdana"/>
                <a:cs typeface="Verdana"/>
                <a:sym typeface="Verdana"/>
              </a:rPr>
              <a:t>01</a:t>
            </a:r>
            <a:endParaRPr lang="en-US" dirty="0"/>
          </a:p>
        </p:txBody>
      </p:sp>
      <p:sp>
        <p:nvSpPr>
          <p:cNvPr id="254" name="Google Shape;254;p2"/>
          <p:cNvSpPr txBox="1"/>
          <p:nvPr/>
        </p:nvSpPr>
        <p:spPr>
          <a:xfrm>
            <a:off x="4353970" y="1940041"/>
            <a:ext cx="795302" cy="446701"/>
          </a:xfrm>
          <a:prstGeom prst="rect">
            <a:avLst/>
          </a:prstGeom>
          <a:noFill/>
          <a:ln>
            <a:noFill/>
          </a:ln>
        </p:spPr>
        <p:txBody>
          <a:bodyPr spcFirstLastPara="1" wrap="square" lIns="91375" tIns="91375" rIns="91375" bIns="91375" anchor="t" anchorCtr="0">
            <a:normAutofit lnSpcReduction="10000"/>
          </a:bodyPr>
          <a:lstStyle/>
          <a:p>
            <a:pPr marL="0" marR="0" lvl="0" indent="0" algn="r" rtl="0">
              <a:lnSpc>
                <a:spcPct val="115000"/>
              </a:lnSpc>
              <a:spcBef>
                <a:spcPts val="0"/>
              </a:spcBef>
              <a:spcAft>
                <a:spcPts val="0"/>
              </a:spcAft>
              <a:buClr>
                <a:schemeClr val="accent2"/>
              </a:buClr>
              <a:buSzPts val="1600"/>
              <a:buFont typeface="Verdana"/>
              <a:buNone/>
            </a:pPr>
            <a:r>
              <a:rPr lang="en-US" sz="1600" b="1" i="0" u="none" strike="noStrike" cap="none" dirty="0">
                <a:solidFill>
                  <a:schemeClr val="accent2"/>
                </a:solidFill>
                <a:latin typeface="Verdana"/>
                <a:ea typeface="Verdana"/>
                <a:cs typeface="Verdana"/>
                <a:sym typeface="Verdana"/>
              </a:rPr>
              <a:t>02</a:t>
            </a:r>
            <a:endParaRPr dirty="0"/>
          </a:p>
        </p:txBody>
      </p:sp>
      <p:sp>
        <p:nvSpPr>
          <p:cNvPr id="255" name="Google Shape;255;p2"/>
          <p:cNvSpPr txBox="1"/>
          <p:nvPr/>
        </p:nvSpPr>
        <p:spPr>
          <a:xfrm>
            <a:off x="4353970" y="2407137"/>
            <a:ext cx="795302" cy="446701"/>
          </a:xfrm>
          <a:prstGeom prst="rect">
            <a:avLst/>
          </a:prstGeom>
          <a:noFill/>
          <a:ln>
            <a:noFill/>
          </a:ln>
        </p:spPr>
        <p:txBody>
          <a:bodyPr spcFirstLastPara="1" wrap="square" lIns="91375" tIns="91375" rIns="91375" bIns="91375" anchor="t" anchorCtr="0">
            <a:normAutofit lnSpcReduction="10000"/>
          </a:bodyPr>
          <a:lstStyle/>
          <a:p>
            <a:pPr marL="0" marR="0" lvl="0" indent="0" algn="r" rtl="0">
              <a:lnSpc>
                <a:spcPct val="115000"/>
              </a:lnSpc>
              <a:spcBef>
                <a:spcPts val="0"/>
              </a:spcBef>
              <a:spcAft>
                <a:spcPts val="0"/>
              </a:spcAft>
              <a:buClr>
                <a:schemeClr val="accent2"/>
              </a:buClr>
              <a:buSzPts val="1600"/>
              <a:buFont typeface="Verdana"/>
              <a:buNone/>
            </a:pPr>
            <a:r>
              <a:rPr lang="en-US" sz="1600" b="1" i="0" u="none" strike="noStrike" cap="none" dirty="0">
                <a:solidFill>
                  <a:schemeClr val="accent2"/>
                </a:solidFill>
                <a:latin typeface="Verdana"/>
                <a:ea typeface="Verdana"/>
                <a:cs typeface="Verdana"/>
                <a:sym typeface="Verdana"/>
              </a:rPr>
              <a:t>03</a:t>
            </a:r>
            <a:endParaRPr dirty="0"/>
          </a:p>
        </p:txBody>
      </p:sp>
      <p:sp>
        <p:nvSpPr>
          <p:cNvPr id="256" name="Google Shape;256;p2"/>
          <p:cNvSpPr txBox="1"/>
          <p:nvPr/>
        </p:nvSpPr>
        <p:spPr>
          <a:xfrm>
            <a:off x="4353970" y="2850327"/>
            <a:ext cx="795302" cy="446703"/>
          </a:xfrm>
          <a:prstGeom prst="rect">
            <a:avLst/>
          </a:prstGeom>
          <a:noFill/>
          <a:ln>
            <a:noFill/>
          </a:ln>
        </p:spPr>
        <p:txBody>
          <a:bodyPr spcFirstLastPara="1" wrap="square" lIns="91375" tIns="91375" rIns="91375" bIns="91375" anchor="t" anchorCtr="0">
            <a:normAutofit lnSpcReduction="10000"/>
          </a:bodyPr>
          <a:lstStyle/>
          <a:p>
            <a:pPr marL="0" marR="0" lvl="0" indent="0" algn="r" rtl="0">
              <a:lnSpc>
                <a:spcPct val="115000"/>
              </a:lnSpc>
              <a:spcBef>
                <a:spcPts val="0"/>
              </a:spcBef>
              <a:spcAft>
                <a:spcPts val="0"/>
              </a:spcAft>
              <a:buClr>
                <a:schemeClr val="accent2"/>
              </a:buClr>
              <a:buSzPts val="1600"/>
              <a:buFont typeface="Verdana"/>
              <a:buNone/>
            </a:pPr>
            <a:r>
              <a:rPr lang="en-US" sz="1600" b="1" i="0" u="none" strike="noStrike" cap="none" dirty="0">
                <a:solidFill>
                  <a:schemeClr val="accent2"/>
                </a:solidFill>
                <a:latin typeface="Verdana"/>
                <a:ea typeface="Verdana"/>
                <a:cs typeface="Verdana"/>
                <a:sym typeface="Verdana"/>
              </a:rPr>
              <a:t>04</a:t>
            </a:r>
            <a:endParaRPr dirty="0"/>
          </a:p>
        </p:txBody>
      </p:sp>
      <p:sp>
        <p:nvSpPr>
          <p:cNvPr id="257" name="Google Shape;257;p2"/>
          <p:cNvSpPr txBox="1"/>
          <p:nvPr/>
        </p:nvSpPr>
        <p:spPr>
          <a:xfrm>
            <a:off x="4353970" y="3316724"/>
            <a:ext cx="795302" cy="446701"/>
          </a:xfrm>
          <a:prstGeom prst="rect">
            <a:avLst/>
          </a:prstGeom>
          <a:noFill/>
          <a:ln>
            <a:noFill/>
          </a:ln>
        </p:spPr>
        <p:txBody>
          <a:bodyPr spcFirstLastPara="1" wrap="square" lIns="91375" tIns="91375" rIns="91375" bIns="91375" anchor="t" anchorCtr="0">
            <a:normAutofit lnSpcReduction="10000"/>
          </a:bodyPr>
          <a:lstStyle/>
          <a:p>
            <a:pPr marL="0" marR="0" lvl="0" indent="0" algn="r" rtl="0">
              <a:lnSpc>
                <a:spcPct val="115000"/>
              </a:lnSpc>
              <a:spcBef>
                <a:spcPts val="0"/>
              </a:spcBef>
              <a:spcAft>
                <a:spcPts val="0"/>
              </a:spcAft>
              <a:buClr>
                <a:schemeClr val="accent2"/>
              </a:buClr>
              <a:buSzPts val="1600"/>
              <a:buFont typeface="Verdana"/>
              <a:buNone/>
            </a:pPr>
            <a:r>
              <a:rPr lang="en-US" sz="1600" b="1" i="0" u="none" strike="noStrike" cap="none" dirty="0">
                <a:solidFill>
                  <a:schemeClr val="accent2"/>
                </a:solidFill>
                <a:latin typeface="Verdana"/>
                <a:ea typeface="Verdana"/>
                <a:cs typeface="Verdana"/>
                <a:sym typeface="Verdana"/>
              </a:rPr>
              <a:t>05</a:t>
            </a:r>
            <a:endParaRPr dirty="0"/>
          </a:p>
        </p:txBody>
      </p:sp>
      <p:sp>
        <p:nvSpPr>
          <p:cNvPr id="3" name="Google Shape;249;p2">
            <a:extLst>
              <a:ext uri="{FF2B5EF4-FFF2-40B4-BE49-F238E27FC236}">
                <a16:creationId xmlns:a16="http://schemas.microsoft.com/office/drawing/2014/main" id="{94B176F6-E898-D486-3F5B-E07D81A676C2}"/>
              </a:ext>
            </a:extLst>
          </p:cNvPr>
          <p:cNvSpPr txBox="1"/>
          <p:nvPr/>
        </p:nvSpPr>
        <p:spPr>
          <a:xfrm>
            <a:off x="5186784" y="3339548"/>
            <a:ext cx="3811502" cy="393602"/>
          </a:xfrm>
          <a:prstGeom prst="rect">
            <a:avLst/>
          </a:prstGeom>
          <a:noFill/>
          <a:ln>
            <a:noFill/>
          </a:ln>
        </p:spPr>
        <p:txBody>
          <a:bodyPr spcFirstLastPara="1" wrap="square" lIns="91375" tIns="91375" rIns="91375" bIns="91375" anchor="t" anchorCtr="0">
            <a:normAutofit lnSpcReduction="10000"/>
          </a:bodyPr>
          <a:lstStyle/>
          <a:p>
            <a:pPr marL="0" marR="0" lvl="0" indent="0" algn="l" rtl="0">
              <a:lnSpc>
                <a:spcPct val="115000"/>
              </a:lnSpc>
              <a:spcBef>
                <a:spcPts val="0"/>
              </a:spcBef>
              <a:spcAft>
                <a:spcPts val="0"/>
              </a:spcAft>
              <a:buClr>
                <a:srgbClr val="535353"/>
              </a:buClr>
              <a:buSzPts val="1300"/>
              <a:buFont typeface="Verdana"/>
              <a:buNone/>
            </a:pPr>
            <a:r>
              <a:rPr lang="en-US" sz="1300" b="0" i="1" u="none" strike="noStrike" cap="none" dirty="0">
                <a:solidFill>
                  <a:srgbClr val="535353"/>
                </a:solidFill>
                <a:latin typeface="Verdana"/>
                <a:ea typeface="Verdana"/>
                <a:cs typeface="Verdana"/>
                <a:sym typeface="Verdana"/>
              </a:rPr>
              <a:t>Appeals / Grievances</a:t>
            </a:r>
            <a:endParaRPr dirty="0"/>
          </a:p>
        </p:txBody>
      </p:sp>
      <p:sp>
        <p:nvSpPr>
          <p:cNvPr id="4" name="Google Shape;253;p2">
            <a:extLst>
              <a:ext uri="{FF2B5EF4-FFF2-40B4-BE49-F238E27FC236}">
                <a16:creationId xmlns:a16="http://schemas.microsoft.com/office/drawing/2014/main" id="{DB5A49B0-45B5-C6A5-3D59-5D50074BB8A7}"/>
              </a:ext>
            </a:extLst>
          </p:cNvPr>
          <p:cNvSpPr txBox="1"/>
          <p:nvPr/>
        </p:nvSpPr>
        <p:spPr>
          <a:xfrm>
            <a:off x="4353970" y="3763425"/>
            <a:ext cx="795302" cy="446701"/>
          </a:xfrm>
          <a:prstGeom prst="rect">
            <a:avLst/>
          </a:prstGeom>
          <a:noFill/>
          <a:ln>
            <a:noFill/>
          </a:ln>
        </p:spPr>
        <p:txBody>
          <a:bodyPr spcFirstLastPara="1" wrap="square" lIns="91375" tIns="91375" rIns="91375" bIns="91375" anchor="t" anchorCtr="0">
            <a:normAutofit lnSpcReduction="10000"/>
          </a:bodyPr>
          <a:lstStyle/>
          <a:p>
            <a:pPr marL="0" marR="0" lvl="0" indent="0" algn="r" rtl="0">
              <a:lnSpc>
                <a:spcPct val="115000"/>
              </a:lnSpc>
              <a:spcBef>
                <a:spcPts val="0"/>
              </a:spcBef>
              <a:spcAft>
                <a:spcPts val="0"/>
              </a:spcAft>
              <a:buClr>
                <a:schemeClr val="accent2"/>
              </a:buClr>
              <a:buSzPts val="1600"/>
              <a:buFont typeface="Verdana"/>
              <a:buNone/>
            </a:pPr>
            <a:r>
              <a:rPr lang="en-US" sz="1600" b="1" i="0" u="none" strike="noStrike" cap="none" dirty="0">
                <a:solidFill>
                  <a:schemeClr val="accent2"/>
                </a:solidFill>
                <a:latin typeface="Verdana"/>
                <a:ea typeface="Verdana"/>
                <a:cs typeface="Verdana"/>
                <a:sym typeface="Verdana"/>
              </a:rPr>
              <a:t>06</a:t>
            </a:r>
            <a:endParaRPr dirty="0"/>
          </a:p>
        </p:txBody>
      </p:sp>
      <p:sp>
        <p:nvSpPr>
          <p:cNvPr id="6" name="Google Shape;248;p2">
            <a:extLst>
              <a:ext uri="{FF2B5EF4-FFF2-40B4-BE49-F238E27FC236}">
                <a16:creationId xmlns:a16="http://schemas.microsoft.com/office/drawing/2014/main" id="{124E0839-EB92-3BF8-C0E2-EE4186BDC848}"/>
              </a:ext>
            </a:extLst>
          </p:cNvPr>
          <p:cNvSpPr txBox="1">
            <a:spLocks/>
          </p:cNvSpPr>
          <p:nvPr/>
        </p:nvSpPr>
        <p:spPr>
          <a:xfrm>
            <a:off x="5186784" y="3789974"/>
            <a:ext cx="3811502" cy="393602"/>
          </a:xfrm>
          <a:prstGeom prst="rect">
            <a:avLst/>
          </a:prstGeom>
          <a:noFill/>
          <a:ln>
            <a:noFill/>
          </a:ln>
        </p:spPr>
        <p:txBody>
          <a:bodyPr spcFirstLastPara="1" wrap="square" lIns="91375" tIns="91375" rIns="91375" bIns="91375" anchor="t" anchorCtr="0">
            <a:normAutofit lnSpcReduction="10000"/>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chemeClr val="accent5"/>
              </a:buClr>
              <a:buSzPts val="1600"/>
              <a:buFont typeface="Proxima Nova"/>
              <a:buNone/>
              <a:defRPr sz="1600" b="0" i="0" u="none" strike="noStrike" cap="none">
                <a:solidFill>
                  <a:schemeClr val="accent5"/>
                </a:solidFill>
                <a:latin typeface="Proxima Nova"/>
                <a:ea typeface="Proxima Nova"/>
                <a:cs typeface="Proxima Nova"/>
                <a:sym typeface="Proxima Nova"/>
              </a:defRPr>
            </a:lvl1pPr>
            <a:lvl2pPr marL="914400" marR="0" lvl="1" indent="-228600" algn="l" rtl="0">
              <a:lnSpc>
                <a:spcPct val="115000"/>
              </a:lnSpc>
              <a:spcBef>
                <a:spcPts val="0"/>
              </a:spcBef>
              <a:spcAft>
                <a:spcPts val="0"/>
              </a:spcAft>
              <a:buClr>
                <a:schemeClr val="accent5"/>
              </a:buClr>
              <a:buSzPts val="1600"/>
              <a:buFont typeface="Proxima Nova"/>
              <a:buNone/>
              <a:defRPr sz="1600" b="0" i="0" u="none" strike="noStrike" cap="none">
                <a:solidFill>
                  <a:schemeClr val="accent5"/>
                </a:solidFill>
                <a:latin typeface="Proxima Nova"/>
                <a:ea typeface="Proxima Nova"/>
                <a:cs typeface="Proxima Nova"/>
                <a:sym typeface="Proxima Nova"/>
              </a:defRPr>
            </a:lvl2pPr>
            <a:lvl3pPr marL="1371600" marR="0" lvl="2" indent="-228600" algn="l" rtl="0">
              <a:lnSpc>
                <a:spcPct val="115000"/>
              </a:lnSpc>
              <a:spcBef>
                <a:spcPts val="0"/>
              </a:spcBef>
              <a:spcAft>
                <a:spcPts val="0"/>
              </a:spcAft>
              <a:buClr>
                <a:schemeClr val="accent5"/>
              </a:buClr>
              <a:buSzPts val="1600"/>
              <a:buFont typeface="Proxima Nova"/>
              <a:buNone/>
              <a:defRPr sz="1600" b="0" i="0" u="none" strike="noStrike" cap="none">
                <a:solidFill>
                  <a:schemeClr val="accent5"/>
                </a:solidFill>
                <a:latin typeface="Proxima Nova"/>
                <a:ea typeface="Proxima Nova"/>
                <a:cs typeface="Proxima Nova"/>
                <a:sym typeface="Proxima Nova"/>
              </a:defRPr>
            </a:lvl3pPr>
            <a:lvl4pPr marL="1828800" marR="0" lvl="3" indent="-228600" algn="l" rtl="0">
              <a:lnSpc>
                <a:spcPct val="115000"/>
              </a:lnSpc>
              <a:spcBef>
                <a:spcPts val="0"/>
              </a:spcBef>
              <a:spcAft>
                <a:spcPts val="0"/>
              </a:spcAft>
              <a:buClr>
                <a:schemeClr val="accent5"/>
              </a:buClr>
              <a:buSzPts val="1600"/>
              <a:buFont typeface="Proxima Nova"/>
              <a:buNone/>
              <a:defRPr sz="1600" b="0" i="0" u="none" strike="noStrike" cap="none">
                <a:solidFill>
                  <a:schemeClr val="accent5"/>
                </a:solidFill>
                <a:latin typeface="Proxima Nova"/>
                <a:ea typeface="Proxima Nova"/>
                <a:cs typeface="Proxima Nova"/>
                <a:sym typeface="Proxima Nova"/>
              </a:defRPr>
            </a:lvl4pPr>
            <a:lvl5pPr marL="2286000" marR="0" lvl="4" indent="-228600" algn="l" rtl="0">
              <a:lnSpc>
                <a:spcPct val="115000"/>
              </a:lnSpc>
              <a:spcBef>
                <a:spcPts val="0"/>
              </a:spcBef>
              <a:spcAft>
                <a:spcPts val="0"/>
              </a:spcAft>
              <a:buClr>
                <a:schemeClr val="accent5"/>
              </a:buClr>
              <a:buSzPts val="1600"/>
              <a:buFont typeface="Proxima Nova"/>
              <a:buNone/>
              <a:defRPr sz="1600" b="0" i="0" u="none" strike="noStrike" cap="none">
                <a:solidFill>
                  <a:schemeClr val="accent5"/>
                </a:solidFill>
                <a:latin typeface="Proxima Nova"/>
                <a:ea typeface="Proxima Nova"/>
                <a:cs typeface="Proxima Nova"/>
                <a:sym typeface="Proxima Nova"/>
              </a:defRPr>
            </a:lvl5pPr>
            <a:lvl6pPr marL="2743200" marR="0" lvl="5"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6pPr>
            <a:lvl7pPr marL="3200400" marR="0" lvl="6"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7pPr>
            <a:lvl8pPr marL="3657600" marR="0" lvl="7"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8pPr>
            <a:lvl9pPr marL="4114800" marR="0" lvl="8" indent="-342900" algn="l" rtl="0">
              <a:lnSpc>
                <a:spcPct val="115000"/>
              </a:lnSpc>
              <a:spcBef>
                <a:spcPts val="0"/>
              </a:spcBef>
              <a:spcAft>
                <a:spcPts val="0"/>
              </a:spcAft>
              <a:buClr>
                <a:schemeClr val="accent5"/>
              </a:buClr>
              <a:buSzPts val="1800"/>
              <a:buFont typeface="Proxima Nova"/>
              <a:buChar char="■"/>
              <a:defRPr sz="1800" b="0" i="0" u="none" strike="noStrike" cap="none">
                <a:solidFill>
                  <a:schemeClr val="accent5"/>
                </a:solidFill>
                <a:latin typeface="Proxima Nova"/>
                <a:ea typeface="Proxima Nova"/>
                <a:cs typeface="Proxima Nova"/>
                <a:sym typeface="Proxima Nova"/>
              </a:defRPr>
            </a:lvl9pPr>
          </a:lstStyle>
          <a:p>
            <a:pPr marL="0" indent="0">
              <a:buSzPts val="1300"/>
            </a:pPr>
            <a:r>
              <a:rPr lang="en-US" sz="1300" i="1" dirty="0">
                <a:solidFill>
                  <a:srgbClr val="535353"/>
                </a:solidFill>
                <a:latin typeface="Verdana"/>
                <a:ea typeface="Verdana"/>
                <a:cs typeface="Verdana"/>
                <a:sym typeface="Verdana"/>
              </a:rPr>
              <a:t>Q&amp;A</a:t>
            </a:r>
            <a:endParaRPr lang="en-US" dirty="0"/>
          </a:p>
        </p:txBody>
      </p:sp>
    </p:spTree>
    <p:extLst>
      <p:ext uri="{BB962C8B-B14F-4D97-AF65-F5344CB8AC3E}">
        <p14:creationId xmlns:p14="http://schemas.microsoft.com/office/powerpoint/2010/main" val="197785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8"/>
          <p:cNvSpPr txBox="1"/>
          <p:nvPr/>
        </p:nvSpPr>
        <p:spPr>
          <a:xfrm>
            <a:off x="623950" y="1121975"/>
            <a:ext cx="5925902" cy="1979400"/>
          </a:xfrm>
          <a:prstGeom prst="rect">
            <a:avLst/>
          </a:prstGeom>
          <a:noFill/>
          <a:ln>
            <a:noFill/>
          </a:ln>
        </p:spPr>
        <p:txBody>
          <a:bodyPr spcFirstLastPara="1" wrap="square" lIns="91375" tIns="91375" rIns="91375" bIns="91375" anchor="ctr" anchorCtr="0">
            <a:normAutofit/>
          </a:bodyPr>
          <a:lstStyle/>
          <a:p>
            <a:pPr marL="0" marR="0" lvl="0" indent="0" algn="l" rtl="0">
              <a:lnSpc>
                <a:spcPct val="100000"/>
              </a:lnSpc>
              <a:spcBef>
                <a:spcPts val="0"/>
              </a:spcBef>
              <a:spcAft>
                <a:spcPts val="0"/>
              </a:spcAft>
              <a:buClr>
                <a:srgbClr val="FFFFFF"/>
              </a:buClr>
              <a:buSzPts val="4800"/>
              <a:buFont typeface="Proxima Nova Extrabold"/>
              <a:buNone/>
            </a:pPr>
            <a:r>
              <a:rPr lang="en-US" sz="4800" b="0" i="0" u="none" strike="noStrike" cap="none" dirty="0">
                <a:solidFill>
                  <a:srgbClr val="FFFFFF"/>
                </a:solidFill>
                <a:latin typeface="Proxima Nova Extrabold"/>
                <a:ea typeface="Proxima Nova Extrabold"/>
                <a:cs typeface="Proxima Nova Extrabold"/>
                <a:sym typeface="Proxima Nova Extrabold"/>
              </a:rPr>
              <a:t>Integrated Model   of Care</a:t>
            </a:r>
            <a:endParaRPr dirty="0"/>
          </a:p>
        </p:txBody>
      </p:sp>
    </p:spTree>
    <p:extLst>
      <p:ext uri="{BB962C8B-B14F-4D97-AF65-F5344CB8AC3E}">
        <p14:creationId xmlns:p14="http://schemas.microsoft.com/office/powerpoint/2010/main" val="420739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Integrated Model of Care</a:t>
            </a:r>
            <a:endParaRPr dirty="0"/>
          </a:p>
        </p:txBody>
      </p:sp>
      <p:grpSp>
        <p:nvGrpSpPr>
          <p:cNvPr id="8" name="Group 7">
            <a:extLst>
              <a:ext uri="{FF2B5EF4-FFF2-40B4-BE49-F238E27FC236}">
                <a16:creationId xmlns:a16="http://schemas.microsoft.com/office/drawing/2014/main" id="{274DB207-F38D-461C-C5D3-0D310B16E824}"/>
              </a:ext>
            </a:extLst>
          </p:cNvPr>
          <p:cNvGrpSpPr/>
          <p:nvPr/>
        </p:nvGrpSpPr>
        <p:grpSpPr>
          <a:xfrm>
            <a:off x="1299624" y="849663"/>
            <a:ext cx="6544752" cy="819954"/>
            <a:chOff x="1504980" y="1106764"/>
            <a:chExt cx="6544752" cy="819954"/>
          </a:xfrm>
        </p:grpSpPr>
        <p:sp>
          <p:nvSpPr>
            <p:cNvPr id="11" name="TextBox 10">
              <a:extLst>
                <a:ext uri="{FF2B5EF4-FFF2-40B4-BE49-F238E27FC236}">
                  <a16:creationId xmlns:a16="http://schemas.microsoft.com/office/drawing/2014/main" id="{8F29C7C5-913E-B785-2295-C33C3BEE120E}"/>
                </a:ext>
              </a:extLst>
            </p:cNvPr>
            <p:cNvSpPr txBox="1"/>
            <p:nvPr/>
          </p:nvSpPr>
          <p:spPr>
            <a:xfrm>
              <a:off x="2227049" y="1188054"/>
              <a:ext cx="5822683"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WellCare of North Carolina uses a </a:t>
              </a:r>
              <a:r>
                <a:rPr lang="en-US" b="1" dirty="0">
                  <a:latin typeface="Calibri" panose="020F0502020204030204" pitchFamily="34" charset="0"/>
                  <a:cs typeface="Calibri" panose="020F0502020204030204" pitchFamily="34" charset="0"/>
                </a:rPr>
                <a:t>holistic, customized approach </a:t>
              </a:r>
              <a:r>
                <a:rPr lang="en-US" dirty="0">
                  <a:latin typeface="Calibri" panose="020F0502020204030204" pitchFamily="34" charset="0"/>
                  <a:cs typeface="Calibri" panose="020F0502020204030204" pitchFamily="34" charset="0"/>
                </a:rPr>
                <a:t>to care for our members based on their unique physical, behavioral, pharmaceutical, and social needs.</a:t>
              </a:r>
              <a:endParaRPr lang="en-US" dirty="0">
                <a:latin typeface="Calibri" panose="020F0502020204030204" pitchFamily="34" charset="0"/>
                <a:ea typeface="Arial" charset="0"/>
                <a:cs typeface="Calibri" panose="020F0502020204030204" pitchFamily="34" charset="0"/>
              </a:endParaRPr>
            </a:p>
          </p:txBody>
        </p:sp>
        <p:pic>
          <p:nvPicPr>
            <p:cNvPr id="13" name="Picture 12">
              <a:extLst>
                <a:ext uri="{FF2B5EF4-FFF2-40B4-BE49-F238E27FC236}">
                  <a16:creationId xmlns:a16="http://schemas.microsoft.com/office/drawing/2014/main" id="{A2C8F4E8-73BE-F360-44BB-BCA5B445B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80" y="1106764"/>
              <a:ext cx="685800" cy="685800"/>
            </a:xfrm>
            <a:prstGeom prst="rect">
              <a:avLst/>
            </a:prstGeom>
            <a:effectLst>
              <a:outerShdw blurRad="50800" dist="38100" dir="2700000" algn="tl" rotWithShape="0">
                <a:prstClr val="black">
                  <a:alpha val="40000"/>
                </a:prstClr>
              </a:outerShdw>
            </a:effectLst>
          </p:spPr>
        </p:pic>
      </p:grpSp>
      <p:pic>
        <p:nvPicPr>
          <p:cNvPr id="14" name="Picture 13">
            <a:extLst>
              <a:ext uri="{FF2B5EF4-FFF2-40B4-BE49-F238E27FC236}">
                <a16:creationId xmlns:a16="http://schemas.microsoft.com/office/drawing/2014/main" id="{2C04CBBF-0D7A-378D-5A37-66CA1BB2D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0923" y="1648918"/>
            <a:ext cx="2897645" cy="2897645"/>
          </a:xfrm>
          <a:prstGeom prst="rect">
            <a:avLst/>
          </a:prstGeom>
          <a:effectLst>
            <a:innerShdw blurRad="114300">
              <a:prstClr val="black"/>
            </a:innerShdw>
          </a:effectLst>
        </p:spPr>
      </p:pic>
      <p:sp>
        <p:nvSpPr>
          <p:cNvPr id="15" name="Rectangle 14">
            <a:extLst>
              <a:ext uri="{FF2B5EF4-FFF2-40B4-BE49-F238E27FC236}">
                <a16:creationId xmlns:a16="http://schemas.microsoft.com/office/drawing/2014/main" id="{866066BF-7F27-AAF9-5E22-FE670886B4F1}"/>
              </a:ext>
            </a:extLst>
          </p:cNvPr>
          <p:cNvSpPr/>
          <p:nvPr/>
        </p:nvSpPr>
        <p:spPr>
          <a:xfrm>
            <a:off x="394145" y="1777231"/>
            <a:ext cx="5161229" cy="2631490"/>
          </a:xfrm>
          <a:prstGeom prst="rect">
            <a:avLst/>
          </a:prstGeom>
        </p:spPr>
        <p:txBody>
          <a:bodyPr wrap="square">
            <a:spAutoFit/>
          </a:bodyPr>
          <a:lstStyle/>
          <a:p>
            <a:pPr marL="463550" lvl="1" indent="-238125" defTabSz="640080" fontAlgn="ctr">
              <a:spcBef>
                <a:spcPts val="600"/>
              </a:spcBef>
              <a:spcAft>
                <a:spcPct val="0"/>
              </a:spcAft>
              <a:buClr>
                <a:schemeClr val="accent1"/>
              </a:buClr>
              <a:buFont typeface="Wingdings" charset="2"/>
              <a:buChar char="§"/>
              <a:defRPr/>
            </a:pPr>
            <a:r>
              <a:rPr lang="en-US" dirty="0">
                <a:latin typeface="Calibri" panose="020F0502020204030204" pitchFamily="34" charset="0"/>
                <a:ea typeface="Arial" charset="0"/>
                <a:cs typeface="Calibri" panose="020F0502020204030204" pitchFamily="34" charset="0"/>
              </a:rPr>
              <a:t>WellCare of North Carolina uses a proprietary clinical platform to identify and stratify member needs into four areas, which improves care coordination and appropriate utilization.</a:t>
            </a:r>
          </a:p>
          <a:p>
            <a:pPr marL="463550" lvl="1" indent="-238125" defTabSz="640080" fontAlgn="ctr">
              <a:spcBef>
                <a:spcPts val="600"/>
              </a:spcBef>
              <a:spcAft>
                <a:spcPct val="0"/>
              </a:spcAft>
              <a:buClr>
                <a:schemeClr val="accent1"/>
              </a:buClr>
              <a:buFont typeface="Wingdings" charset="2"/>
              <a:buChar char="§"/>
              <a:defRPr/>
            </a:pPr>
            <a:r>
              <a:rPr lang="en-US" b="1" dirty="0">
                <a:latin typeface="Calibri" panose="020F0502020204030204" pitchFamily="34" charset="0"/>
                <a:cs typeface="Calibri" panose="020F0502020204030204" pitchFamily="34" charset="0"/>
              </a:rPr>
              <a:t>Addressing members’ social needs is an important part of the solution. </a:t>
            </a:r>
            <a:r>
              <a:rPr lang="en-US" dirty="0">
                <a:latin typeface="Calibri" panose="020F0502020204030204" pitchFamily="34" charset="0"/>
                <a:cs typeface="Calibri" panose="020F0502020204030204" pitchFamily="34" charset="0"/>
              </a:rPr>
              <a:t>When members are connected to services like job, education, and utility assistance, we see: </a:t>
            </a:r>
          </a:p>
          <a:p>
            <a:pPr marL="968352" lvl="2" indent="-285750" defTabSz="640080" fontAlgn="ctr">
              <a:spcBef>
                <a:spcPts val="600"/>
              </a:spcBef>
              <a:spcAft>
                <a:spcPct val="0"/>
              </a:spcAft>
              <a:buClr>
                <a:schemeClr val="accent1"/>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Improved medication adherence rates</a:t>
            </a:r>
          </a:p>
          <a:p>
            <a:pPr marL="968352" lvl="2" indent="-285750" defTabSz="640080" fontAlgn="ctr">
              <a:spcBef>
                <a:spcPts val="600"/>
              </a:spcBef>
              <a:spcAft>
                <a:spcPct val="0"/>
              </a:spcAft>
              <a:buClr>
                <a:schemeClr val="accent1"/>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Increased independence</a:t>
            </a:r>
          </a:p>
          <a:p>
            <a:pPr marL="968352" lvl="2" indent="-285750" defTabSz="640080" fontAlgn="ctr">
              <a:spcBef>
                <a:spcPts val="600"/>
              </a:spcBef>
              <a:spcAft>
                <a:spcPct val="0"/>
              </a:spcAft>
              <a:buClr>
                <a:schemeClr val="accent1"/>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Lower hospital admissions</a:t>
            </a:r>
          </a:p>
          <a:p>
            <a:pPr marL="968352" lvl="2" indent="-285750" defTabSz="640080" fontAlgn="ctr">
              <a:spcBef>
                <a:spcPts val="600"/>
              </a:spcBef>
              <a:spcAft>
                <a:spcPct val="0"/>
              </a:spcAft>
              <a:buClr>
                <a:schemeClr val="accent1"/>
              </a:buClr>
              <a:buFont typeface="Wingdings" panose="05000000000000000000" pitchFamily="2" charset="2"/>
              <a:buChar char="v"/>
              <a:defRPr/>
            </a:pPr>
            <a:r>
              <a:rPr lang="en-US" dirty="0">
                <a:latin typeface="Calibri" panose="020F0502020204030204" pitchFamily="34" charset="0"/>
                <a:cs typeface="Calibri" panose="020F0502020204030204" pitchFamily="34" charset="0"/>
              </a:rPr>
              <a:t>Improved physical and behavioral health outcomes</a:t>
            </a:r>
            <a:endParaRPr lang="en-US" dirty="0">
              <a:latin typeface="Calibri" panose="020F0502020204030204" pitchFamily="34" charset="0"/>
              <a:ea typeface="Arial"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D1B5398-901C-2646-FEB3-36361E2628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b="0" i="0" u="none" strike="noStrike" cap="none" dirty="0">
              <a:solidFill>
                <a:srgbClr val="000000"/>
              </a:solidFill>
              <a:latin typeface="Arial"/>
              <a:ea typeface="Arial"/>
              <a:cs typeface="Arial"/>
              <a:sym typeface="Arial"/>
            </a:endParaRPr>
          </a:p>
        </p:txBody>
      </p:sp>
      <p:sp>
        <p:nvSpPr>
          <p:cNvPr id="4" name="Rectangle 3">
            <a:extLst>
              <a:ext uri="{FF2B5EF4-FFF2-40B4-BE49-F238E27FC236}">
                <a16:creationId xmlns:a16="http://schemas.microsoft.com/office/drawing/2014/main" id="{275D3443-3BD6-658F-9B67-A86CD1133B5B}"/>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352638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3"/>
          <p:cNvSpPr txBox="1"/>
          <p:nvPr/>
        </p:nvSpPr>
        <p:spPr>
          <a:xfrm>
            <a:off x="623950" y="1121975"/>
            <a:ext cx="5925902" cy="1979400"/>
          </a:xfrm>
          <a:prstGeom prst="rect">
            <a:avLst/>
          </a:prstGeom>
          <a:noFill/>
          <a:ln>
            <a:noFill/>
          </a:ln>
        </p:spPr>
        <p:txBody>
          <a:bodyPr spcFirstLastPara="1" wrap="square" lIns="91375" tIns="91375" rIns="91375" bIns="91375" anchor="ctr" anchorCtr="0">
            <a:normAutofit/>
          </a:bodyPr>
          <a:lstStyle/>
          <a:p>
            <a:pPr marL="0" marR="0" lvl="0" indent="0" algn="l" rtl="0">
              <a:lnSpc>
                <a:spcPct val="100000"/>
              </a:lnSpc>
              <a:spcBef>
                <a:spcPts val="0"/>
              </a:spcBef>
              <a:spcAft>
                <a:spcPts val="0"/>
              </a:spcAft>
              <a:buClr>
                <a:srgbClr val="FFFFFF"/>
              </a:buClr>
              <a:buSzPts val="4800"/>
              <a:buFont typeface="Proxima Nova Extrabold"/>
              <a:buNone/>
            </a:pPr>
            <a:r>
              <a:rPr lang="en-US" sz="4800" b="0" i="0" u="none" strike="noStrike" cap="none" dirty="0">
                <a:solidFill>
                  <a:srgbClr val="FFFFFF"/>
                </a:solidFill>
                <a:latin typeface="Proxima Nova Extrabold"/>
                <a:ea typeface="Proxima Nova Extrabold"/>
                <a:cs typeface="Proxima Nova Extrabold"/>
                <a:sym typeface="Proxima Nova Extrabold"/>
              </a:rPr>
              <a:t>Government Partnerships </a:t>
            </a:r>
            <a:endParaRPr dirty="0"/>
          </a:p>
        </p:txBody>
      </p:sp>
    </p:spTree>
    <p:extLst>
      <p:ext uri="{BB962C8B-B14F-4D97-AF65-F5344CB8AC3E}">
        <p14:creationId xmlns:p14="http://schemas.microsoft.com/office/powerpoint/2010/main" val="35646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6" name="Picture 5" descr="A red apple with a stethoscope on it&#10;&#10;Description automatically generated with medium confidence">
            <a:extLst>
              <a:ext uri="{FF2B5EF4-FFF2-40B4-BE49-F238E27FC236}">
                <a16:creationId xmlns:a16="http://schemas.microsoft.com/office/drawing/2014/main" id="{52CB359C-DCE8-D15F-E7B0-06E7EF65AF70}"/>
              </a:ext>
            </a:extLst>
          </p:cNvPr>
          <p:cNvPicPr>
            <a:picLocks noChangeAspect="1"/>
          </p:cNvPicPr>
          <p:nvPr/>
        </p:nvPicPr>
        <p:blipFill>
          <a:blip r:embed="rId3"/>
          <a:stretch>
            <a:fillRect/>
          </a:stretch>
        </p:blipFill>
        <p:spPr>
          <a:xfrm>
            <a:off x="5318491" y="1586849"/>
            <a:ext cx="3431363" cy="2287575"/>
          </a:xfrm>
          <a:prstGeom prst="rect">
            <a:avLst/>
          </a:prstGeom>
          <a:effectLst>
            <a:outerShdw blurRad="50800" dist="38100" dir="2700000" algn="tl" rotWithShape="0">
              <a:prstClr val="black">
                <a:alpha val="40000"/>
              </a:prstClr>
            </a:outerShdw>
          </a:effectLst>
        </p:spPr>
      </p:pic>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Government Partnerships</a:t>
            </a:r>
            <a:endParaRPr dirty="0"/>
          </a:p>
        </p:txBody>
      </p:sp>
      <p:grpSp>
        <p:nvGrpSpPr>
          <p:cNvPr id="11" name="Group 10">
            <a:extLst>
              <a:ext uri="{FF2B5EF4-FFF2-40B4-BE49-F238E27FC236}">
                <a16:creationId xmlns:a16="http://schemas.microsoft.com/office/drawing/2014/main" id="{D087B35B-C19E-0252-68B0-229C5E20E212}"/>
              </a:ext>
            </a:extLst>
          </p:cNvPr>
          <p:cNvGrpSpPr/>
          <p:nvPr/>
        </p:nvGrpSpPr>
        <p:grpSpPr>
          <a:xfrm>
            <a:off x="394145" y="1251407"/>
            <a:ext cx="4692335" cy="2953267"/>
            <a:chOff x="394145" y="1256005"/>
            <a:chExt cx="4692335" cy="2953267"/>
          </a:xfrm>
        </p:grpSpPr>
        <p:sp>
          <p:nvSpPr>
            <p:cNvPr id="15" name="Rectangle 14">
              <a:extLst>
                <a:ext uri="{FF2B5EF4-FFF2-40B4-BE49-F238E27FC236}">
                  <a16:creationId xmlns:a16="http://schemas.microsoft.com/office/drawing/2014/main" id="{866066BF-7F27-AAF9-5E22-FE670886B4F1}"/>
                </a:ext>
              </a:extLst>
            </p:cNvPr>
            <p:cNvSpPr/>
            <p:nvPr/>
          </p:nvSpPr>
          <p:spPr>
            <a:xfrm>
              <a:off x="394145" y="1256005"/>
              <a:ext cx="4692335" cy="1892826"/>
            </a:xfrm>
            <a:prstGeom prst="rect">
              <a:avLst/>
            </a:prstGeom>
          </p:spPr>
          <p:txBody>
            <a:bodyPr wrap="square">
              <a:spAutoFit/>
            </a:bodyPr>
            <a:lstStyle/>
            <a:p>
              <a:pPr marL="463550" lvl="1" indent="-238125" defTabSz="640080" fontAlgn="ctr">
                <a:spcBef>
                  <a:spcPts val="600"/>
                </a:spcBef>
                <a:spcAft>
                  <a:spcPct val="0"/>
                </a:spcAft>
                <a:buClr>
                  <a:schemeClr val="accent1"/>
                </a:buClr>
                <a:buFont typeface="Wingdings" charset="2"/>
                <a:buChar char="§"/>
                <a:defRPr/>
              </a:pPr>
              <a:r>
                <a:rPr lang="en-US" b="1" dirty="0">
                  <a:latin typeface="Calibri" panose="020F0502020204030204" pitchFamily="34" charset="0"/>
                  <a:ea typeface="Arial" charset="0"/>
                  <a:cs typeface="Calibri" panose="020F0502020204030204" pitchFamily="34" charset="0"/>
                </a:rPr>
                <a:t>WellCare of North Carolina serves </a:t>
              </a:r>
              <a:r>
                <a:rPr lang="en-US" dirty="0">
                  <a:latin typeface="Calibri" panose="020F0502020204030204" pitchFamily="34" charset="0"/>
                  <a:ea typeface="Arial" charset="0"/>
                  <a:cs typeface="Calibri" panose="020F0502020204030204" pitchFamily="34" charset="0"/>
                </a:rPr>
                <a:t>families, children, seniors, and </a:t>
              </a:r>
              <a:r>
                <a:rPr lang="en-US" b="1" dirty="0">
                  <a:latin typeface="Calibri" panose="020F0502020204030204" pitchFamily="34" charset="0"/>
                  <a:ea typeface="Arial" charset="0"/>
                  <a:cs typeface="Calibri" panose="020F0502020204030204" pitchFamily="34" charset="0"/>
                </a:rPr>
                <a:t>individuals with complex medical needs </a:t>
              </a:r>
              <a:r>
                <a:rPr lang="en-US" dirty="0">
                  <a:latin typeface="Calibri" panose="020F0502020204030204" pitchFamily="34" charset="0"/>
                  <a:ea typeface="Arial" charset="0"/>
                  <a:cs typeface="Calibri" panose="020F0502020204030204" pitchFamily="34" charset="0"/>
                </a:rPr>
                <a:t>as a leader in government-sponsored managed care. We build strong partnerships with state agencies, local governments, and elected officials.</a:t>
              </a:r>
            </a:p>
            <a:p>
              <a:pPr marL="463550" lvl="1" indent="-238125" defTabSz="640080" fontAlgn="ctr">
                <a:spcBef>
                  <a:spcPts val="600"/>
                </a:spcBef>
                <a:spcAft>
                  <a:spcPct val="0"/>
                </a:spcAft>
                <a:buClr>
                  <a:schemeClr val="accent1"/>
                </a:buClr>
                <a:buFont typeface="Wingdings" charset="2"/>
                <a:buChar char="§"/>
                <a:defRPr/>
              </a:pPr>
              <a:r>
                <a:rPr lang="en-US" b="1" dirty="0">
                  <a:latin typeface="Calibri" panose="020F0502020204030204" pitchFamily="34" charset="0"/>
                  <a:ea typeface="Arial" charset="0"/>
                  <a:cs typeface="Calibri" panose="020F0502020204030204" pitchFamily="34" charset="0"/>
                </a:rPr>
                <a:t>WellCare of North Carolina’s hyperlocal model aligns with</a:t>
              </a:r>
              <a:r>
                <a:rPr lang="en-US" dirty="0">
                  <a:latin typeface="Calibri" panose="020F0502020204030204" pitchFamily="34" charset="0"/>
                  <a:ea typeface="Arial" charset="0"/>
                  <a:cs typeface="Calibri" panose="020F0502020204030204" pitchFamily="34" charset="0"/>
                </a:rPr>
                <a:t> North Carolina’s </a:t>
              </a:r>
              <a:r>
                <a:rPr lang="en-US" b="1" dirty="0">
                  <a:latin typeface="Calibri" panose="020F0502020204030204" pitchFamily="34" charset="0"/>
                  <a:ea typeface="Arial" charset="0"/>
                  <a:cs typeface="Calibri" panose="020F0502020204030204" pitchFamily="34" charset="0"/>
                </a:rPr>
                <a:t>vision for Medicaid Transformation </a:t>
              </a:r>
              <a:r>
                <a:rPr lang="en-US" dirty="0">
                  <a:latin typeface="Calibri" panose="020F0502020204030204" pitchFamily="34" charset="0"/>
                  <a:ea typeface="Arial" charset="0"/>
                  <a:cs typeface="Calibri" panose="020F0502020204030204" pitchFamily="34" charset="0"/>
                </a:rPr>
                <a:t>across all 100 counties:</a:t>
              </a:r>
            </a:p>
          </p:txBody>
        </p:sp>
        <p:sp>
          <p:nvSpPr>
            <p:cNvPr id="2" name="TextBox 1">
              <a:extLst>
                <a:ext uri="{FF2B5EF4-FFF2-40B4-BE49-F238E27FC236}">
                  <a16:creationId xmlns:a16="http://schemas.microsoft.com/office/drawing/2014/main" id="{6A79324C-3ECD-2426-E06F-B3BFBADAFEE0}"/>
                </a:ext>
              </a:extLst>
            </p:cNvPr>
            <p:cNvSpPr txBox="1"/>
            <p:nvPr/>
          </p:nvSpPr>
          <p:spPr>
            <a:xfrm>
              <a:off x="747794" y="3255165"/>
              <a:ext cx="3978650" cy="954107"/>
            </a:xfrm>
            <a:prstGeom prst="rect">
              <a:avLst/>
            </a:prstGeom>
            <a:solidFill>
              <a:srgbClr val="F28344"/>
            </a:solidFill>
            <a:effectLst>
              <a:outerShdw blurRad="50800" dist="38100" dir="2700000" algn="tl" rotWithShape="0">
                <a:prstClr val="black">
                  <a:alpha val="40000"/>
                </a:prstClr>
              </a:outerShdw>
            </a:effectLst>
          </p:spPr>
          <p:txBody>
            <a:bodyPr wrap="square">
              <a:spAutoFit/>
            </a:bodyPr>
            <a:lstStyle/>
            <a:p>
              <a:r>
                <a:rPr lang="en-US" b="1" i="1" dirty="0">
                  <a:solidFill>
                    <a:schemeClr val="bg1"/>
                  </a:solidFill>
                  <a:latin typeface="Calibri" panose="020F0502020204030204" pitchFamily="34" charset="0"/>
                  <a:cs typeface="Calibri" panose="020F0502020204030204" pitchFamily="34" charset="0"/>
                </a:rPr>
                <a:t>“To improve the health of North Carolinians through an innovative, whole-person centered, and well-coordinated system of care which address both medical and non-medical drivers of health.”*</a:t>
              </a:r>
            </a:p>
          </p:txBody>
        </p:sp>
      </p:grpSp>
      <p:sp>
        <p:nvSpPr>
          <p:cNvPr id="4" name="TextBox 3">
            <a:extLst>
              <a:ext uri="{FF2B5EF4-FFF2-40B4-BE49-F238E27FC236}">
                <a16:creationId xmlns:a16="http://schemas.microsoft.com/office/drawing/2014/main" id="{F765ADAF-AA8C-28FB-DDBB-933C52E8093C}"/>
              </a:ext>
            </a:extLst>
          </p:cNvPr>
          <p:cNvSpPr txBox="1"/>
          <p:nvPr/>
        </p:nvSpPr>
        <p:spPr>
          <a:xfrm>
            <a:off x="387758" y="4778731"/>
            <a:ext cx="4698722" cy="215444"/>
          </a:xfrm>
          <a:prstGeom prst="rect">
            <a:avLst/>
          </a:prstGeom>
          <a:noFill/>
        </p:spPr>
        <p:txBody>
          <a:bodyPr wrap="none" rtlCol="0">
            <a:spAutoFit/>
          </a:bodyPr>
          <a:lstStyle/>
          <a:p>
            <a:r>
              <a:rPr lang="en-US" sz="800" dirty="0">
                <a:solidFill>
                  <a:schemeClr val="bg1"/>
                </a:solidFill>
                <a:latin typeface="Calibri" panose="020F0502020204030204" pitchFamily="34" charset="0"/>
                <a:ea typeface="Arial" charset="0"/>
                <a:cs typeface="Calibri" panose="020F0502020204030204" pitchFamily="34" charset="0"/>
              </a:rPr>
              <a:t>* Quote copied from DHHS presentations to the legislature on the implementation/future of Transformation</a:t>
            </a:r>
          </a:p>
        </p:txBody>
      </p:sp>
      <p:sp>
        <p:nvSpPr>
          <p:cNvPr id="5" name="Slide Number Placeholder 4">
            <a:extLst>
              <a:ext uri="{FF2B5EF4-FFF2-40B4-BE49-F238E27FC236}">
                <a16:creationId xmlns:a16="http://schemas.microsoft.com/office/drawing/2014/main" id="{9CB90884-870E-DB7B-BA82-A85CD8C00B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b="0" i="0" u="none" strike="noStrike" cap="none" dirty="0">
              <a:solidFill>
                <a:srgbClr val="000000"/>
              </a:solidFill>
              <a:latin typeface="Arial"/>
              <a:ea typeface="Arial"/>
              <a:cs typeface="Arial"/>
              <a:sym typeface="Arial"/>
            </a:endParaRPr>
          </a:p>
        </p:txBody>
      </p:sp>
      <p:sp>
        <p:nvSpPr>
          <p:cNvPr id="7" name="Rectangle 6">
            <a:extLst>
              <a:ext uri="{FF2B5EF4-FFF2-40B4-BE49-F238E27FC236}">
                <a16:creationId xmlns:a16="http://schemas.microsoft.com/office/drawing/2014/main" id="{5C1D06A5-985C-CF76-D558-64EA4EB4B219}"/>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358134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
          <p:cNvSpPr txBox="1"/>
          <p:nvPr/>
        </p:nvSpPr>
        <p:spPr>
          <a:xfrm>
            <a:off x="623950" y="1121975"/>
            <a:ext cx="5925902" cy="1979400"/>
          </a:xfrm>
          <a:prstGeom prst="rect">
            <a:avLst/>
          </a:prstGeom>
          <a:noFill/>
          <a:ln>
            <a:noFill/>
          </a:ln>
        </p:spPr>
        <p:txBody>
          <a:bodyPr spcFirstLastPara="1" wrap="square" lIns="91375" tIns="91375" rIns="91375" bIns="91375" anchor="ctr" anchorCtr="0">
            <a:normAutofit/>
          </a:bodyPr>
          <a:lstStyle/>
          <a:p>
            <a:pPr marL="0" marR="0" lvl="0" indent="0" algn="l" rtl="0">
              <a:lnSpc>
                <a:spcPct val="100000"/>
              </a:lnSpc>
              <a:spcBef>
                <a:spcPts val="0"/>
              </a:spcBef>
              <a:spcAft>
                <a:spcPts val="0"/>
              </a:spcAft>
              <a:buClr>
                <a:srgbClr val="FFFFFF"/>
              </a:buClr>
              <a:buSzPts val="4800"/>
              <a:buFont typeface="Proxima Nova Extrabold"/>
              <a:buNone/>
            </a:pPr>
            <a:r>
              <a:rPr lang="en-US" sz="4800" b="0" i="0" u="none" strike="noStrike" cap="none" dirty="0">
                <a:solidFill>
                  <a:srgbClr val="FFFFFF"/>
                </a:solidFill>
                <a:latin typeface="Proxima Nova Extrabold"/>
                <a:ea typeface="Proxima Nova Extrabold"/>
                <a:cs typeface="Proxima Nova Extrabold"/>
                <a:sym typeface="Proxima Nova Extrabold"/>
              </a:rPr>
              <a:t>Community Engagement</a:t>
            </a:r>
            <a:endParaRPr dirty="0"/>
          </a:p>
        </p:txBody>
      </p:sp>
    </p:spTree>
    <p:extLst>
      <p:ext uri="{BB962C8B-B14F-4D97-AF65-F5344CB8AC3E}">
        <p14:creationId xmlns:p14="http://schemas.microsoft.com/office/powerpoint/2010/main" val="322754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Community Engagement </a:t>
            </a:r>
            <a:endParaRPr dirty="0"/>
          </a:p>
        </p:txBody>
      </p:sp>
      <p:sp>
        <p:nvSpPr>
          <p:cNvPr id="18" name="TextBox 17">
            <a:extLst>
              <a:ext uri="{FF2B5EF4-FFF2-40B4-BE49-F238E27FC236}">
                <a16:creationId xmlns:a16="http://schemas.microsoft.com/office/drawing/2014/main" id="{241F79B2-B911-A2B4-0EBD-A36518F6EAF5}"/>
              </a:ext>
            </a:extLst>
          </p:cNvPr>
          <p:cNvSpPr txBox="1"/>
          <p:nvPr/>
        </p:nvSpPr>
        <p:spPr>
          <a:xfrm>
            <a:off x="459486" y="805123"/>
            <a:ext cx="8379900" cy="103874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WellCare of North Carolina has multiple avenues for supporting our members and the community around Social Determinants of Health</a:t>
            </a:r>
            <a:r>
              <a:rPr kumimoji="0" lang="en-US" sz="13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including </a:t>
            </a:r>
            <a:r>
              <a:rPr kumimoji="0" lang="en-US" sz="135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forming collaborative community partnerships</a:t>
            </a:r>
            <a:r>
              <a:rPr kumimoji="0" lang="en-US" sz="13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with local organizations and connecting with beneficiaries in the community where they reside. Our Community Engagement includes two teams across all six regions, as well as resources and tools to support DHHS objectives around social service delivery and community partnerships. </a:t>
            </a:r>
          </a:p>
        </p:txBody>
      </p:sp>
      <p:grpSp>
        <p:nvGrpSpPr>
          <p:cNvPr id="469" name="Group 468">
            <a:extLst>
              <a:ext uri="{FF2B5EF4-FFF2-40B4-BE49-F238E27FC236}">
                <a16:creationId xmlns:a16="http://schemas.microsoft.com/office/drawing/2014/main" id="{414C097F-4A05-2FA6-B4C7-F6CD3D5D3418}"/>
              </a:ext>
            </a:extLst>
          </p:cNvPr>
          <p:cNvGrpSpPr/>
          <p:nvPr/>
        </p:nvGrpSpPr>
        <p:grpSpPr>
          <a:xfrm>
            <a:off x="5202604" y="3831720"/>
            <a:ext cx="3570808" cy="677108"/>
            <a:chOff x="-2689249" y="953209"/>
            <a:chExt cx="3570808" cy="677108"/>
          </a:xfrm>
        </p:grpSpPr>
        <p:pic>
          <p:nvPicPr>
            <p:cNvPr id="450" name="Picture 449" descr="Icon&#10;&#10;Description automatically generated">
              <a:extLst>
                <a:ext uri="{FF2B5EF4-FFF2-40B4-BE49-F238E27FC236}">
                  <a16:creationId xmlns:a16="http://schemas.microsoft.com/office/drawing/2014/main" id="{E2F5DFCD-5C55-89CF-CEE9-FCB69A3CDAC7}"/>
                </a:ext>
              </a:extLst>
            </p:cNvPr>
            <p:cNvPicPr>
              <a:picLocks noChangeAspect="1"/>
            </p:cNvPicPr>
            <p:nvPr/>
          </p:nvPicPr>
          <p:blipFill>
            <a:blip r:embed="rId3"/>
            <a:stretch>
              <a:fillRect/>
            </a:stretch>
          </p:blipFill>
          <p:spPr>
            <a:xfrm>
              <a:off x="-2689249" y="1086023"/>
              <a:ext cx="411480" cy="411480"/>
            </a:xfrm>
            <a:prstGeom prst="rect">
              <a:avLst/>
            </a:prstGeom>
            <a:effectLst>
              <a:outerShdw blurRad="50800" dist="38100" dir="2700000" algn="tl" rotWithShape="0">
                <a:prstClr val="black">
                  <a:alpha val="40000"/>
                </a:prstClr>
              </a:outerShdw>
            </a:effectLst>
          </p:spPr>
        </p:pic>
        <p:sp>
          <p:nvSpPr>
            <p:cNvPr id="451" name="TextBox 450">
              <a:extLst>
                <a:ext uri="{FF2B5EF4-FFF2-40B4-BE49-F238E27FC236}">
                  <a16:creationId xmlns:a16="http://schemas.microsoft.com/office/drawing/2014/main" id="{83C14AD8-CBB5-4FBB-FD3B-D0BEEDBD90A2}"/>
                </a:ext>
              </a:extLst>
            </p:cNvPr>
            <p:cNvSpPr txBox="1"/>
            <p:nvPr/>
          </p:nvSpPr>
          <p:spPr>
            <a:xfrm>
              <a:off x="-2295894" y="953209"/>
              <a:ext cx="3177453" cy="67710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Support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community partners </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 preparing for more formal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integration into the healthcare system</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475" name="Group 474">
            <a:extLst>
              <a:ext uri="{FF2B5EF4-FFF2-40B4-BE49-F238E27FC236}">
                <a16:creationId xmlns:a16="http://schemas.microsoft.com/office/drawing/2014/main" id="{EC8D25C1-D46E-7FA2-7F76-07414777C944}"/>
              </a:ext>
            </a:extLst>
          </p:cNvPr>
          <p:cNvGrpSpPr/>
          <p:nvPr/>
        </p:nvGrpSpPr>
        <p:grpSpPr>
          <a:xfrm>
            <a:off x="459486" y="1918625"/>
            <a:ext cx="3570812" cy="646331"/>
            <a:chOff x="-2689249" y="1598125"/>
            <a:chExt cx="3570812" cy="646331"/>
          </a:xfrm>
        </p:grpSpPr>
        <p:pic>
          <p:nvPicPr>
            <p:cNvPr id="476" name="Picture 475" descr="Icon&#10;&#10;Description automatically generated">
              <a:extLst>
                <a:ext uri="{FF2B5EF4-FFF2-40B4-BE49-F238E27FC236}">
                  <a16:creationId xmlns:a16="http://schemas.microsoft.com/office/drawing/2014/main" id="{11B5E350-D5B5-051F-7E84-6D34DAF4EC20}"/>
                </a:ext>
              </a:extLst>
            </p:cNvPr>
            <p:cNvPicPr>
              <a:picLocks noChangeAspect="1"/>
            </p:cNvPicPr>
            <p:nvPr/>
          </p:nvPicPr>
          <p:blipFill>
            <a:blip r:embed="rId4"/>
            <a:stretch>
              <a:fillRect/>
            </a:stretch>
          </p:blipFill>
          <p:spPr>
            <a:xfrm>
              <a:off x="-2689249" y="1715551"/>
              <a:ext cx="411480" cy="411480"/>
            </a:xfrm>
            <a:prstGeom prst="rect">
              <a:avLst/>
            </a:prstGeom>
            <a:effectLst>
              <a:outerShdw blurRad="50800" dist="38100" dir="2700000" algn="tl" rotWithShape="0">
                <a:prstClr val="black">
                  <a:alpha val="40000"/>
                </a:prstClr>
              </a:outerShdw>
            </a:effectLst>
          </p:spPr>
        </p:pic>
        <p:sp>
          <p:nvSpPr>
            <p:cNvPr id="477" name="TextBox 476">
              <a:extLst>
                <a:ext uri="{FF2B5EF4-FFF2-40B4-BE49-F238E27FC236}">
                  <a16:creationId xmlns:a16="http://schemas.microsoft.com/office/drawing/2014/main" id="{FA88D06F-4964-4F73-12ED-134DBB2AA3A3}"/>
                </a:ext>
              </a:extLst>
            </p:cNvPr>
            <p:cNvSpPr txBox="1"/>
            <p:nvPr/>
          </p:nvSpPr>
          <p:spPr>
            <a:xfrm>
              <a:off x="-2295894" y="1598125"/>
              <a:ext cx="3177457" cy="646331"/>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Meeting members where they are</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to support them in removing social barriers to improve health outcomes.</a:t>
              </a:r>
            </a:p>
          </p:txBody>
        </p:sp>
      </p:grpSp>
      <p:grpSp>
        <p:nvGrpSpPr>
          <p:cNvPr id="478" name="Group 477">
            <a:extLst>
              <a:ext uri="{FF2B5EF4-FFF2-40B4-BE49-F238E27FC236}">
                <a16:creationId xmlns:a16="http://schemas.microsoft.com/office/drawing/2014/main" id="{5D4C3694-C80D-5306-7E83-6AFF12D938B6}"/>
              </a:ext>
            </a:extLst>
          </p:cNvPr>
          <p:cNvGrpSpPr/>
          <p:nvPr/>
        </p:nvGrpSpPr>
        <p:grpSpPr>
          <a:xfrm>
            <a:off x="459486" y="2698837"/>
            <a:ext cx="3570812" cy="461665"/>
            <a:chOff x="-2707375" y="3582433"/>
            <a:chExt cx="3570812" cy="461665"/>
          </a:xfrm>
        </p:grpSpPr>
        <p:pic>
          <p:nvPicPr>
            <p:cNvPr id="479" name="Picture 478" descr="Icon&#10;&#10;Description automatically generated">
              <a:extLst>
                <a:ext uri="{FF2B5EF4-FFF2-40B4-BE49-F238E27FC236}">
                  <a16:creationId xmlns:a16="http://schemas.microsoft.com/office/drawing/2014/main" id="{C4A07C12-F86A-4800-0A94-CCE23A87558B}"/>
                </a:ext>
              </a:extLst>
            </p:cNvPr>
            <p:cNvPicPr>
              <a:picLocks noChangeAspect="1"/>
            </p:cNvPicPr>
            <p:nvPr/>
          </p:nvPicPr>
          <p:blipFill>
            <a:blip r:embed="rId5"/>
            <a:stretch>
              <a:fillRect/>
            </a:stretch>
          </p:blipFill>
          <p:spPr>
            <a:xfrm>
              <a:off x="-2707375" y="3604135"/>
              <a:ext cx="411480" cy="411480"/>
            </a:xfrm>
            <a:prstGeom prst="rect">
              <a:avLst/>
            </a:prstGeom>
            <a:effectLst>
              <a:outerShdw blurRad="50800" dist="38100" dir="2700000" algn="tl" rotWithShape="0">
                <a:prstClr val="black">
                  <a:alpha val="40000"/>
                </a:prstClr>
              </a:outerShdw>
            </a:effectLst>
          </p:spPr>
        </p:pic>
        <p:sp>
          <p:nvSpPr>
            <p:cNvPr id="480" name="TextBox 479">
              <a:extLst>
                <a:ext uri="{FF2B5EF4-FFF2-40B4-BE49-F238E27FC236}">
                  <a16:creationId xmlns:a16="http://schemas.microsoft.com/office/drawing/2014/main" id="{570DC64C-D577-6C3E-FC01-1A44299936EB}"/>
                </a:ext>
              </a:extLst>
            </p:cNvPr>
            <p:cNvSpPr txBox="1"/>
            <p:nvPr/>
          </p:nvSpPr>
          <p:spPr>
            <a:xfrm>
              <a:off x="-2279509" y="3582433"/>
              <a:ext cx="3142946" cy="46166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Integration and participation with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NCCARE360 and Healthy Opportunities Pilots.</a:t>
              </a:r>
            </a:p>
          </p:txBody>
        </p:sp>
      </p:grpSp>
      <p:grpSp>
        <p:nvGrpSpPr>
          <p:cNvPr id="481" name="Group 480">
            <a:extLst>
              <a:ext uri="{FF2B5EF4-FFF2-40B4-BE49-F238E27FC236}">
                <a16:creationId xmlns:a16="http://schemas.microsoft.com/office/drawing/2014/main" id="{A560D0B1-F521-84FC-C215-5423E40C6802}"/>
              </a:ext>
            </a:extLst>
          </p:cNvPr>
          <p:cNvGrpSpPr/>
          <p:nvPr/>
        </p:nvGrpSpPr>
        <p:grpSpPr>
          <a:xfrm>
            <a:off x="467679" y="3327863"/>
            <a:ext cx="3025006" cy="411480"/>
            <a:chOff x="-2695189" y="-213892"/>
            <a:chExt cx="3025006" cy="411480"/>
          </a:xfrm>
        </p:grpSpPr>
        <p:pic>
          <p:nvPicPr>
            <p:cNvPr id="482" name="Picture 481" descr="Icon&#10;&#10;Description automatically generated">
              <a:extLst>
                <a:ext uri="{FF2B5EF4-FFF2-40B4-BE49-F238E27FC236}">
                  <a16:creationId xmlns:a16="http://schemas.microsoft.com/office/drawing/2014/main" id="{EDF8353C-0B8F-317B-0C19-7E0BAEC650D6}"/>
                </a:ext>
              </a:extLst>
            </p:cNvPr>
            <p:cNvPicPr>
              <a:picLocks noChangeAspect="1"/>
            </p:cNvPicPr>
            <p:nvPr/>
          </p:nvPicPr>
          <p:blipFill>
            <a:blip r:embed="rId6"/>
            <a:stretch>
              <a:fillRect/>
            </a:stretch>
          </p:blipFill>
          <p:spPr>
            <a:xfrm>
              <a:off x="-2695189" y="-213892"/>
              <a:ext cx="411480" cy="411480"/>
            </a:xfrm>
            <a:prstGeom prst="rect">
              <a:avLst/>
            </a:prstGeom>
            <a:effectLst>
              <a:outerShdw blurRad="50800" dist="38100" dir="2700000" algn="tl" rotWithShape="0">
                <a:prstClr val="black">
                  <a:alpha val="40000"/>
                </a:prstClr>
              </a:outerShdw>
            </a:effectLst>
          </p:spPr>
        </p:pic>
        <p:sp>
          <p:nvSpPr>
            <p:cNvPr id="483" name="TextBox 482">
              <a:extLst>
                <a:ext uri="{FF2B5EF4-FFF2-40B4-BE49-F238E27FC236}">
                  <a16:creationId xmlns:a16="http://schemas.microsoft.com/office/drawing/2014/main" id="{6F3EBF79-C1A9-7520-618D-1CCEECE05F6E}"/>
                </a:ext>
              </a:extLst>
            </p:cNvPr>
            <p:cNvSpPr txBox="1"/>
            <p:nvPr/>
          </p:nvSpPr>
          <p:spPr>
            <a:xfrm>
              <a:off x="-2291902" y="-126614"/>
              <a:ext cx="2621719"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484" name="Group 483">
            <a:extLst>
              <a:ext uri="{FF2B5EF4-FFF2-40B4-BE49-F238E27FC236}">
                <a16:creationId xmlns:a16="http://schemas.microsoft.com/office/drawing/2014/main" id="{16DEA12F-B520-8945-4608-9EAE41B30ADF}"/>
              </a:ext>
            </a:extLst>
          </p:cNvPr>
          <p:cNvGrpSpPr/>
          <p:nvPr/>
        </p:nvGrpSpPr>
        <p:grpSpPr>
          <a:xfrm>
            <a:off x="459486" y="4021733"/>
            <a:ext cx="3346753" cy="492443"/>
            <a:chOff x="-2690989" y="2304598"/>
            <a:chExt cx="3346753" cy="492443"/>
          </a:xfrm>
        </p:grpSpPr>
        <p:pic>
          <p:nvPicPr>
            <p:cNvPr id="485" name="Picture 484" descr="A picture containing text, clipart&#10;&#10;Description automatically generated">
              <a:extLst>
                <a:ext uri="{FF2B5EF4-FFF2-40B4-BE49-F238E27FC236}">
                  <a16:creationId xmlns:a16="http://schemas.microsoft.com/office/drawing/2014/main" id="{AC34261A-7D40-DBEB-9399-E8ECB2D8A3A5}"/>
                </a:ext>
              </a:extLst>
            </p:cNvPr>
            <p:cNvPicPr>
              <a:picLocks noChangeAspect="1"/>
            </p:cNvPicPr>
            <p:nvPr/>
          </p:nvPicPr>
          <p:blipFill>
            <a:blip r:embed="rId7"/>
            <a:stretch>
              <a:fillRect/>
            </a:stretch>
          </p:blipFill>
          <p:spPr>
            <a:xfrm>
              <a:off x="-2690989" y="2345079"/>
              <a:ext cx="411480" cy="411480"/>
            </a:xfrm>
            <a:prstGeom prst="rect">
              <a:avLst/>
            </a:prstGeom>
            <a:effectLst>
              <a:outerShdw blurRad="50800" dist="38100" dir="2700000" algn="tl" rotWithShape="0">
                <a:prstClr val="black">
                  <a:alpha val="40000"/>
                </a:prstClr>
              </a:outerShdw>
            </a:effectLst>
          </p:spPr>
        </p:pic>
        <p:sp>
          <p:nvSpPr>
            <p:cNvPr id="486" name="TextBox 485">
              <a:extLst>
                <a:ext uri="{FF2B5EF4-FFF2-40B4-BE49-F238E27FC236}">
                  <a16:creationId xmlns:a16="http://schemas.microsoft.com/office/drawing/2014/main" id="{65DDB22E-15DF-F7D4-7651-AF9C4651E66A}"/>
                </a:ext>
              </a:extLst>
            </p:cNvPr>
            <p:cNvSpPr txBox="1"/>
            <p:nvPr/>
          </p:nvSpPr>
          <p:spPr>
            <a:xfrm>
              <a:off x="-2295894" y="2304598"/>
              <a:ext cx="2951658" cy="492443"/>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Assistance with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68 additional categories of social need</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487" name="Group 486">
            <a:extLst>
              <a:ext uri="{FF2B5EF4-FFF2-40B4-BE49-F238E27FC236}">
                <a16:creationId xmlns:a16="http://schemas.microsoft.com/office/drawing/2014/main" id="{50892B7D-A83D-D66C-6CE4-2D503A801CC2}"/>
              </a:ext>
            </a:extLst>
          </p:cNvPr>
          <p:cNvGrpSpPr/>
          <p:nvPr/>
        </p:nvGrpSpPr>
        <p:grpSpPr>
          <a:xfrm>
            <a:off x="5184479" y="1732948"/>
            <a:ext cx="3588933" cy="646331"/>
            <a:chOff x="-2707374" y="2860573"/>
            <a:chExt cx="3588933" cy="646331"/>
          </a:xfrm>
        </p:grpSpPr>
        <p:pic>
          <p:nvPicPr>
            <p:cNvPr id="488" name="Picture 487" descr="Icon&#10;&#10;Description automatically generated">
              <a:extLst>
                <a:ext uri="{FF2B5EF4-FFF2-40B4-BE49-F238E27FC236}">
                  <a16:creationId xmlns:a16="http://schemas.microsoft.com/office/drawing/2014/main" id="{F25509BB-BE8D-21A5-C04D-59A49798718C}"/>
                </a:ext>
              </a:extLst>
            </p:cNvPr>
            <p:cNvPicPr>
              <a:picLocks noChangeAspect="1"/>
            </p:cNvPicPr>
            <p:nvPr/>
          </p:nvPicPr>
          <p:blipFill>
            <a:blip r:embed="rId8"/>
            <a:stretch>
              <a:fillRect/>
            </a:stretch>
          </p:blipFill>
          <p:spPr>
            <a:xfrm>
              <a:off x="-2707374" y="2974607"/>
              <a:ext cx="411480" cy="411480"/>
            </a:xfrm>
            <a:prstGeom prst="rect">
              <a:avLst/>
            </a:prstGeom>
            <a:effectLst>
              <a:outerShdw blurRad="50800" dist="38100" dir="2700000" algn="tl" rotWithShape="0">
                <a:prstClr val="black">
                  <a:alpha val="40000"/>
                </a:prstClr>
              </a:outerShdw>
            </a:effectLst>
          </p:spPr>
        </p:pic>
        <p:sp>
          <p:nvSpPr>
            <p:cNvPr id="489" name="TextBox 488">
              <a:extLst>
                <a:ext uri="{FF2B5EF4-FFF2-40B4-BE49-F238E27FC236}">
                  <a16:creationId xmlns:a16="http://schemas.microsoft.com/office/drawing/2014/main" id="{8C63D7D7-8DE2-96D3-D620-BD8C93080CE8}"/>
                </a:ext>
              </a:extLst>
            </p:cNvPr>
            <p:cNvSpPr txBox="1"/>
            <p:nvPr/>
          </p:nvSpPr>
          <p:spPr>
            <a:xfrm>
              <a:off x="-2295894" y="2860573"/>
              <a:ext cx="3177453" cy="646331"/>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Community Connections Help Line (CCHL) for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member and non-members </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that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assist with needs that fall outside the benefit structure</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491" name="Group 490">
            <a:extLst>
              <a:ext uri="{FF2B5EF4-FFF2-40B4-BE49-F238E27FC236}">
                <a16:creationId xmlns:a16="http://schemas.microsoft.com/office/drawing/2014/main" id="{631C1232-08BB-6914-76F7-4DE8E57EA5A6}"/>
              </a:ext>
            </a:extLst>
          </p:cNvPr>
          <p:cNvGrpSpPr/>
          <p:nvPr/>
        </p:nvGrpSpPr>
        <p:grpSpPr>
          <a:xfrm>
            <a:off x="5202604" y="2537259"/>
            <a:ext cx="3592876" cy="461665"/>
            <a:chOff x="-2689250" y="276283"/>
            <a:chExt cx="3592876" cy="461665"/>
          </a:xfrm>
        </p:grpSpPr>
        <p:pic>
          <p:nvPicPr>
            <p:cNvPr id="492" name="Picture 491" descr="Icon&#10;&#10;Description automatically generated">
              <a:extLst>
                <a:ext uri="{FF2B5EF4-FFF2-40B4-BE49-F238E27FC236}">
                  <a16:creationId xmlns:a16="http://schemas.microsoft.com/office/drawing/2014/main" id="{F966BB3D-D7F6-6B70-1A8B-4AD739F833C8}"/>
                </a:ext>
              </a:extLst>
            </p:cNvPr>
            <p:cNvPicPr>
              <a:picLocks noChangeAspect="1"/>
            </p:cNvPicPr>
            <p:nvPr/>
          </p:nvPicPr>
          <p:blipFill>
            <a:blip r:embed="rId9"/>
            <a:stretch>
              <a:fillRect/>
            </a:stretch>
          </p:blipFill>
          <p:spPr>
            <a:xfrm>
              <a:off x="-2689250" y="301376"/>
              <a:ext cx="411480" cy="411480"/>
            </a:xfrm>
            <a:prstGeom prst="rect">
              <a:avLst/>
            </a:prstGeom>
            <a:effectLst>
              <a:outerShdw blurRad="50800" dist="38100" dir="2700000" algn="tl" rotWithShape="0">
                <a:prstClr val="black">
                  <a:alpha val="40000"/>
                </a:prstClr>
              </a:outerShdw>
            </a:effectLst>
          </p:spPr>
        </p:pic>
        <p:sp>
          <p:nvSpPr>
            <p:cNvPr id="493" name="TextBox 492">
              <a:extLst>
                <a:ext uri="{FF2B5EF4-FFF2-40B4-BE49-F238E27FC236}">
                  <a16:creationId xmlns:a16="http://schemas.microsoft.com/office/drawing/2014/main" id="{F0BE8929-72D9-B7FD-3638-618401FE47B2}"/>
                </a:ext>
              </a:extLst>
            </p:cNvPr>
            <p:cNvSpPr txBox="1"/>
            <p:nvPr/>
          </p:nvSpPr>
          <p:spPr>
            <a:xfrm>
              <a:off x="-2273827" y="276283"/>
              <a:ext cx="3177453" cy="46166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Integrate socio-economic solutions into the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whole-person care model.</a:t>
              </a:r>
            </a:p>
          </p:txBody>
        </p:sp>
      </p:grpSp>
      <p:sp>
        <p:nvSpPr>
          <p:cNvPr id="3" name="Slide Number Placeholder 2">
            <a:extLst>
              <a:ext uri="{FF2B5EF4-FFF2-40B4-BE49-F238E27FC236}">
                <a16:creationId xmlns:a16="http://schemas.microsoft.com/office/drawing/2014/main" id="{45B21072-4A36-775B-0DB4-4030BBC407B3}"/>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Rectangle 3">
            <a:extLst>
              <a:ext uri="{FF2B5EF4-FFF2-40B4-BE49-F238E27FC236}">
                <a16:creationId xmlns:a16="http://schemas.microsoft.com/office/drawing/2014/main" id="{069FD1D8-126E-9777-14E6-A29A9CF0F9B7}"/>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
        <p:nvSpPr>
          <p:cNvPr id="7" name="TextBox 6">
            <a:extLst>
              <a:ext uri="{FF2B5EF4-FFF2-40B4-BE49-F238E27FC236}">
                <a16:creationId xmlns:a16="http://schemas.microsoft.com/office/drawing/2014/main" id="{A9254678-CE2E-8942-1ED5-332FB9CF4087}"/>
              </a:ext>
            </a:extLst>
          </p:cNvPr>
          <p:cNvSpPr txBox="1"/>
          <p:nvPr/>
        </p:nvSpPr>
        <p:spPr>
          <a:xfrm>
            <a:off x="5595959" y="3265503"/>
            <a:ext cx="29460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27F37">
                    <a:lumMod val="7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Fund </a:t>
            </a:r>
            <a:r>
              <a:rPr kumimoji="0" lang="en-US" sz="1200" b="1" i="0" u="none" strike="noStrike" kern="0" cap="none" spc="0" normalizeH="0" baseline="0" noProof="0" dirty="0">
                <a:ln>
                  <a:noFill/>
                </a:ln>
                <a:solidFill>
                  <a:srgbClr val="F27F37">
                    <a:lumMod val="7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SDOH and Health equity initiatives </a:t>
            </a:r>
            <a:r>
              <a:rPr kumimoji="0" lang="en-US" sz="1200" b="0" i="0" u="none" strike="noStrike" kern="0" cap="none" spc="0" normalizeH="0" baseline="0" noProof="0" dirty="0">
                <a:ln>
                  <a:noFill/>
                </a:ln>
                <a:solidFill>
                  <a:srgbClr val="F27F37">
                    <a:lumMod val="7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 the community</a:t>
            </a:r>
            <a:endParaRPr kumimoji="0" lang="en-US" sz="1200" b="0" i="0" u="none" strike="noStrike" kern="0" cap="none" spc="0" normalizeH="0" baseline="0" noProof="0" dirty="0">
              <a:ln>
                <a:noFill/>
              </a:ln>
              <a:solidFill>
                <a:srgbClr val="F27F37">
                  <a:lumMod val="75000"/>
                </a:srgbClr>
              </a:solidFill>
              <a:effectLst/>
              <a:uLnTx/>
              <a:uFillTx/>
              <a:latin typeface="Arial"/>
              <a:cs typeface="Arial"/>
              <a:sym typeface="Arial"/>
            </a:endParaRPr>
          </a:p>
        </p:txBody>
      </p:sp>
      <p:sp>
        <p:nvSpPr>
          <p:cNvPr id="9" name="TextBox 8">
            <a:extLst>
              <a:ext uri="{FF2B5EF4-FFF2-40B4-BE49-F238E27FC236}">
                <a16:creationId xmlns:a16="http://schemas.microsoft.com/office/drawing/2014/main" id="{C6255670-014D-D26B-538D-9169759A9753}"/>
              </a:ext>
            </a:extLst>
          </p:cNvPr>
          <p:cNvSpPr txBox="1"/>
          <p:nvPr/>
        </p:nvSpPr>
        <p:spPr>
          <a:xfrm>
            <a:off x="863733" y="3148077"/>
            <a:ext cx="359390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27F37">
                    <a:lumMod val="7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Share Medicaid, Redetermination and expansion information in community.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27F37">
                    <a:lumMod val="75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Bring wellness opportunities and health care interventions to the community through events and partnerships.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F27F37">
                  <a:lumMod val="75000"/>
                </a:srgbClr>
              </a:solidFill>
              <a:effectLst/>
              <a:uLnTx/>
              <a:uFillTx/>
              <a:latin typeface="Arial"/>
              <a:cs typeface="Arial"/>
              <a:sym typeface="Arial"/>
            </a:endParaRPr>
          </a:p>
        </p:txBody>
      </p:sp>
      <p:pic>
        <p:nvPicPr>
          <p:cNvPr id="10" name="Picture 9" descr="A picture containing text, clipart&#10;&#10;Description automatically generated">
            <a:extLst>
              <a:ext uri="{FF2B5EF4-FFF2-40B4-BE49-F238E27FC236}">
                <a16:creationId xmlns:a16="http://schemas.microsoft.com/office/drawing/2014/main" id="{C283683D-8532-6BD7-AB2E-CB1A1A2E9159}"/>
              </a:ext>
            </a:extLst>
          </p:cNvPr>
          <p:cNvPicPr>
            <a:picLocks noChangeAspect="1"/>
          </p:cNvPicPr>
          <p:nvPr/>
        </p:nvPicPr>
        <p:blipFill>
          <a:blip r:embed="rId7"/>
          <a:stretch>
            <a:fillRect/>
          </a:stretch>
        </p:blipFill>
        <p:spPr>
          <a:xfrm>
            <a:off x="5175507" y="3321373"/>
            <a:ext cx="411480" cy="411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493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600" b="1" dirty="0">
                <a:latin typeface="Verdana"/>
                <a:ea typeface="Verdana"/>
                <a:cs typeface="Verdana"/>
                <a:sym typeface="Verdana"/>
              </a:rPr>
              <a:t>SDOH Resource Coordination</a:t>
            </a:r>
            <a:endParaRPr dirty="0"/>
          </a:p>
        </p:txBody>
      </p:sp>
      <p:grpSp>
        <p:nvGrpSpPr>
          <p:cNvPr id="7" name="Group 6">
            <a:extLst>
              <a:ext uri="{FF2B5EF4-FFF2-40B4-BE49-F238E27FC236}">
                <a16:creationId xmlns:a16="http://schemas.microsoft.com/office/drawing/2014/main" id="{39E08918-C789-3BC0-DFF1-4AF17D23BB6C}"/>
              </a:ext>
            </a:extLst>
          </p:cNvPr>
          <p:cNvGrpSpPr/>
          <p:nvPr/>
        </p:nvGrpSpPr>
        <p:grpSpPr>
          <a:xfrm>
            <a:off x="769023" y="1240579"/>
            <a:ext cx="7605954" cy="1169551"/>
            <a:chOff x="809500" y="1263777"/>
            <a:chExt cx="7605954" cy="1169551"/>
          </a:xfrm>
        </p:grpSpPr>
        <p:grpSp>
          <p:nvGrpSpPr>
            <p:cNvPr id="2" name="Group 1">
              <a:extLst>
                <a:ext uri="{FF2B5EF4-FFF2-40B4-BE49-F238E27FC236}">
                  <a16:creationId xmlns:a16="http://schemas.microsoft.com/office/drawing/2014/main" id="{21D83AC8-AFE0-254C-0856-B5B46778CAAF}"/>
                </a:ext>
              </a:extLst>
            </p:cNvPr>
            <p:cNvGrpSpPr/>
            <p:nvPr/>
          </p:nvGrpSpPr>
          <p:grpSpPr>
            <a:xfrm>
              <a:off x="1269899" y="1263777"/>
              <a:ext cx="7145555" cy="1169551"/>
              <a:chOff x="1269899" y="908177"/>
              <a:chExt cx="7145555" cy="1169551"/>
            </a:xfrm>
          </p:grpSpPr>
          <p:sp>
            <p:nvSpPr>
              <p:cNvPr id="4" name="Rectangle: Rounded Corners 3">
                <a:extLst>
                  <a:ext uri="{FF2B5EF4-FFF2-40B4-BE49-F238E27FC236}">
                    <a16:creationId xmlns:a16="http://schemas.microsoft.com/office/drawing/2014/main" id="{A3AC3B63-20FF-0232-512D-344B86938D6E}"/>
                  </a:ext>
                </a:extLst>
              </p:cNvPr>
              <p:cNvSpPr/>
              <p:nvPr/>
            </p:nvSpPr>
            <p:spPr>
              <a:xfrm>
                <a:off x="1269899" y="908177"/>
                <a:ext cx="7145555" cy="1169551"/>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82A225AD-0B06-3694-F827-FD0CBFD968B9}"/>
                  </a:ext>
                </a:extLst>
              </p:cNvPr>
              <p:cNvSpPr txBox="1"/>
              <p:nvPr/>
            </p:nvSpPr>
            <p:spPr>
              <a:xfrm>
                <a:off x="1730298" y="1015897"/>
                <a:ext cx="645469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Community Connections Helpline:</a:t>
                </a:r>
                <a:endParaRPr kumimoji="0" lang="en-US"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1" indent="-285750" algn="l" defTabSz="914400" rtl="0" eaLnBrk="1" fontAlgn="auto" latinLnBrk="0" hangingPunct="1">
                  <a:lnSpc>
                    <a:spcPct val="100000"/>
                  </a:lnSpc>
                  <a:spcBef>
                    <a:spcPts val="0"/>
                  </a:spcBef>
                  <a:spcAft>
                    <a:spcPts val="0"/>
                  </a:spcAft>
                  <a:buClr>
                    <a:srgbClr val="E3712B"/>
                  </a:buClr>
                  <a:buSzPct val="85000"/>
                  <a:buFont typeface="Wingdings" panose="05000000000000000000" pitchFamily="2" charset="2"/>
                  <a:buChar char="q"/>
                  <a:tabLst>
                    <a:tab pos="174625" algn="l"/>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If a member need assistance with recourses such as food, rent and more, call our Community Connections Helpline at </a:t>
                </a:r>
                <a:r>
                  <a:rPr kumimoji="0" lang="en-US" sz="1400" b="0" i="0" u="none" strike="noStrike" kern="0" cap="none" spc="0" normalizeH="0" baseline="0" noProof="0" dirty="0">
                    <a:ln>
                      <a:noFill/>
                    </a:ln>
                    <a:solidFill>
                      <a:srgbClr val="F27F37"/>
                    </a:solidFill>
                    <a:effectLst/>
                    <a:uLnTx/>
                    <a:uFillTx/>
                    <a:latin typeface="Calibri" panose="020F0502020204030204" pitchFamily="34" charset="0"/>
                    <a:cs typeface="Calibri" panose="020F0502020204030204" pitchFamily="34" charset="0"/>
                    <a:sym typeface="Arial"/>
                  </a:rPr>
                  <a:t>1-888-860-1605 (TTY: 711)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Monday through Saturday, 7 a.m. to 6 p.m., Eastern time.  </a:t>
                </a:r>
              </a:p>
            </p:txBody>
          </p:sp>
        </p:grpSp>
        <p:pic>
          <p:nvPicPr>
            <p:cNvPr id="6" name="Picture 5" descr="Icon&#10;&#10;Description automatically generated">
              <a:extLst>
                <a:ext uri="{FF2B5EF4-FFF2-40B4-BE49-F238E27FC236}">
                  <a16:creationId xmlns:a16="http://schemas.microsoft.com/office/drawing/2014/main" id="{39137BA9-CEB3-D06B-DDD8-DD581F56CD57}"/>
                </a:ext>
              </a:extLst>
            </p:cNvPr>
            <p:cNvPicPr>
              <a:picLocks noChangeAspect="1"/>
            </p:cNvPicPr>
            <p:nvPr/>
          </p:nvPicPr>
          <p:blipFill>
            <a:blip r:embed="rId3"/>
            <a:stretch>
              <a:fillRect/>
            </a:stretch>
          </p:blipFill>
          <p:spPr>
            <a:xfrm>
              <a:off x="809500" y="1403587"/>
              <a:ext cx="920797" cy="920797"/>
            </a:xfrm>
            <a:prstGeom prst="rect">
              <a:avLst/>
            </a:prstGeom>
            <a:effectLst>
              <a:outerShdw blurRad="50800" dist="38100" dir="5400000" algn="t" rotWithShape="0">
                <a:prstClr val="black">
                  <a:alpha val="40000"/>
                </a:prstClr>
              </a:outerShdw>
            </a:effectLst>
          </p:spPr>
        </p:pic>
      </p:grpSp>
      <p:grpSp>
        <p:nvGrpSpPr>
          <p:cNvPr id="10" name="Group 9">
            <a:extLst>
              <a:ext uri="{FF2B5EF4-FFF2-40B4-BE49-F238E27FC236}">
                <a16:creationId xmlns:a16="http://schemas.microsoft.com/office/drawing/2014/main" id="{3E78B9BB-7127-E020-656F-D8BFDA9EA177}"/>
              </a:ext>
            </a:extLst>
          </p:cNvPr>
          <p:cNvGrpSpPr/>
          <p:nvPr/>
        </p:nvGrpSpPr>
        <p:grpSpPr>
          <a:xfrm>
            <a:off x="769022" y="2610234"/>
            <a:ext cx="7605955" cy="1677651"/>
            <a:chOff x="809499" y="2633432"/>
            <a:chExt cx="7605955" cy="1677651"/>
          </a:xfrm>
        </p:grpSpPr>
        <p:grpSp>
          <p:nvGrpSpPr>
            <p:cNvPr id="26" name="Group 25">
              <a:extLst>
                <a:ext uri="{FF2B5EF4-FFF2-40B4-BE49-F238E27FC236}">
                  <a16:creationId xmlns:a16="http://schemas.microsoft.com/office/drawing/2014/main" id="{1F837198-F769-B37C-CED9-567F865E4EE4}"/>
                </a:ext>
              </a:extLst>
            </p:cNvPr>
            <p:cNvGrpSpPr/>
            <p:nvPr/>
          </p:nvGrpSpPr>
          <p:grpSpPr>
            <a:xfrm>
              <a:off x="1269899" y="2633432"/>
              <a:ext cx="7145555" cy="1677651"/>
              <a:chOff x="1269899" y="908177"/>
              <a:chExt cx="7145555" cy="1677651"/>
            </a:xfrm>
          </p:grpSpPr>
          <p:sp>
            <p:nvSpPr>
              <p:cNvPr id="27" name="Rectangle: Rounded Corners 26">
                <a:extLst>
                  <a:ext uri="{FF2B5EF4-FFF2-40B4-BE49-F238E27FC236}">
                    <a16:creationId xmlns:a16="http://schemas.microsoft.com/office/drawing/2014/main" id="{15C29228-6B6C-75BC-E223-3E57022E45E5}"/>
                  </a:ext>
                </a:extLst>
              </p:cNvPr>
              <p:cNvSpPr/>
              <p:nvPr/>
            </p:nvSpPr>
            <p:spPr>
              <a:xfrm>
                <a:off x="1269899" y="908177"/>
                <a:ext cx="7145555" cy="1677651"/>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9" name="TextBox 28">
                <a:extLst>
                  <a:ext uri="{FF2B5EF4-FFF2-40B4-BE49-F238E27FC236}">
                    <a16:creationId xmlns:a16="http://schemas.microsoft.com/office/drawing/2014/main" id="{C1EB39EC-371F-75D9-7AD3-24F56396D270}"/>
                  </a:ext>
                </a:extLst>
              </p:cNvPr>
              <p:cNvSpPr txBox="1"/>
              <p:nvPr/>
            </p:nvSpPr>
            <p:spPr>
              <a:xfrm>
                <a:off x="1730298" y="985390"/>
                <a:ext cx="6454697"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Healthy Opportunities (HOP) Helpline:</a:t>
                </a:r>
                <a:endParaRPr kumimoji="0" lang="en-US"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1" indent="-285750" algn="l" defTabSz="914400" rtl="0" eaLnBrk="1" fontAlgn="auto" latinLnBrk="0" hangingPunct="1">
                  <a:lnSpc>
                    <a:spcPct val="100000"/>
                  </a:lnSpc>
                  <a:spcBef>
                    <a:spcPts val="0"/>
                  </a:spcBef>
                  <a:spcAft>
                    <a:spcPts val="0"/>
                  </a:spcAft>
                  <a:buClr>
                    <a:srgbClr val="E3712B"/>
                  </a:buClr>
                  <a:buSzPct val="85000"/>
                  <a:buFont typeface="Wingdings" panose="05000000000000000000" pitchFamily="2" charset="2"/>
                  <a:buChar char="q"/>
                  <a:tabLst>
                    <a:tab pos="174625" algn="l"/>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member should never have to pick between food and medicine. Healthy Opportunities offers ways to help members get the resources needed to live a healthier life. For more information about the HOP program benefits, services, or resources call our Healthy Opportunities Helpline at </a:t>
                </a:r>
                <a:r>
                  <a:rPr kumimoji="0" lang="en-US" sz="1400" b="0" i="0" u="none" strike="noStrike" kern="0" cap="none" spc="0" normalizeH="0" baseline="0" noProof="0" dirty="0">
                    <a:ln>
                      <a:noFill/>
                    </a:ln>
                    <a:solidFill>
                      <a:srgbClr val="F27F37"/>
                    </a:solidFill>
                    <a:effectLst/>
                    <a:uLnTx/>
                    <a:uFillTx/>
                    <a:latin typeface="Calibri" panose="020F0502020204030204" pitchFamily="34" charset="0"/>
                    <a:cs typeface="Calibri" panose="020F0502020204030204" pitchFamily="34" charset="0"/>
                    <a:sym typeface="Arial"/>
                  </a:rPr>
                  <a:t>1-844-901-3800 (TTY: 711)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Monday through Saturday, 7 a.m. to 6 p.m., Eastern time. Or visit </a:t>
                </a:r>
                <a:r>
                  <a:rPr kumimoji="0" lang="en-US" sz="1400" b="0" i="0" u="none" strike="noStrike" kern="0" cap="none" spc="0" normalizeH="0" baseline="0" noProof="0" dirty="0">
                    <a:ln>
                      <a:noFill/>
                    </a:ln>
                    <a:solidFill>
                      <a:srgbClr val="F28344"/>
                    </a:solidFill>
                    <a:effectLst/>
                    <a:uLnTx/>
                    <a:uFillTx/>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WellCareNC.com/HealthyOpps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 learn more </a:t>
                </a:r>
              </a:p>
            </p:txBody>
          </p:sp>
        </p:grpSp>
        <p:pic>
          <p:nvPicPr>
            <p:cNvPr id="9" name="Picture 8" descr="Logo, icon&#10;&#10;Description automatically generated">
              <a:extLst>
                <a:ext uri="{FF2B5EF4-FFF2-40B4-BE49-F238E27FC236}">
                  <a16:creationId xmlns:a16="http://schemas.microsoft.com/office/drawing/2014/main" id="{3AC2D321-151F-5AD9-FC85-DBAA4353F3CC}"/>
                </a:ext>
              </a:extLst>
            </p:cNvPr>
            <p:cNvPicPr>
              <a:picLocks noChangeAspect="1"/>
            </p:cNvPicPr>
            <p:nvPr/>
          </p:nvPicPr>
          <p:blipFill>
            <a:blip r:embed="rId5"/>
            <a:stretch>
              <a:fillRect/>
            </a:stretch>
          </p:blipFill>
          <p:spPr>
            <a:xfrm>
              <a:off x="809499" y="3011858"/>
              <a:ext cx="920797" cy="920797"/>
            </a:xfrm>
            <a:prstGeom prst="rect">
              <a:avLst/>
            </a:prstGeom>
            <a:effectLst>
              <a:outerShdw blurRad="50800" dist="38100" dir="5400000" algn="t" rotWithShape="0">
                <a:prstClr val="black">
                  <a:alpha val="40000"/>
                </a:prstClr>
              </a:outerShdw>
            </a:effectLst>
          </p:spPr>
        </p:pic>
      </p:grpSp>
      <p:sp>
        <p:nvSpPr>
          <p:cNvPr id="5" name="Slide Number Placeholder 4">
            <a:extLst>
              <a:ext uri="{FF2B5EF4-FFF2-40B4-BE49-F238E27FC236}">
                <a16:creationId xmlns:a16="http://schemas.microsoft.com/office/drawing/2014/main" id="{277922C0-2076-0471-62BB-20B1FFC55E5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100" b="0" i="0" u="none" strike="noStrike" kern="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Rectangle 7">
            <a:extLst>
              <a:ext uri="{FF2B5EF4-FFF2-40B4-BE49-F238E27FC236}">
                <a16:creationId xmlns:a16="http://schemas.microsoft.com/office/drawing/2014/main" id="{DB0D91C8-7DA8-6B84-1D5E-93515264A472}"/>
              </a:ext>
            </a:extLst>
          </p:cNvPr>
          <p:cNvSpPr/>
          <p:nvPr/>
        </p:nvSpPr>
        <p:spPr>
          <a:xfrm>
            <a:off x="6305947" y="4799446"/>
            <a:ext cx="191751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65172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5"/>
          <p:cNvSpPr txBox="1"/>
          <p:nvPr/>
        </p:nvSpPr>
        <p:spPr>
          <a:xfrm>
            <a:off x="623950" y="1121975"/>
            <a:ext cx="5925902" cy="1979400"/>
          </a:xfrm>
          <a:prstGeom prst="rect">
            <a:avLst/>
          </a:prstGeom>
          <a:noFill/>
          <a:ln>
            <a:noFill/>
          </a:ln>
        </p:spPr>
        <p:txBody>
          <a:bodyPr spcFirstLastPara="1" wrap="square" lIns="91375" tIns="91375" rIns="91375" bIns="91375" anchor="ctr" anchorCtr="0">
            <a:normAutofit/>
          </a:bodyPr>
          <a:lstStyle/>
          <a:p>
            <a:pPr marL="0" marR="0" lvl="0" indent="0" algn="l" rtl="0">
              <a:lnSpc>
                <a:spcPct val="100000"/>
              </a:lnSpc>
              <a:spcBef>
                <a:spcPts val="0"/>
              </a:spcBef>
              <a:spcAft>
                <a:spcPts val="0"/>
              </a:spcAft>
              <a:buClr>
                <a:srgbClr val="FFFFFF"/>
              </a:buClr>
              <a:buSzPts val="4800"/>
              <a:buFont typeface="Proxima Nova Extrabold"/>
              <a:buNone/>
            </a:pPr>
            <a:r>
              <a:rPr lang="en-US" sz="4800" dirty="0">
                <a:solidFill>
                  <a:srgbClr val="FFFFFF"/>
                </a:solidFill>
                <a:latin typeface="Proxima Nova Extrabold"/>
                <a:ea typeface="Proxima Nova Extrabold"/>
                <a:cs typeface="Proxima Nova Extrabold"/>
                <a:sym typeface="Proxima Nova Extrabold"/>
              </a:rPr>
              <a:t>Utilization </a:t>
            </a:r>
            <a:r>
              <a:rPr lang="en-US" sz="4800" b="0" i="0" u="none" strike="noStrike" cap="none" dirty="0">
                <a:solidFill>
                  <a:srgbClr val="FFFFFF"/>
                </a:solidFill>
                <a:latin typeface="Proxima Nova Extrabold"/>
                <a:ea typeface="Proxima Nova Extrabold"/>
                <a:cs typeface="Proxima Nova Extrabold"/>
                <a:sym typeface="Proxima Nova Extrabold"/>
              </a:rPr>
              <a:t> </a:t>
            </a:r>
          </a:p>
          <a:p>
            <a:pPr marL="0" marR="0" lvl="0" indent="0" algn="l" rtl="0">
              <a:lnSpc>
                <a:spcPct val="100000"/>
              </a:lnSpc>
              <a:spcBef>
                <a:spcPts val="0"/>
              </a:spcBef>
              <a:spcAft>
                <a:spcPts val="0"/>
              </a:spcAft>
              <a:buClr>
                <a:srgbClr val="FFFFFF"/>
              </a:buClr>
              <a:buSzPts val="4800"/>
              <a:buFont typeface="Proxima Nova Extrabold"/>
              <a:buNone/>
            </a:pPr>
            <a:r>
              <a:rPr lang="en-US" sz="4800" b="0" i="0" u="none" strike="noStrike" cap="none" dirty="0">
                <a:solidFill>
                  <a:srgbClr val="FFFFFF"/>
                </a:solidFill>
                <a:latin typeface="Proxima Nova Extrabold"/>
                <a:ea typeface="Proxima Nova Extrabold"/>
                <a:cs typeface="Proxima Nova Extrabold"/>
                <a:sym typeface="Proxima Nova Extrabold"/>
              </a:rPr>
              <a:t>Management </a:t>
            </a:r>
            <a:endParaRPr dirty="0"/>
          </a:p>
        </p:txBody>
      </p:sp>
    </p:spTree>
    <p:extLst>
      <p:ext uri="{BB962C8B-B14F-4D97-AF65-F5344CB8AC3E}">
        <p14:creationId xmlns:p14="http://schemas.microsoft.com/office/powerpoint/2010/main" val="311030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ctr"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WellCare of North Carolina</a:t>
            </a:r>
            <a:br>
              <a:rPr lang="en-US" sz="2300" b="1" dirty="0">
                <a:latin typeface="Verdana"/>
                <a:ea typeface="Verdana"/>
                <a:cs typeface="Verdana"/>
                <a:sym typeface="Verdana"/>
              </a:rPr>
            </a:br>
            <a:r>
              <a:rPr lang="en-US" sz="2300" b="1" dirty="0">
                <a:latin typeface="Verdana"/>
                <a:ea typeface="Verdana"/>
                <a:cs typeface="Verdana"/>
                <a:sym typeface="Verdana"/>
              </a:rPr>
              <a:t>Medical Management </a:t>
            </a:r>
            <a:endParaRPr lang="en-US" dirty="0"/>
          </a:p>
        </p:txBody>
      </p:sp>
      <p:sp>
        <p:nvSpPr>
          <p:cNvPr id="4" name="TextBox 3">
            <a:extLst>
              <a:ext uri="{FF2B5EF4-FFF2-40B4-BE49-F238E27FC236}">
                <a16:creationId xmlns:a16="http://schemas.microsoft.com/office/drawing/2014/main" id="{E37D0D84-DE82-E84A-8190-38AF42CF458F}"/>
              </a:ext>
            </a:extLst>
          </p:cNvPr>
          <p:cNvSpPr txBox="1"/>
          <p:nvPr/>
        </p:nvSpPr>
        <p:spPr>
          <a:xfrm>
            <a:off x="115369" y="4783509"/>
            <a:ext cx="4572000" cy="193323"/>
          </a:xfrm>
          <a:prstGeom prst="rect">
            <a:avLst/>
          </a:prstGeom>
          <a:noFill/>
        </p:spPr>
        <p:txBody>
          <a:bodyPr wrap="square">
            <a:spAutoFit/>
          </a:bodyPr>
          <a:lstStyle/>
          <a:p>
            <a:pPr fontAlgn="base">
              <a:lnSpc>
                <a:spcPct val="80000"/>
              </a:lnSpc>
              <a:spcAft>
                <a:spcPct val="0"/>
              </a:spcAft>
              <a:buNone/>
            </a:pPr>
            <a:r>
              <a:rPr lang="en-US" sz="800" dirty="0">
                <a:solidFill>
                  <a:schemeClr val="bg1"/>
                </a:solidFill>
                <a:latin typeface="Calibri"/>
              </a:rPr>
              <a:t>      *Services Managed by a Vendor</a:t>
            </a:r>
          </a:p>
        </p:txBody>
      </p:sp>
      <p:grpSp>
        <p:nvGrpSpPr>
          <p:cNvPr id="8" name="Group 7">
            <a:extLst>
              <a:ext uri="{FF2B5EF4-FFF2-40B4-BE49-F238E27FC236}">
                <a16:creationId xmlns:a16="http://schemas.microsoft.com/office/drawing/2014/main" id="{C9C18F65-9B65-4A8E-933D-45D09D4A3016}"/>
              </a:ext>
            </a:extLst>
          </p:cNvPr>
          <p:cNvGrpSpPr/>
          <p:nvPr/>
        </p:nvGrpSpPr>
        <p:grpSpPr>
          <a:xfrm>
            <a:off x="394145" y="1289416"/>
            <a:ext cx="8563114" cy="2708434"/>
            <a:chOff x="394145" y="798202"/>
            <a:chExt cx="8563114" cy="2708434"/>
          </a:xfrm>
        </p:grpSpPr>
        <p:sp>
          <p:nvSpPr>
            <p:cNvPr id="15" name="Rectangle 14">
              <a:extLst>
                <a:ext uri="{FF2B5EF4-FFF2-40B4-BE49-F238E27FC236}">
                  <a16:creationId xmlns:a16="http://schemas.microsoft.com/office/drawing/2014/main" id="{866066BF-7F27-AAF9-5E22-FE670886B4F1}"/>
                </a:ext>
              </a:extLst>
            </p:cNvPr>
            <p:cNvSpPr/>
            <p:nvPr/>
          </p:nvSpPr>
          <p:spPr>
            <a:xfrm>
              <a:off x="394145" y="798202"/>
              <a:ext cx="5887014" cy="2708434"/>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Some examples of services that require prior authorization:</a:t>
              </a:r>
            </a:p>
            <a:p>
              <a:endParaRPr lang="en-US" b="1" dirty="0">
                <a:latin typeface="Calibri" panose="020F0502020204030204" pitchFamily="34" charset="0"/>
                <a:ea typeface="Calibri" panose="020F0502020204030204" pitchFamily="34" charset="0"/>
                <a:cs typeface="Calibri" panose="020F0502020204030204" pitchFamily="34" charset="0"/>
              </a:endParaRP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Some DME </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Genetic  Testing*</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Hi-Tech Radiology*</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Home Health </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Elective Inpatient Services</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Out of Network – except for Emergency Services</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Pain Management*</a:t>
              </a:r>
            </a:p>
            <a:p>
              <a:pPr marL="461963" indent="-174625">
                <a:buClr>
                  <a:srgbClr val="F5821F"/>
                </a:buClr>
                <a:buSzPct val="85000"/>
                <a:buFont typeface="Wingdings" panose="05000000000000000000" pitchFamily="2" charset="2"/>
                <a:buChar char="§"/>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461963" indent="-174625">
                <a:buClr>
                  <a:srgbClr val="F5821F"/>
                </a:buClr>
                <a:buSzPct val="85000"/>
                <a:buFont typeface="Wingdings" panose="05000000000000000000" pitchFamily="2" charset="2"/>
                <a:buChar char="§"/>
              </a:pP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NOTE: </a:t>
              </a:r>
              <a:r>
                <a:rPr lang="en-US" dirty="0">
                  <a:latin typeface="Calibri" panose="020F0502020204030204" pitchFamily="34" charset="0"/>
                  <a:ea typeface="Calibri" panose="020F0502020204030204" pitchFamily="34" charset="0"/>
                  <a:cs typeface="Calibri" panose="020F0502020204030204" pitchFamily="34" charset="0"/>
                </a:rPr>
                <a:t>This list is not all inclusive. Please visit </a:t>
              </a:r>
              <a:r>
                <a:rPr lang="en-US" dirty="0">
                  <a:solidFill>
                    <a:srgbClr val="F28344"/>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https://www.wellcare.com/North-Carolina/Providers/Authorization-Lookup</a:t>
              </a:r>
              <a:r>
                <a:rPr lang="en-US" dirty="0">
                  <a:solidFill>
                    <a:srgbClr val="F28344"/>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09F78CB-F178-D311-80FD-4E4728636CB5}"/>
                </a:ext>
              </a:extLst>
            </p:cNvPr>
            <p:cNvSpPr txBox="1"/>
            <p:nvPr/>
          </p:nvSpPr>
          <p:spPr>
            <a:xfrm>
              <a:off x="4385259" y="1005450"/>
              <a:ext cx="4572000" cy="1815882"/>
            </a:xfrm>
            <a:prstGeom prst="rect">
              <a:avLst/>
            </a:prstGeom>
            <a:noFill/>
          </p:spPr>
          <p:txBody>
            <a:bodyPr wrap="square">
              <a:spAutoFit/>
            </a:bodyPr>
            <a:lstStyle/>
            <a:p>
              <a:pPr marL="461963" indent="-174625">
                <a:buClr>
                  <a:srgbClr val="F5821F"/>
                </a:buClr>
                <a:buSzPct val="85000"/>
                <a:buFont typeface="Wingdings" panose="05000000000000000000" pitchFamily="2"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Sleep Studies</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Therapies (PT, OT, ST)*</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Transplants</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Non-Emergent Medical Transportation*</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Services provided by a non-participating provider</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Quantitative Drug Screening</a:t>
              </a:r>
            </a:p>
            <a:p>
              <a:pPr marL="461963" indent="-174625">
                <a:buClr>
                  <a:srgbClr val="F5821F"/>
                </a:buClr>
                <a:buSzPct val="850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Some Outpatient Surgeries and Procedure</a:t>
              </a:r>
            </a:p>
          </p:txBody>
        </p:sp>
      </p:grpSp>
      <p:sp>
        <p:nvSpPr>
          <p:cNvPr id="2" name="Slide Number Placeholder 1">
            <a:extLst>
              <a:ext uri="{FF2B5EF4-FFF2-40B4-BE49-F238E27FC236}">
                <a16:creationId xmlns:a16="http://schemas.microsoft.com/office/drawing/2014/main" id="{8C8EBFFA-F268-1361-BA89-4A62204ABE5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E6AD4E33-2AD6-4498-225D-DDEC2A46703F}"/>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2242505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600" b="1" dirty="0">
                <a:latin typeface="Verdana"/>
                <a:ea typeface="Verdana"/>
                <a:cs typeface="Verdana"/>
                <a:sym typeface="Verdana"/>
              </a:rPr>
              <a:t>Authorizations</a:t>
            </a:r>
            <a:endParaRPr dirty="0"/>
          </a:p>
        </p:txBody>
      </p:sp>
      <p:sp>
        <p:nvSpPr>
          <p:cNvPr id="11" name="Rectangle 10">
            <a:extLst>
              <a:ext uri="{FF2B5EF4-FFF2-40B4-BE49-F238E27FC236}">
                <a16:creationId xmlns:a16="http://schemas.microsoft.com/office/drawing/2014/main" id="{29AA538C-7867-2E71-457A-C0A8C1A11059}"/>
              </a:ext>
            </a:extLst>
          </p:cNvPr>
          <p:cNvSpPr/>
          <p:nvPr/>
        </p:nvSpPr>
        <p:spPr>
          <a:xfrm>
            <a:off x="377053" y="755627"/>
            <a:ext cx="6835597" cy="492443"/>
          </a:xfrm>
          <a:prstGeom prst="rect">
            <a:avLst/>
          </a:prstGeom>
        </p:spPr>
        <p:txBody>
          <a:bodyPr wrap="square">
            <a:spAutoFit/>
          </a:bodyPr>
          <a:lstStyle/>
          <a:p>
            <a:r>
              <a:rPr lang="en-US" sz="1300" b="1" dirty="0">
                <a:latin typeface="Calibri" panose="020F0502020204030204" pitchFamily="34" charset="0"/>
                <a:ea typeface="Calibri" panose="020F0502020204030204" pitchFamily="34" charset="0"/>
                <a:cs typeface="Calibri" panose="020F0502020204030204" pitchFamily="34" charset="0"/>
              </a:rPr>
              <a:t>To Submit an Authorization Visit: </a:t>
            </a:r>
          </a:p>
          <a:p>
            <a:r>
              <a:rPr lang="en-US" sz="1300" dirty="0">
                <a:solidFill>
                  <a:srgbClr val="F28344"/>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https://www.WellCareNC.com/providers/medicaid/forms.html</a:t>
            </a:r>
            <a:r>
              <a:rPr lang="en-US" sz="1300" dirty="0">
                <a:solidFill>
                  <a:srgbClr val="F28344"/>
                </a:solidFill>
                <a:latin typeface="Calibri" panose="020F0502020204030204" pitchFamily="34" charset="0"/>
                <a:ea typeface="Calibri" panose="020F0502020204030204" pitchFamily="34" charset="0"/>
                <a:cs typeface="Calibri" panose="020F0502020204030204" pitchFamily="34" charset="0"/>
              </a:rPr>
              <a:t>  </a:t>
            </a:r>
          </a:p>
        </p:txBody>
      </p:sp>
      <p:pic>
        <p:nvPicPr>
          <p:cNvPr id="2" name="Picture 9">
            <a:extLst>
              <a:ext uri="{FF2B5EF4-FFF2-40B4-BE49-F238E27FC236}">
                <a16:creationId xmlns:a16="http://schemas.microsoft.com/office/drawing/2014/main" id="{C95EA153-CB77-D9D8-C727-9706A41811C3}"/>
              </a:ext>
            </a:extLst>
          </p:cNvPr>
          <p:cNvPicPr>
            <a:picLocks noChangeAspect="1"/>
          </p:cNvPicPr>
          <p:nvPr/>
        </p:nvPicPr>
        <p:blipFill>
          <a:blip r:embed="rId4"/>
          <a:stretch>
            <a:fillRect/>
          </a:stretch>
        </p:blipFill>
        <p:spPr>
          <a:xfrm>
            <a:off x="1641353" y="1328330"/>
            <a:ext cx="5861293" cy="3205487"/>
          </a:xfrm>
          <a:prstGeom prst="rect">
            <a:avLst/>
          </a:prstGeom>
          <a:noFill/>
          <a:ln>
            <a:no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14043AB-9C68-44CB-4E30-CF27604E02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122D1595-CA55-BFB8-5C51-2F2ABFBE0763}"/>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3254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688899" y="1676400"/>
            <a:ext cx="6413650" cy="1790700"/>
          </a:xfrm>
          <a:prstGeom prst="rect">
            <a:avLst/>
          </a:prstGeom>
          <a:noFill/>
          <a:ln>
            <a:noFill/>
          </a:ln>
        </p:spPr>
        <p:txBody>
          <a:bodyPr spcFirstLastPara="1" wrap="square" lIns="91375" tIns="91375" rIns="91375" bIns="91375" anchor="ctr" anchorCtr="0">
            <a:normAutofit/>
          </a:bodyPr>
          <a:lstStyle/>
          <a:p>
            <a:pPr marL="0" lvl="0" indent="0" algn="l" rtl="0">
              <a:lnSpc>
                <a:spcPct val="100000"/>
              </a:lnSpc>
              <a:spcBef>
                <a:spcPts val="0"/>
              </a:spcBef>
              <a:spcAft>
                <a:spcPts val="0"/>
              </a:spcAft>
              <a:buClr>
                <a:srgbClr val="FFFFFF"/>
              </a:buClr>
              <a:buSzPts val="3600"/>
              <a:buFont typeface="Proxima Nova Extrabold"/>
              <a:buNone/>
            </a:pPr>
            <a:r>
              <a:rPr lang="en-US" sz="3600" dirty="0">
                <a:solidFill>
                  <a:srgbClr val="FFFFFF"/>
                </a:solidFill>
              </a:rPr>
              <a:t>The Presenters </a:t>
            </a:r>
            <a:endParaRPr dirty="0"/>
          </a:p>
        </p:txBody>
      </p:sp>
    </p:spTree>
    <p:extLst>
      <p:ext uri="{BB962C8B-B14F-4D97-AF65-F5344CB8AC3E}">
        <p14:creationId xmlns:p14="http://schemas.microsoft.com/office/powerpoint/2010/main" val="1274233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 name="Picture 3" descr="A close-up of a doctor&#10;&#10;Description automatically generated with medium confidence">
            <a:extLst>
              <a:ext uri="{FF2B5EF4-FFF2-40B4-BE49-F238E27FC236}">
                <a16:creationId xmlns:a16="http://schemas.microsoft.com/office/drawing/2014/main" id="{F7F5D1EC-E275-0A00-113A-84A94241E6E5}"/>
              </a:ext>
            </a:extLst>
          </p:cNvPr>
          <p:cNvPicPr>
            <a:picLocks noChangeAspect="1"/>
          </p:cNvPicPr>
          <p:nvPr/>
        </p:nvPicPr>
        <p:blipFill>
          <a:blip r:embed="rId3"/>
          <a:stretch>
            <a:fillRect/>
          </a:stretch>
        </p:blipFill>
        <p:spPr>
          <a:xfrm flipH="1">
            <a:off x="5306020" y="1540532"/>
            <a:ext cx="3482270" cy="2321513"/>
          </a:xfrm>
          <a:prstGeom prst="rect">
            <a:avLst/>
          </a:prstGeom>
          <a:effectLst>
            <a:outerShdw blurRad="50800" dist="38100" dir="2700000" algn="tl" rotWithShape="0">
              <a:prstClr val="black">
                <a:alpha val="40000"/>
              </a:prstClr>
            </a:outerShdw>
          </a:effectLst>
        </p:spPr>
      </p:pic>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ctr"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WellCare of North Carolina</a:t>
            </a:r>
            <a:br>
              <a:rPr lang="en-US" sz="2300" b="1" dirty="0">
                <a:latin typeface="Verdana"/>
                <a:ea typeface="Verdana"/>
                <a:cs typeface="Verdana"/>
                <a:sym typeface="Verdana"/>
              </a:rPr>
            </a:br>
            <a:r>
              <a:rPr lang="en-US" sz="2300" b="1" dirty="0">
                <a:latin typeface="Verdana"/>
                <a:ea typeface="Verdana"/>
                <a:cs typeface="Verdana"/>
                <a:sym typeface="Verdana"/>
              </a:rPr>
              <a:t>Medical Management </a:t>
            </a:r>
            <a:endParaRPr lang="en-US" dirty="0"/>
          </a:p>
        </p:txBody>
      </p:sp>
      <p:sp>
        <p:nvSpPr>
          <p:cNvPr id="15" name="Rectangle 14">
            <a:extLst>
              <a:ext uri="{FF2B5EF4-FFF2-40B4-BE49-F238E27FC236}">
                <a16:creationId xmlns:a16="http://schemas.microsoft.com/office/drawing/2014/main" id="{866066BF-7F27-AAF9-5E22-FE670886B4F1}"/>
              </a:ext>
            </a:extLst>
          </p:cNvPr>
          <p:cNvSpPr/>
          <p:nvPr/>
        </p:nvSpPr>
        <p:spPr>
          <a:xfrm>
            <a:off x="394145" y="1039296"/>
            <a:ext cx="4776061" cy="3323987"/>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24 Hour Nurse Line </a:t>
            </a:r>
          </a:p>
          <a:p>
            <a:endParaRPr lang="en-US" sz="800" b="1"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 24-hour nurse line is a toll-free phone line through which callers can reach Registered Nurses.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 nurse triage service provides access to a broad range of health-related services including: medical triage for health issues, health education, linkage to transportation for treatment and crisis interventions (as applicable).</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Members can reach the 24-hour nurse line by calling </a:t>
            </a:r>
          </a:p>
          <a:p>
            <a:r>
              <a:rPr lang="en-US" dirty="0">
                <a:solidFill>
                  <a:srgbClr val="F27F37"/>
                </a:solidFill>
                <a:latin typeface="Calibri" panose="020F0502020204030204" pitchFamily="34" charset="0"/>
                <a:ea typeface="Calibri" panose="020F0502020204030204" pitchFamily="34" charset="0"/>
                <a:cs typeface="Calibri" panose="020F0502020204030204" pitchFamily="34" charset="0"/>
              </a:rPr>
              <a:t>1-800-919-8807</a:t>
            </a:r>
          </a:p>
          <a:p>
            <a:r>
              <a:rPr lang="en-US" b="1" dirty="0">
                <a:effectLst/>
                <a:latin typeface="Calibri" panose="020F0502020204030204" pitchFamily="34" charset="0"/>
                <a:ea typeface="Calibri" panose="020F0502020204030204" pitchFamily="34" charset="0"/>
                <a:cs typeface="Calibri" panose="020F0502020204030204" pitchFamily="34" charset="0"/>
              </a:rPr>
              <a:t>Services Include:</a:t>
            </a:r>
          </a:p>
          <a:p>
            <a:pPr marL="461963" indent="-174625">
              <a:buClr>
                <a:srgbClr val="F5821F"/>
              </a:buClr>
              <a:buSzPct val="850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Nurse Triage and Crisis Management</a:t>
            </a:r>
          </a:p>
          <a:p>
            <a:pPr marL="461963" indent="-174625">
              <a:buClr>
                <a:srgbClr val="F5821F"/>
              </a:buClr>
              <a:buSzPct val="850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Member Support and Health Education</a:t>
            </a:r>
          </a:p>
        </p:txBody>
      </p:sp>
      <p:sp>
        <p:nvSpPr>
          <p:cNvPr id="2" name="Slide Number Placeholder 1">
            <a:extLst>
              <a:ext uri="{FF2B5EF4-FFF2-40B4-BE49-F238E27FC236}">
                <a16:creationId xmlns:a16="http://schemas.microsoft.com/office/drawing/2014/main" id="{0A918A83-460C-3272-EF32-4820D136C1A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C1C2F61C-699F-87D0-5AAD-20C45A7ADE0C}"/>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414789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688899" y="1676400"/>
            <a:ext cx="5653844" cy="1790700"/>
          </a:xfrm>
          <a:prstGeom prst="rect">
            <a:avLst/>
          </a:prstGeom>
          <a:noFill/>
          <a:ln>
            <a:noFill/>
          </a:ln>
        </p:spPr>
        <p:txBody>
          <a:bodyPr spcFirstLastPara="1" wrap="square" lIns="91375" tIns="91375" rIns="91375" bIns="91375" anchor="ctr" anchorCtr="0">
            <a:normAutofit/>
          </a:bodyPr>
          <a:lstStyle/>
          <a:p>
            <a:pPr marL="0" lvl="0" indent="0" algn="l" rtl="0">
              <a:lnSpc>
                <a:spcPct val="100000"/>
              </a:lnSpc>
              <a:spcBef>
                <a:spcPts val="0"/>
              </a:spcBef>
              <a:spcAft>
                <a:spcPts val="0"/>
              </a:spcAft>
              <a:buClr>
                <a:srgbClr val="FFFFFF"/>
              </a:buClr>
              <a:buSzPts val="3600"/>
              <a:buFont typeface="Proxima Nova Extrabold"/>
              <a:buNone/>
            </a:pPr>
            <a:r>
              <a:rPr lang="en-US" sz="3600" dirty="0">
                <a:solidFill>
                  <a:srgbClr val="FFFFFF"/>
                </a:solidFill>
              </a:rPr>
              <a:t>Provider Reimbursement</a:t>
            </a:r>
            <a:endParaRPr dirty="0"/>
          </a:p>
        </p:txBody>
      </p:sp>
    </p:spTree>
    <p:extLst>
      <p:ext uri="{BB962C8B-B14F-4D97-AF65-F5344CB8AC3E}">
        <p14:creationId xmlns:p14="http://schemas.microsoft.com/office/powerpoint/2010/main" val="228354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7BA1-4654-D791-3025-E623C9645844}"/>
              </a:ext>
            </a:extLst>
          </p:cNvPr>
          <p:cNvSpPr>
            <a:spLocks noGrp="1"/>
          </p:cNvSpPr>
          <p:nvPr>
            <p:ph type="title"/>
          </p:nvPr>
        </p:nvSpPr>
        <p:spPr>
          <a:xfrm>
            <a:off x="55049" y="145138"/>
            <a:ext cx="8520603" cy="572703"/>
          </a:xfrm>
        </p:spPr>
        <p:txBody>
          <a:bodyPr/>
          <a:lstStyle/>
          <a:p>
            <a:r>
              <a:rPr lang="en-US" dirty="0"/>
              <a:t>Provider Reimbursement</a:t>
            </a:r>
          </a:p>
        </p:txBody>
      </p:sp>
      <p:sp>
        <p:nvSpPr>
          <p:cNvPr id="4" name="Slide Number Placeholder 3">
            <a:extLst>
              <a:ext uri="{FF2B5EF4-FFF2-40B4-BE49-F238E27FC236}">
                <a16:creationId xmlns:a16="http://schemas.microsoft.com/office/drawing/2014/main" id="{51E3B229-FB19-93D0-5959-6ED1D2E0EFD6}"/>
              </a:ext>
            </a:extLst>
          </p:cNvPr>
          <p:cNvSpPr>
            <a:spLocks noGrp="1"/>
          </p:cNvSpPr>
          <p:nvPr>
            <p:ph type="sldNum" idx="12"/>
          </p:nvPr>
        </p:nvSpPr>
        <p:spPr/>
        <p:txBody>
          <a:bodyPr/>
          <a:lstStyle/>
          <a:p>
            <a:fld id="{00000000-1234-1234-1234-123412341234}" type="slidenum">
              <a:rPr lang="en-US" smtClean="0"/>
              <a:pPr/>
              <a:t>32</a:t>
            </a:fld>
            <a:endParaRPr lang="en-US" dirty="0"/>
          </a:p>
        </p:txBody>
      </p:sp>
      <p:pic>
        <p:nvPicPr>
          <p:cNvPr id="6" name="Picture 5">
            <a:extLst>
              <a:ext uri="{FF2B5EF4-FFF2-40B4-BE49-F238E27FC236}">
                <a16:creationId xmlns:a16="http://schemas.microsoft.com/office/drawing/2014/main" id="{924CFA62-CE82-377D-446D-FC6591C12587}"/>
              </a:ext>
            </a:extLst>
          </p:cNvPr>
          <p:cNvPicPr>
            <a:picLocks noChangeAspect="1"/>
          </p:cNvPicPr>
          <p:nvPr/>
        </p:nvPicPr>
        <p:blipFill>
          <a:blip r:embed="rId2"/>
          <a:stretch>
            <a:fillRect/>
          </a:stretch>
        </p:blipFill>
        <p:spPr>
          <a:xfrm>
            <a:off x="0" y="1453675"/>
            <a:ext cx="9144000" cy="401277"/>
          </a:xfrm>
          <a:prstGeom prst="rect">
            <a:avLst/>
          </a:prstGeom>
        </p:spPr>
      </p:pic>
      <p:pic>
        <p:nvPicPr>
          <p:cNvPr id="8" name="Picture 7">
            <a:extLst>
              <a:ext uri="{FF2B5EF4-FFF2-40B4-BE49-F238E27FC236}">
                <a16:creationId xmlns:a16="http://schemas.microsoft.com/office/drawing/2014/main" id="{FFCB0C95-4D3D-E35B-1B43-A7DBDB74A2E8}"/>
              </a:ext>
            </a:extLst>
          </p:cNvPr>
          <p:cNvPicPr>
            <a:picLocks noChangeAspect="1"/>
          </p:cNvPicPr>
          <p:nvPr/>
        </p:nvPicPr>
        <p:blipFill rotWithShape="1">
          <a:blip r:embed="rId3"/>
          <a:srcRect l="602"/>
          <a:stretch/>
        </p:blipFill>
        <p:spPr>
          <a:xfrm>
            <a:off x="0" y="1996225"/>
            <a:ext cx="9144000" cy="1711852"/>
          </a:xfrm>
          <a:prstGeom prst="rect">
            <a:avLst/>
          </a:prstGeom>
        </p:spPr>
      </p:pic>
    </p:spTree>
    <p:extLst>
      <p:ext uri="{BB962C8B-B14F-4D97-AF65-F5344CB8AC3E}">
        <p14:creationId xmlns:p14="http://schemas.microsoft.com/office/powerpoint/2010/main" val="105885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9633-FBA7-0DE1-A06A-2A9093EFC2CE}"/>
              </a:ext>
            </a:extLst>
          </p:cNvPr>
          <p:cNvSpPr>
            <a:spLocks noGrp="1"/>
          </p:cNvSpPr>
          <p:nvPr>
            <p:ph type="title"/>
          </p:nvPr>
        </p:nvSpPr>
        <p:spPr/>
        <p:txBody>
          <a:bodyPr/>
          <a:lstStyle/>
          <a:p>
            <a:r>
              <a:rPr lang="en-US" dirty="0"/>
              <a:t>Average Turnaround Time for Claims Processed</a:t>
            </a:r>
          </a:p>
        </p:txBody>
      </p:sp>
      <p:sp>
        <p:nvSpPr>
          <p:cNvPr id="4" name="Slide Number Placeholder 3">
            <a:extLst>
              <a:ext uri="{FF2B5EF4-FFF2-40B4-BE49-F238E27FC236}">
                <a16:creationId xmlns:a16="http://schemas.microsoft.com/office/drawing/2014/main" id="{238CBB43-853E-5936-17A5-0D9E0C35BB5B}"/>
              </a:ext>
            </a:extLst>
          </p:cNvPr>
          <p:cNvSpPr>
            <a:spLocks noGrp="1"/>
          </p:cNvSpPr>
          <p:nvPr>
            <p:ph type="sldNum" idx="12"/>
          </p:nvPr>
        </p:nvSpPr>
        <p:spPr/>
        <p:txBody>
          <a:bodyPr/>
          <a:lstStyle/>
          <a:p>
            <a:fld id="{00000000-1234-1234-1234-123412341234}" type="slidenum">
              <a:rPr lang="en-US" smtClean="0"/>
              <a:pPr/>
              <a:t>33</a:t>
            </a:fld>
            <a:endParaRPr lang="en-US" dirty="0"/>
          </a:p>
        </p:txBody>
      </p:sp>
      <p:graphicFrame>
        <p:nvGraphicFramePr>
          <p:cNvPr id="7" name="Chart 6">
            <a:extLst>
              <a:ext uri="{FF2B5EF4-FFF2-40B4-BE49-F238E27FC236}">
                <a16:creationId xmlns:a16="http://schemas.microsoft.com/office/drawing/2014/main" id="{FF47F97F-C70C-9801-C863-9CC5AFD16C04}"/>
              </a:ext>
            </a:extLst>
          </p:cNvPr>
          <p:cNvGraphicFramePr/>
          <p:nvPr>
            <p:extLst>
              <p:ext uri="{D42A27DB-BD31-4B8C-83A1-F6EECF244321}">
                <p14:modId xmlns:p14="http://schemas.microsoft.com/office/powerpoint/2010/main" val="3985674631"/>
              </p:ext>
            </p:extLst>
          </p:nvPr>
        </p:nvGraphicFramePr>
        <p:xfrm>
          <a:off x="2242664" y="1089403"/>
          <a:ext cx="6830291" cy="364085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F5520BF-CDF2-C50A-0942-72F66C27D75E}"/>
              </a:ext>
            </a:extLst>
          </p:cNvPr>
          <p:cNvSpPr txBox="1"/>
          <p:nvPr/>
        </p:nvSpPr>
        <p:spPr>
          <a:xfrm>
            <a:off x="71045" y="1609897"/>
            <a:ext cx="2171619" cy="1569660"/>
          </a:xfrm>
          <a:prstGeom prst="rect">
            <a:avLst/>
          </a:prstGeom>
          <a:noFill/>
          <a:ln w="28575">
            <a:solidFill>
              <a:schemeClr val="accent3">
                <a:lumMod val="75000"/>
              </a:schemeClr>
            </a:solidFill>
          </a:ln>
        </p:spPr>
        <p:txBody>
          <a:bodyPr wrap="square" rtlCol="0">
            <a:spAutoFit/>
          </a:bodyPr>
          <a:lstStyle/>
          <a:p>
            <a:pPr algn="ctr"/>
            <a:r>
              <a:rPr lang="en-US" sz="1200" i="1" dirty="0"/>
              <a:t>We continue to analyze our opportunities to improve the timeliness of claims processing and provider reimbursements.</a:t>
            </a:r>
          </a:p>
          <a:p>
            <a:pPr algn="ctr"/>
            <a:endParaRPr lang="en-US" sz="1200" i="1" dirty="0"/>
          </a:p>
          <a:p>
            <a:pPr algn="ctr"/>
            <a:r>
              <a:rPr lang="en-US" sz="1200" i="1" dirty="0"/>
              <a:t>2023 AVG:  5.3</a:t>
            </a:r>
          </a:p>
          <a:p>
            <a:pPr algn="ctr"/>
            <a:r>
              <a:rPr lang="en-US" sz="1200" i="1" dirty="0"/>
              <a:t>2024 AVG:  5.0 </a:t>
            </a:r>
          </a:p>
        </p:txBody>
      </p:sp>
    </p:spTree>
    <p:extLst>
      <p:ext uri="{BB962C8B-B14F-4D97-AF65-F5344CB8AC3E}">
        <p14:creationId xmlns:p14="http://schemas.microsoft.com/office/powerpoint/2010/main" val="1952827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8EE-9874-4B0E-41E4-B656611EF9DB}"/>
              </a:ext>
            </a:extLst>
          </p:cNvPr>
          <p:cNvSpPr>
            <a:spLocks noGrp="1"/>
          </p:cNvSpPr>
          <p:nvPr>
            <p:ph type="title"/>
          </p:nvPr>
        </p:nvSpPr>
        <p:spPr>
          <a:xfrm>
            <a:off x="311698" y="59426"/>
            <a:ext cx="8520603" cy="572703"/>
          </a:xfrm>
        </p:spPr>
        <p:txBody>
          <a:bodyPr/>
          <a:lstStyle/>
          <a:p>
            <a:r>
              <a:rPr lang="en-US" dirty="0"/>
              <a:t>Auto Adjudication Rates</a:t>
            </a:r>
          </a:p>
        </p:txBody>
      </p:sp>
      <p:sp>
        <p:nvSpPr>
          <p:cNvPr id="4" name="Slide Number Placeholder 3">
            <a:extLst>
              <a:ext uri="{FF2B5EF4-FFF2-40B4-BE49-F238E27FC236}">
                <a16:creationId xmlns:a16="http://schemas.microsoft.com/office/drawing/2014/main" id="{90E8A6A8-15B7-F2E0-F3FA-DD2643B7D88A}"/>
              </a:ext>
            </a:extLst>
          </p:cNvPr>
          <p:cNvSpPr>
            <a:spLocks noGrp="1"/>
          </p:cNvSpPr>
          <p:nvPr>
            <p:ph type="sldNum" idx="12"/>
          </p:nvPr>
        </p:nvSpPr>
        <p:spPr/>
        <p:txBody>
          <a:bodyPr/>
          <a:lstStyle/>
          <a:p>
            <a:fld id="{00000000-1234-1234-1234-123412341234}" type="slidenum">
              <a:rPr lang="en-US" smtClean="0"/>
              <a:pPr/>
              <a:t>34</a:t>
            </a:fld>
            <a:endParaRPr lang="en-US" dirty="0"/>
          </a:p>
        </p:txBody>
      </p:sp>
      <p:graphicFrame>
        <p:nvGraphicFramePr>
          <p:cNvPr id="7" name="Chart 6">
            <a:extLst>
              <a:ext uri="{FF2B5EF4-FFF2-40B4-BE49-F238E27FC236}">
                <a16:creationId xmlns:a16="http://schemas.microsoft.com/office/drawing/2014/main" id="{96835834-7FCE-1F44-06E7-FA16DC8CC791}"/>
              </a:ext>
            </a:extLst>
          </p:cNvPr>
          <p:cNvGraphicFramePr/>
          <p:nvPr>
            <p:extLst>
              <p:ext uri="{D42A27DB-BD31-4B8C-83A1-F6EECF244321}">
                <p14:modId xmlns:p14="http://schemas.microsoft.com/office/powerpoint/2010/main" val="2080615298"/>
              </p:ext>
            </p:extLst>
          </p:nvPr>
        </p:nvGraphicFramePr>
        <p:xfrm>
          <a:off x="131619" y="907472"/>
          <a:ext cx="7086600" cy="37101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F1BA164-1892-2ECE-2F97-3102019956AC}"/>
              </a:ext>
            </a:extLst>
          </p:cNvPr>
          <p:cNvSpPr txBox="1"/>
          <p:nvPr/>
        </p:nvSpPr>
        <p:spPr>
          <a:xfrm>
            <a:off x="7114310" y="1879252"/>
            <a:ext cx="1967345" cy="1384995"/>
          </a:xfrm>
          <a:prstGeom prst="rect">
            <a:avLst/>
          </a:prstGeom>
          <a:noFill/>
          <a:ln>
            <a:solidFill>
              <a:srgbClr val="ED8B33"/>
            </a:solidFill>
          </a:ln>
        </p:spPr>
        <p:txBody>
          <a:bodyPr wrap="square" rtlCol="0">
            <a:spAutoFit/>
          </a:bodyPr>
          <a:lstStyle/>
          <a:p>
            <a:pPr algn="ctr"/>
            <a:r>
              <a:rPr lang="en-US" i="1" dirty="0"/>
              <a:t>Careful monitoring of claim activity allows us to better understand opportunities and/or risk for system issues.</a:t>
            </a:r>
          </a:p>
        </p:txBody>
      </p:sp>
    </p:spTree>
    <p:extLst>
      <p:ext uri="{BB962C8B-B14F-4D97-AF65-F5344CB8AC3E}">
        <p14:creationId xmlns:p14="http://schemas.microsoft.com/office/powerpoint/2010/main" val="66318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CA2BD0-E23A-B46B-5A29-235C729951E0}"/>
              </a:ext>
            </a:extLst>
          </p:cNvPr>
          <p:cNvSpPr>
            <a:spLocks noGrp="1"/>
          </p:cNvSpPr>
          <p:nvPr>
            <p:ph type="sldNum" idx="12"/>
          </p:nvPr>
        </p:nvSpPr>
        <p:spPr/>
        <p:txBody>
          <a:bodyPr/>
          <a:lstStyle/>
          <a:p>
            <a:fld id="{00000000-1234-1234-1234-123412341234}" type="slidenum">
              <a:rPr lang="en-US" smtClean="0"/>
              <a:pPr/>
              <a:t>35</a:t>
            </a:fld>
            <a:endParaRPr lang="en-US" dirty="0"/>
          </a:p>
        </p:txBody>
      </p:sp>
      <p:pic>
        <p:nvPicPr>
          <p:cNvPr id="6" name="Picture 5">
            <a:extLst>
              <a:ext uri="{FF2B5EF4-FFF2-40B4-BE49-F238E27FC236}">
                <a16:creationId xmlns:a16="http://schemas.microsoft.com/office/drawing/2014/main" id="{7E49448F-CC6A-565B-8FCA-B3988FE71F1E}"/>
              </a:ext>
            </a:extLst>
          </p:cNvPr>
          <p:cNvPicPr>
            <a:picLocks noChangeAspect="1"/>
          </p:cNvPicPr>
          <p:nvPr/>
        </p:nvPicPr>
        <p:blipFill>
          <a:blip r:embed="rId2"/>
          <a:stretch>
            <a:fillRect/>
          </a:stretch>
        </p:blipFill>
        <p:spPr>
          <a:xfrm>
            <a:off x="0" y="1830142"/>
            <a:ext cx="9144000" cy="2369906"/>
          </a:xfrm>
          <a:prstGeom prst="rect">
            <a:avLst/>
          </a:prstGeom>
        </p:spPr>
      </p:pic>
      <p:pic>
        <p:nvPicPr>
          <p:cNvPr id="7" name="Picture 6">
            <a:extLst>
              <a:ext uri="{FF2B5EF4-FFF2-40B4-BE49-F238E27FC236}">
                <a16:creationId xmlns:a16="http://schemas.microsoft.com/office/drawing/2014/main" id="{69CF3DB6-4BBF-DE32-3A8A-EE050573ECC6}"/>
              </a:ext>
            </a:extLst>
          </p:cNvPr>
          <p:cNvPicPr>
            <a:picLocks noChangeAspect="1"/>
          </p:cNvPicPr>
          <p:nvPr/>
        </p:nvPicPr>
        <p:blipFill>
          <a:blip r:embed="rId3"/>
          <a:stretch>
            <a:fillRect/>
          </a:stretch>
        </p:blipFill>
        <p:spPr>
          <a:xfrm>
            <a:off x="0" y="171586"/>
            <a:ext cx="8608298" cy="621846"/>
          </a:xfrm>
          <a:prstGeom prst="rect">
            <a:avLst/>
          </a:prstGeom>
        </p:spPr>
      </p:pic>
      <p:pic>
        <p:nvPicPr>
          <p:cNvPr id="8" name="Picture 7">
            <a:extLst>
              <a:ext uri="{FF2B5EF4-FFF2-40B4-BE49-F238E27FC236}">
                <a16:creationId xmlns:a16="http://schemas.microsoft.com/office/drawing/2014/main" id="{B2B93F4E-024E-BA0E-BE4E-735841E4FAF7}"/>
              </a:ext>
            </a:extLst>
          </p:cNvPr>
          <p:cNvPicPr>
            <a:picLocks noChangeAspect="1"/>
          </p:cNvPicPr>
          <p:nvPr/>
        </p:nvPicPr>
        <p:blipFill>
          <a:blip r:embed="rId4"/>
          <a:stretch>
            <a:fillRect/>
          </a:stretch>
        </p:blipFill>
        <p:spPr>
          <a:xfrm>
            <a:off x="5326706" y="632358"/>
            <a:ext cx="2078916" cy="1335140"/>
          </a:xfrm>
          <a:prstGeom prst="rect">
            <a:avLst/>
          </a:prstGeom>
        </p:spPr>
      </p:pic>
    </p:spTree>
    <p:extLst>
      <p:ext uri="{BB962C8B-B14F-4D97-AF65-F5344CB8AC3E}">
        <p14:creationId xmlns:p14="http://schemas.microsoft.com/office/powerpoint/2010/main" val="200098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0B1938-444C-9812-35A0-EA4E36B85BA2}"/>
              </a:ext>
            </a:extLst>
          </p:cNvPr>
          <p:cNvSpPr>
            <a:spLocks noGrp="1"/>
          </p:cNvSpPr>
          <p:nvPr>
            <p:ph type="sldNum" idx="12"/>
          </p:nvPr>
        </p:nvSpPr>
        <p:spPr/>
        <p:txBody>
          <a:bodyPr/>
          <a:lstStyle/>
          <a:p>
            <a:fld id="{00000000-1234-1234-1234-123412341234}" type="slidenum">
              <a:rPr lang="en-US" smtClean="0"/>
              <a:pPr/>
              <a:t>36</a:t>
            </a:fld>
            <a:endParaRPr lang="en-US" dirty="0"/>
          </a:p>
        </p:txBody>
      </p:sp>
      <p:sp>
        <p:nvSpPr>
          <p:cNvPr id="5" name="Title 1">
            <a:extLst>
              <a:ext uri="{FF2B5EF4-FFF2-40B4-BE49-F238E27FC236}">
                <a16:creationId xmlns:a16="http://schemas.microsoft.com/office/drawing/2014/main" id="{503339E4-E76D-BAB4-C9DE-40D4D69336DD}"/>
              </a:ext>
            </a:extLst>
          </p:cNvPr>
          <p:cNvSpPr txBox="1">
            <a:spLocks/>
          </p:cNvSpPr>
          <p:nvPr/>
        </p:nvSpPr>
        <p:spPr>
          <a:xfrm>
            <a:off x="214716" y="413238"/>
            <a:ext cx="8520603" cy="572703"/>
          </a:xfrm>
          <a:prstGeom prst="rect">
            <a:avLst/>
          </a:prstGeom>
          <a:noFill/>
          <a:ln>
            <a:noFill/>
          </a:ln>
        </p:spPr>
        <p:txBody>
          <a:bodyPr spcFirstLastPara="1" wrap="square" lIns="91375" tIns="91375" rIns="91375" bIns="913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2pPr>
            <a:lvl3pPr marR="0" lvl="2"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3pPr>
            <a:lvl4pPr marR="0" lvl="3"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4pPr>
            <a:lvl5pPr marR="0" lvl="4"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5pPr>
            <a:lvl6pPr marR="0" lvl="5"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6pPr>
            <a:lvl7pPr marR="0" lvl="6"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7pPr>
            <a:lvl8pPr marR="0" lvl="7"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8pPr>
            <a:lvl9pPr marR="0" lvl="8"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9pPr>
          </a:lstStyle>
          <a:p>
            <a:r>
              <a:rPr lang="en-US" dirty="0"/>
              <a:t>Claim Denials - Institutional</a:t>
            </a:r>
          </a:p>
        </p:txBody>
      </p:sp>
      <p:graphicFrame>
        <p:nvGraphicFramePr>
          <p:cNvPr id="8" name="Chart 7">
            <a:extLst>
              <a:ext uri="{FF2B5EF4-FFF2-40B4-BE49-F238E27FC236}">
                <a16:creationId xmlns:a16="http://schemas.microsoft.com/office/drawing/2014/main" id="{A3CBC186-5225-472C-EABA-3E16E8766AE1}"/>
              </a:ext>
            </a:extLst>
          </p:cNvPr>
          <p:cNvGraphicFramePr/>
          <p:nvPr>
            <p:extLst>
              <p:ext uri="{D42A27DB-BD31-4B8C-83A1-F6EECF244321}">
                <p14:modId xmlns:p14="http://schemas.microsoft.com/office/powerpoint/2010/main" val="3280570501"/>
              </p:ext>
            </p:extLst>
          </p:nvPr>
        </p:nvGraphicFramePr>
        <p:xfrm>
          <a:off x="-224328" y="539750"/>
          <a:ext cx="8959647" cy="4190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830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950620-FFB8-4074-B0FA-7B566366430A}"/>
              </a:ext>
            </a:extLst>
          </p:cNvPr>
          <p:cNvSpPr>
            <a:spLocks noGrp="1"/>
          </p:cNvSpPr>
          <p:nvPr>
            <p:ph type="sldNum" idx="12"/>
          </p:nvPr>
        </p:nvSpPr>
        <p:spPr/>
        <p:txBody>
          <a:bodyPr/>
          <a:lstStyle/>
          <a:p>
            <a:fld id="{00000000-1234-1234-1234-123412341234}" type="slidenum">
              <a:rPr lang="en-US" smtClean="0"/>
              <a:pPr/>
              <a:t>37</a:t>
            </a:fld>
            <a:endParaRPr lang="en-US" dirty="0"/>
          </a:p>
        </p:txBody>
      </p:sp>
      <p:graphicFrame>
        <p:nvGraphicFramePr>
          <p:cNvPr id="7" name="Chart 6">
            <a:extLst>
              <a:ext uri="{FF2B5EF4-FFF2-40B4-BE49-F238E27FC236}">
                <a16:creationId xmlns:a16="http://schemas.microsoft.com/office/drawing/2014/main" id="{E3344260-D67E-69D5-1625-C0500153C535}"/>
              </a:ext>
            </a:extLst>
          </p:cNvPr>
          <p:cNvGraphicFramePr/>
          <p:nvPr>
            <p:extLst>
              <p:ext uri="{D42A27DB-BD31-4B8C-83A1-F6EECF244321}">
                <p14:modId xmlns:p14="http://schemas.microsoft.com/office/powerpoint/2010/main" val="1393911840"/>
              </p:ext>
            </p:extLst>
          </p:nvPr>
        </p:nvGraphicFramePr>
        <p:xfrm>
          <a:off x="411126" y="798512"/>
          <a:ext cx="8620937" cy="3805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F92E09C6-E8F3-D5CE-094A-57A3F6EBF620}"/>
              </a:ext>
            </a:extLst>
          </p:cNvPr>
          <p:cNvSpPr txBox="1">
            <a:spLocks noGrp="1"/>
          </p:cNvSpPr>
          <p:nvPr>
            <p:ph type="title"/>
          </p:nvPr>
        </p:nvSpPr>
        <p:spPr>
          <a:xfrm>
            <a:off x="311150" y="225425"/>
            <a:ext cx="8521700" cy="573088"/>
          </a:xfrm>
          <a:prstGeom prst="rect">
            <a:avLst/>
          </a:prstGeom>
          <a:noFill/>
          <a:ln>
            <a:noFill/>
          </a:ln>
        </p:spPr>
        <p:txBody>
          <a:bodyPr spcFirstLastPara="1" wrap="square" lIns="91375" tIns="91375" rIns="91375" bIns="913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2pPr>
            <a:lvl3pPr marR="0" lvl="2"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3pPr>
            <a:lvl4pPr marR="0" lvl="3"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4pPr>
            <a:lvl5pPr marR="0" lvl="4"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5pPr>
            <a:lvl6pPr marR="0" lvl="5"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6pPr>
            <a:lvl7pPr marR="0" lvl="6"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7pPr>
            <a:lvl8pPr marR="0" lvl="7"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8pPr>
            <a:lvl9pPr marR="0" lvl="8" algn="l" rtl="0">
              <a:lnSpc>
                <a:spcPct val="100000"/>
              </a:lnSpc>
              <a:spcBef>
                <a:spcPts val="0"/>
              </a:spcBef>
              <a:spcAft>
                <a:spcPts val="0"/>
              </a:spcAft>
              <a:buClr>
                <a:schemeClr val="accent1"/>
              </a:buClr>
              <a:buSzPts val="1800"/>
              <a:buFont typeface="Proxima Nova Extrabold"/>
              <a:buNone/>
              <a:defRPr sz="2500" b="0" i="0" u="none" strike="noStrike" cap="none">
                <a:solidFill>
                  <a:schemeClr val="accent1"/>
                </a:solidFill>
                <a:latin typeface="Proxima Nova Extrabold"/>
                <a:ea typeface="Proxima Nova Extrabold"/>
                <a:cs typeface="Proxima Nova Extrabold"/>
                <a:sym typeface="Proxima Nova Extrabold"/>
              </a:defRPr>
            </a:lvl9pPr>
          </a:lstStyle>
          <a:p>
            <a:r>
              <a:rPr lang="en-US" dirty="0"/>
              <a:t>Claim Denials - Professional</a:t>
            </a:r>
          </a:p>
        </p:txBody>
      </p:sp>
    </p:spTree>
    <p:extLst>
      <p:ext uri="{BB962C8B-B14F-4D97-AF65-F5344CB8AC3E}">
        <p14:creationId xmlns:p14="http://schemas.microsoft.com/office/powerpoint/2010/main" val="1236599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Common Causes/Solutions of Denials</a:t>
            </a:r>
            <a:endParaRPr dirty="0"/>
          </a:p>
        </p:txBody>
      </p:sp>
      <p:grpSp>
        <p:nvGrpSpPr>
          <p:cNvPr id="15" name="Group 14">
            <a:extLst>
              <a:ext uri="{FF2B5EF4-FFF2-40B4-BE49-F238E27FC236}">
                <a16:creationId xmlns:a16="http://schemas.microsoft.com/office/drawing/2014/main" id="{D3E2CCEE-5556-9D34-A79D-9784D761260E}"/>
              </a:ext>
            </a:extLst>
          </p:cNvPr>
          <p:cNvGrpSpPr/>
          <p:nvPr/>
        </p:nvGrpSpPr>
        <p:grpSpPr>
          <a:xfrm>
            <a:off x="809501" y="827903"/>
            <a:ext cx="7605953" cy="1405819"/>
            <a:chOff x="809501" y="692735"/>
            <a:chExt cx="7605953" cy="1405819"/>
          </a:xfrm>
        </p:grpSpPr>
        <p:sp>
          <p:nvSpPr>
            <p:cNvPr id="6" name="Rectangle: Rounded Corners 5">
              <a:extLst>
                <a:ext uri="{FF2B5EF4-FFF2-40B4-BE49-F238E27FC236}">
                  <a16:creationId xmlns:a16="http://schemas.microsoft.com/office/drawing/2014/main" id="{82C8032F-DB99-4FBC-66BB-5713809F0955}"/>
                </a:ext>
              </a:extLst>
            </p:cNvPr>
            <p:cNvSpPr/>
            <p:nvPr/>
          </p:nvSpPr>
          <p:spPr>
            <a:xfrm>
              <a:off x="1269899" y="692735"/>
              <a:ext cx="7145555" cy="1384994"/>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1EB5066A-0799-A1AD-19FB-1499327D4058}"/>
                </a:ext>
              </a:extLst>
            </p:cNvPr>
            <p:cNvPicPr>
              <a:picLocks noChangeAspect="1"/>
            </p:cNvPicPr>
            <p:nvPr/>
          </p:nvPicPr>
          <p:blipFill>
            <a:blip r:embed="rId3"/>
            <a:stretch>
              <a:fillRect/>
            </a:stretch>
          </p:blipFill>
          <p:spPr>
            <a:xfrm>
              <a:off x="809501" y="924833"/>
              <a:ext cx="920797" cy="920797"/>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0C409067-5777-A8C4-9CA9-168CB3942B3D}"/>
                </a:ext>
              </a:extLst>
            </p:cNvPr>
            <p:cNvSpPr txBox="1"/>
            <p:nvPr/>
          </p:nvSpPr>
          <p:spPr>
            <a:xfrm>
              <a:off x="1730297" y="713559"/>
              <a:ext cx="6685156" cy="1384995"/>
            </a:xfrm>
            <a:prstGeom prst="rect">
              <a:avLst/>
            </a:prstGeom>
            <a:noFill/>
          </p:spPr>
          <p:txBody>
            <a:bodyPr wrap="square" anchor="ctr">
              <a:spAutoFit/>
            </a:bodyPr>
            <a:lstStyle/>
            <a:p>
              <a:r>
                <a:rPr lang="en-US" b="1" i="1" dirty="0">
                  <a:solidFill>
                    <a:srgbClr val="000000"/>
                  </a:solidFill>
                  <a:latin typeface="Calibri" panose="020F0502020204030204" pitchFamily="34" charset="0"/>
                  <a:cs typeface="Calibri" panose="020F0502020204030204" pitchFamily="34" charset="0"/>
                </a:rPr>
                <a:t>TPL / EOB</a:t>
              </a:r>
              <a:r>
                <a:rPr lang="en-US" i="1" dirty="0">
                  <a:latin typeface="Calibri" panose="020F0502020204030204" pitchFamily="34" charset="0"/>
                  <a:cs typeface="Calibri" panose="020F0502020204030204" pitchFamily="34" charset="0"/>
                </a:rPr>
                <a:t> </a:t>
              </a:r>
            </a:p>
            <a:p>
              <a:pPr marL="285750" indent="-285750">
                <a:buClr>
                  <a:srgbClr val="F27F37"/>
                </a:buClr>
                <a:buSzPct val="85000"/>
                <a:buFont typeface="Wingdings" panose="05000000000000000000" pitchFamily="2" charset="2"/>
                <a:buChar char="q"/>
              </a:pPr>
              <a:r>
                <a:rPr lang="en-US" dirty="0">
                  <a:latin typeface="Calibri" panose="020F0502020204030204" pitchFamily="34" charset="0"/>
                  <a:cs typeface="Calibri" panose="020F0502020204030204" pitchFamily="34" charset="0"/>
                </a:rPr>
                <a:t>Medicaid is the last payer. At the time of the appointment, the member should present their primary payer insurance card and the claim should be submitted to the primary payer first. If the primary payer is no longer effective, the proof of term from primary payer or denial letter/EOB from the TPL with the claim should be submitted to WellCare of North Carolina.</a:t>
              </a:r>
            </a:p>
          </p:txBody>
        </p:sp>
      </p:grpSp>
      <p:grpSp>
        <p:nvGrpSpPr>
          <p:cNvPr id="16" name="Group 15">
            <a:extLst>
              <a:ext uri="{FF2B5EF4-FFF2-40B4-BE49-F238E27FC236}">
                <a16:creationId xmlns:a16="http://schemas.microsoft.com/office/drawing/2014/main" id="{4E17B0D8-4747-C62A-162B-FE5322B4D1FD}"/>
              </a:ext>
            </a:extLst>
          </p:cNvPr>
          <p:cNvGrpSpPr/>
          <p:nvPr/>
        </p:nvGrpSpPr>
        <p:grpSpPr>
          <a:xfrm>
            <a:off x="809499" y="2407688"/>
            <a:ext cx="7605955" cy="2100704"/>
            <a:chOff x="809499" y="2272520"/>
            <a:chExt cx="7605955" cy="2022962"/>
          </a:xfrm>
        </p:grpSpPr>
        <p:sp>
          <p:nvSpPr>
            <p:cNvPr id="7" name="Rectangle: Rounded Corners 6">
              <a:extLst>
                <a:ext uri="{FF2B5EF4-FFF2-40B4-BE49-F238E27FC236}">
                  <a16:creationId xmlns:a16="http://schemas.microsoft.com/office/drawing/2014/main" id="{16E05D0D-D545-E81E-AE2A-9042161DD6AB}"/>
                </a:ext>
              </a:extLst>
            </p:cNvPr>
            <p:cNvSpPr/>
            <p:nvPr/>
          </p:nvSpPr>
          <p:spPr>
            <a:xfrm>
              <a:off x="1269899" y="2272520"/>
              <a:ext cx="7145555" cy="2022962"/>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6A99C4-8126-4EAB-1764-C991BD913ABA}"/>
                </a:ext>
              </a:extLst>
            </p:cNvPr>
            <p:cNvSpPr txBox="1"/>
            <p:nvPr/>
          </p:nvSpPr>
          <p:spPr>
            <a:xfrm>
              <a:off x="1730296" y="2294215"/>
              <a:ext cx="6454697" cy="1956151"/>
            </a:xfrm>
            <a:prstGeom prst="rect">
              <a:avLst/>
            </a:prstGeom>
            <a:noFill/>
            <a:ln>
              <a:noFill/>
            </a:ln>
          </p:spPr>
          <p:txBody>
            <a:bodyPr wrap="square" anchor="ctr">
              <a:spAutoFit/>
            </a:bodyPr>
            <a:lstStyle/>
            <a:p>
              <a:pPr lvl="1">
                <a:buClr>
                  <a:srgbClr val="F5821F"/>
                </a:buClr>
                <a:buSzPct val="85000"/>
                <a:tabLst>
                  <a:tab pos="174625" algn="l"/>
                </a:tabLst>
              </a:pPr>
              <a:r>
                <a:rPr lang="en-US" sz="1400" b="1" i="1" u="none" strike="noStrike" dirty="0">
                  <a:solidFill>
                    <a:srgbClr val="000000"/>
                  </a:solidFill>
                  <a:effectLst/>
                  <a:latin typeface="Calibri" panose="020F0502020204030204" pitchFamily="34" charset="0"/>
                  <a:cs typeface="Calibri" panose="020F0502020204030204" pitchFamily="34" charset="0"/>
                </a:rPr>
                <a:t>Coding Denials</a:t>
              </a:r>
            </a:p>
            <a:p>
              <a:pPr marL="285750" lvl="1" indent="-285750">
                <a:buClr>
                  <a:srgbClr val="F5821F"/>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T</a:t>
              </a:r>
              <a:r>
                <a:rPr lang="en-US" sz="1400" u="none" strike="noStrike" dirty="0">
                  <a:solidFill>
                    <a:srgbClr val="000000"/>
                  </a:solidFill>
                  <a:effectLst/>
                  <a:latin typeface="Calibri" panose="020F0502020204030204" pitchFamily="34" charset="0"/>
                  <a:cs typeface="Calibri" panose="020F0502020204030204" pitchFamily="34" charset="0"/>
                </a:rPr>
                <a:t>ypically</a:t>
              </a:r>
              <a:r>
                <a:rPr lang="en-US" sz="1400" b="0" u="none" strike="noStrike" dirty="0">
                  <a:solidFill>
                    <a:srgbClr val="000000"/>
                  </a:solidFill>
                  <a:effectLst/>
                  <a:latin typeface="Calibri" panose="020F0502020204030204" pitchFamily="34" charset="0"/>
                  <a:cs typeface="Calibri" panose="020F0502020204030204" pitchFamily="34" charset="0"/>
                </a:rPr>
                <a:t> related to CMS NCCI billing guidelines. </a:t>
              </a:r>
              <a:r>
                <a:rPr lang="en-US" sz="1400" dirty="0">
                  <a:solidFill>
                    <a:srgbClr val="000000"/>
                  </a:solidFill>
                  <a:latin typeface="Calibri" panose="020F0502020204030204" pitchFamily="34" charset="0"/>
                  <a:cs typeface="Calibri" panose="020F0502020204030204" pitchFamily="34" charset="0"/>
                </a:rPr>
                <a:t>WellCare of North Carolina may override a denial if the provider submits appropriate documentation, and medical review of the claim verifies that the service or item was coded correctly, that it was medically necessary, and that payment is not included in the payment for some other service or item. </a:t>
              </a:r>
            </a:p>
            <a:p>
              <a:pPr marL="573088" lvl="1" indent="-285750">
                <a:buClr>
                  <a:srgbClr val="F5821F"/>
                </a:buClr>
                <a:buSzPct val="85000"/>
                <a:buFont typeface="Wingdings" panose="05000000000000000000" pitchFamily="2" charset="2"/>
                <a:buChar char="ü"/>
                <a:tabLst>
                  <a:tab pos="174625" algn="l"/>
                </a:tabLst>
              </a:pPr>
              <a:r>
                <a:rPr lang="en-US" dirty="0">
                  <a:solidFill>
                    <a:srgbClr val="F27F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CMS NCCI Initiative </a:t>
              </a:r>
              <a:endParaRPr lang="en-US" dirty="0">
                <a:solidFill>
                  <a:srgbClr val="F27F37"/>
                </a:solidFill>
                <a:latin typeface="Calibri" panose="020F0502020204030204" pitchFamily="34" charset="0"/>
                <a:cs typeface="Calibri" panose="020F0502020204030204" pitchFamily="34" charset="0"/>
              </a:endParaRPr>
            </a:p>
            <a:p>
              <a:pPr marL="573088" lvl="1" indent="-285750">
                <a:buClr>
                  <a:srgbClr val="F5821F"/>
                </a:buClr>
                <a:buSzPct val="85000"/>
                <a:buFont typeface="Wingdings" panose="05000000000000000000" pitchFamily="2" charset="2"/>
                <a:buChar char="ü"/>
                <a:tabLst>
                  <a:tab pos="174625" algn="l"/>
                </a:tabLst>
              </a:pPr>
              <a:r>
                <a:rPr lang="en-US" sz="1400" dirty="0">
                  <a:solidFill>
                    <a:srgbClr val="F27F37"/>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CMS Medicaid NCCI Policies  </a:t>
              </a:r>
              <a:endParaRPr lang="en-US" dirty="0">
                <a:solidFill>
                  <a:srgbClr val="F27F37"/>
                </a:solidFill>
                <a:latin typeface="Calibri" panose="020F0502020204030204" pitchFamily="34" charset="0"/>
                <a:cs typeface="Calibri" panose="020F0502020204030204" pitchFamily="34" charset="0"/>
              </a:endParaRPr>
            </a:p>
            <a:p>
              <a:pPr marL="573088" lvl="1" indent="-285750">
                <a:buClr>
                  <a:srgbClr val="F5821F"/>
                </a:buClr>
                <a:buSzPct val="85000"/>
                <a:buFont typeface="Wingdings" panose="05000000000000000000" pitchFamily="2" charset="2"/>
                <a:buChar char="ü"/>
                <a:tabLst>
                  <a:tab pos="174625" algn="l"/>
                </a:tabLst>
              </a:pPr>
              <a:r>
                <a:rPr lang="en-US" sz="1400" dirty="0">
                  <a:solidFill>
                    <a:srgbClr val="F27F37"/>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ICD-10 Billing Guide</a:t>
              </a:r>
              <a:endParaRPr lang="en-US" sz="1400" dirty="0">
                <a:solidFill>
                  <a:srgbClr val="F27F37"/>
                </a:solidFill>
                <a:latin typeface="Calibri" panose="020F0502020204030204" pitchFamily="34" charset="0"/>
                <a:cs typeface="Calibri" panose="020F0502020204030204" pitchFamily="34" charset="0"/>
              </a:endParaRPr>
            </a:p>
          </p:txBody>
        </p:sp>
        <p:pic>
          <p:nvPicPr>
            <p:cNvPr id="14" name="Picture 13" descr="A close up of a logo&#10;&#10;Description automatically generated with low confidence">
              <a:extLst>
                <a:ext uri="{FF2B5EF4-FFF2-40B4-BE49-F238E27FC236}">
                  <a16:creationId xmlns:a16="http://schemas.microsoft.com/office/drawing/2014/main" id="{8C5327D0-8F24-CB5C-921B-45CAC5666C3D}"/>
                </a:ext>
              </a:extLst>
            </p:cNvPr>
            <p:cNvPicPr>
              <a:picLocks noChangeAspect="1"/>
            </p:cNvPicPr>
            <p:nvPr/>
          </p:nvPicPr>
          <p:blipFill>
            <a:blip r:embed="rId7"/>
            <a:stretch>
              <a:fillRect/>
            </a:stretch>
          </p:blipFill>
          <p:spPr>
            <a:xfrm>
              <a:off x="809499" y="2827607"/>
              <a:ext cx="920797" cy="889366"/>
            </a:xfrm>
            <a:prstGeom prst="rect">
              <a:avLst/>
            </a:prstGeom>
            <a:effectLst>
              <a:outerShdw blurRad="50800" dist="38100" dir="2700000" algn="tl" rotWithShape="0">
                <a:prstClr val="black">
                  <a:alpha val="40000"/>
                </a:prstClr>
              </a:outerShdw>
            </a:effectLst>
          </p:spPr>
        </p:pic>
      </p:grpSp>
      <p:sp>
        <p:nvSpPr>
          <p:cNvPr id="4" name="Slide Number Placeholder 3">
            <a:extLst>
              <a:ext uri="{FF2B5EF4-FFF2-40B4-BE49-F238E27FC236}">
                <a16:creationId xmlns:a16="http://schemas.microsoft.com/office/drawing/2014/main" id="{D33B7B39-0379-497A-E923-C04A0421200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38</a:t>
            </a:fld>
            <a:endParaRPr lang="en-US" b="0" i="0" u="none" strike="noStrike" cap="none" dirty="0">
              <a:solidFill>
                <a:srgbClr val="000000"/>
              </a:solidFill>
              <a:latin typeface="Arial"/>
              <a:ea typeface="Arial"/>
              <a:cs typeface="Arial"/>
              <a:sym typeface="Arial"/>
            </a:endParaRPr>
          </a:p>
        </p:txBody>
      </p:sp>
      <p:sp>
        <p:nvSpPr>
          <p:cNvPr id="8" name="Rectangle 7">
            <a:extLst>
              <a:ext uri="{FF2B5EF4-FFF2-40B4-BE49-F238E27FC236}">
                <a16:creationId xmlns:a16="http://schemas.microsoft.com/office/drawing/2014/main" id="{4D4615DD-13D1-F12E-F92D-437124275B6A}"/>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253693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600" b="1" dirty="0">
                <a:latin typeface="Verdana"/>
                <a:ea typeface="Verdana"/>
                <a:cs typeface="Verdana"/>
                <a:sym typeface="Verdana"/>
              </a:rPr>
              <a:t>Common Causes/Solutions of Denials</a:t>
            </a:r>
            <a:br>
              <a:rPr lang="en-US" sz="2300" b="1" dirty="0">
                <a:latin typeface="Verdana"/>
                <a:ea typeface="Verdana"/>
                <a:cs typeface="Verdana"/>
                <a:sym typeface="Verdana"/>
              </a:rPr>
            </a:br>
            <a:r>
              <a:rPr lang="en-US" sz="1600" b="1" dirty="0">
                <a:latin typeface="Verdana"/>
                <a:ea typeface="Verdana"/>
                <a:cs typeface="Verdana"/>
                <a:sym typeface="Verdana"/>
              </a:rPr>
              <a:t>Continue</a:t>
            </a:r>
            <a:endParaRPr dirty="0"/>
          </a:p>
        </p:txBody>
      </p:sp>
      <p:grpSp>
        <p:nvGrpSpPr>
          <p:cNvPr id="36" name="Group 35">
            <a:extLst>
              <a:ext uri="{FF2B5EF4-FFF2-40B4-BE49-F238E27FC236}">
                <a16:creationId xmlns:a16="http://schemas.microsoft.com/office/drawing/2014/main" id="{AD1647F2-0245-F851-6842-493A93F106A5}"/>
              </a:ext>
            </a:extLst>
          </p:cNvPr>
          <p:cNvGrpSpPr/>
          <p:nvPr/>
        </p:nvGrpSpPr>
        <p:grpSpPr>
          <a:xfrm>
            <a:off x="809500" y="1263777"/>
            <a:ext cx="7605954" cy="1169551"/>
            <a:chOff x="809500" y="1263777"/>
            <a:chExt cx="7605954" cy="1169551"/>
          </a:xfrm>
        </p:grpSpPr>
        <p:grpSp>
          <p:nvGrpSpPr>
            <p:cNvPr id="2" name="Group 1">
              <a:extLst>
                <a:ext uri="{FF2B5EF4-FFF2-40B4-BE49-F238E27FC236}">
                  <a16:creationId xmlns:a16="http://schemas.microsoft.com/office/drawing/2014/main" id="{21D83AC8-AFE0-254C-0856-B5B46778CAAF}"/>
                </a:ext>
              </a:extLst>
            </p:cNvPr>
            <p:cNvGrpSpPr/>
            <p:nvPr/>
          </p:nvGrpSpPr>
          <p:grpSpPr>
            <a:xfrm>
              <a:off x="1269899" y="1263777"/>
              <a:ext cx="7145555" cy="1169551"/>
              <a:chOff x="1269899" y="908177"/>
              <a:chExt cx="7145555" cy="1169551"/>
            </a:xfrm>
          </p:grpSpPr>
          <p:sp>
            <p:nvSpPr>
              <p:cNvPr id="4" name="Rectangle: Rounded Corners 3">
                <a:extLst>
                  <a:ext uri="{FF2B5EF4-FFF2-40B4-BE49-F238E27FC236}">
                    <a16:creationId xmlns:a16="http://schemas.microsoft.com/office/drawing/2014/main" id="{A3AC3B63-20FF-0232-512D-344B86938D6E}"/>
                  </a:ext>
                </a:extLst>
              </p:cNvPr>
              <p:cNvSpPr/>
              <p:nvPr/>
            </p:nvSpPr>
            <p:spPr>
              <a:xfrm>
                <a:off x="1269899" y="908177"/>
                <a:ext cx="7145555" cy="1169551"/>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2A225AD-0B06-3694-F827-FD0CBFD968B9}"/>
                  </a:ext>
                </a:extLst>
              </p:cNvPr>
              <p:cNvSpPr txBox="1"/>
              <p:nvPr/>
            </p:nvSpPr>
            <p:spPr>
              <a:xfrm>
                <a:off x="1730298" y="1015897"/>
                <a:ext cx="6454697" cy="954107"/>
              </a:xfrm>
              <a:prstGeom prst="rect">
                <a:avLst/>
              </a:prstGeom>
              <a:noFill/>
            </p:spPr>
            <p:txBody>
              <a:bodyPr wrap="square">
                <a:spAutoFit/>
              </a:bodyPr>
              <a:lstStyle/>
              <a:p>
                <a:r>
                  <a:rPr lang="en-US" b="1" i="1" dirty="0">
                    <a:latin typeface="Calibri" panose="020F0502020204030204" pitchFamily="34" charset="0"/>
                    <a:cs typeface="Calibri" panose="020F0502020204030204" pitchFamily="34" charset="0"/>
                  </a:rPr>
                  <a:t>Prior Authorization Denial</a:t>
                </a:r>
              </a:p>
              <a:p>
                <a:pPr marL="285750" lvl="1" indent="-285750">
                  <a:buClr>
                    <a:srgbClr val="E3712B"/>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Please utilize WellCare of North Carolina’s auth look up tool to determine if an authorization is required. This website also houses tutorials for requesting authorizations as well as provider portal training and our </a:t>
                </a:r>
                <a:r>
                  <a:rPr lang="en-US" dirty="0">
                    <a:solidFill>
                      <a:srgbClr val="F27F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Quick Reference Guide</a:t>
                </a:r>
                <a:endParaRPr lang="en-US" dirty="0">
                  <a:solidFill>
                    <a:srgbClr val="F27F37"/>
                  </a:solidFill>
                  <a:latin typeface="Calibri" panose="020F0502020204030204" pitchFamily="34" charset="0"/>
                  <a:cs typeface="Calibri" panose="020F0502020204030204" pitchFamily="34" charset="0"/>
                </a:endParaRPr>
              </a:p>
            </p:txBody>
          </p:sp>
        </p:grpSp>
        <p:pic>
          <p:nvPicPr>
            <p:cNvPr id="35" name="Picture 34" descr="Icon&#10;&#10;Description automatically generated">
              <a:extLst>
                <a:ext uri="{FF2B5EF4-FFF2-40B4-BE49-F238E27FC236}">
                  <a16:creationId xmlns:a16="http://schemas.microsoft.com/office/drawing/2014/main" id="{843C0F5F-0A9E-8071-2F59-344936795E2F}"/>
                </a:ext>
              </a:extLst>
            </p:cNvPr>
            <p:cNvPicPr>
              <a:picLocks noChangeAspect="1"/>
            </p:cNvPicPr>
            <p:nvPr/>
          </p:nvPicPr>
          <p:blipFill>
            <a:blip r:embed="rId4"/>
            <a:stretch>
              <a:fillRect/>
            </a:stretch>
          </p:blipFill>
          <p:spPr>
            <a:xfrm>
              <a:off x="809500" y="1388153"/>
              <a:ext cx="920797" cy="920797"/>
            </a:xfrm>
            <a:prstGeom prst="rect">
              <a:avLst/>
            </a:prstGeom>
            <a:effectLst>
              <a:outerShdw blurRad="50800" dist="38100" dir="2700000" algn="tl" rotWithShape="0">
                <a:prstClr val="black">
                  <a:alpha val="40000"/>
                </a:prstClr>
              </a:outerShdw>
            </a:effectLst>
          </p:spPr>
        </p:pic>
      </p:grpSp>
      <p:grpSp>
        <p:nvGrpSpPr>
          <p:cNvPr id="39" name="Group 38">
            <a:extLst>
              <a:ext uri="{FF2B5EF4-FFF2-40B4-BE49-F238E27FC236}">
                <a16:creationId xmlns:a16="http://schemas.microsoft.com/office/drawing/2014/main" id="{CC9CB76B-3E82-C42D-D14E-3AE93C09915B}"/>
              </a:ext>
            </a:extLst>
          </p:cNvPr>
          <p:cNvGrpSpPr/>
          <p:nvPr/>
        </p:nvGrpSpPr>
        <p:grpSpPr>
          <a:xfrm>
            <a:off x="809500" y="2633432"/>
            <a:ext cx="7605954" cy="1539425"/>
            <a:chOff x="809500" y="2633432"/>
            <a:chExt cx="7605954" cy="1539425"/>
          </a:xfrm>
        </p:grpSpPr>
        <p:grpSp>
          <p:nvGrpSpPr>
            <p:cNvPr id="26" name="Group 25">
              <a:extLst>
                <a:ext uri="{FF2B5EF4-FFF2-40B4-BE49-F238E27FC236}">
                  <a16:creationId xmlns:a16="http://schemas.microsoft.com/office/drawing/2014/main" id="{1F837198-F769-B37C-CED9-567F865E4EE4}"/>
                </a:ext>
              </a:extLst>
            </p:cNvPr>
            <p:cNvGrpSpPr/>
            <p:nvPr/>
          </p:nvGrpSpPr>
          <p:grpSpPr>
            <a:xfrm>
              <a:off x="1269899" y="2633432"/>
              <a:ext cx="7145555" cy="1539425"/>
              <a:chOff x="1269899" y="908177"/>
              <a:chExt cx="7145555" cy="1539425"/>
            </a:xfrm>
          </p:grpSpPr>
          <p:sp>
            <p:nvSpPr>
              <p:cNvPr id="27" name="Rectangle: Rounded Corners 26">
                <a:extLst>
                  <a:ext uri="{FF2B5EF4-FFF2-40B4-BE49-F238E27FC236}">
                    <a16:creationId xmlns:a16="http://schemas.microsoft.com/office/drawing/2014/main" id="{15C29228-6B6C-75BC-E223-3E57022E45E5}"/>
                  </a:ext>
                </a:extLst>
              </p:cNvPr>
              <p:cNvSpPr/>
              <p:nvPr/>
            </p:nvSpPr>
            <p:spPr>
              <a:xfrm>
                <a:off x="1269899" y="908177"/>
                <a:ext cx="7145555" cy="1539425"/>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EB39EC-371F-75D9-7AD3-24F56396D270}"/>
                  </a:ext>
                </a:extLst>
              </p:cNvPr>
              <p:cNvSpPr txBox="1"/>
              <p:nvPr/>
            </p:nvSpPr>
            <p:spPr>
              <a:xfrm>
                <a:off x="1730298" y="985390"/>
                <a:ext cx="6454697" cy="1384995"/>
              </a:xfrm>
              <a:prstGeom prst="rect">
                <a:avLst/>
              </a:prstGeom>
              <a:noFill/>
            </p:spPr>
            <p:txBody>
              <a:bodyPr wrap="square">
                <a:spAutoFit/>
              </a:bodyPr>
              <a:lstStyle/>
              <a:p>
                <a:r>
                  <a:rPr lang="en-US" b="1" i="1" dirty="0">
                    <a:solidFill>
                      <a:srgbClr val="000000"/>
                    </a:solidFill>
                    <a:latin typeface="Calibri" panose="020F0502020204030204" pitchFamily="34" charset="0"/>
                    <a:cs typeface="Calibri" panose="020F0502020204030204" pitchFamily="34" charset="0"/>
                  </a:rPr>
                  <a:t>Exact Duplicate</a:t>
                </a:r>
              </a:p>
              <a:p>
                <a:pPr marL="285750" lvl="1" indent="-285750">
                  <a:buClr>
                    <a:srgbClr val="E3712B"/>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If corrected billing is needed, a replacement bill type (UB04 Bill Type ‘xx7’) or resubmission code of 7 on CMS1500 should be utilized. This will allow us to deny the first-time claim billed and process the corrected claim for payment. </a:t>
                </a:r>
              </a:p>
              <a:p>
                <a:pPr marL="285750" lvl="1" indent="-285750">
                  <a:buClr>
                    <a:srgbClr val="E3712B"/>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Vaccines denying as duplicate services due to being provided in other settings such as the hospital/ER or physician’s office.</a:t>
                </a:r>
              </a:p>
            </p:txBody>
          </p:sp>
        </p:grpSp>
        <p:pic>
          <p:nvPicPr>
            <p:cNvPr id="38" name="Picture 37" descr="Icon&#10;&#10;Description automatically generated">
              <a:extLst>
                <a:ext uri="{FF2B5EF4-FFF2-40B4-BE49-F238E27FC236}">
                  <a16:creationId xmlns:a16="http://schemas.microsoft.com/office/drawing/2014/main" id="{74EDDA8A-AD26-EBFA-64E5-3668AF7BE4CF}"/>
                </a:ext>
              </a:extLst>
            </p:cNvPr>
            <p:cNvPicPr>
              <a:picLocks noChangeAspect="1"/>
            </p:cNvPicPr>
            <p:nvPr/>
          </p:nvPicPr>
          <p:blipFill>
            <a:blip r:embed="rId5"/>
            <a:stretch>
              <a:fillRect/>
            </a:stretch>
          </p:blipFill>
          <p:spPr>
            <a:xfrm>
              <a:off x="809500" y="2942745"/>
              <a:ext cx="920797" cy="920797"/>
            </a:xfrm>
            <a:prstGeom prst="rect">
              <a:avLst/>
            </a:prstGeom>
            <a:effectLst>
              <a:outerShdw blurRad="50800" dist="38100" dir="2700000" algn="tl" rotWithShape="0">
                <a:prstClr val="black">
                  <a:alpha val="40000"/>
                </a:prstClr>
              </a:outerShdw>
            </a:effectLst>
          </p:spPr>
        </p:pic>
      </p:grpSp>
      <p:sp>
        <p:nvSpPr>
          <p:cNvPr id="5" name="Slide Number Placeholder 4">
            <a:extLst>
              <a:ext uri="{FF2B5EF4-FFF2-40B4-BE49-F238E27FC236}">
                <a16:creationId xmlns:a16="http://schemas.microsoft.com/office/drawing/2014/main" id="{4D0CCA2E-1253-9C29-12F5-0176DB03FB2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BC8B0C98-E7FB-693A-D756-9B4858A03393}"/>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57029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41" name="Picture 440">
            <a:extLst>
              <a:ext uri="{FF2B5EF4-FFF2-40B4-BE49-F238E27FC236}">
                <a16:creationId xmlns:a16="http://schemas.microsoft.com/office/drawing/2014/main" id="{F12EC090-8B80-3765-36ED-B56DC460CA0A}"/>
              </a:ext>
            </a:extLst>
          </p:cNvPr>
          <p:cNvPicPr>
            <a:picLocks noChangeAspect="1"/>
          </p:cNvPicPr>
          <p:nvPr/>
        </p:nvPicPr>
        <p:blipFill>
          <a:blip r:embed="rId3"/>
          <a:stretch>
            <a:fillRect/>
          </a:stretch>
        </p:blipFill>
        <p:spPr>
          <a:xfrm>
            <a:off x="1807357" y="875297"/>
            <a:ext cx="5474518" cy="3901164"/>
          </a:xfrm>
          <a:prstGeom prst="rect">
            <a:avLst/>
          </a:prstGeom>
        </p:spPr>
      </p:pic>
      <p:sp>
        <p:nvSpPr>
          <p:cNvPr id="405" name="Google Shape;405;p29"/>
          <p:cNvSpPr txBox="1">
            <a:spLocks noGrp="1"/>
          </p:cNvSpPr>
          <p:nvPr>
            <p:ph type="title"/>
          </p:nvPr>
        </p:nvSpPr>
        <p:spPr>
          <a:xfrm>
            <a:off x="382274" y="72048"/>
            <a:ext cx="8520602" cy="918471"/>
          </a:xfrm>
          <a:prstGeom prst="rect">
            <a:avLst/>
          </a:prstGeom>
          <a:noFill/>
          <a:ln>
            <a:noFill/>
          </a:ln>
        </p:spPr>
        <p:txBody>
          <a:bodyPr spcFirstLastPara="1" wrap="square" lIns="91375" tIns="91375" rIns="91375" bIns="91375" anchor="t"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Tica B. Davis</a:t>
            </a:r>
            <a:br>
              <a:rPr lang="en-US" sz="2300" b="1" dirty="0">
                <a:latin typeface="Verdana"/>
                <a:ea typeface="Verdana"/>
                <a:cs typeface="Verdana"/>
                <a:sym typeface="Verdana"/>
              </a:rPr>
            </a:br>
            <a:r>
              <a:rPr lang="en-US" sz="2300" b="1" dirty="0">
                <a:latin typeface="Verdana"/>
                <a:ea typeface="Verdana"/>
                <a:cs typeface="Verdana"/>
                <a:sym typeface="Verdana"/>
              </a:rPr>
              <a:t>Director, Strategic Initiatives</a:t>
            </a:r>
            <a:br>
              <a:rPr lang="en-US" sz="2300" b="1" dirty="0">
                <a:latin typeface="Verdana"/>
                <a:ea typeface="Verdana"/>
                <a:cs typeface="Verdana"/>
                <a:sym typeface="Verdana"/>
              </a:rPr>
            </a:b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fontScale="90000"/>
          </a:bodyPr>
          <a:lstStyle/>
          <a:p>
            <a:pPr marL="0" lvl="0" indent="0" algn="l" rtl="0">
              <a:lnSpc>
                <a:spcPct val="100000"/>
              </a:lnSpc>
              <a:spcBef>
                <a:spcPts val="0"/>
              </a:spcBef>
              <a:spcAft>
                <a:spcPts val="0"/>
              </a:spcAft>
              <a:buClr>
                <a:schemeClr val="accent1"/>
              </a:buClr>
              <a:buSzPts val="2300"/>
              <a:buFont typeface="Verdana"/>
              <a:buNone/>
            </a:pPr>
            <a:r>
              <a:rPr lang="en-US" sz="2600" b="1" dirty="0">
                <a:latin typeface="Verdana"/>
                <a:ea typeface="Verdana"/>
                <a:cs typeface="Verdana"/>
                <a:sym typeface="Verdana"/>
              </a:rPr>
              <a:t>Common Causes/Solutions of Denials</a:t>
            </a:r>
            <a:br>
              <a:rPr lang="en-US" sz="2300" b="1" dirty="0">
                <a:latin typeface="Verdana"/>
                <a:ea typeface="Verdana"/>
                <a:cs typeface="Verdana"/>
                <a:sym typeface="Verdana"/>
              </a:rPr>
            </a:br>
            <a:r>
              <a:rPr lang="en-US" sz="1600" b="1" dirty="0">
                <a:latin typeface="Verdana"/>
                <a:ea typeface="Verdana"/>
                <a:cs typeface="Verdana"/>
                <a:sym typeface="Verdana"/>
              </a:rPr>
              <a:t>Continue</a:t>
            </a:r>
            <a:endParaRPr dirty="0"/>
          </a:p>
        </p:txBody>
      </p:sp>
      <p:grpSp>
        <p:nvGrpSpPr>
          <p:cNvPr id="6" name="Group 5">
            <a:extLst>
              <a:ext uri="{FF2B5EF4-FFF2-40B4-BE49-F238E27FC236}">
                <a16:creationId xmlns:a16="http://schemas.microsoft.com/office/drawing/2014/main" id="{D9F3F317-ED5D-6083-074F-0412A06CA8C7}"/>
              </a:ext>
            </a:extLst>
          </p:cNvPr>
          <p:cNvGrpSpPr/>
          <p:nvPr/>
        </p:nvGrpSpPr>
        <p:grpSpPr>
          <a:xfrm>
            <a:off x="769022" y="1726810"/>
            <a:ext cx="7605954" cy="1689880"/>
            <a:chOff x="769022" y="1726810"/>
            <a:chExt cx="7605954" cy="1689880"/>
          </a:xfrm>
        </p:grpSpPr>
        <p:grpSp>
          <p:nvGrpSpPr>
            <p:cNvPr id="2" name="Group 1">
              <a:extLst>
                <a:ext uri="{FF2B5EF4-FFF2-40B4-BE49-F238E27FC236}">
                  <a16:creationId xmlns:a16="http://schemas.microsoft.com/office/drawing/2014/main" id="{21D83AC8-AFE0-254C-0856-B5B46778CAAF}"/>
                </a:ext>
              </a:extLst>
            </p:cNvPr>
            <p:cNvGrpSpPr/>
            <p:nvPr/>
          </p:nvGrpSpPr>
          <p:grpSpPr>
            <a:xfrm>
              <a:off x="1229421" y="1726810"/>
              <a:ext cx="7145555" cy="1689880"/>
              <a:chOff x="1269899" y="908177"/>
              <a:chExt cx="7145555" cy="1689880"/>
            </a:xfrm>
          </p:grpSpPr>
          <p:sp>
            <p:nvSpPr>
              <p:cNvPr id="4" name="Rectangle: Rounded Corners 3">
                <a:extLst>
                  <a:ext uri="{FF2B5EF4-FFF2-40B4-BE49-F238E27FC236}">
                    <a16:creationId xmlns:a16="http://schemas.microsoft.com/office/drawing/2014/main" id="{A3AC3B63-20FF-0232-512D-344B86938D6E}"/>
                  </a:ext>
                </a:extLst>
              </p:cNvPr>
              <p:cNvSpPr/>
              <p:nvPr/>
            </p:nvSpPr>
            <p:spPr>
              <a:xfrm>
                <a:off x="1269899" y="908177"/>
                <a:ext cx="7145555" cy="1689880"/>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2A225AD-0B06-3694-F827-FD0CBFD968B9}"/>
                  </a:ext>
                </a:extLst>
              </p:cNvPr>
              <p:cNvSpPr txBox="1"/>
              <p:nvPr/>
            </p:nvSpPr>
            <p:spPr>
              <a:xfrm>
                <a:off x="1730298" y="952898"/>
                <a:ext cx="6454697" cy="1600438"/>
              </a:xfrm>
              <a:prstGeom prst="rect">
                <a:avLst/>
              </a:prstGeom>
              <a:noFill/>
            </p:spPr>
            <p:txBody>
              <a:bodyPr wrap="square">
                <a:spAutoFit/>
              </a:bodyPr>
              <a:lstStyle/>
              <a:p>
                <a:r>
                  <a:rPr lang="en-US" b="1" i="1" dirty="0">
                    <a:latin typeface="Calibri" panose="020F0502020204030204" pitchFamily="34" charset="0"/>
                    <a:cs typeface="Calibri" panose="020F0502020204030204" pitchFamily="34" charset="0"/>
                  </a:rPr>
                  <a:t>Timely Filing </a:t>
                </a:r>
              </a:p>
              <a:p>
                <a:pPr marL="285750" lvl="1" indent="-285750">
                  <a:buClr>
                    <a:srgbClr val="E3712B"/>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First time claims must be received within 180 days from the date of service (or discharge date).</a:t>
                </a:r>
              </a:p>
              <a:p>
                <a:pPr marL="285750" lvl="1" indent="-285750">
                  <a:buClr>
                    <a:srgbClr val="E3712B"/>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Corrected claims and claim disputes/reconsiderations must be received within 180 days from the original date of notification of payment or denial.</a:t>
                </a:r>
              </a:p>
              <a:p>
                <a:pPr marL="285750" lvl="1" indent="-285750">
                  <a:buClr>
                    <a:srgbClr val="E3712B"/>
                  </a:buClr>
                  <a:buSzPct val="85000"/>
                  <a:buFont typeface="Wingdings" panose="05000000000000000000" pitchFamily="2" charset="2"/>
                  <a:buChar char="q"/>
                  <a:tabLst>
                    <a:tab pos="174625" algn="l"/>
                  </a:tabLst>
                </a:pPr>
                <a:r>
                  <a:rPr lang="en-US" dirty="0">
                    <a:latin typeface="Calibri" panose="020F0502020204030204" pitchFamily="34" charset="0"/>
                    <a:cs typeface="Calibri" panose="020F0502020204030204" pitchFamily="34" charset="0"/>
                  </a:rPr>
                  <a:t>Appeals must be received within 30 days from the original date of notification of payment or denial. </a:t>
                </a:r>
              </a:p>
            </p:txBody>
          </p:sp>
        </p:grpSp>
        <p:pic>
          <p:nvPicPr>
            <p:cNvPr id="5" name="Picture 4" descr="Icon&#10;&#10;Description automatically generated">
              <a:extLst>
                <a:ext uri="{FF2B5EF4-FFF2-40B4-BE49-F238E27FC236}">
                  <a16:creationId xmlns:a16="http://schemas.microsoft.com/office/drawing/2014/main" id="{18F80E33-818B-ADBE-86BC-C3CAE5AE7A6D}"/>
                </a:ext>
              </a:extLst>
            </p:cNvPr>
            <p:cNvPicPr>
              <a:picLocks noChangeAspect="1"/>
            </p:cNvPicPr>
            <p:nvPr/>
          </p:nvPicPr>
          <p:blipFill>
            <a:blip r:embed="rId3"/>
            <a:stretch>
              <a:fillRect/>
            </a:stretch>
          </p:blipFill>
          <p:spPr>
            <a:xfrm>
              <a:off x="769022" y="2111350"/>
              <a:ext cx="920797" cy="920797"/>
            </a:xfrm>
            <a:prstGeom prst="rect">
              <a:avLst/>
            </a:prstGeom>
            <a:effectLst>
              <a:outerShdw blurRad="50800" dist="38100" dir="2700000" algn="tl" rotWithShape="0">
                <a:prstClr val="black">
                  <a:alpha val="40000"/>
                </a:prstClr>
              </a:outerShdw>
            </a:effectLst>
          </p:spPr>
        </p:pic>
      </p:grpSp>
      <p:sp>
        <p:nvSpPr>
          <p:cNvPr id="7" name="Slide Number Placeholder 6">
            <a:extLst>
              <a:ext uri="{FF2B5EF4-FFF2-40B4-BE49-F238E27FC236}">
                <a16:creationId xmlns:a16="http://schemas.microsoft.com/office/drawing/2014/main" id="{DD07C0F0-C8CD-C723-8507-013BF3D22C7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40</a:t>
            </a:fld>
            <a:endParaRPr lang="en-US" b="0" i="0" u="none" strike="noStrike" cap="none" dirty="0">
              <a:solidFill>
                <a:srgbClr val="000000"/>
              </a:solidFill>
              <a:latin typeface="Arial"/>
              <a:ea typeface="Arial"/>
              <a:cs typeface="Arial"/>
              <a:sym typeface="Arial"/>
            </a:endParaRPr>
          </a:p>
        </p:txBody>
      </p:sp>
      <p:sp>
        <p:nvSpPr>
          <p:cNvPr id="8" name="Rectangle 7">
            <a:extLst>
              <a:ext uri="{FF2B5EF4-FFF2-40B4-BE49-F238E27FC236}">
                <a16:creationId xmlns:a16="http://schemas.microsoft.com/office/drawing/2014/main" id="{70C423CF-14CC-3E0C-56D4-B19A9ECD2013}"/>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1601897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Claims Resources / Billings Tips</a:t>
            </a:r>
            <a:endParaRPr dirty="0"/>
          </a:p>
        </p:txBody>
      </p:sp>
      <p:grpSp>
        <p:nvGrpSpPr>
          <p:cNvPr id="31" name="Group 30">
            <a:extLst>
              <a:ext uri="{FF2B5EF4-FFF2-40B4-BE49-F238E27FC236}">
                <a16:creationId xmlns:a16="http://schemas.microsoft.com/office/drawing/2014/main" id="{FDD6E1EE-9449-5A94-69C3-0B9D6AFA1E27}"/>
              </a:ext>
            </a:extLst>
          </p:cNvPr>
          <p:cNvGrpSpPr/>
          <p:nvPr/>
        </p:nvGrpSpPr>
        <p:grpSpPr>
          <a:xfrm>
            <a:off x="917795" y="1113737"/>
            <a:ext cx="7308410" cy="2916026"/>
            <a:chOff x="769023" y="821525"/>
            <a:chExt cx="7308410" cy="2916026"/>
          </a:xfrm>
        </p:grpSpPr>
        <p:grpSp>
          <p:nvGrpSpPr>
            <p:cNvPr id="8" name="Group 7">
              <a:extLst>
                <a:ext uri="{FF2B5EF4-FFF2-40B4-BE49-F238E27FC236}">
                  <a16:creationId xmlns:a16="http://schemas.microsoft.com/office/drawing/2014/main" id="{4FF0AD87-7725-C676-7135-AC714E65F0DF}"/>
                </a:ext>
              </a:extLst>
            </p:cNvPr>
            <p:cNvGrpSpPr/>
            <p:nvPr/>
          </p:nvGrpSpPr>
          <p:grpSpPr>
            <a:xfrm>
              <a:off x="769023" y="821525"/>
              <a:ext cx="3868291" cy="920797"/>
              <a:chOff x="769023" y="1491576"/>
              <a:chExt cx="3868291" cy="920797"/>
            </a:xfrm>
          </p:grpSpPr>
          <p:grpSp>
            <p:nvGrpSpPr>
              <p:cNvPr id="2" name="Group 1">
                <a:extLst>
                  <a:ext uri="{FF2B5EF4-FFF2-40B4-BE49-F238E27FC236}">
                    <a16:creationId xmlns:a16="http://schemas.microsoft.com/office/drawing/2014/main" id="{21D83AC8-AFE0-254C-0856-B5B46778CAAF}"/>
                  </a:ext>
                </a:extLst>
              </p:cNvPr>
              <p:cNvGrpSpPr/>
              <p:nvPr/>
            </p:nvGrpSpPr>
            <p:grpSpPr>
              <a:xfrm>
                <a:off x="1229421" y="1625210"/>
                <a:ext cx="3407893" cy="653533"/>
                <a:chOff x="1269899" y="908177"/>
                <a:chExt cx="3407893" cy="653533"/>
              </a:xfrm>
            </p:grpSpPr>
            <p:sp>
              <p:nvSpPr>
                <p:cNvPr id="4" name="Rectangle: Rounded Corners 3">
                  <a:extLst>
                    <a:ext uri="{FF2B5EF4-FFF2-40B4-BE49-F238E27FC236}">
                      <a16:creationId xmlns:a16="http://schemas.microsoft.com/office/drawing/2014/main" id="{A3AC3B63-20FF-0232-512D-344B86938D6E}"/>
                    </a:ext>
                  </a:extLst>
                </p:cNvPr>
                <p:cNvSpPr/>
                <p:nvPr/>
              </p:nvSpPr>
              <p:spPr>
                <a:xfrm>
                  <a:off x="1269899" y="908177"/>
                  <a:ext cx="3407893" cy="653533"/>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2A225AD-0B06-3694-F827-FD0CBFD968B9}"/>
                    </a:ext>
                  </a:extLst>
                </p:cNvPr>
                <p:cNvSpPr txBox="1"/>
                <p:nvPr/>
              </p:nvSpPr>
              <p:spPr>
                <a:xfrm>
                  <a:off x="1730298" y="973331"/>
                  <a:ext cx="2882180" cy="523220"/>
                </a:xfrm>
                <a:prstGeom prst="rect">
                  <a:avLst/>
                </a:prstGeom>
                <a:noFill/>
              </p:spPr>
              <p:txBody>
                <a:bodyPr wrap="square">
                  <a:spAutoFit/>
                </a:bodyPr>
                <a:lstStyle/>
                <a:p>
                  <a:pPr algn="ctr"/>
                  <a:r>
                    <a:rPr lang="en-US" b="1" i="1" dirty="0">
                      <a:latin typeface="Calibri" panose="020F0502020204030204" pitchFamily="34" charset="0"/>
                      <a:cs typeface="Calibri" panose="020F0502020204030204" pitchFamily="34" charset="0"/>
                    </a:rPr>
                    <a:t>WellCare of North Carolina</a:t>
                  </a:r>
                  <a:endParaRPr lang="en-US" i="1" dirty="0">
                    <a:latin typeface="Calibri" panose="020F0502020204030204" pitchFamily="34" charset="0"/>
                    <a:cs typeface="Calibri" panose="020F0502020204030204" pitchFamily="34" charset="0"/>
                  </a:endParaRPr>
                </a:p>
                <a:p>
                  <a:pPr lvl="1" algn="ctr">
                    <a:buClr>
                      <a:srgbClr val="E3712B"/>
                    </a:buClr>
                    <a:buSzPct val="85000"/>
                    <a:tabLst>
                      <a:tab pos="174625" algn="l"/>
                    </a:tabLst>
                  </a:pPr>
                  <a:r>
                    <a:rPr lang="en-US" dirty="0">
                      <a:solidFill>
                        <a:srgbClr val="F27F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www.WellCareNC.com</a:t>
                  </a:r>
                  <a:r>
                    <a:rPr lang="en-US" dirty="0">
                      <a:solidFill>
                        <a:srgbClr val="F27F37"/>
                      </a:solidFill>
                      <a:latin typeface="Calibri" panose="020F0502020204030204" pitchFamily="34" charset="0"/>
                      <a:cs typeface="Calibri" panose="020F0502020204030204" pitchFamily="34" charset="0"/>
                    </a:rPr>
                    <a:t> </a:t>
                  </a:r>
                </a:p>
              </p:txBody>
            </p:sp>
          </p:grpSp>
          <p:pic>
            <p:nvPicPr>
              <p:cNvPr id="7" name="Picture 6" descr="Icon&#10;&#10;Description automatically generated">
                <a:extLst>
                  <a:ext uri="{FF2B5EF4-FFF2-40B4-BE49-F238E27FC236}">
                    <a16:creationId xmlns:a16="http://schemas.microsoft.com/office/drawing/2014/main" id="{27491086-7397-CF2F-60FB-147FAC8D8218}"/>
                  </a:ext>
                </a:extLst>
              </p:cNvPr>
              <p:cNvPicPr>
                <a:picLocks noChangeAspect="1"/>
              </p:cNvPicPr>
              <p:nvPr/>
            </p:nvPicPr>
            <p:blipFill>
              <a:blip r:embed="rId4"/>
              <a:stretch>
                <a:fillRect/>
              </a:stretch>
            </p:blipFill>
            <p:spPr>
              <a:xfrm>
                <a:off x="769023" y="1491576"/>
                <a:ext cx="920797" cy="920797"/>
              </a:xfrm>
              <a:prstGeom prst="rect">
                <a:avLst/>
              </a:prstGeom>
              <a:effectLst>
                <a:outerShdw blurRad="50800" dist="38100" dir="2700000" algn="tl" rotWithShape="0">
                  <a:prstClr val="black">
                    <a:alpha val="40000"/>
                  </a:prstClr>
                </a:outerShdw>
              </a:effectLst>
            </p:spPr>
          </p:pic>
        </p:grpSp>
        <p:grpSp>
          <p:nvGrpSpPr>
            <p:cNvPr id="27" name="Group 26">
              <a:extLst>
                <a:ext uri="{FF2B5EF4-FFF2-40B4-BE49-F238E27FC236}">
                  <a16:creationId xmlns:a16="http://schemas.microsoft.com/office/drawing/2014/main" id="{244E1030-135D-7A92-B055-CE517250C867}"/>
                </a:ext>
              </a:extLst>
            </p:cNvPr>
            <p:cNvGrpSpPr/>
            <p:nvPr/>
          </p:nvGrpSpPr>
          <p:grpSpPr>
            <a:xfrm>
              <a:off x="4209142" y="1807476"/>
              <a:ext cx="3868291" cy="920797"/>
              <a:chOff x="4209142" y="1646782"/>
              <a:chExt cx="3868291" cy="920797"/>
            </a:xfrm>
          </p:grpSpPr>
          <p:grpSp>
            <p:nvGrpSpPr>
              <p:cNvPr id="16" name="Group 15">
                <a:extLst>
                  <a:ext uri="{FF2B5EF4-FFF2-40B4-BE49-F238E27FC236}">
                    <a16:creationId xmlns:a16="http://schemas.microsoft.com/office/drawing/2014/main" id="{59A6CF5B-AF37-6D38-68A3-47E9CBB5DC07}"/>
                  </a:ext>
                </a:extLst>
              </p:cNvPr>
              <p:cNvGrpSpPr/>
              <p:nvPr/>
            </p:nvGrpSpPr>
            <p:grpSpPr>
              <a:xfrm flipH="1">
                <a:off x="4209142" y="1780416"/>
                <a:ext cx="3407893" cy="653533"/>
                <a:chOff x="1269899" y="908177"/>
                <a:chExt cx="3407893" cy="653533"/>
              </a:xfrm>
            </p:grpSpPr>
            <p:sp>
              <p:nvSpPr>
                <p:cNvPr id="18" name="Rectangle: Rounded Corners 17">
                  <a:extLst>
                    <a:ext uri="{FF2B5EF4-FFF2-40B4-BE49-F238E27FC236}">
                      <a16:creationId xmlns:a16="http://schemas.microsoft.com/office/drawing/2014/main" id="{C6FFCF62-45CF-FE21-A2A5-07D07E0D4572}"/>
                    </a:ext>
                  </a:extLst>
                </p:cNvPr>
                <p:cNvSpPr/>
                <p:nvPr/>
              </p:nvSpPr>
              <p:spPr>
                <a:xfrm>
                  <a:off x="1269899" y="908177"/>
                  <a:ext cx="3407893" cy="653533"/>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93E69E6-9183-1D30-715F-6447D0415BC2}"/>
                    </a:ext>
                  </a:extLst>
                </p:cNvPr>
                <p:cNvSpPr txBox="1"/>
                <p:nvPr/>
              </p:nvSpPr>
              <p:spPr>
                <a:xfrm>
                  <a:off x="1730298" y="1081052"/>
                  <a:ext cx="2882180" cy="307777"/>
                </a:xfrm>
                <a:prstGeom prst="rect">
                  <a:avLst/>
                </a:prstGeom>
                <a:noFill/>
              </p:spPr>
              <p:txBody>
                <a:bodyPr wrap="square">
                  <a:spAutoFit/>
                </a:bodyPr>
                <a:lstStyle/>
                <a:p>
                  <a:pPr algn="ctr"/>
                  <a:r>
                    <a:rPr lang="en-US" b="1" i="1" dirty="0">
                      <a:solidFill>
                        <a:srgbClr val="F27F37"/>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WellCare Provider Manual</a:t>
                  </a:r>
                  <a:endParaRPr lang="en-US" i="1" dirty="0">
                    <a:solidFill>
                      <a:srgbClr val="F27F37"/>
                    </a:solidFill>
                    <a:latin typeface="Calibri" panose="020F0502020204030204" pitchFamily="34" charset="0"/>
                    <a:cs typeface="Calibri" panose="020F0502020204030204" pitchFamily="34" charset="0"/>
                  </a:endParaRPr>
                </a:p>
              </p:txBody>
            </p:sp>
          </p:grpSp>
          <p:pic>
            <p:nvPicPr>
              <p:cNvPr id="26" name="Picture 25" descr="Icon&#10;&#10;Description automatically generated">
                <a:extLst>
                  <a:ext uri="{FF2B5EF4-FFF2-40B4-BE49-F238E27FC236}">
                    <a16:creationId xmlns:a16="http://schemas.microsoft.com/office/drawing/2014/main" id="{92ED3B03-9398-8B93-1608-F4115DE249F4}"/>
                  </a:ext>
                </a:extLst>
              </p:cNvPr>
              <p:cNvPicPr>
                <a:picLocks noChangeAspect="1"/>
              </p:cNvPicPr>
              <p:nvPr/>
            </p:nvPicPr>
            <p:blipFill>
              <a:blip r:embed="rId6"/>
              <a:stretch>
                <a:fillRect/>
              </a:stretch>
            </p:blipFill>
            <p:spPr>
              <a:xfrm>
                <a:off x="7156636" y="1646782"/>
                <a:ext cx="920797" cy="920797"/>
              </a:xfrm>
              <a:prstGeom prst="rect">
                <a:avLst/>
              </a:prstGeom>
              <a:effectLst>
                <a:outerShdw blurRad="50800" dist="38100" dir="2700000" algn="tl" rotWithShape="0">
                  <a:prstClr val="black">
                    <a:alpha val="40000"/>
                  </a:prstClr>
                </a:outerShdw>
              </a:effectLst>
            </p:spPr>
          </p:pic>
        </p:grpSp>
        <p:grpSp>
          <p:nvGrpSpPr>
            <p:cNvPr id="30" name="Group 29">
              <a:extLst>
                <a:ext uri="{FF2B5EF4-FFF2-40B4-BE49-F238E27FC236}">
                  <a16:creationId xmlns:a16="http://schemas.microsoft.com/office/drawing/2014/main" id="{C8F9AE2F-5788-F1A7-FBCA-4CC912502446}"/>
                </a:ext>
              </a:extLst>
            </p:cNvPr>
            <p:cNvGrpSpPr/>
            <p:nvPr/>
          </p:nvGrpSpPr>
          <p:grpSpPr>
            <a:xfrm>
              <a:off x="769023" y="2816754"/>
              <a:ext cx="3868291" cy="920797"/>
              <a:chOff x="769023" y="2480382"/>
              <a:chExt cx="3868291" cy="920797"/>
            </a:xfrm>
          </p:grpSpPr>
          <p:grpSp>
            <p:nvGrpSpPr>
              <p:cNvPr id="10" name="Group 9">
                <a:extLst>
                  <a:ext uri="{FF2B5EF4-FFF2-40B4-BE49-F238E27FC236}">
                    <a16:creationId xmlns:a16="http://schemas.microsoft.com/office/drawing/2014/main" id="{E117D062-E151-4AD6-E7FE-6CA92276DB44}"/>
                  </a:ext>
                </a:extLst>
              </p:cNvPr>
              <p:cNvGrpSpPr/>
              <p:nvPr/>
            </p:nvGrpSpPr>
            <p:grpSpPr>
              <a:xfrm>
                <a:off x="1229421" y="2605669"/>
                <a:ext cx="3407893" cy="653533"/>
                <a:chOff x="1269899" y="908177"/>
                <a:chExt cx="3407893" cy="653533"/>
              </a:xfrm>
            </p:grpSpPr>
            <p:sp>
              <p:nvSpPr>
                <p:cNvPr id="12" name="Rectangle: Rounded Corners 11">
                  <a:extLst>
                    <a:ext uri="{FF2B5EF4-FFF2-40B4-BE49-F238E27FC236}">
                      <a16:creationId xmlns:a16="http://schemas.microsoft.com/office/drawing/2014/main" id="{4E68240C-AC69-7DF7-0173-A6422C2EB51C}"/>
                    </a:ext>
                  </a:extLst>
                </p:cNvPr>
                <p:cNvSpPr/>
                <p:nvPr/>
              </p:nvSpPr>
              <p:spPr>
                <a:xfrm>
                  <a:off x="1269899" y="908177"/>
                  <a:ext cx="3407893" cy="653533"/>
                </a:xfrm>
                <a:prstGeom prst="roundRect">
                  <a:avLst/>
                </a:prstGeom>
                <a:solidFill>
                  <a:schemeClr val="bg1"/>
                </a:solidFill>
                <a:ln w="38100">
                  <a:solidFill>
                    <a:srgbClr val="F582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D70A136-277A-FDE0-2758-845BA54C6A64}"/>
                    </a:ext>
                  </a:extLst>
                </p:cNvPr>
                <p:cNvSpPr txBox="1"/>
                <p:nvPr/>
              </p:nvSpPr>
              <p:spPr>
                <a:xfrm>
                  <a:off x="1730298" y="1081052"/>
                  <a:ext cx="2882180" cy="307777"/>
                </a:xfrm>
                <a:prstGeom prst="rect">
                  <a:avLst/>
                </a:prstGeom>
                <a:noFill/>
              </p:spPr>
              <p:txBody>
                <a:bodyPr wrap="square" anchor="ctr">
                  <a:spAutoFit/>
                </a:bodyPr>
                <a:lstStyle/>
                <a:p>
                  <a:pPr algn="ctr"/>
                  <a:r>
                    <a:rPr lang="en-US" b="1" i="1" dirty="0">
                      <a:solidFill>
                        <a:srgbClr val="F27F37"/>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WellCare Quick Reference Guide</a:t>
                  </a:r>
                  <a:endParaRPr lang="en-US" i="1" dirty="0">
                    <a:solidFill>
                      <a:srgbClr val="F27F37"/>
                    </a:solidFill>
                    <a:latin typeface="Calibri" panose="020F0502020204030204" pitchFamily="34" charset="0"/>
                    <a:cs typeface="Calibri" panose="020F0502020204030204" pitchFamily="34" charset="0"/>
                  </a:endParaRPr>
                </a:p>
              </p:txBody>
            </p:sp>
          </p:grpSp>
          <p:pic>
            <p:nvPicPr>
              <p:cNvPr id="29" name="Picture 28" descr="Logo, icon&#10;&#10;Description automatically generated">
                <a:extLst>
                  <a:ext uri="{FF2B5EF4-FFF2-40B4-BE49-F238E27FC236}">
                    <a16:creationId xmlns:a16="http://schemas.microsoft.com/office/drawing/2014/main" id="{2D0C2D72-4ECF-8120-86AD-3619ACBE43D8}"/>
                  </a:ext>
                </a:extLst>
              </p:cNvPr>
              <p:cNvPicPr>
                <a:picLocks noChangeAspect="1"/>
              </p:cNvPicPr>
              <p:nvPr/>
            </p:nvPicPr>
            <p:blipFill>
              <a:blip r:embed="rId8"/>
              <a:stretch>
                <a:fillRect/>
              </a:stretch>
            </p:blipFill>
            <p:spPr>
              <a:xfrm>
                <a:off x="769023" y="2480382"/>
                <a:ext cx="920797" cy="920797"/>
              </a:xfrm>
              <a:prstGeom prst="rect">
                <a:avLst/>
              </a:prstGeom>
              <a:effectLst>
                <a:outerShdw blurRad="50800" dist="38100" dir="2700000" algn="tl" rotWithShape="0">
                  <a:prstClr val="black">
                    <a:alpha val="40000"/>
                  </a:prstClr>
                </a:outerShdw>
              </a:effectLst>
            </p:spPr>
          </p:pic>
        </p:grpSp>
      </p:grpSp>
      <p:sp>
        <p:nvSpPr>
          <p:cNvPr id="5" name="Slide Number Placeholder 4">
            <a:extLst>
              <a:ext uri="{FF2B5EF4-FFF2-40B4-BE49-F238E27FC236}">
                <a16:creationId xmlns:a16="http://schemas.microsoft.com/office/drawing/2014/main" id="{B9CE4A30-885A-7BE1-177A-2E547DC39BB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41</a:t>
            </a:fld>
            <a:endParaRPr lang="en-US"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6FA3C192-4740-DF03-CF81-E0278EEF1848}"/>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4169438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DA7A-FBF2-B840-12F2-477F4D52FAF8}"/>
              </a:ext>
            </a:extLst>
          </p:cNvPr>
          <p:cNvSpPr>
            <a:spLocks noGrp="1"/>
          </p:cNvSpPr>
          <p:nvPr>
            <p:ph type="title"/>
          </p:nvPr>
        </p:nvSpPr>
        <p:spPr>
          <a:xfrm>
            <a:off x="53281" y="59846"/>
            <a:ext cx="8520603" cy="572703"/>
          </a:xfrm>
        </p:spPr>
        <p:txBody>
          <a:bodyPr/>
          <a:lstStyle/>
          <a:p>
            <a:r>
              <a:rPr lang="en-US" dirty="0"/>
              <a:t>Optum Relationship</a:t>
            </a:r>
          </a:p>
        </p:txBody>
      </p:sp>
      <p:sp>
        <p:nvSpPr>
          <p:cNvPr id="3" name="TextBox 2">
            <a:extLst>
              <a:ext uri="{FF2B5EF4-FFF2-40B4-BE49-F238E27FC236}">
                <a16:creationId xmlns:a16="http://schemas.microsoft.com/office/drawing/2014/main" id="{F2AF50BC-ECB5-D33F-0329-678CC68910FE}"/>
              </a:ext>
            </a:extLst>
          </p:cNvPr>
          <p:cNvSpPr txBox="1"/>
          <p:nvPr/>
        </p:nvSpPr>
        <p:spPr>
          <a:xfrm>
            <a:off x="715617" y="501670"/>
            <a:ext cx="8488017" cy="4426853"/>
          </a:xfrm>
          <a:prstGeom prst="rect">
            <a:avLst/>
          </a:prstGeom>
          <a:noFill/>
        </p:spPr>
        <p:txBody>
          <a:bodyPr wrap="square" rtlCol="0">
            <a:spAutoFit/>
          </a:bodyPr>
          <a:lstStyle/>
          <a:p>
            <a:pPr marL="0" marR="0">
              <a:spcBef>
                <a:spcPts val="200"/>
              </a:spcBef>
              <a:spcAft>
                <a:spcPts val="0"/>
              </a:spcAft>
            </a:pPr>
            <a:r>
              <a:rPr lang="en-US" b="1"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Summary</a:t>
            </a:r>
          </a:p>
          <a:p>
            <a:pPr marL="0" marR="0">
              <a:spcBef>
                <a:spcPts val="200"/>
              </a:spcBef>
              <a:spcAft>
                <a:spcPts val="0"/>
              </a:spcAft>
            </a:pPr>
            <a:endParaRPr lang="en-US"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r>
              <a:rPr lang="en-US" dirty="0">
                <a:effectLst/>
                <a:latin typeface="Arial" panose="020B0604020202020204" pitchFamily="34" charset="0"/>
                <a:ea typeface="Calibri" panose="020F0502020204030204" pitchFamily="34" charset="0"/>
              </a:rPr>
              <a:t>Optum is a vendor that conducts prepay claim reviews to validate billing. The Health Plan</a:t>
            </a:r>
            <a:r>
              <a:rPr lang="en-US" dirty="0">
                <a:effectLst/>
                <a:latin typeface="Arial" panose="020B0604020202020204" pitchFamily="34" charset="0"/>
                <a:ea typeface="Times New Roman" panose="02020603050405020304" pitchFamily="18" charset="0"/>
              </a:rPr>
              <a:t> has an obligation to our customers to ensure that each claim is paid correctly, according to member and provider contracts and industry standards for appropriate coding and billing. We currently review claims for coding and billing accuracy. </a:t>
            </a:r>
          </a:p>
          <a:p>
            <a:pPr marL="0" marR="0"/>
            <a:endParaRPr lang="en-US" dirty="0">
              <a:latin typeface="Arial" panose="020B0604020202020204" pitchFamily="34" charset="0"/>
              <a:ea typeface="Times New Roman" panose="02020603050405020304" pitchFamily="18" charset="0"/>
            </a:endParaRPr>
          </a:p>
          <a:p>
            <a:pPr marL="0" marR="0"/>
            <a:r>
              <a:rPr lang="en-US" dirty="0">
                <a:effectLst/>
                <a:latin typeface="Arial" panose="020B0604020202020204" pitchFamily="34" charset="0"/>
                <a:ea typeface="Times New Roman" panose="02020603050405020304" pitchFamily="18" charset="0"/>
              </a:rPr>
              <a:t>Providers can expect to receive correspondence from Optum on WellCare’s behalf:</a:t>
            </a:r>
          </a:p>
          <a:p>
            <a:pPr marL="0" marR="0"/>
            <a:endParaRPr lang="en-US" dirty="0">
              <a:effectLst/>
              <a:latin typeface="Times New Roman" panose="02020603050405020304" pitchFamily="18" charset="0"/>
              <a:ea typeface="Calibri" panose="020F0502020204030204" pitchFamily="34" charset="0"/>
            </a:endParaRPr>
          </a:p>
          <a:p>
            <a:pPr marL="342900" marR="0" lvl="0" indent="-342900">
              <a:buFont typeface="Symbol" panose="05050102010706020507" pitchFamily="18" charset="2"/>
              <a:buChar char=""/>
            </a:pPr>
            <a:r>
              <a:rPr lang="en-US" dirty="0">
                <a:effectLst/>
                <a:latin typeface="Arial" panose="020B0604020202020204" pitchFamily="34" charset="0"/>
                <a:ea typeface="Calibri" panose="020F0502020204030204" pitchFamily="34" charset="0"/>
              </a:rPr>
              <a:t>In the letters the provider receives (Request for Medical Records, Review Determination, etc.) the Contact Number for the Optum PIRT is included.</a:t>
            </a:r>
            <a:endParaRPr lang="en-US" dirty="0">
              <a:effectLst/>
              <a:latin typeface="Times New Roman" panose="02020603050405020304" pitchFamily="18" charset="0"/>
              <a:ea typeface="Calibri" panose="020F0502020204030204" pitchFamily="34" charset="0"/>
            </a:endParaRPr>
          </a:p>
          <a:p>
            <a:pPr marL="342900" marR="0" lvl="0" indent="-342900">
              <a:buFont typeface="Symbol" panose="05050102010706020507" pitchFamily="18" charset="2"/>
              <a:buChar char=""/>
            </a:pPr>
            <a:r>
              <a:rPr lang="en-US" dirty="0">
                <a:effectLst/>
                <a:latin typeface="Arial" panose="020B0604020202020204" pitchFamily="34" charset="0"/>
                <a:ea typeface="Calibri" panose="020F0502020204030204" pitchFamily="34" charset="0"/>
              </a:rPr>
              <a:t>Support activities include explaining why claims are denied for medical records, where to send Medical Records, Optum’s case status, and requests for copies of Optum-generated letters. </a:t>
            </a:r>
            <a:endParaRPr lang="en-US" dirty="0">
              <a:effectLst/>
              <a:latin typeface="Times New Roman" panose="02020603050405020304" pitchFamily="18" charset="0"/>
              <a:ea typeface="Calibri" panose="020F0502020204030204" pitchFamily="34" charset="0"/>
            </a:endParaRPr>
          </a:p>
          <a:p>
            <a:pPr marL="342900" marR="0" lvl="0" indent="-342900">
              <a:buFont typeface="Symbol" panose="05050102010706020507" pitchFamily="18" charset="2"/>
              <a:buChar char=""/>
            </a:pPr>
            <a:r>
              <a:rPr lang="en-US" dirty="0">
                <a:effectLst/>
                <a:latin typeface="Arial" panose="020B0604020202020204" pitchFamily="34" charset="0"/>
                <a:ea typeface="Calibri" panose="020F0502020204030204" pitchFamily="34" charset="0"/>
              </a:rPr>
              <a:t>Additionally, Optum handles 1</a:t>
            </a:r>
            <a:r>
              <a:rPr lang="en-US" baseline="30000" dirty="0">
                <a:effectLst/>
                <a:latin typeface="Arial" panose="020B0604020202020204" pitchFamily="34" charset="0"/>
                <a:ea typeface="Calibri" panose="020F0502020204030204" pitchFamily="34" charset="0"/>
              </a:rPr>
              <a:t>st</a:t>
            </a:r>
            <a:r>
              <a:rPr lang="en-US" dirty="0">
                <a:effectLst/>
                <a:latin typeface="Arial" panose="020B0604020202020204" pitchFamily="34" charset="0"/>
                <a:ea typeface="Calibri" panose="020F0502020204030204" pitchFamily="34" charset="0"/>
              </a:rPr>
              <a:t> level appeals and inquiries related to those appeals. </a:t>
            </a:r>
          </a:p>
          <a:p>
            <a:pPr marL="342900" marR="0" lvl="0" indent="-342900">
              <a:buFont typeface="Symbol" panose="05050102010706020507" pitchFamily="18" charset="2"/>
              <a:buChar char=""/>
            </a:pPr>
            <a:endParaRPr lang="en-US"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Times New Roman" panose="02020603050405020304" pitchFamily="18" charset="0"/>
              </a:rPr>
              <a:t>When a claim is selected for Medical Record review (prepayment</a:t>
            </a:r>
            <a:r>
              <a:rPr lang="en-US" dirty="0">
                <a:latin typeface="Arial" panose="020B0604020202020204" pitchFamily="34" charset="0"/>
                <a:ea typeface="Calibri" panose="020F0502020204030204" pitchFamily="34" charset="0"/>
                <a:cs typeface="Times New Roman" panose="02020603050405020304" pitchFamily="18" charset="0"/>
              </a:rPr>
              <a:t>)</a:t>
            </a:r>
            <a:r>
              <a:rPr lang="en-US" dirty="0">
                <a:effectLst/>
                <a:latin typeface="Arial" panose="020B0604020202020204" pitchFamily="34" charset="0"/>
                <a:ea typeface="Calibri" panose="020F0502020204030204" pitchFamily="34" charset="0"/>
                <a:cs typeface="Times New Roman" panose="02020603050405020304" pitchFamily="18" charset="0"/>
              </a:rPr>
              <a:t> the provider receives a letter requesting these records be sent directly to Optum.  Please find information on how to submit the records at the end of this document.  After the records are received and the review is completed, the provider receives a letter with the results of the review.  The claim is then processed to either pay or deny.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4095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1190-DA38-AB37-9140-B3A426A1FA72}"/>
              </a:ext>
            </a:extLst>
          </p:cNvPr>
          <p:cNvSpPr>
            <a:spLocks noGrp="1"/>
          </p:cNvSpPr>
          <p:nvPr>
            <p:ph type="title"/>
          </p:nvPr>
        </p:nvSpPr>
        <p:spPr>
          <a:xfrm>
            <a:off x="311698" y="29025"/>
            <a:ext cx="8520603" cy="572703"/>
          </a:xfrm>
        </p:spPr>
        <p:txBody>
          <a:bodyPr/>
          <a:lstStyle/>
          <a:p>
            <a:r>
              <a:rPr lang="en-US" dirty="0"/>
              <a:t>Optum FAQ’s</a:t>
            </a:r>
          </a:p>
        </p:txBody>
      </p:sp>
      <p:graphicFrame>
        <p:nvGraphicFramePr>
          <p:cNvPr id="4" name="Table 3">
            <a:extLst>
              <a:ext uri="{FF2B5EF4-FFF2-40B4-BE49-F238E27FC236}">
                <a16:creationId xmlns:a16="http://schemas.microsoft.com/office/drawing/2014/main" id="{4F6787BC-96EB-C333-F0F9-EDB0C2BE547E}"/>
              </a:ext>
            </a:extLst>
          </p:cNvPr>
          <p:cNvGraphicFramePr>
            <a:graphicFrameLocks noGrp="1"/>
          </p:cNvGraphicFramePr>
          <p:nvPr/>
        </p:nvGraphicFramePr>
        <p:xfrm>
          <a:off x="513983" y="736258"/>
          <a:ext cx="8116032" cy="972464"/>
        </p:xfrm>
        <a:graphic>
          <a:graphicData uri="http://schemas.openxmlformats.org/drawingml/2006/table">
            <a:tbl>
              <a:tblPr firstRow="1" firstCol="1" bandRow="1"/>
              <a:tblGrid>
                <a:gridCol w="217510">
                  <a:extLst>
                    <a:ext uri="{9D8B030D-6E8A-4147-A177-3AD203B41FA5}">
                      <a16:colId xmlns:a16="http://schemas.microsoft.com/office/drawing/2014/main" val="3345672046"/>
                    </a:ext>
                  </a:extLst>
                </a:gridCol>
                <a:gridCol w="1691381">
                  <a:extLst>
                    <a:ext uri="{9D8B030D-6E8A-4147-A177-3AD203B41FA5}">
                      <a16:colId xmlns:a16="http://schemas.microsoft.com/office/drawing/2014/main" val="2382308166"/>
                    </a:ext>
                  </a:extLst>
                </a:gridCol>
                <a:gridCol w="6207141">
                  <a:extLst>
                    <a:ext uri="{9D8B030D-6E8A-4147-A177-3AD203B41FA5}">
                      <a16:colId xmlns:a16="http://schemas.microsoft.com/office/drawing/2014/main" val="3739183563"/>
                    </a:ext>
                  </a:extLst>
                </a:gridCol>
              </a:tblGrid>
              <a:tr h="330542">
                <a:tc gridSpan="3">
                  <a:txBody>
                    <a:bodyPr/>
                    <a:lstStyle/>
                    <a:p>
                      <a:pPr marL="0" marR="0" algn="ctr">
                        <a:lnSpc>
                          <a:spcPct val="115000"/>
                        </a:lnSpc>
                        <a:spcBef>
                          <a:spcPts val="1200"/>
                        </a:spcBef>
                        <a:spcAft>
                          <a:spcPts val="0"/>
                        </a:spcAft>
                      </a:pPr>
                      <a:r>
                        <a:rPr lang="en-US" sz="1600" b="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Frequently Asked Questions (FAQs)</a:t>
                      </a:r>
                      <a:endParaRPr lang="en-US" sz="16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565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5704642"/>
                  </a:ext>
                </a:extLst>
              </a:tr>
              <a:tr h="0">
                <a:tc gridSpan="2">
                  <a:txBody>
                    <a:bodyPr/>
                    <a:lstStyle/>
                    <a:p>
                      <a:pPr marL="0" marR="0" algn="ctr">
                        <a:lnSpc>
                          <a:spcPct val="115000"/>
                        </a:lnSpc>
                        <a:spcBef>
                          <a:spcPts val="0"/>
                        </a:spcBef>
                        <a:spcAft>
                          <a:spcPts val="0"/>
                        </a:spcAft>
                      </a:pPr>
                      <a:r>
                        <a:rPr lang="en-US"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Answer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866421987"/>
                  </a:ext>
                </a:extLst>
              </a:tr>
              <a:tr h="0">
                <a:tc gridSpan="3">
                  <a:txBody>
                    <a:bodyPr/>
                    <a:lstStyle/>
                    <a:p>
                      <a:pPr marL="0" marR="0" algn="ctr">
                        <a:lnSpc>
                          <a:spcPct val="115000"/>
                        </a:lnSpc>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General</a:t>
                      </a: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3912715"/>
                  </a:ext>
                </a:extLst>
              </a:tr>
              <a:tr h="267335">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Who is Optum?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Optum is a vendor hired to conduct prepay claim reviews to validate the providers’ billing activity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512524"/>
                  </a:ext>
                </a:extLst>
              </a:tr>
            </a:tbl>
          </a:graphicData>
        </a:graphic>
      </p:graphicFrame>
      <p:graphicFrame>
        <p:nvGraphicFramePr>
          <p:cNvPr id="5" name="Table 4">
            <a:extLst>
              <a:ext uri="{FF2B5EF4-FFF2-40B4-BE49-F238E27FC236}">
                <a16:creationId xmlns:a16="http://schemas.microsoft.com/office/drawing/2014/main" id="{FFBE75D5-1A2C-6516-488A-19BC5546F07A}"/>
              </a:ext>
            </a:extLst>
          </p:cNvPr>
          <p:cNvGraphicFramePr>
            <a:graphicFrameLocks noGrp="1"/>
          </p:cNvGraphicFramePr>
          <p:nvPr/>
        </p:nvGraphicFramePr>
        <p:xfrm>
          <a:off x="513983" y="1708722"/>
          <a:ext cx="8116032" cy="1704594"/>
        </p:xfrm>
        <a:graphic>
          <a:graphicData uri="http://schemas.openxmlformats.org/drawingml/2006/table">
            <a:tbl>
              <a:tblPr firstRow="1" firstCol="1" bandRow="1"/>
              <a:tblGrid>
                <a:gridCol w="217510">
                  <a:extLst>
                    <a:ext uri="{9D8B030D-6E8A-4147-A177-3AD203B41FA5}">
                      <a16:colId xmlns:a16="http://schemas.microsoft.com/office/drawing/2014/main" val="2403253570"/>
                    </a:ext>
                  </a:extLst>
                </a:gridCol>
                <a:gridCol w="1691381">
                  <a:extLst>
                    <a:ext uri="{9D8B030D-6E8A-4147-A177-3AD203B41FA5}">
                      <a16:colId xmlns:a16="http://schemas.microsoft.com/office/drawing/2014/main" val="244397103"/>
                    </a:ext>
                  </a:extLst>
                </a:gridCol>
                <a:gridCol w="6207141">
                  <a:extLst>
                    <a:ext uri="{9D8B030D-6E8A-4147-A177-3AD203B41FA5}">
                      <a16:colId xmlns:a16="http://schemas.microsoft.com/office/drawing/2014/main" val="62700394"/>
                    </a:ext>
                  </a:extLst>
                </a:gridCol>
              </a:tblGrid>
              <a:tr h="653535">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Why is the health plan reviewing the claims?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The health plan has an obligation to our customers to ensure that each claim is paid correctly, according to member and provider contracts, national billing and coding published guidelines,  and industry standards. The health plan is reviewing claims for coding and billing accuracy. We may ask providers to submit medical records for this coding and billing review.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Provider may reference Payment Policy: Optum Comprehensive Payment Integrity (CPI), Reference Number: </a:t>
                      </a:r>
                      <a:r>
                        <a:rPr lang="en-US" sz="900" b="1" dirty="0">
                          <a:effectLst/>
                          <a:latin typeface="Arial" panose="020B0604020202020204" pitchFamily="34" charset="0"/>
                          <a:ea typeface="Calibri" panose="020F0502020204030204" pitchFamily="34" charset="0"/>
                          <a:cs typeface="Times New Roman" panose="02020603050405020304" pitchFamily="18" charset="0"/>
                        </a:rPr>
                        <a:t>CPP-136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900" b="1" i="1" dirty="0">
                          <a:effectLst/>
                          <a:latin typeface="Arial" panose="020B0604020202020204" pitchFamily="34" charset="0"/>
                          <a:ea typeface="Calibri" panose="020F0502020204030204" pitchFamily="34" charset="0"/>
                          <a:cs typeface="Times New Roman" panose="02020603050405020304" pitchFamily="18" charset="0"/>
                        </a:rPr>
                        <a:t>NOTE</a:t>
                      </a:r>
                      <a:r>
                        <a:rPr lang="en-US" sz="900" i="1" dirty="0">
                          <a:effectLst/>
                          <a:latin typeface="Arial" panose="020B0604020202020204" pitchFamily="34" charset="0"/>
                          <a:ea typeface="Calibri" panose="020F0502020204030204" pitchFamily="34" charset="0"/>
                          <a:cs typeface="Times New Roman" panose="02020603050405020304" pitchFamily="18" charset="0"/>
                        </a:rPr>
                        <a:t> Policies are posted on </a:t>
                      </a:r>
                      <a:r>
                        <a:rPr lang="en-US" sz="900" b="1" i="1" dirty="0">
                          <a:effectLst/>
                          <a:latin typeface="Arial" panose="020B0604020202020204" pitchFamily="34" charset="0"/>
                          <a:ea typeface="Calibri" panose="020F0502020204030204" pitchFamily="34" charset="0"/>
                          <a:cs typeface="Times New Roman" panose="02020603050405020304" pitchFamily="18" charset="0"/>
                        </a:rPr>
                        <a:t>Markets</a:t>
                      </a:r>
                      <a:r>
                        <a:rPr lang="en-US" sz="900" i="1" dirty="0">
                          <a:effectLst/>
                          <a:latin typeface="Arial" panose="020B0604020202020204" pitchFamily="34" charset="0"/>
                          <a:ea typeface="Calibri" panose="020F0502020204030204" pitchFamily="34" charset="0"/>
                          <a:cs typeface="Times New Roman" panose="02020603050405020304" pitchFamily="18" charset="0"/>
                        </a:rPr>
                        <a:t> Websites- Wellcare.com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69125"/>
                  </a:ext>
                </a:extLst>
              </a:tr>
              <a:tr h="398780">
                <a:tc>
                  <a:txBody>
                    <a:bodyPr/>
                    <a:lstStyle/>
                    <a:p>
                      <a:pPr marL="0" marR="0" algn="ctr">
                        <a:lnSpc>
                          <a:spcPct val="115000"/>
                        </a:lnSpc>
                      </a:pPr>
                      <a:r>
                        <a:rPr lang="en-US" sz="900" b="1">
                          <a:effectLst/>
                          <a:latin typeface="Arial" panose="020B060402020202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a:effectLst/>
                          <a:latin typeface="Arial" panose="020B0604020202020204" pitchFamily="34" charset="0"/>
                          <a:ea typeface="Calibri" panose="020F0502020204030204" pitchFamily="34" charset="0"/>
                          <a:cs typeface="Times New Roman" panose="02020603050405020304" pitchFamily="18" charset="0"/>
                        </a:rPr>
                        <a:t>What are some reasons the claim would require review by Optum?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We currently review claims for coding and billing accuracy. We may ask providers to submit medical records for a coding and billing review. </a:t>
                      </a:r>
                      <a:r>
                        <a:rPr lang="en-US" sz="900" dirty="0">
                          <a:effectLst/>
                          <a:latin typeface="Arial" panose="020B0604020202020204" pitchFamily="34" charset="0"/>
                          <a:ea typeface="Calibri" panose="020F0502020204030204" pitchFamily="34" charset="0"/>
                          <a:cs typeface="Times New Roman" panose="02020603050405020304" pitchFamily="18" charset="0"/>
                        </a:rPr>
                        <a:t>This can include review for NCCI (National Correct Coding Initiative) and applicable Market/LOB payment or coding policies.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486872"/>
                  </a:ext>
                </a:extLst>
              </a:tr>
              <a:tr h="0">
                <a:tc>
                  <a:txBody>
                    <a:bodyPr/>
                    <a:lstStyle/>
                    <a:p>
                      <a:pPr marL="0" marR="0" algn="ctr">
                        <a:lnSpc>
                          <a:spcPct val="115000"/>
                        </a:lnSpc>
                      </a:pPr>
                      <a:r>
                        <a:rPr lang="en-US" sz="900" b="1">
                          <a:effectLst/>
                          <a:latin typeface="Arial" panose="020B0604020202020204" pitchFamily="34" charset="0"/>
                          <a:ea typeface="Calibri" panose="020F0502020204030204" pitchFamily="34" charset="0"/>
                          <a:cs typeface="Times New Roman" panose="02020603050405020304" pitchFamily="18"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a:effectLst/>
                          <a:latin typeface="Arial" panose="020B0604020202020204" pitchFamily="34" charset="0"/>
                          <a:ea typeface="Calibri" panose="020F0502020204030204" pitchFamily="34" charset="0"/>
                          <a:cs typeface="Times New Roman" panose="02020603050405020304" pitchFamily="18" charset="0"/>
                        </a:rPr>
                        <a:t>How long does this take?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Optum’s review can take up to 7 business days from when Medical Records are received. </a:t>
                      </a:r>
                      <a:r>
                        <a:rPr lang="en-US" sz="900" b="1" i="1" dirty="0">
                          <a:effectLst/>
                          <a:latin typeface="Arial" panose="020B0604020202020204" pitchFamily="34" charset="0"/>
                          <a:ea typeface="Calibri" panose="020F0502020204030204" pitchFamily="34" charset="0"/>
                          <a:cs typeface="Times New Roman" panose="02020603050405020304" pitchFamily="18" charset="0"/>
                        </a:rPr>
                        <a:t>Note</a:t>
                      </a:r>
                      <a:r>
                        <a:rPr lang="en-US" sz="900" i="1" dirty="0">
                          <a:effectLst/>
                          <a:latin typeface="Arial" panose="020B0604020202020204" pitchFamily="34" charset="0"/>
                          <a:ea typeface="Calibri" panose="020F0502020204030204" pitchFamily="34" charset="0"/>
                          <a:cs typeface="Times New Roman" panose="02020603050405020304" pitchFamily="18" charset="0"/>
                        </a:rPr>
                        <a:t>: Optum sends a response to the health plan but the adjustment may require additional time to process.</a:t>
                      </a: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229874"/>
                  </a:ext>
                </a:extLst>
              </a:tr>
            </a:tbl>
          </a:graphicData>
        </a:graphic>
      </p:graphicFrame>
      <p:graphicFrame>
        <p:nvGraphicFramePr>
          <p:cNvPr id="6" name="Table 5">
            <a:extLst>
              <a:ext uri="{FF2B5EF4-FFF2-40B4-BE49-F238E27FC236}">
                <a16:creationId xmlns:a16="http://schemas.microsoft.com/office/drawing/2014/main" id="{3964B28F-42F7-8C64-9173-8B860A771819}"/>
              </a:ext>
            </a:extLst>
          </p:cNvPr>
          <p:cNvGraphicFramePr>
            <a:graphicFrameLocks noGrp="1"/>
          </p:cNvGraphicFramePr>
          <p:nvPr/>
        </p:nvGraphicFramePr>
        <p:xfrm>
          <a:off x="513983" y="3413316"/>
          <a:ext cx="8116032" cy="180404"/>
        </p:xfrm>
        <a:graphic>
          <a:graphicData uri="http://schemas.openxmlformats.org/drawingml/2006/table">
            <a:tbl>
              <a:tblPr firstRow="1" firstCol="1" bandRow="1"/>
              <a:tblGrid>
                <a:gridCol w="8116032">
                  <a:extLst>
                    <a:ext uri="{9D8B030D-6E8A-4147-A177-3AD203B41FA5}">
                      <a16:colId xmlns:a16="http://schemas.microsoft.com/office/drawing/2014/main" val="4290714961"/>
                    </a:ext>
                  </a:extLst>
                </a:gridCol>
              </a:tblGrid>
              <a:tr h="0">
                <a:tc>
                  <a:txBody>
                    <a:bodyPr/>
                    <a:lstStyle/>
                    <a:p>
                      <a:pPr marL="0" marR="0" algn="ctr">
                        <a:lnSpc>
                          <a:spcPct val="115000"/>
                        </a:lnSpc>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Medical Record Submission &amp; Receipt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526293101"/>
                  </a:ext>
                </a:extLst>
              </a:tr>
            </a:tbl>
          </a:graphicData>
        </a:graphic>
      </p:graphicFrame>
      <p:graphicFrame>
        <p:nvGraphicFramePr>
          <p:cNvPr id="7" name="Table 6">
            <a:extLst>
              <a:ext uri="{FF2B5EF4-FFF2-40B4-BE49-F238E27FC236}">
                <a16:creationId xmlns:a16="http://schemas.microsoft.com/office/drawing/2014/main" id="{16630893-8B19-D5D2-934A-57C176E3D9AB}"/>
              </a:ext>
            </a:extLst>
          </p:cNvPr>
          <p:cNvGraphicFramePr>
            <a:graphicFrameLocks noGrp="1"/>
          </p:cNvGraphicFramePr>
          <p:nvPr/>
        </p:nvGraphicFramePr>
        <p:xfrm>
          <a:off x="513983" y="3593720"/>
          <a:ext cx="8116032" cy="620776"/>
        </p:xfrm>
        <a:graphic>
          <a:graphicData uri="http://schemas.openxmlformats.org/drawingml/2006/table">
            <a:tbl>
              <a:tblPr firstRow="1" firstCol="1" bandRow="1"/>
              <a:tblGrid>
                <a:gridCol w="217510">
                  <a:extLst>
                    <a:ext uri="{9D8B030D-6E8A-4147-A177-3AD203B41FA5}">
                      <a16:colId xmlns:a16="http://schemas.microsoft.com/office/drawing/2014/main" val="1410198593"/>
                    </a:ext>
                  </a:extLst>
                </a:gridCol>
                <a:gridCol w="1691381">
                  <a:extLst>
                    <a:ext uri="{9D8B030D-6E8A-4147-A177-3AD203B41FA5}">
                      <a16:colId xmlns:a16="http://schemas.microsoft.com/office/drawing/2014/main" val="1655319275"/>
                    </a:ext>
                  </a:extLst>
                </a:gridCol>
                <a:gridCol w="6207141">
                  <a:extLst>
                    <a:ext uri="{9D8B030D-6E8A-4147-A177-3AD203B41FA5}">
                      <a16:colId xmlns:a16="http://schemas.microsoft.com/office/drawing/2014/main" val="1386972127"/>
                    </a:ext>
                  </a:extLst>
                </a:gridCol>
              </a:tblGrid>
              <a:tr h="402198">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The provider is calling to ask why Medical Records were requested for Personal Care Services (i.e. </a:t>
                      </a:r>
                      <a:r>
                        <a:rPr lang="en-US" sz="900" i="1" dirty="0">
                          <a:effectLst/>
                          <a:latin typeface="Arial" panose="020B0604020202020204" pitchFamily="34" charset="0"/>
                          <a:ea typeface="Calibri" panose="020F0502020204030204" pitchFamily="34" charset="0"/>
                          <a:cs typeface="Times New Roman" panose="02020603050405020304" pitchFamily="18" charset="0"/>
                        </a:rPr>
                        <a:t>T-codes</a:t>
                      </a:r>
                      <a:r>
                        <a:rPr lang="en-US" sz="900" dirty="0">
                          <a:effectLst/>
                          <a:latin typeface="Arial" panose="020B0604020202020204"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a:lnSpc>
                          <a:spcPct val="115000"/>
                        </a:lnSpc>
                        <a:spcBef>
                          <a:spcPts val="0"/>
                        </a:spcBef>
                        <a:spcAft>
                          <a:spcPts val="0"/>
                        </a:spcAft>
                        <a:buSzPts val="1000"/>
                        <a:buFont typeface="Symbol" panose="05050102010706020507" pitchFamily="18" charset="2"/>
                        <a:buNone/>
                        <a:tabLst>
                          <a:tab pos="228600" algn="l"/>
                        </a:tabLst>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SzPts val="1000"/>
                        <a:buFont typeface="Symbol" panose="05050102010706020507" pitchFamily="18" charset="2"/>
                        <a:buChar char=""/>
                        <a:tabLst>
                          <a:tab pos="228600" algn="l"/>
                        </a:tabLs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The medical documentation being requested is an activity log and timesheets. These two documents are needed to review the claim.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762801"/>
                  </a:ext>
                </a:extLst>
              </a:tr>
            </a:tbl>
          </a:graphicData>
        </a:graphic>
      </p:graphicFrame>
    </p:spTree>
    <p:extLst>
      <p:ext uri="{BB962C8B-B14F-4D97-AF65-F5344CB8AC3E}">
        <p14:creationId xmlns:p14="http://schemas.microsoft.com/office/powerpoint/2010/main" val="464401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4B52485-7151-EE7F-2B65-74F7704F61FE}"/>
              </a:ext>
            </a:extLst>
          </p:cNvPr>
          <p:cNvGraphicFramePr>
            <a:graphicFrameLocks noGrp="1"/>
          </p:cNvGraphicFramePr>
          <p:nvPr/>
        </p:nvGraphicFramePr>
        <p:xfrm>
          <a:off x="441096" y="793662"/>
          <a:ext cx="8116032" cy="871903"/>
        </p:xfrm>
        <a:graphic>
          <a:graphicData uri="http://schemas.openxmlformats.org/drawingml/2006/table">
            <a:tbl>
              <a:tblPr firstRow="1" firstCol="1" bandRow="1"/>
              <a:tblGrid>
                <a:gridCol w="217510">
                  <a:extLst>
                    <a:ext uri="{9D8B030D-6E8A-4147-A177-3AD203B41FA5}">
                      <a16:colId xmlns:a16="http://schemas.microsoft.com/office/drawing/2014/main" val="3585647087"/>
                    </a:ext>
                  </a:extLst>
                </a:gridCol>
                <a:gridCol w="1691381">
                  <a:extLst>
                    <a:ext uri="{9D8B030D-6E8A-4147-A177-3AD203B41FA5}">
                      <a16:colId xmlns:a16="http://schemas.microsoft.com/office/drawing/2014/main" val="372510499"/>
                    </a:ext>
                  </a:extLst>
                </a:gridCol>
                <a:gridCol w="6207141">
                  <a:extLst>
                    <a:ext uri="{9D8B030D-6E8A-4147-A177-3AD203B41FA5}">
                      <a16:colId xmlns:a16="http://schemas.microsoft.com/office/drawing/2014/main" val="3321655537"/>
                    </a:ext>
                  </a:extLst>
                </a:gridCol>
              </a:tblGrid>
              <a:tr h="871903">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Arial" panose="020B0604020202020204" pitchFamily="34" charset="0"/>
                          <a:ea typeface="Calibri" panose="020F0502020204030204" pitchFamily="34" charset="0"/>
                          <a:cs typeface="Times New Roman" panose="02020603050405020304" pitchFamily="18" charset="0"/>
                        </a:rPr>
                        <a:t>Provider received a denial from Optum because Optum did not receive medical records for the claim. Provider wants to know if they can still send in records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Yes, the provider can send records to Optum for up to 365 days after the date that Optum selected the claim for review, and Optum will review the records.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Please have them send records to the Optum address below and in the provider 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313204"/>
                  </a:ext>
                </a:extLst>
              </a:tr>
            </a:tbl>
          </a:graphicData>
        </a:graphic>
      </p:graphicFrame>
      <p:graphicFrame>
        <p:nvGraphicFramePr>
          <p:cNvPr id="7" name="Table 6">
            <a:extLst>
              <a:ext uri="{FF2B5EF4-FFF2-40B4-BE49-F238E27FC236}">
                <a16:creationId xmlns:a16="http://schemas.microsoft.com/office/drawing/2014/main" id="{A1706D54-54D1-C2EC-12C6-1E030B69F0DE}"/>
              </a:ext>
            </a:extLst>
          </p:cNvPr>
          <p:cNvGraphicFramePr>
            <a:graphicFrameLocks noGrp="1"/>
          </p:cNvGraphicFramePr>
          <p:nvPr/>
        </p:nvGraphicFramePr>
        <p:xfrm>
          <a:off x="441096" y="1665565"/>
          <a:ext cx="8116032" cy="180404"/>
        </p:xfrm>
        <a:graphic>
          <a:graphicData uri="http://schemas.openxmlformats.org/drawingml/2006/table">
            <a:tbl>
              <a:tblPr firstRow="1" firstCol="1" bandRow="1"/>
              <a:tblGrid>
                <a:gridCol w="8116032">
                  <a:extLst>
                    <a:ext uri="{9D8B030D-6E8A-4147-A177-3AD203B41FA5}">
                      <a16:colId xmlns:a16="http://schemas.microsoft.com/office/drawing/2014/main" val="936807896"/>
                    </a:ext>
                  </a:extLst>
                </a:gridCol>
              </a:tblGrid>
              <a:tr h="81930">
                <a:tc>
                  <a:txBody>
                    <a:bodyPr/>
                    <a:lstStyle/>
                    <a:p>
                      <a:pPr marL="45720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Claim Payment or Denial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4099147579"/>
                  </a:ext>
                </a:extLst>
              </a:tr>
            </a:tbl>
          </a:graphicData>
        </a:graphic>
      </p:graphicFrame>
      <p:graphicFrame>
        <p:nvGraphicFramePr>
          <p:cNvPr id="8" name="Table 7">
            <a:extLst>
              <a:ext uri="{FF2B5EF4-FFF2-40B4-BE49-F238E27FC236}">
                <a16:creationId xmlns:a16="http://schemas.microsoft.com/office/drawing/2014/main" id="{176F7D18-B10E-1842-8079-8CA149B6BB48}"/>
              </a:ext>
            </a:extLst>
          </p:cNvPr>
          <p:cNvGraphicFramePr>
            <a:graphicFrameLocks noGrp="1"/>
          </p:cNvGraphicFramePr>
          <p:nvPr/>
        </p:nvGraphicFramePr>
        <p:xfrm>
          <a:off x="441096" y="1852272"/>
          <a:ext cx="8116032" cy="1890683"/>
        </p:xfrm>
        <a:graphic>
          <a:graphicData uri="http://schemas.openxmlformats.org/drawingml/2006/table">
            <a:tbl>
              <a:tblPr firstRow="1" firstCol="1" bandRow="1"/>
              <a:tblGrid>
                <a:gridCol w="217510">
                  <a:extLst>
                    <a:ext uri="{9D8B030D-6E8A-4147-A177-3AD203B41FA5}">
                      <a16:colId xmlns:a16="http://schemas.microsoft.com/office/drawing/2014/main" val="565331922"/>
                    </a:ext>
                  </a:extLst>
                </a:gridCol>
                <a:gridCol w="1691381">
                  <a:extLst>
                    <a:ext uri="{9D8B030D-6E8A-4147-A177-3AD203B41FA5}">
                      <a16:colId xmlns:a16="http://schemas.microsoft.com/office/drawing/2014/main" val="2874460405"/>
                    </a:ext>
                  </a:extLst>
                </a:gridCol>
                <a:gridCol w="6207141">
                  <a:extLst>
                    <a:ext uri="{9D8B030D-6E8A-4147-A177-3AD203B41FA5}">
                      <a16:colId xmlns:a16="http://schemas.microsoft.com/office/drawing/2014/main" val="2165281298"/>
                    </a:ext>
                  </a:extLst>
                </a:gridCol>
              </a:tblGrid>
              <a:tr h="0">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Provider received an Optum review determination letter and doesn’t know why.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Optum has completed a review on the medical records submitted and they have found a billing issue.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Provider should review the reasons for the billing issue outlined in the 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4"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Provider may dispute the findings if they disagree and have additional information to supply.  They should follow the dispute instructions in the 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Provider may reach out to their Health Plan Provider Relations Representative.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879175"/>
                  </a:ext>
                </a:extLst>
              </a:tr>
              <a:tr h="649131">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Provider wants to know how to get their payment for an Optum prepay claim in the review determination 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buFont typeface="Symbol" panose="05050102010706020507" pitchFamily="18" charset="2"/>
                        <a:buChar char=""/>
                      </a:pP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Provider may correct their billing issue found in the review and submit a corrected claim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Or provider may dispute the findings if they have additional information to supply, by following the instructions in the review determination 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416477"/>
                  </a:ext>
                </a:extLst>
              </a:tr>
              <a:tr h="0">
                <a:tc>
                  <a:txBody>
                    <a:bodyPr/>
                    <a:lstStyle/>
                    <a:p>
                      <a:pPr marL="0" marR="0" algn="ctr">
                        <a:lnSpc>
                          <a:spcPct val="115000"/>
                        </a:lnSpc>
                      </a:pPr>
                      <a:r>
                        <a:rPr lang="en-US" sz="900" b="1" dirty="0">
                          <a:effectLst/>
                          <a:latin typeface="Arial" panose="020B0604020202020204" pitchFamily="34" charset="0"/>
                          <a:ea typeface="Calibri" panose="020F0502020204030204" pitchFamily="34" charset="0"/>
                          <a:cs typeface="Times New Roman" panose="02020603050405020304" pitchFamily="18" charset="0"/>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 What does “no findings” mean?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When Optum performs a review and determines a claim line is allowable, Optum documents “No Findings” in the provider letter.  This means the Optum review found the provider followed the appropriate documentation billing guidelines when coding their claim line.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48262"/>
                  </a:ext>
                </a:extLst>
              </a:tr>
            </a:tbl>
          </a:graphicData>
        </a:graphic>
      </p:graphicFrame>
      <p:graphicFrame>
        <p:nvGraphicFramePr>
          <p:cNvPr id="9" name="Table 8">
            <a:extLst>
              <a:ext uri="{FF2B5EF4-FFF2-40B4-BE49-F238E27FC236}">
                <a16:creationId xmlns:a16="http://schemas.microsoft.com/office/drawing/2014/main" id="{1311E177-8C2E-C0E8-D2BE-165630F958D7}"/>
              </a:ext>
            </a:extLst>
          </p:cNvPr>
          <p:cNvGraphicFramePr>
            <a:graphicFrameLocks noGrp="1"/>
          </p:cNvGraphicFramePr>
          <p:nvPr/>
        </p:nvGraphicFramePr>
        <p:xfrm>
          <a:off x="441096" y="3742955"/>
          <a:ext cx="8116032" cy="926084"/>
        </p:xfrm>
        <a:graphic>
          <a:graphicData uri="http://schemas.openxmlformats.org/drawingml/2006/table">
            <a:tbl>
              <a:tblPr firstRow="1" firstCol="1" bandRow="1"/>
              <a:tblGrid>
                <a:gridCol w="217510">
                  <a:extLst>
                    <a:ext uri="{9D8B030D-6E8A-4147-A177-3AD203B41FA5}">
                      <a16:colId xmlns:a16="http://schemas.microsoft.com/office/drawing/2014/main" val="1944000022"/>
                    </a:ext>
                  </a:extLst>
                </a:gridCol>
                <a:gridCol w="1691381">
                  <a:extLst>
                    <a:ext uri="{9D8B030D-6E8A-4147-A177-3AD203B41FA5}">
                      <a16:colId xmlns:a16="http://schemas.microsoft.com/office/drawing/2014/main" val="3080099501"/>
                    </a:ext>
                  </a:extLst>
                </a:gridCol>
                <a:gridCol w="6207141">
                  <a:extLst>
                    <a:ext uri="{9D8B030D-6E8A-4147-A177-3AD203B41FA5}">
                      <a16:colId xmlns:a16="http://schemas.microsoft.com/office/drawing/2014/main" val="2832980762"/>
                    </a:ext>
                  </a:extLst>
                </a:gridCol>
              </a:tblGrid>
              <a:tr h="553175">
                <a:tc>
                  <a:txBody>
                    <a:bodyPr/>
                    <a:lstStyle/>
                    <a:p>
                      <a:pPr marL="0" marR="0" algn="ctr">
                        <a:lnSpc>
                          <a:spcPct val="115000"/>
                        </a:lnSpc>
                      </a:pPr>
                      <a:r>
                        <a:rPr lang="en-US" sz="900" b="1">
                          <a:effectLst/>
                          <a:latin typeface="Arial" panose="020B0604020202020204" pitchFamily="34" charset="0"/>
                          <a:ea typeface="Calibri" panose="020F0502020204030204" pitchFamily="34"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dirty="0">
                          <a:effectLst/>
                          <a:latin typeface="Arial" panose="020B0604020202020204" pitchFamily="34" charset="0"/>
                          <a:ea typeface="Calibri" panose="020F0502020204030204" pitchFamily="34" charset="0"/>
                          <a:cs typeface="Times New Roman" panose="02020603050405020304" pitchFamily="18" charset="0"/>
                        </a:rPr>
                        <a:t>How can a provider submit a dispute if they don’t agree with the finding?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They may submit a 1</a:t>
                      </a:r>
                      <a:r>
                        <a:rPr lang="en-US" sz="900"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level dispute per the instructions on the Initial Review Findings letter they received from Optum if the provider has additional information to provide.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900" dirty="0">
                          <a:effectLst/>
                          <a:latin typeface="Arial" panose="020B0604020202020204" pitchFamily="34" charset="0"/>
                          <a:ea typeface="Calibri" panose="020F0502020204030204" pitchFamily="34" charset="0"/>
                          <a:cs typeface="Times New Roman" panose="02020603050405020304" pitchFamily="18" charset="0"/>
                        </a:rPr>
                        <a:t>If the 1</a:t>
                      </a:r>
                      <a:r>
                        <a:rPr lang="en-US" sz="9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900" dirty="0">
                          <a:effectLst/>
                          <a:latin typeface="Arial" panose="020B0604020202020204" pitchFamily="34" charset="0"/>
                          <a:ea typeface="Calibri" panose="020F0502020204030204" pitchFamily="34" charset="0"/>
                          <a:cs typeface="Times New Roman" panose="02020603050405020304" pitchFamily="18" charset="0"/>
                        </a:rPr>
                        <a:t> level dispute was upheld, provider may submit a 2</a:t>
                      </a:r>
                      <a:r>
                        <a:rPr lang="en-US" sz="9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sz="900" dirty="0">
                          <a:effectLst/>
                          <a:latin typeface="Arial" panose="020B0604020202020204" pitchFamily="34" charset="0"/>
                          <a:ea typeface="Calibri" panose="020F0502020204030204" pitchFamily="34" charset="0"/>
                          <a:cs typeface="Times New Roman" panose="02020603050405020304" pitchFamily="18" charset="0"/>
                        </a:rPr>
                        <a:t> level dispute to the address noted on the Optum Appeal Response letter.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442823"/>
                  </a:ext>
                </a:extLst>
              </a:tr>
              <a:tr h="301034">
                <a:tc>
                  <a:txBody>
                    <a:bodyPr/>
                    <a:lstStyle/>
                    <a:p>
                      <a:pPr marL="0" marR="0" algn="ctr">
                        <a:lnSpc>
                          <a:spcPct val="115000"/>
                        </a:lnSpc>
                      </a:pPr>
                      <a:r>
                        <a:rPr lang="en-US" sz="900" b="1">
                          <a:effectLst/>
                          <a:latin typeface="Arial" panose="020B0604020202020204" pitchFamily="34" charset="0"/>
                          <a:ea typeface="Calibri" panose="020F0502020204030204" pitchFamily="34"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pPr>
                      <a:r>
                        <a:rPr lang="en-US" sz="900">
                          <a:effectLst/>
                          <a:latin typeface="Arial" panose="020B0604020202020204" pitchFamily="34" charset="0"/>
                          <a:ea typeface="Calibri" panose="020F0502020204030204" pitchFamily="34" charset="0"/>
                          <a:cs typeface="Times New Roman" panose="02020603050405020304" pitchFamily="18" charset="0"/>
                        </a:rPr>
                        <a:t>How can a provider submit a corrected claim?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Providers are advised that they are to follow the process for corrected claims outlined in their provider manual.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742581"/>
                  </a:ext>
                </a:extLst>
              </a:tr>
            </a:tbl>
          </a:graphicData>
        </a:graphic>
      </p:graphicFrame>
      <p:pic>
        <p:nvPicPr>
          <p:cNvPr id="11" name="Picture 10">
            <a:extLst>
              <a:ext uri="{FF2B5EF4-FFF2-40B4-BE49-F238E27FC236}">
                <a16:creationId xmlns:a16="http://schemas.microsoft.com/office/drawing/2014/main" id="{BC141D2F-FCE4-71B8-6D5E-37223383B7CA}"/>
              </a:ext>
            </a:extLst>
          </p:cNvPr>
          <p:cNvPicPr>
            <a:picLocks noChangeAspect="1"/>
          </p:cNvPicPr>
          <p:nvPr/>
        </p:nvPicPr>
        <p:blipFill>
          <a:blip r:embed="rId2"/>
          <a:stretch>
            <a:fillRect/>
          </a:stretch>
        </p:blipFill>
        <p:spPr>
          <a:xfrm>
            <a:off x="49719" y="25450"/>
            <a:ext cx="8620491" cy="664522"/>
          </a:xfrm>
          <a:prstGeom prst="rect">
            <a:avLst/>
          </a:prstGeom>
        </p:spPr>
      </p:pic>
    </p:spTree>
    <p:extLst>
      <p:ext uri="{BB962C8B-B14F-4D97-AF65-F5344CB8AC3E}">
        <p14:creationId xmlns:p14="http://schemas.microsoft.com/office/powerpoint/2010/main" val="2379082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122E-61FE-7BC2-98D6-CC994A91401F}"/>
              </a:ext>
            </a:extLst>
          </p:cNvPr>
          <p:cNvSpPr>
            <a:spLocks noGrp="1"/>
          </p:cNvSpPr>
          <p:nvPr>
            <p:ph type="title"/>
          </p:nvPr>
        </p:nvSpPr>
        <p:spPr/>
        <p:txBody>
          <a:bodyPr/>
          <a:lstStyle/>
          <a:p>
            <a:r>
              <a:rPr lang="en-US" dirty="0"/>
              <a:t>Optum Contact and Communication Details</a:t>
            </a:r>
          </a:p>
        </p:txBody>
      </p:sp>
      <p:pic>
        <p:nvPicPr>
          <p:cNvPr id="4" name="Picture 3">
            <a:extLst>
              <a:ext uri="{FF2B5EF4-FFF2-40B4-BE49-F238E27FC236}">
                <a16:creationId xmlns:a16="http://schemas.microsoft.com/office/drawing/2014/main" id="{F9CE5C4D-3D04-6C8C-C46B-62A9CF901C89}"/>
              </a:ext>
            </a:extLst>
          </p:cNvPr>
          <p:cNvPicPr>
            <a:picLocks noChangeAspect="1"/>
          </p:cNvPicPr>
          <p:nvPr/>
        </p:nvPicPr>
        <p:blipFill>
          <a:blip r:embed="rId2"/>
          <a:stretch>
            <a:fillRect/>
          </a:stretch>
        </p:blipFill>
        <p:spPr>
          <a:xfrm>
            <a:off x="355314" y="1093303"/>
            <a:ext cx="8788686" cy="3150523"/>
          </a:xfrm>
          <a:prstGeom prst="rect">
            <a:avLst/>
          </a:prstGeom>
        </p:spPr>
      </p:pic>
    </p:spTree>
    <p:extLst>
      <p:ext uri="{BB962C8B-B14F-4D97-AF65-F5344CB8AC3E}">
        <p14:creationId xmlns:p14="http://schemas.microsoft.com/office/powerpoint/2010/main" val="3890835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E4DA6-3A60-97BE-972A-5C54C721F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954" y="708510"/>
            <a:ext cx="5784091" cy="2032412"/>
          </a:xfrm>
          <a:prstGeom prst="rect">
            <a:avLst/>
          </a:prstGeom>
        </p:spPr>
      </p:pic>
      <p:sp>
        <p:nvSpPr>
          <p:cNvPr id="4" name="Rectangle 2">
            <a:extLst>
              <a:ext uri="{FF2B5EF4-FFF2-40B4-BE49-F238E27FC236}">
                <a16:creationId xmlns:a16="http://schemas.microsoft.com/office/drawing/2014/main" id="{3E68E5C4-E2C1-ACFF-91F9-EFAFC5C4DD76}"/>
              </a:ext>
            </a:extLst>
          </p:cNvPr>
          <p:cNvSpPr>
            <a:spLocks noChangeArrowheads="1"/>
          </p:cNvSpPr>
          <p:nvPr/>
        </p:nvSpPr>
        <p:spPr bwMode="auto">
          <a:xfrm>
            <a:off x="1333467" y="2823509"/>
            <a:ext cx="63757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HARD COPY </a:t>
            </a:r>
            <a:r>
              <a:rPr kumimoji="0" lang="en-US" altLang="en-US" sz="9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(i.e. paper copy) using one of the following addresses: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lvl="2" eaLnBrk="0" fontAlgn="base" hangingPunct="0">
              <a:spcBef>
                <a:spcPct val="0"/>
              </a:spcBef>
              <a:spcAft>
                <a:spcPct val="0"/>
              </a:spcAft>
              <a:buClrTx/>
            </a:pPr>
            <a:r>
              <a:rPr kumimoji="0" lang="en-US" altLang="en-US" sz="9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Mail</a:t>
            </a:r>
            <a:r>
              <a:rPr kumimoji="0" lang="en-US" altLang="en-US" sz="9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(US Postal Service): OPTUM P.O. Box 52846 Philadelphia, PA 19115</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26">
            <a:extLst>
              <a:ext uri="{FF2B5EF4-FFF2-40B4-BE49-F238E27FC236}">
                <a16:creationId xmlns:a16="http://schemas.microsoft.com/office/drawing/2014/main" id="{B571C9E7-C137-A85A-7A45-B859A9691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215" y="3146675"/>
            <a:ext cx="5164791" cy="1062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00A94D6-B250-7256-7BB1-627DC373D641}"/>
              </a:ext>
            </a:extLst>
          </p:cNvPr>
          <p:cNvSpPr>
            <a:spLocks noChangeArrowheads="1"/>
          </p:cNvSpPr>
          <p:nvPr/>
        </p:nvSpPr>
        <p:spPr bwMode="auto">
          <a:xfrm>
            <a:off x="1626748" y="4149031"/>
            <a:ext cx="56252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Delivery Services</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(FedEx, UPS): OPTUM 458 Pike Road Huntingdon Valley, PA 19006</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6" name="Title 1">
            <a:extLst>
              <a:ext uri="{FF2B5EF4-FFF2-40B4-BE49-F238E27FC236}">
                <a16:creationId xmlns:a16="http://schemas.microsoft.com/office/drawing/2014/main" id="{13E6019A-E9C2-F601-2338-C849531FCDCD}"/>
              </a:ext>
            </a:extLst>
          </p:cNvPr>
          <p:cNvSpPr>
            <a:spLocks noGrp="1"/>
          </p:cNvSpPr>
          <p:nvPr>
            <p:ph type="title"/>
          </p:nvPr>
        </p:nvSpPr>
        <p:spPr>
          <a:xfrm>
            <a:off x="311698" y="225499"/>
            <a:ext cx="8520603" cy="572703"/>
          </a:xfrm>
        </p:spPr>
        <p:txBody>
          <a:bodyPr/>
          <a:lstStyle/>
          <a:p>
            <a:r>
              <a:rPr lang="en-US" dirty="0"/>
              <a:t>Optum Contact and Communication Details</a:t>
            </a:r>
          </a:p>
        </p:txBody>
      </p:sp>
    </p:spTree>
    <p:extLst>
      <p:ext uri="{BB962C8B-B14F-4D97-AF65-F5344CB8AC3E}">
        <p14:creationId xmlns:p14="http://schemas.microsoft.com/office/powerpoint/2010/main" val="3046997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AC597DCF-00E6-5610-63DE-BFC2A60B7C98}"/>
              </a:ext>
            </a:extLst>
          </p:cNvPr>
          <p:cNvSpPr>
            <a:spLocks noChangeArrowheads="1"/>
          </p:cNvSpPr>
          <p:nvPr/>
        </p:nvSpPr>
        <p:spPr bwMode="auto">
          <a:xfrm>
            <a:off x="140774" y="661738"/>
            <a:ext cx="52036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On a CD/DVD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If submitting files on a CD/DVD, please use the following additional instructions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321FFD2-C0C5-CA60-AFB8-EA2BCE673AB6}"/>
              </a:ext>
            </a:extLst>
          </p:cNvPr>
          <p:cNvPicPr>
            <a:picLocks noChangeAspect="1"/>
          </p:cNvPicPr>
          <p:nvPr/>
        </p:nvPicPr>
        <p:blipFill>
          <a:blip r:embed="rId2"/>
          <a:stretch>
            <a:fillRect/>
          </a:stretch>
        </p:blipFill>
        <p:spPr>
          <a:xfrm>
            <a:off x="457472" y="1097662"/>
            <a:ext cx="8626893" cy="3419912"/>
          </a:xfrm>
          <a:prstGeom prst="rect">
            <a:avLst/>
          </a:prstGeom>
        </p:spPr>
      </p:pic>
      <p:sp>
        <p:nvSpPr>
          <p:cNvPr id="6" name="Title 1">
            <a:extLst>
              <a:ext uri="{FF2B5EF4-FFF2-40B4-BE49-F238E27FC236}">
                <a16:creationId xmlns:a16="http://schemas.microsoft.com/office/drawing/2014/main" id="{B6D11AF4-8BB1-D13F-26B5-04E59EE917AC}"/>
              </a:ext>
            </a:extLst>
          </p:cNvPr>
          <p:cNvSpPr>
            <a:spLocks noGrp="1"/>
          </p:cNvSpPr>
          <p:nvPr>
            <p:ph type="title"/>
          </p:nvPr>
        </p:nvSpPr>
        <p:spPr>
          <a:xfrm>
            <a:off x="311698" y="89035"/>
            <a:ext cx="8520603" cy="572703"/>
          </a:xfrm>
        </p:spPr>
        <p:txBody>
          <a:bodyPr/>
          <a:lstStyle/>
          <a:p>
            <a:r>
              <a:rPr lang="en-US" dirty="0"/>
              <a:t>Optum Contact and Communication Details</a:t>
            </a:r>
          </a:p>
        </p:txBody>
      </p:sp>
    </p:spTree>
    <p:extLst>
      <p:ext uri="{BB962C8B-B14F-4D97-AF65-F5344CB8AC3E}">
        <p14:creationId xmlns:p14="http://schemas.microsoft.com/office/powerpoint/2010/main" val="243563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1932-4D7B-015A-65E4-599DF7F8273B}"/>
              </a:ext>
            </a:extLst>
          </p:cNvPr>
          <p:cNvSpPr>
            <a:spLocks noGrp="1"/>
          </p:cNvSpPr>
          <p:nvPr>
            <p:ph type="title"/>
          </p:nvPr>
        </p:nvSpPr>
        <p:spPr/>
        <p:txBody>
          <a:bodyPr/>
          <a:lstStyle/>
          <a:p>
            <a:r>
              <a:rPr lang="en-US" dirty="0"/>
              <a:t>More News</a:t>
            </a:r>
          </a:p>
        </p:txBody>
      </p:sp>
      <p:sp>
        <p:nvSpPr>
          <p:cNvPr id="3" name="TextBox 2">
            <a:extLst>
              <a:ext uri="{FF2B5EF4-FFF2-40B4-BE49-F238E27FC236}">
                <a16:creationId xmlns:a16="http://schemas.microsoft.com/office/drawing/2014/main" id="{7E9051F2-267B-3779-988D-6E0A7FA6CE28}"/>
              </a:ext>
            </a:extLst>
          </p:cNvPr>
          <p:cNvSpPr txBox="1"/>
          <p:nvPr/>
        </p:nvSpPr>
        <p:spPr>
          <a:xfrm>
            <a:off x="311698" y="953589"/>
            <a:ext cx="8329382" cy="2893100"/>
          </a:xfrm>
          <a:prstGeom prst="rect">
            <a:avLst/>
          </a:prstGeom>
          <a:noFill/>
        </p:spPr>
        <p:txBody>
          <a:bodyPr wrap="square" rtlCol="0">
            <a:spAutoFit/>
          </a:bodyPr>
          <a:lstStyle/>
          <a:p>
            <a:r>
              <a:rPr lang="en-US" dirty="0"/>
              <a:t>Overlapping Coverage Issue: </a:t>
            </a:r>
          </a:p>
          <a:p>
            <a:endParaRPr lang="en-US" dirty="0"/>
          </a:p>
          <a:p>
            <a:r>
              <a:rPr lang="en-US" dirty="0"/>
              <a:t>Multiple Copays:  Edwin</a:t>
            </a:r>
          </a:p>
          <a:p>
            <a:endParaRPr lang="en-US" dirty="0"/>
          </a:p>
          <a:p>
            <a:r>
              <a:rPr lang="en-US" dirty="0"/>
              <a:t>Time Off Requests:  Flex time, update calendar, emergent call in</a:t>
            </a:r>
          </a:p>
          <a:p>
            <a:endParaRPr lang="en-US" dirty="0"/>
          </a:p>
          <a:p>
            <a:r>
              <a:rPr lang="en-US" dirty="0"/>
              <a:t>Additional Training Documents:  Provider website updates, provider abrasion</a:t>
            </a:r>
          </a:p>
          <a:p>
            <a:endParaRPr lang="en-US" dirty="0"/>
          </a:p>
          <a:p>
            <a:r>
              <a:rPr lang="en-US" dirty="0"/>
              <a:t>Optum Updates:  New log being created </a:t>
            </a:r>
          </a:p>
          <a:p>
            <a:endParaRPr lang="en-US" dirty="0"/>
          </a:p>
          <a:p>
            <a:r>
              <a:rPr lang="en-US" dirty="0"/>
              <a:t>Winter Contracts:</a:t>
            </a:r>
          </a:p>
          <a:p>
            <a:endParaRPr lang="en-US" dirty="0"/>
          </a:p>
          <a:p>
            <a:r>
              <a:rPr lang="en-US" dirty="0"/>
              <a:t>Contract Assessments:</a:t>
            </a:r>
          </a:p>
        </p:txBody>
      </p:sp>
    </p:spTree>
    <p:extLst>
      <p:ext uri="{BB962C8B-B14F-4D97-AF65-F5344CB8AC3E}">
        <p14:creationId xmlns:p14="http://schemas.microsoft.com/office/powerpoint/2010/main" val="2299393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688899" y="1676400"/>
            <a:ext cx="5653844" cy="1790700"/>
          </a:xfrm>
          <a:prstGeom prst="rect">
            <a:avLst/>
          </a:prstGeom>
          <a:noFill/>
          <a:ln>
            <a:noFill/>
          </a:ln>
        </p:spPr>
        <p:txBody>
          <a:bodyPr spcFirstLastPara="1" wrap="square" lIns="91375" tIns="91375" rIns="91375" bIns="91375" anchor="ctr" anchorCtr="0">
            <a:normAutofit/>
          </a:bodyPr>
          <a:lstStyle/>
          <a:p>
            <a:pPr marL="0" lvl="0" indent="0" algn="l" rtl="0">
              <a:lnSpc>
                <a:spcPct val="100000"/>
              </a:lnSpc>
              <a:spcBef>
                <a:spcPts val="0"/>
              </a:spcBef>
              <a:spcAft>
                <a:spcPts val="0"/>
              </a:spcAft>
              <a:buClr>
                <a:srgbClr val="FFFFFF"/>
              </a:buClr>
              <a:buSzPts val="3600"/>
              <a:buFont typeface="Proxima Nova Extrabold"/>
              <a:buNone/>
            </a:pPr>
            <a:r>
              <a:rPr lang="en-US" sz="3600" dirty="0">
                <a:solidFill>
                  <a:srgbClr val="FFFFFF"/>
                </a:solidFill>
              </a:rPr>
              <a:t>Appeals / Grievances</a:t>
            </a:r>
            <a:endParaRPr dirty="0"/>
          </a:p>
        </p:txBody>
      </p:sp>
    </p:spTree>
    <p:extLst>
      <p:ext uri="{BB962C8B-B14F-4D97-AF65-F5344CB8AC3E}">
        <p14:creationId xmlns:p14="http://schemas.microsoft.com/office/powerpoint/2010/main" val="6468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6" descr="Linda McNeill (366720) employee photo">
            <a:extLst>
              <a:ext uri="{FF2B5EF4-FFF2-40B4-BE49-F238E27FC236}">
                <a16:creationId xmlns:a16="http://schemas.microsoft.com/office/drawing/2014/main" id="{6FAE325C-99D0-4707-8E69-6E8ACD852E05}"/>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125;p19">
            <a:extLst>
              <a:ext uri="{FF2B5EF4-FFF2-40B4-BE49-F238E27FC236}">
                <a16:creationId xmlns:a16="http://schemas.microsoft.com/office/drawing/2014/main" id="{A936DB81-7AF0-206E-123B-7EE517B27BCF}"/>
              </a:ext>
            </a:extLst>
          </p:cNvPr>
          <p:cNvSpPr txBox="1">
            <a:spLocks noGrp="1"/>
          </p:cNvSpPr>
          <p:nvPr>
            <p:ph type="title"/>
          </p:nvPr>
        </p:nvSpPr>
        <p:spPr>
          <a:xfrm>
            <a:off x="1244767" y="86899"/>
            <a:ext cx="3441533" cy="429525"/>
          </a:xfrm>
          <a:prstGeom prst="rect">
            <a:avLst/>
          </a:prstGeom>
        </p:spPr>
        <p:txBody>
          <a:bodyPr spcFirstLastPara="1" wrap="square" lIns="68569" tIns="68569" rIns="68569" bIns="68569" anchor="t" anchorCtr="0">
            <a:noAutofit/>
          </a:bodyPr>
          <a:lstStyle/>
          <a:p>
            <a:r>
              <a:rPr lang="en" sz="1500" b="1" dirty="0"/>
              <a:t>New Leaders</a:t>
            </a:r>
          </a:p>
        </p:txBody>
      </p:sp>
      <p:grpSp>
        <p:nvGrpSpPr>
          <p:cNvPr id="3" name="Group 2">
            <a:extLst>
              <a:ext uri="{FF2B5EF4-FFF2-40B4-BE49-F238E27FC236}">
                <a16:creationId xmlns:a16="http://schemas.microsoft.com/office/drawing/2014/main" id="{223F7AC9-F186-489C-C375-C029059B7840}"/>
              </a:ext>
            </a:extLst>
          </p:cNvPr>
          <p:cNvGrpSpPr/>
          <p:nvPr/>
        </p:nvGrpSpPr>
        <p:grpSpPr>
          <a:xfrm>
            <a:off x="1125880" y="408215"/>
            <a:ext cx="6721191" cy="4338174"/>
            <a:chOff x="118644" y="451875"/>
            <a:chExt cx="9477078" cy="6036065"/>
          </a:xfrm>
        </p:grpSpPr>
        <p:grpSp>
          <p:nvGrpSpPr>
            <p:cNvPr id="7" name="Group 6">
              <a:extLst>
                <a:ext uri="{FF2B5EF4-FFF2-40B4-BE49-F238E27FC236}">
                  <a16:creationId xmlns:a16="http://schemas.microsoft.com/office/drawing/2014/main" id="{E3B5DD9E-4AD2-D047-926B-C30DE00294B9}"/>
                </a:ext>
              </a:extLst>
            </p:cNvPr>
            <p:cNvGrpSpPr/>
            <p:nvPr/>
          </p:nvGrpSpPr>
          <p:grpSpPr>
            <a:xfrm>
              <a:off x="118644" y="451875"/>
              <a:ext cx="9477078" cy="6036065"/>
              <a:chOff x="118644" y="437687"/>
              <a:chExt cx="9477078" cy="6036065"/>
            </a:xfrm>
          </p:grpSpPr>
          <p:grpSp>
            <p:nvGrpSpPr>
              <p:cNvPr id="9" name="Group 8">
                <a:extLst>
                  <a:ext uri="{FF2B5EF4-FFF2-40B4-BE49-F238E27FC236}">
                    <a16:creationId xmlns:a16="http://schemas.microsoft.com/office/drawing/2014/main" id="{22653FCF-51D5-0708-9C96-3A656853FCF2}"/>
                  </a:ext>
                </a:extLst>
              </p:cNvPr>
              <p:cNvGrpSpPr/>
              <p:nvPr/>
            </p:nvGrpSpPr>
            <p:grpSpPr>
              <a:xfrm>
                <a:off x="884409" y="1019137"/>
                <a:ext cx="6132964" cy="4831833"/>
                <a:chOff x="2224157" y="991538"/>
                <a:chExt cx="6387849" cy="5032643"/>
              </a:xfrm>
            </p:grpSpPr>
            <p:grpSp>
              <p:nvGrpSpPr>
                <p:cNvPr id="75" name="Group 74">
                  <a:extLst>
                    <a:ext uri="{FF2B5EF4-FFF2-40B4-BE49-F238E27FC236}">
                      <a16:creationId xmlns:a16="http://schemas.microsoft.com/office/drawing/2014/main" id="{556F930F-CF99-FACF-CFE8-4A0371850114}"/>
                    </a:ext>
                  </a:extLst>
                </p:cNvPr>
                <p:cNvGrpSpPr/>
                <p:nvPr/>
              </p:nvGrpSpPr>
              <p:grpSpPr>
                <a:xfrm>
                  <a:off x="5697777" y="4031448"/>
                  <a:ext cx="691924" cy="491708"/>
                  <a:chOff x="12635144" y="4470398"/>
                  <a:chExt cx="1865313" cy="1325565"/>
                </a:xfrm>
              </p:grpSpPr>
              <p:sp>
                <p:nvSpPr>
                  <p:cNvPr id="85" name="Freeform 2529">
                    <a:extLst>
                      <a:ext uri="{FF2B5EF4-FFF2-40B4-BE49-F238E27FC236}">
                        <a16:creationId xmlns:a16="http://schemas.microsoft.com/office/drawing/2014/main" id="{6AE067BE-0B4A-2269-3FC3-7285A3FDB594}"/>
                      </a:ext>
                    </a:extLst>
                  </p:cNvPr>
                  <p:cNvSpPr>
                    <a:spLocks/>
                  </p:cNvSpPr>
                  <p:nvPr/>
                </p:nvSpPr>
                <p:spPr bwMode="auto">
                  <a:xfrm>
                    <a:off x="12635144" y="4470398"/>
                    <a:ext cx="933450" cy="1325565"/>
                  </a:xfrm>
                  <a:custGeom>
                    <a:avLst/>
                    <a:gdLst>
                      <a:gd name="T0" fmla="*/ 0 w 588"/>
                      <a:gd name="T1" fmla="*/ 0 h 835"/>
                      <a:gd name="T2" fmla="*/ 588 w 588"/>
                      <a:gd name="T3" fmla="*/ 436 h 835"/>
                      <a:gd name="T4" fmla="*/ 159 w 588"/>
                      <a:gd name="T5" fmla="*/ 835 h 835"/>
                      <a:gd name="T6" fmla="*/ 0 w 588"/>
                      <a:gd name="T7" fmla="*/ 0 h 835"/>
                    </a:gdLst>
                    <a:ahLst/>
                    <a:cxnLst>
                      <a:cxn ang="0">
                        <a:pos x="T0" y="T1"/>
                      </a:cxn>
                      <a:cxn ang="0">
                        <a:pos x="T2" y="T3"/>
                      </a:cxn>
                      <a:cxn ang="0">
                        <a:pos x="T4" y="T5"/>
                      </a:cxn>
                      <a:cxn ang="0">
                        <a:pos x="T6" y="T7"/>
                      </a:cxn>
                    </a:cxnLst>
                    <a:rect l="0" t="0" r="r" b="b"/>
                    <a:pathLst>
                      <a:path w="588" h="835">
                        <a:moveTo>
                          <a:pt x="0" y="0"/>
                        </a:moveTo>
                        <a:lnTo>
                          <a:pt x="588" y="436"/>
                        </a:lnTo>
                        <a:lnTo>
                          <a:pt x="159" y="8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86" name="Freeform 2530">
                    <a:extLst>
                      <a:ext uri="{FF2B5EF4-FFF2-40B4-BE49-F238E27FC236}">
                        <a16:creationId xmlns:a16="http://schemas.microsoft.com/office/drawing/2014/main" id="{983F02BF-0B0F-DD76-E2A1-9DF3875138FE}"/>
                      </a:ext>
                    </a:extLst>
                  </p:cNvPr>
                  <p:cNvSpPr>
                    <a:spLocks/>
                  </p:cNvSpPr>
                  <p:nvPr/>
                </p:nvSpPr>
                <p:spPr bwMode="auto">
                  <a:xfrm>
                    <a:off x="13568594" y="4470398"/>
                    <a:ext cx="931863" cy="1325565"/>
                  </a:xfrm>
                  <a:custGeom>
                    <a:avLst/>
                    <a:gdLst>
                      <a:gd name="T0" fmla="*/ 587 w 587"/>
                      <a:gd name="T1" fmla="*/ 0 h 835"/>
                      <a:gd name="T2" fmla="*/ 0 w 587"/>
                      <a:gd name="T3" fmla="*/ 436 h 835"/>
                      <a:gd name="T4" fmla="*/ 427 w 587"/>
                      <a:gd name="T5" fmla="*/ 835 h 835"/>
                      <a:gd name="T6" fmla="*/ 587 w 587"/>
                      <a:gd name="T7" fmla="*/ 0 h 835"/>
                    </a:gdLst>
                    <a:ahLst/>
                    <a:cxnLst>
                      <a:cxn ang="0">
                        <a:pos x="T0" y="T1"/>
                      </a:cxn>
                      <a:cxn ang="0">
                        <a:pos x="T2" y="T3"/>
                      </a:cxn>
                      <a:cxn ang="0">
                        <a:pos x="T4" y="T5"/>
                      </a:cxn>
                      <a:cxn ang="0">
                        <a:pos x="T6" y="T7"/>
                      </a:cxn>
                    </a:cxnLst>
                    <a:rect l="0" t="0" r="r" b="b"/>
                    <a:pathLst>
                      <a:path w="587" h="835">
                        <a:moveTo>
                          <a:pt x="587" y="0"/>
                        </a:moveTo>
                        <a:lnTo>
                          <a:pt x="0" y="436"/>
                        </a:lnTo>
                        <a:lnTo>
                          <a:pt x="427" y="835"/>
                        </a:lnTo>
                        <a:lnTo>
                          <a:pt x="5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grpSp>
              <p:nvGrpSpPr>
                <p:cNvPr id="76" name="Group 75">
                  <a:extLst>
                    <a:ext uri="{FF2B5EF4-FFF2-40B4-BE49-F238E27FC236}">
                      <a16:creationId xmlns:a16="http://schemas.microsoft.com/office/drawing/2014/main" id="{6CE7C69D-5F8F-ED93-5D9B-4DD6DC98F6BF}"/>
                    </a:ext>
                  </a:extLst>
                </p:cNvPr>
                <p:cNvGrpSpPr/>
                <p:nvPr/>
              </p:nvGrpSpPr>
              <p:grpSpPr>
                <a:xfrm>
                  <a:off x="2224157" y="991538"/>
                  <a:ext cx="6387849" cy="5032643"/>
                  <a:chOff x="2224157" y="991538"/>
                  <a:chExt cx="6387849" cy="5032643"/>
                </a:xfrm>
              </p:grpSpPr>
              <p:sp>
                <p:nvSpPr>
                  <p:cNvPr id="77" name="Freeform 95">
                    <a:extLst>
                      <a:ext uri="{FF2B5EF4-FFF2-40B4-BE49-F238E27FC236}">
                        <a16:creationId xmlns:a16="http://schemas.microsoft.com/office/drawing/2014/main" id="{6C983585-45CB-5A46-70C3-1FDDC42F579D}"/>
                      </a:ext>
                    </a:extLst>
                  </p:cNvPr>
                  <p:cNvSpPr>
                    <a:spLocks/>
                  </p:cNvSpPr>
                  <p:nvPr/>
                </p:nvSpPr>
                <p:spPr bwMode="auto">
                  <a:xfrm>
                    <a:off x="3909252" y="2054688"/>
                    <a:ext cx="1200366" cy="1540558"/>
                  </a:xfrm>
                  <a:custGeom>
                    <a:avLst/>
                    <a:gdLst>
                      <a:gd name="T0" fmla="*/ 491 w 664"/>
                      <a:gd name="T1" fmla="*/ 854 h 854"/>
                      <a:gd name="T2" fmla="*/ 664 w 664"/>
                      <a:gd name="T3" fmla="*/ 438 h 854"/>
                      <a:gd name="T4" fmla="*/ 226 w 664"/>
                      <a:gd name="T5" fmla="*/ 0 h 854"/>
                      <a:gd name="T6" fmla="*/ 0 w 664"/>
                      <a:gd name="T7" fmla="*/ 0 h 854"/>
                    </a:gdLst>
                    <a:ahLst/>
                    <a:cxnLst>
                      <a:cxn ang="0">
                        <a:pos x="T0" y="T1"/>
                      </a:cxn>
                      <a:cxn ang="0">
                        <a:pos x="T2" y="T3"/>
                      </a:cxn>
                      <a:cxn ang="0">
                        <a:pos x="T4" y="T5"/>
                      </a:cxn>
                      <a:cxn ang="0">
                        <a:pos x="T6" y="T7"/>
                      </a:cxn>
                    </a:cxnLst>
                    <a:rect l="0" t="0" r="r" b="b"/>
                    <a:pathLst>
                      <a:path w="664" h="854">
                        <a:moveTo>
                          <a:pt x="491" y="854"/>
                        </a:moveTo>
                        <a:cubicBezTo>
                          <a:pt x="501" y="695"/>
                          <a:pt x="564" y="550"/>
                          <a:pt x="664" y="438"/>
                        </a:cubicBezTo>
                        <a:cubicBezTo>
                          <a:pt x="226" y="0"/>
                          <a:pt x="226" y="0"/>
                          <a:pt x="226" y="0"/>
                        </a:cubicBezTo>
                        <a:cubicBezTo>
                          <a:pt x="0" y="0"/>
                          <a:pt x="0" y="0"/>
                          <a:pt x="0" y="0"/>
                        </a:cubicBezTo>
                      </a:path>
                    </a:pathLst>
                  </a:custGeom>
                  <a:noFill/>
                  <a:ln w="25400" cap="rnd">
                    <a:solidFill>
                      <a:srgbClr val="B49C8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78" name="Freeform 96">
                    <a:extLst>
                      <a:ext uri="{FF2B5EF4-FFF2-40B4-BE49-F238E27FC236}">
                        <a16:creationId xmlns:a16="http://schemas.microsoft.com/office/drawing/2014/main" id="{7BF8C7CE-47CA-266F-56E3-DE51D8CF240A}"/>
                      </a:ext>
                    </a:extLst>
                  </p:cNvPr>
                  <p:cNvSpPr>
                    <a:spLocks/>
                  </p:cNvSpPr>
                  <p:nvPr/>
                </p:nvSpPr>
                <p:spPr bwMode="auto">
                  <a:xfrm>
                    <a:off x="5217086" y="991538"/>
                    <a:ext cx="821213" cy="1747059"/>
                  </a:xfrm>
                  <a:custGeom>
                    <a:avLst/>
                    <a:gdLst>
                      <a:gd name="T0" fmla="*/ 908 w 908"/>
                      <a:gd name="T1" fmla="*/ 0 h 855"/>
                      <a:gd name="T2" fmla="*/ 836 w 908"/>
                      <a:gd name="T3" fmla="*/ 0 h 855"/>
                      <a:gd name="T4" fmla="*/ 848 w 908"/>
                      <a:gd name="T5" fmla="*/ 682 h 855"/>
                      <a:gd name="T6" fmla="*/ 432 w 908"/>
                      <a:gd name="T7" fmla="*/ 855 h 855"/>
                      <a:gd name="T8" fmla="*/ 0 w 908"/>
                      <a:gd name="T9" fmla="*/ 422 h 855"/>
                      <a:gd name="T10" fmla="*/ 0 w 908"/>
                      <a:gd name="T11" fmla="*/ 77 h 855"/>
                      <a:gd name="connsiteX0" fmla="*/ 10000 w 10000"/>
                      <a:gd name="connsiteY0" fmla="*/ 0 h 10000"/>
                      <a:gd name="connsiteX1" fmla="*/ 9207 w 10000"/>
                      <a:gd name="connsiteY1" fmla="*/ 0 h 10000"/>
                      <a:gd name="connsiteX2" fmla="*/ 9339 w 10000"/>
                      <a:gd name="connsiteY2" fmla="*/ 7977 h 10000"/>
                      <a:gd name="connsiteX3" fmla="*/ 4758 w 10000"/>
                      <a:gd name="connsiteY3" fmla="*/ 10000 h 10000"/>
                      <a:gd name="connsiteX4" fmla="*/ 0 w 10000"/>
                      <a:gd name="connsiteY4" fmla="*/ 4936 h 10000"/>
                      <a:gd name="connsiteX0" fmla="*/ 5242 w 5242"/>
                      <a:gd name="connsiteY0" fmla="*/ 0 h 10000"/>
                      <a:gd name="connsiteX1" fmla="*/ 4449 w 5242"/>
                      <a:gd name="connsiteY1" fmla="*/ 0 h 10000"/>
                      <a:gd name="connsiteX2" fmla="*/ 4581 w 5242"/>
                      <a:gd name="connsiteY2" fmla="*/ 7977 h 10000"/>
                      <a:gd name="connsiteX3" fmla="*/ 0 w 5242"/>
                      <a:gd name="connsiteY3" fmla="*/ 10000 h 10000"/>
                    </a:gdLst>
                    <a:ahLst/>
                    <a:cxnLst>
                      <a:cxn ang="0">
                        <a:pos x="connsiteX0" y="connsiteY0"/>
                      </a:cxn>
                      <a:cxn ang="0">
                        <a:pos x="connsiteX1" y="connsiteY1"/>
                      </a:cxn>
                      <a:cxn ang="0">
                        <a:pos x="connsiteX2" y="connsiteY2"/>
                      </a:cxn>
                      <a:cxn ang="0">
                        <a:pos x="connsiteX3" y="connsiteY3"/>
                      </a:cxn>
                    </a:cxnLst>
                    <a:rect l="l" t="t" r="r" b="b"/>
                    <a:pathLst>
                      <a:path w="5242" h="10000">
                        <a:moveTo>
                          <a:pt x="5242" y="0"/>
                        </a:moveTo>
                        <a:lnTo>
                          <a:pt x="4449" y="0"/>
                        </a:lnTo>
                        <a:lnTo>
                          <a:pt x="4581" y="7977"/>
                        </a:lnTo>
                        <a:cubicBezTo>
                          <a:pt x="2830" y="8094"/>
                          <a:pt x="1233" y="8830"/>
                          <a:pt x="0" y="10000"/>
                        </a:cubicBezTo>
                      </a:path>
                    </a:pathLst>
                  </a:custGeom>
                  <a:noFill/>
                  <a:ln w="25400" cap="rnd">
                    <a:solidFill>
                      <a:srgbClr val="D629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79" name="Freeform 97">
                    <a:extLst>
                      <a:ext uri="{FF2B5EF4-FFF2-40B4-BE49-F238E27FC236}">
                        <a16:creationId xmlns:a16="http://schemas.microsoft.com/office/drawing/2014/main" id="{F9317D8E-7E91-F833-49AA-8F9443D8E505}"/>
                      </a:ext>
                    </a:extLst>
                  </p:cNvPr>
                  <p:cNvSpPr>
                    <a:spLocks/>
                  </p:cNvSpPr>
                  <p:nvPr/>
                </p:nvSpPr>
                <p:spPr bwMode="auto">
                  <a:xfrm>
                    <a:off x="6978028" y="3746835"/>
                    <a:ext cx="1633978" cy="1827871"/>
                  </a:xfrm>
                  <a:custGeom>
                    <a:avLst/>
                    <a:gdLst>
                      <a:gd name="T0" fmla="*/ 172 w 904"/>
                      <a:gd name="T1" fmla="*/ 0 h 1013"/>
                      <a:gd name="T2" fmla="*/ 0 w 904"/>
                      <a:gd name="T3" fmla="*/ 415 h 1013"/>
                      <a:gd name="T4" fmla="*/ 600 w 904"/>
                      <a:gd name="T5" fmla="*/ 1008 h 1013"/>
                      <a:gd name="T6" fmla="*/ 904 w 904"/>
                      <a:gd name="T7" fmla="*/ 1013 h 1013"/>
                    </a:gdLst>
                    <a:ahLst/>
                    <a:cxnLst>
                      <a:cxn ang="0">
                        <a:pos x="T0" y="T1"/>
                      </a:cxn>
                      <a:cxn ang="0">
                        <a:pos x="T2" y="T3"/>
                      </a:cxn>
                      <a:cxn ang="0">
                        <a:pos x="T4" y="T5"/>
                      </a:cxn>
                      <a:cxn ang="0">
                        <a:pos x="T6" y="T7"/>
                      </a:cxn>
                    </a:cxnLst>
                    <a:rect l="0" t="0" r="r" b="b"/>
                    <a:pathLst>
                      <a:path w="904" h="1013">
                        <a:moveTo>
                          <a:pt x="172" y="0"/>
                        </a:moveTo>
                        <a:cubicBezTo>
                          <a:pt x="162" y="159"/>
                          <a:pt x="99" y="303"/>
                          <a:pt x="0" y="415"/>
                        </a:cubicBezTo>
                        <a:cubicBezTo>
                          <a:pt x="600" y="1008"/>
                          <a:pt x="600" y="1008"/>
                          <a:pt x="600" y="1008"/>
                        </a:cubicBezTo>
                        <a:cubicBezTo>
                          <a:pt x="904" y="1013"/>
                          <a:pt x="904" y="1013"/>
                          <a:pt x="904" y="1013"/>
                        </a:cubicBezTo>
                      </a:path>
                    </a:pathLst>
                  </a:custGeom>
                  <a:noFill/>
                  <a:ln w="25400" cap="rnd">
                    <a:solidFill>
                      <a:srgbClr val="3B41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80" name="Freeform 98">
                    <a:extLst>
                      <a:ext uri="{FF2B5EF4-FFF2-40B4-BE49-F238E27FC236}">
                        <a16:creationId xmlns:a16="http://schemas.microsoft.com/office/drawing/2014/main" id="{3D00EB58-DFFC-5154-81AF-BFBA4F453188}"/>
                      </a:ext>
                    </a:extLst>
                  </p:cNvPr>
                  <p:cNvSpPr>
                    <a:spLocks/>
                  </p:cNvSpPr>
                  <p:nvPr/>
                </p:nvSpPr>
                <p:spPr bwMode="auto">
                  <a:xfrm>
                    <a:off x="6119617" y="1970081"/>
                    <a:ext cx="1856073" cy="768516"/>
                  </a:xfrm>
                  <a:custGeom>
                    <a:avLst/>
                    <a:gdLst>
                      <a:gd name="T0" fmla="*/ 0 w 1027"/>
                      <a:gd name="T1" fmla="*/ 253 h 426"/>
                      <a:gd name="T2" fmla="*/ 415 w 1027"/>
                      <a:gd name="T3" fmla="*/ 426 h 426"/>
                      <a:gd name="T4" fmla="*/ 841 w 1027"/>
                      <a:gd name="T5" fmla="*/ 0 h 426"/>
                      <a:gd name="T6" fmla="*/ 1027 w 1027"/>
                      <a:gd name="T7" fmla="*/ 0 h 426"/>
                    </a:gdLst>
                    <a:ahLst/>
                    <a:cxnLst>
                      <a:cxn ang="0">
                        <a:pos x="T0" y="T1"/>
                      </a:cxn>
                      <a:cxn ang="0">
                        <a:pos x="T2" y="T3"/>
                      </a:cxn>
                      <a:cxn ang="0">
                        <a:pos x="T4" y="T5"/>
                      </a:cxn>
                      <a:cxn ang="0">
                        <a:pos x="T6" y="T7"/>
                      </a:cxn>
                    </a:cxnLst>
                    <a:rect l="0" t="0" r="r" b="b"/>
                    <a:pathLst>
                      <a:path w="1027" h="426">
                        <a:moveTo>
                          <a:pt x="0" y="253"/>
                        </a:moveTo>
                        <a:cubicBezTo>
                          <a:pt x="159" y="263"/>
                          <a:pt x="303" y="326"/>
                          <a:pt x="415" y="426"/>
                        </a:cubicBezTo>
                        <a:cubicBezTo>
                          <a:pt x="841" y="0"/>
                          <a:pt x="841" y="0"/>
                          <a:pt x="841" y="0"/>
                        </a:cubicBezTo>
                        <a:cubicBezTo>
                          <a:pt x="1027" y="0"/>
                          <a:pt x="1027" y="0"/>
                          <a:pt x="1027" y="0"/>
                        </a:cubicBezTo>
                      </a:path>
                    </a:pathLst>
                  </a:custGeom>
                  <a:noFill/>
                  <a:ln w="25400" cap="rnd">
                    <a:solidFill>
                      <a:srgbClr val="B49C8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81" name="Freeform 99">
                    <a:extLst>
                      <a:ext uri="{FF2B5EF4-FFF2-40B4-BE49-F238E27FC236}">
                        <a16:creationId xmlns:a16="http://schemas.microsoft.com/office/drawing/2014/main" id="{2B4422DF-AAD4-75C0-C218-AF0F44698F49}"/>
                      </a:ext>
                    </a:extLst>
                  </p:cNvPr>
                  <p:cNvSpPr>
                    <a:spLocks/>
                  </p:cNvSpPr>
                  <p:nvPr/>
                </p:nvSpPr>
                <p:spPr bwMode="auto">
                  <a:xfrm>
                    <a:off x="6978028" y="2844356"/>
                    <a:ext cx="1024101" cy="750890"/>
                  </a:xfrm>
                  <a:custGeom>
                    <a:avLst/>
                    <a:gdLst>
                      <a:gd name="T0" fmla="*/ 0 w 566"/>
                      <a:gd name="T1" fmla="*/ 0 h 416"/>
                      <a:gd name="T2" fmla="*/ 30 w 566"/>
                      <a:gd name="T3" fmla="*/ 36 h 416"/>
                      <a:gd name="T4" fmla="*/ 172 w 566"/>
                      <a:gd name="T5" fmla="*/ 416 h 416"/>
                      <a:gd name="T6" fmla="*/ 566 w 566"/>
                      <a:gd name="T7" fmla="*/ 411 h 416"/>
                    </a:gdLst>
                    <a:ahLst/>
                    <a:cxnLst>
                      <a:cxn ang="0">
                        <a:pos x="T0" y="T1"/>
                      </a:cxn>
                      <a:cxn ang="0">
                        <a:pos x="T2" y="T3"/>
                      </a:cxn>
                      <a:cxn ang="0">
                        <a:pos x="T4" y="T5"/>
                      </a:cxn>
                      <a:cxn ang="0">
                        <a:pos x="T6" y="T7"/>
                      </a:cxn>
                    </a:cxnLst>
                    <a:rect l="0" t="0" r="r" b="b"/>
                    <a:pathLst>
                      <a:path w="566" h="416">
                        <a:moveTo>
                          <a:pt x="0" y="0"/>
                        </a:moveTo>
                        <a:cubicBezTo>
                          <a:pt x="10" y="12"/>
                          <a:pt x="20" y="24"/>
                          <a:pt x="30" y="36"/>
                        </a:cubicBezTo>
                        <a:cubicBezTo>
                          <a:pt x="112" y="143"/>
                          <a:pt x="164" y="273"/>
                          <a:pt x="172" y="416"/>
                        </a:cubicBezTo>
                        <a:cubicBezTo>
                          <a:pt x="566" y="411"/>
                          <a:pt x="566" y="411"/>
                          <a:pt x="566" y="411"/>
                        </a:cubicBezTo>
                      </a:path>
                    </a:pathLst>
                  </a:custGeom>
                  <a:noFill/>
                  <a:ln w="25400" cap="rnd">
                    <a:solidFill>
                      <a:srgbClr val="2B6E7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82" name="Freeform 100">
                    <a:extLst>
                      <a:ext uri="{FF2B5EF4-FFF2-40B4-BE49-F238E27FC236}">
                        <a16:creationId xmlns:a16="http://schemas.microsoft.com/office/drawing/2014/main" id="{7DAFF31F-3821-57B5-C04B-17B478C98AD2}"/>
                      </a:ext>
                    </a:extLst>
                  </p:cNvPr>
                  <p:cNvSpPr>
                    <a:spLocks/>
                  </p:cNvSpPr>
                  <p:nvPr/>
                </p:nvSpPr>
                <p:spPr bwMode="auto">
                  <a:xfrm>
                    <a:off x="6075752" y="4603484"/>
                    <a:ext cx="1841770" cy="1420697"/>
                  </a:xfrm>
                  <a:custGeom>
                    <a:avLst/>
                    <a:gdLst>
                      <a:gd name="T0" fmla="*/ 89 w 994"/>
                      <a:gd name="T1" fmla="*/ 455 h 788"/>
                      <a:gd name="T2" fmla="*/ 0 w 994"/>
                      <a:gd name="T3" fmla="*/ 454 h 788"/>
                      <a:gd name="T4" fmla="*/ 0 w 994"/>
                      <a:gd name="T5" fmla="*/ 172 h 788"/>
                      <a:gd name="T6" fmla="*/ 415 w 994"/>
                      <a:gd name="T7" fmla="*/ 0 h 788"/>
                      <a:gd name="T8" fmla="*/ 994 w 994"/>
                      <a:gd name="T9" fmla="*/ 571 h 788"/>
                      <a:gd name="T10" fmla="*/ 994 w 994"/>
                      <a:gd name="T11" fmla="*/ 788 h 788"/>
                    </a:gdLst>
                    <a:ahLst/>
                    <a:cxnLst>
                      <a:cxn ang="0">
                        <a:pos x="T0" y="T1"/>
                      </a:cxn>
                      <a:cxn ang="0">
                        <a:pos x="T2" y="T3"/>
                      </a:cxn>
                      <a:cxn ang="0">
                        <a:pos x="T4" y="T5"/>
                      </a:cxn>
                      <a:cxn ang="0">
                        <a:pos x="T6" y="T7"/>
                      </a:cxn>
                      <a:cxn ang="0">
                        <a:pos x="T8" y="T9"/>
                      </a:cxn>
                      <a:cxn ang="0">
                        <a:pos x="T10" y="T11"/>
                      </a:cxn>
                    </a:cxnLst>
                    <a:rect l="0" t="0" r="r" b="b"/>
                    <a:pathLst>
                      <a:path w="994" h="788">
                        <a:moveTo>
                          <a:pt x="89" y="455"/>
                        </a:moveTo>
                        <a:cubicBezTo>
                          <a:pt x="0" y="454"/>
                          <a:pt x="0" y="454"/>
                          <a:pt x="0" y="454"/>
                        </a:cubicBezTo>
                        <a:cubicBezTo>
                          <a:pt x="0" y="172"/>
                          <a:pt x="0" y="172"/>
                          <a:pt x="0" y="172"/>
                        </a:cubicBezTo>
                        <a:cubicBezTo>
                          <a:pt x="159" y="162"/>
                          <a:pt x="303" y="99"/>
                          <a:pt x="415" y="0"/>
                        </a:cubicBezTo>
                        <a:cubicBezTo>
                          <a:pt x="994" y="571"/>
                          <a:pt x="994" y="571"/>
                          <a:pt x="994" y="571"/>
                        </a:cubicBezTo>
                        <a:cubicBezTo>
                          <a:pt x="994" y="788"/>
                          <a:pt x="994" y="788"/>
                          <a:pt x="994" y="788"/>
                        </a:cubicBezTo>
                      </a:path>
                    </a:pathLst>
                  </a:custGeom>
                  <a:noFill/>
                  <a:ln w="25400" cap="rnd">
                    <a:solidFill>
                      <a:srgbClr val="D629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83" name="Freeform 101">
                    <a:extLst>
                      <a:ext uri="{FF2B5EF4-FFF2-40B4-BE49-F238E27FC236}">
                        <a16:creationId xmlns:a16="http://schemas.microsoft.com/office/drawing/2014/main" id="{09A4740C-FA17-71E4-0AD1-9184C21406A5}"/>
                      </a:ext>
                    </a:extLst>
                  </p:cNvPr>
                  <p:cNvSpPr>
                    <a:spLocks/>
                  </p:cNvSpPr>
                  <p:nvPr/>
                </p:nvSpPr>
                <p:spPr bwMode="auto">
                  <a:xfrm>
                    <a:off x="2224157" y="2675142"/>
                    <a:ext cx="2885461" cy="1820820"/>
                  </a:xfrm>
                  <a:custGeom>
                    <a:avLst/>
                    <a:gdLst>
                      <a:gd name="T0" fmla="*/ 1596 w 1596"/>
                      <a:gd name="T1" fmla="*/ 1009 h 1009"/>
                      <a:gd name="T2" fmla="*/ 1423 w 1596"/>
                      <a:gd name="T3" fmla="*/ 594 h 1009"/>
                      <a:gd name="T4" fmla="*/ 0 w 1596"/>
                      <a:gd name="T5" fmla="*/ 594 h 1009"/>
                      <a:gd name="T6" fmla="*/ 0 w 1596"/>
                      <a:gd name="T7" fmla="*/ 0 h 1009"/>
                    </a:gdLst>
                    <a:ahLst/>
                    <a:cxnLst>
                      <a:cxn ang="0">
                        <a:pos x="T0" y="T1"/>
                      </a:cxn>
                      <a:cxn ang="0">
                        <a:pos x="T2" y="T3"/>
                      </a:cxn>
                      <a:cxn ang="0">
                        <a:pos x="T4" y="T5"/>
                      </a:cxn>
                      <a:cxn ang="0">
                        <a:pos x="T6" y="T7"/>
                      </a:cxn>
                    </a:cxnLst>
                    <a:rect l="0" t="0" r="r" b="b"/>
                    <a:pathLst>
                      <a:path w="1596" h="1009">
                        <a:moveTo>
                          <a:pt x="1596" y="1009"/>
                        </a:moveTo>
                        <a:cubicBezTo>
                          <a:pt x="1496" y="897"/>
                          <a:pt x="1433" y="753"/>
                          <a:pt x="1423" y="594"/>
                        </a:cubicBezTo>
                        <a:cubicBezTo>
                          <a:pt x="0" y="594"/>
                          <a:pt x="0" y="594"/>
                          <a:pt x="0" y="594"/>
                        </a:cubicBezTo>
                        <a:cubicBezTo>
                          <a:pt x="0" y="0"/>
                          <a:pt x="0" y="0"/>
                          <a:pt x="0" y="0"/>
                        </a:cubicBezTo>
                      </a:path>
                    </a:pathLst>
                  </a:custGeom>
                  <a:noFill/>
                  <a:ln w="25400" cap="rnd">
                    <a:solidFill>
                      <a:srgbClr val="3B41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84" name="Freeform 102">
                    <a:extLst>
                      <a:ext uri="{FF2B5EF4-FFF2-40B4-BE49-F238E27FC236}">
                        <a16:creationId xmlns:a16="http://schemas.microsoft.com/office/drawing/2014/main" id="{BFA39195-5AA5-CA1D-3EA6-8F7CE57AB23F}"/>
                      </a:ext>
                    </a:extLst>
                  </p:cNvPr>
                  <p:cNvSpPr>
                    <a:spLocks/>
                  </p:cNvSpPr>
                  <p:nvPr/>
                </p:nvSpPr>
                <p:spPr bwMode="auto">
                  <a:xfrm>
                    <a:off x="4267070" y="4603484"/>
                    <a:ext cx="1700959" cy="586964"/>
                  </a:xfrm>
                  <a:custGeom>
                    <a:avLst/>
                    <a:gdLst>
                      <a:gd name="T0" fmla="*/ 941 w 941"/>
                      <a:gd name="T1" fmla="*/ 172 h 325"/>
                      <a:gd name="T2" fmla="*/ 525 w 941"/>
                      <a:gd name="T3" fmla="*/ 0 h 325"/>
                      <a:gd name="T4" fmla="*/ 188 w 941"/>
                      <a:gd name="T5" fmla="*/ 325 h 325"/>
                      <a:gd name="T6" fmla="*/ 0 w 941"/>
                      <a:gd name="T7" fmla="*/ 325 h 325"/>
                    </a:gdLst>
                    <a:ahLst/>
                    <a:cxnLst>
                      <a:cxn ang="0">
                        <a:pos x="T0" y="T1"/>
                      </a:cxn>
                      <a:cxn ang="0">
                        <a:pos x="T2" y="T3"/>
                      </a:cxn>
                      <a:cxn ang="0">
                        <a:pos x="T4" y="T5"/>
                      </a:cxn>
                      <a:cxn ang="0">
                        <a:pos x="T6" y="T7"/>
                      </a:cxn>
                    </a:cxnLst>
                    <a:rect l="0" t="0" r="r" b="b"/>
                    <a:pathLst>
                      <a:path w="941" h="325">
                        <a:moveTo>
                          <a:pt x="941" y="172"/>
                        </a:moveTo>
                        <a:cubicBezTo>
                          <a:pt x="782" y="162"/>
                          <a:pt x="637" y="99"/>
                          <a:pt x="525" y="0"/>
                        </a:cubicBezTo>
                        <a:cubicBezTo>
                          <a:pt x="188" y="325"/>
                          <a:pt x="188" y="325"/>
                          <a:pt x="188" y="325"/>
                        </a:cubicBezTo>
                        <a:cubicBezTo>
                          <a:pt x="0" y="325"/>
                          <a:pt x="0" y="325"/>
                          <a:pt x="0" y="325"/>
                        </a:cubicBezTo>
                      </a:path>
                    </a:pathLst>
                  </a:custGeom>
                  <a:noFill/>
                  <a:ln w="25400" cap="rnd">
                    <a:solidFill>
                      <a:srgbClr val="2B6E7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grpSp>
          <p:grpSp>
            <p:nvGrpSpPr>
              <p:cNvPr id="10" name="Group 9">
                <a:extLst>
                  <a:ext uri="{FF2B5EF4-FFF2-40B4-BE49-F238E27FC236}">
                    <a16:creationId xmlns:a16="http://schemas.microsoft.com/office/drawing/2014/main" id="{3A0D6DB3-2BF9-39AD-0C9A-A3BEEC516406}"/>
                  </a:ext>
                </a:extLst>
              </p:cNvPr>
              <p:cNvGrpSpPr/>
              <p:nvPr/>
            </p:nvGrpSpPr>
            <p:grpSpPr>
              <a:xfrm>
                <a:off x="344324" y="4802938"/>
                <a:ext cx="2591029" cy="444719"/>
                <a:chOff x="1661626" y="4932594"/>
                <a:chExt cx="2698711" cy="463201"/>
              </a:xfrm>
            </p:grpSpPr>
            <p:sp>
              <p:nvSpPr>
                <p:cNvPr id="70" name="TextBox 69">
                  <a:extLst>
                    <a:ext uri="{FF2B5EF4-FFF2-40B4-BE49-F238E27FC236}">
                      <a16:creationId xmlns:a16="http://schemas.microsoft.com/office/drawing/2014/main" id="{C21E738E-E7CA-79B1-4F6C-4E4EC7821D9D}"/>
                    </a:ext>
                  </a:extLst>
                </p:cNvPr>
                <p:cNvSpPr txBox="1"/>
                <p:nvPr/>
              </p:nvSpPr>
              <p:spPr>
                <a:xfrm>
                  <a:off x="2088046" y="5005102"/>
                  <a:ext cx="2272291" cy="367977"/>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2B6E74"/>
                      </a:solidFill>
                      <a:effectLst/>
                      <a:uLnTx/>
                      <a:uFillTx/>
                      <a:latin typeface="Century Gothic" panose="020B0502020202020204" pitchFamily="34" charset="0"/>
                      <a:cs typeface="Arial"/>
                      <a:sym typeface="Arial"/>
                    </a:rPr>
                    <a:t>SKILLS &amp; LANGUAGES</a:t>
                  </a:r>
                </a:p>
              </p:txBody>
            </p:sp>
            <p:grpSp>
              <p:nvGrpSpPr>
                <p:cNvPr id="71" name="Group 70">
                  <a:extLst>
                    <a:ext uri="{FF2B5EF4-FFF2-40B4-BE49-F238E27FC236}">
                      <a16:creationId xmlns:a16="http://schemas.microsoft.com/office/drawing/2014/main" id="{285C91D9-6F15-9DA9-2CD6-AD79BA01EE77}"/>
                    </a:ext>
                  </a:extLst>
                </p:cNvPr>
                <p:cNvGrpSpPr/>
                <p:nvPr/>
              </p:nvGrpSpPr>
              <p:grpSpPr>
                <a:xfrm>
                  <a:off x="1661626" y="4932594"/>
                  <a:ext cx="463199" cy="463201"/>
                  <a:chOff x="4789407" y="5100692"/>
                  <a:chExt cx="1907038" cy="1907038"/>
                </a:xfrm>
                <a:solidFill>
                  <a:srgbClr val="2B6E74"/>
                </a:solidFill>
              </p:grpSpPr>
              <p:sp>
                <p:nvSpPr>
                  <p:cNvPr id="72" name="Freeform 6">
                    <a:extLst>
                      <a:ext uri="{FF2B5EF4-FFF2-40B4-BE49-F238E27FC236}">
                        <a16:creationId xmlns:a16="http://schemas.microsoft.com/office/drawing/2014/main" id="{17727AFB-B911-D116-DFD3-DDED1CF9E8BA}"/>
                      </a:ext>
                    </a:extLst>
                  </p:cNvPr>
                  <p:cNvSpPr>
                    <a:spLocks/>
                  </p:cNvSpPr>
                  <p:nvPr/>
                </p:nvSpPr>
                <p:spPr bwMode="auto">
                  <a:xfrm>
                    <a:off x="5519089" y="5774996"/>
                    <a:ext cx="447675" cy="446744"/>
                  </a:xfrm>
                  <a:custGeom>
                    <a:avLst/>
                    <a:gdLst>
                      <a:gd name="T0" fmla="*/ 481 w 962"/>
                      <a:gd name="T1" fmla="*/ 0 h 960"/>
                      <a:gd name="T2" fmla="*/ 541 w 962"/>
                      <a:gd name="T3" fmla="*/ 4 h 960"/>
                      <a:gd name="T4" fmla="*/ 599 w 962"/>
                      <a:gd name="T5" fmla="*/ 14 h 960"/>
                      <a:gd name="T6" fmla="*/ 655 w 962"/>
                      <a:gd name="T7" fmla="*/ 32 h 960"/>
                      <a:gd name="T8" fmla="*/ 707 w 962"/>
                      <a:gd name="T9" fmla="*/ 56 h 960"/>
                      <a:gd name="T10" fmla="*/ 755 w 962"/>
                      <a:gd name="T11" fmla="*/ 86 h 960"/>
                      <a:gd name="T12" fmla="*/ 800 w 962"/>
                      <a:gd name="T13" fmla="*/ 121 h 960"/>
                      <a:gd name="T14" fmla="*/ 840 w 962"/>
                      <a:gd name="T15" fmla="*/ 162 h 960"/>
                      <a:gd name="T16" fmla="*/ 875 w 962"/>
                      <a:gd name="T17" fmla="*/ 206 h 960"/>
                      <a:gd name="T18" fmla="*/ 904 w 962"/>
                      <a:gd name="T19" fmla="*/ 255 h 960"/>
                      <a:gd name="T20" fmla="*/ 929 w 962"/>
                      <a:gd name="T21" fmla="*/ 307 h 960"/>
                      <a:gd name="T22" fmla="*/ 947 w 962"/>
                      <a:gd name="T23" fmla="*/ 362 h 960"/>
                      <a:gd name="T24" fmla="*/ 958 w 962"/>
                      <a:gd name="T25" fmla="*/ 420 h 960"/>
                      <a:gd name="T26" fmla="*/ 962 w 962"/>
                      <a:gd name="T27" fmla="*/ 480 h 960"/>
                      <a:gd name="T28" fmla="*/ 958 w 962"/>
                      <a:gd name="T29" fmla="*/ 540 h 960"/>
                      <a:gd name="T30" fmla="*/ 947 w 962"/>
                      <a:gd name="T31" fmla="*/ 598 h 960"/>
                      <a:gd name="T32" fmla="*/ 929 w 962"/>
                      <a:gd name="T33" fmla="*/ 653 h 960"/>
                      <a:gd name="T34" fmla="*/ 904 w 962"/>
                      <a:gd name="T35" fmla="*/ 706 h 960"/>
                      <a:gd name="T36" fmla="*/ 875 w 962"/>
                      <a:gd name="T37" fmla="*/ 754 h 960"/>
                      <a:gd name="T38" fmla="*/ 840 w 962"/>
                      <a:gd name="T39" fmla="*/ 799 h 960"/>
                      <a:gd name="T40" fmla="*/ 800 w 962"/>
                      <a:gd name="T41" fmla="*/ 838 h 960"/>
                      <a:gd name="T42" fmla="*/ 755 w 962"/>
                      <a:gd name="T43" fmla="*/ 874 h 960"/>
                      <a:gd name="T44" fmla="*/ 707 w 962"/>
                      <a:gd name="T45" fmla="*/ 904 h 960"/>
                      <a:gd name="T46" fmla="*/ 655 w 962"/>
                      <a:gd name="T47" fmla="*/ 928 h 960"/>
                      <a:gd name="T48" fmla="*/ 599 w 962"/>
                      <a:gd name="T49" fmla="*/ 945 h 960"/>
                      <a:gd name="T50" fmla="*/ 541 w 962"/>
                      <a:gd name="T51" fmla="*/ 956 h 960"/>
                      <a:gd name="T52" fmla="*/ 481 w 962"/>
                      <a:gd name="T53" fmla="*/ 960 h 960"/>
                      <a:gd name="T54" fmla="*/ 421 w 962"/>
                      <a:gd name="T55" fmla="*/ 956 h 960"/>
                      <a:gd name="T56" fmla="*/ 363 w 962"/>
                      <a:gd name="T57" fmla="*/ 945 h 960"/>
                      <a:gd name="T58" fmla="*/ 307 w 962"/>
                      <a:gd name="T59" fmla="*/ 928 h 960"/>
                      <a:gd name="T60" fmla="*/ 255 w 962"/>
                      <a:gd name="T61" fmla="*/ 904 h 960"/>
                      <a:gd name="T62" fmla="*/ 207 w 962"/>
                      <a:gd name="T63" fmla="*/ 874 h 960"/>
                      <a:gd name="T64" fmla="*/ 162 w 962"/>
                      <a:gd name="T65" fmla="*/ 838 h 960"/>
                      <a:gd name="T66" fmla="*/ 122 w 962"/>
                      <a:gd name="T67" fmla="*/ 799 h 960"/>
                      <a:gd name="T68" fmla="*/ 87 w 962"/>
                      <a:gd name="T69" fmla="*/ 754 h 960"/>
                      <a:gd name="T70" fmla="*/ 58 w 962"/>
                      <a:gd name="T71" fmla="*/ 706 h 960"/>
                      <a:gd name="T72" fmla="*/ 33 w 962"/>
                      <a:gd name="T73" fmla="*/ 653 h 960"/>
                      <a:gd name="T74" fmla="*/ 15 w 962"/>
                      <a:gd name="T75" fmla="*/ 598 h 960"/>
                      <a:gd name="T76" fmla="*/ 4 w 962"/>
                      <a:gd name="T77" fmla="*/ 540 h 960"/>
                      <a:gd name="T78" fmla="*/ 0 w 962"/>
                      <a:gd name="T79" fmla="*/ 480 h 960"/>
                      <a:gd name="T80" fmla="*/ 4 w 962"/>
                      <a:gd name="T81" fmla="*/ 420 h 960"/>
                      <a:gd name="T82" fmla="*/ 15 w 962"/>
                      <a:gd name="T83" fmla="*/ 362 h 960"/>
                      <a:gd name="T84" fmla="*/ 33 w 962"/>
                      <a:gd name="T85" fmla="*/ 307 h 960"/>
                      <a:gd name="T86" fmla="*/ 58 w 962"/>
                      <a:gd name="T87" fmla="*/ 255 h 960"/>
                      <a:gd name="T88" fmla="*/ 87 w 962"/>
                      <a:gd name="T89" fmla="*/ 206 h 960"/>
                      <a:gd name="T90" fmla="*/ 122 w 962"/>
                      <a:gd name="T91" fmla="*/ 162 h 960"/>
                      <a:gd name="T92" fmla="*/ 162 w 962"/>
                      <a:gd name="T93" fmla="*/ 121 h 960"/>
                      <a:gd name="T94" fmla="*/ 207 w 962"/>
                      <a:gd name="T95" fmla="*/ 86 h 960"/>
                      <a:gd name="T96" fmla="*/ 255 w 962"/>
                      <a:gd name="T97" fmla="*/ 56 h 960"/>
                      <a:gd name="T98" fmla="*/ 307 w 962"/>
                      <a:gd name="T99" fmla="*/ 32 h 960"/>
                      <a:gd name="T100" fmla="*/ 363 w 962"/>
                      <a:gd name="T101" fmla="*/ 14 h 960"/>
                      <a:gd name="T102" fmla="*/ 421 w 962"/>
                      <a:gd name="T103" fmla="*/ 4 h 960"/>
                      <a:gd name="T104" fmla="*/ 481 w 962"/>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2" h="960">
                        <a:moveTo>
                          <a:pt x="481" y="0"/>
                        </a:moveTo>
                        <a:lnTo>
                          <a:pt x="541" y="4"/>
                        </a:lnTo>
                        <a:lnTo>
                          <a:pt x="599" y="14"/>
                        </a:lnTo>
                        <a:lnTo>
                          <a:pt x="655" y="32"/>
                        </a:lnTo>
                        <a:lnTo>
                          <a:pt x="707" y="56"/>
                        </a:lnTo>
                        <a:lnTo>
                          <a:pt x="755" y="86"/>
                        </a:lnTo>
                        <a:lnTo>
                          <a:pt x="800" y="121"/>
                        </a:lnTo>
                        <a:lnTo>
                          <a:pt x="840" y="162"/>
                        </a:lnTo>
                        <a:lnTo>
                          <a:pt x="875" y="206"/>
                        </a:lnTo>
                        <a:lnTo>
                          <a:pt x="904" y="255"/>
                        </a:lnTo>
                        <a:lnTo>
                          <a:pt x="929" y="307"/>
                        </a:lnTo>
                        <a:lnTo>
                          <a:pt x="947" y="362"/>
                        </a:lnTo>
                        <a:lnTo>
                          <a:pt x="958" y="420"/>
                        </a:lnTo>
                        <a:lnTo>
                          <a:pt x="962" y="480"/>
                        </a:lnTo>
                        <a:lnTo>
                          <a:pt x="958" y="540"/>
                        </a:lnTo>
                        <a:lnTo>
                          <a:pt x="947" y="598"/>
                        </a:lnTo>
                        <a:lnTo>
                          <a:pt x="929" y="653"/>
                        </a:lnTo>
                        <a:lnTo>
                          <a:pt x="904" y="706"/>
                        </a:lnTo>
                        <a:lnTo>
                          <a:pt x="875" y="754"/>
                        </a:lnTo>
                        <a:lnTo>
                          <a:pt x="840" y="799"/>
                        </a:lnTo>
                        <a:lnTo>
                          <a:pt x="800" y="838"/>
                        </a:lnTo>
                        <a:lnTo>
                          <a:pt x="755" y="874"/>
                        </a:lnTo>
                        <a:lnTo>
                          <a:pt x="707" y="904"/>
                        </a:lnTo>
                        <a:lnTo>
                          <a:pt x="655" y="928"/>
                        </a:lnTo>
                        <a:lnTo>
                          <a:pt x="599" y="945"/>
                        </a:lnTo>
                        <a:lnTo>
                          <a:pt x="541" y="956"/>
                        </a:lnTo>
                        <a:lnTo>
                          <a:pt x="481" y="960"/>
                        </a:lnTo>
                        <a:lnTo>
                          <a:pt x="421" y="956"/>
                        </a:lnTo>
                        <a:lnTo>
                          <a:pt x="363" y="945"/>
                        </a:lnTo>
                        <a:lnTo>
                          <a:pt x="307" y="928"/>
                        </a:lnTo>
                        <a:lnTo>
                          <a:pt x="255" y="904"/>
                        </a:lnTo>
                        <a:lnTo>
                          <a:pt x="207" y="874"/>
                        </a:lnTo>
                        <a:lnTo>
                          <a:pt x="162" y="838"/>
                        </a:lnTo>
                        <a:lnTo>
                          <a:pt x="122" y="799"/>
                        </a:lnTo>
                        <a:lnTo>
                          <a:pt x="87" y="754"/>
                        </a:lnTo>
                        <a:lnTo>
                          <a:pt x="58" y="706"/>
                        </a:lnTo>
                        <a:lnTo>
                          <a:pt x="33" y="653"/>
                        </a:lnTo>
                        <a:lnTo>
                          <a:pt x="15" y="598"/>
                        </a:lnTo>
                        <a:lnTo>
                          <a:pt x="4" y="540"/>
                        </a:lnTo>
                        <a:lnTo>
                          <a:pt x="0" y="480"/>
                        </a:lnTo>
                        <a:lnTo>
                          <a:pt x="4" y="420"/>
                        </a:lnTo>
                        <a:lnTo>
                          <a:pt x="15" y="362"/>
                        </a:lnTo>
                        <a:lnTo>
                          <a:pt x="33" y="307"/>
                        </a:lnTo>
                        <a:lnTo>
                          <a:pt x="58" y="255"/>
                        </a:lnTo>
                        <a:lnTo>
                          <a:pt x="87" y="206"/>
                        </a:lnTo>
                        <a:lnTo>
                          <a:pt x="122" y="162"/>
                        </a:lnTo>
                        <a:lnTo>
                          <a:pt x="162" y="121"/>
                        </a:lnTo>
                        <a:lnTo>
                          <a:pt x="207" y="86"/>
                        </a:lnTo>
                        <a:lnTo>
                          <a:pt x="255" y="56"/>
                        </a:lnTo>
                        <a:lnTo>
                          <a:pt x="307" y="32"/>
                        </a:lnTo>
                        <a:lnTo>
                          <a:pt x="363" y="14"/>
                        </a:lnTo>
                        <a:lnTo>
                          <a:pt x="421" y="4"/>
                        </a:lnTo>
                        <a:lnTo>
                          <a:pt x="481"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73" name="Freeform 7">
                    <a:extLst>
                      <a:ext uri="{FF2B5EF4-FFF2-40B4-BE49-F238E27FC236}">
                        <a16:creationId xmlns:a16="http://schemas.microsoft.com/office/drawing/2014/main" id="{5276EE59-6602-7CFD-E9DA-9408EE7501E2}"/>
                      </a:ext>
                    </a:extLst>
                  </p:cNvPr>
                  <p:cNvSpPr>
                    <a:spLocks noEditPoints="1"/>
                  </p:cNvSpPr>
                  <p:nvPr/>
                </p:nvSpPr>
                <p:spPr bwMode="auto">
                  <a:xfrm>
                    <a:off x="4789407" y="5100692"/>
                    <a:ext cx="1907038" cy="1907038"/>
                  </a:xfrm>
                  <a:custGeom>
                    <a:avLst/>
                    <a:gdLst>
                      <a:gd name="T0" fmla="*/ 1746 w 4098"/>
                      <a:gd name="T1" fmla="*/ 764 h 4098"/>
                      <a:gd name="T2" fmla="*/ 1383 w 4098"/>
                      <a:gd name="T3" fmla="*/ 909 h 4098"/>
                      <a:gd name="T4" fmla="*/ 1082 w 4098"/>
                      <a:gd name="T5" fmla="*/ 1150 h 4098"/>
                      <a:gd name="T6" fmla="*/ 863 w 4098"/>
                      <a:gd name="T7" fmla="*/ 1469 h 4098"/>
                      <a:gd name="T8" fmla="*/ 744 w 4098"/>
                      <a:gd name="T9" fmla="*/ 1845 h 4098"/>
                      <a:gd name="T10" fmla="*/ 744 w 4098"/>
                      <a:gd name="T11" fmla="*/ 2253 h 4098"/>
                      <a:gd name="T12" fmla="*/ 863 w 4098"/>
                      <a:gd name="T13" fmla="*/ 2629 h 4098"/>
                      <a:gd name="T14" fmla="*/ 1082 w 4098"/>
                      <a:gd name="T15" fmla="*/ 2948 h 4098"/>
                      <a:gd name="T16" fmla="*/ 1383 w 4098"/>
                      <a:gd name="T17" fmla="*/ 3189 h 4098"/>
                      <a:gd name="T18" fmla="*/ 1746 w 4098"/>
                      <a:gd name="T19" fmla="*/ 3334 h 4098"/>
                      <a:gd name="T20" fmla="*/ 2152 w 4098"/>
                      <a:gd name="T21" fmla="*/ 3365 h 4098"/>
                      <a:gd name="T22" fmla="*/ 2540 w 4098"/>
                      <a:gd name="T23" fmla="*/ 3275 h 4098"/>
                      <a:gd name="T24" fmla="*/ 2875 w 4098"/>
                      <a:gd name="T25" fmla="*/ 3080 h 4098"/>
                      <a:gd name="T26" fmla="*/ 3137 w 4098"/>
                      <a:gd name="T27" fmla="*/ 2797 h 4098"/>
                      <a:gd name="T28" fmla="*/ 3308 w 4098"/>
                      <a:gd name="T29" fmla="*/ 2448 h 4098"/>
                      <a:gd name="T30" fmla="*/ 3369 w 4098"/>
                      <a:gd name="T31" fmla="*/ 2049 h 4098"/>
                      <a:gd name="T32" fmla="*/ 3308 w 4098"/>
                      <a:gd name="T33" fmla="*/ 1650 h 4098"/>
                      <a:gd name="T34" fmla="*/ 3137 w 4098"/>
                      <a:gd name="T35" fmla="*/ 1301 h 4098"/>
                      <a:gd name="T36" fmla="*/ 2875 w 4098"/>
                      <a:gd name="T37" fmla="*/ 1018 h 4098"/>
                      <a:gd name="T38" fmla="*/ 2540 w 4098"/>
                      <a:gd name="T39" fmla="*/ 823 h 4098"/>
                      <a:gd name="T40" fmla="*/ 2152 w 4098"/>
                      <a:gd name="T41" fmla="*/ 733 h 4098"/>
                      <a:gd name="T42" fmla="*/ 2317 w 4098"/>
                      <a:gd name="T43" fmla="*/ 4 h 4098"/>
                      <a:gd name="T44" fmla="*/ 2399 w 4098"/>
                      <a:gd name="T45" fmla="*/ 73 h 4098"/>
                      <a:gd name="T46" fmla="*/ 2646 w 4098"/>
                      <a:gd name="T47" fmla="*/ 478 h 4098"/>
                      <a:gd name="T48" fmla="*/ 3168 w 4098"/>
                      <a:gd name="T49" fmla="*/ 423 h 4098"/>
                      <a:gd name="T50" fmla="*/ 3259 w 4098"/>
                      <a:gd name="T51" fmla="*/ 402 h 4098"/>
                      <a:gd name="T52" fmla="*/ 3662 w 4098"/>
                      <a:gd name="T53" fmla="*/ 776 h 4098"/>
                      <a:gd name="T54" fmla="*/ 3697 w 4098"/>
                      <a:gd name="T55" fmla="*/ 862 h 4098"/>
                      <a:gd name="T56" fmla="*/ 3491 w 4098"/>
                      <a:gd name="T57" fmla="*/ 1187 h 4098"/>
                      <a:gd name="T58" fmla="*/ 3652 w 4098"/>
                      <a:gd name="T59" fmla="*/ 1544 h 4098"/>
                      <a:gd name="T60" fmla="*/ 4050 w 4098"/>
                      <a:gd name="T61" fmla="*/ 1712 h 4098"/>
                      <a:gd name="T62" fmla="*/ 4098 w 4098"/>
                      <a:gd name="T63" fmla="*/ 1809 h 4098"/>
                      <a:gd name="T64" fmla="*/ 4069 w 4098"/>
                      <a:gd name="T65" fmla="*/ 2367 h 4098"/>
                      <a:gd name="T66" fmla="*/ 3678 w 4098"/>
                      <a:gd name="T67" fmla="*/ 2459 h 4098"/>
                      <a:gd name="T68" fmla="*/ 3539 w 4098"/>
                      <a:gd name="T69" fmla="*/ 2825 h 4098"/>
                      <a:gd name="T70" fmla="*/ 3694 w 4098"/>
                      <a:gd name="T71" fmla="*/ 3213 h 4098"/>
                      <a:gd name="T72" fmla="*/ 3677 w 4098"/>
                      <a:gd name="T73" fmla="*/ 3303 h 4098"/>
                      <a:gd name="T74" fmla="*/ 3282 w 4098"/>
                      <a:gd name="T75" fmla="*/ 3688 h 4098"/>
                      <a:gd name="T76" fmla="*/ 3189 w 4098"/>
                      <a:gd name="T77" fmla="*/ 3687 h 4098"/>
                      <a:gd name="T78" fmla="*/ 2737 w 4098"/>
                      <a:gd name="T79" fmla="*/ 3583 h 4098"/>
                      <a:gd name="T80" fmla="*/ 2408 w 4098"/>
                      <a:gd name="T81" fmla="*/ 3997 h 4098"/>
                      <a:gd name="T82" fmla="*/ 2343 w 4098"/>
                      <a:gd name="T83" fmla="*/ 4084 h 4098"/>
                      <a:gd name="T84" fmla="*/ 1781 w 4098"/>
                      <a:gd name="T85" fmla="*/ 4094 h 4098"/>
                      <a:gd name="T86" fmla="*/ 1699 w 4098"/>
                      <a:gd name="T87" fmla="*/ 4025 h 4098"/>
                      <a:gd name="T88" fmla="*/ 1452 w 4098"/>
                      <a:gd name="T89" fmla="*/ 3620 h 4098"/>
                      <a:gd name="T90" fmla="*/ 930 w 4098"/>
                      <a:gd name="T91" fmla="*/ 3675 h 4098"/>
                      <a:gd name="T92" fmla="*/ 838 w 4098"/>
                      <a:gd name="T93" fmla="*/ 3694 h 4098"/>
                      <a:gd name="T94" fmla="*/ 436 w 4098"/>
                      <a:gd name="T95" fmla="*/ 3322 h 4098"/>
                      <a:gd name="T96" fmla="*/ 401 w 4098"/>
                      <a:gd name="T97" fmla="*/ 3236 h 4098"/>
                      <a:gd name="T98" fmla="*/ 607 w 4098"/>
                      <a:gd name="T99" fmla="*/ 2911 h 4098"/>
                      <a:gd name="T100" fmla="*/ 446 w 4098"/>
                      <a:gd name="T101" fmla="*/ 2554 h 4098"/>
                      <a:gd name="T102" fmla="*/ 48 w 4098"/>
                      <a:gd name="T103" fmla="*/ 2386 h 4098"/>
                      <a:gd name="T104" fmla="*/ 0 w 4098"/>
                      <a:gd name="T105" fmla="*/ 2289 h 4098"/>
                      <a:gd name="T106" fmla="*/ 29 w 4098"/>
                      <a:gd name="T107" fmla="*/ 1731 h 4098"/>
                      <a:gd name="T108" fmla="*/ 420 w 4098"/>
                      <a:gd name="T109" fmla="*/ 1639 h 4098"/>
                      <a:gd name="T110" fmla="*/ 559 w 4098"/>
                      <a:gd name="T111" fmla="*/ 1273 h 4098"/>
                      <a:gd name="T112" fmla="*/ 404 w 4098"/>
                      <a:gd name="T113" fmla="*/ 885 h 4098"/>
                      <a:gd name="T114" fmla="*/ 421 w 4098"/>
                      <a:gd name="T115" fmla="*/ 795 h 4098"/>
                      <a:gd name="T116" fmla="*/ 816 w 4098"/>
                      <a:gd name="T117" fmla="*/ 410 h 4098"/>
                      <a:gd name="T118" fmla="*/ 909 w 4098"/>
                      <a:gd name="T119" fmla="*/ 411 h 4098"/>
                      <a:gd name="T120" fmla="*/ 1361 w 4098"/>
                      <a:gd name="T121" fmla="*/ 515 h 4098"/>
                      <a:gd name="T122" fmla="*/ 1690 w 4098"/>
                      <a:gd name="T123" fmla="*/ 101 h 4098"/>
                      <a:gd name="T124" fmla="*/ 1755 w 4098"/>
                      <a:gd name="T125" fmla="*/ 14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8" h="4098">
                        <a:moveTo>
                          <a:pt x="2049" y="729"/>
                        </a:moveTo>
                        <a:lnTo>
                          <a:pt x="1946" y="733"/>
                        </a:lnTo>
                        <a:lnTo>
                          <a:pt x="1845" y="744"/>
                        </a:lnTo>
                        <a:lnTo>
                          <a:pt x="1746" y="764"/>
                        </a:lnTo>
                        <a:lnTo>
                          <a:pt x="1650" y="790"/>
                        </a:lnTo>
                        <a:lnTo>
                          <a:pt x="1558" y="823"/>
                        </a:lnTo>
                        <a:lnTo>
                          <a:pt x="1469" y="863"/>
                        </a:lnTo>
                        <a:lnTo>
                          <a:pt x="1383" y="909"/>
                        </a:lnTo>
                        <a:lnTo>
                          <a:pt x="1301" y="961"/>
                        </a:lnTo>
                        <a:lnTo>
                          <a:pt x="1223" y="1018"/>
                        </a:lnTo>
                        <a:lnTo>
                          <a:pt x="1150" y="1082"/>
                        </a:lnTo>
                        <a:lnTo>
                          <a:pt x="1082" y="1150"/>
                        </a:lnTo>
                        <a:lnTo>
                          <a:pt x="1018" y="1223"/>
                        </a:lnTo>
                        <a:lnTo>
                          <a:pt x="961" y="1301"/>
                        </a:lnTo>
                        <a:lnTo>
                          <a:pt x="909" y="1383"/>
                        </a:lnTo>
                        <a:lnTo>
                          <a:pt x="863" y="1469"/>
                        </a:lnTo>
                        <a:lnTo>
                          <a:pt x="823" y="1558"/>
                        </a:lnTo>
                        <a:lnTo>
                          <a:pt x="790" y="1650"/>
                        </a:lnTo>
                        <a:lnTo>
                          <a:pt x="764" y="1746"/>
                        </a:lnTo>
                        <a:lnTo>
                          <a:pt x="744" y="1845"/>
                        </a:lnTo>
                        <a:lnTo>
                          <a:pt x="733" y="1946"/>
                        </a:lnTo>
                        <a:lnTo>
                          <a:pt x="729" y="2049"/>
                        </a:lnTo>
                        <a:lnTo>
                          <a:pt x="733" y="2152"/>
                        </a:lnTo>
                        <a:lnTo>
                          <a:pt x="744" y="2253"/>
                        </a:lnTo>
                        <a:lnTo>
                          <a:pt x="764" y="2352"/>
                        </a:lnTo>
                        <a:lnTo>
                          <a:pt x="790" y="2448"/>
                        </a:lnTo>
                        <a:lnTo>
                          <a:pt x="823" y="2540"/>
                        </a:lnTo>
                        <a:lnTo>
                          <a:pt x="863" y="2629"/>
                        </a:lnTo>
                        <a:lnTo>
                          <a:pt x="909" y="2715"/>
                        </a:lnTo>
                        <a:lnTo>
                          <a:pt x="961" y="2797"/>
                        </a:lnTo>
                        <a:lnTo>
                          <a:pt x="1018" y="2875"/>
                        </a:lnTo>
                        <a:lnTo>
                          <a:pt x="1082" y="2948"/>
                        </a:lnTo>
                        <a:lnTo>
                          <a:pt x="1150" y="3016"/>
                        </a:lnTo>
                        <a:lnTo>
                          <a:pt x="1223" y="3080"/>
                        </a:lnTo>
                        <a:lnTo>
                          <a:pt x="1301" y="3137"/>
                        </a:lnTo>
                        <a:lnTo>
                          <a:pt x="1383" y="3189"/>
                        </a:lnTo>
                        <a:lnTo>
                          <a:pt x="1469" y="3235"/>
                        </a:lnTo>
                        <a:lnTo>
                          <a:pt x="1558" y="3275"/>
                        </a:lnTo>
                        <a:lnTo>
                          <a:pt x="1650" y="3308"/>
                        </a:lnTo>
                        <a:lnTo>
                          <a:pt x="1746" y="3334"/>
                        </a:lnTo>
                        <a:lnTo>
                          <a:pt x="1845" y="3354"/>
                        </a:lnTo>
                        <a:lnTo>
                          <a:pt x="1946" y="3365"/>
                        </a:lnTo>
                        <a:lnTo>
                          <a:pt x="2049" y="3369"/>
                        </a:lnTo>
                        <a:lnTo>
                          <a:pt x="2152" y="3365"/>
                        </a:lnTo>
                        <a:lnTo>
                          <a:pt x="2253" y="3354"/>
                        </a:lnTo>
                        <a:lnTo>
                          <a:pt x="2352" y="3334"/>
                        </a:lnTo>
                        <a:lnTo>
                          <a:pt x="2448" y="3308"/>
                        </a:lnTo>
                        <a:lnTo>
                          <a:pt x="2540" y="3275"/>
                        </a:lnTo>
                        <a:lnTo>
                          <a:pt x="2629" y="3235"/>
                        </a:lnTo>
                        <a:lnTo>
                          <a:pt x="2715" y="3189"/>
                        </a:lnTo>
                        <a:lnTo>
                          <a:pt x="2797" y="3137"/>
                        </a:lnTo>
                        <a:lnTo>
                          <a:pt x="2875" y="3080"/>
                        </a:lnTo>
                        <a:lnTo>
                          <a:pt x="2948" y="3016"/>
                        </a:lnTo>
                        <a:lnTo>
                          <a:pt x="3016" y="2948"/>
                        </a:lnTo>
                        <a:lnTo>
                          <a:pt x="3080" y="2875"/>
                        </a:lnTo>
                        <a:lnTo>
                          <a:pt x="3137" y="2797"/>
                        </a:lnTo>
                        <a:lnTo>
                          <a:pt x="3189" y="2715"/>
                        </a:lnTo>
                        <a:lnTo>
                          <a:pt x="3235" y="2629"/>
                        </a:lnTo>
                        <a:lnTo>
                          <a:pt x="3275" y="2540"/>
                        </a:lnTo>
                        <a:lnTo>
                          <a:pt x="3308" y="2448"/>
                        </a:lnTo>
                        <a:lnTo>
                          <a:pt x="3334" y="2352"/>
                        </a:lnTo>
                        <a:lnTo>
                          <a:pt x="3354" y="2253"/>
                        </a:lnTo>
                        <a:lnTo>
                          <a:pt x="3365" y="2152"/>
                        </a:lnTo>
                        <a:lnTo>
                          <a:pt x="3369" y="2049"/>
                        </a:lnTo>
                        <a:lnTo>
                          <a:pt x="3365" y="1946"/>
                        </a:lnTo>
                        <a:lnTo>
                          <a:pt x="3354" y="1845"/>
                        </a:lnTo>
                        <a:lnTo>
                          <a:pt x="3334" y="1746"/>
                        </a:lnTo>
                        <a:lnTo>
                          <a:pt x="3308" y="1650"/>
                        </a:lnTo>
                        <a:lnTo>
                          <a:pt x="3275" y="1558"/>
                        </a:lnTo>
                        <a:lnTo>
                          <a:pt x="3235" y="1469"/>
                        </a:lnTo>
                        <a:lnTo>
                          <a:pt x="3189" y="1383"/>
                        </a:lnTo>
                        <a:lnTo>
                          <a:pt x="3137" y="1301"/>
                        </a:lnTo>
                        <a:lnTo>
                          <a:pt x="3080" y="1223"/>
                        </a:lnTo>
                        <a:lnTo>
                          <a:pt x="3016" y="1150"/>
                        </a:lnTo>
                        <a:lnTo>
                          <a:pt x="2948" y="1082"/>
                        </a:lnTo>
                        <a:lnTo>
                          <a:pt x="2875" y="1018"/>
                        </a:lnTo>
                        <a:lnTo>
                          <a:pt x="2797" y="961"/>
                        </a:lnTo>
                        <a:lnTo>
                          <a:pt x="2715" y="909"/>
                        </a:lnTo>
                        <a:lnTo>
                          <a:pt x="2629" y="863"/>
                        </a:lnTo>
                        <a:lnTo>
                          <a:pt x="2540" y="823"/>
                        </a:lnTo>
                        <a:lnTo>
                          <a:pt x="2448" y="790"/>
                        </a:lnTo>
                        <a:lnTo>
                          <a:pt x="2352" y="764"/>
                        </a:lnTo>
                        <a:lnTo>
                          <a:pt x="2253" y="744"/>
                        </a:lnTo>
                        <a:lnTo>
                          <a:pt x="2152" y="733"/>
                        </a:lnTo>
                        <a:lnTo>
                          <a:pt x="2049" y="729"/>
                        </a:lnTo>
                        <a:close/>
                        <a:moveTo>
                          <a:pt x="1809" y="0"/>
                        </a:moveTo>
                        <a:lnTo>
                          <a:pt x="2289" y="0"/>
                        </a:lnTo>
                        <a:lnTo>
                          <a:pt x="2317" y="4"/>
                        </a:lnTo>
                        <a:lnTo>
                          <a:pt x="2343" y="14"/>
                        </a:lnTo>
                        <a:lnTo>
                          <a:pt x="2367" y="29"/>
                        </a:lnTo>
                        <a:lnTo>
                          <a:pt x="2386" y="48"/>
                        </a:lnTo>
                        <a:lnTo>
                          <a:pt x="2399" y="73"/>
                        </a:lnTo>
                        <a:lnTo>
                          <a:pt x="2408" y="101"/>
                        </a:lnTo>
                        <a:lnTo>
                          <a:pt x="2459" y="420"/>
                        </a:lnTo>
                        <a:lnTo>
                          <a:pt x="2554" y="446"/>
                        </a:lnTo>
                        <a:lnTo>
                          <a:pt x="2646" y="478"/>
                        </a:lnTo>
                        <a:lnTo>
                          <a:pt x="2737" y="515"/>
                        </a:lnTo>
                        <a:lnTo>
                          <a:pt x="2825" y="559"/>
                        </a:lnTo>
                        <a:lnTo>
                          <a:pt x="2911" y="607"/>
                        </a:lnTo>
                        <a:lnTo>
                          <a:pt x="3168" y="423"/>
                        </a:lnTo>
                        <a:lnTo>
                          <a:pt x="3189" y="411"/>
                        </a:lnTo>
                        <a:lnTo>
                          <a:pt x="3211" y="404"/>
                        </a:lnTo>
                        <a:lnTo>
                          <a:pt x="3235" y="401"/>
                        </a:lnTo>
                        <a:lnTo>
                          <a:pt x="3259" y="402"/>
                        </a:lnTo>
                        <a:lnTo>
                          <a:pt x="3282" y="410"/>
                        </a:lnTo>
                        <a:lnTo>
                          <a:pt x="3303" y="421"/>
                        </a:lnTo>
                        <a:lnTo>
                          <a:pt x="3322" y="436"/>
                        </a:lnTo>
                        <a:lnTo>
                          <a:pt x="3662" y="776"/>
                        </a:lnTo>
                        <a:lnTo>
                          <a:pt x="3677" y="795"/>
                        </a:lnTo>
                        <a:lnTo>
                          <a:pt x="3688" y="816"/>
                        </a:lnTo>
                        <a:lnTo>
                          <a:pt x="3696" y="839"/>
                        </a:lnTo>
                        <a:lnTo>
                          <a:pt x="3697" y="862"/>
                        </a:lnTo>
                        <a:lnTo>
                          <a:pt x="3694" y="885"/>
                        </a:lnTo>
                        <a:lnTo>
                          <a:pt x="3687" y="909"/>
                        </a:lnTo>
                        <a:lnTo>
                          <a:pt x="3675" y="930"/>
                        </a:lnTo>
                        <a:lnTo>
                          <a:pt x="3491" y="1187"/>
                        </a:lnTo>
                        <a:lnTo>
                          <a:pt x="3539" y="1273"/>
                        </a:lnTo>
                        <a:lnTo>
                          <a:pt x="3583" y="1361"/>
                        </a:lnTo>
                        <a:lnTo>
                          <a:pt x="3620" y="1452"/>
                        </a:lnTo>
                        <a:lnTo>
                          <a:pt x="3652" y="1544"/>
                        </a:lnTo>
                        <a:lnTo>
                          <a:pt x="3678" y="1639"/>
                        </a:lnTo>
                        <a:lnTo>
                          <a:pt x="3997" y="1690"/>
                        </a:lnTo>
                        <a:lnTo>
                          <a:pt x="4025" y="1699"/>
                        </a:lnTo>
                        <a:lnTo>
                          <a:pt x="4050" y="1712"/>
                        </a:lnTo>
                        <a:lnTo>
                          <a:pt x="4069" y="1731"/>
                        </a:lnTo>
                        <a:lnTo>
                          <a:pt x="4084" y="1755"/>
                        </a:lnTo>
                        <a:lnTo>
                          <a:pt x="4094" y="1781"/>
                        </a:lnTo>
                        <a:lnTo>
                          <a:pt x="4098" y="1809"/>
                        </a:lnTo>
                        <a:lnTo>
                          <a:pt x="4098" y="2289"/>
                        </a:lnTo>
                        <a:lnTo>
                          <a:pt x="4094" y="2317"/>
                        </a:lnTo>
                        <a:lnTo>
                          <a:pt x="4084" y="2343"/>
                        </a:lnTo>
                        <a:lnTo>
                          <a:pt x="4069" y="2367"/>
                        </a:lnTo>
                        <a:lnTo>
                          <a:pt x="4050" y="2386"/>
                        </a:lnTo>
                        <a:lnTo>
                          <a:pt x="4025" y="2399"/>
                        </a:lnTo>
                        <a:lnTo>
                          <a:pt x="3997" y="2408"/>
                        </a:lnTo>
                        <a:lnTo>
                          <a:pt x="3678" y="2459"/>
                        </a:lnTo>
                        <a:lnTo>
                          <a:pt x="3652" y="2554"/>
                        </a:lnTo>
                        <a:lnTo>
                          <a:pt x="3620" y="2646"/>
                        </a:lnTo>
                        <a:lnTo>
                          <a:pt x="3583" y="2737"/>
                        </a:lnTo>
                        <a:lnTo>
                          <a:pt x="3539" y="2825"/>
                        </a:lnTo>
                        <a:lnTo>
                          <a:pt x="3491" y="2911"/>
                        </a:lnTo>
                        <a:lnTo>
                          <a:pt x="3675" y="3168"/>
                        </a:lnTo>
                        <a:lnTo>
                          <a:pt x="3687" y="3189"/>
                        </a:lnTo>
                        <a:lnTo>
                          <a:pt x="3694" y="3213"/>
                        </a:lnTo>
                        <a:lnTo>
                          <a:pt x="3697" y="3236"/>
                        </a:lnTo>
                        <a:lnTo>
                          <a:pt x="3696" y="3259"/>
                        </a:lnTo>
                        <a:lnTo>
                          <a:pt x="3688" y="3282"/>
                        </a:lnTo>
                        <a:lnTo>
                          <a:pt x="3677" y="3303"/>
                        </a:lnTo>
                        <a:lnTo>
                          <a:pt x="3662" y="3322"/>
                        </a:lnTo>
                        <a:lnTo>
                          <a:pt x="3322" y="3662"/>
                        </a:lnTo>
                        <a:lnTo>
                          <a:pt x="3303" y="3677"/>
                        </a:lnTo>
                        <a:lnTo>
                          <a:pt x="3282" y="3688"/>
                        </a:lnTo>
                        <a:lnTo>
                          <a:pt x="3259" y="3694"/>
                        </a:lnTo>
                        <a:lnTo>
                          <a:pt x="3235" y="3697"/>
                        </a:lnTo>
                        <a:lnTo>
                          <a:pt x="3211" y="3694"/>
                        </a:lnTo>
                        <a:lnTo>
                          <a:pt x="3189" y="3687"/>
                        </a:lnTo>
                        <a:lnTo>
                          <a:pt x="3168" y="3675"/>
                        </a:lnTo>
                        <a:lnTo>
                          <a:pt x="2911" y="3491"/>
                        </a:lnTo>
                        <a:lnTo>
                          <a:pt x="2825" y="3539"/>
                        </a:lnTo>
                        <a:lnTo>
                          <a:pt x="2737" y="3583"/>
                        </a:lnTo>
                        <a:lnTo>
                          <a:pt x="2646" y="3620"/>
                        </a:lnTo>
                        <a:lnTo>
                          <a:pt x="2554" y="3652"/>
                        </a:lnTo>
                        <a:lnTo>
                          <a:pt x="2459" y="3678"/>
                        </a:lnTo>
                        <a:lnTo>
                          <a:pt x="2408" y="3997"/>
                        </a:lnTo>
                        <a:lnTo>
                          <a:pt x="2399" y="4025"/>
                        </a:lnTo>
                        <a:lnTo>
                          <a:pt x="2386" y="4050"/>
                        </a:lnTo>
                        <a:lnTo>
                          <a:pt x="2367" y="4069"/>
                        </a:lnTo>
                        <a:lnTo>
                          <a:pt x="2343" y="4084"/>
                        </a:lnTo>
                        <a:lnTo>
                          <a:pt x="2317" y="4094"/>
                        </a:lnTo>
                        <a:lnTo>
                          <a:pt x="2289" y="4098"/>
                        </a:lnTo>
                        <a:lnTo>
                          <a:pt x="1809" y="4098"/>
                        </a:lnTo>
                        <a:lnTo>
                          <a:pt x="1781" y="4094"/>
                        </a:lnTo>
                        <a:lnTo>
                          <a:pt x="1755" y="4084"/>
                        </a:lnTo>
                        <a:lnTo>
                          <a:pt x="1731" y="4069"/>
                        </a:lnTo>
                        <a:lnTo>
                          <a:pt x="1712" y="4050"/>
                        </a:lnTo>
                        <a:lnTo>
                          <a:pt x="1699" y="4025"/>
                        </a:lnTo>
                        <a:lnTo>
                          <a:pt x="1690" y="3997"/>
                        </a:lnTo>
                        <a:lnTo>
                          <a:pt x="1639" y="3678"/>
                        </a:lnTo>
                        <a:lnTo>
                          <a:pt x="1544" y="3652"/>
                        </a:lnTo>
                        <a:lnTo>
                          <a:pt x="1452" y="3620"/>
                        </a:lnTo>
                        <a:lnTo>
                          <a:pt x="1361" y="3583"/>
                        </a:lnTo>
                        <a:lnTo>
                          <a:pt x="1273" y="3539"/>
                        </a:lnTo>
                        <a:lnTo>
                          <a:pt x="1187" y="3491"/>
                        </a:lnTo>
                        <a:lnTo>
                          <a:pt x="930" y="3675"/>
                        </a:lnTo>
                        <a:lnTo>
                          <a:pt x="909" y="3687"/>
                        </a:lnTo>
                        <a:lnTo>
                          <a:pt x="885" y="3694"/>
                        </a:lnTo>
                        <a:lnTo>
                          <a:pt x="862" y="3697"/>
                        </a:lnTo>
                        <a:lnTo>
                          <a:pt x="838" y="3694"/>
                        </a:lnTo>
                        <a:lnTo>
                          <a:pt x="816" y="3688"/>
                        </a:lnTo>
                        <a:lnTo>
                          <a:pt x="795" y="3677"/>
                        </a:lnTo>
                        <a:lnTo>
                          <a:pt x="776" y="3662"/>
                        </a:lnTo>
                        <a:lnTo>
                          <a:pt x="436" y="3322"/>
                        </a:lnTo>
                        <a:lnTo>
                          <a:pt x="421" y="3303"/>
                        </a:lnTo>
                        <a:lnTo>
                          <a:pt x="410" y="3282"/>
                        </a:lnTo>
                        <a:lnTo>
                          <a:pt x="402" y="3259"/>
                        </a:lnTo>
                        <a:lnTo>
                          <a:pt x="401" y="3236"/>
                        </a:lnTo>
                        <a:lnTo>
                          <a:pt x="404" y="3213"/>
                        </a:lnTo>
                        <a:lnTo>
                          <a:pt x="411" y="3189"/>
                        </a:lnTo>
                        <a:lnTo>
                          <a:pt x="423" y="3168"/>
                        </a:lnTo>
                        <a:lnTo>
                          <a:pt x="607" y="2911"/>
                        </a:lnTo>
                        <a:lnTo>
                          <a:pt x="559" y="2825"/>
                        </a:lnTo>
                        <a:lnTo>
                          <a:pt x="515" y="2737"/>
                        </a:lnTo>
                        <a:lnTo>
                          <a:pt x="478" y="2646"/>
                        </a:lnTo>
                        <a:lnTo>
                          <a:pt x="446" y="2554"/>
                        </a:lnTo>
                        <a:lnTo>
                          <a:pt x="420" y="2459"/>
                        </a:lnTo>
                        <a:lnTo>
                          <a:pt x="101" y="2408"/>
                        </a:lnTo>
                        <a:lnTo>
                          <a:pt x="73" y="2399"/>
                        </a:lnTo>
                        <a:lnTo>
                          <a:pt x="48" y="2386"/>
                        </a:lnTo>
                        <a:lnTo>
                          <a:pt x="29" y="2367"/>
                        </a:lnTo>
                        <a:lnTo>
                          <a:pt x="14" y="2343"/>
                        </a:lnTo>
                        <a:lnTo>
                          <a:pt x="4" y="2317"/>
                        </a:lnTo>
                        <a:lnTo>
                          <a:pt x="0" y="2289"/>
                        </a:lnTo>
                        <a:lnTo>
                          <a:pt x="0" y="1809"/>
                        </a:lnTo>
                        <a:lnTo>
                          <a:pt x="4" y="1781"/>
                        </a:lnTo>
                        <a:lnTo>
                          <a:pt x="14" y="1755"/>
                        </a:lnTo>
                        <a:lnTo>
                          <a:pt x="29" y="1731"/>
                        </a:lnTo>
                        <a:lnTo>
                          <a:pt x="48" y="1712"/>
                        </a:lnTo>
                        <a:lnTo>
                          <a:pt x="73" y="1699"/>
                        </a:lnTo>
                        <a:lnTo>
                          <a:pt x="101" y="1690"/>
                        </a:lnTo>
                        <a:lnTo>
                          <a:pt x="420" y="1639"/>
                        </a:lnTo>
                        <a:lnTo>
                          <a:pt x="446" y="1544"/>
                        </a:lnTo>
                        <a:lnTo>
                          <a:pt x="478" y="1452"/>
                        </a:lnTo>
                        <a:lnTo>
                          <a:pt x="515" y="1361"/>
                        </a:lnTo>
                        <a:lnTo>
                          <a:pt x="559" y="1273"/>
                        </a:lnTo>
                        <a:lnTo>
                          <a:pt x="607" y="1187"/>
                        </a:lnTo>
                        <a:lnTo>
                          <a:pt x="423" y="930"/>
                        </a:lnTo>
                        <a:lnTo>
                          <a:pt x="411" y="909"/>
                        </a:lnTo>
                        <a:lnTo>
                          <a:pt x="404" y="885"/>
                        </a:lnTo>
                        <a:lnTo>
                          <a:pt x="401" y="862"/>
                        </a:lnTo>
                        <a:lnTo>
                          <a:pt x="402" y="839"/>
                        </a:lnTo>
                        <a:lnTo>
                          <a:pt x="410" y="816"/>
                        </a:lnTo>
                        <a:lnTo>
                          <a:pt x="421" y="795"/>
                        </a:lnTo>
                        <a:lnTo>
                          <a:pt x="436" y="776"/>
                        </a:lnTo>
                        <a:lnTo>
                          <a:pt x="776" y="436"/>
                        </a:lnTo>
                        <a:lnTo>
                          <a:pt x="795" y="421"/>
                        </a:lnTo>
                        <a:lnTo>
                          <a:pt x="816" y="410"/>
                        </a:lnTo>
                        <a:lnTo>
                          <a:pt x="838" y="402"/>
                        </a:lnTo>
                        <a:lnTo>
                          <a:pt x="862" y="401"/>
                        </a:lnTo>
                        <a:lnTo>
                          <a:pt x="885" y="404"/>
                        </a:lnTo>
                        <a:lnTo>
                          <a:pt x="909" y="411"/>
                        </a:lnTo>
                        <a:lnTo>
                          <a:pt x="930" y="423"/>
                        </a:lnTo>
                        <a:lnTo>
                          <a:pt x="1187" y="607"/>
                        </a:lnTo>
                        <a:lnTo>
                          <a:pt x="1273" y="559"/>
                        </a:lnTo>
                        <a:lnTo>
                          <a:pt x="1361" y="515"/>
                        </a:lnTo>
                        <a:lnTo>
                          <a:pt x="1452" y="478"/>
                        </a:lnTo>
                        <a:lnTo>
                          <a:pt x="1544" y="446"/>
                        </a:lnTo>
                        <a:lnTo>
                          <a:pt x="1639" y="420"/>
                        </a:lnTo>
                        <a:lnTo>
                          <a:pt x="1690" y="101"/>
                        </a:lnTo>
                        <a:lnTo>
                          <a:pt x="1699" y="73"/>
                        </a:lnTo>
                        <a:lnTo>
                          <a:pt x="1712" y="48"/>
                        </a:lnTo>
                        <a:lnTo>
                          <a:pt x="1731" y="29"/>
                        </a:lnTo>
                        <a:lnTo>
                          <a:pt x="1755" y="14"/>
                        </a:lnTo>
                        <a:lnTo>
                          <a:pt x="1781" y="4"/>
                        </a:lnTo>
                        <a:lnTo>
                          <a:pt x="1809"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74" name="Freeform 8">
                    <a:extLst>
                      <a:ext uri="{FF2B5EF4-FFF2-40B4-BE49-F238E27FC236}">
                        <a16:creationId xmlns:a16="http://schemas.microsoft.com/office/drawing/2014/main" id="{4799B1A4-C5F6-165B-638B-184C3A02C173}"/>
                      </a:ext>
                    </a:extLst>
                  </p:cNvPr>
                  <p:cNvSpPr>
                    <a:spLocks/>
                  </p:cNvSpPr>
                  <p:nvPr/>
                </p:nvSpPr>
                <p:spPr bwMode="auto">
                  <a:xfrm>
                    <a:off x="5370640" y="6209641"/>
                    <a:ext cx="744573" cy="347157"/>
                  </a:xfrm>
                  <a:custGeom>
                    <a:avLst/>
                    <a:gdLst>
                      <a:gd name="T0" fmla="*/ 245 w 1600"/>
                      <a:gd name="T1" fmla="*/ 0 h 746"/>
                      <a:gd name="T2" fmla="*/ 292 w 1600"/>
                      <a:gd name="T3" fmla="*/ 52 h 746"/>
                      <a:gd name="T4" fmla="*/ 343 w 1600"/>
                      <a:gd name="T5" fmla="*/ 98 h 746"/>
                      <a:gd name="T6" fmla="*/ 398 w 1600"/>
                      <a:gd name="T7" fmla="*/ 140 h 746"/>
                      <a:gd name="T8" fmla="*/ 457 w 1600"/>
                      <a:gd name="T9" fmla="*/ 178 h 746"/>
                      <a:gd name="T10" fmla="*/ 521 w 1600"/>
                      <a:gd name="T11" fmla="*/ 209 h 746"/>
                      <a:gd name="T12" fmla="*/ 586 w 1600"/>
                      <a:gd name="T13" fmla="*/ 234 h 746"/>
                      <a:gd name="T14" fmla="*/ 655 w 1600"/>
                      <a:gd name="T15" fmla="*/ 251 h 746"/>
                      <a:gd name="T16" fmla="*/ 727 w 1600"/>
                      <a:gd name="T17" fmla="*/ 262 h 746"/>
                      <a:gd name="T18" fmla="*/ 800 w 1600"/>
                      <a:gd name="T19" fmla="*/ 266 h 746"/>
                      <a:gd name="T20" fmla="*/ 873 w 1600"/>
                      <a:gd name="T21" fmla="*/ 262 h 746"/>
                      <a:gd name="T22" fmla="*/ 945 w 1600"/>
                      <a:gd name="T23" fmla="*/ 251 h 746"/>
                      <a:gd name="T24" fmla="*/ 1014 w 1600"/>
                      <a:gd name="T25" fmla="*/ 234 h 746"/>
                      <a:gd name="T26" fmla="*/ 1079 w 1600"/>
                      <a:gd name="T27" fmla="*/ 209 h 746"/>
                      <a:gd name="T28" fmla="*/ 1143 w 1600"/>
                      <a:gd name="T29" fmla="*/ 178 h 746"/>
                      <a:gd name="T30" fmla="*/ 1202 w 1600"/>
                      <a:gd name="T31" fmla="*/ 140 h 746"/>
                      <a:gd name="T32" fmla="*/ 1257 w 1600"/>
                      <a:gd name="T33" fmla="*/ 98 h 746"/>
                      <a:gd name="T34" fmla="*/ 1308 w 1600"/>
                      <a:gd name="T35" fmla="*/ 52 h 746"/>
                      <a:gd name="T36" fmla="*/ 1355 w 1600"/>
                      <a:gd name="T37" fmla="*/ 0 h 746"/>
                      <a:gd name="T38" fmla="*/ 1402 w 1600"/>
                      <a:gd name="T39" fmla="*/ 46 h 746"/>
                      <a:gd name="T40" fmla="*/ 1446 w 1600"/>
                      <a:gd name="T41" fmla="*/ 94 h 746"/>
                      <a:gd name="T42" fmla="*/ 1485 w 1600"/>
                      <a:gd name="T43" fmla="*/ 148 h 746"/>
                      <a:gd name="T44" fmla="*/ 1520 w 1600"/>
                      <a:gd name="T45" fmla="*/ 202 h 746"/>
                      <a:gd name="T46" fmla="*/ 1551 w 1600"/>
                      <a:gd name="T47" fmla="*/ 262 h 746"/>
                      <a:gd name="T48" fmla="*/ 1577 w 1600"/>
                      <a:gd name="T49" fmla="*/ 323 h 746"/>
                      <a:gd name="T50" fmla="*/ 1600 w 1600"/>
                      <a:gd name="T51" fmla="*/ 386 h 746"/>
                      <a:gd name="T52" fmla="*/ 1544 w 1600"/>
                      <a:gd name="T53" fmla="*/ 443 h 746"/>
                      <a:gd name="T54" fmla="*/ 1484 w 1600"/>
                      <a:gd name="T55" fmla="*/ 498 h 746"/>
                      <a:gd name="T56" fmla="*/ 1420 w 1600"/>
                      <a:gd name="T57" fmla="*/ 546 h 746"/>
                      <a:gd name="T58" fmla="*/ 1353 w 1600"/>
                      <a:gd name="T59" fmla="*/ 591 h 746"/>
                      <a:gd name="T60" fmla="*/ 1282 w 1600"/>
                      <a:gd name="T61" fmla="*/ 631 h 746"/>
                      <a:gd name="T62" fmla="*/ 1207 w 1600"/>
                      <a:gd name="T63" fmla="*/ 664 h 746"/>
                      <a:gd name="T64" fmla="*/ 1132 w 1600"/>
                      <a:gd name="T65" fmla="*/ 693 h 746"/>
                      <a:gd name="T66" fmla="*/ 1052 w 1600"/>
                      <a:gd name="T67" fmla="*/ 717 h 746"/>
                      <a:gd name="T68" fmla="*/ 970 w 1600"/>
                      <a:gd name="T69" fmla="*/ 733 h 746"/>
                      <a:gd name="T70" fmla="*/ 886 w 1600"/>
                      <a:gd name="T71" fmla="*/ 743 h 746"/>
                      <a:gd name="T72" fmla="*/ 800 w 1600"/>
                      <a:gd name="T73" fmla="*/ 746 h 746"/>
                      <a:gd name="T74" fmla="*/ 714 w 1600"/>
                      <a:gd name="T75" fmla="*/ 743 h 746"/>
                      <a:gd name="T76" fmla="*/ 630 w 1600"/>
                      <a:gd name="T77" fmla="*/ 733 h 746"/>
                      <a:gd name="T78" fmla="*/ 548 w 1600"/>
                      <a:gd name="T79" fmla="*/ 717 h 746"/>
                      <a:gd name="T80" fmla="*/ 468 w 1600"/>
                      <a:gd name="T81" fmla="*/ 693 h 746"/>
                      <a:gd name="T82" fmla="*/ 393 w 1600"/>
                      <a:gd name="T83" fmla="*/ 664 h 746"/>
                      <a:gd name="T84" fmla="*/ 318 w 1600"/>
                      <a:gd name="T85" fmla="*/ 631 h 746"/>
                      <a:gd name="T86" fmla="*/ 247 w 1600"/>
                      <a:gd name="T87" fmla="*/ 591 h 746"/>
                      <a:gd name="T88" fmla="*/ 180 w 1600"/>
                      <a:gd name="T89" fmla="*/ 546 h 746"/>
                      <a:gd name="T90" fmla="*/ 116 w 1600"/>
                      <a:gd name="T91" fmla="*/ 498 h 746"/>
                      <a:gd name="T92" fmla="*/ 56 w 1600"/>
                      <a:gd name="T93" fmla="*/ 443 h 746"/>
                      <a:gd name="T94" fmla="*/ 0 w 1600"/>
                      <a:gd name="T95" fmla="*/ 386 h 746"/>
                      <a:gd name="T96" fmla="*/ 23 w 1600"/>
                      <a:gd name="T97" fmla="*/ 323 h 746"/>
                      <a:gd name="T98" fmla="*/ 49 w 1600"/>
                      <a:gd name="T99" fmla="*/ 262 h 746"/>
                      <a:gd name="T100" fmla="*/ 80 w 1600"/>
                      <a:gd name="T101" fmla="*/ 202 h 746"/>
                      <a:gd name="T102" fmla="*/ 115 w 1600"/>
                      <a:gd name="T103" fmla="*/ 148 h 746"/>
                      <a:gd name="T104" fmla="*/ 154 w 1600"/>
                      <a:gd name="T105" fmla="*/ 94 h 746"/>
                      <a:gd name="T106" fmla="*/ 198 w 1600"/>
                      <a:gd name="T107" fmla="*/ 46 h 746"/>
                      <a:gd name="T108" fmla="*/ 245 w 1600"/>
                      <a:gd name="T10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746">
                        <a:moveTo>
                          <a:pt x="245" y="0"/>
                        </a:moveTo>
                        <a:lnTo>
                          <a:pt x="292" y="52"/>
                        </a:lnTo>
                        <a:lnTo>
                          <a:pt x="343" y="98"/>
                        </a:lnTo>
                        <a:lnTo>
                          <a:pt x="398" y="140"/>
                        </a:lnTo>
                        <a:lnTo>
                          <a:pt x="457" y="178"/>
                        </a:lnTo>
                        <a:lnTo>
                          <a:pt x="521" y="209"/>
                        </a:lnTo>
                        <a:lnTo>
                          <a:pt x="586" y="234"/>
                        </a:lnTo>
                        <a:lnTo>
                          <a:pt x="655" y="251"/>
                        </a:lnTo>
                        <a:lnTo>
                          <a:pt x="727" y="262"/>
                        </a:lnTo>
                        <a:lnTo>
                          <a:pt x="800" y="266"/>
                        </a:lnTo>
                        <a:lnTo>
                          <a:pt x="873" y="262"/>
                        </a:lnTo>
                        <a:lnTo>
                          <a:pt x="945" y="251"/>
                        </a:lnTo>
                        <a:lnTo>
                          <a:pt x="1014" y="234"/>
                        </a:lnTo>
                        <a:lnTo>
                          <a:pt x="1079" y="209"/>
                        </a:lnTo>
                        <a:lnTo>
                          <a:pt x="1143" y="178"/>
                        </a:lnTo>
                        <a:lnTo>
                          <a:pt x="1202" y="140"/>
                        </a:lnTo>
                        <a:lnTo>
                          <a:pt x="1257" y="98"/>
                        </a:lnTo>
                        <a:lnTo>
                          <a:pt x="1308" y="52"/>
                        </a:lnTo>
                        <a:lnTo>
                          <a:pt x="1355" y="0"/>
                        </a:lnTo>
                        <a:lnTo>
                          <a:pt x="1402" y="46"/>
                        </a:lnTo>
                        <a:lnTo>
                          <a:pt x="1446" y="94"/>
                        </a:lnTo>
                        <a:lnTo>
                          <a:pt x="1485" y="148"/>
                        </a:lnTo>
                        <a:lnTo>
                          <a:pt x="1520" y="202"/>
                        </a:lnTo>
                        <a:lnTo>
                          <a:pt x="1551" y="262"/>
                        </a:lnTo>
                        <a:lnTo>
                          <a:pt x="1577" y="323"/>
                        </a:lnTo>
                        <a:lnTo>
                          <a:pt x="1600" y="386"/>
                        </a:lnTo>
                        <a:lnTo>
                          <a:pt x="1544" y="443"/>
                        </a:lnTo>
                        <a:lnTo>
                          <a:pt x="1484" y="498"/>
                        </a:lnTo>
                        <a:lnTo>
                          <a:pt x="1420" y="546"/>
                        </a:lnTo>
                        <a:lnTo>
                          <a:pt x="1353" y="591"/>
                        </a:lnTo>
                        <a:lnTo>
                          <a:pt x="1282" y="631"/>
                        </a:lnTo>
                        <a:lnTo>
                          <a:pt x="1207" y="664"/>
                        </a:lnTo>
                        <a:lnTo>
                          <a:pt x="1132" y="693"/>
                        </a:lnTo>
                        <a:lnTo>
                          <a:pt x="1052" y="717"/>
                        </a:lnTo>
                        <a:lnTo>
                          <a:pt x="970" y="733"/>
                        </a:lnTo>
                        <a:lnTo>
                          <a:pt x="886" y="743"/>
                        </a:lnTo>
                        <a:lnTo>
                          <a:pt x="800" y="746"/>
                        </a:lnTo>
                        <a:lnTo>
                          <a:pt x="714" y="743"/>
                        </a:lnTo>
                        <a:lnTo>
                          <a:pt x="630" y="733"/>
                        </a:lnTo>
                        <a:lnTo>
                          <a:pt x="548" y="717"/>
                        </a:lnTo>
                        <a:lnTo>
                          <a:pt x="468" y="693"/>
                        </a:lnTo>
                        <a:lnTo>
                          <a:pt x="393" y="664"/>
                        </a:lnTo>
                        <a:lnTo>
                          <a:pt x="318" y="631"/>
                        </a:lnTo>
                        <a:lnTo>
                          <a:pt x="247" y="591"/>
                        </a:lnTo>
                        <a:lnTo>
                          <a:pt x="180" y="546"/>
                        </a:lnTo>
                        <a:lnTo>
                          <a:pt x="116" y="498"/>
                        </a:lnTo>
                        <a:lnTo>
                          <a:pt x="56" y="443"/>
                        </a:lnTo>
                        <a:lnTo>
                          <a:pt x="0" y="386"/>
                        </a:lnTo>
                        <a:lnTo>
                          <a:pt x="23" y="323"/>
                        </a:lnTo>
                        <a:lnTo>
                          <a:pt x="49" y="262"/>
                        </a:lnTo>
                        <a:lnTo>
                          <a:pt x="80" y="202"/>
                        </a:lnTo>
                        <a:lnTo>
                          <a:pt x="115" y="148"/>
                        </a:lnTo>
                        <a:lnTo>
                          <a:pt x="154" y="94"/>
                        </a:lnTo>
                        <a:lnTo>
                          <a:pt x="198" y="46"/>
                        </a:lnTo>
                        <a:lnTo>
                          <a:pt x="245"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grpSp>
          <p:grpSp>
            <p:nvGrpSpPr>
              <p:cNvPr id="11" name="Group 10">
                <a:extLst>
                  <a:ext uri="{FF2B5EF4-FFF2-40B4-BE49-F238E27FC236}">
                    <a16:creationId xmlns:a16="http://schemas.microsoft.com/office/drawing/2014/main" id="{D822E6E0-44A1-7879-E098-9181540A62DD}"/>
                  </a:ext>
                </a:extLst>
              </p:cNvPr>
              <p:cNvGrpSpPr/>
              <p:nvPr/>
            </p:nvGrpSpPr>
            <p:grpSpPr>
              <a:xfrm>
                <a:off x="359829" y="2093413"/>
                <a:ext cx="2714035" cy="515843"/>
                <a:chOff x="2319607" y="2082977"/>
                <a:chExt cx="2826830" cy="537282"/>
              </a:xfrm>
            </p:grpSpPr>
            <p:sp>
              <p:nvSpPr>
                <p:cNvPr id="68" name="Freeform 6">
                  <a:extLst>
                    <a:ext uri="{FF2B5EF4-FFF2-40B4-BE49-F238E27FC236}">
                      <a16:creationId xmlns:a16="http://schemas.microsoft.com/office/drawing/2014/main" id="{770222CE-AABF-6387-E7F4-693498E94229}"/>
                    </a:ext>
                  </a:extLst>
                </p:cNvPr>
                <p:cNvSpPr>
                  <a:spLocks noEditPoints="1"/>
                </p:cNvSpPr>
                <p:nvPr/>
              </p:nvSpPr>
              <p:spPr bwMode="auto">
                <a:xfrm flipH="1">
                  <a:off x="2319607" y="2082977"/>
                  <a:ext cx="200410" cy="465165"/>
                </a:xfrm>
                <a:custGeom>
                  <a:avLst/>
                  <a:gdLst>
                    <a:gd name="T0" fmla="*/ 1299 w 1418"/>
                    <a:gd name="T1" fmla="*/ 2411 h 3261"/>
                    <a:gd name="T2" fmla="*/ 999 w 1418"/>
                    <a:gd name="T3" fmla="*/ 3245 h 3261"/>
                    <a:gd name="T4" fmla="*/ 1119 w 1418"/>
                    <a:gd name="T5" fmla="*/ 2270 h 3261"/>
                    <a:gd name="T6" fmla="*/ 496 w 1418"/>
                    <a:gd name="T7" fmla="*/ 901 h 3261"/>
                    <a:gd name="T8" fmla="*/ 662 w 1418"/>
                    <a:gd name="T9" fmla="*/ 1457 h 3261"/>
                    <a:gd name="T10" fmla="*/ 921 w 1418"/>
                    <a:gd name="T11" fmla="*/ 831 h 3261"/>
                    <a:gd name="T12" fmla="*/ 999 w 1418"/>
                    <a:gd name="T13" fmla="*/ 854 h 3261"/>
                    <a:gd name="T14" fmla="*/ 1050 w 1418"/>
                    <a:gd name="T15" fmla="*/ 918 h 3261"/>
                    <a:gd name="T16" fmla="*/ 1062 w 1418"/>
                    <a:gd name="T17" fmla="*/ 1924 h 3261"/>
                    <a:gd name="T18" fmla="*/ 1037 w 1418"/>
                    <a:gd name="T19" fmla="*/ 2003 h 3261"/>
                    <a:gd name="T20" fmla="*/ 976 w 1418"/>
                    <a:gd name="T21" fmla="*/ 2054 h 3261"/>
                    <a:gd name="T22" fmla="*/ 897 w 1418"/>
                    <a:gd name="T23" fmla="*/ 2063 h 3261"/>
                    <a:gd name="T24" fmla="*/ 871 w 1418"/>
                    <a:gd name="T25" fmla="*/ 3106 h 3261"/>
                    <a:gd name="T26" fmla="*/ 830 w 1418"/>
                    <a:gd name="T27" fmla="*/ 3194 h 3261"/>
                    <a:gd name="T28" fmla="*/ 753 w 1418"/>
                    <a:gd name="T29" fmla="*/ 3248 h 3261"/>
                    <a:gd name="T30" fmla="*/ 655 w 1418"/>
                    <a:gd name="T31" fmla="*/ 3258 h 3261"/>
                    <a:gd name="T32" fmla="*/ 572 w 1418"/>
                    <a:gd name="T33" fmla="*/ 3220 h 3261"/>
                    <a:gd name="T34" fmla="*/ 512 w 1418"/>
                    <a:gd name="T35" fmla="*/ 3200 h 3261"/>
                    <a:gd name="T36" fmla="*/ 436 w 1418"/>
                    <a:gd name="T37" fmla="*/ 3249 h 3261"/>
                    <a:gd name="T38" fmla="*/ 341 w 1418"/>
                    <a:gd name="T39" fmla="*/ 3258 h 3261"/>
                    <a:gd name="T40" fmla="*/ 254 w 1418"/>
                    <a:gd name="T41" fmla="*/ 3216 h 3261"/>
                    <a:gd name="T42" fmla="*/ 199 w 1418"/>
                    <a:gd name="T43" fmla="*/ 3138 h 3261"/>
                    <a:gd name="T44" fmla="*/ 187 w 1418"/>
                    <a:gd name="T45" fmla="*/ 2024 h 3261"/>
                    <a:gd name="T46" fmla="*/ 112 w 1418"/>
                    <a:gd name="T47" fmla="*/ 2031 h 3261"/>
                    <a:gd name="T48" fmla="*/ 41 w 1418"/>
                    <a:gd name="T49" fmla="*/ 1992 h 3261"/>
                    <a:gd name="T50" fmla="*/ 3 w 1418"/>
                    <a:gd name="T51" fmla="*/ 1921 h 3261"/>
                    <a:gd name="T52" fmla="*/ 3 w 1418"/>
                    <a:gd name="T53" fmla="*/ 943 h 3261"/>
                    <a:gd name="T54" fmla="*/ 41 w 1418"/>
                    <a:gd name="T55" fmla="*/ 872 h 3261"/>
                    <a:gd name="T56" fmla="*/ 112 w 1418"/>
                    <a:gd name="T57" fmla="*/ 834 h 3261"/>
                    <a:gd name="T58" fmla="*/ 568 w 1418"/>
                    <a:gd name="T59" fmla="*/ 1 h 3261"/>
                    <a:gd name="T60" fmla="*/ 671 w 1418"/>
                    <a:gd name="T61" fmla="*/ 26 h 3261"/>
                    <a:gd name="T62" fmla="*/ 757 w 1418"/>
                    <a:gd name="T63" fmla="*/ 78 h 3261"/>
                    <a:gd name="T64" fmla="*/ 817 w 1418"/>
                    <a:gd name="T65" fmla="*/ 159 h 3261"/>
                    <a:gd name="T66" fmla="*/ 848 w 1418"/>
                    <a:gd name="T67" fmla="*/ 268 h 3261"/>
                    <a:gd name="T68" fmla="*/ 842 w 1418"/>
                    <a:gd name="T69" fmla="*/ 397 h 3261"/>
                    <a:gd name="T70" fmla="*/ 800 w 1418"/>
                    <a:gd name="T71" fmla="*/ 523 h 3261"/>
                    <a:gd name="T72" fmla="*/ 730 w 1418"/>
                    <a:gd name="T73" fmla="*/ 631 h 3261"/>
                    <a:gd name="T74" fmla="*/ 639 w 1418"/>
                    <a:gd name="T75" fmla="*/ 706 h 3261"/>
                    <a:gd name="T76" fmla="*/ 531 w 1418"/>
                    <a:gd name="T77" fmla="*/ 734 h 3261"/>
                    <a:gd name="T78" fmla="*/ 423 w 1418"/>
                    <a:gd name="T79" fmla="*/ 706 h 3261"/>
                    <a:gd name="T80" fmla="*/ 331 w 1418"/>
                    <a:gd name="T81" fmla="*/ 631 h 3261"/>
                    <a:gd name="T82" fmla="*/ 261 w 1418"/>
                    <a:gd name="T83" fmla="*/ 523 h 3261"/>
                    <a:gd name="T84" fmla="*/ 220 w 1418"/>
                    <a:gd name="T85" fmla="*/ 397 h 3261"/>
                    <a:gd name="T86" fmla="*/ 213 w 1418"/>
                    <a:gd name="T87" fmla="*/ 268 h 3261"/>
                    <a:gd name="T88" fmla="*/ 243 w 1418"/>
                    <a:gd name="T89" fmla="*/ 159 h 3261"/>
                    <a:gd name="T90" fmla="*/ 305 w 1418"/>
                    <a:gd name="T91" fmla="*/ 78 h 3261"/>
                    <a:gd name="T92" fmla="*/ 390 w 1418"/>
                    <a:gd name="T93" fmla="*/ 26 h 3261"/>
                    <a:gd name="T94" fmla="*/ 493 w 1418"/>
                    <a:gd name="T95" fmla="*/ 1 h 3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8" h="3261">
                      <a:moveTo>
                        <a:pt x="1119" y="2270"/>
                      </a:moveTo>
                      <a:lnTo>
                        <a:pt x="1299" y="2270"/>
                      </a:lnTo>
                      <a:lnTo>
                        <a:pt x="1299" y="2411"/>
                      </a:lnTo>
                      <a:lnTo>
                        <a:pt x="1418" y="2411"/>
                      </a:lnTo>
                      <a:lnTo>
                        <a:pt x="1418" y="3245"/>
                      </a:lnTo>
                      <a:lnTo>
                        <a:pt x="999" y="3245"/>
                      </a:lnTo>
                      <a:lnTo>
                        <a:pt x="999" y="2411"/>
                      </a:lnTo>
                      <a:lnTo>
                        <a:pt x="1119" y="2411"/>
                      </a:lnTo>
                      <a:lnTo>
                        <a:pt x="1119" y="2270"/>
                      </a:lnTo>
                      <a:close/>
                      <a:moveTo>
                        <a:pt x="141" y="831"/>
                      </a:moveTo>
                      <a:lnTo>
                        <a:pt x="443" y="831"/>
                      </a:lnTo>
                      <a:lnTo>
                        <a:pt x="496" y="901"/>
                      </a:lnTo>
                      <a:lnTo>
                        <a:pt x="399" y="1457"/>
                      </a:lnTo>
                      <a:lnTo>
                        <a:pt x="531" y="1582"/>
                      </a:lnTo>
                      <a:lnTo>
                        <a:pt x="662" y="1457"/>
                      </a:lnTo>
                      <a:lnTo>
                        <a:pt x="565" y="901"/>
                      </a:lnTo>
                      <a:lnTo>
                        <a:pt x="618" y="831"/>
                      </a:lnTo>
                      <a:lnTo>
                        <a:pt x="921" y="831"/>
                      </a:lnTo>
                      <a:lnTo>
                        <a:pt x="949" y="834"/>
                      </a:lnTo>
                      <a:lnTo>
                        <a:pt x="975" y="841"/>
                      </a:lnTo>
                      <a:lnTo>
                        <a:pt x="999" y="854"/>
                      </a:lnTo>
                      <a:lnTo>
                        <a:pt x="1021" y="872"/>
                      </a:lnTo>
                      <a:lnTo>
                        <a:pt x="1038" y="894"/>
                      </a:lnTo>
                      <a:lnTo>
                        <a:pt x="1050" y="918"/>
                      </a:lnTo>
                      <a:lnTo>
                        <a:pt x="1059" y="944"/>
                      </a:lnTo>
                      <a:lnTo>
                        <a:pt x="1062" y="972"/>
                      </a:lnTo>
                      <a:lnTo>
                        <a:pt x="1062" y="1924"/>
                      </a:lnTo>
                      <a:lnTo>
                        <a:pt x="1059" y="1952"/>
                      </a:lnTo>
                      <a:lnTo>
                        <a:pt x="1050" y="1979"/>
                      </a:lnTo>
                      <a:lnTo>
                        <a:pt x="1037" y="2003"/>
                      </a:lnTo>
                      <a:lnTo>
                        <a:pt x="1021" y="2023"/>
                      </a:lnTo>
                      <a:lnTo>
                        <a:pt x="999" y="2041"/>
                      </a:lnTo>
                      <a:lnTo>
                        <a:pt x="976" y="2054"/>
                      </a:lnTo>
                      <a:lnTo>
                        <a:pt x="949" y="2062"/>
                      </a:lnTo>
                      <a:lnTo>
                        <a:pt x="921" y="2065"/>
                      </a:lnTo>
                      <a:lnTo>
                        <a:pt x="897" y="2063"/>
                      </a:lnTo>
                      <a:lnTo>
                        <a:pt x="874" y="2057"/>
                      </a:lnTo>
                      <a:lnTo>
                        <a:pt x="874" y="3071"/>
                      </a:lnTo>
                      <a:lnTo>
                        <a:pt x="871" y="3106"/>
                      </a:lnTo>
                      <a:lnTo>
                        <a:pt x="863" y="3138"/>
                      </a:lnTo>
                      <a:lnTo>
                        <a:pt x="848" y="3167"/>
                      </a:lnTo>
                      <a:lnTo>
                        <a:pt x="830" y="3194"/>
                      </a:lnTo>
                      <a:lnTo>
                        <a:pt x="807" y="3216"/>
                      </a:lnTo>
                      <a:lnTo>
                        <a:pt x="781" y="3235"/>
                      </a:lnTo>
                      <a:lnTo>
                        <a:pt x="753" y="3248"/>
                      </a:lnTo>
                      <a:lnTo>
                        <a:pt x="721" y="3258"/>
                      </a:lnTo>
                      <a:lnTo>
                        <a:pt x="687" y="3261"/>
                      </a:lnTo>
                      <a:lnTo>
                        <a:pt x="655" y="3258"/>
                      </a:lnTo>
                      <a:lnTo>
                        <a:pt x="625" y="3249"/>
                      </a:lnTo>
                      <a:lnTo>
                        <a:pt x="597" y="3237"/>
                      </a:lnTo>
                      <a:lnTo>
                        <a:pt x="572" y="3220"/>
                      </a:lnTo>
                      <a:lnTo>
                        <a:pt x="549" y="3200"/>
                      </a:lnTo>
                      <a:lnTo>
                        <a:pt x="531" y="3176"/>
                      </a:lnTo>
                      <a:lnTo>
                        <a:pt x="512" y="3200"/>
                      </a:lnTo>
                      <a:lnTo>
                        <a:pt x="490" y="3220"/>
                      </a:lnTo>
                      <a:lnTo>
                        <a:pt x="464" y="3237"/>
                      </a:lnTo>
                      <a:lnTo>
                        <a:pt x="436" y="3249"/>
                      </a:lnTo>
                      <a:lnTo>
                        <a:pt x="407" y="3258"/>
                      </a:lnTo>
                      <a:lnTo>
                        <a:pt x="375" y="3261"/>
                      </a:lnTo>
                      <a:lnTo>
                        <a:pt x="341" y="3258"/>
                      </a:lnTo>
                      <a:lnTo>
                        <a:pt x="309" y="3248"/>
                      </a:lnTo>
                      <a:lnTo>
                        <a:pt x="280" y="3235"/>
                      </a:lnTo>
                      <a:lnTo>
                        <a:pt x="254" y="3216"/>
                      </a:lnTo>
                      <a:lnTo>
                        <a:pt x="231" y="3194"/>
                      </a:lnTo>
                      <a:lnTo>
                        <a:pt x="213" y="3167"/>
                      </a:lnTo>
                      <a:lnTo>
                        <a:pt x="199" y="3138"/>
                      </a:lnTo>
                      <a:lnTo>
                        <a:pt x="190" y="3106"/>
                      </a:lnTo>
                      <a:lnTo>
                        <a:pt x="187" y="3071"/>
                      </a:lnTo>
                      <a:lnTo>
                        <a:pt x="187" y="2024"/>
                      </a:lnTo>
                      <a:lnTo>
                        <a:pt x="164" y="2032"/>
                      </a:lnTo>
                      <a:lnTo>
                        <a:pt x="141" y="2034"/>
                      </a:lnTo>
                      <a:lnTo>
                        <a:pt x="112" y="2031"/>
                      </a:lnTo>
                      <a:lnTo>
                        <a:pt x="85" y="2022"/>
                      </a:lnTo>
                      <a:lnTo>
                        <a:pt x="62" y="2010"/>
                      </a:lnTo>
                      <a:lnTo>
                        <a:pt x="41" y="1992"/>
                      </a:lnTo>
                      <a:lnTo>
                        <a:pt x="24" y="1972"/>
                      </a:lnTo>
                      <a:lnTo>
                        <a:pt x="11" y="1947"/>
                      </a:lnTo>
                      <a:lnTo>
                        <a:pt x="3" y="1921"/>
                      </a:lnTo>
                      <a:lnTo>
                        <a:pt x="0" y="1892"/>
                      </a:lnTo>
                      <a:lnTo>
                        <a:pt x="0" y="972"/>
                      </a:lnTo>
                      <a:lnTo>
                        <a:pt x="3" y="943"/>
                      </a:lnTo>
                      <a:lnTo>
                        <a:pt x="11" y="916"/>
                      </a:lnTo>
                      <a:lnTo>
                        <a:pt x="24" y="893"/>
                      </a:lnTo>
                      <a:lnTo>
                        <a:pt x="41" y="872"/>
                      </a:lnTo>
                      <a:lnTo>
                        <a:pt x="62" y="854"/>
                      </a:lnTo>
                      <a:lnTo>
                        <a:pt x="86" y="842"/>
                      </a:lnTo>
                      <a:lnTo>
                        <a:pt x="112" y="834"/>
                      </a:lnTo>
                      <a:lnTo>
                        <a:pt x="141" y="831"/>
                      </a:lnTo>
                      <a:close/>
                      <a:moveTo>
                        <a:pt x="531" y="0"/>
                      </a:moveTo>
                      <a:lnTo>
                        <a:pt x="568" y="1"/>
                      </a:lnTo>
                      <a:lnTo>
                        <a:pt x="604" y="6"/>
                      </a:lnTo>
                      <a:lnTo>
                        <a:pt x="639" y="14"/>
                      </a:lnTo>
                      <a:lnTo>
                        <a:pt x="671" y="26"/>
                      </a:lnTo>
                      <a:lnTo>
                        <a:pt x="701" y="40"/>
                      </a:lnTo>
                      <a:lnTo>
                        <a:pt x="730" y="58"/>
                      </a:lnTo>
                      <a:lnTo>
                        <a:pt x="757" y="78"/>
                      </a:lnTo>
                      <a:lnTo>
                        <a:pt x="779" y="102"/>
                      </a:lnTo>
                      <a:lnTo>
                        <a:pt x="800" y="129"/>
                      </a:lnTo>
                      <a:lnTo>
                        <a:pt x="817" y="159"/>
                      </a:lnTo>
                      <a:lnTo>
                        <a:pt x="832" y="192"/>
                      </a:lnTo>
                      <a:lnTo>
                        <a:pt x="842" y="229"/>
                      </a:lnTo>
                      <a:lnTo>
                        <a:pt x="848" y="268"/>
                      </a:lnTo>
                      <a:lnTo>
                        <a:pt x="850" y="310"/>
                      </a:lnTo>
                      <a:lnTo>
                        <a:pt x="848" y="354"/>
                      </a:lnTo>
                      <a:lnTo>
                        <a:pt x="842" y="397"/>
                      </a:lnTo>
                      <a:lnTo>
                        <a:pt x="832" y="441"/>
                      </a:lnTo>
                      <a:lnTo>
                        <a:pt x="817" y="483"/>
                      </a:lnTo>
                      <a:lnTo>
                        <a:pt x="800" y="523"/>
                      </a:lnTo>
                      <a:lnTo>
                        <a:pt x="779" y="563"/>
                      </a:lnTo>
                      <a:lnTo>
                        <a:pt x="757" y="598"/>
                      </a:lnTo>
                      <a:lnTo>
                        <a:pt x="730" y="631"/>
                      </a:lnTo>
                      <a:lnTo>
                        <a:pt x="701" y="660"/>
                      </a:lnTo>
                      <a:lnTo>
                        <a:pt x="671" y="686"/>
                      </a:lnTo>
                      <a:lnTo>
                        <a:pt x="639" y="706"/>
                      </a:lnTo>
                      <a:lnTo>
                        <a:pt x="604" y="721"/>
                      </a:lnTo>
                      <a:lnTo>
                        <a:pt x="568" y="731"/>
                      </a:lnTo>
                      <a:lnTo>
                        <a:pt x="531" y="734"/>
                      </a:lnTo>
                      <a:lnTo>
                        <a:pt x="493" y="731"/>
                      </a:lnTo>
                      <a:lnTo>
                        <a:pt x="457" y="721"/>
                      </a:lnTo>
                      <a:lnTo>
                        <a:pt x="423" y="706"/>
                      </a:lnTo>
                      <a:lnTo>
                        <a:pt x="390" y="686"/>
                      </a:lnTo>
                      <a:lnTo>
                        <a:pt x="359" y="660"/>
                      </a:lnTo>
                      <a:lnTo>
                        <a:pt x="331" y="631"/>
                      </a:lnTo>
                      <a:lnTo>
                        <a:pt x="305" y="598"/>
                      </a:lnTo>
                      <a:lnTo>
                        <a:pt x="281" y="563"/>
                      </a:lnTo>
                      <a:lnTo>
                        <a:pt x="261" y="523"/>
                      </a:lnTo>
                      <a:lnTo>
                        <a:pt x="243" y="483"/>
                      </a:lnTo>
                      <a:lnTo>
                        <a:pt x="230" y="441"/>
                      </a:lnTo>
                      <a:lnTo>
                        <a:pt x="220" y="397"/>
                      </a:lnTo>
                      <a:lnTo>
                        <a:pt x="213" y="354"/>
                      </a:lnTo>
                      <a:lnTo>
                        <a:pt x="211" y="310"/>
                      </a:lnTo>
                      <a:lnTo>
                        <a:pt x="213" y="268"/>
                      </a:lnTo>
                      <a:lnTo>
                        <a:pt x="220" y="229"/>
                      </a:lnTo>
                      <a:lnTo>
                        <a:pt x="230" y="192"/>
                      </a:lnTo>
                      <a:lnTo>
                        <a:pt x="243" y="159"/>
                      </a:lnTo>
                      <a:lnTo>
                        <a:pt x="261" y="129"/>
                      </a:lnTo>
                      <a:lnTo>
                        <a:pt x="281" y="102"/>
                      </a:lnTo>
                      <a:lnTo>
                        <a:pt x="305" y="78"/>
                      </a:lnTo>
                      <a:lnTo>
                        <a:pt x="331" y="58"/>
                      </a:lnTo>
                      <a:lnTo>
                        <a:pt x="359" y="40"/>
                      </a:lnTo>
                      <a:lnTo>
                        <a:pt x="390" y="26"/>
                      </a:lnTo>
                      <a:lnTo>
                        <a:pt x="423" y="14"/>
                      </a:lnTo>
                      <a:lnTo>
                        <a:pt x="457" y="6"/>
                      </a:lnTo>
                      <a:lnTo>
                        <a:pt x="493" y="1"/>
                      </a:lnTo>
                      <a:lnTo>
                        <a:pt x="531" y="0"/>
                      </a:lnTo>
                      <a:close/>
                    </a:path>
                  </a:pathLst>
                </a:custGeom>
                <a:solidFill>
                  <a:srgbClr val="3B414D"/>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575"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69" name="TextBox 68">
                  <a:extLst>
                    <a:ext uri="{FF2B5EF4-FFF2-40B4-BE49-F238E27FC236}">
                      <a16:creationId xmlns:a16="http://schemas.microsoft.com/office/drawing/2014/main" id="{100F5C99-F051-A437-4BE7-CC969FCD2A0F}"/>
                    </a:ext>
                  </a:extLst>
                </p:cNvPr>
                <p:cNvSpPr txBox="1"/>
                <p:nvPr/>
              </p:nvSpPr>
              <p:spPr>
                <a:xfrm flipH="1">
                  <a:off x="2480689" y="2252281"/>
                  <a:ext cx="2665748" cy="367978"/>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3B414D"/>
                      </a:solidFill>
                      <a:effectLst/>
                      <a:uLnTx/>
                      <a:uFillTx/>
                      <a:latin typeface="Century Gothic" panose="020B0502020202020204" pitchFamily="34" charset="0"/>
                      <a:cs typeface="Arial"/>
                      <a:sym typeface="Arial"/>
                    </a:rPr>
                    <a:t>WORK EXPERIENCE</a:t>
                  </a:r>
                </a:p>
              </p:txBody>
            </p:sp>
          </p:grpSp>
          <p:grpSp>
            <p:nvGrpSpPr>
              <p:cNvPr id="12" name="Group 11">
                <a:extLst>
                  <a:ext uri="{FF2B5EF4-FFF2-40B4-BE49-F238E27FC236}">
                    <a16:creationId xmlns:a16="http://schemas.microsoft.com/office/drawing/2014/main" id="{C1BB6F23-4309-1198-B016-5E386FF31E82}"/>
                  </a:ext>
                </a:extLst>
              </p:cNvPr>
              <p:cNvGrpSpPr/>
              <p:nvPr/>
            </p:nvGrpSpPr>
            <p:grpSpPr>
              <a:xfrm>
                <a:off x="4626129" y="774764"/>
                <a:ext cx="2739865" cy="396662"/>
                <a:chOff x="6121382" y="737010"/>
                <a:chExt cx="2853733" cy="413147"/>
              </a:xfrm>
            </p:grpSpPr>
            <p:sp>
              <p:nvSpPr>
                <p:cNvPr id="63" name="TextBox 62">
                  <a:extLst>
                    <a:ext uri="{FF2B5EF4-FFF2-40B4-BE49-F238E27FC236}">
                      <a16:creationId xmlns:a16="http://schemas.microsoft.com/office/drawing/2014/main" id="{7FB64C16-B1BB-7A8F-D564-3D5231C0B277}"/>
                    </a:ext>
                  </a:extLst>
                </p:cNvPr>
                <p:cNvSpPr txBox="1"/>
                <p:nvPr/>
              </p:nvSpPr>
              <p:spPr>
                <a:xfrm flipH="1">
                  <a:off x="6391863" y="759589"/>
                  <a:ext cx="2583252" cy="367977"/>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D62900"/>
                      </a:solidFill>
                      <a:effectLst/>
                      <a:uLnTx/>
                      <a:uFillTx/>
                      <a:latin typeface="Century Gothic" panose="020B0502020202020204" pitchFamily="34" charset="0"/>
                      <a:cs typeface="Arial"/>
                      <a:sym typeface="Arial"/>
                    </a:rPr>
                    <a:t>PROFESSIONAL PROFILE</a:t>
                  </a:r>
                </a:p>
              </p:txBody>
            </p:sp>
            <p:grpSp>
              <p:nvGrpSpPr>
                <p:cNvPr id="64" name="Group 63">
                  <a:extLst>
                    <a:ext uri="{FF2B5EF4-FFF2-40B4-BE49-F238E27FC236}">
                      <a16:creationId xmlns:a16="http://schemas.microsoft.com/office/drawing/2014/main" id="{45963C80-2BE1-312A-64BF-7FD8E3484330}"/>
                    </a:ext>
                  </a:extLst>
                </p:cNvPr>
                <p:cNvGrpSpPr/>
                <p:nvPr/>
              </p:nvGrpSpPr>
              <p:grpSpPr>
                <a:xfrm>
                  <a:off x="6121382" y="737010"/>
                  <a:ext cx="315572" cy="413147"/>
                  <a:chOff x="7506539" y="1161995"/>
                  <a:chExt cx="317791" cy="413436"/>
                </a:xfrm>
                <a:solidFill>
                  <a:srgbClr val="D62900"/>
                </a:solidFill>
              </p:grpSpPr>
              <p:sp>
                <p:nvSpPr>
                  <p:cNvPr id="65" name="Freeform 26">
                    <a:extLst>
                      <a:ext uri="{FF2B5EF4-FFF2-40B4-BE49-F238E27FC236}">
                        <a16:creationId xmlns:a16="http://schemas.microsoft.com/office/drawing/2014/main" id="{210E0E49-E733-51FA-B911-D1A35D5F52F3}"/>
                      </a:ext>
                    </a:extLst>
                  </p:cNvPr>
                  <p:cNvSpPr>
                    <a:spLocks/>
                  </p:cNvSpPr>
                  <p:nvPr/>
                </p:nvSpPr>
                <p:spPr bwMode="auto">
                  <a:xfrm flipH="1">
                    <a:off x="7583920" y="1161995"/>
                    <a:ext cx="163025" cy="163026"/>
                  </a:xfrm>
                  <a:custGeom>
                    <a:avLst/>
                    <a:gdLst>
                      <a:gd name="T0" fmla="*/ 822 w 1500"/>
                      <a:gd name="T1" fmla="*/ 2 h 1501"/>
                      <a:gd name="T2" fmla="*/ 961 w 1500"/>
                      <a:gd name="T3" fmla="*/ 29 h 1501"/>
                      <a:gd name="T4" fmla="*/ 1088 w 1500"/>
                      <a:gd name="T5" fmla="*/ 80 h 1501"/>
                      <a:gd name="T6" fmla="*/ 1203 w 1500"/>
                      <a:gd name="T7" fmla="*/ 153 h 1501"/>
                      <a:gd name="T8" fmla="*/ 1304 w 1500"/>
                      <a:gd name="T9" fmla="*/ 243 h 1501"/>
                      <a:gd name="T10" fmla="*/ 1386 w 1500"/>
                      <a:gd name="T11" fmla="*/ 352 h 1501"/>
                      <a:gd name="T12" fmla="*/ 1447 w 1500"/>
                      <a:gd name="T13" fmla="*/ 474 h 1501"/>
                      <a:gd name="T14" fmla="*/ 1487 w 1500"/>
                      <a:gd name="T15" fmla="*/ 608 h 1501"/>
                      <a:gd name="T16" fmla="*/ 1500 w 1500"/>
                      <a:gd name="T17" fmla="*/ 750 h 1501"/>
                      <a:gd name="T18" fmla="*/ 1487 w 1500"/>
                      <a:gd name="T19" fmla="*/ 893 h 1501"/>
                      <a:gd name="T20" fmla="*/ 1447 w 1500"/>
                      <a:gd name="T21" fmla="*/ 1026 h 1501"/>
                      <a:gd name="T22" fmla="*/ 1386 w 1500"/>
                      <a:gd name="T23" fmla="*/ 1148 h 1501"/>
                      <a:gd name="T24" fmla="*/ 1304 w 1500"/>
                      <a:gd name="T25" fmla="*/ 1256 h 1501"/>
                      <a:gd name="T26" fmla="*/ 1203 w 1500"/>
                      <a:gd name="T27" fmla="*/ 1348 h 1501"/>
                      <a:gd name="T28" fmla="*/ 1088 w 1500"/>
                      <a:gd name="T29" fmla="*/ 1421 h 1501"/>
                      <a:gd name="T30" fmla="*/ 961 w 1500"/>
                      <a:gd name="T31" fmla="*/ 1471 h 1501"/>
                      <a:gd name="T32" fmla="*/ 822 w 1500"/>
                      <a:gd name="T33" fmla="*/ 1497 h 1501"/>
                      <a:gd name="T34" fmla="*/ 678 w 1500"/>
                      <a:gd name="T35" fmla="*/ 1497 h 1501"/>
                      <a:gd name="T36" fmla="*/ 539 w 1500"/>
                      <a:gd name="T37" fmla="*/ 1471 h 1501"/>
                      <a:gd name="T38" fmla="*/ 411 w 1500"/>
                      <a:gd name="T39" fmla="*/ 1421 h 1501"/>
                      <a:gd name="T40" fmla="*/ 295 w 1500"/>
                      <a:gd name="T41" fmla="*/ 1348 h 1501"/>
                      <a:gd name="T42" fmla="*/ 196 w 1500"/>
                      <a:gd name="T43" fmla="*/ 1256 h 1501"/>
                      <a:gd name="T44" fmla="*/ 113 w 1500"/>
                      <a:gd name="T45" fmla="*/ 1148 h 1501"/>
                      <a:gd name="T46" fmla="*/ 52 w 1500"/>
                      <a:gd name="T47" fmla="*/ 1026 h 1501"/>
                      <a:gd name="T48" fmla="*/ 12 w 1500"/>
                      <a:gd name="T49" fmla="*/ 893 h 1501"/>
                      <a:gd name="T50" fmla="*/ 0 w 1500"/>
                      <a:gd name="T51" fmla="*/ 750 h 1501"/>
                      <a:gd name="T52" fmla="*/ 12 w 1500"/>
                      <a:gd name="T53" fmla="*/ 608 h 1501"/>
                      <a:gd name="T54" fmla="*/ 52 w 1500"/>
                      <a:gd name="T55" fmla="*/ 474 h 1501"/>
                      <a:gd name="T56" fmla="*/ 113 w 1500"/>
                      <a:gd name="T57" fmla="*/ 352 h 1501"/>
                      <a:gd name="T58" fmla="*/ 196 w 1500"/>
                      <a:gd name="T59" fmla="*/ 243 h 1501"/>
                      <a:gd name="T60" fmla="*/ 295 w 1500"/>
                      <a:gd name="T61" fmla="*/ 153 h 1501"/>
                      <a:gd name="T62" fmla="*/ 411 w 1500"/>
                      <a:gd name="T63" fmla="*/ 80 h 1501"/>
                      <a:gd name="T64" fmla="*/ 539 w 1500"/>
                      <a:gd name="T65" fmla="*/ 29 h 1501"/>
                      <a:gd name="T66" fmla="*/ 678 w 1500"/>
                      <a:gd name="T67" fmla="*/ 2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0" h="1501">
                        <a:moveTo>
                          <a:pt x="750" y="0"/>
                        </a:moveTo>
                        <a:lnTo>
                          <a:pt x="822" y="2"/>
                        </a:lnTo>
                        <a:lnTo>
                          <a:pt x="892" y="13"/>
                        </a:lnTo>
                        <a:lnTo>
                          <a:pt x="961" y="29"/>
                        </a:lnTo>
                        <a:lnTo>
                          <a:pt x="1026" y="52"/>
                        </a:lnTo>
                        <a:lnTo>
                          <a:pt x="1088" y="80"/>
                        </a:lnTo>
                        <a:lnTo>
                          <a:pt x="1147" y="113"/>
                        </a:lnTo>
                        <a:lnTo>
                          <a:pt x="1203" y="153"/>
                        </a:lnTo>
                        <a:lnTo>
                          <a:pt x="1255" y="196"/>
                        </a:lnTo>
                        <a:lnTo>
                          <a:pt x="1304" y="243"/>
                        </a:lnTo>
                        <a:lnTo>
                          <a:pt x="1347" y="296"/>
                        </a:lnTo>
                        <a:lnTo>
                          <a:pt x="1386" y="352"/>
                        </a:lnTo>
                        <a:lnTo>
                          <a:pt x="1420" y="412"/>
                        </a:lnTo>
                        <a:lnTo>
                          <a:pt x="1447" y="474"/>
                        </a:lnTo>
                        <a:lnTo>
                          <a:pt x="1470" y="539"/>
                        </a:lnTo>
                        <a:lnTo>
                          <a:pt x="1487" y="608"/>
                        </a:lnTo>
                        <a:lnTo>
                          <a:pt x="1496" y="678"/>
                        </a:lnTo>
                        <a:lnTo>
                          <a:pt x="1500" y="750"/>
                        </a:lnTo>
                        <a:lnTo>
                          <a:pt x="1496" y="822"/>
                        </a:lnTo>
                        <a:lnTo>
                          <a:pt x="1487" y="893"/>
                        </a:lnTo>
                        <a:lnTo>
                          <a:pt x="1470" y="960"/>
                        </a:lnTo>
                        <a:lnTo>
                          <a:pt x="1447" y="1026"/>
                        </a:lnTo>
                        <a:lnTo>
                          <a:pt x="1420" y="1089"/>
                        </a:lnTo>
                        <a:lnTo>
                          <a:pt x="1386" y="1148"/>
                        </a:lnTo>
                        <a:lnTo>
                          <a:pt x="1347" y="1204"/>
                        </a:lnTo>
                        <a:lnTo>
                          <a:pt x="1304" y="1256"/>
                        </a:lnTo>
                        <a:lnTo>
                          <a:pt x="1255" y="1305"/>
                        </a:lnTo>
                        <a:lnTo>
                          <a:pt x="1203" y="1348"/>
                        </a:lnTo>
                        <a:lnTo>
                          <a:pt x="1147" y="1387"/>
                        </a:lnTo>
                        <a:lnTo>
                          <a:pt x="1088" y="1421"/>
                        </a:lnTo>
                        <a:lnTo>
                          <a:pt x="1026" y="1449"/>
                        </a:lnTo>
                        <a:lnTo>
                          <a:pt x="961" y="1471"/>
                        </a:lnTo>
                        <a:lnTo>
                          <a:pt x="892" y="1488"/>
                        </a:lnTo>
                        <a:lnTo>
                          <a:pt x="822" y="1497"/>
                        </a:lnTo>
                        <a:lnTo>
                          <a:pt x="750" y="1501"/>
                        </a:lnTo>
                        <a:lnTo>
                          <a:pt x="678" y="1497"/>
                        </a:lnTo>
                        <a:lnTo>
                          <a:pt x="607" y="1488"/>
                        </a:lnTo>
                        <a:lnTo>
                          <a:pt x="539" y="1471"/>
                        </a:lnTo>
                        <a:lnTo>
                          <a:pt x="474" y="1449"/>
                        </a:lnTo>
                        <a:lnTo>
                          <a:pt x="411" y="1421"/>
                        </a:lnTo>
                        <a:lnTo>
                          <a:pt x="352" y="1387"/>
                        </a:lnTo>
                        <a:lnTo>
                          <a:pt x="295" y="1348"/>
                        </a:lnTo>
                        <a:lnTo>
                          <a:pt x="244" y="1305"/>
                        </a:lnTo>
                        <a:lnTo>
                          <a:pt x="196" y="1256"/>
                        </a:lnTo>
                        <a:lnTo>
                          <a:pt x="153" y="1204"/>
                        </a:lnTo>
                        <a:lnTo>
                          <a:pt x="113" y="1148"/>
                        </a:lnTo>
                        <a:lnTo>
                          <a:pt x="80" y="1089"/>
                        </a:lnTo>
                        <a:lnTo>
                          <a:pt x="52" y="1026"/>
                        </a:lnTo>
                        <a:lnTo>
                          <a:pt x="29" y="960"/>
                        </a:lnTo>
                        <a:lnTo>
                          <a:pt x="12" y="893"/>
                        </a:lnTo>
                        <a:lnTo>
                          <a:pt x="3" y="822"/>
                        </a:lnTo>
                        <a:lnTo>
                          <a:pt x="0" y="750"/>
                        </a:lnTo>
                        <a:lnTo>
                          <a:pt x="3" y="678"/>
                        </a:lnTo>
                        <a:lnTo>
                          <a:pt x="12" y="608"/>
                        </a:lnTo>
                        <a:lnTo>
                          <a:pt x="29" y="539"/>
                        </a:lnTo>
                        <a:lnTo>
                          <a:pt x="52" y="474"/>
                        </a:lnTo>
                        <a:lnTo>
                          <a:pt x="80" y="412"/>
                        </a:lnTo>
                        <a:lnTo>
                          <a:pt x="113" y="352"/>
                        </a:lnTo>
                        <a:lnTo>
                          <a:pt x="153" y="296"/>
                        </a:lnTo>
                        <a:lnTo>
                          <a:pt x="196" y="243"/>
                        </a:lnTo>
                        <a:lnTo>
                          <a:pt x="244" y="196"/>
                        </a:lnTo>
                        <a:lnTo>
                          <a:pt x="295" y="153"/>
                        </a:lnTo>
                        <a:lnTo>
                          <a:pt x="352" y="113"/>
                        </a:lnTo>
                        <a:lnTo>
                          <a:pt x="411" y="80"/>
                        </a:lnTo>
                        <a:lnTo>
                          <a:pt x="474" y="52"/>
                        </a:lnTo>
                        <a:lnTo>
                          <a:pt x="539" y="29"/>
                        </a:lnTo>
                        <a:lnTo>
                          <a:pt x="607" y="13"/>
                        </a:lnTo>
                        <a:lnTo>
                          <a:pt x="678" y="2"/>
                        </a:lnTo>
                        <a:lnTo>
                          <a:pt x="750"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66" name="Freeform 27">
                    <a:extLst>
                      <a:ext uri="{FF2B5EF4-FFF2-40B4-BE49-F238E27FC236}">
                        <a16:creationId xmlns:a16="http://schemas.microsoft.com/office/drawing/2014/main" id="{23972718-C36C-8EC6-1D51-52C9A985643E}"/>
                      </a:ext>
                    </a:extLst>
                  </p:cNvPr>
                  <p:cNvSpPr>
                    <a:spLocks/>
                  </p:cNvSpPr>
                  <p:nvPr/>
                </p:nvSpPr>
                <p:spPr bwMode="auto">
                  <a:xfrm flipH="1">
                    <a:off x="7506539" y="1357194"/>
                    <a:ext cx="317791" cy="218237"/>
                  </a:xfrm>
                  <a:custGeom>
                    <a:avLst/>
                    <a:gdLst>
                      <a:gd name="T0" fmla="*/ 888 w 2923"/>
                      <a:gd name="T1" fmla="*/ 3 h 2010"/>
                      <a:gd name="T2" fmla="*/ 917 w 2923"/>
                      <a:gd name="T3" fmla="*/ 18 h 2010"/>
                      <a:gd name="T4" fmla="*/ 935 w 2923"/>
                      <a:gd name="T5" fmla="*/ 45 h 2010"/>
                      <a:gd name="T6" fmla="*/ 1396 w 2923"/>
                      <a:gd name="T7" fmla="*/ 1301 h 2010"/>
                      <a:gd name="T8" fmla="*/ 1425 w 2923"/>
                      <a:gd name="T9" fmla="*/ 1326 h 2010"/>
                      <a:gd name="T10" fmla="*/ 1462 w 2923"/>
                      <a:gd name="T11" fmla="*/ 1334 h 2010"/>
                      <a:gd name="T12" fmla="*/ 1499 w 2923"/>
                      <a:gd name="T13" fmla="*/ 1326 h 2010"/>
                      <a:gd name="T14" fmla="*/ 1528 w 2923"/>
                      <a:gd name="T15" fmla="*/ 1301 h 2010"/>
                      <a:gd name="T16" fmla="*/ 1988 w 2923"/>
                      <a:gd name="T17" fmla="*/ 45 h 2010"/>
                      <a:gd name="T18" fmla="*/ 2008 w 2923"/>
                      <a:gd name="T19" fmla="*/ 17 h 2010"/>
                      <a:gd name="T20" fmla="*/ 2037 w 2923"/>
                      <a:gd name="T21" fmla="*/ 3 h 2010"/>
                      <a:gd name="T22" fmla="*/ 2070 w 2923"/>
                      <a:gd name="T23" fmla="*/ 4 h 2010"/>
                      <a:gd name="T24" fmla="*/ 2085 w 2923"/>
                      <a:gd name="T25" fmla="*/ 6 h 2010"/>
                      <a:gd name="T26" fmla="*/ 2125 w 2923"/>
                      <a:gd name="T27" fmla="*/ 12 h 2010"/>
                      <a:gd name="T28" fmla="*/ 2182 w 2923"/>
                      <a:gd name="T29" fmla="*/ 20 h 2010"/>
                      <a:gd name="T30" fmla="*/ 2250 w 2923"/>
                      <a:gd name="T31" fmla="*/ 31 h 2010"/>
                      <a:gd name="T32" fmla="*/ 2321 w 2923"/>
                      <a:gd name="T33" fmla="*/ 42 h 2010"/>
                      <a:gd name="T34" fmla="*/ 2389 w 2923"/>
                      <a:gd name="T35" fmla="*/ 54 h 2010"/>
                      <a:gd name="T36" fmla="*/ 2446 w 2923"/>
                      <a:gd name="T37" fmla="*/ 64 h 2010"/>
                      <a:gd name="T38" fmla="*/ 2468 w 2923"/>
                      <a:gd name="T39" fmla="*/ 70 h 2010"/>
                      <a:gd name="T40" fmla="*/ 2529 w 2923"/>
                      <a:gd name="T41" fmla="*/ 93 h 2010"/>
                      <a:gd name="T42" fmla="*/ 2642 w 2923"/>
                      <a:gd name="T43" fmla="*/ 156 h 2010"/>
                      <a:gd name="T44" fmla="*/ 2737 w 2923"/>
                      <a:gd name="T45" fmla="*/ 238 h 2010"/>
                      <a:gd name="T46" fmla="*/ 2816 w 2923"/>
                      <a:gd name="T47" fmla="*/ 336 h 2010"/>
                      <a:gd name="T48" fmla="*/ 2875 w 2923"/>
                      <a:gd name="T49" fmla="*/ 447 h 2010"/>
                      <a:gd name="T50" fmla="*/ 2911 w 2923"/>
                      <a:gd name="T51" fmla="*/ 569 h 2010"/>
                      <a:gd name="T52" fmla="*/ 2923 w 2923"/>
                      <a:gd name="T53" fmla="*/ 699 h 2010"/>
                      <a:gd name="T54" fmla="*/ 2920 w 2923"/>
                      <a:gd name="T55" fmla="*/ 1776 h 2010"/>
                      <a:gd name="T56" fmla="*/ 2892 w 2923"/>
                      <a:gd name="T57" fmla="*/ 1859 h 2010"/>
                      <a:gd name="T58" fmla="*/ 2842 w 2923"/>
                      <a:gd name="T59" fmla="*/ 1928 h 2010"/>
                      <a:gd name="T60" fmla="*/ 2773 w 2923"/>
                      <a:gd name="T61" fmla="*/ 1978 h 2010"/>
                      <a:gd name="T62" fmla="*/ 2689 w 2923"/>
                      <a:gd name="T63" fmla="*/ 2006 h 2010"/>
                      <a:gd name="T64" fmla="*/ 278 w 2923"/>
                      <a:gd name="T65" fmla="*/ 2010 h 2010"/>
                      <a:gd name="T66" fmla="*/ 190 w 2923"/>
                      <a:gd name="T67" fmla="*/ 1996 h 2010"/>
                      <a:gd name="T68" fmla="*/ 114 w 2923"/>
                      <a:gd name="T69" fmla="*/ 1956 h 2010"/>
                      <a:gd name="T70" fmla="*/ 53 w 2923"/>
                      <a:gd name="T71" fmla="*/ 1896 h 2010"/>
                      <a:gd name="T72" fmla="*/ 14 w 2923"/>
                      <a:gd name="T73" fmla="*/ 1819 h 2010"/>
                      <a:gd name="T74" fmla="*/ 0 w 2923"/>
                      <a:gd name="T75" fmla="*/ 1730 h 2010"/>
                      <a:gd name="T76" fmla="*/ 2 w 2923"/>
                      <a:gd name="T77" fmla="*/ 644 h 2010"/>
                      <a:gd name="T78" fmla="*/ 20 w 2923"/>
                      <a:gd name="T79" fmla="*/ 533 h 2010"/>
                      <a:gd name="T80" fmla="*/ 56 w 2923"/>
                      <a:gd name="T81" fmla="*/ 426 h 2010"/>
                      <a:gd name="T82" fmla="*/ 108 w 2923"/>
                      <a:gd name="T83" fmla="*/ 328 h 2010"/>
                      <a:gd name="T84" fmla="*/ 174 w 2923"/>
                      <a:gd name="T85" fmla="*/ 239 h 2010"/>
                      <a:gd name="T86" fmla="*/ 255 w 2923"/>
                      <a:gd name="T87" fmla="*/ 165 h 2010"/>
                      <a:gd name="T88" fmla="*/ 350 w 2923"/>
                      <a:gd name="T89" fmla="*/ 108 h 2010"/>
                      <a:gd name="T90" fmla="*/ 456 w 2923"/>
                      <a:gd name="T91" fmla="*/ 70 h 2010"/>
                      <a:gd name="T92" fmla="*/ 507 w 2923"/>
                      <a:gd name="T93" fmla="*/ 58 h 2010"/>
                      <a:gd name="T94" fmla="*/ 573 w 2923"/>
                      <a:gd name="T95" fmla="*/ 47 h 2010"/>
                      <a:gd name="T96" fmla="*/ 644 w 2923"/>
                      <a:gd name="T97" fmla="*/ 34 h 2010"/>
                      <a:gd name="T98" fmla="*/ 719 w 2923"/>
                      <a:gd name="T99" fmla="*/ 23 h 2010"/>
                      <a:gd name="T100" fmla="*/ 785 w 2923"/>
                      <a:gd name="T101" fmla="*/ 13 h 2010"/>
                      <a:gd name="T102" fmla="*/ 837 w 2923"/>
                      <a:gd name="T103" fmla="*/ 5 h 2010"/>
                      <a:gd name="T104" fmla="*/ 867 w 2923"/>
                      <a:gd name="T105" fmla="*/ 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3" h="2010">
                        <a:moveTo>
                          <a:pt x="873" y="0"/>
                        </a:moveTo>
                        <a:lnTo>
                          <a:pt x="888" y="3"/>
                        </a:lnTo>
                        <a:lnTo>
                          <a:pt x="903" y="9"/>
                        </a:lnTo>
                        <a:lnTo>
                          <a:pt x="917" y="18"/>
                        </a:lnTo>
                        <a:lnTo>
                          <a:pt x="927" y="29"/>
                        </a:lnTo>
                        <a:lnTo>
                          <a:pt x="935" y="45"/>
                        </a:lnTo>
                        <a:lnTo>
                          <a:pt x="1385" y="1281"/>
                        </a:lnTo>
                        <a:lnTo>
                          <a:pt x="1396" y="1301"/>
                        </a:lnTo>
                        <a:lnTo>
                          <a:pt x="1408" y="1316"/>
                        </a:lnTo>
                        <a:lnTo>
                          <a:pt x="1425" y="1326"/>
                        </a:lnTo>
                        <a:lnTo>
                          <a:pt x="1443" y="1333"/>
                        </a:lnTo>
                        <a:lnTo>
                          <a:pt x="1462" y="1334"/>
                        </a:lnTo>
                        <a:lnTo>
                          <a:pt x="1480" y="1333"/>
                        </a:lnTo>
                        <a:lnTo>
                          <a:pt x="1499" y="1326"/>
                        </a:lnTo>
                        <a:lnTo>
                          <a:pt x="1515" y="1316"/>
                        </a:lnTo>
                        <a:lnTo>
                          <a:pt x="1528" y="1301"/>
                        </a:lnTo>
                        <a:lnTo>
                          <a:pt x="1538" y="1281"/>
                        </a:lnTo>
                        <a:lnTo>
                          <a:pt x="1988" y="45"/>
                        </a:lnTo>
                        <a:lnTo>
                          <a:pt x="1996" y="29"/>
                        </a:lnTo>
                        <a:lnTo>
                          <a:pt x="2008" y="17"/>
                        </a:lnTo>
                        <a:lnTo>
                          <a:pt x="2022" y="7"/>
                        </a:lnTo>
                        <a:lnTo>
                          <a:pt x="2037" y="3"/>
                        </a:lnTo>
                        <a:lnTo>
                          <a:pt x="2054" y="0"/>
                        </a:lnTo>
                        <a:lnTo>
                          <a:pt x="2070" y="4"/>
                        </a:lnTo>
                        <a:lnTo>
                          <a:pt x="2074" y="4"/>
                        </a:lnTo>
                        <a:lnTo>
                          <a:pt x="2085" y="6"/>
                        </a:lnTo>
                        <a:lnTo>
                          <a:pt x="2103" y="9"/>
                        </a:lnTo>
                        <a:lnTo>
                          <a:pt x="2125" y="12"/>
                        </a:lnTo>
                        <a:lnTo>
                          <a:pt x="2151" y="16"/>
                        </a:lnTo>
                        <a:lnTo>
                          <a:pt x="2182" y="20"/>
                        </a:lnTo>
                        <a:lnTo>
                          <a:pt x="2215" y="25"/>
                        </a:lnTo>
                        <a:lnTo>
                          <a:pt x="2250" y="31"/>
                        </a:lnTo>
                        <a:lnTo>
                          <a:pt x="2286" y="36"/>
                        </a:lnTo>
                        <a:lnTo>
                          <a:pt x="2321" y="42"/>
                        </a:lnTo>
                        <a:lnTo>
                          <a:pt x="2355" y="48"/>
                        </a:lnTo>
                        <a:lnTo>
                          <a:pt x="2389" y="54"/>
                        </a:lnTo>
                        <a:lnTo>
                          <a:pt x="2419" y="60"/>
                        </a:lnTo>
                        <a:lnTo>
                          <a:pt x="2446" y="64"/>
                        </a:lnTo>
                        <a:lnTo>
                          <a:pt x="2468" y="70"/>
                        </a:lnTo>
                        <a:lnTo>
                          <a:pt x="2468" y="70"/>
                        </a:lnTo>
                        <a:lnTo>
                          <a:pt x="2469" y="70"/>
                        </a:lnTo>
                        <a:lnTo>
                          <a:pt x="2529" y="93"/>
                        </a:lnTo>
                        <a:lnTo>
                          <a:pt x="2587" y="122"/>
                        </a:lnTo>
                        <a:lnTo>
                          <a:pt x="2642" y="156"/>
                        </a:lnTo>
                        <a:lnTo>
                          <a:pt x="2692" y="195"/>
                        </a:lnTo>
                        <a:lnTo>
                          <a:pt x="2737" y="238"/>
                        </a:lnTo>
                        <a:lnTo>
                          <a:pt x="2778" y="286"/>
                        </a:lnTo>
                        <a:lnTo>
                          <a:pt x="2816" y="336"/>
                        </a:lnTo>
                        <a:lnTo>
                          <a:pt x="2848" y="390"/>
                        </a:lnTo>
                        <a:lnTo>
                          <a:pt x="2875" y="447"/>
                        </a:lnTo>
                        <a:lnTo>
                          <a:pt x="2896" y="507"/>
                        </a:lnTo>
                        <a:lnTo>
                          <a:pt x="2911" y="569"/>
                        </a:lnTo>
                        <a:lnTo>
                          <a:pt x="2920" y="633"/>
                        </a:lnTo>
                        <a:lnTo>
                          <a:pt x="2923" y="699"/>
                        </a:lnTo>
                        <a:lnTo>
                          <a:pt x="2923" y="1730"/>
                        </a:lnTo>
                        <a:lnTo>
                          <a:pt x="2920" y="1776"/>
                        </a:lnTo>
                        <a:lnTo>
                          <a:pt x="2909" y="1819"/>
                        </a:lnTo>
                        <a:lnTo>
                          <a:pt x="2892" y="1859"/>
                        </a:lnTo>
                        <a:lnTo>
                          <a:pt x="2870" y="1896"/>
                        </a:lnTo>
                        <a:lnTo>
                          <a:pt x="2842" y="1928"/>
                        </a:lnTo>
                        <a:lnTo>
                          <a:pt x="2810" y="1956"/>
                        </a:lnTo>
                        <a:lnTo>
                          <a:pt x="2773" y="1978"/>
                        </a:lnTo>
                        <a:lnTo>
                          <a:pt x="2733" y="1996"/>
                        </a:lnTo>
                        <a:lnTo>
                          <a:pt x="2689" y="2006"/>
                        </a:lnTo>
                        <a:lnTo>
                          <a:pt x="2644" y="2010"/>
                        </a:lnTo>
                        <a:lnTo>
                          <a:pt x="278" y="2010"/>
                        </a:lnTo>
                        <a:lnTo>
                          <a:pt x="233" y="2006"/>
                        </a:lnTo>
                        <a:lnTo>
                          <a:pt x="190" y="1996"/>
                        </a:lnTo>
                        <a:lnTo>
                          <a:pt x="151" y="1978"/>
                        </a:lnTo>
                        <a:lnTo>
                          <a:pt x="114" y="1956"/>
                        </a:lnTo>
                        <a:lnTo>
                          <a:pt x="81" y="1928"/>
                        </a:lnTo>
                        <a:lnTo>
                          <a:pt x="53" y="1896"/>
                        </a:lnTo>
                        <a:lnTo>
                          <a:pt x="30" y="1859"/>
                        </a:lnTo>
                        <a:lnTo>
                          <a:pt x="14" y="1819"/>
                        </a:lnTo>
                        <a:lnTo>
                          <a:pt x="3" y="1776"/>
                        </a:lnTo>
                        <a:lnTo>
                          <a:pt x="0" y="1730"/>
                        </a:lnTo>
                        <a:lnTo>
                          <a:pt x="0" y="701"/>
                        </a:lnTo>
                        <a:lnTo>
                          <a:pt x="2" y="644"/>
                        </a:lnTo>
                        <a:lnTo>
                          <a:pt x="9" y="587"/>
                        </a:lnTo>
                        <a:lnTo>
                          <a:pt x="20" y="533"/>
                        </a:lnTo>
                        <a:lnTo>
                          <a:pt x="36" y="478"/>
                        </a:lnTo>
                        <a:lnTo>
                          <a:pt x="56" y="426"/>
                        </a:lnTo>
                        <a:lnTo>
                          <a:pt x="80" y="375"/>
                        </a:lnTo>
                        <a:lnTo>
                          <a:pt x="108" y="328"/>
                        </a:lnTo>
                        <a:lnTo>
                          <a:pt x="139" y="282"/>
                        </a:lnTo>
                        <a:lnTo>
                          <a:pt x="174" y="239"/>
                        </a:lnTo>
                        <a:lnTo>
                          <a:pt x="213" y="201"/>
                        </a:lnTo>
                        <a:lnTo>
                          <a:pt x="255" y="165"/>
                        </a:lnTo>
                        <a:lnTo>
                          <a:pt x="301" y="135"/>
                        </a:lnTo>
                        <a:lnTo>
                          <a:pt x="350" y="108"/>
                        </a:lnTo>
                        <a:lnTo>
                          <a:pt x="401" y="86"/>
                        </a:lnTo>
                        <a:lnTo>
                          <a:pt x="456" y="70"/>
                        </a:lnTo>
                        <a:lnTo>
                          <a:pt x="479" y="64"/>
                        </a:lnTo>
                        <a:lnTo>
                          <a:pt x="507" y="58"/>
                        </a:lnTo>
                        <a:lnTo>
                          <a:pt x="538" y="53"/>
                        </a:lnTo>
                        <a:lnTo>
                          <a:pt x="573" y="47"/>
                        </a:lnTo>
                        <a:lnTo>
                          <a:pt x="609" y="40"/>
                        </a:lnTo>
                        <a:lnTo>
                          <a:pt x="644" y="34"/>
                        </a:lnTo>
                        <a:lnTo>
                          <a:pt x="682" y="28"/>
                        </a:lnTo>
                        <a:lnTo>
                          <a:pt x="719" y="23"/>
                        </a:lnTo>
                        <a:lnTo>
                          <a:pt x="752" y="18"/>
                        </a:lnTo>
                        <a:lnTo>
                          <a:pt x="785" y="13"/>
                        </a:lnTo>
                        <a:lnTo>
                          <a:pt x="813" y="9"/>
                        </a:lnTo>
                        <a:lnTo>
                          <a:pt x="837" y="5"/>
                        </a:lnTo>
                        <a:lnTo>
                          <a:pt x="855" y="3"/>
                        </a:lnTo>
                        <a:lnTo>
                          <a:pt x="867" y="2"/>
                        </a:lnTo>
                        <a:lnTo>
                          <a:pt x="873"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67" name="Freeform 28">
                    <a:extLst>
                      <a:ext uri="{FF2B5EF4-FFF2-40B4-BE49-F238E27FC236}">
                        <a16:creationId xmlns:a16="http://schemas.microsoft.com/office/drawing/2014/main" id="{289AB429-8B36-E414-EC84-AC904C223523}"/>
                      </a:ext>
                    </a:extLst>
                  </p:cNvPr>
                  <p:cNvSpPr>
                    <a:spLocks/>
                  </p:cNvSpPr>
                  <p:nvPr/>
                </p:nvSpPr>
                <p:spPr bwMode="auto">
                  <a:xfrm flipH="1">
                    <a:off x="7644349" y="1467051"/>
                    <a:ext cx="42387" cy="108249"/>
                  </a:xfrm>
                  <a:custGeom>
                    <a:avLst/>
                    <a:gdLst>
                      <a:gd name="T0" fmla="*/ 95 w 389"/>
                      <a:gd name="T1" fmla="*/ 0 h 996"/>
                      <a:gd name="T2" fmla="*/ 293 w 389"/>
                      <a:gd name="T3" fmla="*/ 0 h 996"/>
                      <a:gd name="T4" fmla="*/ 313 w 389"/>
                      <a:gd name="T5" fmla="*/ 2 h 996"/>
                      <a:gd name="T6" fmla="*/ 333 w 389"/>
                      <a:gd name="T7" fmla="*/ 8 h 996"/>
                      <a:gd name="T8" fmla="*/ 350 w 389"/>
                      <a:gd name="T9" fmla="*/ 17 h 996"/>
                      <a:gd name="T10" fmla="*/ 364 w 389"/>
                      <a:gd name="T11" fmla="*/ 30 h 996"/>
                      <a:gd name="T12" fmla="*/ 378 w 389"/>
                      <a:gd name="T13" fmla="*/ 49 h 996"/>
                      <a:gd name="T14" fmla="*/ 386 w 389"/>
                      <a:gd name="T15" fmla="*/ 70 h 996"/>
                      <a:gd name="T16" fmla="*/ 389 w 389"/>
                      <a:gd name="T17" fmla="*/ 94 h 996"/>
                      <a:gd name="T18" fmla="*/ 386 w 389"/>
                      <a:gd name="T19" fmla="*/ 117 h 996"/>
                      <a:gd name="T20" fmla="*/ 377 w 389"/>
                      <a:gd name="T21" fmla="*/ 138 h 996"/>
                      <a:gd name="T22" fmla="*/ 271 w 389"/>
                      <a:gd name="T23" fmla="*/ 298 h 996"/>
                      <a:gd name="T24" fmla="*/ 320 w 389"/>
                      <a:gd name="T25" fmla="*/ 716 h 996"/>
                      <a:gd name="T26" fmla="*/ 223 w 389"/>
                      <a:gd name="T27" fmla="*/ 976 h 996"/>
                      <a:gd name="T28" fmla="*/ 216 w 389"/>
                      <a:gd name="T29" fmla="*/ 988 h 996"/>
                      <a:gd name="T30" fmla="*/ 206 w 389"/>
                      <a:gd name="T31" fmla="*/ 994 h 996"/>
                      <a:gd name="T32" fmla="*/ 195 w 389"/>
                      <a:gd name="T33" fmla="*/ 996 h 996"/>
                      <a:gd name="T34" fmla="*/ 183 w 389"/>
                      <a:gd name="T35" fmla="*/ 994 h 996"/>
                      <a:gd name="T36" fmla="*/ 174 w 389"/>
                      <a:gd name="T37" fmla="*/ 988 h 996"/>
                      <a:gd name="T38" fmla="*/ 167 w 389"/>
                      <a:gd name="T39" fmla="*/ 976 h 996"/>
                      <a:gd name="T40" fmla="*/ 68 w 389"/>
                      <a:gd name="T41" fmla="*/ 716 h 996"/>
                      <a:gd name="T42" fmla="*/ 118 w 389"/>
                      <a:gd name="T43" fmla="*/ 298 h 996"/>
                      <a:gd name="T44" fmla="*/ 13 w 389"/>
                      <a:gd name="T45" fmla="*/ 138 h 996"/>
                      <a:gd name="T46" fmla="*/ 3 w 389"/>
                      <a:gd name="T47" fmla="*/ 117 h 996"/>
                      <a:gd name="T48" fmla="*/ 0 w 389"/>
                      <a:gd name="T49" fmla="*/ 94 h 996"/>
                      <a:gd name="T50" fmla="*/ 2 w 389"/>
                      <a:gd name="T51" fmla="*/ 70 h 996"/>
                      <a:gd name="T52" fmla="*/ 10 w 389"/>
                      <a:gd name="T53" fmla="*/ 49 h 996"/>
                      <a:gd name="T54" fmla="*/ 24 w 389"/>
                      <a:gd name="T55" fmla="*/ 30 h 996"/>
                      <a:gd name="T56" fmla="*/ 39 w 389"/>
                      <a:gd name="T57" fmla="*/ 17 h 996"/>
                      <a:gd name="T58" fmla="*/ 57 w 389"/>
                      <a:gd name="T59" fmla="*/ 8 h 996"/>
                      <a:gd name="T60" fmla="*/ 75 w 389"/>
                      <a:gd name="T61" fmla="*/ 2 h 996"/>
                      <a:gd name="T62" fmla="*/ 95 w 389"/>
                      <a:gd name="T63"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996">
                        <a:moveTo>
                          <a:pt x="95" y="0"/>
                        </a:moveTo>
                        <a:lnTo>
                          <a:pt x="293" y="0"/>
                        </a:lnTo>
                        <a:lnTo>
                          <a:pt x="313" y="2"/>
                        </a:lnTo>
                        <a:lnTo>
                          <a:pt x="333" y="8"/>
                        </a:lnTo>
                        <a:lnTo>
                          <a:pt x="350" y="17"/>
                        </a:lnTo>
                        <a:lnTo>
                          <a:pt x="364" y="30"/>
                        </a:lnTo>
                        <a:lnTo>
                          <a:pt x="378" y="49"/>
                        </a:lnTo>
                        <a:lnTo>
                          <a:pt x="386" y="70"/>
                        </a:lnTo>
                        <a:lnTo>
                          <a:pt x="389" y="94"/>
                        </a:lnTo>
                        <a:lnTo>
                          <a:pt x="386" y="117"/>
                        </a:lnTo>
                        <a:lnTo>
                          <a:pt x="377" y="138"/>
                        </a:lnTo>
                        <a:lnTo>
                          <a:pt x="271" y="298"/>
                        </a:lnTo>
                        <a:lnTo>
                          <a:pt x="320" y="716"/>
                        </a:lnTo>
                        <a:lnTo>
                          <a:pt x="223" y="976"/>
                        </a:lnTo>
                        <a:lnTo>
                          <a:pt x="216" y="988"/>
                        </a:lnTo>
                        <a:lnTo>
                          <a:pt x="206" y="994"/>
                        </a:lnTo>
                        <a:lnTo>
                          <a:pt x="195" y="996"/>
                        </a:lnTo>
                        <a:lnTo>
                          <a:pt x="183" y="994"/>
                        </a:lnTo>
                        <a:lnTo>
                          <a:pt x="174" y="988"/>
                        </a:lnTo>
                        <a:lnTo>
                          <a:pt x="167" y="976"/>
                        </a:lnTo>
                        <a:lnTo>
                          <a:pt x="68" y="716"/>
                        </a:lnTo>
                        <a:lnTo>
                          <a:pt x="118" y="298"/>
                        </a:lnTo>
                        <a:lnTo>
                          <a:pt x="13" y="138"/>
                        </a:lnTo>
                        <a:lnTo>
                          <a:pt x="3" y="117"/>
                        </a:lnTo>
                        <a:lnTo>
                          <a:pt x="0" y="94"/>
                        </a:lnTo>
                        <a:lnTo>
                          <a:pt x="2" y="70"/>
                        </a:lnTo>
                        <a:lnTo>
                          <a:pt x="10" y="49"/>
                        </a:lnTo>
                        <a:lnTo>
                          <a:pt x="24" y="30"/>
                        </a:lnTo>
                        <a:lnTo>
                          <a:pt x="39" y="17"/>
                        </a:lnTo>
                        <a:lnTo>
                          <a:pt x="57" y="8"/>
                        </a:lnTo>
                        <a:lnTo>
                          <a:pt x="75" y="2"/>
                        </a:lnTo>
                        <a:lnTo>
                          <a:pt x="95"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grpSp>
          <p:grpSp>
            <p:nvGrpSpPr>
              <p:cNvPr id="13" name="Group 12">
                <a:extLst>
                  <a:ext uri="{FF2B5EF4-FFF2-40B4-BE49-F238E27FC236}">
                    <a16:creationId xmlns:a16="http://schemas.microsoft.com/office/drawing/2014/main" id="{591C9E00-1F1D-33B4-53E0-E81BB49FA7B3}"/>
                  </a:ext>
                </a:extLst>
              </p:cNvPr>
              <p:cNvGrpSpPr/>
              <p:nvPr/>
            </p:nvGrpSpPr>
            <p:grpSpPr>
              <a:xfrm>
                <a:off x="6593391" y="3405894"/>
                <a:ext cx="1677977" cy="353295"/>
                <a:chOff x="8047076" y="3379601"/>
                <a:chExt cx="1747713" cy="367978"/>
              </a:xfrm>
            </p:grpSpPr>
            <p:sp>
              <p:nvSpPr>
                <p:cNvPr id="58" name="TextBox 57">
                  <a:extLst>
                    <a:ext uri="{FF2B5EF4-FFF2-40B4-BE49-F238E27FC236}">
                      <a16:creationId xmlns:a16="http://schemas.microsoft.com/office/drawing/2014/main" id="{DD3B12CF-CBB1-CCAD-0921-3B5B980C6687}"/>
                    </a:ext>
                  </a:extLst>
                </p:cNvPr>
                <p:cNvSpPr txBox="1"/>
                <p:nvPr/>
              </p:nvSpPr>
              <p:spPr>
                <a:xfrm>
                  <a:off x="8400621" y="3379601"/>
                  <a:ext cx="1394168" cy="367978"/>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2B6E74"/>
                      </a:solidFill>
                      <a:effectLst/>
                      <a:uLnTx/>
                      <a:uFillTx/>
                      <a:latin typeface="Century Gothic" panose="020B0502020202020204" pitchFamily="34" charset="0"/>
                      <a:cs typeface="Arial"/>
                      <a:sym typeface="Arial"/>
                    </a:rPr>
                    <a:t>EDUCATION</a:t>
                  </a:r>
                </a:p>
              </p:txBody>
            </p:sp>
            <p:grpSp>
              <p:nvGrpSpPr>
                <p:cNvPr id="59" name="Group 58">
                  <a:extLst>
                    <a:ext uri="{FF2B5EF4-FFF2-40B4-BE49-F238E27FC236}">
                      <a16:creationId xmlns:a16="http://schemas.microsoft.com/office/drawing/2014/main" id="{DBFA7809-2211-D48F-C446-A51524BB7D73}"/>
                    </a:ext>
                  </a:extLst>
                </p:cNvPr>
                <p:cNvGrpSpPr/>
                <p:nvPr/>
              </p:nvGrpSpPr>
              <p:grpSpPr>
                <a:xfrm>
                  <a:off x="8047076" y="3382847"/>
                  <a:ext cx="362112" cy="295332"/>
                  <a:chOff x="7436633" y="4124630"/>
                  <a:chExt cx="474245" cy="386786"/>
                </a:xfrm>
                <a:solidFill>
                  <a:srgbClr val="2B6E74"/>
                </a:solidFill>
              </p:grpSpPr>
              <p:sp>
                <p:nvSpPr>
                  <p:cNvPr id="60" name="Freeform 33">
                    <a:extLst>
                      <a:ext uri="{FF2B5EF4-FFF2-40B4-BE49-F238E27FC236}">
                        <a16:creationId xmlns:a16="http://schemas.microsoft.com/office/drawing/2014/main" id="{63518B20-2647-C157-7DCE-537037752D94}"/>
                      </a:ext>
                    </a:extLst>
                  </p:cNvPr>
                  <p:cNvSpPr>
                    <a:spLocks/>
                  </p:cNvSpPr>
                  <p:nvPr/>
                </p:nvSpPr>
                <p:spPr bwMode="auto">
                  <a:xfrm>
                    <a:off x="7492896" y="4321272"/>
                    <a:ext cx="361533" cy="190144"/>
                  </a:xfrm>
                  <a:custGeom>
                    <a:avLst/>
                    <a:gdLst>
                      <a:gd name="T0" fmla="*/ 3852 w 3894"/>
                      <a:gd name="T1" fmla="*/ 0 h 2048"/>
                      <a:gd name="T2" fmla="*/ 3872 w 3894"/>
                      <a:gd name="T3" fmla="*/ 11 h 2048"/>
                      <a:gd name="T4" fmla="*/ 3888 w 3894"/>
                      <a:gd name="T5" fmla="*/ 41 h 2048"/>
                      <a:gd name="T6" fmla="*/ 3894 w 3894"/>
                      <a:gd name="T7" fmla="*/ 95 h 2048"/>
                      <a:gd name="T8" fmla="*/ 3888 w 3894"/>
                      <a:gd name="T9" fmla="*/ 1123 h 2048"/>
                      <a:gd name="T10" fmla="*/ 3843 w 3894"/>
                      <a:gd name="T11" fmla="*/ 1259 h 2048"/>
                      <a:gd name="T12" fmla="*/ 3754 w 3894"/>
                      <a:gd name="T13" fmla="*/ 1394 h 2048"/>
                      <a:gd name="T14" fmla="*/ 3628 w 3894"/>
                      <a:gd name="T15" fmla="*/ 1524 h 2048"/>
                      <a:gd name="T16" fmla="*/ 3465 w 3894"/>
                      <a:gd name="T17" fmla="*/ 1645 h 2048"/>
                      <a:gd name="T18" fmla="*/ 3271 w 3894"/>
                      <a:gd name="T19" fmla="*/ 1757 h 2048"/>
                      <a:gd name="T20" fmla="*/ 3049 w 3894"/>
                      <a:gd name="T21" fmla="*/ 1855 h 2048"/>
                      <a:gd name="T22" fmla="*/ 2802 w 3894"/>
                      <a:gd name="T23" fmla="*/ 1934 h 2048"/>
                      <a:gd name="T24" fmla="*/ 2534 w 3894"/>
                      <a:gd name="T25" fmla="*/ 1996 h 2048"/>
                      <a:gd name="T26" fmla="*/ 2248 w 3894"/>
                      <a:gd name="T27" fmla="*/ 2035 h 2048"/>
                      <a:gd name="T28" fmla="*/ 1947 w 3894"/>
                      <a:gd name="T29" fmla="*/ 2048 h 2048"/>
                      <a:gd name="T30" fmla="*/ 1646 w 3894"/>
                      <a:gd name="T31" fmla="*/ 2035 h 2048"/>
                      <a:gd name="T32" fmla="*/ 1358 w 3894"/>
                      <a:gd name="T33" fmla="*/ 1996 h 2048"/>
                      <a:gd name="T34" fmla="*/ 1090 w 3894"/>
                      <a:gd name="T35" fmla="*/ 1934 h 2048"/>
                      <a:gd name="T36" fmla="*/ 843 w 3894"/>
                      <a:gd name="T37" fmla="*/ 1855 h 2048"/>
                      <a:gd name="T38" fmla="*/ 621 w 3894"/>
                      <a:gd name="T39" fmla="*/ 1757 h 2048"/>
                      <a:gd name="T40" fmla="*/ 427 w 3894"/>
                      <a:gd name="T41" fmla="*/ 1645 h 2048"/>
                      <a:gd name="T42" fmla="*/ 265 w 3894"/>
                      <a:gd name="T43" fmla="*/ 1524 h 2048"/>
                      <a:gd name="T44" fmla="*/ 138 w 3894"/>
                      <a:gd name="T45" fmla="*/ 1394 h 2048"/>
                      <a:gd name="T46" fmla="*/ 51 w 3894"/>
                      <a:gd name="T47" fmla="*/ 1259 h 2048"/>
                      <a:gd name="T48" fmla="*/ 4 w 3894"/>
                      <a:gd name="T49" fmla="*/ 1123 h 2048"/>
                      <a:gd name="T50" fmla="*/ 0 w 3894"/>
                      <a:gd name="T51" fmla="*/ 146 h 2048"/>
                      <a:gd name="T52" fmla="*/ 6 w 3894"/>
                      <a:gd name="T53" fmla="*/ 81 h 2048"/>
                      <a:gd name="T54" fmla="*/ 26 w 3894"/>
                      <a:gd name="T55" fmla="*/ 44 h 2048"/>
                      <a:gd name="T56" fmla="*/ 52 w 3894"/>
                      <a:gd name="T57" fmla="*/ 27 h 2048"/>
                      <a:gd name="T58" fmla="*/ 80 w 3894"/>
                      <a:gd name="T59" fmla="*/ 23 h 2048"/>
                      <a:gd name="T60" fmla="*/ 107 w 3894"/>
                      <a:gd name="T61" fmla="*/ 30 h 2048"/>
                      <a:gd name="T62" fmla="*/ 125 w 3894"/>
                      <a:gd name="T63" fmla="*/ 37 h 2048"/>
                      <a:gd name="T64" fmla="*/ 133 w 3894"/>
                      <a:gd name="T65" fmla="*/ 42 h 2048"/>
                      <a:gd name="T66" fmla="*/ 1675 w 3894"/>
                      <a:gd name="T67" fmla="*/ 982 h 2048"/>
                      <a:gd name="T68" fmla="*/ 1805 w 3894"/>
                      <a:gd name="T69" fmla="*/ 1024 h 2048"/>
                      <a:gd name="T70" fmla="*/ 1947 w 3894"/>
                      <a:gd name="T71" fmla="*/ 1038 h 2048"/>
                      <a:gd name="T72" fmla="*/ 2088 w 3894"/>
                      <a:gd name="T73" fmla="*/ 1024 h 2048"/>
                      <a:gd name="T74" fmla="*/ 2217 w 3894"/>
                      <a:gd name="T75" fmla="*/ 982 h 2048"/>
                      <a:gd name="T76" fmla="*/ 3798 w 3894"/>
                      <a:gd name="T77" fmla="*/ 17 h 2048"/>
                      <a:gd name="T78" fmla="*/ 3804 w 3894"/>
                      <a:gd name="T79" fmla="*/ 14 h 2048"/>
                      <a:gd name="T80" fmla="*/ 3819 w 3894"/>
                      <a:gd name="T81" fmla="*/ 6 h 2048"/>
                      <a:gd name="T82" fmla="*/ 3841 w 3894"/>
                      <a:gd name="T83"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94" h="2048">
                        <a:moveTo>
                          <a:pt x="3841" y="0"/>
                        </a:moveTo>
                        <a:lnTo>
                          <a:pt x="3852" y="0"/>
                        </a:lnTo>
                        <a:lnTo>
                          <a:pt x="3861" y="3"/>
                        </a:lnTo>
                        <a:lnTo>
                          <a:pt x="3872" y="11"/>
                        </a:lnTo>
                        <a:lnTo>
                          <a:pt x="3880" y="23"/>
                        </a:lnTo>
                        <a:lnTo>
                          <a:pt x="3888" y="41"/>
                        </a:lnTo>
                        <a:lnTo>
                          <a:pt x="3892" y="64"/>
                        </a:lnTo>
                        <a:lnTo>
                          <a:pt x="3894" y="95"/>
                        </a:lnTo>
                        <a:lnTo>
                          <a:pt x="3894" y="1053"/>
                        </a:lnTo>
                        <a:lnTo>
                          <a:pt x="3888" y="1123"/>
                        </a:lnTo>
                        <a:lnTo>
                          <a:pt x="3871" y="1191"/>
                        </a:lnTo>
                        <a:lnTo>
                          <a:pt x="3843" y="1259"/>
                        </a:lnTo>
                        <a:lnTo>
                          <a:pt x="3804" y="1327"/>
                        </a:lnTo>
                        <a:lnTo>
                          <a:pt x="3754" y="1394"/>
                        </a:lnTo>
                        <a:lnTo>
                          <a:pt x="3695" y="1459"/>
                        </a:lnTo>
                        <a:lnTo>
                          <a:pt x="3628" y="1524"/>
                        </a:lnTo>
                        <a:lnTo>
                          <a:pt x="3551" y="1586"/>
                        </a:lnTo>
                        <a:lnTo>
                          <a:pt x="3465" y="1645"/>
                        </a:lnTo>
                        <a:lnTo>
                          <a:pt x="3372" y="1703"/>
                        </a:lnTo>
                        <a:lnTo>
                          <a:pt x="3271" y="1757"/>
                        </a:lnTo>
                        <a:lnTo>
                          <a:pt x="3164" y="1807"/>
                        </a:lnTo>
                        <a:lnTo>
                          <a:pt x="3049" y="1855"/>
                        </a:lnTo>
                        <a:lnTo>
                          <a:pt x="2930" y="1897"/>
                        </a:lnTo>
                        <a:lnTo>
                          <a:pt x="2802" y="1934"/>
                        </a:lnTo>
                        <a:lnTo>
                          <a:pt x="2670" y="1968"/>
                        </a:lnTo>
                        <a:lnTo>
                          <a:pt x="2534" y="1996"/>
                        </a:lnTo>
                        <a:lnTo>
                          <a:pt x="2392" y="2017"/>
                        </a:lnTo>
                        <a:lnTo>
                          <a:pt x="2248" y="2035"/>
                        </a:lnTo>
                        <a:lnTo>
                          <a:pt x="2099" y="2044"/>
                        </a:lnTo>
                        <a:lnTo>
                          <a:pt x="1947" y="2048"/>
                        </a:lnTo>
                        <a:lnTo>
                          <a:pt x="1795" y="2044"/>
                        </a:lnTo>
                        <a:lnTo>
                          <a:pt x="1646" y="2035"/>
                        </a:lnTo>
                        <a:lnTo>
                          <a:pt x="1500" y="2017"/>
                        </a:lnTo>
                        <a:lnTo>
                          <a:pt x="1358" y="1996"/>
                        </a:lnTo>
                        <a:lnTo>
                          <a:pt x="1222" y="1968"/>
                        </a:lnTo>
                        <a:lnTo>
                          <a:pt x="1090" y="1934"/>
                        </a:lnTo>
                        <a:lnTo>
                          <a:pt x="964" y="1897"/>
                        </a:lnTo>
                        <a:lnTo>
                          <a:pt x="843" y="1855"/>
                        </a:lnTo>
                        <a:lnTo>
                          <a:pt x="728" y="1807"/>
                        </a:lnTo>
                        <a:lnTo>
                          <a:pt x="621" y="1757"/>
                        </a:lnTo>
                        <a:lnTo>
                          <a:pt x="520" y="1703"/>
                        </a:lnTo>
                        <a:lnTo>
                          <a:pt x="427" y="1645"/>
                        </a:lnTo>
                        <a:lnTo>
                          <a:pt x="341" y="1586"/>
                        </a:lnTo>
                        <a:lnTo>
                          <a:pt x="265" y="1524"/>
                        </a:lnTo>
                        <a:lnTo>
                          <a:pt x="197" y="1459"/>
                        </a:lnTo>
                        <a:lnTo>
                          <a:pt x="138" y="1394"/>
                        </a:lnTo>
                        <a:lnTo>
                          <a:pt x="90" y="1327"/>
                        </a:lnTo>
                        <a:lnTo>
                          <a:pt x="51" y="1259"/>
                        </a:lnTo>
                        <a:lnTo>
                          <a:pt x="23" y="1191"/>
                        </a:lnTo>
                        <a:lnTo>
                          <a:pt x="4" y="1123"/>
                        </a:lnTo>
                        <a:lnTo>
                          <a:pt x="0" y="1053"/>
                        </a:lnTo>
                        <a:lnTo>
                          <a:pt x="0" y="146"/>
                        </a:lnTo>
                        <a:lnTo>
                          <a:pt x="1" y="110"/>
                        </a:lnTo>
                        <a:lnTo>
                          <a:pt x="6" y="81"/>
                        </a:lnTo>
                        <a:lnTo>
                          <a:pt x="15" y="59"/>
                        </a:lnTo>
                        <a:lnTo>
                          <a:pt x="26" y="44"/>
                        </a:lnTo>
                        <a:lnTo>
                          <a:pt x="38" y="33"/>
                        </a:lnTo>
                        <a:lnTo>
                          <a:pt x="52" y="27"/>
                        </a:lnTo>
                        <a:lnTo>
                          <a:pt x="66" y="23"/>
                        </a:lnTo>
                        <a:lnTo>
                          <a:pt x="80" y="23"/>
                        </a:lnTo>
                        <a:lnTo>
                          <a:pt x="94" y="27"/>
                        </a:lnTo>
                        <a:lnTo>
                          <a:pt x="107" y="30"/>
                        </a:lnTo>
                        <a:lnTo>
                          <a:pt x="118" y="34"/>
                        </a:lnTo>
                        <a:lnTo>
                          <a:pt x="125" y="37"/>
                        </a:lnTo>
                        <a:lnTo>
                          <a:pt x="132" y="41"/>
                        </a:lnTo>
                        <a:lnTo>
                          <a:pt x="133" y="42"/>
                        </a:lnTo>
                        <a:lnTo>
                          <a:pt x="1618" y="951"/>
                        </a:lnTo>
                        <a:lnTo>
                          <a:pt x="1675" y="982"/>
                        </a:lnTo>
                        <a:lnTo>
                          <a:pt x="1739" y="1005"/>
                        </a:lnTo>
                        <a:lnTo>
                          <a:pt x="1805" y="1024"/>
                        </a:lnTo>
                        <a:lnTo>
                          <a:pt x="1875" y="1034"/>
                        </a:lnTo>
                        <a:lnTo>
                          <a:pt x="1947" y="1038"/>
                        </a:lnTo>
                        <a:lnTo>
                          <a:pt x="2018" y="1034"/>
                        </a:lnTo>
                        <a:lnTo>
                          <a:pt x="2088" y="1024"/>
                        </a:lnTo>
                        <a:lnTo>
                          <a:pt x="2155" y="1005"/>
                        </a:lnTo>
                        <a:lnTo>
                          <a:pt x="2217" y="982"/>
                        </a:lnTo>
                        <a:lnTo>
                          <a:pt x="2274" y="951"/>
                        </a:lnTo>
                        <a:lnTo>
                          <a:pt x="3798" y="17"/>
                        </a:lnTo>
                        <a:lnTo>
                          <a:pt x="3799" y="17"/>
                        </a:lnTo>
                        <a:lnTo>
                          <a:pt x="3804" y="14"/>
                        </a:lnTo>
                        <a:lnTo>
                          <a:pt x="3812" y="10"/>
                        </a:lnTo>
                        <a:lnTo>
                          <a:pt x="3819" y="6"/>
                        </a:lnTo>
                        <a:lnTo>
                          <a:pt x="3830" y="2"/>
                        </a:lnTo>
                        <a:lnTo>
                          <a:pt x="3841"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61" name="Freeform 34">
                    <a:extLst>
                      <a:ext uri="{FF2B5EF4-FFF2-40B4-BE49-F238E27FC236}">
                        <a16:creationId xmlns:a16="http://schemas.microsoft.com/office/drawing/2014/main" id="{5CFD5189-BC8C-21D7-2B76-C7E4C093A557}"/>
                      </a:ext>
                    </a:extLst>
                  </p:cNvPr>
                  <p:cNvSpPr>
                    <a:spLocks/>
                  </p:cNvSpPr>
                  <p:nvPr/>
                </p:nvSpPr>
                <p:spPr bwMode="auto">
                  <a:xfrm>
                    <a:off x="7436633" y="4124630"/>
                    <a:ext cx="474245" cy="266832"/>
                  </a:xfrm>
                  <a:custGeom>
                    <a:avLst/>
                    <a:gdLst>
                      <a:gd name="T0" fmla="*/ 2579 w 5108"/>
                      <a:gd name="T1" fmla="*/ 0 h 2873"/>
                      <a:gd name="T2" fmla="*/ 2628 w 5108"/>
                      <a:gd name="T3" fmla="*/ 6 h 2873"/>
                      <a:gd name="T4" fmla="*/ 2675 w 5108"/>
                      <a:gd name="T5" fmla="*/ 16 h 2873"/>
                      <a:gd name="T6" fmla="*/ 2720 w 5108"/>
                      <a:gd name="T7" fmla="*/ 31 h 2873"/>
                      <a:gd name="T8" fmla="*/ 2760 w 5108"/>
                      <a:gd name="T9" fmla="*/ 53 h 2873"/>
                      <a:gd name="T10" fmla="*/ 5023 w 5108"/>
                      <a:gd name="T11" fmla="*/ 1182 h 2873"/>
                      <a:gd name="T12" fmla="*/ 5057 w 5108"/>
                      <a:gd name="T13" fmla="*/ 1207 h 2873"/>
                      <a:gd name="T14" fmla="*/ 5082 w 5108"/>
                      <a:gd name="T15" fmla="*/ 1234 h 2873"/>
                      <a:gd name="T16" fmla="*/ 5099 w 5108"/>
                      <a:gd name="T17" fmla="*/ 1264 h 2873"/>
                      <a:gd name="T18" fmla="*/ 5108 w 5108"/>
                      <a:gd name="T19" fmla="*/ 1293 h 2873"/>
                      <a:gd name="T20" fmla="*/ 5108 w 5108"/>
                      <a:gd name="T21" fmla="*/ 1324 h 2873"/>
                      <a:gd name="T22" fmla="*/ 5099 w 5108"/>
                      <a:gd name="T23" fmla="*/ 1355 h 2873"/>
                      <a:gd name="T24" fmla="*/ 5082 w 5108"/>
                      <a:gd name="T25" fmla="*/ 1383 h 2873"/>
                      <a:gd name="T26" fmla="*/ 5057 w 5108"/>
                      <a:gd name="T27" fmla="*/ 1411 h 2873"/>
                      <a:gd name="T28" fmla="*/ 5023 w 5108"/>
                      <a:gd name="T29" fmla="*/ 1436 h 2873"/>
                      <a:gd name="T30" fmla="*/ 2760 w 5108"/>
                      <a:gd name="T31" fmla="*/ 2822 h 2873"/>
                      <a:gd name="T32" fmla="*/ 2720 w 5108"/>
                      <a:gd name="T33" fmla="*/ 2842 h 2873"/>
                      <a:gd name="T34" fmla="*/ 2675 w 5108"/>
                      <a:gd name="T35" fmla="*/ 2858 h 2873"/>
                      <a:gd name="T36" fmla="*/ 2628 w 5108"/>
                      <a:gd name="T37" fmla="*/ 2869 h 2873"/>
                      <a:gd name="T38" fmla="*/ 2579 w 5108"/>
                      <a:gd name="T39" fmla="*/ 2873 h 2873"/>
                      <a:gd name="T40" fmla="*/ 2529 w 5108"/>
                      <a:gd name="T41" fmla="*/ 2873 h 2873"/>
                      <a:gd name="T42" fmla="*/ 2479 w 5108"/>
                      <a:gd name="T43" fmla="*/ 2869 h 2873"/>
                      <a:gd name="T44" fmla="*/ 2431 w 5108"/>
                      <a:gd name="T45" fmla="*/ 2858 h 2873"/>
                      <a:gd name="T46" fmla="*/ 2386 w 5108"/>
                      <a:gd name="T47" fmla="*/ 2842 h 2873"/>
                      <a:gd name="T48" fmla="*/ 2346 w 5108"/>
                      <a:gd name="T49" fmla="*/ 2822 h 2873"/>
                      <a:gd name="T50" fmla="*/ 83 w 5108"/>
                      <a:gd name="T51" fmla="*/ 1436 h 2873"/>
                      <a:gd name="T52" fmla="*/ 49 w 5108"/>
                      <a:gd name="T53" fmla="*/ 1411 h 2873"/>
                      <a:gd name="T54" fmla="*/ 24 w 5108"/>
                      <a:gd name="T55" fmla="*/ 1383 h 2873"/>
                      <a:gd name="T56" fmla="*/ 7 w 5108"/>
                      <a:gd name="T57" fmla="*/ 1355 h 2873"/>
                      <a:gd name="T58" fmla="*/ 0 w 5108"/>
                      <a:gd name="T59" fmla="*/ 1324 h 2873"/>
                      <a:gd name="T60" fmla="*/ 0 w 5108"/>
                      <a:gd name="T61" fmla="*/ 1293 h 2873"/>
                      <a:gd name="T62" fmla="*/ 7 w 5108"/>
                      <a:gd name="T63" fmla="*/ 1264 h 2873"/>
                      <a:gd name="T64" fmla="*/ 24 w 5108"/>
                      <a:gd name="T65" fmla="*/ 1234 h 2873"/>
                      <a:gd name="T66" fmla="*/ 49 w 5108"/>
                      <a:gd name="T67" fmla="*/ 1207 h 2873"/>
                      <a:gd name="T68" fmla="*/ 83 w 5108"/>
                      <a:gd name="T69" fmla="*/ 1182 h 2873"/>
                      <a:gd name="T70" fmla="*/ 2346 w 5108"/>
                      <a:gd name="T71" fmla="*/ 53 h 2873"/>
                      <a:gd name="T72" fmla="*/ 2386 w 5108"/>
                      <a:gd name="T73" fmla="*/ 31 h 2873"/>
                      <a:gd name="T74" fmla="*/ 2431 w 5108"/>
                      <a:gd name="T75" fmla="*/ 16 h 2873"/>
                      <a:gd name="T76" fmla="*/ 2479 w 5108"/>
                      <a:gd name="T77" fmla="*/ 6 h 2873"/>
                      <a:gd name="T78" fmla="*/ 2529 w 5108"/>
                      <a:gd name="T79" fmla="*/ 0 h 2873"/>
                      <a:gd name="T80" fmla="*/ 2579 w 5108"/>
                      <a:gd name="T81" fmla="*/ 0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08" h="2873">
                        <a:moveTo>
                          <a:pt x="2579" y="0"/>
                        </a:moveTo>
                        <a:lnTo>
                          <a:pt x="2628" y="6"/>
                        </a:lnTo>
                        <a:lnTo>
                          <a:pt x="2675" y="16"/>
                        </a:lnTo>
                        <a:lnTo>
                          <a:pt x="2720" y="31"/>
                        </a:lnTo>
                        <a:lnTo>
                          <a:pt x="2760" y="53"/>
                        </a:lnTo>
                        <a:lnTo>
                          <a:pt x="5023" y="1182"/>
                        </a:lnTo>
                        <a:lnTo>
                          <a:pt x="5057" y="1207"/>
                        </a:lnTo>
                        <a:lnTo>
                          <a:pt x="5082" y="1234"/>
                        </a:lnTo>
                        <a:lnTo>
                          <a:pt x="5099" y="1264"/>
                        </a:lnTo>
                        <a:lnTo>
                          <a:pt x="5108" y="1293"/>
                        </a:lnTo>
                        <a:lnTo>
                          <a:pt x="5108" y="1324"/>
                        </a:lnTo>
                        <a:lnTo>
                          <a:pt x="5099" y="1355"/>
                        </a:lnTo>
                        <a:lnTo>
                          <a:pt x="5082" y="1383"/>
                        </a:lnTo>
                        <a:lnTo>
                          <a:pt x="5057" y="1411"/>
                        </a:lnTo>
                        <a:lnTo>
                          <a:pt x="5023" y="1436"/>
                        </a:lnTo>
                        <a:lnTo>
                          <a:pt x="2760" y="2822"/>
                        </a:lnTo>
                        <a:lnTo>
                          <a:pt x="2720" y="2842"/>
                        </a:lnTo>
                        <a:lnTo>
                          <a:pt x="2675" y="2858"/>
                        </a:lnTo>
                        <a:lnTo>
                          <a:pt x="2628" y="2869"/>
                        </a:lnTo>
                        <a:lnTo>
                          <a:pt x="2579" y="2873"/>
                        </a:lnTo>
                        <a:lnTo>
                          <a:pt x="2529" y="2873"/>
                        </a:lnTo>
                        <a:lnTo>
                          <a:pt x="2479" y="2869"/>
                        </a:lnTo>
                        <a:lnTo>
                          <a:pt x="2431" y="2858"/>
                        </a:lnTo>
                        <a:lnTo>
                          <a:pt x="2386" y="2842"/>
                        </a:lnTo>
                        <a:lnTo>
                          <a:pt x="2346" y="2822"/>
                        </a:lnTo>
                        <a:lnTo>
                          <a:pt x="83" y="1436"/>
                        </a:lnTo>
                        <a:lnTo>
                          <a:pt x="49" y="1411"/>
                        </a:lnTo>
                        <a:lnTo>
                          <a:pt x="24" y="1383"/>
                        </a:lnTo>
                        <a:lnTo>
                          <a:pt x="7" y="1355"/>
                        </a:lnTo>
                        <a:lnTo>
                          <a:pt x="0" y="1324"/>
                        </a:lnTo>
                        <a:lnTo>
                          <a:pt x="0" y="1293"/>
                        </a:lnTo>
                        <a:lnTo>
                          <a:pt x="7" y="1264"/>
                        </a:lnTo>
                        <a:lnTo>
                          <a:pt x="24" y="1234"/>
                        </a:lnTo>
                        <a:lnTo>
                          <a:pt x="49" y="1207"/>
                        </a:lnTo>
                        <a:lnTo>
                          <a:pt x="83" y="1182"/>
                        </a:lnTo>
                        <a:lnTo>
                          <a:pt x="2346" y="53"/>
                        </a:lnTo>
                        <a:lnTo>
                          <a:pt x="2386" y="31"/>
                        </a:lnTo>
                        <a:lnTo>
                          <a:pt x="2431" y="16"/>
                        </a:lnTo>
                        <a:lnTo>
                          <a:pt x="2479" y="6"/>
                        </a:lnTo>
                        <a:lnTo>
                          <a:pt x="2529" y="0"/>
                        </a:lnTo>
                        <a:lnTo>
                          <a:pt x="2579"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62" name="Freeform 35">
                    <a:extLst>
                      <a:ext uri="{FF2B5EF4-FFF2-40B4-BE49-F238E27FC236}">
                        <a16:creationId xmlns:a16="http://schemas.microsoft.com/office/drawing/2014/main" id="{E2E92C4E-4906-5FC8-5EDC-B16448C2F260}"/>
                      </a:ext>
                    </a:extLst>
                  </p:cNvPr>
                  <p:cNvSpPr>
                    <a:spLocks/>
                  </p:cNvSpPr>
                  <p:nvPr/>
                </p:nvSpPr>
                <p:spPr bwMode="auto">
                  <a:xfrm>
                    <a:off x="7859628" y="4301590"/>
                    <a:ext cx="49207" cy="195900"/>
                  </a:xfrm>
                  <a:custGeom>
                    <a:avLst/>
                    <a:gdLst>
                      <a:gd name="T0" fmla="*/ 354 w 529"/>
                      <a:gd name="T1" fmla="*/ 1 h 2110"/>
                      <a:gd name="T2" fmla="*/ 366 w 529"/>
                      <a:gd name="T3" fmla="*/ 15 h 2110"/>
                      <a:gd name="T4" fmla="*/ 371 w 529"/>
                      <a:gd name="T5" fmla="*/ 35 h 2110"/>
                      <a:gd name="T6" fmla="*/ 372 w 529"/>
                      <a:gd name="T7" fmla="*/ 51 h 2110"/>
                      <a:gd name="T8" fmla="*/ 372 w 529"/>
                      <a:gd name="T9" fmla="*/ 1584 h 2110"/>
                      <a:gd name="T10" fmla="*/ 382 w 529"/>
                      <a:gd name="T11" fmla="*/ 1606 h 2110"/>
                      <a:gd name="T12" fmla="*/ 397 w 529"/>
                      <a:gd name="T13" fmla="*/ 1617 h 2110"/>
                      <a:gd name="T14" fmla="*/ 466 w 529"/>
                      <a:gd name="T15" fmla="*/ 1674 h 2110"/>
                      <a:gd name="T16" fmla="*/ 512 w 529"/>
                      <a:gd name="T17" fmla="*/ 1753 h 2110"/>
                      <a:gd name="T18" fmla="*/ 529 w 529"/>
                      <a:gd name="T19" fmla="*/ 1845 h 2110"/>
                      <a:gd name="T20" fmla="*/ 512 w 529"/>
                      <a:gd name="T21" fmla="*/ 1938 h 2110"/>
                      <a:gd name="T22" fmla="*/ 466 w 529"/>
                      <a:gd name="T23" fmla="*/ 2016 h 2110"/>
                      <a:gd name="T24" fmla="*/ 397 w 529"/>
                      <a:gd name="T25" fmla="*/ 2074 h 2110"/>
                      <a:gd name="T26" fmla="*/ 312 w 529"/>
                      <a:gd name="T27" fmla="*/ 2105 h 2110"/>
                      <a:gd name="T28" fmla="*/ 216 w 529"/>
                      <a:gd name="T29" fmla="*/ 2105 h 2110"/>
                      <a:gd name="T30" fmla="*/ 130 w 529"/>
                      <a:gd name="T31" fmla="*/ 2074 h 2110"/>
                      <a:gd name="T32" fmla="*/ 62 w 529"/>
                      <a:gd name="T33" fmla="*/ 2016 h 2110"/>
                      <a:gd name="T34" fmla="*/ 15 w 529"/>
                      <a:gd name="T35" fmla="*/ 1938 h 2110"/>
                      <a:gd name="T36" fmla="*/ 0 w 529"/>
                      <a:gd name="T37" fmla="*/ 1845 h 2110"/>
                      <a:gd name="T38" fmla="*/ 15 w 529"/>
                      <a:gd name="T39" fmla="*/ 1753 h 2110"/>
                      <a:gd name="T40" fmla="*/ 62 w 529"/>
                      <a:gd name="T41" fmla="*/ 1676 h 2110"/>
                      <a:gd name="T42" fmla="*/ 130 w 529"/>
                      <a:gd name="T43" fmla="*/ 1619 h 2110"/>
                      <a:gd name="T44" fmla="*/ 146 w 529"/>
                      <a:gd name="T45" fmla="*/ 1606 h 2110"/>
                      <a:gd name="T46" fmla="*/ 155 w 529"/>
                      <a:gd name="T47" fmla="*/ 1584 h 2110"/>
                      <a:gd name="T48" fmla="*/ 155 w 529"/>
                      <a:gd name="T49" fmla="*/ 191 h 2110"/>
                      <a:gd name="T50" fmla="*/ 155 w 529"/>
                      <a:gd name="T51" fmla="*/ 166 h 2110"/>
                      <a:gd name="T52" fmla="*/ 161 w 529"/>
                      <a:gd name="T53" fmla="*/ 130 h 2110"/>
                      <a:gd name="T54" fmla="*/ 181 w 529"/>
                      <a:gd name="T55" fmla="*/ 97 h 2110"/>
                      <a:gd name="T56" fmla="*/ 219 w 529"/>
                      <a:gd name="T57" fmla="*/ 71 h 2110"/>
                      <a:gd name="T58" fmla="*/ 267 w 529"/>
                      <a:gd name="T59" fmla="*/ 42 h 2110"/>
                      <a:gd name="T60" fmla="*/ 313 w 529"/>
                      <a:gd name="T61" fmla="*/ 15 h 2110"/>
                      <a:gd name="T62" fmla="*/ 343 w 529"/>
                      <a:gd name="T63"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9" h="2110">
                        <a:moveTo>
                          <a:pt x="343" y="0"/>
                        </a:moveTo>
                        <a:lnTo>
                          <a:pt x="354" y="1"/>
                        </a:lnTo>
                        <a:lnTo>
                          <a:pt x="360" y="8"/>
                        </a:lnTo>
                        <a:lnTo>
                          <a:pt x="366" y="15"/>
                        </a:lnTo>
                        <a:lnTo>
                          <a:pt x="369" y="26"/>
                        </a:lnTo>
                        <a:lnTo>
                          <a:pt x="371" y="35"/>
                        </a:lnTo>
                        <a:lnTo>
                          <a:pt x="372" y="45"/>
                        </a:lnTo>
                        <a:lnTo>
                          <a:pt x="372" y="51"/>
                        </a:lnTo>
                        <a:lnTo>
                          <a:pt x="372" y="54"/>
                        </a:lnTo>
                        <a:lnTo>
                          <a:pt x="372" y="1584"/>
                        </a:lnTo>
                        <a:lnTo>
                          <a:pt x="376" y="1597"/>
                        </a:lnTo>
                        <a:lnTo>
                          <a:pt x="382" y="1606"/>
                        </a:lnTo>
                        <a:lnTo>
                          <a:pt x="390" y="1612"/>
                        </a:lnTo>
                        <a:lnTo>
                          <a:pt x="397" y="1617"/>
                        </a:lnTo>
                        <a:lnTo>
                          <a:pt x="435" y="1643"/>
                        </a:lnTo>
                        <a:lnTo>
                          <a:pt x="466" y="1674"/>
                        </a:lnTo>
                        <a:lnTo>
                          <a:pt x="492" y="1712"/>
                        </a:lnTo>
                        <a:lnTo>
                          <a:pt x="512" y="1753"/>
                        </a:lnTo>
                        <a:lnTo>
                          <a:pt x="525" y="1798"/>
                        </a:lnTo>
                        <a:lnTo>
                          <a:pt x="529" y="1845"/>
                        </a:lnTo>
                        <a:lnTo>
                          <a:pt x="525" y="1893"/>
                        </a:lnTo>
                        <a:lnTo>
                          <a:pt x="512" y="1938"/>
                        </a:lnTo>
                        <a:lnTo>
                          <a:pt x="492" y="1978"/>
                        </a:lnTo>
                        <a:lnTo>
                          <a:pt x="466" y="2016"/>
                        </a:lnTo>
                        <a:lnTo>
                          <a:pt x="435" y="2048"/>
                        </a:lnTo>
                        <a:lnTo>
                          <a:pt x="397" y="2074"/>
                        </a:lnTo>
                        <a:lnTo>
                          <a:pt x="357" y="2093"/>
                        </a:lnTo>
                        <a:lnTo>
                          <a:pt x="312" y="2105"/>
                        </a:lnTo>
                        <a:lnTo>
                          <a:pt x="264" y="2110"/>
                        </a:lnTo>
                        <a:lnTo>
                          <a:pt x="216" y="2105"/>
                        </a:lnTo>
                        <a:lnTo>
                          <a:pt x="172" y="2093"/>
                        </a:lnTo>
                        <a:lnTo>
                          <a:pt x="130" y="2074"/>
                        </a:lnTo>
                        <a:lnTo>
                          <a:pt x="93" y="2048"/>
                        </a:lnTo>
                        <a:lnTo>
                          <a:pt x="62" y="2016"/>
                        </a:lnTo>
                        <a:lnTo>
                          <a:pt x="36" y="1978"/>
                        </a:lnTo>
                        <a:lnTo>
                          <a:pt x="15" y="1938"/>
                        </a:lnTo>
                        <a:lnTo>
                          <a:pt x="3" y="1893"/>
                        </a:lnTo>
                        <a:lnTo>
                          <a:pt x="0" y="1845"/>
                        </a:lnTo>
                        <a:lnTo>
                          <a:pt x="3" y="1798"/>
                        </a:lnTo>
                        <a:lnTo>
                          <a:pt x="15" y="1753"/>
                        </a:lnTo>
                        <a:lnTo>
                          <a:pt x="36" y="1713"/>
                        </a:lnTo>
                        <a:lnTo>
                          <a:pt x="62" y="1676"/>
                        </a:lnTo>
                        <a:lnTo>
                          <a:pt x="93" y="1643"/>
                        </a:lnTo>
                        <a:lnTo>
                          <a:pt x="130" y="1619"/>
                        </a:lnTo>
                        <a:lnTo>
                          <a:pt x="136" y="1614"/>
                        </a:lnTo>
                        <a:lnTo>
                          <a:pt x="146" y="1606"/>
                        </a:lnTo>
                        <a:lnTo>
                          <a:pt x="152" y="1597"/>
                        </a:lnTo>
                        <a:lnTo>
                          <a:pt x="155" y="1584"/>
                        </a:lnTo>
                        <a:lnTo>
                          <a:pt x="155" y="194"/>
                        </a:lnTo>
                        <a:lnTo>
                          <a:pt x="155" y="191"/>
                        </a:lnTo>
                        <a:lnTo>
                          <a:pt x="154" y="180"/>
                        </a:lnTo>
                        <a:lnTo>
                          <a:pt x="155" y="166"/>
                        </a:lnTo>
                        <a:lnTo>
                          <a:pt x="157" y="149"/>
                        </a:lnTo>
                        <a:lnTo>
                          <a:pt x="161" y="130"/>
                        </a:lnTo>
                        <a:lnTo>
                          <a:pt x="169" y="111"/>
                        </a:lnTo>
                        <a:lnTo>
                          <a:pt x="181" y="97"/>
                        </a:lnTo>
                        <a:lnTo>
                          <a:pt x="197" y="85"/>
                        </a:lnTo>
                        <a:lnTo>
                          <a:pt x="219" y="71"/>
                        </a:lnTo>
                        <a:lnTo>
                          <a:pt x="242" y="56"/>
                        </a:lnTo>
                        <a:lnTo>
                          <a:pt x="267" y="42"/>
                        </a:lnTo>
                        <a:lnTo>
                          <a:pt x="292" y="28"/>
                        </a:lnTo>
                        <a:lnTo>
                          <a:pt x="313" y="15"/>
                        </a:lnTo>
                        <a:lnTo>
                          <a:pt x="331" y="4"/>
                        </a:lnTo>
                        <a:lnTo>
                          <a:pt x="343"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grpSp>
          <p:grpSp>
            <p:nvGrpSpPr>
              <p:cNvPr id="15" name="Group 14">
                <a:extLst>
                  <a:ext uri="{FF2B5EF4-FFF2-40B4-BE49-F238E27FC236}">
                    <a16:creationId xmlns:a16="http://schemas.microsoft.com/office/drawing/2014/main" id="{1285BC97-BA1E-2E41-B488-1D1EDAD2A7C7}"/>
                  </a:ext>
                </a:extLst>
              </p:cNvPr>
              <p:cNvGrpSpPr/>
              <p:nvPr/>
            </p:nvGrpSpPr>
            <p:grpSpPr>
              <a:xfrm>
                <a:off x="4735842" y="5066494"/>
                <a:ext cx="1024360" cy="656044"/>
                <a:chOff x="6235656" y="4918928"/>
                <a:chExt cx="1066932" cy="683309"/>
              </a:xfrm>
            </p:grpSpPr>
            <p:grpSp>
              <p:nvGrpSpPr>
                <p:cNvPr id="41" name="Group 40">
                  <a:extLst>
                    <a:ext uri="{FF2B5EF4-FFF2-40B4-BE49-F238E27FC236}">
                      <a16:creationId xmlns:a16="http://schemas.microsoft.com/office/drawing/2014/main" id="{0CD87D50-4770-7E3D-9E2E-7416B5EABB44}"/>
                    </a:ext>
                  </a:extLst>
                </p:cNvPr>
                <p:cNvGrpSpPr/>
                <p:nvPr/>
              </p:nvGrpSpPr>
              <p:grpSpPr>
                <a:xfrm>
                  <a:off x="6559421" y="4918928"/>
                  <a:ext cx="416559" cy="394896"/>
                  <a:chOff x="7446562" y="6184557"/>
                  <a:chExt cx="375166" cy="355656"/>
                </a:xfrm>
              </p:grpSpPr>
              <p:sp>
                <p:nvSpPr>
                  <p:cNvPr id="43" name="Freeform 50">
                    <a:extLst>
                      <a:ext uri="{FF2B5EF4-FFF2-40B4-BE49-F238E27FC236}">
                        <a16:creationId xmlns:a16="http://schemas.microsoft.com/office/drawing/2014/main" id="{E55987A2-B8A3-3B17-B80C-FE9E49FF41D0}"/>
                      </a:ext>
                    </a:extLst>
                  </p:cNvPr>
                  <p:cNvSpPr>
                    <a:spLocks/>
                  </p:cNvSpPr>
                  <p:nvPr/>
                </p:nvSpPr>
                <p:spPr bwMode="auto">
                  <a:xfrm flipH="1">
                    <a:off x="7446562" y="6216149"/>
                    <a:ext cx="159975" cy="142942"/>
                  </a:xfrm>
                  <a:custGeom>
                    <a:avLst/>
                    <a:gdLst>
                      <a:gd name="T0" fmla="*/ 263 w 1747"/>
                      <a:gd name="T1" fmla="*/ 0 h 1561"/>
                      <a:gd name="T2" fmla="*/ 299 w 1747"/>
                      <a:gd name="T3" fmla="*/ 4 h 1561"/>
                      <a:gd name="T4" fmla="*/ 335 w 1747"/>
                      <a:gd name="T5" fmla="*/ 13 h 1561"/>
                      <a:gd name="T6" fmla="*/ 369 w 1747"/>
                      <a:gd name="T7" fmla="*/ 29 h 1561"/>
                      <a:gd name="T8" fmla="*/ 1640 w 1747"/>
                      <a:gd name="T9" fmla="*/ 755 h 1561"/>
                      <a:gd name="T10" fmla="*/ 1666 w 1747"/>
                      <a:gd name="T11" fmla="*/ 774 h 1561"/>
                      <a:gd name="T12" fmla="*/ 1689 w 1747"/>
                      <a:gd name="T13" fmla="*/ 795 h 1561"/>
                      <a:gd name="T14" fmla="*/ 1709 w 1747"/>
                      <a:gd name="T15" fmla="*/ 821 h 1561"/>
                      <a:gd name="T16" fmla="*/ 1725 w 1747"/>
                      <a:gd name="T17" fmla="*/ 849 h 1561"/>
                      <a:gd name="T18" fmla="*/ 1747 w 1747"/>
                      <a:gd name="T19" fmla="*/ 997 h 1561"/>
                      <a:gd name="T20" fmla="*/ 616 w 1747"/>
                      <a:gd name="T21" fmla="*/ 1561 h 1561"/>
                      <a:gd name="T22" fmla="*/ 0 w 1747"/>
                      <a:gd name="T23" fmla="*/ 119 h 1561"/>
                      <a:gd name="T24" fmla="*/ 157 w 1747"/>
                      <a:gd name="T25" fmla="*/ 29 h 1561"/>
                      <a:gd name="T26" fmla="*/ 192 w 1747"/>
                      <a:gd name="T27" fmla="*/ 13 h 1561"/>
                      <a:gd name="T28" fmla="*/ 227 w 1747"/>
                      <a:gd name="T29" fmla="*/ 4 h 1561"/>
                      <a:gd name="T30" fmla="*/ 263 w 1747"/>
                      <a:gd name="T31" fmla="*/ 0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7" h="1561">
                        <a:moveTo>
                          <a:pt x="263" y="0"/>
                        </a:moveTo>
                        <a:lnTo>
                          <a:pt x="299" y="4"/>
                        </a:lnTo>
                        <a:lnTo>
                          <a:pt x="335" y="13"/>
                        </a:lnTo>
                        <a:lnTo>
                          <a:pt x="369" y="29"/>
                        </a:lnTo>
                        <a:lnTo>
                          <a:pt x="1640" y="755"/>
                        </a:lnTo>
                        <a:lnTo>
                          <a:pt x="1666" y="774"/>
                        </a:lnTo>
                        <a:lnTo>
                          <a:pt x="1689" y="795"/>
                        </a:lnTo>
                        <a:lnTo>
                          <a:pt x="1709" y="821"/>
                        </a:lnTo>
                        <a:lnTo>
                          <a:pt x="1725" y="849"/>
                        </a:lnTo>
                        <a:lnTo>
                          <a:pt x="1747" y="997"/>
                        </a:lnTo>
                        <a:lnTo>
                          <a:pt x="616" y="1561"/>
                        </a:lnTo>
                        <a:lnTo>
                          <a:pt x="0" y="119"/>
                        </a:lnTo>
                        <a:lnTo>
                          <a:pt x="157" y="29"/>
                        </a:lnTo>
                        <a:lnTo>
                          <a:pt x="192" y="13"/>
                        </a:lnTo>
                        <a:lnTo>
                          <a:pt x="227" y="4"/>
                        </a:lnTo>
                        <a:lnTo>
                          <a:pt x="263" y="0"/>
                        </a:lnTo>
                        <a:close/>
                      </a:path>
                    </a:pathLst>
                  </a:custGeom>
                  <a:solidFill>
                    <a:srgbClr val="D62900"/>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44" name="Freeform 51">
                    <a:extLst>
                      <a:ext uri="{FF2B5EF4-FFF2-40B4-BE49-F238E27FC236}">
                        <a16:creationId xmlns:a16="http://schemas.microsoft.com/office/drawing/2014/main" id="{B9845E4D-9C2D-8C61-8FEE-CDA774DBD4D8}"/>
                      </a:ext>
                    </a:extLst>
                  </p:cNvPr>
                  <p:cNvSpPr>
                    <a:spLocks/>
                  </p:cNvSpPr>
                  <p:nvPr/>
                </p:nvSpPr>
                <p:spPr bwMode="auto">
                  <a:xfrm flipH="1">
                    <a:off x="7550129" y="6307440"/>
                    <a:ext cx="111808" cy="232773"/>
                  </a:xfrm>
                  <a:custGeom>
                    <a:avLst/>
                    <a:gdLst>
                      <a:gd name="T0" fmla="*/ 21 w 1221"/>
                      <a:gd name="T1" fmla="*/ 0 h 2542"/>
                      <a:gd name="T2" fmla="*/ 1221 w 1221"/>
                      <a:gd name="T3" fmla="*/ 494 h 2542"/>
                      <a:gd name="T4" fmla="*/ 868 w 1221"/>
                      <a:gd name="T5" fmla="*/ 1553 h 2542"/>
                      <a:gd name="T6" fmla="*/ 868 w 1221"/>
                      <a:gd name="T7" fmla="*/ 2542 h 2542"/>
                      <a:gd name="T8" fmla="*/ 832 w 1221"/>
                      <a:gd name="T9" fmla="*/ 2538 h 2542"/>
                      <a:gd name="T10" fmla="*/ 796 w 1221"/>
                      <a:gd name="T11" fmla="*/ 2530 h 2542"/>
                      <a:gd name="T12" fmla="*/ 762 w 1221"/>
                      <a:gd name="T13" fmla="*/ 2513 h 2542"/>
                      <a:gd name="T14" fmla="*/ 0 w 1221"/>
                      <a:gd name="T15" fmla="*/ 2078 h 2542"/>
                      <a:gd name="T16" fmla="*/ 21 w 1221"/>
                      <a:gd name="T17"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1" h="2542">
                        <a:moveTo>
                          <a:pt x="21" y="0"/>
                        </a:moveTo>
                        <a:lnTo>
                          <a:pt x="1221" y="494"/>
                        </a:lnTo>
                        <a:lnTo>
                          <a:pt x="868" y="1553"/>
                        </a:lnTo>
                        <a:lnTo>
                          <a:pt x="868" y="2542"/>
                        </a:lnTo>
                        <a:lnTo>
                          <a:pt x="832" y="2538"/>
                        </a:lnTo>
                        <a:lnTo>
                          <a:pt x="796" y="2530"/>
                        </a:lnTo>
                        <a:lnTo>
                          <a:pt x="762" y="2513"/>
                        </a:lnTo>
                        <a:lnTo>
                          <a:pt x="0" y="2078"/>
                        </a:lnTo>
                        <a:lnTo>
                          <a:pt x="21" y="0"/>
                        </a:lnTo>
                        <a:close/>
                      </a:path>
                    </a:pathLst>
                  </a:custGeom>
                  <a:solidFill>
                    <a:srgbClr val="D62900"/>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45" name="Freeform 52">
                    <a:extLst>
                      <a:ext uri="{FF2B5EF4-FFF2-40B4-BE49-F238E27FC236}">
                        <a16:creationId xmlns:a16="http://schemas.microsoft.com/office/drawing/2014/main" id="{963647FA-4612-2080-D329-313C31874A77}"/>
                      </a:ext>
                    </a:extLst>
                  </p:cNvPr>
                  <p:cNvSpPr>
                    <a:spLocks/>
                  </p:cNvSpPr>
                  <p:nvPr/>
                </p:nvSpPr>
                <p:spPr bwMode="auto">
                  <a:xfrm flipH="1">
                    <a:off x="7446562" y="6293887"/>
                    <a:ext cx="135892" cy="246326"/>
                  </a:xfrm>
                  <a:custGeom>
                    <a:avLst/>
                    <a:gdLst>
                      <a:gd name="T0" fmla="*/ 1462 w 1484"/>
                      <a:gd name="T1" fmla="*/ 0 h 2690"/>
                      <a:gd name="T2" fmla="*/ 1474 w 1484"/>
                      <a:gd name="T3" fmla="*/ 30 h 2690"/>
                      <a:gd name="T4" fmla="*/ 1481 w 1484"/>
                      <a:gd name="T5" fmla="*/ 59 h 2690"/>
                      <a:gd name="T6" fmla="*/ 1484 w 1484"/>
                      <a:gd name="T7" fmla="*/ 91 h 2690"/>
                      <a:gd name="T8" fmla="*/ 1484 w 1484"/>
                      <a:gd name="T9" fmla="*/ 1751 h 2690"/>
                      <a:gd name="T10" fmla="*/ 1480 w 1484"/>
                      <a:gd name="T11" fmla="*/ 1790 h 2690"/>
                      <a:gd name="T12" fmla="*/ 1470 w 1484"/>
                      <a:gd name="T13" fmla="*/ 1824 h 2690"/>
                      <a:gd name="T14" fmla="*/ 1455 w 1484"/>
                      <a:gd name="T15" fmla="*/ 1858 h 2690"/>
                      <a:gd name="T16" fmla="*/ 1434 w 1484"/>
                      <a:gd name="T17" fmla="*/ 1888 h 2690"/>
                      <a:gd name="T18" fmla="*/ 1408 w 1484"/>
                      <a:gd name="T19" fmla="*/ 1914 h 2690"/>
                      <a:gd name="T20" fmla="*/ 1377 w 1484"/>
                      <a:gd name="T21" fmla="*/ 1935 h 2690"/>
                      <a:gd name="T22" fmla="*/ 106 w 1484"/>
                      <a:gd name="T23" fmla="*/ 2661 h 2690"/>
                      <a:gd name="T24" fmla="*/ 72 w 1484"/>
                      <a:gd name="T25" fmla="*/ 2678 h 2690"/>
                      <a:gd name="T26" fmla="*/ 36 w 1484"/>
                      <a:gd name="T27" fmla="*/ 2686 h 2690"/>
                      <a:gd name="T28" fmla="*/ 0 w 1484"/>
                      <a:gd name="T29" fmla="*/ 2690 h 2690"/>
                      <a:gd name="T30" fmla="*/ 0 w 1484"/>
                      <a:gd name="T31" fmla="*/ 1730 h 2690"/>
                      <a:gd name="T32" fmla="*/ 353 w 1484"/>
                      <a:gd name="T33" fmla="*/ 634 h 2690"/>
                      <a:gd name="T34" fmla="*/ 1462 w 1484"/>
                      <a:gd name="T35"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4" h="2690">
                        <a:moveTo>
                          <a:pt x="1462" y="0"/>
                        </a:moveTo>
                        <a:lnTo>
                          <a:pt x="1474" y="30"/>
                        </a:lnTo>
                        <a:lnTo>
                          <a:pt x="1481" y="59"/>
                        </a:lnTo>
                        <a:lnTo>
                          <a:pt x="1484" y="91"/>
                        </a:lnTo>
                        <a:lnTo>
                          <a:pt x="1484" y="1751"/>
                        </a:lnTo>
                        <a:lnTo>
                          <a:pt x="1480" y="1790"/>
                        </a:lnTo>
                        <a:lnTo>
                          <a:pt x="1470" y="1824"/>
                        </a:lnTo>
                        <a:lnTo>
                          <a:pt x="1455" y="1858"/>
                        </a:lnTo>
                        <a:lnTo>
                          <a:pt x="1434" y="1888"/>
                        </a:lnTo>
                        <a:lnTo>
                          <a:pt x="1408" y="1914"/>
                        </a:lnTo>
                        <a:lnTo>
                          <a:pt x="1377" y="1935"/>
                        </a:lnTo>
                        <a:lnTo>
                          <a:pt x="106" y="2661"/>
                        </a:lnTo>
                        <a:lnTo>
                          <a:pt x="72" y="2678"/>
                        </a:lnTo>
                        <a:lnTo>
                          <a:pt x="36" y="2686"/>
                        </a:lnTo>
                        <a:lnTo>
                          <a:pt x="0" y="2690"/>
                        </a:lnTo>
                        <a:lnTo>
                          <a:pt x="0" y="1730"/>
                        </a:lnTo>
                        <a:lnTo>
                          <a:pt x="353" y="634"/>
                        </a:lnTo>
                        <a:lnTo>
                          <a:pt x="1462" y="0"/>
                        </a:lnTo>
                        <a:close/>
                      </a:path>
                    </a:pathLst>
                  </a:custGeom>
                  <a:solidFill>
                    <a:srgbClr val="D62900"/>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46" name="Freeform 53">
                    <a:extLst>
                      <a:ext uri="{FF2B5EF4-FFF2-40B4-BE49-F238E27FC236}">
                        <a16:creationId xmlns:a16="http://schemas.microsoft.com/office/drawing/2014/main" id="{95B2FDF5-2B97-78A7-3161-C7E2CD98CD81}"/>
                      </a:ext>
                    </a:extLst>
                  </p:cNvPr>
                  <p:cNvSpPr>
                    <a:spLocks/>
                  </p:cNvSpPr>
                  <p:nvPr/>
                </p:nvSpPr>
                <p:spPr bwMode="auto">
                  <a:xfrm flipH="1">
                    <a:off x="7550129" y="6254786"/>
                    <a:ext cx="271599" cy="253651"/>
                  </a:xfrm>
                  <a:custGeom>
                    <a:avLst/>
                    <a:gdLst>
                      <a:gd name="T0" fmla="*/ 2817 w 2966"/>
                      <a:gd name="T1" fmla="*/ 3 h 2770"/>
                      <a:gd name="T2" fmla="*/ 2859 w 2966"/>
                      <a:gd name="T3" fmla="*/ 18 h 2770"/>
                      <a:gd name="T4" fmla="*/ 2896 w 2966"/>
                      <a:gd name="T5" fmla="*/ 40 h 2770"/>
                      <a:gd name="T6" fmla="*/ 2926 w 2966"/>
                      <a:gd name="T7" fmla="*/ 64 h 2770"/>
                      <a:gd name="T8" fmla="*/ 2942 w 2966"/>
                      <a:gd name="T9" fmla="*/ 78 h 2770"/>
                      <a:gd name="T10" fmla="*/ 2946 w 2966"/>
                      <a:gd name="T11" fmla="*/ 80 h 2770"/>
                      <a:gd name="T12" fmla="*/ 2964 w 2966"/>
                      <a:gd name="T13" fmla="*/ 139 h 2770"/>
                      <a:gd name="T14" fmla="*/ 2966 w 2966"/>
                      <a:gd name="T15" fmla="*/ 1832 h 2770"/>
                      <a:gd name="T16" fmla="*/ 2952 w 2966"/>
                      <a:gd name="T17" fmla="*/ 1904 h 2770"/>
                      <a:gd name="T18" fmla="*/ 2916 w 2966"/>
                      <a:gd name="T19" fmla="*/ 1968 h 2770"/>
                      <a:gd name="T20" fmla="*/ 2859 w 2966"/>
                      <a:gd name="T21" fmla="*/ 2016 h 2770"/>
                      <a:gd name="T22" fmla="*/ 1555 w 2966"/>
                      <a:gd name="T23" fmla="*/ 2758 h 2770"/>
                      <a:gd name="T24" fmla="*/ 1482 w 2966"/>
                      <a:gd name="T25" fmla="*/ 2770 h 2770"/>
                      <a:gd name="T26" fmla="*/ 1412 w 2966"/>
                      <a:gd name="T27" fmla="*/ 2758 h 2770"/>
                      <a:gd name="T28" fmla="*/ 107 w 2966"/>
                      <a:gd name="T29" fmla="*/ 2016 h 2770"/>
                      <a:gd name="T30" fmla="*/ 50 w 2966"/>
                      <a:gd name="T31" fmla="*/ 1968 h 2770"/>
                      <a:gd name="T32" fmla="*/ 14 w 2966"/>
                      <a:gd name="T33" fmla="*/ 1904 h 2770"/>
                      <a:gd name="T34" fmla="*/ 0 w 2966"/>
                      <a:gd name="T35" fmla="*/ 1832 h 2770"/>
                      <a:gd name="T36" fmla="*/ 2 w 2966"/>
                      <a:gd name="T37" fmla="*/ 139 h 2770"/>
                      <a:gd name="T38" fmla="*/ 20 w 2966"/>
                      <a:gd name="T39" fmla="*/ 80 h 2770"/>
                      <a:gd name="T40" fmla="*/ 75 w 2966"/>
                      <a:gd name="T41" fmla="*/ 82 h 2770"/>
                      <a:gd name="T42" fmla="*/ 99 w 2966"/>
                      <a:gd name="T43" fmla="*/ 97 h 2770"/>
                      <a:gd name="T44" fmla="*/ 147 w 2966"/>
                      <a:gd name="T45" fmla="*/ 125 h 2770"/>
                      <a:gd name="T46" fmla="*/ 211 w 2966"/>
                      <a:gd name="T47" fmla="*/ 162 h 2770"/>
                      <a:gd name="T48" fmla="*/ 291 w 2966"/>
                      <a:gd name="T49" fmla="*/ 208 h 2770"/>
                      <a:gd name="T50" fmla="*/ 383 w 2966"/>
                      <a:gd name="T51" fmla="*/ 263 h 2770"/>
                      <a:gd name="T52" fmla="*/ 486 w 2966"/>
                      <a:gd name="T53" fmla="*/ 321 h 2770"/>
                      <a:gd name="T54" fmla="*/ 596 w 2966"/>
                      <a:gd name="T55" fmla="*/ 384 h 2770"/>
                      <a:gd name="T56" fmla="*/ 710 w 2966"/>
                      <a:gd name="T57" fmla="*/ 450 h 2770"/>
                      <a:gd name="T58" fmla="*/ 825 w 2966"/>
                      <a:gd name="T59" fmla="*/ 518 h 2770"/>
                      <a:gd name="T60" fmla="*/ 939 w 2966"/>
                      <a:gd name="T61" fmla="*/ 582 h 2770"/>
                      <a:gd name="T62" fmla="*/ 1050 w 2966"/>
                      <a:gd name="T63" fmla="*/ 646 h 2770"/>
                      <a:gd name="T64" fmla="*/ 1154 w 2966"/>
                      <a:gd name="T65" fmla="*/ 705 h 2770"/>
                      <a:gd name="T66" fmla="*/ 1249 w 2966"/>
                      <a:gd name="T67" fmla="*/ 758 h 2770"/>
                      <a:gd name="T68" fmla="*/ 1331 w 2966"/>
                      <a:gd name="T69" fmla="*/ 804 h 2770"/>
                      <a:gd name="T70" fmla="*/ 1398 w 2966"/>
                      <a:gd name="T71" fmla="*/ 841 h 2770"/>
                      <a:gd name="T72" fmla="*/ 1448 w 2966"/>
                      <a:gd name="T73" fmla="*/ 867 h 2770"/>
                      <a:gd name="T74" fmla="*/ 1477 w 2966"/>
                      <a:gd name="T75" fmla="*/ 881 h 2770"/>
                      <a:gd name="T76" fmla="*/ 1489 w 2966"/>
                      <a:gd name="T77" fmla="*/ 881 h 2770"/>
                      <a:gd name="T78" fmla="*/ 1515 w 2966"/>
                      <a:gd name="T79" fmla="*/ 865 h 2770"/>
                      <a:gd name="T80" fmla="*/ 1558 w 2966"/>
                      <a:gd name="T81" fmla="*/ 835 h 2770"/>
                      <a:gd name="T82" fmla="*/ 1619 w 2966"/>
                      <a:gd name="T83" fmla="*/ 792 h 2770"/>
                      <a:gd name="T84" fmla="*/ 1693 w 2966"/>
                      <a:gd name="T85" fmla="*/ 740 h 2770"/>
                      <a:gd name="T86" fmla="*/ 1777 w 2966"/>
                      <a:gd name="T87" fmla="*/ 678 h 2770"/>
                      <a:gd name="T88" fmla="*/ 1872 w 2966"/>
                      <a:gd name="T89" fmla="*/ 611 h 2770"/>
                      <a:gd name="T90" fmla="*/ 1972 w 2966"/>
                      <a:gd name="T91" fmla="*/ 539 h 2770"/>
                      <a:gd name="T92" fmla="*/ 2078 w 2966"/>
                      <a:gd name="T93" fmla="*/ 463 h 2770"/>
                      <a:gd name="T94" fmla="*/ 2186 w 2966"/>
                      <a:gd name="T95" fmla="*/ 386 h 2770"/>
                      <a:gd name="T96" fmla="*/ 2295 w 2966"/>
                      <a:gd name="T97" fmla="*/ 310 h 2770"/>
                      <a:gd name="T98" fmla="*/ 2400 w 2966"/>
                      <a:gd name="T99" fmla="*/ 238 h 2770"/>
                      <a:gd name="T100" fmla="*/ 2501 w 2966"/>
                      <a:gd name="T101" fmla="*/ 169 h 2770"/>
                      <a:gd name="T102" fmla="*/ 2595 w 2966"/>
                      <a:gd name="T103" fmla="*/ 107 h 2770"/>
                      <a:gd name="T104" fmla="*/ 2680 w 2966"/>
                      <a:gd name="T105" fmla="*/ 54 h 2770"/>
                      <a:gd name="T106" fmla="*/ 2755 w 2966"/>
                      <a:gd name="T107" fmla="*/ 10 h 2770"/>
                      <a:gd name="T108" fmla="*/ 2796 w 2966"/>
                      <a:gd name="T109" fmla="*/ 0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6" h="2770">
                        <a:moveTo>
                          <a:pt x="2796" y="0"/>
                        </a:moveTo>
                        <a:lnTo>
                          <a:pt x="2817" y="3"/>
                        </a:lnTo>
                        <a:lnTo>
                          <a:pt x="2838" y="9"/>
                        </a:lnTo>
                        <a:lnTo>
                          <a:pt x="2859" y="18"/>
                        </a:lnTo>
                        <a:lnTo>
                          <a:pt x="2879" y="29"/>
                        </a:lnTo>
                        <a:lnTo>
                          <a:pt x="2896" y="40"/>
                        </a:lnTo>
                        <a:lnTo>
                          <a:pt x="2913" y="52"/>
                        </a:lnTo>
                        <a:lnTo>
                          <a:pt x="2926" y="64"/>
                        </a:lnTo>
                        <a:lnTo>
                          <a:pt x="2936" y="72"/>
                        </a:lnTo>
                        <a:lnTo>
                          <a:pt x="2942" y="78"/>
                        </a:lnTo>
                        <a:lnTo>
                          <a:pt x="2945" y="80"/>
                        </a:lnTo>
                        <a:lnTo>
                          <a:pt x="2946" y="80"/>
                        </a:lnTo>
                        <a:lnTo>
                          <a:pt x="2957" y="110"/>
                        </a:lnTo>
                        <a:lnTo>
                          <a:pt x="2964" y="139"/>
                        </a:lnTo>
                        <a:lnTo>
                          <a:pt x="2966" y="172"/>
                        </a:lnTo>
                        <a:lnTo>
                          <a:pt x="2966" y="1832"/>
                        </a:lnTo>
                        <a:lnTo>
                          <a:pt x="2962" y="1870"/>
                        </a:lnTo>
                        <a:lnTo>
                          <a:pt x="2952" y="1904"/>
                        </a:lnTo>
                        <a:lnTo>
                          <a:pt x="2937" y="1938"/>
                        </a:lnTo>
                        <a:lnTo>
                          <a:pt x="2916" y="1968"/>
                        </a:lnTo>
                        <a:lnTo>
                          <a:pt x="2890" y="1995"/>
                        </a:lnTo>
                        <a:lnTo>
                          <a:pt x="2859" y="2016"/>
                        </a:lnTo>
                        <a:lnTo>
                          <a:pt x="1588" y="2743"/>
                        </a:lnTo>
                        <a:lnTo>
                          <a:pt x="1555" y="2758"/>
                        </a:lnTo>
                        <a:lnTo>
                          <a:pt x="1520" y="2768"/>
                        </a:lnTo>
                        <a:lnTo>
                          <a:pt x="1482" y="2770"/>
                        </a:lnTo>
                        <a:lnTo>
                          <a:pt x="1446" y="2768"/>
                        </a:lnTo>
                        <a:lnTo>
                          <a:pt x="1412" y="2758"/>
                        </a:lnTo>
                        <a:lnTo>
                          <a:pt x="1378" y="2743"/>
                        </a:lnTo>
                        <a:lnTo>
                          <a:pt x="107" y="2016"/>
                        </a:lnTo>
                        <a:lnTo>
                          <a:pt x="76" y="1995"/>
                        </a:lnTo>
                        <a:lnTo>
                          <a:pt x="50" y="1968"/>
                        </a:lnTo>
                        <a:lnTo>
                          <a:pt x="29" y="1938"/>
                        </a:lnTo>
                        <a:lnTo>
                          <a:pt x="14" y="1904"/>
                        </a:lnTo>
                        <a:lnTo>
                          <a:pt x="4" y="1870"/>
                        </a:lnTo>
                        <a:lnTo>
                          <a:pt x="0" y="1832"/>
                        </a:lnTo>
                        <a:lnTo>
                          <a:pt x="0" y="172"/>
                        </a:lnTo>
                        <a:lnTo>
                          <a:pt x="2" y="139"/>
                        </a:lnTo>
                        <a:lnTo>
                          <a:pt x="9" y="110"/>
                        </a:lnTo>
                        <a:lnTo>
                          <a:pt x="20" y="80"/>
                        </a:lnTo>
                        <a:lnTo>
                          <a:pt x="71" y="80"/>
                        </a:lnTo>
                        <a:lnTo>
                          <a:pt x="75" y="82"/>
                        </a:lnTo>
                        <a:lnTo>
                          <a:pt x="85" y="88"/>
                        </a:lnTo>
                        <a:lnTo>
                          <a:pt x="99" y="97"/>
                        </a:lnTo>
                        <a:lnTo>
                          <a:pt x="121" y="110"/>
                        </a:lnTo>
                        <a:lnTo>
                          <a:pt x="147" y="125"/>
                        </a:lnTo>
                        <a:lnTo>
                          <a:pt x="177" y="142"/>
                        </a:lnTo>
                        <a:lnTo>
                          <a:pt x="211" y="162"/>
                        </a:lnTo>
                        <a:lnTo>
                          <a:pt x="249" y="184"/>
                        </a:lnTo>
                        <a:lnTo>
                          <a:pt x="291" y="208"/>
                        </a:lnTo>
                        <a:lnTo>
                          <a:pt x="336" y="234"/>
                        </a:lnTo>
                        <a:lnTo>
                          <a:pt x="383" y="263"/>
                        </a:lnTo>
                        <a:lnTo>
                          <a:pt x="434" y="291"/>
                        </a:lnTo>
                        <a:lnTo>
                          <a:pt x="486" y="321"/>
                        </a:lnTo>
                        <a:lnTo>
                          <a:pt x="540" y="352"/>
                        </a:lnTo>
                        <a:lnTo>
                          <a:pt x="596" y="384"/>
                        </a:lnTo>
                        <a:lnTo>
                          <a:pt x="652" y="417"/>
                        </a:lnTo>
                        <a:lnTo>
                          <a:pt x="710" y="450"/>
                        </a:lnTo>
                        <a:lnTo>
                          <a:pt x="767" y="484"/>
                        </a:lnTo>
                        <a:lnTo>
                          <a:pt x="825" y="518"/>
                        </a:lnTo>
                        <a:lnTo>
                          <a:pt x="883" y="550"/>
                        </a:lnTo>
                        <a:lnTo>
                          <a:pt x="939" y="582"/>
                        </a:lnTo>
                        <a:lnTo>
                          <a:pt x="995" y="615"/>
                        </a:lnTo>
                        <a:lnTo>
                          <a:pt x="1050" y="646"/>
                        </a:lnTo>
                        <a:lnTo>
                          <a:pt x="1103" y="675"/>
                        </a:lnTo>
                        <a:lnTo>
                          <a:pt x="1154" y="705"/>
                        </a:lnTo>
                        <a:lnTo>
                          <a:pt x="1203" y="733"/>
                        </a:lnTo>
                        <a:lnTo>
                          <a:pt x="1249" y="758"/>
                        </a:lnTo>
                        <a:lnTo>
                          <a:pt x="1291" y="782"/>
                        </a:lnTo>
                        <a:lnTo>
                          <a:pt x="1331" y="804"/>
                        </a:lnTo>
                        <a:lnTo>
                          <a:pt x="1367" y="824"/>
                        </a:lnTo>
                        <a:lnTo>
                          <a:pt x="1398" y="841"/>
                        </a:lnTo>
                        <a:lnTo>
                          <a:pt x="1425" y="856"/>
                        </a:lnTo>
                        <a:lnTo>
                          <a:pt x="1448" y="867"/>
                        </a:lnTo>
                        <a:lnTo>
                          <a:pt x="1465" y="876"/>
                        </a:lnTo>
                        <a:lnTo>
                          <a:pt x="1477" y="881"/>
                        </a:lnTo>
                        <a:lnTo>
                          <a:pt x="1482" y="882"/>
                        </a:lnTo>
                        <a:lnTo>
                          <a:pt x="1489" y="881"/>
                        </a:lnTo>
                        <a:lnTo>
                          <a:pt x="1499" y="874"/>
                        </a:lnTo>
                        <a:lnTo>
                          <a:pt x="1515" y="865"/>
                        </a:lnTo>
                        <a:lnTo>
                          <a:pt x="1535" y="851"/>
                        </a:lnTo>
                        <a:lnTo>
                          <a:pt x="1558" y="835"/>
                        </a:lnTo>
                        <a:lnTo>
                          <a:pt x="1587" y="815"/>
                        </a:lnTo>
                        <a:lnTo>
                          <a:pt x="1619" y="792"/>
                        </a:lnTo>
                        <a:lnTo>
                          <a:pt x="1654" y="768"/>
                        </a:lnTo>
                        <a:lnTo>
                          <a:pt x="1693" y="740"/>
                        </a:lnTo>
                        <a:lnTo>
                          <a:pt x="1734" y="710"/>
                        </a:lnTo>
                        <a:lnTo>
                          <a:pt x="1777" y="678"/>
                        </a:lnTo>
                        <a:lnTo>
                          <a:pt x="1824" y="646"/>
                        </a:lnTo>
                        <a:lnTo>
                          <a:pt x="1872" y="611"/>
                        </a:lnTo>
                        <a:lnTo>
                          <a:pt x="1921" y="575"/>
                        </a:lnTo>
                        <a:lnTo>
                          <a:pt x="1972" y="539"/>
                        </a:lnTo>
                        <a:lnTo>
                          <a:pt x="2025" y="500"/>
                        </a:lnTo>
                        <a:lnTo>
                          <a:pt x="2078" y="463"/>
                        </a:lnTo>
                        <a:lnTo>
                          <a:pt x="2132" y="424"/>
                        </a:lnTo>
                        <a:lnTo>
                          <a:pt x="2186" y="386"/>
                        </a:lnTo>
                        <a:lnTo>
                          <a:pt x="2240" y="348"/>
                        </a:lnTo>
                        <a:lnTo>
                          <a:pt x="2295" y="310"/>
                        </a:lnTo>
                        <a:lnTo>
                          <a:pt x="2347" y="274"/>
                        </a:lnTo>
                        <a:lnTo>
                          <a:pt x="2400" y="238"/>
                        </a:lnTo>
                        <a:lnTo>
                          <a:pt x="2451" y="203"/>
                        </a:lnTo>
                        <a:lnTo>
                          <a:pt x="2501" y="169"/>
                        </a:lnTo>
                        <a:lnTo>
                          <a:pt x="2549" y="137"/>
                        </a:lnTo>
                        <a:lnTo>
                          <a:pt x="2595" y="107"/>
                        </a:lnTo>
                        <a:lnTo>
                          <a:pt x="2639" y="78"/>
                        </a:lnTo>
                        <a:lnTo>
                          <a:pt x="2680" y="54"/>
                        </a:lnTo>
                        <a:lnTo>
                          <a:pt x="2719" y="30"/>
                        </a:lnTo>
                        <a:lnTo>
                          <a:pt x="2755" y="10"/>
                        </a:lnTo>
                        <a:lnTo>
                          <a:pt x="2775" y="1"/>
                        </a:lnTo>
                        <a:lnTo>
                          <a:pt x="2796" y="0"/>
                        </a:lnTo>
                        <a:close/>
                      </a:path>
                    </a:pathLst>
                  </a:custGeom>
                  <a:solidFill>
                    <a:srgbClr val="D62900">
                      <a:lumMod val="75000"/>
                    </a:srgbClr>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47" name="Freeform 54">
                    <a:extLst>
                      <a:ext uri="{FF2B5EF4-FFF2-40B4-BE49-F238E27FC236}">
                        <a16:creationId xmlns:a16="http://schemas.microsoft.com/office/drawing/2014/main" id="{E05FC059-7E79-391D-9E8A-E76AC3456F64}"/>
                      </a:ext>
                    </a:extLst>
                  </p:cNvPr>
                  <p:cNvSpPr>
                    <a:spLocks/>
                  </p:cNvSpPr>
                  <p:nvPr/>
                </p:nvSpPr>
                <p:spPr bwMode="auto">
                  <a:xfrm flipH="1">
                    <a:off x="7686016" y="6262117"/>
                    <a:ext cx="135708" cy="246326"/>
                  </a:xfrm>
                  <a:custGeom>
                    <a:avLst/>
                    <a:gdLst>
                      <a:gd name="T0" fmla="*/ 20 w 1482"/>
                      <a:gd name="T1" fmla="*/ 0 h 2690"/>
                      <a:gd name="T2" fmla="*/ 71 w 1482"/>
                      <a:gd name="T3" fmla="*/ 0 h 2690"/>
                      <a:gd name="T4" fmla="*/ 75 w 1482"/>
                      <a:gd name="T5" fmla="*/ 2 h 2690"/>
                      <a:gd name="T6" fmla="*/ 85 w 1482"/>
                      <a:gd name="T7" fmla="*/ 8 h 2690"/>
                      <a:gd name="T8" fmla="*/ 99 w 1482"/>
                      <a:gd name="T9" fmla="*/ 17 h 2690"/>
                      <a:gd name="T10" fmla="*/ 121 w 1482"/>
                      <a:gd name="T11" fmla="*/ 30 h 2690"/>
                      <a:gd name="T12" fmla="*/ 147 w 1482"/>
                      <a:gd name="T13" fmla="*/ 45 h 2690"/>
                      <a:gd name="T14" fmla="*/ 177 w 1482"/>
                      <a:gd name="T15" fmla="*/ 62 h 2690"/>
                      <a:gd name="T16" fmla="*/ 211 w 1482"/>
                      <a:gd name="T17" fmla="*/ 82 h 2690"/>
                      <a:gd name="T18" fmla="*/ 249 w 1482"/>
                      <a:gd name="T19" fmla="*/ 104 h 2690"/>
                      <a:gd name="T20" fmla="*/ 291 w 1482"/>
                      <a:gd name="T21" fmla="*/ 128 h 2690"/>
                      <a:gd name="T22" fmla="*/ 336 w 1482"/>
                      <a:gd name="T23" fmla="*/ 154 h 2690"/>
                      <a:gd name="T24" fmla="*/ 383 w 1482"/>
                      <a:gd name="T25" fmla="*/ 181 h 2690"/>
                      <a:gd name="T26" fmla="*/ 434 w 1482"/>
                      <a:gd name="T27" fmla="*/ 211 h 2690"/>
                      <a:gd name="T28" fmla="*/ 486 w 1482"/>
                      <a:gd name="T29" fmla="*/ 241 h 2690"/>
                      <a:gd name="T30" fmla="*/ 540 w 1482"/>
                      <a:gd name="T31" fmla="*/ 272 h 2690"/>
                      <a:gd name="T32" fmla="*/ 596 w 1482"/>
                      <a:gd name="T33" fmla="*/ 304 h 2690"/>
                      <a:gd name="T34" fmla="*/ 652 w 1482"/>
                      <a:gd name="T35" fmla="*/ 337 h 2690"/>
                      <a:gd name="T36" fmla="*/ 709 w 1482"/>
                      <a:gd name="T37" fmla="*/ 370 h 2690"/>
                      <a:gd name="T38" fmla="*/ 767 w 1482"/>
                      <a:gd name="T39" fmla="*/ 404 h 2690"/>
                      <a:gd name="T40" fmla="*/ 825 w 1482"/>
                      <a:gd name="T41" fmla="*/ 438 h 2690"/>
                      <a:gd name="T42" fmla="*/ 883 w 1482"/>
                      <a:gd name="T43" fmla="*/ 470 h 2690"/>
                      <a:gd name="T44" fmla="*/ 939 w 1482"/>
                      <a:gd name="T45" fmla="*/ 502 h 2690"/>
                      <a:gd name="T46" fmla="*/ 995 w 1482"/>
                      <a:gd name="T47" fmla="*/ 535 h 2690"/>
                      <a:gd name="T48" fmla="*/ 1050 w 1482"/>
                      <a:gd name="T49" fmla="*/ 566 h 2690"/>
                      <a:gd name="T50" fmla="*/ 1103 w 1482"/>
                      <a:gd name="T51" fmla="*/ 595 h 2690"/>
                      <a:gd name="T52" fmla="*/ 1154 w 1482"/>
                      <a:gd name="T53" fmla="*/ 625 h 2690"/>
                      <a:gd name="T54" fmla="*/ 1203 w 1482"/>
                      <a:gd name="T55" fmla="*/ 653 h 2690"/>
                      <a:gd name="T56" fmla="*/ 1249 w 1482"/>
                      <a:gd name="T57" fmla="*/ 678 h 2690"/>
                      <a:gd name="T58" fmla="*/ 1291 w 1482"/>
                      <a:gd name="T59" fmla="*/ 702 h 2690"/>
                      <a:gd name="T60" fmla="*/ 1331 w 1482"/>
                      <a:gd name="T61" fmla="*/ 724 h 2690"/>
                      <a:gd name="T62" fmla="*/ 1367 w 1482"/>
                      <a:gd name="T63" fmla="*/ 744 h 2690"/>
                      <a:gd name="T64" fmla="*/ 1398 w 1482"/>
                      <a:gd name="T65" fmla="*/ 761 h 2690"/>
                      <a:gd name="T66" fmla="*/ 1425 w 1482"/>
                      <a:gd name="T67" fmla="*/ 776 h 2690"/>
                      <a:gd name="T68" fmla="*/ 1448 w 1482"/>
                      <a:gd name="T69" fmla="*/ 787 h 2690"/>
                      <a:gd name="T70" fmla="*/ 1465 w 1482"/>
                      <a:gd name="T71" fmla="*/ 796 h 2690"/>
                      <a:gd name="T72" fmla="*/ 1477 w 1482"/>
                      <a:gd name="T73" fmla="*/ 801 h 2690"/>
                      <a:gd name="T74" fmla="*/ 1482 w 1482"/>
                      <a:gd name="T75" fmla="*/ 802 h 2690"/>
                      <a:gd name="T76" fmla="*/ 1482 w 1482"/>
                      <a:gd name="T77" fmla="*/ 2690 h 2690"/>
                      <a:gd name="T78" fmla="*/ 1446 w 1482"/>
                      <a:gd name="T79" fmla="*/ 2688 h 2690"/>
                      <a:gd name="T80" fmla="*/ 1412 w 1482"/>
                      <a:gd name="T81" fmla="*/ 2678 h 2690"/>
                      <a:gd name="T82" fmla="*/ 1378 w 1482"/>
                      <a:gd name="T83" fmla="*/ 2663 h 2690"/>
                      <a:gd name="T84" fmla="*/ 107 w 1482"/>
                      <a:gd name="T85" fmla="*/ 1936 h 2690"/>
                      <a:gd name="T86" fmla="*/ 76 w 1482"/>
                      <a:gd name="T87" fmla="*/ 1915 h 2690"/>
                      <a:gd name="T88" fmla="*/ 50 w 1482"/>
                      <a:gd name="T89" fmla="*/ 1888 h 2690"/>
                      <a:gd name="T90" fmla="*/ 29 w 1482"/>
                      <a:gd name="T91" fmla="*/ 1858 h 2690"/>
                      <a:gd name="T92" fmla="*/ 14 w 1482"/>
                      <a:gd name="T93" fmla="*/ 1824 h 2690"/>
                      <a:gd name="T94" fmla="*/ 4 w 1482"/>
                      <a:gd name="T95" fmla="*/ 1790 h 2690"/>
                      <a:gd name="T96" fmla="*/ 0 w 1482"/>
                      <a:gd name="T97" fmla="*/ 1752 h 2690"/>
                      <a:gd name="T98" fmla="*/ 0 w 1482"/>
                      <a:gd name="T99" fmla="*/ 92 h 2690"/>
                      <a:gd name="T100" fmla="*/ 2 w 1482"/>
                      <a:gd name="T101" fmla="*/ 59 h 2690"/>
                      <a:gd name="T102" fmla="*/ 9 w 1482"/>
                      <a:gd name="T103" fmla="*/ 30 h 2690"/>
                      <a:gd name="T104" fmla="*/ 20 w 1482"/>
                      <a:gd name="T105"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2" h="2690">
                        <a:moveTo>
                          <a:pt x="20" y="0"/>
                        </a:moveTo>
                        <a:lnTo>
                          <a:pt x="71" y="0"/>
                        </a:lnTo>
                        <a:lnTo>
                          <a:pt x="75" y="2"/>
                        </a:lnTo>
                        <a:lnTo>
                          <a:pt x="85" y="8"/>
                        </a:lnTo>
                        <a:lnTo>
                          <a:pt x="99" y="17"/>
                        </a:lnTo>
                        <a:lnTo>
                          <a:pt x="121" y="30"/>
                        </a:lnTo>
                        <a:lnTo>
                          <a:pt x="147" y="45"/>
                        </a:lnTo>
                        <a:lnTo>
                          <a:pt x="177" y="62"/>
                        </a:lnTo>
                        <a:lnTo>
                          <a:pt x="211" y="82"/>
                        </a:lnTo>
                        <a:lnTo>
                          <a:pt x="249" y="104"/>
                        </a:lnTo>
                        <a:lnTo>
                          <a:pt x="291" y="128"/>
                        </a:lnTo>
                        <a:lnTo>
                          <a:pt x="336" y="154"/>
                        </a:lnTo>
                        <a:lnTo>
                          <a:pt x="383" y="181"/>
                        </a:lnTo>
                        <a:lnTo>
                          <a:pt x="434" y="211"/>
                        </a:lnTo>
                        <a:lnTo>
                          <a:pt x="486" y="241"/>
                        </a:lnTo>
                        <a:lnTo>
                          <a:pt x="540" y="272"/>
                        </a:lnTo>
                        <a:lnTo>
                          <a:pt x="596" y="304"/>
                        </a:lnTo>
                        <a:lnTo>
                          <a:pt x="652" y="337"/>
                        </a:lnTo>
                        <a:lnTo>
                          <a:pt x="709" y="370"/>
                        </a:lnTo>
                        <a:lnTo>
                          <a:pt x="767" y="404"/>
                        </a:lnTo>
                        <a:lnTo>
                          <a:pt x="825" y="438"/>
                        </a:lnTo>
                        <a:lnTo>
                          <a:pt x="883" y="470"/>
                        </a:lnTo>
                        <a:lnTo>
                          <a:pt x="939" y="502"/>
                        </a:lnTo>
                        <a:lnTo>
                          <a:pt x="995" y="535"/>
                        </a:lnTo>
                        <a:lnTo>
                          <a:pt x="1050" y="566"/>
                        </a:lnTo>
                        <a:lnTo>
                          <a:pt x="1103" y="595"/>
                        </a:lnTo>
                        <a:lnTo>
                          <a:pt x="1154" y="625"/>
                        </a:lnTo>
                        <a:lnTo>
                          <a:pt x="1203" y="653"/>
                        </a:lnTo>
                        <a:lnTo>
                          <a:pt x="1249" y="678"/>
                        </a:lnTo>
                        <a:lnTo>
                          <a:pt x="1291" y="702"/>
                        </a:lnTo>
                        <a:lnTo>
                          <a:pt x="1331" y="724"/>
                        </a:lnTo>
                        <a:lnTo>
                          <a:pt x="1367" y="744"/>
                        </a:lnTo>
                        <a:lnTo>
                          <a:pt x="1398" y="761"/>
                        </a:lnTo>
                        <a:lnTo>
                          <a:pt x="1425" y="776"/>
                        </a:lnTo>
                        <a:lnTo>
                          <a:pt x="1448" y="787"/>
                        </a:lnTo>
                        <a:lnTo>
                          <a:pt x="1465" y="796"/>
                        </a:lnTo>
                        <a:lnTo>
                          <a:pt x="1477" y="801"/>
                        </a:lnTo>
                        <a:lnTo>
                          <a:pt x="1482" y="802"/>
                        </a:lnTo>
                        <a:lnTo>
                          <a:pt x="1482" y="2690"/>
                        </a:lnTo>
                        <a:lnTo>
                          <a:pt x="1446" y="2688"/>
                        </a:lnTo>
                        <a:lnTo>
                          <a:pt x="1412" y="2678"/>
                        </a:lnTo>
                        <a:lnTo>
                          <a:pt x="1378" y="2663"/>
                        </a:lnTo>
                        <a:lnTo>
                          <a:pt x="107" y="1936"/>
                        </a:lnTo>
                        <a:lnTo>
                          <a:pt x="76" y="1915"/>
                        </a:lnTo>
                        <a:lnTo>
                          <a:pt x="50" y="1888"/>
                        </a:lnTo>
                        <a:lnTo>
                          <a:pt x="29" y="1858"/>
                        </a:lnTo>
                        <a:lnTo>
                          <a:pt x="14" y="1824"/>
                        </a:lnTo>
                        <a:lnTo>
                          <a:pt x="4" y="1790"/>
                        </a:lnTo>
                        <a:lnTo>
                          <a:pt x="0" y="1752"/>
                        </a:lnTo>
                        <a:lnTo>
                          <a:pt x="0" y="92"/>
                        </a:lnTo>
                        <a:lnTo>
                          <a:pt x="2" y="59"/>
                        </a:lnTo>
                        <a:lnTo>
                          <a:pt x="9" y="30"/>
                        </a:lnTo>
                        <a:lnTo>
                          <a:pt x="20" y="0"/>
                        </a:lnTo>
                        <a:close/>
                      </a:path>
                    </a:pathLst>
                  </a:custGeom>
                  <a:solidFill>
                    <a:srgbClr val="D62900">
                      <a:lumMod val="75000"/>
                    </a:srgbClr>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48" name="Freeform 55">
                    <a:extLst>
                      <a:ext uri="{FF2B5EF4-FFF2-40B4-BE49-F238E27FC236}">
                        <a16:creationId xmlns:a16="http://schemas.microsoft.com/office/drawing/2014/main" id="{AD14FAAA-9702-B381-DD9F-74FE8C792851}"/>
                      </a:ext>
                    </a:extLst>
                  </p:cNvPr>
                  <p:cNvSpPr>
                    <a:spLocks/>
                  </p:cNvSpPr>
                  <p:nvPr/>
                </p:nvSpPr>
                <p:spPr bwMode="auto">
                  <a:xfrm flipH="1">
                    <a:off x="7552052" y="6184557"/>
                    <a:ext cx="267753" cy="151000"/>
                  </a:xfrm>
                  <a:custGeom>
                    <a:avLst/>
                    <a:gdLst>
                      <a:gd name="T0" fmla="*/ 1461 w 2924"/>
                      <a:gd name="T1" fmla="*/ 0 h 1649"/>
                      <a:gd name="T2" fmla="*/ 1463 w 2924"/>
                      <a:gd name="T3" fmla="*/ 0 h 1649"/>
                      <a:gd name="T4" fmla="*/ 1499 w 2924"/>
                      <a:gd name="T5" fmla="*/ 3 h 1649"/>
                      <a:gd name="T6" fmla="*/ 1534 w 2924"/>
                      <a:gd name="T7" fmla="*/ 12 h 1649"/>
                      <a:gd name="T8" fmla="*/ 1567 w 2924"/>
                      <a:gd name="T9" fmla="*/ 28 h 1649"/>
                      <a:gd name="T10" fmla="*/ 2838 w 2924"/>
                      <a:gd name="T11" fmla="*/ 753 h 1649"/>
                      <a:gd name="T12" fmla="*/ 2865 w 2924"/>
                      <a:gd name="T13" fmla="*/ 772 h 1649"/>
                      <a:gd name="T14" fmla="*/ 2888 w 2924"/>
                      <a:gd name="T15" fmla="*/ 794 h 1649"/>
                      <a:gd name="T16" fmla="*/ 2908 w 2924"/>
                      <a:gd name="T17" fmla="*/ 819 h 1649"/>
                      <a:gd name="T18" fmla="*/ 2924 w 2924"/>
                      <a:gd name="T19" fmla="*/ 847 h 1649"/>
                      <a:gd name="T20" fmla="*/ 1570 w 2924"/>
                      <a:gd name="T21" fmla="*/ 1622 h 1649"/>
                      <a:gd name="T22" fmla="*/ 1535 w 2924"/>
                      <a:gd name="T23" fmla="*/ 1637 h 1649"/>
                      <a:gd name="T24" fmla="*/ 1499 w 2924"/>
                      <a:gd name="T25" fmla="*/ 1646 h 1649"/>
                      <a:gd name="T26" fmla="*/ 1461 w 2924"/>
                      <a:gd name="T27" fmla="*/ 1649 h 1649"/>
                      <a:gd name="T28" fmla="*/ 1425 w 2924"/>
                      <a:gd name="T29" fmla="*/ 1646 h 1649"/>
                      <a:gd name="T30" fmla="*/ 1389 w 2924"/>
                      <a:gd name="T31" fmla="*/ 1637 h 1649"/>
                      <a:gd name="T32" fmla="*/ 1354 w 2924"/>
                      <a:gd name="T33" fmla="*/ 1622 h 1649"/>
                      <a:gd name="T34" fmla="*/ 0 w 2924"/>
                      <a:gd name="T35" fmla="*/ 847 h 1649"/>
                      <a:gd name="T36" fmla="*/ 16 w 2924"/>
                      <a:gd name="T37" fmla="*/ 819 h 1649"/>
                      <a:gd name="T38" fmla="*/ 36 w 2924"/>
                      <a:gd name="T39" fmla="*/ 794 h 1649"/>
                      <a:gd name="T40" fmla="*/ 59 w 2924"/>
                      <a:gd name="T41" fmla="*/ 772 h 1649"/>
                      <a:gd name="T42" fmla="*/ 86 w 2924"/>
                      <a:gd name="T43" fmla="*/ 753 h 1649"/>
                      <a:gd name="T44" fmla="*/ 1357 w 2924"/>
                      <a:gd name="T45" fmla="*/ 28 h 1649"/>
                      <a:gd name="T46" fmla="*/ 1391 w 2924"/>
                      <a:gd name="T47" fmla="*/ 12 h 1649"/>
                      <a:gd name="T48" fmla="*/ 1425 w 2924"/>
                      <a:gd name="T49" fmla="*/ 3 h 1649"/>
                      <a:gd name="T50" fmla="*/ 1461 w 2924"/>
                      <a:gd name="T51" fmla="*/ 0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24" h="1649">
                        <a:moveTo>
                          <a:pt x="1461" y="0"/>
                        </a:moveTo>
                        <a:lnTo>
                          <a:pt x="1463" y="0"/>
                        </a:lnTo>
                        <a:lnTo>
                          <a:pt x="1499" y="3"/>
                        </a:lnTo>
                        <a:lnTo>
                          <a:pt x="1534" y="12"/>
                        </a:lnTo>
                        <a:lnTo>
                          <a:pt x="1567" y="28"/>
                        </a:lnTo>
                        <a:lnTo>
                          <a:pt x="2838" y="753"/>
                        </a:lnTo>
                        <a:lnTo>
                          <a:pt x="2865" y="772"/>
                        </a:lnTo>
                        <a:lnTo>
                          <a:pt x="2888" y="794"/>
                        </a:lnTo>
                        <a:lnTo>
                          <a:pt x="2908" y="819"/>
                        </a:lnTo>
                        <a:lnTo>
                          <a:pt x="2924" y="847"/>
                        </a:lnTo>
                        <a:lnTo>
                          <a:pt x="1570" y="1622"/>
                        </a:lnTo>
                        <a:lnTo>
                          <a:pt x="1535" y="1637"/>
                        </a:lnTo>
                        <a:lnTo>
                          <a:pt x="1499" y="1646"/>
                        </a:lnTo>
                        <a:lnTo>
                          <a:pt x="1461" y="1649"/>
                        </a:lnTo>
                        <a:lnTo>
                          <a:pt x="1425" y="1646"/>
                        </a:lnTo>
                        <a:lnTo>
                          <a:pt x="1389" y="1637"/>
                        </a:lnTo>
                        <a:lnTo>
                          <a:pt x="1354" y="1622"/>
                        </a:lnTo>
                        <a:lnTo>
                          <a:pt x="0" y="847"/>
                        </a:lnTo>
                        <a:lnTo>
                          <a:pt x="16" y="819"/>
                        </a:lnTo>
                        <a:lnTo>
                          <a:pt x="36" y="794"/>
                        </a:lnTo>
                        <a:lnTo>
                          <a:pt x="59" y="772"/>
                        </a:lnTo>
                        <a:lnTo>
                          <a:pt x="86" y="753"/>
                        </a:lnTo>
                        <a:lnTo>
                          <a:pt x="1357" y="28"/>
                        </a:lnTo>
                        <a:lnTo>
                          <a:pt x="1391" y="12"/>
                        </a:lnTo>
                        <a:lnTo>
                          <a:pt x="1425" y="3"/>
                        </a:lnTo>
                        <a:lnTo>
                          <a:pt x="1461" y="0"/>
                        </a:lnTo>
                        <a:close/>
                      </a:path>
                    </a:pathLst>
                  </a:custGeom>
                  <a:solidFill>
                    <a:srgbClr val="D62900">
                      <a:lumMod val="75000"/>
                    </a:srgbClr>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49" name="Freeform 56">
                    <a:extLst>
                      <a:ext uri="{FF2B5EF4-FFF2-40B4-BE49-F238E27FC236}">
                        <a16:creationId xmlns:a16="http://schemas.microsoft.com/office/drawing/2014/main" id="{34B46232-B1BE-7135-B4B0-3AC96F2BC837}"/>
                      </a:ext>
                    </a:extLst>
                  </p:cNvPr>
                  <p:cNvSpPr>
                    <a:spLocks/>
                  </p:cNvSpPr>
                  <p:nvPr/>
                </p:nvSpPr>
                <p:spPr bwMode="auto">
                  <a:xfrm flipH="1">
                    <a:off x="7769991" y="6310920"/>
                    <a:ext cx="25915" cy="38826"/>
                  </a:xfrm>
                  <a:custGeom>
                    <a:avLst/>
                    <a:gdLst>
                      <a:gd name="T0" fmla="*/ 142 w 283"/>
                      <a:gd name="T1" fmla="*/ 0 h 424"/>
                      <a:gd name="T2" fmla="*/ 167 w 283"/>
                      <a:gd name="T3" fmla="*/ 4 h 424"/>
                      <a:gd name="T4" fmla="*/ 191 w 283"/>
                      <a:gd name="T5" fmla="*/ 13 h 424"/>
                      <a:gd name="T6" fmla="*/ 213 w 283"/>
                      <a:gd name="T7" fmla="*/ 29 h 424"/>
                      <a:gd name="T8" fmla="*/ 233 w 283"/>
                      <a:gd name="T9" fmla="*/ 50 h 424"/>
                      <a:gd name="T10" fmla="*/ 250 w 283"/>
                      <a:gd name="T11" fmla="*/ 75 h 424"/>
                      <a:gd name="T12" fmla="*/ 264 w 283"/>
                      <a:gd name="T13" fmla="*/ 105 h 424"/>
                      <a:gd name="T14" fmla="*/ 274 w 283"/>
                      <a:gd name="T15" fmla="*/ 138 h 424"/>
                      <a:gd name="T16" fmla="*/ 280 w 283"/>
                      <a:gd name="T17" fmla="*/ 174 h 424"/>
                      <a:gd name="T18" fmla="*/ 283 w 283"/>
                      <a:gd name="T19" fmla="*/ 212 h 424"/>
                      <a:gd name="T20" fmla="*/ 280 w 283"/>
                      <a:gd name="T21" fmla="*/ 250 h 424"/>
                      <a:gd name="T22" fmla="*/ 274 w 283"/>
                      <a:gd name="T23" fmla="*/ 286 h 424"/>
                      <a:gd name="T24" fmla="*/ 264 w 283"/>
                      <a:gd name="T25" fmla="*/ 319 h 424"/>
                      <a:gd name="T26" fmla="*/ 250 w 283"/>
                      <a:gd name="T27" fmla="*/ 349 h 424"/>
                      <a:gd name="T28" fmla="*/ 233 w 283"/>
                      <a:gd name="T29" fmla="*/ 373 h 424"/>
                      <a:gd name="T30" fmla="*/ 213 w 283"/>
                      <a:gd name="T31" fmla="*/ 395 h 424"/>
                      <a:gd name="T32" fmla="*/ 191 w 283"/>
                      <a:gd name="T33" fmla="*/ 411 h 424"/>
                      <a:gd name="T34" fmla="*/ 167 w 283"/>
                      <a:gd name="T35" fmla="*/ 421 h 424"/>
                      <a:gd name="T36" fmla="*/ 142 w 283"/>
                      <a:gd name="T37" fmla="*/ 424 h 424"/>
                      <a:gd name="T38" fmla="*/ 116 w 283"/>
                      <a:gd name="T39" fmla="*/ 421 h 424"/>
                      <a:gd name="T40" fmla="*/ 92 w 283"/>
                      <a:gd name="T41" fmla="*/ 411 h 424"/>
                      <a:gd name="T42" fmla="*/ 70 w 283"/>
                      <a:gd name="T43" fmla="*/ 395 h 424"/>
                      <a:gd name="T44" fmla="*/ 51 w 283"/>
                      <a:gd name="T45" fmla="*/ 373 h 424"/>
                      <a:gd name="T46" fmla="*/ 34 w 283"/>
                      <a:gd name="T47" fmla="*/ 349 h 424"/>
                      <a:gd name="T48" fmla="*/ 20 w 283"/>
                      <a:gd name="T49" fmla="*/ 319 h 424"/>
                      <a:gd name="T50" fmla="*/ 9 w 283"/>
                      <a:gd name="T51" fmla="*/ 286 h 424"/>
                      <a:gd name="T52" fmla="*/ 3 w 283"/>
                      <a:gd name="T53" fmla="*/ 250 h 424"/>
                      <a:gd name="T54" fmla="*/ 0 w 283"/>
                      <a:gd name="T55" fmla="*/ 212 h 424"/>
                      <a:gd name="T56" fmla="*/ 3 w 283"/>
                      <a:gd name="T57" fmla="*/ 174 h 424"/>
                      <a:gd name="T58" fmla="*/ 9 w 283"/>
                      <a:gd name="T59" fmla="*/ 138 h 424"/>
                      <a:gd name="T60" fmla="*/ 20 w 283"/>
                      <a:gd name="T61" fmla="*/ 105 h 424"/>
                      <a:gd name="T62" fmla="*/ 34 w 283"/>
                      <a:gd name="T63" fmla="*/ 75 h 424"/>
                      <a:gd name="T64" fmla="*/ 51 w 283"/>
                      <a:gd name="T65" fmla="*/ 50 h 424"/>
                      <a:gd name="T66" fmla="*/ 70 w 283"/>
                      <a:gd name="T67" fmla="*/ 29 h 424"/>
                      <a:gd name="T68" fmla="*/ 92 w 283"/>
                      <a:gd name="T69" fmla="*/ 13 h 424"/>
                      <a:gd name="T70" fmla="*/ 116 w 283"/>
                      <a:gd name="T71" fmla="*/ 4 h 424"/>
                      <a:gd name="T72" fmla="*/ 142 w 283"/>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4">
                        <a:moveTo>
                          <a:pt x="142" y="0"/>
                        </a:moveTo>
                        <a:lnTo>
                          <a:pt x="167" y="4"/>
                        </a:lnTo>
                        <a:lnTo>
                          <a:pt x="191" y="13"/>
                        </a:lnTo>
                        <a:lnTo>
                          <a:pt x="213" y="29"/>
                        </a:lnTo>
                        <a:lnTo>
                          <a:pt x="233" y="50"/>
                        </a:lnTo>
                        <a:lnTo>
                          <a:pt x="250" y="75"/>
                        </a:lnTo>
                        <a:lnTo>
                          <a:pt x="264" y="105"/>
                        </a:lnTo>
                        <a:lnTo>
                          <a:pt x="274" y="138"/>
                        </a:lnTo>
                        <a:lnTo>
                          <a:pt x="280" y="174"/>
                        </a:lnTo>
                        <a:lnTo>
                          <a:pt x="283" y="212"/>
                        </a:lnTo>
                        <a:lnTo>
                          <a:pt x="280" y="250"/>
                        </a:lnTo>
                        <a:lnTo>
                          <a:pt x="274" y="286"/>
                        </a:lnTo>
                        <a:lnTo>
                          <a:pt x="264" y="319"/>
                        </a:lnTo>
                        <a:lnTo>
                          <a:pt x="250" y="349"/>
                        </a:lnTo>
                        <a:lnTo>
                          <a:pt x="233" y="373"/>
                        </a:lnTo>
                        <a:lnTo>
                          <a:pt x="213" y="395"/>
                        </a:lnTo>
                        <a:lnTo>
                          <a:pt x="191" y="411"/>
                        </a:lnTo>
                        <a:lnTo>
                          <a:pt x="167" y="421"/>
                        </a:lnTo>
                        <a:lnTo>
                          <a:pt x="142" y="424"/>
                        </a:lnTo>
                        <a:lnTo>
                          <a:pt x="116" y="421"/>
                        </a:lnTo>
                        <a:lnTo>
                          <a:pt x="92" y="411"/>
                        </a:lnTo>
                        <a:lnTo>
                          <a:pt x="70" y="395"/>
                        </a:lnTo>
                        <a:lnTo>
                          <a:pt x="51" y="373"/>
                        </a:lnTo>
                        <a:lnTo>
                          <a:pt x="34" y="349"/>
                        </a:lnTo>
                        <a:lnTo>
                          <a:pt x="20" y="319"/>
                        </a:lnTo>
                        <a:lnTo>
                          <a:pt x="9" y="286"/>
                        </a:lnTo>
                        <a:lnTo>
                          <a:pt x="3" y="250"/>
                        </a:lnTo>
                        <a:lnTo>
                          <a:pt x="0" y="212"/>
                        </a:lnTo>
                        <a:lnTo>
                          <a:pt x="3" y="174"/>
                        </a:lnTo>
                        <a:lnTo>
                          <a:pt x="9" y="138"/>
                        </a:lnTo>
                        <a:lnTo>
                          <a:pt x="20" y="105"/>
                        </a:lnTo>
                        <a:lnTo>
                          <a:pt x="34" y="75"/>
                        </a:lnTo>
                        <a:lnTo>
                          <a:pt x="51" y="50"/>
                        </a:lnTo>
                        <a:lnTo>
                          <a:pt x="70" y="29"/>
                        </a:lnTo>
                        <a:lnTo>
                          <a:pt x="92" y="13"/>
                        </a:lnTo>
                        <a:lnTo>
                          <a:pt x="116" y="4"/>
                        </a:lnTo>
                        <a:lnTo>
                          <a:pt x="142"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0" name="Freeform 57">
                    <a:extLst>
                      <a:ext uri="{FF2B5EF4-FFF2-40B4-BE49-F238E27FC236}">
                        <a16:creationId xmlns:a16="http://schemas.microsoft.com/office/drawing/2014/main" id="{D8CF84AF-FAAF-21E5-825F-364365C3B408}"/>
                      </a:ext>
                    </a:extLst>
                  </p:cNvPr>
                  <p:cNvSpPr>
                    <a:spLocks/>
                  </p:cNvSpPr>
                  <p:nvPr/>
                </p:nvSpPr>
                <p:spPr bwMode="auto">
                  <a:xfrm flipH="1">
                    <a:off x="7711843" y="6349746"/>
                    <a:ext cx="25823" cy="38735"/>
                  </a:xfrm>
                  <a:custGeom>
                    <a:avLst/>
                    <a:gdLst>
                      <a:gd name="T0" fmla="*/ 142 w 282"/>
                      <a:gd name="T1" fmla="*/ 0 h 423"/>
                      <a:gd name="T2" fmla="*/ 166 w 282"/>
                      <a:gd name="T3" fmla="*/ 3 h 423"/>
                      <a:gd name="T4" fmla="*/ 190 w 282"/>
                      <a:gd name="T5" fmla="*/ 13 h 423"/>
                      <a:gd name="T6" fmla="*/ 212 w 282"/>
                      <a:gd name="T7" fmla="*/ 29 h 423"/>
                      <a:gd name="T8" fmla="*/ 232 w 282"/>
                      <a:gd name="T9" fmla="*/ 50 h 423"/>
                      <a:gd name="T10" fmla="*/ 250 w 282"/>
                      <a:gd name="T11" fmla="*/ 75 h 423"/>
                      <a:gd name="T12" fmla="*/ 263 w 282"/>
                      <a:gd name="T13" fmla="*/ 105 h 423"/>
                      <a:gd name="T14" fmla="*/ 273 w 282"/>
                      <a:gd name="T15" fmla="*/ 137 h 423"/>
                      <a:gd name="T16" fmla="*/ 281 w 282"/>
                      <a:gd name="T17" fmla="*/ 173 h 423"/>
                      <a:gd name="T18" fmla="*/ 282 w 282"/>
                      <a:gd name="T19" fmla="*/ 212 h 423"/>
                      <a:gd name="T20" fmla="*/ 281 w 282"/>
                      <a:gd name="T21" fmla="*/ 250 h 423"/>
                      <a:gd name="T22" fmla="*/ 273 w 282"/>
                      <a:gd name="T23" fmla="*/ 285 h 423"/>
                      <a:gd name="T24" fmla="*/ 263 w 282"/>
                      <a:gd name="T25" fmla="*/ 319 h 423"/>
                      <a:gd name="T26" fmla="*/ 250 w 282"/>
                      <a:gd name="T27" fmla="*/ 349 h 423"/>
                      <a:gd name="T28" fmla="*/ 232 w 282"/>
                      <a:gd name="T29" fmla="*/ 374 h 423"/>
                      <a:gd name="T30" fmla="*/ 212 w 282"/>
                      <a:gd name="T31" fmla="*/ 395 h 423"/>
                      <a:gd name="T32" fmla="*/ 190 w 282"/>
                      <a:gd name="T33" fmla="*/ 411 h 423"/>
                      <a:gd name="T34" fmla="*/ 166 w 282"/>
                      <a:gd name="T35" fmla="*/ 421 h 423"/>
                      <a:gd name="T36" fmla="*/ 142 w 282"/>
                      <a:gd name="T37" fmla="*/ 423 h 423"/>
                      <a:gd name="T38" fmla="*/ 115 w 282"/>
                      <a:gd name="T39" fmla="*/ 421 h 423"/>
                      <a:gd name="T40" fmla="*/ 92 w 282"/>
                      <a:gd name="T41" fmla="*/ 411 h 423"/>
                      <a:gd name="T42" fmla="*/ 69 w 282"/>
                      <a:gd name="T43" fmla="*/ 395 h 423"/>
                      <a:gd name="T44" fmla="*/ 51 w 282"/>
                      <a:gd name="T45" fmla="*/ 374 h 423"/>
                      <a:gd name="T46" fmla="*/ 33 w 282"/>
                      <a:gd name="T47" fmla="*/ 349 h 423"/>
                      <a:gd name="T48" fmla="*/ 20 w 282"/>
                      <a:gd name="T49" fmla="*/ 319 h 423"/>
                      <a:gd name="T50" fmla="*/ 9 w 282"/>
                      <a:gd name="T51" fmla="*/ 285 h 423"/>
                      <a:gd name="T52" fmla="*/ 2 w 282"/>
                      <a:gd name="T53" fmla="*/ 250 h 423"/>
                      <a:gd name="T54" fmla="*/ 0 w 282"/>
                      <a:gd name="T55" fmla="*/ 212 h 423"/>
                      <a:gd name="T56" fmla="*/ 2 w 282"/>
                      <a:gd name="T57" fmla="*/ 173 h 423"/>
                      <a:gd name="T58" fmla="*/ 9 w 282"/>
                      <a:gd name="T59" fmla="*/ 137 h 423"/>
                      <a:gd name="T60" fmla="*/ 20 w 282"/>
                      <a:gd name="T61" fmla="*/ 105 h 423"/>
                      <a:gd name="T62" fmla="*/ 33 w 282"/>
                      <a:gd name="T63" fmla="*/ 75 h 423"/>
                      <a:gd name="T64" fmla="*/ 51 w 282"/>
                      <a:gd name="T65" fmla="*/ 50 h 423"/>
                      <a:gd name="T66" fmla="*/ 69 w 282"/>
                      <a:gd name="T67" fmla="*/ 29 h 423"/>
                      <a:gd name="T68" fmla="*/ 92 w 282"/>
                      <a:gd name="T69" fmla="*/ 13 h 423"/>
                      <a:gd name="T70" fmla="*/ 115 w 282"/>
                      <a:gd name="T71" fmla="*/ 3 h 423"/>
                      <a:gd name="T72" fmla="*/ 142 w 282"/>
                      <a:gd name="T7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3">
                        <a:moveTo>
                          <a:pt x="142" y="0"/>
                        </a:moveTo>
                        <a:lnTo>
                          <a:pt x="166" y="3"/>
                        </a:lnTo>
                        <a:lnTo>
                          <a:pt x="190" y="13"/>
                        </a:lnTo>
                        <a:lnTo>
                          <a:pt x="212" y="29"/>
                        </a:lnTo>
                        <a:lnTo>
                          <a:pt x="232" y="50"/>
                        </a:lnTo>
                        <a:lnTo>
                          <a:pt x="250" y="75"/>
                        </a:lnTo>
                        <a:lnTo>
                          <a:pt x="263" y="105"/>
                        </a:lnTo>
                        <a:lnTo>
                          <a:pt x="273" y="137"/>
                        </a:lnTo>
                        <a:lnTo>
                          <a:pt x="281" y="173"/>
                        </a:lnTo>
                        <a:lnTo>
                          <a:pt x="282" y="212"/>
                        </a:lnTo>
                        <a:lnTo>
                          <a:pt x="281" y="250"/>
                        </a:lnTo>
                        <a:lnTo>
                          <a:pt x="273" y="285"/>
                        </a:lnTo>
                        <a:lnTo>
                          <a:pt x="263" y="319"/>
                        </a:lnTo>
                        <a:lnTo>
                          <a:pt x="250" y="349"/>
                        </a:lnTo>
                        <a:lnTo>
                          <a:pt x="232" y="374"/>
                        </a:lnTo>
                        <a:lnTo>
                          <a:pt x="212" y="395"/>
                        </a:lnTo>
                        <a:lnTo>
                          <a:pt x="190" y="411"/>
                        </a:lnTo>
                        <a:lnTo>
                          <a:pt x="166" y="421"/>
                        </a:lnTo>
                        <a:lnTo>
                          <a:pt x="142" y="423"/>
                        </a:lnTo>
                        <a:lnTo>
                          <a:pt x="115" y="421"/>
                        </a:lnTo>
                        <a:lnTo>
                          <a:pt x="92" y="411"/>
                        </a:lnTo>
                        <a:lnTo>
                          <a:pt x="69" y="395"/>
                        </a:lnTo>
                        <a:lnTo>
                          <a:pt x="51" y="374"/>
                        </a:lnTo>
                        <a:lnTo>
                          <a:pt x="33" y="349"/>
                        </a:lnTo>
                        <a:lnTo>
                          <a:pt x="20" y="319"/>
                        </a:lnTo>
                        <a:lnTo>
                          <a:pt x="9" y="285"/>
                        </a:lnTo>
                        <a:lnTo>
                          <a:pt x="2" y="250"/>
                        </a:lnTo>
                        <a:lnTo>
                          <a:pt x="0" y="212"/>
                        </a:lnTo>
                        <a:lnTo>
                          <a:pt x="2" y="173"/>
                        </a:lnTo>
                        <a:lnTo>
                          <a:pt x="9" y="137"/>
                        </a:lnTo>
                        <a:lnTo>
                          <a:pt x="20" y="105"/>
                        </a:lnTo>
                        <a:lnTo>
                          <a:pt x="33" y="75"/>
                        </a:lnTo>
                        <a:lnTo>
                          <a:pt x="51" y="50"/>
                        </a:lnTo>
                        <a:lnTo>
                          <a:pt x="69" y="29"/>
                        </a:lnTo>
                        <a:lnTo>
                          <a:pt x="92" y="13"/>
                        </a:lnTo>
                        <a:lnTo>
                          <a:pt x="115" y="3"/>
                        </a:lnTo>
                        <a:lnTo>
                          <a:pt x="142"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1" name="Freeform 58">
                    <a:extLst>
                      <a:ext uri="{FF2B5EF4-FFF2-40B4-BE49-F238E27FC236}">
                        <a16:creationId xmlns:a16="http://schemas.microsoft.com/office/drawing/2014/main" id="{8760D385-B66C-F33A-5879-6A049A054ACF}"/>
                      </a:ext>
                    </a:extLst>
                  </p:cNvPr>
                  <p:cNvSpPr>
                    <a:spLocks/>
                  </p:cNvSpPr>
                  <p:nvPr/>
                </p:nvSpPr>
                <p:spPr bwMode="auto">
                  <a:xfrm flipH="1">
                    <a:off x="7711843" y="6420896"/>
                    <a:ext cx="25823" cy="38826"/>
                  </a:xfrm>
                  <a:custGeom>
                    <a:avLst/>
                    <a:gdLst>
                      <a:gd name="T0" fmla="*/ 142 w 282"/>
                      <a:gd name="T1" fmla="*/ 0 h 424"/>
                      <a:gd name="T2" fmla="*/ 166 w 282"/>
                      <a:gd name="T3" fmla="*/ 3 h 424"/>
                      <a:gd name="T4" fmla="*/ 190 w 282"/>
                      <a:gd name="T5" fmla="*/ 13 h 424"/>
                      <a:gd name="T6" fmla="*/ 212 w 282"/>
                      <a:gd name="T7" fmla="*/ 28 h 424"/>
                      <a:gd name="T8" fmla="*/ 232 w 282"/>
                      <a:gd name="T9" fmla="*/ 49 h 424"/>
                      <a:gd name="T10" fmla="*/ 250 w 282"/>
                      <a:gd name="T11" fmla="*/ 75 h 424"/>
                      <a:gd name="T12" fmla="*/ 263 w 282"/>
                      <a:gd name="T13" fmla="*/ 105 h 424"/>
                      <a:gd name="T14" fmla="*/ 273 w 282"/>
                      <a:gd name="T15" fmla="*/ 138 h 424"/>
                      <a:gd name="T16" fmla="*/ 281 w 282"/>
                      <a:gd name="T17" fmla="*/ 174 h 424"/>
                      <a:gd name="T18" fmla="*/ 282 w 282"/>
                      <a:gd name="T19" fmla="*/ 212 h 424"/>
                      <a:gd name="T20" fmla="*/ 281 w 282"/>
                      <a:gd name="T21" fmla="*/ 250 h 424"/>
                      <a:gd name="T22" fmla="*/ 273 w 282"/>
                      <a:gd name="T23" fmla="*/ 286 h 424"/>
                      <a:gd name="T24" fmla="*/ 263 w 282"/>
                      <a:gd name="T25" fmla="*/ 319 h 424"/>
                      <a:gd name="T26" fmla="*/ 250 w 282"/>
                      <a:gd name="T27" fmla="*/ 348 h 424"/>
                      <a:gd name="T28" fmla="*/ 232 w 282"/>
                      <a:gd name="T29" fmla="*/ 374 h 424"/>
                      <a:gd name="T30" fmla="*/ 212 w 282"/>
                      <a:gd name="T31" fmla="*/ 395 h 424"/>
                      <a:gd name="T32" fmla="*/ 190 w 282"/>
                      <a:gd name="T33" fmla="*/ 410 h 424"/>
                      <a:gd name="T34" fmla="*/ 166 w 282"/>
                      <a:gd name="T35" fmla="*/ 420 h 424"/>
                      <a:gd name="T36" fmla="*/ 142 w 282"/>
                      <a:gd name="T37" fmla="*/ 424 h 424"/>
                      <a:gd name="T38" fmla="*/ 115 w 282"/>
                      <a:gd name="T39" fmla="*/ 420 h 424"/>
                      <a:gd name="T40" fmla="*/ 92 w 282"/>
                      <a:gd name="T41" fmla="*/ 410 h 424"/>
                      <a:gd name="T42" fmla="*/ 69 w 282"/>
                      <a:gd name="T43" fmla="*/ 395 h 424"/>
                      <a:gd name="T44" fmla="*/ 51 w 282"/>
                      <a:gd name="T45" fmla="*/ 374 h 424"/>
                      <a:gd name="T46" fmla="*/ 33 w 282"/>
                      <a:gd name="T47" fmla="*/ 348 h 424"/>
                      <a:gd name="T48" fmla="*/ 20 w 282"/>
                      <a:gd name="T49" fmla="*/ 319 h 424"/>
                      <a:gd name="T50" fmla="*/ 9 w 282"/>
                      <a:gd name="T51" fmla="*/ 286 h 424"/>
                      <a:gd name="T52" fmla="*/ 2 w 282"/>
                      <a:gd name="T53" fmla="*/ 250 h 424"/>
                      <a:gd name="T54" fmla="*/ 0 w 282"/>
                      <a:gd name="T55" fmla="*/ 212 h 424"/>
                      <a:gd name="T56" fmla="*/ 2 w 282"/>
                      <a:gd name="T57" fmla="*/ 174 h 424"/>
                      <a:gd name="T58" fmla="*/ 9 w 282"/>
                      <a:gd name="T59" fmla="*/ 138 h 424"/>
                      <a:gd name="T60" fmla="*/ 20 w 282"/>
                      <a:gd name="T61" fmla="*/ 105 h 424"/>
                      <a:gd name="T62" fmla="*/ 33 w 282"/>
                      <a:gd name="T63" fmla="*/ 75 h 424"/>
                      <a:gd name="T64" fmla="*/ 51 w 282"/>
                      <a:gd name="T65" fmla="*/ 49 h 424"/>
                      <a:gd name="T66" fmla="*/ 69 w 282"/>
                      <a:gd name="T67" fmla="*/ 28 h 424"/>
                      <a:gd name="T68" fmla="*/ 92 w 282"/>
                      <a:gd name="T69" fmla="*/ 13 h 424"/>
                      <a:gd name="T70" fmla="*/ 115 w 282"/>
                      <a:gd name="T71" fmla="*/ 3 h 424"/>
                      <a:gd name="T72" fmla="*/ 142 w 282"/>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4">
                        <a:moveTo>
                          <a:pt x="142" y="0"/>
                        </a:moveTo>
                        <a:lnTo>
                          <a:pt x="166" y="3"/>
                        </a:lnTo>
                        <a:lnTo>
                          <a:pt x="190" y="13"/>
                        </a:lnTo>
                        <a:lnTo>
                          <a:pt x="212" y="28"/>
                        </a:lnTo>
                        <a:lnTo>
                          <a:pt x="232" y="49"/>
                        </a:lnTo>
                        <a:lnTo>
                          <a:pt x="250" y="75"/>
                        </a:lnTo>
                        <a:lnTo>
                          <a:pt x="263" y="105"/>
                        </a:lnTo>
                        <a:lnTo>
                          <a:pt x="273" y="138"/>
                        </a:lnTo>
                        <a:lnTo>
                          <a:pt x="281" y="174"/>
                        </a:lnTo>
                        <a:lnTo>
                          <a:pt x="282" y="212"/>
                        </a:lnTo>
                        <a:lnTo>
                          <a:pt x="281" y="250"/>
                        </a:lnTo>
                        <a:lnTo>
                          <a:pt x="273" y="286"/>
                        </a:lnTo>
                        <a:lnTo>
                          <a:pt x="263" y="319"/>
                        </a:lnTo>
                        <a:lnTo>
                          <a:pt x="250" y="348"/>
                        </a:lnTo>
                        <a:lnTo>
                          <a:pt x="232" y="374"/>
                        </a:lnTo>
                        <a:lnTo>
                          <a:pt x="212" y="395"/>
                        </a:lnTo>
                        <a:lnTo>
                          <a:pt x="190" y="410"/>
                        </a:lnTo>
                        <a:lnTo>
                          <a:pt x="166" y="420"/>
                        </a:lnTo>
                        <a:lnTo>
                          <a:pt x="142" y="424"/>
                        </a:lnTo>
                        <a:lnTo>
                          <a:pt x="115" y="420"/>
                        </a:lnTo>
                        <a:lnTo>
                          <a:pt x="92" y="410"/>
                        </a:lnTo>
                        <a:lnTo>
                          <a:pt x="69" y="395"/>
                        </a:lnTo>
                        <a:lnTo>
                          <a:pt x="51" y="374"/>
                        </a:lnTo>
                        <a:lnTo>
                          <a:pt x="33" y="348"/>
                        </a:lnTo>
                        <a:lnTo>
                          <a:pt x="20" y="319"/>
                        </a:lnTo>
                        <a:lnTo>
                          <a:pt x="9" y="286"/>
                        </a:lnTo>
                        <a:lnTo>
                          <a:pt x="2" y="250"/>
                        </a:lnTo>
                        <a:lnTo>
                          <a:pt x="0" y="212"/>
                        </a:lnTo>
                        <a:lnTo>
                          <a:pt x="2" y="174"/>
                        </a:lnTo>
                        <a:lnTo>
                          <a:pt x="9" y="138"/>
                        </a:lnTo>
                        <a:lnTo>
                          <a:pt x="20" y="105"/>
                        </a:lnTo>
                        <a:lnTo>
                          <a:pt x="33" y="75"/>
                        </a:lnTo>
                        <a:lnTo>
                          <a:pt x="51" y="49"/>
                        </a:lnTo>
                        <a:lnTo>
                          <a:pt x="69" y="28"/>
                        </a:lnTo>
                        <a:lnTo>
                          <a:pt x="92" y="13"/>
                        </a:lnTo>
                        <a:lnTo>
                          <a:pt x="115" y="3"/>
                        </a:lnTo>
                        <a:lnTo>
                          <a:pt x="142"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2" name="Freeform 59">
                    <a:extLst>
                      <a:ext uri="{FF2B5EF4-FFF2-40B4-BE49-F238E27FC236}">
                        <a16:creationId xmlns:a16="http://schemas.microsoft.com/office/drawing/2014/main" id="{5B23EFD0-F2C0-C38A-366B-0CE169D5B693}"/>
                      </a:ext>
                    </a:extLst>
                  </p:cNvPr>
                  <p:cNvSpPr>
                    <a:spLocks/>
                  </p:cNvSpPr>
                  <p:nvPr/>
                </p:nvSpPr>
                <p:spPr bwMode="auto">
                  <a:xfrm flipH="1">
                    <a:off x="7769991" y="6381979"/>
                    <a:ext cx="25915" cy="38917"/>
                  </a:xfrm>
                  <a:custGeom>
                    <a:avLst/>
                    <a:gdLst>
                      <a:gd name="T0" fmla="*/ 142 w 283"/>
                      <a:gd name="T1" fmla="*/ 0 h 425"/>
                      <a:gd name="T2" fmla="*/ 167 w 283"/>
                      <a:gd name="T3" fmla="*/ 4 h 425"/>
                      <a:gd name="T4" fmla="*/ 191 w 283"/>
                      <a:gd name="T5" fmla="*/ 14 h 425"/>
                      <a:gd name="T6" fmla="*/ 213 w 283"/>
                      <a:gd name="T7" fmla="*/ 30 h 425"/>
                      <a:gd name="T8" fmla="*/ 233 w 283"/>
                      <a:gd name="T9" fmla="*/ 51 h 425"/>
                      <a:gd name="T10" fmla="*/ 250 w 283"/>
                      <a:gd name="T11" fmla="*/ 76 h 425"/>
                      <a:gd name="T12" fmla="*/ 264 w 283"/>
                      <a:gd name="T13" fmla="*/ 106 h 425"/>
                      <a:gd name="T14" fmla="*/ 274 w 283"/>
                      <a:gd name="T15" fmla="*/ 138 h 425"/>
                      <a:gd name="T16" fmla="*/ 280 w 283"/>
                      <a:gd name="T17" fmla="*/ 175 h 425"/>
                      <a:gd name="T18" fmla="*/ 283 w 283"/>
                      <a:gd name="T19" fmla="*/ 213 h 425"/>
                      <a:gd name="T20" fmla="*/ 280 w 283"/>
                      <a:gd name="T21" fmla="*/ 250 h 425"/>
                      <a:gd name="T22" fmla="*/ 274 w 283"/>
                      <a:gd name="T23" fmla="*/ 286 h 425"/>
                      <a:gd name="T24" fmla="*/ 264 w 283"/>
                      <a:gd name="T25" fmla="*/ 320 h 425"/>
                      <a:gd name="T26" fmla="*/ 250 w 283"/>
                      <a:gd name="T27" fmla="*/ 350 h 425"/>
                      <a:gd name="T28" fmla="*/ 233 w 283"/>
                      <a:gd name="T29" fmla="*/ 375 h 425"/>
                      <a:gd name="T30" fmla="*/ 213 w 283"/>
                      <a:gd name="T31" fmla="*/ 396 h 425"/>
                      <a:gd name="T32" fmla="*/ 191 w 283"/>
                      <a:gd name="T33" fmla="*/ 412 h 425"/>
                      <a:gd name="T34" fmla="*/ 167 w 283"/>
                      <a:gd name="T35" fmla="*/ 421 h 425"/>
                      <a:gd name="T36" fmla="*/ 142 w 283"/>
                      <a:gd name="T37" fmla="*/ 425 h 425"/>
                      <a:gd name="T38" fmla="*/ 116 w 283"/>
                      <a:gd name="T39" fmla="*/ 421 h 425"/>
                      <a:gd name="T40" fmla="*/ 92 w 283"/>
                      <a:gd name="T41" fmla="*/ 412 h 425"/>
                      <a:gd name="T42" fmla="*/ 70 w 283"/>
                      <a:gd name="T43" fmla="*/ 396 h 425"/>
                      <a:gd name="T44" fmla="*/ 51 w 283"/>
                      <a:gd name="T45" fmla="*/ 375 h 425"/>
                      <a:gd name="T46" fmla="*/ 34 w 283"/>
                      <a:gd name="T47" fmla="*/ 350 h 425"/>
                      <a:gd name="T48" fmla="*/ 20 w 283"/>
                      <a:gd name="T49" fmla="*/ 320 h 425"/>
                      <a:gd name="T50" fmla="*/ 9 w 283"/>
                      <a:gd name="T51" fmla="*/ 286 h 425"/>
                      <a:gd name="T52" fmla="*/ 3 w 283"/>
                      <a:gd name="T53" fmla="*/ 250 h 425"/>
                      <a:gd name="T54" fmla="*/ 0 w 283"/>
                      <a:gd name="T55" fmla="*/ 213 h 425"/>
                      <a:gd name="T56" fmla="*/ 3 w 283"/>
                      <a:gd name="T57" fmla="*/ 175 h 425"/>
                      <a:gd name="T58" fmla="*/ 9 w 283"/>
                      <a:gd name="T59" fmla="*/ 138 h 425"/>
                      <a:gd name="T60" fmla="*/ 20 w 283"/>
                      <a:gd name="T61" fmla="*/ 106 h 425"/>
                      <a:gd name="T62" fmla="*/ 34 w 283"/>
                      <a:gd name="T63" fmla="*/ 76 h 425"/>
                      <a:gd name="T64" fmla="*/ 51 w 283"/>
                      <a:gd name="T65" fmla="*/ 51 h 425"/>
                      <a:gd name="T66" fmla="*/ 70 w 283"/>
                      <a:gd name="T67" fmla="*/ 30 h 425"/>
                      <a:gd name="T68" fmla="*/ 92 w 283"/>
                      <a:gd name="T69" fmla="*/ 14 h 425"/>
                      <a:gd name="T70" fmla="*/ 116 w 283"/>
                      <a:gd name="T71" fmla="*/ 4 h 425"/>
                      <a:gd name="T72" fmla="*/ 142 w 283"/>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5">
                        <a:moveTo>
                          <a:pt x="142" y="0"/>
                        </a:moveTo>
                        <a:lnTo>
                          <a:pt x="167" y="4"/>
                        </a:lnTo>
                        <a:lnTo>
                          <a:pt x="191" y="14"/>
                        </a:lnTo>
                        <a:lnTo>
                          <a:pt x="213" y="30"/>
                        </a:lnTo>
                        <a:lnTo>
                          <a:pt x="233" y="51"/>
                        </a:lnTo>
                        <a:lnTo>
                          <a:pt x="250" y="76"/>
                        </a:lnTo>
                        <a:lnTo>
                          <a:pt x="264" y="106"/>
                        </a:lnTo>
                        <a:lnTo>
                          <a:pt x="274" y="138"/>
                        </a:lnTo>
                        <a:lnTo>
                          <a:pt x="280" y="175"/>
                        </a:lnTo>
                        <a:lnTo>
                          <a:pt x="283" y="213"/>
                        </a:lnTo>
                        <a:lnTo>
                          <a:pt x="280" y="250"/>
                        </a:lnTo>
                        <a:lnTo>
                          <a:pt x="274" y="286"/>
                        </a:lnTo>
                        <a:lnTo>
                          <a:pt x="264" y="320"/>
                        </a:lnTo>
                        <a:lnTo>
                          <a:pt x="250" y="350"/>
                        </a:lnTo>
                        <a:lnTo>
                          <a:pt x="233" y="375"/>
                        </a:lnTo>
                        <a:lnTo>
                          <a:pt x="213" y="396"/>
                        </a:lnTo>
                        <a:lnTo>
                          <a:pt x="191" y="412"/>
                        </a:lnTo>
                        <a:lnTo>
                          <a:pt x="167" y="421"/>
                        </a:lnTo>
                        <a:lnTo>
                          <a:pt x="142" y="425"/>
                        </a:lnTo>
                        <a:lnTo>
                          <a:pt x="116" y="421"/>
                        </a:lnTo>
                        <a:lnTo>
                          <a:pt x="92" y="412"/>
                        </a:lnTo>
                        <a:lnTo>
                          <a:pt x="70" y="396"/>
                        </a:lnTo>
                        <a:lnTo>
                          <a:pt x="51" y="375"/>
                        </a:lnTo>
                        <a:lnTo>
                          <a:pt x="34" y="350"/>
                        </a:lnTo>
                        <a:lnTo>
                          <a:pt x="20" y="320"/>
                        </a:lnTo>
                        <a:lnTo>
                          <a:pt x="9" y="286"/>
                        </a:lnTo>
                        <a:lnTo>
                          <a:pt x="3" y="250"/>
                        </a:lnTo>
                        <a:lnTo>
                          <a:pt x="0" y="213"/>
                        </a:lnTo>
                        <a:lnTo>
                          <a:pt x="3" y="175"/>
                        </a:lnTo>
                        <a:lnTo>
                          <a:pt x="9" y="138"/>
                        </a:lnTo>
                        <a:lnTo>
                          <a:pt x="20" y="106"/>
                        </a:lnTo>
                        <a:lnTo>
                          <a:pt x="34" y="76"/>
                        </a:lnTo>
                        <a:lnTo>
                          <a:pt x="51" y="51"/>
                        </a:lnTo>
                        <a:lnTo>
                          <a:pt x="70" y="30"/>
                        </a:lnTo>
                        <a:lnTo>
                          <a:pt x="92" y="14"/>
                        </a:lnTo>
                        <a:lnTo>
                          <a:pt x="116" y="4"/>
                        </a:lnTo>
                        <a:lnTo>
                          <a:pt x="142"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3" name="Freeform 60">
                    <a:extLst>
                      <a:ext uri="{FF2B5EF4-FFF2-40B4-BE49-F238E27FC236}">
                        <a16:creationId xmlns:a16="http://schemas.microsoft.com/office/drawing/2014/main" id="{15ED6D35-AA2E-FC8D-A8A5-5E36D9F01FE1}"/>
                      </a:ext>
                    </a:extLst>
                  </p:cNvPr>
                  <p:cNvSpPr>
                    <a:spLocks/>
                  </p:cNvSpPr>
                  <p:nvPr/>
                </p:nvSpPr>
                <p:spPr bwMode="auto">
                  <a:xfrm flipH="1">
                    <a:off x="7575951" y="6317421"/>
                    <a:ext cx="25915" cy="38735"/>
                  </a:xfrm>
                  <a:custGeom>
                    <a:avLst/>
                    <a:gdLst>
                      <a:gd name="T0" fmla="*/ 141 w 283"/>
                      <a:gd name="T1" fmla="*/ 0 h 423"/>
                      <a:gd name="T2" fmla="*/ 167 w 283"/>
                      <a:gd name="T3" fmla="*/ 3 h 423"/>
                      <a:gd name="T4" fmla="*/ 191 w 283"/>
                      <a:gd name="T5" fmla="*/ 13 h 423"/>
                      <a:gd name="T6" fmla="*/ 213 w 283"/>
                      <a:gd name="T7" fmla="*/ 29 h 423"/>
                      <a:gd name="T8" fmla="*/ 232 w 283"/>
                      <a:gd name="T9" fmla="*/ 50 h 423"/>
                      <a:gd name="T10" fmla="*/ 249 w 283"/>
                      <a:gd name="T11" fmla="*/ 75 h 423"/>
                      <a:gd name="T12" fmla="*/ 263 w 283"/>
                      <a:gd name="T13" fmla="*/ 105 h 423"/>
                      <a:gd name="T14" fmla="*/ 274 w 283"/>
                      <a:gd name="T15" fmla="*/ 138 h 423"/>
                      <a:gd name="T16" fmla="*/ 280 w 283"/>
                      <a:gd name="T17" fmla="*/ 173 h 423"/>
                      <a:gd name="T18" fmla="*/ 283 w 283"/>
                      <a:gd name="T19" fmla="*/ 212 h 423"/>
                      <a:gd name="T20" fmla="*/ 280 w 283"/>
                      <a:gd name="T21" fmla="*/ 250 h 423"/>
                      <a:gd name="T22" fmla="*/ 274 w 283"/>
                      <a:gd name="T23" fmla="*/ 285 h 423"/>
                      <a:gd name="T24" fmla="*/ 263 w 283"/>
                      <a:gd name="T25" fmla="*/ 319 h 423"/>
                      <a:gd name="T26" fmla="*/ 249 w 283"/>
                      <a:gd name="T27" fmla="*/ 348 h 423"/>
                      <a:gd name="T28" fmla="*/ 232 w 283"/>
                      <a:gd name="T29" fmla="*/ 373 h 423"/>
                      <a:gd name="T30" fmla="*/ 213 w 283"/>
                      <a:gd name="T31" fmla="*/ 394 h 423"/>
                      <a:gd name="T32" fmla="*/ 191 w 283"/>
                      <a:gd name="T33" fmla="*/ 411 h 423"/>
                      <a:gd name="T34" fmla="*/ 167 w 283"/>
                      <a:gd name="T35" fmla="*/ 421 h 423"/>
                      <a:gd name="T36" fmla="*/ 141 w 283"/>
                      <a:gd name="T37" fmla="*/ 423 h 423"/>
                      <a:gd name="T38" fmla="*/ 116 w 283"/>
                      <a:gd name="T39" fmla="*/ 421 h 423"/>
                      <a:gd name="T40" fmla="*/ 92 w 283"/>
                      <a:gd name="T41" fmla="*/ 411 h 423"/>
                      <a:gd name="T42" fmla="*/ 70 w 283"/>
                      <a:gd name="T43" fmla="*/ 394 h 423"/>
                      <a:gd name="T44" fmla="*/ 50 w 283"/>
                      <a:gd name="T45" fmla="*/ 373 h 423"/>
                      <a:gd name="T46" fmla="*/ 33 w 283"/>
                      <a:gd name="T47" fmla="*/ 348 h 423"/>
                      <a:gd name="T48" fmla="*/ 19 w 283"/>
                      <a:gd name="T49" fmla="*/ 319 h 423"/>
                      <a:gd name="T50" fmla="*/ 9 w 283"/>
                      <a:gd name="T51" fmla="*/ 285 h 423"/>
                      <a:gd name="T52" fmla="*/ 3 w 283"/>
                      <a:gd name="T53" fmla="*/ 250 h 423"/>
                      <a:gd name="T54" fmla="*/ 0 w 283"/>
                      <a:gd name="T55" fmla="*/ 212 h 423"/>
                      <a:gd name="T56" fmla="*/ 3 w 283"/>
                      <a:gd name="T57" fmla="*/ 173 h 423"/>
                      <a:gd name="T58" fmla="*/ 9 w 283"/>
                      <a:gd name="T59" fmla="*/ 138 h 423"/>
                      <a:gd name="T60" fmla="*/ 19 w 283"/>
                      <a:gd name="T61" fmla="*/ 105 h 423"/>
                      <a:gd name="T62" fmla="*/ 33 w 283"/>
                      <a:gd name="T63" fmla="*/ 75 h 423"/>
                      <a:gd name="T64" fmla="*/ 50 w 283"/>
                      <a:gd name="T65" fmla="*/ 50 h 423"/>
                      <a:gd name="T66" fmla="*/ 70 w 283"/>
                      <a:gd name="T67" fmla="*/ 29 h 423"/>
                      <a:gd name="T68" fmla="*/ 92 w 283"/>
                      <a:gd name="T69" fmla="*/ 13 h 423"/>
                      <a:gd name="T70" fmla="*/ 116 w 283"/>
                      <a:gd name="T71" fmla="*/ 3 h 423"/>
                      <a:gd name="T72" fmla="*/ 141 w 283"/>
                      <a:gd name="T7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3">
                        <a:moveTo>
                          <a:pt x="141" y="0"/>
                        </a:moveTo>
                        <a:lnTo>
                          <a:pt x="167" y="3"/>
                        </a:lnTo>
                        <a:lnTo>
                          <a:pt x="191" y="13"/>
                        </a:lnTo>
                        <a:lnTo>
                          <a:pt x="213" y="29"/>
                        </a:lnTo>
                        <a:lnTo>
                          <a:pt x="232" y="50"/>
                        </a:lnTo>
                        <a:lnTo>
                          <a:pt x="249" y="75"/>
                        </a:lnTo>
                        <a:lnTo>
                          <a:pt x="263" y="105"/>
                        </a:lnTo>
                        <a:lnTo>
                          <a:pt x="274" y="138"/>
                        </a:lnTo>
                        <a:lnTo>
                          <a:pt x="280" y="173"/>
                        </a:lnTo>
                        <a:lnTo>
                          <a:pt x="283" y="212"/>
                        </a:lnTo>
                        <a:lnTo>
                          <a:pt x="280" y="250"/>
                        </a:lnTo>
                        <a:lnTo>
                          <a:pt x="274" y="285"/>
                        </a:lnTo>
                        <a:lnTo>
                          <a:pt x="263" y="319"/>
                        </a:lnTo>
                        <a:lnTo>
                          <a:pt x="249" y="348"/>
                        </a:lnTo>
                        <a:lnTo>
                          <a:pt x="232" y="373"/>
                        </a:lnTo>
                        <a:lnTo>
                          <a:pt x="213" y="394"/>
                        </a:lnTo>
                        <a:lnTo>
                          <a:pt x="191" y="411"/>
                        </a:lnTo>
                        <a:lnTo>
                          <a:pt x="167" y="421"/>
                        </a:lnTo>
                        <a:lnTo>
                          <a:pt x="141" y="423"/>
                        </a:lnTo>
                        <a:lnTo>
                          <a:pt x="116" y="421"/>
                        </a:lnTo>
                        <a:lnTo>
                          <a:pt x="92" y="411"/>
                        </a:lnTo>
                        <a:lnTo>
                          <a:pt x="70" y="394"/>
                        </a:lnTo>
                        <a:lnTo>
                          <a:pt x="50" y="373"/>
                        </a:lnTo>
                        <a:lnTo>
                          <a:pt x="33" y="348"/>
                        </a:lnTo>
                        <a:lnTo>
                          <a:pt x="19" y="319"/>
                        </a:lnTo>
                        <a:lnTo>
                          <a:pt x="9" y="285"/>
                        </a:lnTo>
                        <a:lnTo>
                          <a:pt x="3" y="250"/>
                        </a:lnTo>
                        <a:lnTo>
                          <a:pt x="0" y="212"/>
                        </a:lnTo>
                        <a:lnTo>
                          <a:pt x="3" y="173"/>
                        </a:lnTo>
                        <a:lnTo>
                          <a:pt x="9" y="138"/>
                        </a:lnTo>
                        <a:lnTo>
                          <a:pt x="19" y="105"/>
                        </a:lnTo>
                        <a:lnTo>
                          <a:pt x="33" y="75"/>
                        </a:lnTo>
                        <a:lnTo>
                          <a:pt x="50" y="50"/>
                        </a:lnTo>
                        <a:lnTo>
                          <a:pt x="70" y="29"/>
                        </a:lnTo>
                        <a:lnTo>
                          <a:pt x="92" y="13"/>
                        </a:lnTo>
                        <a:lnTo>
                          <a:pt x="116" y="3"/>
                        </a:lnTo>
                        <a:lnTo>
                          <a:pt x="141"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4" name="Freeform 61">
                    <a:extLst>
                      <a:ext uri="{FF2B5EF4-FFF2-40B4-BE49-F238E27FC236}">
                        <a16:creationId xmlns:a16="http://schemas.microsoft.com/office/drawing/2014/main" id="{1990016A-0F9A-EFB6-615E-035E6623B582}"/>
                      </a:ext>
                    </a:extLst>
                  </p:cNvPr>
                  <p:cNvSpPr>
                    <a:spLocks/>
                  </p:cNvSpPr>
                  <p:nvPr/>
                </p:nvSpPr>
                <p:spPr bwMode="auto">
                  <a:xfrm flipH="1">
                    <a:off x="7634191" y="6414395"/>
                    <a:ext cx="25823" cy="38826"/>
                  </a:xfrm>
                  <a:custGeom>
                    <a:avLst/>
                    <a:gdLst>
                      <a:gd name="T0" fmla="*/ 140 w 282"/>
                      <a:gd name="T1" fmla="*/ 0 h 424"/>
                      <a:gd name="T2" fmla="*/ 167 w 282"/>
                      <a:gd name="T3" fmla="*/ 3 h 424"/>
                      <a:gd name="T4" fmla="*/ 190 w 282"/>
                      <a:gd name="T5" fmla="*/ 13 h 424"/>
                      <a:gd name="T6" fmla="*/ 213 w 282"/>
                      <a:gd name="T7" fmla="*/ 29 h 424"/>
                      <a:gd name="T8" fmla="*/ 231 w 282"/>
                      <a:gd name="T9" fmla="*/ 49 h 424"/>
                      <a:gd name="T10" fmla="*/ 249 w 282"/>
                      <a:gd name="T11" fmla="*/ 76 h 424"/>
                      <a:gd name="T12" fmla="*/ 262 w 282"/>
                      <a:gd name="T13" fmla="*/ 105 h 424"/>
                      <a:gd name="T14" fmla="*/ 274 w 282"/>
                      <a:gd name="T15" fmla="*/ 138 h 424"/>
                      <a:gd name="T16" fmla="*/ 280 w 282"/>
                      <a:gd name="T17" fmla="*/ 174 h 424"/>
                      <a:gd name="T18" fmla="*/ 282 w 282"/>
                      <a:gd name="T19" fmla="*/ 212 h 424"/>
                      <a:gd name="T20" fmla="*/ 280 w 282"/>
                      <a:gd name="T21" fmla="*/ 250 h 424"/>
                      <a:gd name="T22" fmla="*/ 274 w 282"/>
                      <a:gd name="T23" fmla="*/ 286 h 424"/>
                      <a:gd name="T24" fmla="*/ 262 w 282"/>
                      <a:gd name="T25" fmla="*/ 319 h 424"/>
                      <a:gd name="T26" fmla="*/ 249 w 282"/>
                      <a:gd name="T27" fmla="*/ 349 h 424"/>
                      <a:gd name="T28" fmla="*/ 231 w 282"/>
                      <a:gd name="T29" fmla="*/ 374 h 424"/>
                      <a:gd name="T30" fmla="*/ 213 w 282"/>
                      <a:gd name="T31" fmla="*/ 395 h 424"/>
                      <a:gd name="T32" fmla="*/ 190 w 282"/>
                      <a:gd name="T33" fmla="*/ 410 h 424"/>
                      <a:gd name="T34" fmla="*/ 167 w 282"/>
                      <a:gd name="T35" fmla="*/ 420 h 424"/>
                      <a:gd name="T36" fmla="*/ 140 w 282"/>
                      <a:gd name="T37" fmla="*/ 424 h 424"/>
                      <a:gd name="T38" fmla="*/ 116 w 282"/>
                      <a:gd name="T39" fmla="*/ 420 h 424"/>
                      <a:gd name="T40" fmla="*/ 92 w 282"/>
                      <a:gd name="T41" fmla="*/ 410 h 424"/>
                      <a:gd name="T42" fmla="*/ 70 w 282"/>
                      <a:gd name="T43" fmla="*/ 395 h 424"/>
                      <a:gd name="T44" fmla="*/ 50 w 282"/>
                      <a:gd name="T45" fmla="*/ 374 h 424"/>
                      <a:gd name="T46" fmla="*/ 32 w 282"/>
                      <a:gd name="T47" fmla="*/ 349 h 424"/>
                      <a:gd name="T48" fmla="*/ 19 w 282"/>
                      <a:gd name="T49" fmla="*/ 319 h 424"/>
                      <a:gd name="T50" fmla="*/ 9 w 282"/>
                      <a:gd name="T51" fmla="*/ 286 h 424"/>
                      <a:gd name="T52" fmla="*/ 1 w 282"/>
                      <a:gd name="T53" fmla="*/ 250 h 424"/>
                      <a:gd name="T54" fmla="*/ 0 w 282"/>
                      <a:gd name="T55" fmla="*/ 212 h 424"/>
                      <a:gd name="T56" fmla="*/ 1 w 282"/>
                      <a:gd name="T57" fmla="*/ 174 h 424"/>
                      <a:gd name="T58" fmla="*/ 9 w 282"/>
                      <a:gd name="T59" fmla="*/ 138 h 424"/>
                      <a:gd name="T60" fmla="*/ 19 w 282"/>
                      <a:gd name="T61" fmla="*/ 105 h 424"/>
                      <a:gd name="T62" fmla="*/ 32 w 282"/>
                      <a:gd name="T63" fmla="*/ 76 h 424"/>
                      <a:gd name="T64" fmla="*/ 50 w 282"/>
                      <a:gd name="T65" fmla="*/ 49 h 424"/>
                      <a:gd name="T66" fmla="*/ 70 w 282"/>
                      <a:gd name="T67" fmla="*/ 29 h 424"/>
                      <a:gd name="T68" fmla="*/ 92 w 282"/>
                      <a:gd name="T69" fmla="*/ 13 h 424"/>
                      <a:gd name="T70" fmla="*/ 116 w 282"/>
                      <a:gd name="T71" fmla="*/ 3 h 424"/>
                      <a:gd name="T72" fmla="*/ 140 w 282"/>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4">
                        <a:moveTo>
                          <a:pt x="140" y="0"/>
                        </a:moveTo>
                        <a:lnTo>
                          <a:pt x="167" y="3"/>
                        </a:lnTo>
                        <a:lnTo>
                          <a:pt x="190" y="13"/>
                        </a:lnTo>
                        <a:lnTo>
                          <a:pt x="213" y="29"/>
                        </a:lnTo>
                        <a:lnTo>
                          <a:pt x="231" y="49"/>
                        </a:lnTo>
                        <a:lnTo>
                          <a:pt x="249" y="76"/>
                        </a:lnTo>
                        <a:lnTo>
                          <a:pt x="262" y="105"/>
                        </a:lnTo>
                        <a:lnTo>
                          <a:pt x="274" y="138"/>
                        </a:lnTo>
                        <a:lnTo>
                          <a:pt x="280" y="174"/>
                        </a:lnTo>
                        <a:lnTo>
                          <a:pt x="282" y="212"/>
                        </a:lnTo>
                        <a:lnTo>
                          <a:pt x="280" y="250"/>
                        </a:lnTo>
                        <a:lnTo>
                          <a:pt x="274" y="286"/>
                        </a:lnTo>
                        <a:lnTo>
                          <a:pt x="262" y="319"/>
                        </a:lnTo>
                        <a:lnTo>
                          <a:pt x="249" y="349"/>
                        </a:lnTo>
                        <a:lnTo>
                          <a:pt x="231" y="374"/>
                        </a:lnTo>
                        <a:lnTo>
                          <a:pt x="213" y="395"/>
                        </a:lnTo>
                        <a:lnTo>
                          <a:pt x="190" y="410"/>
                        </a:lnTo>
                        <a:lnTo>
                          <a:pt x="167" y="420"/>
                        </a:lnTo>
                        <a:lnTo>
                          <a:pt x="140" y="424"/>
                        </a:lnTo>
                        <a:lnTo>
                          <a:pt x="116" y="420"/>
                        </a:lnTo>
                        <a:lnTo>
                          <a:pt x="92" y="410"/>
                        </a:lnTo>
                        <a:lnTo>
                          <a:pt x="70" y="395"/>
                        </a:lnTo>
                        <a:lnTo>
                          <a:pt x="50" y="374"/>
                        </a:lnTo>
                        <a:lnTo>
                          <a:pt x="32" y="349"/>
                        </a:lnTo>
                        <a:lnTo>
                          <a:pt x="19" y="319"/>
                        </a:lnTo>
                        <a:lnTo>
                          <a:pt x="9" y="286"/>
                        </a:lnTo>
                        <a:lnTo>
                          <a:pt x="1" y="250"/>
                        </a:lnTo>
                        <a:lnTo>
                          <a:pt x="0" y="212"/>
                        </a:lnTo>
                        <a:lnTo>
                          <a:pt x="1" y="174"/>
                        </a:lnTo>
                        <a:lnTo>
                          <a:pt x="9" y="138"/>
                        </a:lnTo>
                        <a:lnTo>
                          <a:pt x="19" y="105"/>
                        </a:lnTo>
                        <a:lnTo>
                          <a:pt x="32" y="76"/>
                        </a:lnTo>
                        <a:lnTo>
                          <a:pt x="50" y="49"/>
                        </a:lnTo>
                        <a:lnTo>
                          <a:pt x="70" y="29"/>
                        </a:lnTo>
                        <a:lnTo>
                          <a:pt x="92" y="13"/>
                        </a:lnTo>
                        <a:lnTo>
                          <a:pt x="116" y="3"/>
                        </a:lnTo>
                        <a:lnTo>
                          <a:pt x="140"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5" name="Freeform 62">
                    <a:extLst>
                      <a:ext uri="{FF2B5EF4-FFF2-40B4-BE49-F238E27FC236}">
                        <a16:creationId xmlns:a16="http://schemas.microsoft.com/office/drawing/2014/main" id="{82C59E95-4A54-9DCB-4B7E-C5B437C973FE}"/>
                      </a:ext>
                    </a:extLst>
                  </p:cNvPr>
                  <p:cNvSpPr>
                    <a:spLocks/>
                  </p:cNvSpPr>
                  <p:nvPr/>
                </p:nvSpPr>
                <p:spPr bwMode="auto">
                  <a:xfrm flipH="1">
                    <a:off x="7666515" y="6246271"/>
                    <a:ext cx="38826" cy="25823"/>
                  </a:xfrm>
                  <a:custGeom>
                    <a:avLst/>
                    <a:gdLst>
                      <a:gd name="T0" fmla="*/ 211 w 424"/>
                      <a:gd name="T1" fmla="*/ 0 h 282"/>
                      <a:gd name="T2" fmla="*/ 250 w 424"/>
                      <a:gd name="T3" fmla="*/ 2 h 282"/>
                      <a:gd name="T4" fmla="*/ 286 w 424"/>
                      <a:gd name="T5" fmla="*/ 9 h 282"/>
                      <a:gd name="T6" fmla="*/ 318 w 424"/>
                      <a:gd name="T7" fmla="*/ 19 h 282"/>
                      <a:gd name="T8" fmla="*/ 348 w 424"/>
                      <a:gd name="T9" fmla="*/ 33 h 282"/>
                      <a:gd name="T10" fmla="*/ 374 w 424"/>
                      <a:gd name="T11" fmla="*/ 50 h 282"/>
                      <a:gd name="T12" fmla="*/ 395 w 424"/>
                      <a:gd name="T13" fmla="*/ 70 h 282"/>
                      <a:gd name="T14" fmla="*/ 410 w 424"/>
                      <a:gd name="T15" fmla="*/ 92 h 282"/>
                      <a:gd name="T16" fmla="*/ 420 w 424"/>
                      <a:gd name="T17" fmla="*/ 116 h 282"/>
                      <a:gd name="T18" fmla="*/ 424 w 424"/>
                      <a:gd name="T19" fmla="*/ 142 h 282"/>
                      <a:gd name="T20" fmla="*/ 420 w 424"/>
                      <a:gd name="T21" fmla="*/ 167 h 282"/>
                      <a:gd name="T22" fmla="*/ 410 w 424"/>
                      <a:gd name="T23" fmla="*/ 190 h 282"/>
                      <a:gd name="T24" fmla="*/ 395 w 424"/>
                      <a:gd name="T25" fmla="*/ 213 h 282"/>
                      <a:gd name="T26" fmla="*/ 374 w 424"/>
                      <a:gd name="T27" fmla="*/ 232 h 282"/>
                      <a:gd name="T28" fmla="*/ 348 w 424"/>
                      <a:gd name="T29" fmla="*/ 249 h 282"/>
                      <a:gd name="T30" fmla="*/ 318 w 424"/>
                      <a:gd name="T31" fmla="*/ 264 h 282"/>
                      <a:gd name="T32" fmla="*/ 286 w 424"/>
                      <a:gd name="T33" fmla="*/ 273 h 282"/>
                      <a:gd name="T34" fmla="*/ 250 w 424"/>
                      <a:gd name="T35" fmla="*/ 280 h 282"/>
                      <a:gd name="T36" fmla="*/ 211 w 424"/>
                      <a:gd name="T37" fmla="*/ 282 h 282"/>
                      <a:gd name="T38" fmla="*/ 174 w 424"/>
                      <a:gd name="T39" fmla="*/ 280 h 282"/>
                      <a:gd name="T40" fmla="*/ 138 w 424"/>
                      <a:gd name="T41" fmla="*/ 273 h 282"/>
                      <a:gd name="T42" fmla="*/ 106 w 424"/>
                      <a:gd name="T43" fmla="*/ 264 h 282"/>
                      <a:gd name="T44" fmla="*/ 76 w 424"/>
                      <a:gd name="T45" fmla="*/ 249 h 282"/>
                      <a:gd name="T46" fmla="*/ 50 w 424"/>
                      <a:gd name="T47" fmla="*/ 232 h 282"/>
                      <a:gd name="T48" fmla="*/ 29 w 424"/>
                      <a:gd name="T49" fmla="*/ 213 h 282"/>
                      <a:gd name="T50" fmla="*/ 14 w 424"/>
                      <a:gd name="T51" fmla="*/ 190 h 282"/>
                      <a:gd name="T52" fmla="*/ 4 w 424"/>
                      <a:gd name="T53" fmla="*/ 167 h 282"/>
                      <a:gd name="T54" fmla="*/ 0 w 424"/>
                      <a:gd name="T55" fmla="*/ 142 h 282"/>
                      <a:gd name="T56" fmla="*/ 4 w 424"/>
                      <a:gd name="T57" fmla="*/ 116 h 282"/>
                      <a:gd name="T58" fmla="*/ 14 w 424"/>
                      <a:gd name="T59" fmla="*/ 92 h 282"/>
                      <a:gd name="T60" fmla="*/ 29 w 424"/>
                      <a:gd name="T61" fmla="*/ 70 h 282"/>
                      <a:gd name="T62" fmla="*/ 50 w 424"/>
                      <a:gd name="T63" fmla="*/ 50 h 282"/>
                      <a:gd name="T64" fmla="*/ 76 w 424"/>
                      <a:gd name="T65" fmla="*/ 33 h 282"/>
                      <a:gd name="T66" fmla="*/ 106 w 424"/>
                      <a:gd name="T67" fmla="*/ 19 h 282"/>
                      <a:gd name="T68" fmla="*/ 138 w 424"/>
                      <a:gd name="T69" fmla="*/ 9 h 282"/>
                      <a:gd name="T70" fmla="*/ 174 w 424"/>
                      <a:gd name="T71" fmla="*/ 2 h 282"/>
                      <a:gd name="T72" fmla="*/ 211 w 424"/>
                      <a:gd name="T7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82">
                        <a:moveTo>
                          <a:pt x="211" y="0"/>
                        </a:moveTo>
                        <a:lnTo>
                          <a:pt x="250" y="2"/>
                        </a:lnTo>
                        <a:lnTo>
                          <a:pt x="286" y="9"/>
                        </a:lnTo>
                        <a:lnTo>
                          <a:pt x="318" y="19"/>
                        </a:lnTo>
                        <a:lnTo>
                          <a:pt x="348" y="33"/>
                        </a:lnTo>
                        <a:lnTo>
                          <a:pt x="374" y="50"/>
                        </a:lnTo>
                        <a:lnTo>
                          <a:pt x="395" y="70"/>
                        </a:lnTo>
                        <a:lnTo>
                          <a:pt x="410" y="92"/>
                        </a:lnTo>
                        <a:lnTo>
                          <a:pt x="420" y="116"/>
                        </a:lnTo>
                        <a:lnTo>
                          <a:pt x="424" y="142"/>
                        </a:lnTo>
                        <a:lnTo>
                          <a:pt x="420" y="167"/>
                        </a:lnTo>
                        <a:lnTo>
                          <a:pt x="410" y="190"/>
                        </a:lnTo>
                        <a:lnTo>
                          <a:pt x="395" y="213"/>
                        </a:lnTo>
                        <a:lnTo>
                          <a:pt x="374" y="232"/>
                        </a:lnTo>
                        <a:lnTo>
                          <a:pt x="348" y="249"/>
                        </a:lnTo>
                        <a:lnTo>
                          <a:pt x="318" y="264"/>
                        </a:lnTo>
                        <a:lnTo>
                          <a:pt x="286" y="273"/>
                        </a:lnTo>
                        <a:lnTo>
                          <a:pt x="250" y="280"/>
                        </a:lnTo>
                        <a:lnTo>
                          <a:pt x="211" y="282"/>
                        </a:lnTo>
                        <a:lnTo>
                          <a:pt x="174" y="280"/>
                        </a:lnTo>
                        <a:lnTo>
                          <a:pt x="138" y="273"/>
                        </a:lnTo>
                        <a:lnTo>
                          <a:pt x="106" y="264"/>
                        </a:lnTo>
                        <a:lnTo>
                          <a:pt x="76" y="249"/>
                        </a:lnTo>
                        <a:lnTo>
                          <a:pt x="50" y="232"/>
                        </a:lnTo>
                        <a:lnTo>
                          <a:pt x="29" y="213"/>
                        </a:lnTo>
                        <a:lnTo>
                          <a:pt x="14" y="190"/>
                        </a:lnTo>
                        <a:lnTo>
                          <a:pt x="4" y="167"/>
                        </a:lnTo>
                        <a:lnTo>
                          <a:pt x="0" y="142"/>
                        </a:lnTo>
                        <a:lnTo>
                          <a:pt x="4" y="116"/>
                        </a:lnTo>
                        <a:lnTo>
                          <a:pt x="14" y="92"/>
                        </a:lnTo>
                        <a:lnTo>
                          <a:pt x="29" y="70"/>
                        </a:lnTo>
                        <a:lnTo>
                          <a:pt x="50" y="50"/>
                        </a:lnTo>
                        <a:lnTo>
                          <a:pt x="76" y="33"/>
                        </a:lnTo>
                        <a:lnTo>
                          <a:pt x="106" y="19"/>
                        </a:lnTo>
                        <a:lnTo>
                          <a:pt x="138" y="9"/>
                        </a:lnTo>
                        <a:lnTo>
                          <a:pt x="174" y="2"/>
                        </a:lnTo>
                        <a:lnTo>
                          <a:pt x="211"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6" name="Freeform 63">
                    <a:extLst>
                      <a:ext uri="{FF2B5EF4-FFF2-40B4-BE49-F238E27FC236}">
                        <a16:creationId xmlns:a16="http://schemas.microsoft.com/office/drawing/2014/main" id="{82E5C707-0EAA-4538-EB4A-2FE87D0735B8}"/>
                      </a:ext>
                    </a:extLst>
                  </p:cNvPr>
                  <p:cNvSpPr>
                    <a:spLocks/>
                  </p:cNvSpPr>
                  <p:nvPr/>
                </p:nvSpPr>
                <p:spPr bwMode="auto">
                  <a:xfrm flipH="1">
                    <a:off x="7498391" y="6398004"/>
                    <a:ext cx="25915" cy="38826"/>
                  </a:xfrm>
                  <a:custGeom>
                    <a:avLst/>
                    <a:gdLst>
                      <a:gd name="T0" fmla="*/ 142 w 283"/>
                      <a:gd name="T1" fmla="*/ 0 h 424"/>
                      <a:gd name="T2" fmla="*/ 167 w 283"/>
                      <a:gd name="T3" fmla="*/ 3 h 424"/>
                      <a:gd name="T4" fmla="*/ 191 w 283"/>
                      <a:gd name="T5" fmla="*/ 13 h 424"/>
                      <a:gd name="T6" fmla="*/ 213 w 283"/>
                      <a:gd name="T7" fmla="*/ 28 h 424"/>
                      <a:gd name="T8" fmla="*/ 233 w 283"/>
                      <a:gd name="T9" fmla="*/ 49 h 424"/>
                      <a:gd name="T10" fmla="*/ 250 w 283"/>
                      <a:gd name="T11" fmla="*/ 74 h 424"/>
                      <a:gd name="T12" fmla="*/ 264 w 283"/>
                      <a:gd name="T13" fmla="*/ 104 h 424"/>
                      <a:gd name="T14" fmla="*/ 274 w 283"/>
                      <a:gd name="T15" fmla="*/ 138 h 424"/>
                      <a:gd name="T16" fmla="*/ 280 w 283"/>
                      <a:gd name="T17" fmla="*/ 174 h 424"/>
                      <a:gd name="T18" fmla="*/ 283 w 283"/>
                      <a:gd name="T19" fmla="*/ 211 h 424"/>
                      <a:gd name="T20" fmla="*/ 280 w 283"/>
                      <a:gd name="T21" fmla="*/ 250 h 424"/>
                      <a:gd name="T22" fmla="*/ 274 w 283"/>
                      <a:gd name="T23" fmla="*/ 286 h 424"/>
                      <a:gd name="T24" fmla="*/ 264 w 283"/>
                      <a:gd name="T25" fmla="*/ 318 h 424"/>
                      <a:gd name="T26" fmla="*/ 250 w 283"/>
                      <a:gd name="T27" fmla="*/ 348 h 424"/>
                      <a:gd name="T28" fmla="*/ 233 w 283"/>
                      <a:gd name="T29" fmla="*/ 374 h 424"/>
                      <a:gd name="T30" fmla="*/ 213 w 283"/>
                      <a:gd name="T31" fmla="*/ 394 h 424"/>
                      <a:gd name="T32" fmla="*/ 191 w 283"/>
                      <a:gd name="T33" fmla="*/ 410 h 424"/>
                      <a:gd name="T34" fmla="*/ 167 w 283"/>
                      <a:gd name="T35" fmla="*/ 420 h 424"/>
                      <a:gd name="T36" fmla="*/ 142 w 283"/>
                      <a:gd name="T37" fmla="*/ 424 h 424"/>
                      <a:gd name="T38" fmla="*/ 116 w 283"/>
                      <a:gd name="T39" fmla="*/ 420 h 424"/>
                      <a:gd name="T40" fmla="*/ 92 w 283"/>
                      <a:gd name="T41" fmla="*/ 410 h 424"/>
                      <a:gd name="T42" fmla="*/ 70 w 283"/>
                      <a:gd name="T43" fmla="*/ 394 h 424"/>
                      <a:gd name="T44" fmla="*/ 51 w 283"/>
                      <a:gd name="T45" fmla="*/ 374 h 424"/>
                      <a:gd name="T46" fmla="*/ 34 w 283"/>
                      <a:gd name="T47" fmla="*/ 348 h 424"/>
                      <a:gd name="T48" fmla="*/ 20 w 283"/>
                      <a:gd name="T49" fmla="*/ 318 h 424"/>
                      <a:gd name="T50" fmla="*/ 9 w 283"/>
                      <a:gd name="T51" fmla="*/ 286 h 424"/>
                      <a:gd name="T52" fmla="*/ 3 w 283"/>
                      <a:gd name="T53" fmla="*/ 250 h 424"/>
                      <a:gd name="T54" fmla="*/ 0 w 283"/>
                      <a:gd name="T55" fmla="*/ 211 h 424"/>
                      <a:gd name="T56" fmla="*/ 3 w 283"/>
                      <a:gd name="T57" fmla="*/ 174 h 424"/>
                      <a:gd name="T58" fmla="*/ 9 w 283"/>
                      <a:gd name="T59" fmla="*/ 138 h 424"/>
                      <a:gd name="T60" fmla="*/ 20 w 283"/>
                      <a:gd name="T61" fmla="*/ 104 h 424"/>
                      <a:gd name="T62" fmla="*/ 34 w 283"/>
                      <a:gd name="T63" fmla="*/ 74 h 424"/>
                      <a:gd name="T64" fmla="*/ 51 w 283"/>
                      <a:gd name="T65" fmla="*/ 49 h 424"/>
                      <a:gd name="T66" fmla="*/ 70 w 283"/>
                      <a:gd name="T67" fmla="*/ 28 h 424"/>
                      <a:gd name="T68" fmla="*/ 92 w 283"/>
                      <a:gd name="T69" fmla="*/ 13 h 424"/>
                      <a:gd name="T70" fmla="*/ 116 w 283"/>
                      <a:gd name="T71" fmla="*/ 3 h 424"/>
                      <a:gd name="T72" fmla="*/ 142 w 283"/>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4">
                        <a:moveTo>
                          <a:pt x="142" y="0"/>
                        </a:moveTo>
                        <a:lnTo>
                          <a:pt x="167" y="3"/>
                        </a:lnTo>
                        <a:lnTo>
                          <a:pt x="191" y="13"/>
                        </a:lnTo>
                        <a:lnTo>
                          <a:pt x="213" y="28"/>
                        </a:lnTo>
                        <a:lnTo>
                          <a:pt x="233" y="49"/>
                        </a:lnTo>
                        <a:lnTo>
                          <a:pt x="250" y="74"/>
                        </a:lnTo>
                        <a:lnTo>
                          <a:pt x="264" y="104"/>
                        </a:lnTo>
                        <a:lnTo>
                          <a:pt x="274" y="138"/>
                        </a:lnTo>
                        <a:lnTo>
                          <a:pt x="280" y="174"/>
                        </a:lnTo>
                        <a:lnTo>
                          <a:pt x="283" y="211"/>
                        </a:lnTo>
                        <a:lnTo>
                          <a:pt x="280" y="250"/>
                        </a:lnTo>
                        <a:lnTo>
                          <a:pt x="274" y="286"/>
                        </a:lnTo>
                        <a:lnTo>
                          <a:pt x="264" y="318"/>
                        </a:lnTo>
                        <a:lnTo>
                          <a:pt x="250" y="348"/>
                        </a:lnTo>
                        <a:lnTo>
                          <a:pt x="233" y="374"/>
                        </a:lnTo>
                        <a:lnTo>
                          <a:pt x="213" y="394"/>
                        </a:lnTo>
                        <a:lnTo>
                          <a:pt x="191" y="410"/>
                        </a:lnTo>
                        <a:lnTo>
                          <a:pt x="167" y="420"/>
                        </a:lnTo>
                        <a:lnTo>
                          <a:pt x="142" y="424"/>
                        </a:lnTo>
                        <a:lnTo>
                          <a:pt x="116" y="420"/>
                        </a:lnTo>
                        <a:lnTo>
                          <a:pt x="92" y="410"/>
                        </a:lnTo>
                        <a:lnTo>
                          <a:pt x="70" y="394"/>
                        </a:lnTo>
                        <a:lnTo>
                          <a:pt x="51" y="374"/>
                        </a:lnTo>
                        <a:lnTo>
                          <a:pt x="34" y="348"/>
                        </a:lnTo>
                        <a:lnTo>
                          <a:pt x="20" y="318"/>
                        </a:lnTo>
                        <a:lnTo>
                          <a:pt x="9" y="286"/>
                        </a:lnTo>
                        <a:lnTo>
                          <a:pt x="3" y="250"/>
                        </a:lnTo>
                        <a:lnTo>
                          <a:pt x="0" y="211"/>
                        </a:lnTo>
                        <a:lnTo>
                          <a:pt x="3" y="174"/>
                        </a:lnTo>
                        <a:lnTo>
                          <a:pt x="9" y="138"/>
                        </a:lnTo>
                        <a:lnTo>
                          <a:pt x="20" y="104"/>
                        </a:lnTo>
                        <a:lnTo>
                          <a:pt x="34" y="74"/>
                        </a:lnTo>
                        <a:lnTo>
                          <a:pt x="51" y="49"/>
                        </a:lnTo>
                        <a:lnTo>
                          <a:pt x="70" y="28"/>
                        </a:lnTo>
                        <a:lnTo>
                          <a:pt x="92" y="13"/>
                        </a:lnTo>
                        <a:lnTo>
                          <a:pt x="116" y="3"/>
                        </a:lnTo>
                        <a:lnTo>
                          <a:pt x="142"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57" name="Freeform 64">
                    <a:extLst>
                      <a:ext uri="{FF2B5EF4-FFF2-40B4-BE49-F238E27FC236}">
                        <a16:creationId xmlns:a16="http://schemas.microsoft.com/office/drawing/2014/main" id="{4DE0F2A7-AC09-2565-0009-6802336A5FAC}"/>
                      </a:ext>
                    </a:extLst>
                  </p:cNvPr>
                  <p:cNvSpPr>
                    <a:spLocks/>
                  </p:cNvSpPr>
                  <p:nvPr/>
                </p:nvSpPr>
                <p:spPr bwMode="auto">
                  <a:xfrm flipH="1">
                    <a:off x="7511303" y="6281525"/>
                    <a:ext cx="38826" cy="25915"/>
                  </a:xfrm>
                  <a:custGeom>
                    <a:avLst/>
                    <a:gdLst>
                      <a:gd name="T0" fmla="*/ 211 w 424"/>
                      <a:gd name="T1" fmla="*/ 0 h 283"/>
                      <a:gd name="T2" fmla="*/ 250 w 424"/>
                      <a:gd name="T3" fmla="*/ 3 h 283"/>
                      <a:gd name="T4" fmla="*/ 286 w 424"/>
                      <a:gd name="T5" fmla="*/ 9 h 283"/>
                      <a:gd name="T6" fmla="*/ 318 w 424"/>
                      <a:gd name="T7" fmla="*/ 19 h 283"/>
                      <a:gd name="T8" fmla="*/ 348 w 424"/>
                      <a:gd name="T9" fmla="*/ 33 h 283"/>
                      <a:gd name="T10" fmla="*/ 374 w 424"/>
                      <a:gd name="T11" fmla="*/ 50 h 283"/>
                      <a:gd name="T12" fmla="*/ 394 w 424"/>
                      <a:gd name="T13" fmla="*/ 70 h 283"/>
                      <a:gd name="T14" fmla="*/ 410 w 424"/>
                      <a:gd name="T15" fmla="*/ 92 h 283"/>
                      <a:gd name="T16" fmla="*/ 420 w 424"/>
                      <a:gd name="T17" fmla="*/ 116 h 283"/>
                      <a:gd name="T18" fmla="*/ 424 w 424"/>
                      <a:gd name="T19" fmla="*/ 141 h 283"/>
                      <a:gd name="T20" fmla="*/ 420 w 424"/>
                      <a:gd name="T21" fmla="*/ 167 h 283"/>
                      <a:gd name="T22" fmla="*/ 410 w 424"/>
                      <a:gd name="T23" fmla="*/ 191 h 283"/>
                      <a:gd name="T24" fmla="*/ 394 w 424"/>
                      <a:gd name="T25" fmla="*/ 213 h 283"/>
                      <a:gd name="T26" fmla="*/ 374 w 424"/>
                      <a:gd name="T27" fmla="*/ 232 h 283"/>
                      <a:gd name="T28" fmla="*/ 348 w 424"/>
                      <a:gd name="T29" fmla="*/ 249 h 283"/>
                      <a:gd name="T30" fmla="*/ 318 w 424"/>
                      <a:gd name="T31" fmla="*/ 263 h 283"/>
                      <a:gd name="T32" fmla="*/ 286 w 424"/>
                      <a:gd name="T33" fmla="*/ 274 h 283"/>
                      <a:gd name="T34" fmla="*/ 250 w 424"/>
                      <a:gd name="T35" fmla="*/ 280 h 283"/>
                      <a:gd name="T36" fmla="*/ 211 w 424"/>
                      <a:gd name="T37" fmla="*/ 283 h 283"/>
                      <a:gd name="T38" fmla="*/ 174 w 424"/>
                      <a:gd name="T39" fmla="*/ 280 h 283"/>
                      <a:gd name="T40" fmla="*/ 138 w 424"/>
                      <a:gd name="T41" fmla="*/ 274 h 283"/>
                      <a:gd name="T42" fmla="*/ 105 w 424"/>
                      <a:gd name="T43" fmla="*/ 263 h 283"/>
                      <a:gd name="T44" fmla="*/ 76 w 424"/>
                      <a:gd name="T45" fmla="*/ 249 h 283"/>
                      <a:gd name="T46" fmla="*/ 50 w 424"/>
                      <a:gd name="T47" fmla="*/ 232 h 283"/>
                      <a:gd name="T48" fmla="*/ 29 w 424"/>
                      <a:gd name="T49" fmla="*/ 213 h 283"/>
                      <a:gd name="T50" fmla="*/ 14 w 424"/>
                      <a:gd name="T51" fmla="*/ 191 h 283"/>
                      <a:gd name="T52" fmla="*/ 4 w 424"/>
                      <a:gd name="T53" fmla="*/ 167 h 283"/>
                      <a:gd name="T54" fmla="*/ 0 w 424"/>
                      <a:gd name="T55" fmla="*/ 141 h 283"/>
                      <a:gd name="T56" fmla="*/ 4 w 424"/>
                      <a:gd name="T57" fmla="*/ 116 h 283"/>
                      <a:gd name="T58" fmla="*/ 14 w 424"/>
                      <a:gd name="T59" fmla="*/ 92 h 283"/>
                      <a:gd name="T60" fmla="*/ 29 w 424"/>
                      <a:gd name="T61" fmla="*/ 70 h 283"/>
                      <a:gd name="T62" fmla="*/ 50 w 424"/>
                      <a:gd name="T63" fmla="*/ 50 h 283"/>
                      <a:gd name="T64" fmla="*/ 76 w 424"/>
                      <a:gd name="T65" fmla="*/ 33 h 283"/>
                      <a:gd name="T66" fmla="*/ 105 w 424"/>
                      <a:gd name="T67" fmla="*/ 19 h 283"/>
                      <a:gd name="T68" fmla="*/ 138 w 424"/>
                      <a:gd name="T69" fmla="*/ 9 h 283"/>
                      <a:gd name="T70" fmla="*/ 174 w 424"/>
                      <a:gd name="T71" fmla="*/ 3 h 283"/>
                      <a:gd name="T72" fmla="*/ 211 w 424"/>
                      <a:gd name="T7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83">
                        <a:moveTo>
                          <a:pt x="211" y="0"/>
                        </a:moveTo>
                        <a:lnTo>
                          <a:pt x="250" y="3"/>
                        </a:lnTo>
                        <a:lnTo>
                          <a:pt x="286" y="9"/>
                        </a:lnTo>
                        <a:lnTo>
                          <a:pt x="318" y="19"/>
                        </a:lnTo>
                        <a:lnTo>
                          <a:pt x="348" y="33"/>
                        </a:lnTo>
                        <a:lnTo>
                          <a:pt x="374" y="50"/>
                        </a:lnTo>
                        <a:lnTo>
                          <a:pt x="394" y="70"/>
                        </a:lnTo>
                        <a:lnTo>
                          <a:pt x="410" y="92"/>
                        </a:lnTo>
                        <a:lnTo>
                          <a:pt x="420" y="116"/>
                        </a:lnTo>
                        <a:lnTo>
                          <a:pt x="424" y="141"/>
                        </a:lnTo>
                        <a:lnTo>
                          <a:pt x="420" y="167"/>
                        </a:lnTo>
                        <a:lnTo>
                          <a:pt x="410" y="191"/>
                        </a:lnTo>
                        <a:lnTo>
                          <a:pt x="394" y="213"/>
                        </a:lnTo>
                        <a:lnTo>
                          <a:pt x="374" y="232"/>
                        </a:lnTo>
                        <a:lnTo>
                          <a:pt x="348" y="249"/>
                        </a:lnTo>
                        <a:lnTo>
                          <a:pt x="318" y="263"/>
                        </a:lnTo>
                        <a:lnTo>
                          <a:pt x="286" y="274"/>
                        </a:lnTo>
                        <a:lnTo>
                          <a:pt x="250" y="280"/>
                        </a:lnTo>
                        <a:lnTo>
                          <a:pt x="211" y="283"/>
                        </a:lnTo>
                        <a:lnTo>
                          <a:pt x="174" y="280"/>
                        </a:lnTo>
                        <a:lnTo>
                          <a:pt x="138" y="274"/>
                        </a:lnTo>
                        <a:lnTo>
                          <a:pt x="105" y="263"/>
                        </a:lnTo>
                        <a:lnTo>
                          <a:pt x="76" y="249"/>
                        </a:lnTo>
                        <a:lnTo>
                          <a:pt x="50" y="232"/>
                        </a:lnTo>
                        <a:lnTo>
                          <a:pt x="29" y="213"/>
                        </a:lnTo>
                        <a:lnTo>
                          <a:pt x="14" y="191"/>
                        </a:lnTo>
                        <a:lnTo>
                          <a:pt x="4" y="167"/>
                        </a:lnTo>
                        <a:lnTo>
                          <a:pt x="0" y="141"/>
                        </a:lnTo>
                        <a:lnTo>
                          <a:pt x="4" y="116"/>
                        </a:lnTo>
                        <a:lnTo>
                          <a:pt x="14" y="92"/>
                        </a:lnTo>
                        <a:lnTo>
                          <a:pt x="29" y="70"/>
                        </a:lnTo>
                        <a:lnTo>
                          <a:pt x="50" y="50"/>
                        </a:lnTo>
                        <a:lnTo>
                          <a:pt x="76" y="33"/>
                        </a:lnTo>
                        <a:lnTo>
                          <a:pt x="105" y="19"/>
                        </a:lnTo>
                        <a:lnTo>
                          <a:pt x="138" y="9"/>
                        </a:lnTo>
                        <a:lnTo>
                          <a:pt x="174" y="3"/>
                        </a:lnTo>
                        <a:lnTo>
                          <a:pt x="211" y="0"/>
                        </a:lnTo>
                        <a:close/>
                      </a:path>
                    </a:pathLst>
                  </a:custGeom>
                  <a:solidFill>
                    <a:srgbClr val="FFFFFF"/>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sp>
              <p:nvSpPr>
                <p:cNvPr id="42" name="TextBox 41">
                  <a:extLst>
                    <a:ext uri="{FF2B5EF4-FFF2-40B4-BE49-F238E27FC236}">
                      <a16:creationId xmlns:a16="http://schemas.microsoft.com/office/drawing/2014/main" id="{E53B5601-5EAF-5305-9194-E2F1A2E40DF4}"/>
                    </a:ext>
                  </a:extLst>
                </p:cNvPr>
                <p:cNvSpPr txBox="1"/>
                <p:nvPr/>
              </p:nvSpPr>
              <p:spPr>
                <a:xfrm flipH="1">
                  <a:off x="6235656" y="5234259"/>
                  <a:ext cx="1066932" cy="367978"/>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D62900"/>
                      </a:solidFill>
                      <a:effectLst/>
                      <a:uLnTx/>
                      <a:uFillTx/>
                      <a:latin typeface="Century Gothic" panose="020B0502020202020204" pitchFamily="34" charset="0"/>
                      <a:cs typeface="Arial"/>
                      <a:sym typeface="Arial"/>
                    </a:rPr>
                    <a:t>HOBBIES</a:t>
                  </a:r>
                </a:p>
              </p:txBody>
            </p:sp>
          </p:grpSp>
          <p:grpSp>
            <p:nvGrpSpPr>
              <p:cNvPr id="16" name="Group 15">
                <a:extLst>
                  <a:ext uri="{FF2B5EF4-FFF2-40B4-BE49-F238E27FC236}">
                    <a16:creationId xmlns:a16="http://schemas.microsoft.com/office/drawing/2014/main" id="{F1950C49-BBEF-FD94-2CB6-E38CD9040A9E}"/>
                  </a:ext>
                </a:extLst>
              </p:cNvPr>
              <p:cNvGrpSpPr/>
              <p:nvPr/>
            </p:nvGrpSpPr>
            <p:grpSpPr>
              <a:xfrm>
                <a:off x="7023096" y="5187780"/>
                <a:ext cx="1844441" cy="364693"/>
                <a:chOff x="8617968" y="5333430"/>
                <a:chExt cx="1921096" cy="379849"/>
              </a:xfrm>
            </p:grpSpPr>
            <p:sp>
              <p:nvSpPr>
                <p:cNvPr id="39" name="TextBox 38">
                  <a:extLst>
                    <a:ext uri="{FF2B5EF4-FFF2-40B4-BE49-F238E27FC236}">
                      <a16:creationId xmlns:a16="http://schemas.microsoft.com/office/drawing/2014/main" id="{B988F44F-5670-6D5F-F16A-DD9ECA9237C1}"/>
                    </a:ext>
                  </a:extLst>
                </p:cNvPr>
                <p:cNvSpPr txBox="1"/>
                <p:nvPr/>
              </p:nvSpPr>
              <p:spPr>
                <a:xfrm flipH="1">
                  <a:off x="8812951" y="5333430"/>
                  <a:ext cx="1726113" cy="367977"/>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3B414D"/>
                      </a:solidFill>
                      <a:effectLst/>
                      <a:uLnTx/>
                      <a:uFillTx/>
                      <a:latin typeface="Century Gothic" panose="020B0502020202020204" pitchFamily="34" charset="0"/>
                      <a:cs typeface="Arial"/>
                      <a:sym typeface="Arial"/>
                    </a:rPr>
                    <a:t>CONTACT INFO</a:t>
                  </a:r>
                </a:p>
              </p:txBody>
            </p:sp>
            <p:sp>
              <p:nvSpPr>
                <p:cNvPr id="40" name="Freeform 40">
                  <a:extLst>
                    <a:ext uri="{FF2B5EF4-FFF2-40B4-BE49-F238E27FC236}">
                      <a16:creationId xmlns:a16="http://schemas.microsoft.com/office/drawing/2014/main" id="{175806D4-2937-8220-D0C8-D8FA12DD1BA2}"/>
                    </a:ext>
                  </a:extLst>
                </p:cNvPr>
                <p:cNvSpPr>
                  <a:spLocks/>
                </p:cNvSpPr>
                <p:nvPr/>
              </p:nvSpPr>
              <p:spPr bwMode="auto">
                <a:xfrm rot="900000" flipH="1">
                  <a:off x="8617968" y="5361617"/>
                  <a:ext cx="351179" cy="351662"/>
                </a:xfrm>
                <a:custGeom>
                  <a:avLst/>
                  <a:gdLst>
                    <a:gd name="T0" fmla="*/ 5098 w 5820"/>
                    <a:gd name="T1" fmla="*/ 3 h 5828"/>
                    <a:gd name="T2" fmla="*/ 5123 w 5820"/>
                    <a:gd name="T3" fmla="*/ 28 h 5828"/>
                    <a:gd name="T4" fmla="*/ 5171 w 5820"/>
                    <a:gd name="T5" fmla="*/ 74 h 5828"/>
                    <a:gd name="T6" fmla="*/ 5234 w 5820"/>
                    <a:gd name="T7" fmla="*/ 140 h 5828"/>
                    <a:gd name="T8" fmla="*/ 5311 w 5820"/>
                    <a:gd name="T9" fmla="*/ 223 h 5828"/>
                    <a:gd name="T10" fmla="*/ 5395 w 5820"/>
                    <a:gd name="T11" fmla="*/ 320 h 5828"/>
                    <a:gd name="T12" fmla="*/ 5482 w 5820"/>
                    <a:gd name="T13" fmla="*/ 428 h 5828"/>
                    <a:gd name="T14" fmla="*/ 5569 w 5820"/>
                    <a:gd name="T15" fmla="*/ 547 h 5828"/>
                    <a:gd name="T16" fmla="*/ 5648 w 5820"/>
                    <a:gd name="T17" fmla="*/ 671 h 5828"/>
                    <a:gd name="T18" fmla="*/ 5719 w 5820"/>
                    <a:gd name="T19" fmla="*/ 799 h 5828"/>
                    <a:gd name="T20" fmla="*/ 5772 w 5820"/>
                    <a:gd name="T21" fmla="*/ 928 h 5828"/>
                    <a:gd name="T22" fmla="*/ 5808 w 5820"/>
                    <a:gd name="T23" fmla="*/ 1055 h 5828"/>
                    <a:gd name="T24" fmla="*/ 5820 w 5820"/>
                    <a:gd name="T25" fmla="*/ 1204 h 5828"/>
                    <a:gd name="T26" fmla="*/ 5806 w 5820"/>
                    <a:gd name="T27" fmla="*/ 1390 h 5828"/>
                    <a:gd name="T28" fmla="*/ 5760 w 5820"/>
                    <a:gd name="T29" fmla="*/ 1597 h 5828"/>
                    <a:gd name="T30" fmla="*/ 5686 w 5820"/>
                    <a:gd name="T31" fmla="*/ 1820 h 5828"/>
                    <a:gd name="T32" fmla="*/ 5583 w 5820"/>
                    <a:gd name="T33" fmla="*/ 2058 h 5828"/>
                    <a:gd name="T34" fmla="*/ 5456 w 5820"/>
                    <a:gd name="T35" fmla="*/ 2307 h 5828"/>
                    <a:gd name="T36" fmla="*/ 5303 w 5820"/>
                    <a:gd name="T37" fmla="*/ 2568 h 5828"/>
                    <a:gd name="T38" fmla="*/ 5128 w 5820"/>
                    <a:gd name="T39" fmla="*/ 2837 h 5828"/>
                    <a:gd name="T40" fmla="*/ 4930 w 5820"/>
                    <a:gd name="T41" fmla="*/ 3111 h 5828"/>
                    <a:gd name="T42" fmla="*/ 4711 w 5820"/>
                    <a:gd name="T43" fmla="*/ 3389 h 5828"/>
                    <a:gd name="T44" fmla="*/ 4472 w 5820"/>
                    <a:gd name="T45" fmla="*/ 3667 h 5828"/>
                    <a:gd name="T46" fmla="*/ 4214 w 5820"/>
                    <a:gd name="T47" fmla="*/ 3946 h 5828"/>
                    <a:gd name="T48" fmla="*/ 3941 w 5820"/>
                    <a:gd name="T49" fmla="*/ 4220 h 5828"/>
                    <a:gd name="T50" fmla="*/ 3664 w 5820"/>
                    <a:gd name="T51" fmla="*/ 4477 h 5828"/>
                    <a:gd name="T52" fmla="*/ 3384 w 5820"/>
                    <a:gd name="T53" fmla="*/ 4716 h 5828"/>
                    <a:gd name="T54" fmla="*/ 3106 w 5820"/>
                    <a:gd name="T55" fmla="*/ 4935 h 5828"/>
                    <a:gd name="T56" fmla="*/ 2832 w 5820"/>
                    <a:gd name="T57" fmla="*/ 5134 h 5828"/>
                    <a:gd name="T58" fmla="*/ 2565 w 5820"/>
                    <a:gd name="T59" fmla="*/ 5311 h 5828"/>
                    <a:gd name="T60" fmla="*/ 2305 w 5820"/>
                    <a:gd name="T61" fmla="*/ 5463 h 5828"/>
                    <a:gd name="T62" fmla="*/ 2054 w 5820"/>
                    <a:gd name="T63" fmla="*/ 5591 h 5828"/>
                    <a:gd name="T64" fmla="*/ 1817 w 5820"/>
                    <a:gd name="T65" fmla="*/ 5692 h 5828"/>
                    <a:gd name="T66" fmla="*/ 1594 w 5820"/>
                    <a:gd name="T67" fmla="*/ 5766 h 5828"/>
                    <a:gd name="T68" fmla="*/ 1389 w 5820"/>
                    <a:gd name="T69" fmla="*/ 5812 h 5828"/>
                    <a:gd name="T70" fmla="*/ 1201 w 5820"/>
                    <a:gd name="T71" fmla="*/ 5828 h 5828"/>
                    <a:gd name="T72" fmla="*/ 1054 w 5820"/>
                    <a:gd name="T73" fmla="*/ 5816 h 5828"/>
                    <a:gd name="T74" fmla="*/ 927 w 5820"/>
                    <a:gd name="T75" fmla="*/ 5780 h 5828"/>
                    <a:gd name="T76" fmla="*/ 798 w 5820"/>
                    <a:gd name="T77" fmla="*/ 5725 h 5828"/>
                    <a:gd name="T78" fmla="*/ 670 w 5820"/>
                    <a:gd name="T79" fmla="*/ 5656 h 5828"/>
                    <a:gd name="T80" fmla="*/ 545 w 5820"/>
                    <a:gd name="T81" fmla="*/ 5575 h 5828"/>
                    <a:gd name="T82" fmla="*/ 428 w 5820"/>
                    <a:gd name="T83" fmla="*/ 5490 h 5828"/>
                    <a:gd name="T84" fmla="*/ 320 w 5820"/>
                    <a:gd name="T85" fmla="*/ 5401 h 5828"/>
                    <a:gd name="T86" fmla="*/ 223 w 5820"/>
                    <a:gd name="T87" fmla="*/ 5318 h 5828"/>
                    <a:gd name="T88" fmla="*/ 140 w 5820"/>
                    <a:gd name="T89" fmla="*/ 5242 h 5828"/>
                    <a:gd name="T90" fmla="*/ 74 w 5820"/>
                    <a:gd name="T91" fmla="*/ 5178 h 5828"/>
                    <a:gd name="T92" fmla="*/ 27 w 5820"/>
                    <a:gd name="T93" fmla="*/ 5130 h 5828"/>
                    <a:gd name="T94" fmla="*/ 2 w 5820"/>
                    <a:gd name="T95" fmla="*/ 5104 h 5828"/>
                    <a:gd name="T96" fmla="*/ 1417 w 5820"/>
                    <a:gd name="T97" fmla="*/ 3682 h 5828"/>
                    <a:gd name="T98" fmla="*/ 4242 w 5820"/>
                    <a:gd name="T99" fmla="*/ 1985 h 5828"/>
                    <a:gd name="T100" fmla="*/ 5095 w 5820"/>
                    <a:gd name="T101" fmla="*/ 0 h 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20" h="5828">
                      <a:moveTo>
                        <a:pt x="5095" y="0"/>
                      </a:moveTo>
                      <a:lnTo>
                        <a:pt x="5098" y="3"/>
                      </a:lnTo>
                      <a:lnTo>
                        <a:pt x="5107" y="12"/>
                      </a:lnTo>
                      <a:lnTo>
                        <a:pt x="5123" y="28"/>
                      </a:lnTo>
                      <a:lnTo>
                        <a:pt x="5144" y="48"/>
                      </a:lnTo>
                      <a:lnTo>
                        <a:pt x="5171" y="74"/>
                      </a:lnTo>
                      <a:lnTo>
                        <a:pt x="5201" y="104"/>
                      </a:lnTo>
                      <a:lnTo>
                        <a:pt x="5234" y="140"/>
                      </a:lnTo>
                      <a:lnTo>
                        <a:pt x="5272" y="181"/>
                      </a:lnTo>
                      <a:lnTo>
                        <a:pt x="5311" y="223"/>
                      </a:lnTo>
                      <a:lnTo>
                        <a:pt x="5353" y="271"/>
                      </a:lnTo>
                      <a:lnTo>
                        <a:pt x="5395" y="320"/>
                      </a:lnTo>
                      <a:lnTo>
                        <a:pt x="5438" y="374"/>
                      </a:lnTo>
                      <a:lnTo>
                        <a:pt x="5482" y="428"/>
                      </a:lnTo>
                      <a:lnTo>
                        <a:pt x="5526" y="487"/>
                      </a:lnTo>
                      <a:lnTo>
                        <a:pt x="5569" y="547"/>
                      </a:lnTo>
                      <a:lnTo>
                        <a:pt x="5609" y="609"/>
                      </a:lnTo>
                      <a:lnTo>
                        <a:pt x="5648" y="671"/>
                      </a:lnTo>
                      <a:lnTo>
                        <a:pt x="5686" y="735"/>
                      </a:lnTo>
                      <a:lnTo>
                        <a:pt x="5719" y="799"/>
                      </a:lnTo>
                      <a:lnTo>
                        <a:pt x="5747" y="864"/>
                      </a:lnTo>
                      <a:lnTo>
                        <a:pt x="5772" y="928"/>
                      </a:lnTo>
                      <a:lnTo>
                        <a:pt x="5793" y="992"/>
                      </a:lnTo>
                      <a:lnTo>
                        <a:pt x="5808" y="1055"/>
                      </a:lnTo>
                      <a:lnTo>
                        <a:pt x="5816" y="1117"/>
                      </a:lnTo>
                      <a:lnTo>
                        <a:pt x="5820" y="1204"/>
                      </a:lnTo>
                      <a:lnTo>
                        <a:pt x="5816" y="1294"/>
                      </a:lnTo>
                      <a:lnTo>
                        <a:pt x="5806" y="1390"/>
                      </a:lnTo>
                      <a:lnTo>
                        <a:pt x="5786" y="1491"/>
                      </a:lnTo>
                      <a:lnTo>
                        <a:pt x="5760" y="1597"/>
                      </a:lnTo>
                      <a:lnTo>
                        <a:pt x="5726" y="1707"/>
                      </a:lnTo>
                      <a:lnTo>
                        <a:pt x="5686" y="1820"/>
                      </a:lnTo>
                      <a:lnTo>
                        <a:pt x="5638" y="1937"/>
                      </a:lnTo>
                      <a:lnTo>
                        <a:pt x="5583" y="2058"/>
                      </a:lnTo>
                      <a:lnTo>
                        <a:pt x="5523" y="2182"/>
                      </a:lnTo>
                      <a:lnTo>
                        <a:pt x="5456" y="2307"/>
                      </a:lnTo>
                      <a:lnTo>
                        <a:pt x="5383" y="2437"/>
                      </a:lnTo>
                      <a:lnTo>
                        <a:pt x="5303" y="2568"/>
                      </a:lnTo>
                      <a:lnTo>
                        <a:pt x="5219" y="2702"/>
                      </a:lnTo>
                      <a:lnTo>
                        <a:pt x="5128" y="2837"/>
                      </a:lnTo>
                      <a:lnTo>
                        <a:pt x="5031" y="2973"/>
                      </a:lnTo>
                      <a:lnTo>
                        <a:pt x="4930" y="3111"/>
                      </a:lnTo>
                      <a:lnTo>
                        <a:pt x="4822" y="3250"/>
                      </a:lnTo>
                      <a:lnTo>
                        <a:pt x="4711" y="3389"/>
                      </a:lnTo>
                      <a:lnTo>
                        <a:pt x="4594" y="3528"/>
                      </a:lnTo>
                      <a:lnTo>
                        <a:pt x="4472" y="3667"/>
                      </a:lnTo>
                      <a:lnTo>
                        <a:pt x="4345" y="3807"/>
                      </a:lnTo>
                      <a:lnTo>
                        <a:pt x="4214" y="3946"/>
                      </a:lnTo>
                      <a:lnTo>
                        <a:pt x="4079" y="4084"/>
                      </a:lnTo>
                      <a:lnTo>
                        <a:pt x="3941" y="4220"/>
                      </a:lnTo>
                      <a:lnTo>
                        <a:pt x="3802" y="4351"/>
                      </a:lnTo>
                      <a:lnTo>
                        <a:pt x="3664" y="4477"/>
                      </a:lnTo>
                      <a:lnTo>
                        <a:pt x="3524" y="4599"/>
                      </a:lnTo>
                      <a:lnTo>
                        <a:pt x="3384" y="4716"/>
                      </a:lnTo>
                      <a:lnTo>
                        <a:pt x="3246" y="4829"/>
                      </a:lnTo>
                      <a:lnTo>
                        <a:pt x="3106" y="4935"/>
                      </a:lnTo>
                      <a:lnTo>
                        <a:pt x="2970" y="5038"/>
                      </a:lnTo>
                      <a:lnTo>
                        <a:pt x="2832" y="5134"/>
                      </a:lnTo>
                      <a:lnTo>
                        <a:pt x="2698" y="5226"/>
                      </a:lnTo>
                      <a:lnTo>
                        <a:pt x="2565" y="5311"/>
                      </a:lnTo>
                      <a:lnTo>
                        <a:pt x="2434" y="5391"/>
                      </a:lnTo>
                      <a:lnTo>
                        <a:pt x="2305" y="5463"/>
                      </a:lnTo>
                      <a:lnTo>
                        <a:pt x="2178" y="5530"/>
                      </a:lnTo>
                      <a:lnTo>
                        <a:pt x="2054" y="5591"/>
                      </a:lnTo>
                      <a:lnTo>
                        <a:pt x="1934" y="5646"/>
                      </a:lnTo>
                      <a:lnTo>
                        <a:pt x="1817" y="5692"/>
                      </a:lnTo>
                      <a:lnTo>
                        <a:pt x="1704" y="5732"/>
                      </a:lnTo>
                      <a:lnTo>
                        <a:pt x="1594" y="5766"/>
                      </a:lnTo>
                      <a:lnTo>
                        <a:pt x="1489" y="5793"/>
                      </a:lnTo>
                      <a:lnTo>
                        <a:pt x="1389" y="5812"/>
                      </a:lnTo>
                      <a:lnTo>
                        <a:pt x="1293" y="5824"/>
                      </a:lnTo>
                      <a:lnTo>
                        <a:pt x="1201" y="5828"/>
                      </a:lnTo>
                      <a:lnTo>
                        <a:pt x="1116" y="5824"/>
                      </a:lnTo>
                      <a:lnTo>
                        <a:pt x="1054" y="5816"/>
                      </a:lnTo>
                      <a:lnTo>
                        <a:pt x="991" y="5800"/>
                      </a:lnTo>
                      <a:lnTo>
                        <a:pt x="927" y="5780"/>
                      </a:lnTo>
                      <a:lnTo>
                        <a:pt x="862" y="5755"/>
                      </a:lnTo>
                      <a:lnTo>
                        <a:pt x="798" y="5725"/>
                      </a:lnTo>
                      <a:lnTo>
                        <a:pt x="732" y="5692"/>
                      </a:lnTo>
                      <a:lnTo>
                        <a:pt x="670" y="5656"/>
                      </a:lnTo>
                      <a:lnTo>
                        <a:pt x="607" y="5617"/>
                      </a:lnTo>
                      <a:lnTo>
                        <a:pt x="545" y="5575"/>
                      </a:lnTo>
                      <a:lnTo>
                        <a:pt x="486" y="5532"/>
                      </a:lnTo>
                      <a:lnTo>
                        <a:pt x="428" y="5490"/>
                      </a:lnTo>
                      <a:lnTo>
                        <a:pt x="373" y="5445"/>
                      </a:lnTo>
                      <a:lnTo>
                        <a:pt x="320" y="5401"/>
                      </a:lnTo>
                      <a:lnTo>
                        <a:pt x="269" y="5359"/>
                      </a:lnTo>
                      <a:lnTo>
                        <a:pt x="223" y="5318"/>
                      </a:lnTo>
                      <a:lnTo>
                        <a:pt x="179" y="5279"/>
                      </a:lnTo>
                      <a:lnTo>
                        <a:pt x="140" y="5242"/>
                      </a:lnTo>
                      <a:lnTo>
                        <a:pt x="104" y="5208"/>
                      </a:lnTo>
                      <a:lnTo>
                        <a:pt x="74" y="5178"/>
                      </a:lnTo>
                      <a:lnTo>
                        <a:pt x="48" y="5152"/>
                      </a:lnTo>
                      <a:lnTo>
                        <a:pt x="27" y="5130"/>
                      </a:lnTo>
                      <a:lnTo>
                        <a:pt x="12" y="5114"/>
                      </a:lnTo>
                      <a:lnTo>
                        <a:pt x="2" y="5104"/>
                      </a:lnTo>
                      <a:lnTo>
                        <a:pt x="0" y="5100"/>
                      </a:lnTo>
                      <a:lnTo>
                        <a:pt x="1417" y="3682"/>
                      </a:lnTo>
                      <a:lnTo>
                        <a:pt x="1981" y="4248"/>
                      </a:lnTo>
                      <a:lnTo>
                        <a:pt x="4242" y="1985"/>
                      </a:lnTo>
                      <a:lnTo>
                        <a:pt x="3678" y="1418"/>
                      </a:lnTo>
                      <a:lnTo>
                        <a:pt x="5095" y="0"/>
                      </a:lnTo>
                      <a:close/>
                    </a:path>
                  </a:pathLst>
                </a:custGeom>
                <a:solidFill>
                  <a:srgbClr val="3B414D"/>
                </a:solid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sp>
            <p:nvSpPr>
              <p:cNvPr id="17" name="Rectangle 16">
                <a:extLst>
                  <a:ext uri="{FF2B5EF4-FFF2-40B4-BE49-F238E27FC236}">
                    <a16:creationId xmlns:a16="http://schemas.microsoft.com/office/drawing/2014/main" id="{E94C86F4-7DDD-8A39-889A-9417B8DD949F}"/>
                  </a:ext>
                </a:extLst>
              </p:cNvPr>
              <p:cNvSpPr/>
              <p:nvPr/>
            </p:nvSpPr>
            <p:spPr>
              <a:xfrm>
                <a:off x="5690287" y="2352174"/>
                <a:ext cx="3905435" cy="65841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Born and raised in Tampa, FL, 4</a:t>
                </a:r>
                <a:r>
                  <a:rPr kumimoji="0" lang="en-US" sz="825" b="0" i="0" u="none" strike="noStrike" kern="1200" cap="none" spc="0" normalizeH="0" baseline="30000" noProof="0" dirty="0">
                    <a:ln>
                      <a:noFill/>
                    </a:ln>
                    <a:solidFill>
                      <a:srgbClr val="2C2C2C"/>
                    </a:solidFill>
                    <a:effectLst/>
                    <a:uLnTx/>
                    <a:uFillTx/>
                    <a:latin typeface="Calibri" panose="020F0502020204030204"/>
                    <a:ea typeface="+mn-ea"/>
                    <a:cs typeface="Arial" panose="020B0604020202020204" pitchFamily="34" charset="0"/>
                    <a:sym typeface="Arial"/>
                  </a:rPr>
                  <a:t>th</a:t>
                </a: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 generation </a:t>
                </a:r>
                <a:r>
                  <a:rPr kumimoji="0" lang="en-US" sz="825" b="0" i="0" u="none" strike="noStrike" kern="1200" cap="none" spc="0" normalizeH="0" baseline="0" noProof="0" dirty="0" err="1">
                    <a:ln>
                      <a:noFill/>
                    </a:ln>
                    <a:solidFill>
                      <a:srgbClr val="2C2C2C"/>
                    </a:solidFill>
                    <a:effectLst/>
                    <a:uLnTx/>
                    <a:uFillTx/>
                    <a:latin typeface="Calibri" panose="020F0502020204030204"/>
                    <a:ea typeface="+mn-ea"/>
                    <a:cs typeface="Arial" panose="020B0604020202020204" pitchFamily="34" charset="0"/>
                    <a:sym typeface="Arial"/>
                  </a:rPr>
                  <a:t>Tampanian</a:t>
                </a:r>
                <a:endPar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Has a spouse and dog</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Recently moved to Raleigh</a:t>
                </a:r>
              </a:p>
            </p:txBody>
          </p:sp>
          <p:sp>
            <p:nvSpPr>
              <p:cNvPr id="18" name="Rectangle 17">
                <a:extLst>
                  <a:ext uri="{FF2B5EF4-FFF2-40B4-BE49-F238E27FC236}">
                    <a16:creationId xmlns:a16="http://schemas.microsoft.com/office/drawing/2014/main" id="{E963F681-DBDF-BE70-4364-31D1D4248C79}"/>
                  </a:ext>
                </a:extLst>
              </p:cNvPr>
              <p:cNvSpPr/>
              <p:nvPr/>
            </p:nvSpPr>
            <p:spPr>
              <a:xfrm>
                <a:off x="6285675" y="3896439"/>
                <a:ext cx="2669168" cy="80294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rPr>
                  <a:t>Franklin Pierce College</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rPr>
                  <a:t>University of South Florida</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rPr>
                  <a:t>American Public University </a:t>
                </a: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67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p:txBody>
          </p:sp>
          <p:sp>
            <p:nvSpPr>
              <p:cNvPr id="38" name="Rectangle 37">
                <a:extLst>
                  <a:ext uri="{FF2B5EF4-FFF2-40B4-BE49-F238E27FC236}">
                    <a16:creationId xmlns:a16="http://schemas.microsoft.com/office/drawing/2014/main" id="{A7830CB3-33D2-59A2-CA92-AA0E78A23B9C}"/>
                  </a:ext>
                </a:extLst>
              </p:cNvPr>
              <p:cNvSpPr/>
              <p:nvPr/>
            </p:nvSpPr>
            <p:spPr>
              <a:xfrm>
                <a:off x="7226067" y="5597629"/>
                <a:ext cx="1120971" cy="305118"/>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984-296-5093</a:t>
                </a:r>
              </a:p>
            </p:txBody>
          </p:sp>
          <p:sp>
            <p:nvSpPr>
              <p:cNvPr id="20" name="Rectangle 19">
                <a:extLst>
                  <a:ext uri="{FF2B5EF4-FFF2-40B4-BE49-F238E27FC236}">
                    <a16:creationId xmlns:a16="http://schemas.microsoft.com/office/drawing/2014/main" id="{62CB70B9-BC2C-6C70-EA27-ED28327C4CEB}"/>
                  </a:ext>
                </a:extLst>
              </p:cNvPr>
              <p:cNvSpPr/>
              <p:nvPr/>
            </p:nvSpPr>
            <p:spPr>
              <a:xfrm>
                <a:off x="4107453" y="5670811"/>
                <a:ext cx="2278512" cy="80294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Traveling, spending times with friends, playing poker, music, and sports of all kinds.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7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p:txBody>
          </p:sp>
          <p:grpSp>
            <p:nvGrpSpPr>
              <p:cNvPr id="21" name="Group 20">
                <a:extLst>
                  <a:ext uri="{FF2B5EF4-FFF2-40B4-BE49-F238E27FC236}">
                    <a16:creationId xmlns:a16="http://schemas.microsoft.com/office/drawing/2014/main" id="{B780D981-E0CC-87CF-353D-5F52DC766008}"/>
                  </a:ext>
                </a:extLst>
              </p:cNvPr>
              <p:cNvGrpSpPr/>
              <p:nvPr/>
            </p:nvGrpSpPr>
            <p:grpSpPr>
              <a:xfrm>
                <a:off x="4447423" y="1196878"/>
                <a:ext cx="2009550" cy="931411"/>
                <a:chOff x="5931504" y="1216528"/>
                <a:chExt cx="2093066" cy="970118"/>
              </a:xfrm>
            </p:grpSpPr>
            <p:sp>
              <p:nvSpPr>
                <p:cNvPr id="34" name="Rectangle 33">
                  <a:extLst>
                    <a:ext uri="{FF2B5EF4-FFF2-40B4-BE49-F238E27FC236}">
                      <a16:creationId xmlns:a16="http://schemas.microsoft.com/office/drawing/2014/main" id="{833846C8-2E3D-21BD-E50D-5AE76E590A13}"/>
                    </a:ext>
                  </a:extLst>
                </p:cNvPr>
                <p:cNvSpPr/>
                <p:nvPr/>
              </p:nvSpPr>
              <p:spPr>
                <a:xfrm>
                  <a:off x="5931504" y="1216528"/>
                  <a:ext cx="1837444" cy="970118"/>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7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25 years in the healthcare industry, encompassing areas including Community Mental Health, Addictions, and Nonprofits, and MCOs. </a:t>
                  </a:r>
                  <a:endParaRPr kumimoji="0" lang="en-US" sz="75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endParaRPr>
                </a:p>
              </p:txBody>
            </p:sp>
            <p:sp>
              <p:nvSpPr>
                <p:cNvPr id="35" name="Rectangle 34">
                  <a:extLst>
                    <a:ext uri="{FF2B5EF4-FFF2-40B4-BE49-F238E27FC236}">
                      <a16:creationId xmlns:a16="http://schemas.microsoft.com/office/drawing/2014/main" id="{3EFA9D95-EE00-EFBF-DCEB-74C64E9AFE4F}"/>
                    </a:ext>
                  </a:extLst>
                </p:cNvPr>
                <p:cNvSpPr/>
                <p:nvPr/>
              </p:nvSpPr>
              <p:spPr>
                <a:xfrm>
                  <a:off x="6025937" y="1747093"/>
                  <a:ext cx="1998633" cy="284346"/>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67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p:txBody>
            </p:sp>
          </p:grpSp>
          <p:sp>
            <p:nvSpPr>
              <p:cNvPr id="22" name="Rectangle 217">
                <a:extLst>
                  <a:ext uri="{FF2B5EF4-FFF2-40B4-BE49-F238E27FC236}">
                    <a16:creationId xmlns:a16="http://schemas.microsoft.com/office/drawing/2014/main" id="{D8578054-0FEA-714D-B390-D7E0E82611F5}"/>
                  </a:ext>
                </a:extLst>
              </p:cNvPr>
              <p:cNvSpPr>
                <a:spLocks noChangeArrowheads="1"/>
              </p:cNvSpPr>
              <p:nvPr/>
            </p:nvSpPr>
            <p:spPr bwMode="auto">
              <a:xfrm>
                <a:off x="1040103" y="6211434"/>
                <a:ext cx="1528165" cy="2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nvGrpSpPr>
              <p:cNvPr id="23" name="Group 22">
                <a:extLst>
                  <a:ext uri="{FF2B5EF4-FFF2-40B4-BE49-F238E27FC236}">
                    <a16:creationId xmlns:a16="http://schemas.microsoft.com/office/drawing/2014/main" id="{F673EC7F-D6A0-580B-C1DF-D6FE090F552F}"/>
                  </a:ext>
                </a:extLst>
              </p:cNvPr>
              <p:cNvGrpSpPr/>
              <p:nvPr/>
            </p:nvGrpSpPr>
            <p:grpSpPr>
              <a:xfrm>
                <a:off x="344324" y="437687"/>
                <a:ext cx="1926439" cy="455870"/>
                <a:chOff x="7971446" y="1622176"/>
                <a:chExt cx="2006501" cy="474816"/>
              </a:xfrm>
            </p:grpSpPr>
            <p:sp>
              <p:nvSpPr>
                <p:cNvPr id="28" name="TextBox 27">
                  <a:extLst>
                    <a:ext uri="{FF2B5EF4-FFF2-40B4-BE49-F238E27FC236}">
                      <a16:creationId xmlns:a16="http://schemas.microsoft.com/office/drawing/2014/main" id="{8BB4D541-1B6D-9EC8-E169-D515C5417F77}"/>
                    </a:ext>
                  </a:extLst>
                </p:cNvPr>
                <p:cNvSpPr txBox="1"/>
                <p:nvPr/>
              </p:nvSpPr>
              <p:spPr>
                <a:xfrm>
                  <a:off x="8254189" y="1707653"/>
                  <a:ext cx="1723758" cy="367977"/>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B49C84"/>
                      </a:solidFill>
                      <a:effectLst/>
                      <a:uLnTx/>
                      <a:uFillTx/>
                      <a:latin typeface="Century Gothic" panose="020B0502020202020204" pitchFamily="34" charset="0"/>
                      <a:cs typeface="Arial"/>
                      <a:sym typeface="Arial"/>
                    </a:rPr>
                    <a:t>ACHIEVEMENTS</a:t>
                  </a:r>
                </a:p>
              </p:txBody>
            </p:sp>
            <p:grpSp>
              <p:nvGrpSpPr>
                <p:cNvPr id="29" name="Group 28">
                  <a:extLst>
                    <a:ext uri="{FF2B5EF4-FFF2-40B4-BE49-F238E27FC236}">
                      <a16:creationId xmlns:a16="http://schemas.microsoft.com/office/drawing/2014/main" id="{77223EF3-C5D6-72CD-BCBB-E921574451E0}"/>
                    </a:ext>
                  </a:extLst>
                </p:cNvPr>
                <p:cNvGrpSpPr/>
                <p:nvPr/>
              </p:nvGrpSpPr>
              <p:grpSpPr>
                <a:xfrm>
                  <a:off x="7971446" y="1622176"/>
                  <a:ext cx="368066" cy="474816"/>
                  <a:chOff x="7472661" y="2201351"/>
                  <a:chExt cx="386949" cy="493568"/>
                </a:xfrm>
                <a:solidFill>
                  <a:srgbClr val="B49C84"/>
                </a:solidFill>
              </p:grpSpPr>
              <p:sp>
                <p:nvSpPr>
                  <p:cNvPr id="30" name="Freeform 18">
                    <a:extLst>
                      <a:ext uri="{FF2B5EF4-FFF2-40B4-BE49-F238E27FC236}">
                        <a16:creationId xmlns:a16="http://schemas.microsoft.com/office/drawing/2014/main" id="{1A190C2E-8229-F789-F188-6FB86AB1F1CB}"/>
                      </a:ext>
                    </a:extLst>
                  </p:cNvPr>
                  <p:cNvSpPr>
                    <a:spLocks noEditPoints="1"/>
                  </p:cNvSpPr>
                  <p:nvPr/>
                </p:nvSpPr>
                <p:spPr bwMode="auto">
                  <a:xfrm>
                    <a:off x="7503124" y="2201351"/>
                    <a:ext cx="326024" cy="335089"/>
                  </a:xfrm>
                  <a:custGeom>
                    <a:avLst/>
                    <a:gdLst>
                      <a:gd name="T0" fmla="*/ 1040 w 2696"/>
                      <a:gd name="T1" fmla="*/ 634 h 2774"/>
                      <a:gd name="T2" fmla="*/ 736 w 2696"/>
                      <a:gd name="T3" fmla="*/ 867 h 2774"/>
                      <a:gd name="T4" fmla="*/ 571 w 2696"/>
                      <a:gd name="T5" fmla="*/ 1222 h 2774"/>
                      <a:gd name="T6" fmla="*/ 587 w 2696"/>
                      <a:gd name="T7" fmla="*/ 1616 h 2774"/>
                      <a:gd name="T8" fmla="*/ 763 w 2696"/>
                      <a:gd name="T9" fmla="*/ 1938 h 2774"/>
                      <a:gd name="T10" fmla="*/ 1056 w 2696"/>
                      <a:gd name="T11" fmla="*/ 2145 h 2774"/>
                      <a:gd name="T12" fmla="*/ 1429 w 2696"/>
                      <a:gd name="T13" fmla="*/ 2198 h 2774"/>
                      <a:gd name="T14" fmla="*/ 1792 w 2696"/>
                      <a:gd name="T15" fmla="*/ 2063 h 2774"/>
                      <a:gd name="T16" fmla="*/ 2045 w 2696"/>
                      <a:gd name="T17" fmla="*/ 1776 h 2774"/>
                      <a:gd name="T18" fmla="*/ 2142 w 2696"/>
                      <a:gd name="T19" fmla="*/ 1387 h 2774"/>
                      <a:gd name="T20" fmla="*/ 2056 w 2696"/>
                      <a:gd name="T21" fmla="*/ 1018 h 2774"/>
                      <a:gd name="T22" fmla="*/ 1828 w 2696"/>
                      <a:gd name="T23" fmla="*/ 737 h 2774"/>
                      <a:gd name="T24" fmla="*/ 1499 w 2696"/>
                      <a:gd name="T25" fmla="*/ 585 h 2774"/>
                      <a:gd name="T26" fmla="*/ 1117 w 2696"/>
                      <a:gd name="T27" fmla="*/ 18 h 2774"/>
                      <a:gd name="T28" fmla="*/ 1375 w 2696"/>
                      <a:gd name="T29" fmla="*/ 93 h 2774"/>
                      <a:gd name="T30" fmla="*/ 1618 w 2696"/>
                      <a:gd name="T31" fmla="*/ 5 h 2774"/>
                      <a:gd name="T32" fmla="*/ 1786 w 2696"/>
                      <a:gd name="T33" fmla="*/ 51 h 2774"/>
                      <a:gd name="T34" fmla="*/ 1937 w 2696"/>
                      <a:gd name="T35" fmla="*/ 239 h 2774"/>
                      <a:gd name="T36" fmla="*/ 2168 w 2696"/>
                      <a:gd name="T37" fmla="*/ 318 h 2774"/>
                      <a:gd name="T38" fmla="*/ 2331 w 2696"/>
                      <a:gd name="T39" fmla="*/ 376 h 2774"/>
                      <a:gd name="T40" fmla="*/ 2388 w 2696"/>
                      <a:gd name="T41" fmla="*/ 544 h 2774"/>
                      <a:gd name="T42" fmla="*/ 2462 w 2696"/>
                      <a:gd name="T43" fmla="*/ 781 h 2774"/>
                      <a:gd name="T44" fmla="*/ 2646 w 2696"/>
                      <a:gd name="T45" fmla="*/ 937 h 2774"/>
                      <a:gd name="T46" fmla="*/ 2691 w 2696"/>
                      <a:gd name="T47" fmla="*/ 1109 h 2774"/>
                      <a:gd name="T48" fmla="*/ 2606 w 2696"/>
                      <a:gd name="T49" fmla="*/ 1359 h 2774"/>
                      <a:gd name="T50" fmla="*/ 2678 w 2696"/>
                      <a:gd name="T51" fmla="*/ 1624 h 2774"/>
                      <a:gd name="T52" fmla="*/ 2669 w 2696"/>
                      <a:gd name="T53" fmla="*/ 1807 h 2774"/>
                      <a:gd name="T54" fmla="*/ 2496 w 2696"/>
                      <a:gd name="T55" fmla="*/ 1956 h 2774"/>
                      <a:gd name="T56" fmla="*/ 2391 w 2696"/>
                      <a:gd name="T57" fmla="*/ 2175 h 2774"/>
                      <a:gd name="T58" fmla="*/ 2352 w 2696"/>
                      <a:gd name="T59" fmla="*/ 2373 h 2774"/>
                      <a:gd name="T60" fmla="*/ 2209 w 2696"/>
                      <a:gd name="T61" fmla="*/ 2454 h 2774"/>
                      <a:gd name="T62" fmla="*/ 1976 w 2696"/>
                      <a:gd name="T63" fmla="*/ 2507 h 2774"/>
                      <a:gd name="T64" fmla="*/ 1813 w 2696"/>
                      <a:gd name="T65" fmla="*/ 2691 h 2774"/>
                      <a:gd name="T66" fmla="*/ 1656 w 2696"/>
                      <a:gd name="T67" fmla="*/ 2774 h 2774"/>
                      <a:gd name="T68" fmla="*/ 1429 w 2696"/>
                      <a:gd name="T69" fmla="*/ 2691 h 2774"/>
                      <a:gd name="T70" fmla="*/ 1158 w 2696"/>
                      <a:gd name="T71" fmla="*/ 2734 h 2774"/>
                      <a:gd name="T72" fmla="*/ 973 w 2696"/>
                      <a:gd name="T73" fmla="*/ 2764 h 2774"/>
                      <a:gd name="T74" fmla="*/ 829 w 2696"/>
                      <a:gd name="T75" fmla="*/ 2606 h 2774"/>
                      <a:gd name="T76" fmla="*/ 632 w 2696"/>
                      <a:gd name="T77" fmla="*/ 2470 h 2774"/>
                      <a:gd name="T78" fmla="*/ 418 w 2696"/>
                      <a:gd name="T79" fmla="*/ 2434 h 2774"/>
                      <a:gd name="T80" fmla="*/ 319 w 2696"/>
                      <a:gd name="T81" fmla="*/ 2310 h 2774"/>
                      <a:gd name="T82" fmla="*/ 281 w 2696"/>
                      <a:gd name="T83" fmla="*/ 2077 h 2774"/>
                      <a:gd name="T84" fmla="*/ 120 w 2696"/>
                      <a:gd name="T85" fmla="*/ 1891 h 2774"/>
                      <a:gd name="T86" fmla="*/ 1 w 2696"/>
                      <a:gd name="T87" fmla="*/ 1739 h 2774"/>
                      <a:gd name="T88" fmla="*/ 64 w 2696"/>
                      <a:gd name="T89" fmla="*/ 1526 h 2774"/>
                      <a:gd name="T90" fmla="*/ 64 w 2696"/>
                      <a:gd name="T91" fmla="*/ 1248 h 2774"/>
                      <a:gd name="T92" fmla="*/ 1 w 2696"/>
                      <a:gd name="T93" fmla="*/ 1035 h 2774"/>
                      <a:gd name="T94" fmla="*/ 120 w 2696"/>
                      <a:gd name="T95" fmla="*/ 883 h 2774"/>
                      <a:gd name="T96" fmla="*/ 281 w 2696"/>
                      <a:gd name="T97" fmla="*/ 696 h 2774"/>
                      <a:gd name="T98" fmla="*/ 319 w 2696"/>
                      <a:gd name="T99" fmla="*/ 463 h 2774"/>
                      <a:gd name="T100" fmla="*/ 418 w 2696"/>
                      <a:gd name="T101" fmla="*/ 339 h 2774"/>
                      <a:gd name="T102" fmla="*/ 632 w 2696"/>
                      <a:gd name="T103" fmla="*/ 304 h 2774"/>
                      <a:gd name="T104" fmla="*/ 829 w 2696"/>
                      <a:gd name="T105" fmla="*/ 167 h 2774"/>
                      <a:gd name="T106" fmla="*/ 973 w 2696"/>
                      <a:gd name="T107" fmla="*/ 10 h 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6" h="2774">
                        <a:moveTo>
                          <a:pt x="1348" y="570"/>
                        </a:moveTo>
                        <a:lnTo>
                          <a:pt x="1267" y="574"/>
                        </a:lnTo>
                        <a:lnTo>
                          <a:pt x="1189" y="586"/>
                        </a:lnTo>
                        <a:lnTo>
                          <a:pt x="1113" y="607"/>
                        </a:lnTo>
                        <a:lnTo>
                          <a:pt x="1040" y="634"/>
                        </a:lnTo>
                        <a:lnTo>
                          <a:pt x="970" y="668"/>
                        </a:lnTo>
                        <a:lnTo>
                          <a:pt x="904" y="709"/>
                        </a:lnTo>
                        <a:lnTo>
                          <a:pt x="844" y="757"/>
                        </a:lnTo>
                        <a:lnTo>
                          <a:pt x="787" y="810"/>
                        </a:lnTo>
                        <a:lnTo>
                          <a:pt x="736" y="867"/>
                        </a:lnTo>
                        <a:lnTo>
                          <a:pt x="691" y="930"/>
                        </a:lnTo>
                        <a:lnTo>
                          <a:pt x="651" y="998"/>
                        </a:lnTo>
                        <a:lnTo>
                          <a:pt x="618" y="1069"/>
                        </a:lnTo>
                        <a:lnTo>
                          <a:pt x="591" y="1143"/>
                        </a:lnTo>
                        <a:lnTo>
                          <a:pt x="571" y="1222"/>
                        </a:lnTo>
                        <a:lnTo>
                          <a:pt x="558" y="1304"/>
                        </a:lnTo>
                        <a:lnTo>
                          <a:pt x="555" y="1387"/>
                        </a:lnTo>
                        <a:lnTo>
                          <a:pt x="558" y="1465"/>
                        </a:lnTo>
                        <a:lnTo>
                          <a:pt x="569" y="1542"/>
                        </a:lnTo>
                        <a:lnTo>
                          <a:pt x="587" y="1616"/>
                        </a:lnTo>
                        <a:lnTo>
                          <a:pt x="610" y="1687"/>
                        </a:lnTo>
                        <a:lnTo>
                          <a:pt x="641" y="1755"/>
                        </a:lnTo>
                        <a:lnTo>
                          <a:pt x="675" y="1820"/>
                        </a:lnTo>
                        <a:lnTo>
                          <a:pt x="717" y="1881"/>
                        </a:lnTo>
                        <a:lnTo>
                          <a:pt x="763" y="1938"/>
                        </a:lnTo>
                        <a:lnTo>
                          <a:pt x="813" y="1989"/>
                        </a:lnTo>
                        <a:lnTo>
                          <a:pt x="868" y="2037"/>
                        </a:lnTo>
                        <a:lnTo>
                          <a:pt x="928" y="2079"/>
                        </a:lnTo>
                        <a:lnTo>
                          <a:pt x="991" y="2115"/>
                        </a:lnTo>
                        <a:lnTo>
                          <a:pt x="1056" y="2145"/>
                        </a:lnTo>
                        <a:lnTo>
                          <a:pt x="1126" y="2171"/>
                        </a:lnTo>
                        <a:lnTo>
                          <a:pt x="1198" y="2188"/>
                        </a:lnTo>
                        <a:lnTo>
                          <a:pt x="1272" y="2200"/>
                        </a:lnTo>
                        <a:lnTo>
                          <a:pt x="1348" y="2202"/>
                        </a:lnTo>
                        <a:lnTo>
                          <a:pt x="1429" y="2198"/>
                        </a:lnTo>
                        <a:lnTo>
                          <a:pt x="1508" y="2187"/>
                        </a:lnTo>
                        <a:lnTo>
                          <a:pt x="1584" y="2167"/>
                        </a:lnTo>
                        <a:lnTo>
                          <a:pt x="1657" y="2139"/>
                        </a:lnTo>
                        <a:lnTo>
                          <a:pt x="1726" y="2104"/>
                        </a:lnTo>
                        <a:lnTo>
                          <a:pt x="1792" y="2063"/>
                        </a:lnTo>
                        <a:lnTo>
                          <a:pt x="1852" y="2017"/>
                        </a:lnTo>
                        <a:lnTo>
                          <a:pt x="1909" y="1964"/>
                        </a:lnTo>
                        <a:lnTo>
                          <a:pt x="1961" y="1906"/>
                        </a:lnTo>
                        <a:lnTo>
                          <a:pt x="2006" y="1844"/>
                        </a:lnTo>
                        <a:lnTo>
                          <a:pt x="2045" y="1776"/>
                        </a:lnTo>
                        <a:lnTo>
                          <a:pt x="2079" y="1705"/>
                        </a:lnTo>
                        <a:lnTo>
                          <a:pt x="2106" y="1629"/>
                        </a:lnTo>
                        <a:lnTo>
                          <a:pt x="2125" y="1551"/>
                        </a:lnTo>
                        <a:lnTo>
                          <a:pt x="2138" y="1470"/>
                        </a:lnTo>
                        <a:lnTo>
                          <a:pt x="2142" y="1387"/>
                        </a:lnTo>
                        <a:lnTo>
                          <a:pt x="2138" y="1308"/>
                        </a:lnTo>
                        <a:lnTo>
                          <a:pt x="2128" y="1231"/>
                        </a:lnTo>
                        <a:lnTo>
                          <a:pt x="2110" y="1158"/>
                        </a:lnTo>
                        <a:lnTo>
                          <a:pt x="2087" y="1087"/>
                        </a:lnTo>
                        <a:lnTo>
                          <a:pt x="2056" y="1018"/>
                        </a:lnTo>
                        <a:lnTo>
                          <a:pt x="2021" y="953"/>
                        </a:lnTo>
                        <a:lnTo>
                          <a:pt x="1980" y="892"/>
                        </a:lnTo>
                        <a:lnTo>
                          <a:pt x="1934" y="836"/>
                        </a:lnTo>
                        <a:lnTo>
                          <a:pt x="1883" y="783"/>
                        </a:lnTo>
                        <a:lnTo>
                          <a:pt x="1828" y="737"/>
                        </a:lnTo>
                        <a:lnTo>
                          <a:pt x="1769" y="695"/>
                        </a:lnTo>
                        <a:lnTo>
                          <a:pt x="1706" y="658"/>
                        </a:lnTo>
                        <a:lnTo>
                          <a:pt x="1640" y="627"/>
                        </a:lnTo>
                        <a:lnTo>
                          <a:pt x="1571" y="602"/>
                        </a:lnTo>
                        <a:lnTo>
                          <a:pt x="1499" y="585"/>
                        </a:lnTo>
                        <a:lnTo>
                          <a:pt x="1424" y="574"/>
                        </a:lnTo>
                        <a:lnTo>
                          <a:pt x="1348" y="570"/>
                        </a:lnTo>
                        <a:close/>
                        <a:moveTo>
                          <a:pt x="1041" y="0"/>
                        </a:moveTo>
                        <a:lnTo>
                          <a:pt x="1078" y="5"/>
                        </a:lnTo>
                        <a:lnTo>
                          <a:pt x="1117" y="18"/>
                        </a:lnTo>
                        <a:lnTo>
                          <a:pt x="1158" y="40"/>
                        </a:lnTo>
                        <a:lnTo>
                          <a:pt x="1213" y="66"/>
                        </a:lnTo>
                        <a:lnTo>
                          <a:pt x="1267" y="83"/>
                        </a:lnTo>
                        <a:lnTo>
                          <a:pt x="1321" y="93"/>
                        </a:lnTo>
                        <a:lnTo>
                          <a:pt x="1375" y="93"/>
                        </a:lnTo>
                        <a:lnTo>
                          <a:pt x="1429" y="83"/>
                        </a:lnTo>
                        <a:lnTo>
                          <a:pt x="1483" y="66"/>
                        </a:lnTo>
                        <a:lnTo>
                          <a:pt x="1539" y="40"/>
                        </a:lnTo>
                        <a:lnTo>
                          <a:pt x="1578" y="18"/>
                        </a:lnTo>
                        <a:lnTo>
                          <a:pt x="1618" y="5"/>
                        </a:lnTo>
                        <a:lnTo>
                          <a:pt x="1656" y="0"/>
                        </a:lnTo>
                        <a:lnTo>
                          <a:pt x="1690" y="1"/>
                        </a:lnTo>
                        <a:lnTo>
                          <a:pt x="1724" y="10"/>
                        </a:lnTo>
                        <a:lnTo>
                          <a:pt x="1756" y="28"/>
                        </a:lnTo>
                        <a:lnTo>
                          <a:pt x="1786" y="51"/>
                        </a:lnTo>
                        <a:lnTo>
                          <a:pt x="1813" y="83"/>
                        </a:lnTo>
                        <a:lnTo>
                          <a:pt x="1838" y="122"/>
                        </a:lnTo>
                        <a:lnTo>
                          <a:pt x="1868" y="167"/>
                        </a:lnTo>
                        <a:lnTo>
                          <a:pt x="1900" y="206"/>
                        </a:lnTo>
                        <a:lnTo>
                          <a:pt x="1937" y="239"/>
                        </a:lnTo>
                        <a:lnTo>
                          <a:pt x="1976" y="267"/>
                        </a:lnTo>
                        <a:lnTo>
                          <a:pt x="2018" y="288"/>
                        </a:lnTo>
                        <a:lnTo>
                          <a:pt x="2065" y="304"/>
                        </a:lnTo>
                        <a:lnTo>
                          <a:pt x="2115" y="314"/>
                        </a:lnTo>
                        <a:lnTo>
                          <a:pt x="2168" y="318"/>
                        </a:lnTo>
                        <a:lnTo>
                          <a:pt x="2209" y="320"/>
                        </a:lnTo>
                        <a:lnTo>
                          <a:pt x="2246" y="327"/>
                        </a:lnTo>
                        <a:lnTo>
                          <a:pt x="2278" y="339"/>
                        </a:lnTo>
                        <a:lnTo>
                          <a:pt x="2307" y="355"/>
                        </a:lnTo>
                        <a:lnTo>
                          <a:pt x="2331" y="376"/>
                        </a:lnTo>
                        <a:lnTo>
                          <a:pt x="2352" y="401"/>
                        </a:lnTo>
                        <a:lnTo>
                          <a:pt x="2367" y="430"/>
                        </a:lnTo>
                        <a:lnTo>
                          <a:pt x="2377" y="463"/>
                        </a:lnTo>
                        <a:lnTo>
                          <a:pt x="2385" y="502"/>
                        </a:lnTo>
                        <a:lnTo>
                          <a:pt x="2388" y="544"/>
                        </a:lnTo>
                        <a:lnTo>
                          <a:pt x="2391" y="598"/>
                        </a:lnTo>
                        <a:lnTo>
                          <a:pt x="2400" y="648"/>
                        </a:lnTo>
                        <a:lnTo>
                          <a:pt x="2416" y="696"/>
                        </a:lnTo>
                        <a:lnTo>
                          <a:pt x="2437" y="740"/>
                        </a:lnTo>
                        <a:lnTo>
                          <a:pt x="2462" y="781"/>
                        </a:lnTo>
                        <a:lnTo>
                          <a:pt x="2496" y="818"/>
                        </a:lnTo>
                        <a:lnTo>
                          <a:pt x="2533" y="852"/>
                        </a:lnTo>
                        <a:lnTo>
                          <a:pt x="2577" y="883"/>
                        </a:lnTo>
                        <a:lnTo>
                          <a:pt x="2615" y="909"/>
                        </a:lnTo>
                        <a:lnTo>
                          <a:pt x="2646" y="937"/>
                        </a:lnTo>
                        <a:lnTo>
                          <a:pt x="2669" y="967"/>
                        </a:lnTo>
                        <a:lnTo>
                          <a:pt x="2686" y="1001"/>
                        </a:lnTo>
                        <a:lnTo>
                          <a:pt x="2695" y="1035"/>
                        </a:lnTo>
                        <a:lnTo>
                          <a:pt x="2696" y="1071"/>
                        </a:lnTo>
                        <a:lnTo>
                          <a:pt x="2691" y="1109"/>
                        </a:lnTo>
                        <a:lnTo>
                          <a:pt x="2678" y="1150"/>
                        </a:lnTo>
                        <a:lnTo>
                          <a:pt x="2658" y="1192"/>
                        </a:lnTo>
                        <a:lnTo>
                          <a:pt x="2632" y="1248"/>
                        </a:lnTo>
                        <a:lnTo>
                          <a:pt x="2614" y="1304"/>
                        </a:lnTo>
                        <a:lnTo>
                          <a:pt x="2606" y="1359"/>
                        </a:lnTo>
                        <a:lnTo>
                          <a:pt x="2606" y="1415"/>
                        </a:lnTo>
                        <a:lnTo>
                          <a:pt x="2614" y="1470"/>
                        </a:lnTo>
                        <a:lnTo>
                          <a:pt x="2632" y="1526"/>
                        </a:lnTo>
                        <a:lnTo>
                          <a:pt x="2658" y="1582"/>
                        </a:lnTo>
                        <a:lnTo>
                          <a:pt x="2678" y="1624"/>
                        </a:lnTo>
                        <a:lnTo>
                          <a:pt x="2691" y="1665"/>
                        </a:lnTo>
                        <a:lnTo>
                          <a:pt x="2696" y="1703"/>
                        </a:lnTo>
                        <a:lnTo>
                          <a:pt x="2695" y="1739"/>
                        </a:lnTo>
                        <a:lnTo>
                          <a:pt x="2686" y="1774"/>
                        </a:lnTo>
                        <a:lnTo>
                          <a:pt x="2669" y="1807"/>
                        </a:lnTo>
                        <a:lnTo>
                          <a:pt x="2646" y="1837"/>
                        </a:lnTo>
                        <a:lnTo>
                          <a:pt x="2615" y="1865"/>
                        </a:lnTo>
                        <a:lnTo>
                          <a:pt x="2577" y="1891"/>
                        </a:lnTo>
                        <a:lnTo>
                          <a:pt x="2533" y="1922"/>
                        </a:lnTo>
                        <a:lnTo>
                          <a:pt x="2496" y="1956"/>
                        </a:lnTo>
                        <a:lnTo>
                          <a:pt x="2462" y="1993"/>
                        </a:lnTo>
                        <a:lnTo>
                          <a:pt x="2437" y="2033"/>
                        </a:lnTo>
                        <a:lnTo>
                          <a:pt x="2416" y="2077"/>
                        </a:lnTo>
                        <a:lnTo>
                          <a:pt x="2400" y="2124"/>
                        </a:lnTo>
                        <a:lnTo>
                          <a:pt x="2391" y="2175"/>
                        </a:lnTo>
                        <a:lnTo>
                          <a:pt x="2388" y="2229"/>
                        </a:lnTo>
                        <a:lnTo>
                          <a:pt x="2385" y="2273"/>
                        </a:lnTo>
                        <a:lnTo>
                          <a:pt x="2377" y="2310"/>
                        </a:lnTo>
                        <a:lnTo>
                          <a:pt x="2367" y="2344"/>
                        </a:lnTo>
                        <a:lnTo>
                          <a:pt x="2352" y="2373"/>
                        </a:lnTo>
                        <a:lnTo>
                          <a:pt x="2331" y="2398"/>
                        </a:lnTo>
                        <a:lnTo>
                          <a:pt x="2307" y="2418"/>
                        </a:lnTo>
                        <a:lnTo>
                          <a:pt x="2278" y="2434"/>
                        </a:lnTo>
                        <a:lnTo>
                          <a:pt x="2246" y="2446"/>
                        </a:lnTo>
                        <a:lnTo>
                          <a:pt x="2209" y="2454"/>
                        </a:lnTo>
                        <a:lnTo>
                          <a:pt x="2168" y="2457"/>
                        </a:lnTo>
                        <a:lnTo>
                          <a:pt x="2115" y="2460"/>
                        </a:lnTo>
                        <a:lnTo>
                          <a:pt x="2065" y="2470"/>
                        </a:lnTo>
                        <a:lnTo>
                          <a:pt x="2018" y="2486"/>
                        </a:lnTo>
                        <a:lnTo>
                          <a:pt x="1976" y="2507"/>
                        </a:lnTo>
                        <a:lnTo>
                          <a:pt x="1937" y="2535"/>
                        </a:lnTo>
                        <a:lnTo>
                          <a:pt x="1900" y="2568"/>
                        </a:lnTo>
                        <a:lnTo>
                          <a:pt x="1868" y="2606"/>
                        </a:lnTo>
                        <a:lnTo>
                          <a:pt x="1838" y="2651"/>
                        </a:lnTo>
                        <a:lnTo>
                          <a:pt x="1813" y="2691"/>
                        </a:lnTo>
                        <a:lnTo>
                          <a:pt x="1786" y="2723"/>
                        </a:lnTo>
                        <a:lnTo>
                          <a:pt x="1756" y="2746"/>
                        </a:lnTo>
                        <a:lnTo>
                          <a:pt x="1724" y="2764"/>
                        </a:lnTo>
                        <a:lnTo>
                          <a:pt x="1690" y="2773"/>
                        </a:lnTo>
                        <a:lnTo>
                          <a:pt x="1656" y="2774"/>
                        </a:lnTo>
                        <a:lnTo>
                          <a:pt x="1618" y="2769"/>
                        </a:lnTo>
                        <a:lnTo>
                          <a:pt x="1578" y="2756"/>
                        </a:lnTo>
                        <a:lnTo>
                          <a:pt x="1539" y="2734"/>
                        </a:lnTo>
                        <a:lnTo>
                          <a:pt x="1483" y="2708"/>
                        </a:lnTo>
                        <a:lnTo>
                          <a:pt x="1429" y="2691"/>
                        </a:lnTo>
                        <a:lnTo>
                          <a:pt x="1375" y="2682"/>
                        </a:lnTo>
                        <a:lnTo>
                          <a:pt x="1321" y="2682"/>
                        </a:lnTo>
                        <a:lnTo>
                          <a:pt x="1267" y="2691"/>
                        </a:lnTo>
                        <a:lnTo>
                          <a:pt x="1213" y="2708"/>
                        </a:lnTo>
                        <a:lnTo>
                          <a:pt x="1158" y="2734"/>
                        </a:lnTo>
                        <a:lnTo>
                          <a:pt x="1117" y="2756"/>
                        </a:lnTo>
                        <a:lnTo>
                          <a:pt x="1078" y="2769"/>
                        </a:lnTo>
                        <a:lnTo>
                          <a:pt x="1041" y="2774"/>
                        </a:lnTo>
                        <a:lnTo>
                          <a:pt x="1006" y="2773"/>
                        </a:lnTo>
                        <a:lnTo>
                          <a:pt x="973" y="2764"/>
                        </a:lnTo>
                        <a:lnTo>
                          <a:pt x="940" y="2746"/>
                        </a:lnTo>
                        <a:lnTo>
                          <a:pt x="911" y="2723"/>
                        </a:lnTo>
                        <a:lnTo>
                          <a:pt x="884" y="2691"/>
                        </a:lnTo>
                        <a:lnTo>
                          <a:pt x="858" y="2651"/>
                        </a:lnTo>
                        <a:lnTo>
                          <a:pt x="829" y="2606"/>
                        </a:lnTo>
                        <a:lnTo>
                          <a:pt x="795" y="2568"/>
                        </a:lnTo>
                        <a:lnTo>
                          <a:pt x="759" y="2535"/>
                        </a:lnTo>
                        <a:lnTo>
                          <a:pt x="720" y="2507"/>
                        </a:lnTo>
                        <a:lnTo>
                          <a:pt x="677" y="2486"/>
                        </a:lnTo>
                        <a:lnTo>
                          <a:pt x="632" y="2470"/>
                        </a:lnTo>
                        <a:lnTo>
                          <a:pt x="582" y="2460"/>
                        </a:lnTo>
                        <a:lnTo>
                          <a:pt x="529" y="2457"/>
                        </a:lnTo>
                        <a:lnTo>
                          <a:pt x="488" y="2454"/>
                        </a:lnTo>
                        <a:lnTo>
                          <a:pt x="450" y="2446"/>
                        </a:lnTo>
                        <a:lnTo>
                          <a:pt x="418" y="2434"/>
                        </a:lnTo>
                        <a:lnTo>
                          <a:pt x="390" y="2418"/>
                        </a:lnTo>
                        <a:lnTo>
                          <a:pt x="365" y="2398"/>
                        </a:lnTo>
                        <a:lnTo>
                          <a:pt x="346" y="2373"/>
                        </a:lnTo>
                        <a:lnTo>
                          <a:pt x="329" y="2344"/>
                        </a:lnTo>
                        <a:lnTo>
                          <a:pt x="319" y="2310"/>
                        </a:lnTo>
                        <a:lnTo>
                          <a:pt x="311" y="2273"/>
                        </a:lnTo>
                        <a:lnTo>
                          <a:pt x="309" y="2229"/>
                        </a:lnTo>
                        <a:lnTo>
                          <a:pt x="305" y="2175"/>
                        </a:lnTo>
                        <a:lnTo>
                          <a:pt x="296" y="2124"/>
                        </a:lnTo>
                        <a:lnTo>
                          <a:pt x="281" y="2077"/>
                        </a:lnTo>
                        <a:lnTo>
                          <a:pt x="260" y="2033"/>
                        </a:lnTo>
                        <a:lnTo>
                          <a:pt x="233" y="1993"/>
                        </a:lnTo>
                        <a:lnTo>
                          <a:pt x="201" y="1956"/>
                        </a:lnTo>
                        <a:lnTo>
                          <a:pt x="163" y="1922"/>
                        </a:lnTo>
                        <a:lnTo>
                          <a:pt x="120" y="1891"/>
                        </a:lnTo>
                        <a:lnTo>
                          <a:pt x="81" y="1865"/>
                        </a:lnTo>
                        <a:lnTo>
                          <a:pt x="50" y="1837"/>
                        </a:lnTo>
                        <a:lnTo>
                          <a:pt x="27" y="1807"/>
                        </a:lnTo>
                        <a:lnTo>
                          <a:pt x="10" y="1774"/>
                        </a:lnTo>
                        <a:lnTo>
                          <a:pt x="1" y="1739"/>
                        </a:lnTo>
                        <a:lnTo>
                          <a:pt x="0" y="1703"/>
                        </a:lnTo>
                        <a:lnTo>
                          <a:pt x="5" y="1665"/>
                        </a:lnTo>
                        <a:lnTo>
                          <a:pt x="18" y="1624"/>
                        </a:lnTo>
                        <a:lnTo>
                          <a:pt x="39" y="1582"/>
                        </a:lnTo>
                        <a:lnTo>
                          <a:pt x="64" y="1526"/>
                        </a:lnTo>
                        <a:lnTo>
                          <a:pt x="81" y="1470"/>
                        </a:lnTo>
                        <a:lnTo>
                          <a:pt x="90" y="1415"/>
                        </a:lnTo>
                        <a:lnTo>
                          <a:pt x="90" y="1359"/>
                        </a:lnTo>
                        <a:lnTo>
                          <a:pt x="81" y="1304"/>
                        </a:lnTo>
                        <a:lnTo>
                          <a:pt x="64" y="1248"/>
                        </a:lnTo>
                        <a:lnTo>
                          <a:pt x="39" y="1192"/>
                        </a:lnTo>
                        <a:lnTo>
                          <a:pt x="18" y="1150"/>
                        </a:lnTo>
                        <a:lnTo>
                          <a:pt x="5" y="1109"/>
                        </a:lnTo>
                        <a:lnTo>
                          <a:pt x="0" y="1071"/>
                        </a:lnTo>
                        <a:lnTo>
                          <a:pt x="1" y="1035"/>
                        </a:lnTo>
                        <a:lnTo>
                          <a:pt x="10" y="1001"/>
                        </a:lnTo>
                        <a:lnTo>
                          <a:pt x="27" y="967"/>
                        </a:lnTo>
                        <a:lnTo>
                          <a:pt x="50" y="937"/>
                        </a:lnTo>
                        <a:lnTo>
                          <a:pt x="81" y="909"/>
                        </a:lnTo>
                        <a:lnTo>
                          <a:pt x="120" y="883"/>
                        </a:lnTo>
                        <a:lnTo>
                          <a:pt x="163" y="852"/>
                        </a:lnTo>
                        <a:lnTo>
                          <a:pt x="201" y="818"/>
                        </a:lnTo>
                        <a:lnTo>
                          <a:pt x="233" y="781"/>
                        </a:lnTo>
                        <a:lnTo>
                          <a:pt x="260" y="740"/>
                        </a:lnTo>
                        <a:lnTo>
                          <a:pt x="281" y="696"/>
                        </a:lnTo>
                        <a:lnTo>
                          <a:pt x="296" y="648"/>
                        </a:lnTo>
                        <a:lnTo>
                          <a:pt x="305" y="598"/>
                        </a:lnTo>
                        <a:lnTo>
                          <a:pt x="309" y="544"/>
                        </a:lnTo>
                        <a:lnTo>
                          <a:pt x="311" y="502"/>
                        </a:lnTo>
                        <a:lnTo>
                          <a:pt x="319" y="463"/>
                        </a:lnTo>
                        <a:lnTo>
                          <a:pt x="329" y="430"/>
                        </a:lnTo>
                        <a:lnTo>
                          <a:pt x="346" y="401"/>
                        </a:lnTo>
                        <a:lnTo>
                          <a:pt x="365" y="376"/>
                        </a:lnTo>
                        <a:lnTo>
                          <a:pt x="390" y="355"/>
                        </a:lnTo>
                        <a:lnTo>
                          <a:pt x="418" y="339"/>
                        </a:lnTo>
                        <a:lnTo>
                          <a:pt x="450" y="327"/>
                        </a:lnTo>
                        <a:lnTo>
                          <a:pt x="488" y="320"/>
                        </a:lnTo>
                        <a:lnTo>
                          <a:pt x="529" y="318"/>
                        </a:lnTo>
                        <a:lnTo>
                          <a:pt x="582" y="314"/>
                        </a:lnTo>
                        <a:lnTo>
                          <a:pt x="632" y="304"/>
                        </a:lnTo>
                        <a:lnTo>
                          <a:pt x="677" y="288"/>
                        </a:lnTo>
                        <a:lnTo>
                          <a:pt x="720" y="267"/>
                        </a:lnTo>
                        <a:lnTo>
                          <a:pt x="759" y="239"/>
                        </a:lnTo>
                        <a:lnTo>
                          <a:pt x="795" y="206"/>
                        </a:lnTo>
                        <a:lnTo>
                          <a:pt x="829" y="167"/>
                        </a:lnTo>
                        <a:lnTo>
                          <a:pt x="857" y="122"/>
                        </a:lnTo>
                        <a:lnTo>
                          <a:pt x="884" y="83"/>
                        </a:lnTo>
                        <a:lnTo>
                          <a:pt x="911" y="51"/>
                        </a:lnTo>
                        <a:lnTo>
                          <a:pt x="940" y="28"/>
                        </a:lnTo>
                        <a:lnTo>
                          <a:pt x="973" y="10"/>
                        </a:lnTo>
                        <a:lnTo>
                          <a:pt x="1006" y="1"/>
                        </a:lnTo>
                        <a:lnTo>
                          <a:pt x="1041"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31" name="Freeform 19">
                    <a:extLst>
                      <a:ext uri="{FF2B5EF4-FFF2-40B4-BE49-F238E27FC236}">
                        <a16:creationId xmlns:a16="http://schemas.microsoft.com/office/drawing/2014/main" id="{46D6CBB0-E126-4748-2652-C7826BAE9F42}"/>
                      </a:ext>
                    </a:extLst>
                  </p:cNvPr>
                  <p:cNvSpPr>
                    <a:spLocks/>
                  </p:cNvSpPr>
                  <p:nvPr/>
                </p:nvSpPr>
                <p:spPr bwMode="auto">
                  <a:xfrm>
                    <a:off x="7472661" y="2503802"/>
                    <a:ext cx="156303" cy="188216"/>
                  </a:xfrm>
                  <a:custGeom>
                    <a:avLst/>
                    <a:gdLst>
                      <a:gd name="T0" fmla="*/ 596 w 1292"/>
                      <a:gd name="T1" fmla="*/ 3 h 1558"/>
                      <a:gd name="T2" fmla="*/ 602 w 1292"/>
                      <a:gd name="T3" fmla="*/ 13 h 1558"/>
                      <a:gd name="T4" fmla="*/ 619 w 1292"/>
                      <a:gd name="T5" fmla="*/ 32 h 1558"/>
                      <a:gd name="T6" fmla="*/ 650 w 1292"/>
                      <a:gd name="T7" fmla="*/ 51 h 1558"/>
                      <a:gd name="T8" fmla="*/ 697 w 1292"/>
                      <a:gd name="T9" fmla="*/ 67 h 1558"/>
                      <a:gd name="T10" fmla="*/ 768 w 1292"/>
                      <a:gd name="T11" fmla="*/ 74 h 1558"/>
                      <a:gd name="T12" fmla="*/ 857 w 1292"/>
                      <a:gd name="T13" fmla="*/ 83 h 1558"/>
                      <a:gd name="T14" fmla="*/ 925 w 1292"/>
                      <a:gd name="T15" fmla="*/ 106 h 1558"/>
                      <a:gd name="T16" fmla="*/ 976 w 1292"/>
                      <a:gd name="T17" fmla="*/ 138 h 1558"/>
                      <a:gd name="T18" fmla="*/ 1015 w 1292"/>
                      <a:gd name="T19" fmla="*/ 176 h 1558"/>
                      <a:gd name="T20" fmla="*/ 1047 w 1292"/>
                      <a:gd name="T21" fmla="*/ 218 h 1558"/>
                      <a:gd name="T22" fmla="*/ 1077 w 1292"/>
                      <a:gd name="T23" fmla="*/ 262 h 1558"/>
                      <a:gd name="T24" fmla="*/ 1108 w 1292"/>
                      <a:gd name="T25" fmla="*/ 303 h 1558"/>
                      <a:gd name="T26" fmla="*/ 1144 w 1292"/>
                      <a:gd name="T27" fmla="*/ 339 h 1558"/>
                      <a:gd name="T28" fmla="*/ 1191 w 1292"/>
                      <a:gd name="T29" fmla="*/ 365 h 1558"/>
                      <a:gd name="T30" fmla="*/ 1254 w 1292"/>
                      <a:gd name="T31" fmla="*/ 382 h 1558"/>
                      <a:gd name="T32" fmla="*/ 1290 w 1292"/>
                      <a:gd name="T33" fmla="*/ 388 h 1558"/>
                      <a:gd name="T34" fmla="*/ 1279 w 1292"/>
                      <a:gd name="T35" fmla="*/ 413 h 1558"/>
                      <a:gd name="T36" fmla="*/ 1255 w 1292"/>
                      <a:gd name="T37" fmla="*/ 459 h 1558"/>
                      <a:gd name="T38" fmla="*/ 1225 w 1292"/>
                      <a:gd name="T39" fmla="*/ 525 h 1558"/>
                      <a:gd name="T40" fmla="*/ 1186 w 1292"/>
                      <a:gd name="T41" fmla="*/ 607 h 1558"/>
                      <a:gd name="T42" fmla="*/ 1141 w 1292"/>
                      <a:gd name="T43" fmla="*/ 703 h 1558"/>
                      <a:gd name="T44" fmla="*/ 1093 w 1292"/>
                      <a:gd name="T45" fmla="*/ 805 h 1558"/>
                      <a:gd name="T46" fmla="*/ 1042 w 1292"/>
                      <a:gd name="T47" fmla="*/ 913 h 1558"/>
                      <a:gd name="T48" fmla="*/ 991 w 1292"/>
                      <a:gd name="T49" fmla="*/ 1024 h 1558"/>
                      <a:gd name="T50" fmla="*/ 940 w 1292"/>
                      <a:gd name="T51" fmla="*/ 1133 h 1558"/>
                      <a:gd name="T52" fmla="*/ 891 w 1292"/>
                      <a:gd name="T53" fmla="*/ 1236 h 1558"/>
                      <a:gd name="T54" fmla="*/ 848 w 1292"/>
                      <a:gd name="T55" fmla="*/ 1330 h 1558"/>
                      <a:gd name="T56" fmla="*/ 809 w 1292"/>
                      <a:gd name="T57" fmla="*/ 1413 h 1558"/>
                      <a:gd name="T58" fmla="*/ 777 w 1292"/>
                      <a:gd name="T59" fmla="*/ 1481 h 1558"/>
                      <a:gd name="T60" fmla="*/ 755 w 1292"/>
                      <a:gd name="T61" fmla="*/ 1529 h 1558"/>
                      <a:gd name="T62" fmla="*/ 742 w 1292"/>
                      <a:gd name="T63" fmla="*/ 1555 h 1558"/>
                      <a:gd name="T64" fmla="*/ 477 w 1292"/>
                      <a:gd name="T65" fmla="*/ 1149 h 1558"/>
                      <a:gd name="T66" fmla="*/ 596 w 1292"/>
                      <a:gd name="T67"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58">
                        <a:moveTo>
                          <a:pt x="596" y="0"/>
                        </a:moveTo>
                        <a:lnTo>
                          <a:pt x="596" y="3"/>
                        </a:lnTo>
                        <a:lnTo>
                          <a:pt x="598" y="6"/>
                        </a:lnTo>
                        <a:lnTo>
                          <a:pt x="602" y="13"/>
                        </a:lnTo>
                        <a:lnTo>
                          <a:pt x="608" y="22"/>
                        </a:lnTo>
                        <a:lnTo>
                          <a:pt x="619" y="32"/>
                        </a:lnTo>
                        <a:lnTo>
                          <a:pt x="632" y="42"/>
                        </a:lnTo>
                        <a:lnTo>
                          <a:pt x="650" y="51"/>
                        </a:lnTo>
                        <a:lnTo>
                          <a:pt x="671" y="61"/>
                        </a:lnTo>
                        <a:lnTo>
                          <a:pt x="697" y="67"/>
                        </a:lnTo>
                        <a:lnTo>
                          <a:pt x="731" y="71"/>
                        </a:lnTo>
                        <a:lnTo>
                          <a:pt x="768" y="74"/>
                        </a:lnTo>
                        <a:lnTo>
                          <a:pt x="816" y="77"/>
                        </a:lnTo>
                        <a:lnTo>
                          <a:pt x="857" y="83"/>
                        </a:lnTo>
                        <a:lnTo>
                          <a:pt x="893" y="93"/>
                        </a:lnTo>
                        <a:lnTo>
                          <a:pt x="925" y="106"/>
                        </a:lnTo>
                        <a:lnTo>
                          <a:pt x="952" y="120"/>
                        </a:lnTo>
                        <a:lnTo>
                          <a:pt x="976" y="138"/>
                        </a:lnTo>
                        <a:lnTo>
                          <a:pt x="997" y="156"/>
                        </a:lnTo>
                        <a:lnTo>
                          <a:pt x="1015" y="176"/>
                        </a:lnTo>
                        <a:lnTo>
                          <a:pt x="1032" y="197"/>
                        </a:lnTo>
                        <a:lnTo>
                          <a:pt x="1047" y="218"/>
                        </a:lnTo>
                        <a:lnTo>
                          <a:pt x="1063" y="241"/>
                        </a:lnTo>
                        <a:lnTo>
                          <a:pt x="1077" y="262"/>
                        </a:lnTo>
                        <a:lnTo>
                          <a:pt x="1092" y="283"/>
                        </a:lnTo>
                        <a:lnTo>
                          <a:pt x="1108" y="303"/>
                        </a:lnTo>
                        <a:lnTo>
                          <a:pt x="1124" y="321"/>
                        </a:lnTo>
                        <a:lnTo>
                          <a:pt x="1144" y="339"/>
                        </a:lnTo>
                        <a:lnTo>
                          <a:pt x="1167" y="353"/>
                        </a:lnTo>
                        <a:lnTo>
                          <a:pt x="1191" y="365"/>
                        </a:lnTo>
                        <a:lnTo>
                          <a:pt x="1221" y="376"/>
                        </a:lnTo>
                        <a:lnTo>
                          <a:pt x="1254" y="382"/>
                        </a:lnTo>
                        <a:lnTo>
                          <a:pt x="1292" y="385"/>
                        </a:lnTo>
                        <a:lnTo>
                          <a:pt x="1290" y="388"/>
                        </a:lnTo>
                        <a:lnTo>
                          <a:pt x="1285" y="397"/>
                        </a:lnTo>
                        <a:lnTo>
                          <a:pt x="1279" y="413"/>
                        </a:lnTo>
                        <a:lnTo>
                          <a:pt x="1268" y="433"/>
                        </a:lnTo>
                        <a:lnTo>
                          <a:pt x="1255" y="459"/>
                        </a:lnTo>
                        <a:lnTo>
                          <a:pt x="1241" y="491"/>
                        </a:lnTo>
                        <a:lnTo>
                          <a:pt x="1225" y="525"/>
                        </a:lnTo>
                        <a:lnTo>
                          <a:pt x="1205" y="565"/>
                        </a:lnTo>
                        <a:lnTo>
                          <a:pt x="1186" y="607"/>
                        </a:lnTo>
                        <a:lnTo>
                          <a:pt x="1164" y="654"/>
                        </a:lnTo>
                        <a:lnTo>
                          <a:pt x="1141" y="703"/>
                        </a:lnTo>
                        <a:lnTo>
                          <a:pt x="1118" y="753"/>
                        </a:lnTo>
                        <a:lnTo>
                          <a:pt x="1093" y="805"/>
                        </a:lnTo>
                        <a:lnTo>
                          <a:pt x="1068" y="859"/>
                        </a:lnTo>
                        <a:lnTo>
                          <a:pt x="1042" y="913"/>
                        </a:lnTo>
                        <a:lnTo>
                          <a:pt x="1016" y="969"/>
                        </a:lnTo>
                        <a:lnTo>
                          <a:pt x="991" y="1024"/>
                        </a:lnTo>
                        <a:lnTo>
                          <a:pt x="965" y="1079"/>
                        </a:lnTo>
                        <a:lnTo>
                          <a:pt x="940" y="1133"/>
                        </a:lnTo>
                        <a:lnTo>
                          <a:pt x="916" y="1185"/>
                        </a:lnTo>
                        <a:lnTo>
                          <a:pt x="891" y="1236"/>
                        </a:lnTo>
                        <a:lnTo>
                          <a:pt x="868" y="1284"/>
                        </a:lnTo>
                        <a:lnTo>
                          <a:pt x="848" y="1330"/>
                        </a:lnTo>
                        <a:lnTo>
                          <a:pt x="827" y="1374"/>
                        </a:lnTo>
                        <a:lnTo>
                          <a:pt x="809" y="1413"/>
                        </a:lnTo>
                        <a:lnTo>
                          <a:pt x="792" y="1449"/>
                        </a:lnTo>
                        <a:lnTo>
                          <a:pt x="777" y="1481"/>
                        </a:lnTo>
                        <a:lnTo>
                          <a:pt x="765" y="1507"/>
                        </a:lnTo>
                        <a:lnTo>
                          <a:pt x="755" y="1529"/>
                        </a:lnTo>
                        <a:lnTo>
                          <a:pt x="747" y="1545"/>
                        </a:lnTo>
                        <a:lnTo>
                          <a:pt x="742" y="1555"/>
                        </a:lnTo>
                        <a:lnTo>
                          <a:pt x="741" y="1558"/>
                        </a:lnTo>
                        <a:lnTo>
                          <a:pt x="477" y="1149"/>
                        </a:lnTo>
                        <a:lnTo>
                          <a:pt x="0" y="1204"/>
                        </a:lnTo>
                        <a:lnTo>
                          <a:pt x="596"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32" name="Freeform 20">
                    <a:extLst>
                      <a:ext uri="{FF2B5EF4-FFF2-40B4-BE49-F238E27FC236}">
                        <a16:creationId xmlns:a16="http://schemas.microsoft.com/office/drawing/2014/main" id="{385600C9-A002-7982-EA25-EC69012792AB}"/>
                      </a:ext>
                    </a:extLst>
                  </p:cNvPr>
                  <p:cNvSpPr>
                    <a:spLocks/>
                  </p:cNvSpPr>
                  <p:nvPr/>
                </p:nvSpPr>
                <p:spPr bwMode="auto">
                  <a:xfrm>
                    <a:off x="7701494" y="2509604"/>
                    <a:ext cx="158116" cy="185315"/>
                  </a:xfrm>
                  <a:custGeom>
                    <a:avLst/>
                    <a:gdLst>
                      <a:gd name="T0" fmla="*/ 703 w 1306"/>
                      <a:gd name="T1" fmla="*/ 0 h 1534"/>
                      <a:gd name="T2" fmla="*/ 1306 w 1306"/>
                      <a:gd name="T3" fmla="*/ 1156 h 1534"/>
                      <a:gd name="T4" fmla="*/ 836 w 1306"/>
                      <a:gd name="T5" fmla="*/ 1094 h 1534"/>
                      <a:gd name="T6" fmla="*/ 671 w 1306"/>
                      <a:gd name="T7" fmla="*/ 1534 h 1534"/>
                      <a:gd name="T8" fmla="*/ 0 w 1306"/>
                      <a:gd name="T9" fmla="*/ 345 h 1534"/>
                      <a:gd name="T10" fmla="*/ 3 w 1306"/>
                      <a:gd name="T11" fmla="*/ 345 h 1534"/>
                      <a:gd name="T12" fmla="*/ 12 w 1306"/>
                      <a:gd name="T13" fmla="*/ 346 h 1534"/>
                      <a:gd name="T14" fmla="*/ 28 w 1306"/>
                      <a:gd name="T15" fmla="*/ 346 h 1534"/>
                      <a:gd name="T16" fmla="*/ 48 w 1306"/>
                      <a:gd name="T17" fmla="*/ 346 h 1534"/>
                      <a:gd name="T18" fmla="*/ 72 w 1306"/>
                      <a:gd name="T19" fmla="*/ 344 h 1534"/>
                      <a:gd name="T20" fmla="*/ 100 w 1306"/>
                      <a:gd name="T21" fmla="*/ 338 h 1534"/>
                      <a:gd name="T22" fmla="*/ 129 w 1306"/>
                      <a:gd name="T23" fmla="*/ 329 h 1534"/>
                      <a:gd name="T24" fmla="*/ 160 w 1306"/>
                      <a:gd name="T25" fmla="*/ 317 h 1534"/>
                      <a:gd name="T26" fmla="*/ 192 w 1306"/>
                      <a:gd name="T27" fmla="*/ 299 h 1534"/>
                      <a:gd name="T28" fmla="*/ 225 w 1306"/>
                      <a:gd name="T29" fmla="*/ 275 h 1534"/>
                      <a:gd name="T30" fmla="*/ 257 w 1306"/>
                      <a:gd name="T31" fmla="*/ 244 h 1534"/>
                      <a:gd name="T32" fmla="*/ 271 w 1306"/>
                      <a:gd name="T33" fmla="*/ 230 h 1534"/>
                      <a:gd name="T34" fmla="*/ 283 w 1306"/>
                      <a:gd name="T35" fmla="*/ 215 h 1534"/>
                      <a:gd name="T36" fmla="*/ 293 w 1306"/>
                      <a:gd name="T37" fmla="*/ 201 h 1534"/>
                      <a:gd name="T38" fmla="*/ 302 w 1306"/>
                      <a:gd name="T39" fmla="*/ 186 h 1534"/>
                      <a:gd name="T40" fmla="*/ 310 w 1306"/>
                      <a:gd name="T41" fmla="*/ 172 h 1534"/>
                      <a:gd name="T42" fmla="*/ 317 w 1306"/>
                      <a:gd name="T43" fmla="*/ 157 h 1534"/>
                      <a:gd name="T44" fmla="*/ 326 w 1306"/>
                      <a:gd name="T45" fmla="*/ 142 h 1534"/>
                      <a:gd name="T46" fmla="*/ 335 w 1306"/>
                      <a:gd name="T47" fmla="*/ 128 h 1534"/>
                      <a:gd name="T48" fmla="*/ 347 w 1306"/>
                      <a:gd name="T49" fmla="*/ 113 h 1534"/>
                      <a:gd name="T50" fmla="*/ 361 w 1306"/>
                      <a:gd name="T51" fmla="*/ 100 h 1534"/>
                      <a:gd name="T52" fmla="*/ 379 w 1306"/>
                      <a:gd name="T53" fmla="*/ 86 h 1534"/>
                      <a:gd name="T54" fmla="*/ 400 w 1306"/>
                      <a:gd name="T55" fmla="*/ 72 h 1534"/>
                      <a:gd name="T56" fmla="*/ 425 w 1306"/>
                      <a:gd name="T57" fmla="*/ 60 h 1534"/>
                      <a:gd name="T58" fmla="*/ 455 w 1306"/>
                      <a:gd name="T59" fmla="*/ 48 h 1534"/>
                      <a:gd name="T60" fmla="*/ 491 w 1306"/>
                      <a:gd name="T61" fmla="*/ 37 h 1534"/>
                      <a:gd name="T62" fmla="*/ 533 w 1306"/>
                      <a:gd name="T63" fmla="*/ 26 h 1534"/>
                      <a:gd name="T64" fmla="*/ 582 w 1306"/>
                      <a:gd name="T65" fmla="*/ 15 h 1534"/>
                      <a:gd name="T66" fmla="*/ 639 w 1306"/>
                      <a:gd name="T67" fmla="*/ 7 h 1534"/>
                      <a:gd name="T68" fmla="*/ 703 w 1306"/>
                      <a:gd name="T6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6" h="1534">
                        <a:moveTo>
                          <a:pt x="703" y="0"/>
                        </a:moveTo>
                        <a:lnTo>
                          <a:pt x="1306" y="1156"/>
                        </a:lnTo>
                        <a:lnTo>
                          <a:pt x="836" y="1094"/>
                        </a:lnTo>
                        <a:lnTo>
                          <a:pt x="671" y="1534"/>
                        </a:lnTo>
                        <a:lnTo>
                          <a:pt x="0" y="345"/>
                        </a:lnTo>
                        <a:lnTo>
                          <a:pt x="3" y="345"/>
                        </a:lnTo>
                        <a:lnTo>
                          <a:pt x="12" y="346"/>
                        </a:lnTo>
                        <a:lnTo>
                          <a:pt x="28" y="346"/>
                        </a:lnTo>
                        <a:lnTo>
                          <a:pt x="48" y="346"/>
                        </a:lnTo>
                        <a:lnTo>
                          <a:pt x="72" y="344"/>
                        </a:lnTo>
                        <a:lnTo>
                          <a:pt x="100" y="338"/>
                        </a:lnTo>
                        <a:lnTo>
                          <a:pt x="129" y="329"/>
                        </a:lnTo>
                        <a:lnTo>
                          <a:pt x="160" y="317"/>
                        </a:lnTo>
                        <a:lnTo>
                          <a:pt x="192" y="299"/>
                        </a:lnTo>
                        <a:lnTo>
                          <a:pt x="225" y="275"/>
                        </a:lnTo>
                        <a:lnTo>
                          <a:pt x="257" y="244"/>
                        </a:lnTo>
                        <a:lnTo>
                          <a:pt x="271" y="230"/>
                        </a:lnTo>
                        <a:lnTo>
                          <a:pt x="283" y="215"/>
                        </a:lnTo>
                        <a:lnTo>
                          <a:pt x="293" y="201"/>
                        </a:lnTo>
                        <a:lnTo>
                          <a:pt x="302" y="186"/>
                        </a:lnTo>
                        <a:lnTo>
                          <a:pt x="310" y="172"/>
                        </a:lnTo>
                        <a:lnTo>
                          <a:pt x="317" y="157"/>
                        </a:lnTo>
                        <a:lnTo>
                          <a:pt x="326" y="142"/>
                        </a:lnTo>
                        <a:lnTo>
                          <a:pt x="335" y="128"/>
                        </a:lnTo>
                        <a:lnTo>
                          <a:pt x="347" y="113"/>
                        </a:lnTo>
                        <a:lnTo>
                          <a:pt x="361" y="100"/>
                        </a:lnTo>
                        <a:lnTo>
                          <a:pt x="379" y="86"/>
                        </a:lnTo>
                        <a:lnTo>
                          <a:pt x="400" y="72"/>
                        </a:lnTo>
                        <a:lnTo>
                          <a:pt x="425" y="60"/>
                        </a:lnTo>
                        <a:lnTo>
                          <a:pt x="455" y="48"/>
                        </a:lnTo>
                        <a:lnTo>
                          <a:pt x="491" y="37"/>
                        </a:lnTo>
                        <a:lnTo>
                          <a:pt x="533" y="26"/>
                        </a:lnTo>
                        <a:lnTo>
                          <a:pt x="582" y="15"/>
                        </a:lnTo>
                        <a:lnTo>
                          <a:pt x="639" y="7"/>
                        </a:lnTo>
                        <a:lnTo>
                          <a:pt x="703"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
                <p:nvSpPr>
                  <p:cNvPr id="33" name="Freeform 21">
                    <a:extLst>
                      <a:ext uri="{FF2B5EF4-FFF2-40B4-BE49-F238E27FC236}">
                        <a16:creationId xmlns:a16="http://schemas.microsoft.com/office/drawing/2014/main" id="{454C2B7C-ACC1-1C56-57F8-BFC1EFE53E4F}"/>
                      </a:ext>
                    </a:extLst>
                  </p:cNvPr>
                  <p:cNvSpPr>
                    <a:spLocks/>
                  </p:cNvSpPr>
                  <p:nvPr/>
                </p:nvSpPr>
                <p:spPr bwMode="auto">
                  <a:xfrm>
                    <a:off x="7601040" y="2305432"/>
                    <a:ext cx="130192" cy="126928"/>
                  </a:xfrm>
                  <a:custGeom>
                    <a:avLst/>
                    <a:gdLst>
                      <a:gd name="T0" fmla="*/ 537 w 1075"/>
                      <a:gd name="T1" fmla="*/ 0 h 1051"/>
                      <a:gd name="T2" fmla="*/ 703 w 1075"/>
                      <a:gd name="T3" fmla="*/ 345 h 1051"/>
                      <a:gd name="T4" fmla="*/ 1075 w 1075"/>
                      <a:gd name="T5" fmla="*/ 401 h 1051"/>
                      <a:gd name="T6" fmla="*/ 806 w 1075"/>
                      <a:gd name="T7" fmla="*/ 671 h 1051"/>
                      <a:gd name="T8" fmla="*/ 869 w 1075"/>
                      <a:gd name="T9" fmla="*/ 1051 h 1051"/>
                      <a:gd name="T10" fmla="*/ 537 w 1075"/>
                      <a:gd name="T11" fmla="*/ 872 h 1051"/>
                      <a:gd name="T12" fmla="*/ 205 w 1075"/>
                      <a:gd name="T13" fmla="*/ 1051 h 1051"/>
                      <a:gd name="T14" fmla="*/ 268 w 1075"/>
                      <a:gd name="T15" fmla="*/ 671 h 1051"/>
                      <a:gd name="T16" fmla="*/ 0 w 1075"/>
                      <a:gd name="T17" fmla="*/ 401 h 1051"/>
                      <a:gd name="T18" fmla="*/ 371 w 1075"/>
                      <a:gd name="T19" fmla="*/ 345 h 1051"/>
                      <a:gd name="T20" fmla="*/ 537 w 1075"/>
                      <a:gd name="T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5" h="1051">
                        <a:moveTo>
                          <a:pt x="537" y="0"/>
                        </a:moveTo>
                        <a:lnTo>
                          <a:pt x="703" y="345"/>
                        </a:lnTo>
                        <a:lnTo>
                          <a:pt x="1075" y="401"/>
                        </a:lnTo>
                        <a:lnTo>
                          <a:pt x="806" y="671"/>
                        </a:lnTo>
                        <a:lnTo>
                          <a:pt x="869" y="1051"/>
                        </a:lnTo>
                        <a:lnTo>
                          <a:pt x="537" y="872"/>
                        </a:lnTo>
                        <a:lnTo>
                          <a:pt x="205" y="1051"/>
                        </a:lnTo>
                        <a:lnTo>
                          <a:pt x="268" y="671"/>
                        </a:lnTo>
                        <a:lnTo>
                          <a:pt x="0" y="401"/>
                        </a:lnTo>
                        <a:lnTo>
                          <a:pt x="371" y="345"/>
                        </a:lnTo>
                        <a:lnTo>
                          <a:pt x="537" y="0"/>
                        </a:lnTo>
                        <a:close/>
                      </a:path>
                    </a:pathLst>
                  </a:custGeom>
                  <a:grpFill/>
                  <a:ln w="0">
                    <a:noFill/>
                    <a:prstDash val="solid"/>
                    <a:round/>
                    <a:headEnd/>
                    <a:tailEnd/>
                  </a:ln>
                </p:spPr>
                <p:txBody>
                  <a:bodyPr vert="horz" wrap="square" lIns="51435" tIns="25718" rIns="51435" bIns="25718"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IN" sz="1013"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grpSp>
          </p:grpSp>
          <p:sp>
            <p:nvSpPr>
              <p:cNvPr id="24" name="Rectangle 23">
                <a:extLst>
                  <a:ext uri="{FF2B5EF4-FFF2-40B4-BE49-F238E27FC236}">
                    <a16:creationId xmlns:a16="http://schemas.microsoft.com/office/drawing/2014/main" id="{EA6DDDCC-37F4-A377-2E88-6151BADC954D}"/>
                  </a:ext>
                </a:extLst>
              </p:cNvPr>
              <p:cNvSpPr/>
              <p:nvPr/>
            </p:nvSpPr>
            <p:spPr>
              <a:xfrm>
                <a:off x="118644" y="1038951"/>
                <a:ext cx="4301855" cy="610236"/>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5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National Diversity Council Leader of the Year, 2019</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5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Lowered Turnover by 21% at </a:t>
                </a:r>
                <a:r>
                  <a:rPr kumimoji="0" lang="en-US" sz="750" b="0" i="0" u="none" strike="noStrike" kern="1200" cap="none" spc="0" normalizeH="0" baseline="0" noProof="0" dirty="0" err="1">
                    <a:ln>
                      <a:noFill/>
                    </a:ln>
                    <a:solidFill>
                      <a:srgbClr val="2C2C2C"/>
                    </a:solidFill>
                    <a:effectLst/>
                    <a:uLnTx/>
                    <a:uFillTx/>
                    <a:latin typeface="Calibri" panose="020F0502020204030204"/>
                    <a:ea typeface="+mn-ea"/>
                    <a:cs typeface="Arial" panose="020B0604020202020204" pitchFamily="34" charset="0"/>
                    <a:sym typeface="Arial"/>
                  </a:rPr>
                  <a:t>Enlivant</a:t>
                </a:r>
                <a:endParaRPr kumimoji="0" lang="en-US" sz="75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5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Recently returned to WellCare working alongside a phenomenal team</a:t>
                </a:r>
              </a:p>
            </p:txBody>
          </p:sp>
          <p:grpSp>
            <p:nvGrpSpPr>
              <p:cNvPr id="25" name="Group 24">
                <a:extLst>
                  <a:ext uri="{FF2B5EF4-FFF2-40B4-BE49-F238E27FC236}">
                    <a16:creationId xmlns:a16="http://schemas.microsoft.com/office/drawing/2014/main" id="{993B27B9-B277-2537-2F21-B5428560657A}"/>
                  </a:ext>
                </a:extLst>
              </p:cNvPr>
              <p:cNvGrpSpPr/>
              <p:nvPr/>
            </p:nvGrpSpPr>
            <p:grpSpPr>
              <a:xfrm>
                <a:off x="6487350" y="1446752"/>
                <a:ext cx="2367087" cy="458486"/>
                <a:chOff x="6487350" y="1610352"/>
                <a:chExt cx="2367087" cy="458486"/>
              </a:xfrm>
            </p:grpSpPr>
            <p:sp>
              <p:nvSpPr>
                <p:cNvPr id="26" name="TextBox 25">
                  <a:extLst>
                    <a:ext uri="{FF2B5EF4-FFF2-40B4-BE49-F238E27FC236}">
                      <a16:creationId xmlns:a16="http://schemas.microsoft.com/office/drawing/2014/main" id="{18F3CDBF-E5E7-0C8A-8722-A787D2AD57AD}"/>
                    </a:ext>
                  </a:extLst>
                </p:cNvPr>
                <p:cNvSpPr txBox="1"/>
                <p:nvPr/>
              </p:nvSpPr>
              <p:spPr>
                <a:xfrm>
                  <a:off x="6894321" y="1676387"/>
                  <a:ext cx="1960116" cy="353295"/>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IN" sz="1050" b="1" i="0" u="none" strike="noStrike" kern="0" cap="none" spc="0" normalizeH="0" baseline="0" noProof="0" dirty="0">
                      <a:ln>
                        <a:noFill/>
                      </a:ln>
                      <a:solidFill>
                        <a:srgbClr val="B49C84"/>
                      </a:solidFill>
                      <a:effectLst/>
                      <a:uLnTx/>
                      <a:uFillTx/>
                      <a:latin typeface="Century Gothic" panose="020B0502020202020204" pitchFamily="34" charset="0"/>
                      <a:cs typeface="Arial"/>
                      <a:sym typeface="Arial"/>
                    </a:rPr>
                    <a:t>PERSONAL PROFILE</a:t>
                  </a:r>
                </a:p>
              </p:txBody>
            </p:sp>
            <p:sp>
              <p:nvSpPr>
                <p:cNvPr id="27" name="Freeform 219">
                  <a:extLst>
                    <a:ext uri="{FF2B5EF4-FFF2-40B4-BE49-F238E27FC236}">
                      <a16:creationId xmlns:a16="http://schemas.microsoft.com/office/drawing/2014/main" id="{8E244F7F-A42D-77B5-6773-934FEC9B8429}"/>
                    </a:ext>
                  </a:extLst>
                </p:cNvPr>
                <p:cNvSpPr/>
                <p:nvPr/>
              </p:nvSpPr>
              <p:spPr>
                <a:xfrm>
                  <a:off x="6487350" y="1610352"/>
                  <a:ext cx="458488" cy="458486"/>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B49C84"/>
                </a:solidFill>
                <a:ln w="12700" cap="flat" cmpd="sng" algn="ctr">
                  <a:solidFill>
                    <a:srgbClr val="B49C84"/>
                  </a:solid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Arial"/>
                    <a:sym typeface="Arial"/>
                  </a:endParaRPr>
                </a:p>
              </p:txBody>
            </p:sp>
          </p:grpSp>
        </p:grpSp>
        <p:sp>
          <p:nvSpPr>
            <p:cNvPr id="5" name="Rectangle 4">
              <a:extLst>
                <a:ext uri="{FF2B5EF4-FFF2-40B4-BE49-F238E27FC236}">
                  <a16:creationId xmlns:a16="http://schemas.microsoft.com/office/drawing/2014/main" id="{919A87BE-E3B3-C0DA-7F88-214B01E3944C}"/>
                </a:ext>
              </a:extLst>
            </p:cNvPr>
            <p:cNvSpPr/>
            <p:nvPr/>
          </p:nvSpPr>
          <p:spPr>
            <a:xfrm>
              <a:off x="831539" y="5330330"/>
              <a:ext cx="2107172" cy="9635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Leadership</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People Management</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Simplifying complex issues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English</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p:txBody>
        </p:sp>
        <p:sp>
          <p:nvSpPr>
            <p:cNvPr id="6" name="Rectangle 5">
              <a:extLst>
                <a:ext uri="{FF2B5EF4-FFF2-40B4-BE49-F238E27FC236}">
                  <a16:creationId xmlns:a16="http://schemas.microsoft.com/office/drawing/2014/main" id="{4E62A534-9FCF-3546-EFC2-6D96B4B5F052}"/>
                </a:ext>
              </a:extLst>
            </p:cNvPr>
            <p:cNvSpPr/>
            <p:nvPr/>
          </p:nvSpPr>
          <p:spPr>
            <a:xfrm>
              <a:off x="875317" y="2500480"/>
              <a:ext cx="2692009" cy="132494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err="1">
                  <a:ln>
                    <a:noFill/>
                  </a:ln>
                  <a:solidFill>
                    <a:srgbClr val="2C2C2C"/>
                  </a:solidFill>
                  <a:effectLst/>
                  <a:uLnTx/>
                  <a:uFillTx/>
                  <a:latin typeface="Calibri" panose="020F0502020204030204"/>
                  <a:ea typeface="+mn-ea"/>
                  <a:cs typeface="Arial" panose="020B0604020202020204" pitchFamily="34" charset="0"/>
                  <a:sym typeface="Arial"/>
                </a:rPr>
                <a:t>Enlivant</a:t>
              </a: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 Senior Living</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BCBS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WellCare</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Turning Point of Tampa</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25"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rPr>
                <a:t>Suncoast Center for Community Mental Health</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38"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sym typeface="Arial"/>
              </a:endParaRPr>
            </a:p>
          </p:txBody>
        </p:sp>
      </p:grpSp>
      <p:sp>
        <p:nvSpPr>
          <p:cNvPr id="87" name="TextBox 86">
            <a:extLst>
              <a:ext uri="{FF2B5EF4-FFF2-40B4-BE49-F238E27FC236}">
                <a16:creationId xmlns:a16="http://schemas.microsoft.com/office/drawing/2014/main" id="{C826D2CD-0174-7DC4-7E6A-DD065FCC8F66}"/>
              </a:ext>
            </a:extLst>
          </p:cNvPr>
          <p:cNvSpPr txBox="1"/>
          <p:nvPr/>
        </p:nvSpPr>
        <p:spPr>
          <a:xfrm>
            <a:off x="3640142" y="2208964"/>
            <a:ext cx="12722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Insert Photo Here</a:t>
            </a:r>
          </a:p>
        </p:txBody>
      </p:sp>
      <p:pic>
        <p:nvPicPr>
          <p:cNvPr id="8" name="Picture 7">
            <a:extLst>
              <a:ext uri="{FF2B5EF4-FFF2-40B4-BE49-F238E27FC236}">
                <a16:creationId xmlns:a16="http://schemas.microsoft.com/office/drawing/2014/main" id="{AA0EBF70-FB82-B861-62C9-9418E312ABDA}"/>
              </a:ext>
            </a:extLst>
          </p:cNvPr>
          <p:cNvPicPr>
            <a:picLocks noChangeAspect="1"/>
          </p:cNvPicPr>
          <p:nvPr/>
        </p:nvPicPr>
        <p:blipFill>
          <a:blip r:embed="rId2"/>
          <a:stretch>
            <a:fillRect/>
          </a:stretch>
        </p:blipFill>
        <p:spPr>
          <a:xfrm>
            <a:off x="3455139" y="1841103"/>
            <a:ext cx="1622743" cy="1622743"/>
          </a:xfrm>
          <a:prstGeom prst="ellipse">
            <a:avLst/>
          </a:prstGeom>
          <a:ln>
            <a:noFill/>
          </a:ln>
          <a:effectLst>
            <a:softEdge rad="112500"/>
          </a:effectLst>
        </p:spPr>
      </p:pic>
    </p:spTree>
    <p:extLst>
      <p:ext uri="{BB962C8B-B14F-4D97-AF65-F5344CB8AC3E}">
        <p14:creationId xmlns:p14="http://schemas.microsoft.com/office/powerpoint/2010/main" val="1537689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5" name="Picture 4" descr="A picture containing person, computer, computer, indoor&#10;&#10;Description automatically generated">
            <a:extLst>
              <a:ext uri="{FF2B5EF4-FFF2-40B4-BE49-F238E27FC236}">
                <a16:creationId xmlns:a16="http://schemas.microsoft.com/office/drawing/2014/main" id="{03B6F25A-E710-CD14-6954-E4A17C99EAD1}"/>
              </a:ext>
            </a:extLst>
          </p:cNvPr>
          <p:cNvPicPr>
            <a:picLocks noChangeAspect="1"/>
          </p:cNvPicPr>
          <p:nvPr/>
        </p:nvPicPr>
        <p:blipFill rotWithShape="1">
          <a:blip r:embed="rId3"/>
          <a:srcRect l="9610"/>
          <a:stretch/>
        </p:blipFill>
        <p:spPr>
          <a:xfrm>
            <a:off x="5285509" y="1657857"/>
            <a:ext cx="3464346" cy="2325528"/>
          </a:xfrm>
          <a:prstGeom prst="rect">
            <a:avLst/>
          </a:prstGeom>
          <a:effectLst>
            <a:outerShdw blurRad="50800" dist="38100" dir="2700000" algn="tl" rotWithShape="0">
              <a:prstClr val="black">
                <a:alpha val="40000"/>
              </a:prstClr>
            </a:outerShdw>
          </a:effectLst>
        </p:spPr>
      </p:pic>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Appeals vs. Dispute</a:t>
            </a:r>
            <a:endParaRPr dirty="0"/>
          </a:p>
        </p:txBody>
      </p:sp>
      <p:sp>
        <p:nvSpPr>
          <p:cNvPr id="15" name="Rectangle 14">
            <a:extLst>
              <a:ext uri="{FF2B5EF4-FFF2-40B4-BE49-F238E27FC236}">
                <a16:creationId xmlns:a16="http://schemas.microsoft.com/office/drawing/2014/main" id="{866066BF-7F27-AAF9-5E22-FE670886B4F1}"/>
              </a:ext>
            </a:extLst>
          </p:cNvPr>
          <p:cNvSpPr/>
          <p:nvPr/>
        </p:nvSpPr>
        <p:spPr>
          <a:xfrm>
            <a:off x="386979" y="1517615"/>
            <a:ext cx="4699501" cy="2323713"/>
          </a:xfrm>
          <a:prstGeom prst="rect">
            <a:avLst/>
          </a:prstGeom>
        </p:spPr>
        <p:txBody>
          <a:bodyPr wrap="square">
            <a:spAutoFit/>
          </a:bodyPr>
          <a:lstStyle/>
          <a:p>
            <a:pPr marL="463550" lvl="1" indent="-238125" defTabSz="640080" fontAlgn="ctr">
              <a:spcBef>
                <a:spcPts val="600"/>
              </a:spcBef>
              <a:spcAft>
                <a:spcPct val="0"/>
              </a:spcAft>
              <a:buClr>
                <a:schemeClr val="accent1"/>
              </a:buClr>
              <a:buFont typeface="Wingdings" charset="2"/>
              <a:buChar char="§"/>
              <a:defRPr/>
            </a:pPr>
            <a:r>
              <a:rPr lang="en-US" b="1" dirty="0">
                <a:latin typeface="Calibri" panose="020F0502020204030204" pitchFamily="34" charset="0"/>
                <a:cs typeface="Calibri" panose="020F0502020204030204" pitchFamily="34" charset="0"/>
              </a:rPr>
              <a:t>Appeal: </a:t>
            </a:r>
            <a:r>
              <a:rPr lang="en-US" dirty="0">
                <a:latin typeface="Calibri" panose="020F0502020204030204" pitchFamily="34" charset="0"/>
                <a:cs typeface="Calibri" panose="020F0502020204030204" pitchFamily="34" charset="0"/>
              </a:rPr>
              <a:t>Review of denied prior authorization or claim denial for lack of prior authorization, services exceeding the authorization, insufficient supporting documentation or medical necessity. Appeal must be submitted within 30 days of the date on the EOP.</a:t>
            </a:r>
          </a:p>
          <a:p>
            <a:pPr marL="463550" lvl="1" indent="-238125" defTabSz="640080" fontAlgn="ctr">
              <a:spcBef>
                <a:spcPts val="600"/>
              </a:spcBef>
              <a:spcAft>
                <a:spcPct val="0"/>
              </a:spcAft>
              <a:buClr>
                <a:schemeClr val="accent1"/>
              </a:buClr>
              <a:buFont typeface="Wingdings" charset="2"/>
              <a:buChar char="§"/>
              <a:defRPr/>
            </a:pPr>
            <a:r>
              <a:rPr lang="en-US" b="1" dirty="0">
                <a:latin typeface="Calibri" panose="020F0502020204030204" pitchFamily="34" charset="0"/>
                <a:cs typeface="Calibri" panose="020F0502020204030204" pitchFamily="34" charset="0"/>
              </a:rPr>
              <a:t>Dispute: </a:t>
            </a:r>
            <a:r>
              <a:rPr lang="en-US" dirty="0">
                <a:latin typeface="Calibri" panose="020F0502020204030204" pitchFamily="34" charset="0"/>
                <a:cs typeface="Calibri" panose="020F0502020204030204" pitchFamily="34" charset="0"/>
              </a:rPr>
              <a:t>Claim disputes/reconsiderations for issues related to untimely filing, incidental procedures, unlisted procedure codes, non-covered codes, etc. Claim disputes must be submitted within 180 calendar days of the date on the EOP.</a:t>
            </a:r>
          </a:p>
        </p:txBody>
      </p:sp>
      <p:sp>
        <p:nvSpPr>
          <p:cNvPr id="2" name="Slide Number Placeholder 1">
            <a:extLst>
              <a:ext uri="{FF2B5EF4-FFF2-40B4-BE49-F238E27FC236}">
                <a16:creationId xmlns:a16="http://schemas.microsoft.com/office/drawing/2014/main" id="{3EE0CF15-F2B2-C736-2C74-822C86774E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50</a:t>
            </a:fld>
            <a:endParaRPr lang="en-US" b="0" i="0" u="none" strike="noStrike" cap="none" dirty="0">
              <a:solidFill>
                <a:srgbClr val="000000"/>
              </a:solidFill>
              <a:latin typeface="Arial"/>
              <a:ea typeface="Arial"/>
              <a:cs typeface="Arial"/>
              <a:sym typeface="Arial"/>
            </a:endParaRPr>
          </a:p>
        </p:txBody>
      </p:sp>
      <p:sp>
        <p:nvSpPr>
          <p:cNvPr id="4" name="Rectangle 3">
            <a:extLst>
              <a:ext uri="{FF2B5EF4-FFF2-40B4-BE49-F238E27FC236}">
                <a16:creationId xmlns:a16="http://schemas.microsoft.com/office/drawing/2014/main" id="{F8FC53E2-67D1-5152-8F48-FAB60AE85CA8}"/>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204227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 name="Picture 3">
            <a:extLst>
              <a:ext uri="{FF2B5EF4-FFF2-40B4-BE49-F238E27FC236}">
                <a16:creationId xmlns:a16="http://schemas.microsoft.com/office/drawing/2014/main" id="{619300C9-9930-7FA8-EC82-E063745B65D4}"/>
              </a:ext>
            </a:extLst>
          </p:cNvPr>
          <p:cNvPicPr>
            <a:picLocks noChangeAspect="1"/>
          </p:cNvPicPr>
          <p:nvPr/>
        </p:nvPicPr>
        <p:blipFill rotWithShape="1">
          <a:blip r:embed="rId3"/>
          <a:srcRect l="2572" r="3269"/>
          <a:stretch/>
        </p:blipFill>
        <p:spPr>
          <a:xfrm>
            <a:off x="5304159" y="1586986"/>
            <a:ext cx="3445695" cy="2287574"/>
          </a:xfrm>
          <a:prstGeom prst="rect">
            <a:avLst/>
          </a:prstGeom>
          <a:effectLst>
            <a:outerShdw blurRad="50800" dist="38100" dir="2700000" algn="tl" rotWithShape="0">
              <a:prstClr val="black">
                <a:alpha val="40000"/>
              </a:prstClr>
            </a:outerShdw>
          </a:effectLst>
        </p:spPr>
      </p:pic>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Appeals/Grievances</a:t>
            </a:r>
            <a:endParaRPr dirty="0"/>
          </a:p>
        </p:txBody>
      </p:sp>
      <p:sp>
        <p:nvSpPr>
          <p:cNvPr id="15" name="Rectangle 14">
            <a:extLst>
              <a:ext uri="{FF2B5EF4-FFF2-40B4-BE49-F238E27FC236}">
                <a16:creationId xmlns:a16="http://schemas.microsoft.com/office/drawing/2014/main" id="{866066BF-7F27-AAF9-5E22-FE670886B4F1}"/>
              </a:ext>
            </a:extLst>
          </p:cNvPr>
          <p:cNvSpPr/>
          <p:nvPr/>
        </p:nvSpPr>
        <p:spPr>
          <a:xfrm>
            <a:off x="386979" y="1988884"/>
            <a:ext cx="4699501" cy="1384995"/>
          </a:xfrm>
          <a:prstGeom prst="rect">
            <a:avLst/>
          </a:prstGeom>
        </p:spPr>
        <p:txBody>
          <a:bodyPr wrap="square">
            <a:spAutoFit/>
          </a:bodyPr>
          <a:lstStyle/>
          <a:p>
            <a:pPr lvl="1" defTabSz="640080" fontAlgn="ctr">
              <a:spcBef>
                <a:spcPts val="600"/>
              </a:spcBef>
              <a:spcAft>
                <a:spcPct val="0"/>
              </a:spcAft>
              <a:buClr>
                <a:schemeClr val="accent1"/>
              </a:buClr>
              <a:defRPr/>
            </a:pPr>
            <a:r>
              <a:rPr lang="en-US" dirty="0">
                <a:latin typeface="Calibri" panose="020F0502020204030204" pitchFamily="34" charset="0"/>
                <a:cs typeface="Calibri" panose="020F0502020204030204" pitchFamily="34" charset="0"/>
              </a:rPr>
              <a:t>Providers may file an appeal on behalf of the member with the member’s written consent. Providers may also seek an appeal through the Appeals Department within 30 calendar days of a claims denial for lack of prior authorization, services exceeding the authorization, insufficient supporting documentation or late notification. </a:t>
            </a:r>
          </a:p>
        </p:txBody>
      </p:sp>
      <p:sp>
        <p:nvSpPr>
          <p:cNvPr id="2" name="Slide Number Placeholder 1">
            <a:extLst>
              <a:ext uri="{FF2B5EF4-FFF2-40B4-BE49-F238E27FC236}">
                <a16:creationId xmlns:a16="http://schemas.microsoft.com/office/drawing/2014/main" id="{3BEEF964-826F-6315-4D7A-A638B688FE7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51</a:t>
            </a:fld>
            <a:endParaRPr lang="en-US"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1B99C67A-98A7-9829-3584-105BDE23936A}"/>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2988257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5"/>
          <p:cNvSpPr txBox="1">
            <a:spLocks noGrp="1"/>
          </p:cNvSpPr>
          <p:nvPr>
            <p:ph type="title"/>
          </p:nvPr>
        </p:nvSpPr>
        <p:spPr>
          <a:xfrm>
            <a:off x="2046350" y="1712444"/>
            <a:ext cx="5925902" cy="1979400"/>
          </a:xfrm>
          <a:prstGeom prst="rect">
            <a:avLst/>
          </a:prstGeom>
          <a:noFill/>
          <a:ln>
            <a:noFill/>
          </a:ln>
        </p:spPr>
        <p:txBody>
          <a:bodyPr spcFirstLastPara="1" wrap="square" lIns="91375" tIns="91375" rIns="91375" bIns="91375" anchor="ctr" anchorCtr="0">
            <a:normAutofit/>
          </a:bodyPr>
          <a:lstStyle/>
          <a:p>
            <a:pPr marL="0" lvl="0" indent="0" rtl="0">
              <a:lnSpc>
                <a:spcPct val="100000"/>
              </a:lnSpc>
              <a:spcBef>
                <a:spcPts val="0"/>
              </a:spcBef>
              <a:spcAft>
                <a:spcPts val="0"/>
              </a:spcAft>
              <a:buClr>
                <a:srgbClr val="FFFFFF"/>
              </a:buClr>
              <a:buSzPts val="4800"/>
              <a:buFont typeface="Verdana"/>
              <a:buNone/>
            </a:pPr>
            <a:r>
              <a:rPr lang="en-US" sz="6600" b="1" dirty="0">
                <a:latin typeface="Verdana"/>
                <a:ea typeface="Verdana"/>
                <a:cs typeface="Verdana"/>
                <a:sym typeface="Verdana"/>
              </a:rPr>
              <a:t>Q&amp;A</a:t>
            </a:r>
            <a:endParaRPr sz="6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688899" y="1676400"/>
            <a:ext cx="5653844" cy="1790700"/>
          </a:xfrm>
          <a:prstGeom prst="rect">
            <a:avLst/>
          </a:prstGeom>
          <a:noFill/>
          <a:ln>
            <a:noFill/>
          </a:ln>
        </p:spPr>
        <p:txBody>
          <a:bodyPr spcFirstLastPara="1" wrap="square" lIns="91375" tIns="91375" rIns="91375" bIns="91375" anchor="ctr" anchorCtr="0">
            <a:normAutofit fontScale="90000"/>
          </a:bodyPr>
          <a:lstStyle/>
          <a:p>
            <a:pPr marL="0" lvl="0" indent="0" algn="l" rtl="0">
              <a:lnSpc>
                <a:spcPct val="100000"/>
              </a:lnSpc>
              <a:spcBef>
                <a:spcPts val="0"/>
              </a:spcBef>
              <a:spcAft>
                <a:spcPts val="0"/>
              </a:spcAft>
              <a:buClr>
                <a:srgbClr val="FFFFFF"/>
              </a:buClr>
              <a:buSzPts val="3600"/>
              <a:buFont typeface="Proxima Nova Extrabold"/>
              <a:buNone/>
            </a:pPr>
            <a:r>
              <a:rPr lang="en-US" sz="4000" dirty="0">
                <a:solidFill>
                  <a:srgbClr val="FFFFFF"/>
                </a:solidFill>
              </a:rPr>
              <a:t>Provider Relations           Contacts</a:t>
            </a:r>
            <a:br>
              <a:rPr lang="en-US" sz="3600" dirty="0">
                <a:solidFill>
                  <a:srgbClr val="FFFFFF"/>
                </a:solidFill>
              </a:rPr>
            </a:br>
            <a:r>
              <a:rPr lang="en-US" sz="3600" dirty="0">
                <a:solidFill>
                  <a:srgbClr val="FFFFFF"/>
                </a:solidFill>
              </a:rPr>
              <a:t> </a:t>
            </a:r>
            <a:endParaRPr dirty="0"/>
          </a:p>
        </p:txBody>
      </p:sp>
    </p:spTree>
    <p:extLst>
      <p:ext uri="{BB962C8B-B14F-4D97-AF65-F5344CB8AC3E}">
        <p14:creationId xmlns:p14="http://schemas.microsoft.com/office/powerpoint/2010/main" val="1932099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3" name="TextBox 12">
            <a:extLst>
              <a:ext uri="{FF2B5EF4-FFF2-40B4-BE49-F238E27FC236}">
                <a16:creationId xmlns:a16="http://schemas.microsoft.com/office/drawing/2014/main" id="{7CC267D3-8DFB-5926-B8DA-CDD1686B3A55}"/>
              </a:ext>
            </a:extLst>
          </p:cNvPr>
          <p:cNvSpPr txBox="1"/>
          <p:nvPr/>
        </p:nvSpPr>
        <p:spPr>
          <a:xfrm>
            <a:off x="5935230" y="784350"/>
            <a:ext cx="3208770" cy="3939540"/>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REGION 3</a:t>
            </a:r>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Milton Howard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980-254-0872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milton.howard@wellcare.com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Counties: Alexander, Anson, Catawba, Cleveland, Iredell                                             </a:t>
            </a:r>
          </a:p>
          <a:p>
            <a:pPr marR="0"/>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Randi Allen</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704-560-7559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randi.allen@wellcare.com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Counties: Cabarrus, Gaston, Lincoln, Rowan, Stanly, Union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Kisha Brandyburg</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803-397-0928</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Kisha.Brandyburg@wellcare.com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Mecklenburg by Zip Code: 28031, 28036, 28078,28105, 28134, 28202, 28203, 28204, 28205, 28206, 28207, 28208, 28209, 28210, 28211                                                                                                                                              </a:t>
            </a:r>
          </a:p>
          <a:p>
            <a:pPr marR="0"/>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Jedlevia Lewis</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980-257-0016</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Jedlevvia.N.Lewis@wellcare.com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Mecklenburg by Zip Code 28212, 28213, 28214, 28215, 28216, 28217, 28226, 28227, 28244, 28246, 28260, 28262, 28270, 28273, 28277, 28278, 28280, 28289</a:t>
            </a: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Contacts</a:t>
            </a:r>
          </a:p>
        </p:txBody>
      </p:sp>
      <p:sp>
        <p:nvSpPr>
          <p:cNvPr id="2" name="TextBox 1">
            <a:extLst>
              <a:ext uri="{FF2B5EF4-FFF2-40B4-BE49-F238E27FC236}">
                <a16:creationId xmlns:a16="http://schemas.microsoft.com/office/drawing/2014/main" id="{29D6B767-E439-E2B4-C871-5133D27EFB49}"/>
              </a:ext>
            </a:extLst>
          </p:cNvPr>
          <p:cNvSpPr txBox="1"/>
          <p:nvPr/>
        </p:nvSpPr>
        <p:spPr>
          <a:xfrm>
            <a:off x="228600" y="864471"/>
            <a:ext cx="2540237" cy="2378664"/>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REGION 1</a:t>
            </a:r>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OPEN PNS I                                                                                                                                                                                                                                  </a:t>
            </a:r>
            <a:r>
              <a:rPr lang="en-US" sz="1000" dirty="0">
                <a:effectLst/>
                <a:latin typeface="Calibri" panose="020F0502020204030204" pitchFamily="34" charset="0"/>
                <a:ea typeface="Calibri" panose="020F0502020204030204" pitchFamily="34" charset="0"/>
                <a:cs typeface="Calibri" panose="020F0502020204030204" pitchFamily="34" charset="0"/>
              </a:rPr>
              <a:t>Phone:                                                                                                                                    Email:                                                                                                                                      Counties: Cherokee, Clay, Graham, Haywood, Jackson, Macon, Madison, Rutherford, Swain, Transylvania, Yancey</a:t>
            </a:r>
          </a:p>
          <a:p>
            <a:pPr marR="0"/>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Sean Calderon</a:t>
            </a:r>
            <a:endParaRPr lang="en-US" sz="1000" b="1" dirty="0">
              <a:latin typeface="Calibri" panose="020F0502020204030204" pitchFamily="34" charset="0"/>
              <a:ea typeface="Calibri" panose="020F0502020204030204" pitchFamily="34" charset="0"/>
              <a:cs typeface="Calibri" panose="020F0502020204030204" pitchFamily="34" charset="0"/>
            </a:endParaRP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980-408-9219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u="sng"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Sean.Calderon@wellcare.com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Counties: Avery, Buncombe, Burke, Caldwell, Henderson, McDowell, Mitchell, Polk</a:t>
            </a:r>
          </a:p>
          <a:p>
            <a:pPr marL="0" marR="0">
              <a:lnSpc>
                <a:spcPct val="0"/>
              </a:lnSpc>
              <a:spcBef>
                <a:spcPts val="0"/>
              </a:spcBef>
              <a:spcAft>
                <a:spcPts val="8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7EB65B7-FD33-FD81-EEC8-B66714C6F710}"/>
              </a:ext>
            </a:extLst>
          </p:cNvPr>
          <p:cNvSpPr txBox="1"/>
          <p:nvPr/>
        </p:nvSpPr>
        <p:spPr>
          <a:xfrm>
            <a:off x="351271" y="4251051"/>
            <a:ext cx="57150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Team mailbox: </a:t>
            </a:r>
            <a:r>
              <a:rPr lang="en-US" sz="1400" dirty="0">
                <a:solidFill>
                  <a:srgbClr val="F27F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NCProviderRelations@WellCare.com</a:t>
            </a:r>
            <a:endParaRPr lang="en-US" sz="1400" dirty="0">
              <a:solidFill>
                <a:srgbClr val="F27F37"/>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A598F92-FE95-4E72-FBB4-0DC0EF17D84B}"/>
              </a:ext>
            </a:extLst>
          </p:cNvPr>
          <p:cNvSpPr txBox="1"/>
          <p:nvPr/>
        </p:nvSpPr>
        <p:spPr>
          <a:xfrm>
            <a:off x="3086100" y="864471"/>
            <a:ext cx="2540237" cy="3148106"/>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REGION 2</a:t>
            </a:r>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latin typeface="Calibri" panose="020F0502020204030204" pitchFamily="34" charset="0"/>
                <a:ea typeface="Calibri" panose="020F0502020204030204" pitchFamily="34" charset="0"/>
                <a:cs typeface="Calibri" panose="020F0502020204030204" pitchFamily="34" charset="0"/>
              </a:rPr>
              <a:t>Cody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Corbett</a:t>
            </a:r>
            <a:r>
              <a:rPr lang="en-US" sz="1000" b="1"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Phone: 336-604-9362                                                                                                                                 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Cody.Corbett@wellcare.com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Counties: Davidson, Randolph, Rockingham, Guilford</a:t>
            </a:r>
          </a:p>
          <a:p>
            <a:pPr marR="0"/>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R="0"/>
            <a:r>
              <a:rPr lang="en-US" sz="1000" b="1" dirty="0">
                <a:latin typeface="Calibri" panose="020F0502020204030204" pitchFamily="34" charset="0"/>
                <a:ea typeface="Calibri" panose="020F0502020204030204" pitchFamily="34" charset="0"/>
                <a:cs typeface="Calibri" panose="020F0502020204030204" pitchFamily="34" charset="0"/>
              </a:rPr>
              <a:t>Imani Pinkney</a:t>
            </a:r>
          </a:p>
          <a:p>
            <a:r>
              <a:rPr lang="en-US" sz="1000" dirty="0">
                <a:latin typeface="Calibri" panose="020F0502020204030204" pitchFamily="34" charset="0"/>
                <a:ea typeface="Calibri" panose="020F0502020204030204" pitchFamily="34" charset="0"/>
                <a:cs typeface="Calibri" panose="020F0502020204030204" pitchFamily="34" charset="0"/>
              </a:rPr>
              <a:t>Phone: 919-691-1149                                                                                                         </a:t>
            </a:r>
          </a:p>
          <a:p>
            <a:r>
              <a:rPr lang="en-US" sz="1000" dirty="0">
                <a:latin typeface="Calibri" panose="020F0502020204030204" pitchFamily="34" charset="0"/>
                <a:ea typeface="Calibri" panose="020F0502020204030204" pitchFamily="34" charset="0"/>
                <a:cs typeface="Calibri" panose="020F0502020204030204" pitchFamily="34" charset="0"/>
              </a:rPr>
              <a:t>Email: </a:t>
            </a:r>
            <a:r>
              <a:rPr lang="en-US" sz="1000" u="sng" dirty="0">
                <a:solidFill>
                  <a:srgbClr val="F28344"/>
                </a:solidFill>
                <a:latin typeface="Calibri" panose="020F0502020204030204" pitchFamily="34" charset="0"/>
                <a:ea typeface="Calibri" panose="020F0502020204030204" pitchFamily="34" charset="0"/>
                <a:cs typeface="Calibri" panose="020F0502020204030204" pitchFamily="34" charset="0"/>
              </a:rPr>
              <a:t>Imani.Pinkney@wellcare.com</a:t>
            </a:r>
            <a:endPar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endParaRPr>
          </a:p>
          <a:p>
            <a:r>
              <a:rPr lang="en-US" sz="1000" dirty="0">
                <a:latin typeface="Calibri" panose="020F0502020204030204" pitchFamily="34" charset="0"/>
                <a:ea typeface="Calibri" panose="020F0502020204030204" pitchFamily="34" charset="0"/>
                <a:cs typeface="Calibri" panose="020F0502020204030204" pitchFamily="34" charset="0"/>
              </a:rPr>
              <a:t>Counties: </a:t>
            </a:r>
            <a:r>
              <a:rPr lang="en-US" sz="1000" dirty="0">
                <a:latin typeface="Calibri" panose="020F0502020204030204" pitchFamily="34" charset="0"/>
                <a:ea typeface="Calibri" panose="020F0502020204030204" pitchFamily="34" charset="0"/>
                <a:cs typeface="Times New Roman" panose="02020603050405020304" pitchFamily="18" charset="0"/>
              </a:rPr>
              <a:t>Forsyth, Surry, Wilkes, Yadkin</a:t>
            </a:r>
          </a:p>
          <a:p>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Todd Askew</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336-962-1367</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u="sng"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jonathan.t.askew@wellcare.com</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Counties: </a:t>
            </a:r>
            <a:r>
              <a:rPr lang="en-US" sz="1000" dirty="0">
                <a:effectLst/>
                <a:latin typeface="Calibri" panose="020F0502020204030204" pitchFamily="34" charset="0"/>
                <a:ea typeface="Calibri" panose="020F0502020204030204" pitchFamily="34" charset="0"/>
                <a:cs typeface="Times New Roman" panose="02020603050405020304" pitchFamily="18" charset="0"/>
              </a:rPr>
              <a:t>Stokes, Watauga, Alleghany, Ashe, Davie</a:t>
            </a:r>
          </a:p>
          <a:p>
            <a:pPr marR="0"/>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DCF01DF4-0171-9C4A-FB76-63A568B5AD36}"/>
              </a:ext>
            </a:extLst>
          </p:cNvPr>
          <p:cNvCxnSpPr>
            <a:cxnSpLocks/>
          </p:cNvCxnSpPr>
          <p:nvPr/>
        </p:nvCxnSpPr>
        <p:spPr>
          <a:xfrm>
            <a:off x="2927911" y="864471"/>
            <a:ext cx="0" cy="3259121"/>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9AABC1-5E33-B9FA-631E-3AF63ACA9EE3}"/>
              </a:ext>
            </a:extLst>
          </p:cNvPr>
          <p:cNvCxnSpPr>
            <a:cxnSpLocks/>
          </p:cNvCxnSpPr>
          <p:nvPr/>
        </p:nvCxnSpPr>
        <p:spPr>
          <a:xfrm>
            <a:off x="5780783" y="798202"/>
            <a:ext cx="0" cy="369688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32CEEA65-47B2-A9EE-5576-7CBBB9D3C9A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54</a:t>
            </a:fld>
            <a:endParaRPr lang="en-US" b="0" i="0" u="none" strike="noStrike" cap="none" dirty="0">
              <a:solidFill>
                <a:srgbClr val="000000"/>
              </a:solidFill>
              <a:latin typeface="Arial"/>
              <a:ea typeface="Arial"/>
              <a:cs typeface="Arial"/>
              <a:sym typeface="Arial"/>
            </a:endParaRPr>
          </a:p>
        </p:txBody>
      </p:sp>
      <p:sp>
        <p:nvSpPr>
          <p:cNvPr id="7" name="Rectangle 6">
            <a:extLst>
              <a:ext uri="{FF2B5EF4-FFF2-40B4-BE49-F238E27FC236}">
                <a16:creationId xmlns:a16="http://schemas.microsoft.com/office/drawing/2014/main" id="{2889147E-0CB0-A403-39D8-06DE29B3D840}"/>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1048394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3" name="TextBox 12">
            <a:extLst>
              <a:ext uri="{FF2B5EF4-FFF2-40B4-BE49-F238E27FC236}">
                <a16:creationId xmlns:a16="http://schemas.microsoft.com/office/drawing/2014/main" id="{7CC267D3-8DFB-5926-B8DA-CDD1686B3A55}"/>
              </a:ext>
            </a:extLst>
          </p:cNvPr>
          <p:cNvSpPr txBox="1"/>
          <p:nvPr/>
        </p:nvSpPr>
        <p:spPr>
          <a:xfrm>
            <a:off x="5935230" y="784350"/>
            <a:ext cx="3208770" cy="3170099"/>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REGION 6</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Michele Phillips</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919-886-8369</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michele.Phillips@wellcare.com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Counties: Wayne, Halifax, Lenoir, Edgecombe, Bertie,</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Martin, Greene, Pitt</a:t>
            </a:r>
          </a:p>
          <a:p>
            <a:pPr marR="0"/>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Kimberly Hedrick</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919-922-5739</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Kimberly.Hedrick2@wellcare.com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                                                                                                                                       Counties: Carteret, Craven, Duplin, Jones, Onslow, Pamlico, Beaufort, Hyde</a:t>
            </a:r>
          </a:p>
          <a:p>
            <a:pPr marR="0"/>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Open PNS I</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Counties: Camden, Chowan, Currituck, Dare, Gates, Halifax, Hertford, North Hampton, Pasquotank, Perquimans, Tyrell</a:t>
            </a:r>
          </a:p>
        </p:txBody>
      </p:sp>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Contacts</a:t>
            </a:r>
          </a:p>
        </p:txBody>
      </p:sp>
      <p:sp>
        <p:nvSpPr>
          <p:cNvPr id="2" name="TextBox 1">
            <a:extLst>
              <a:ext uri="{FF2B5EF4-FFF2-40B4-BE49-F238E27FC236}">
                <a16:creationId xmlns:a16="http://schemas.microsoft.com/office/drawing/2014/main" id="{29D6B767-E439-E2B4-C871-5133D27EFB49}"/>
              </a:ext>
            </a:extLst>
          </p:cNvPr>
          <p:cNvSpPr txBox="1"/>
          <p:nvPr/>
        </p:nvSpPr>
        <p:spPr>
          <a:xfrm>
            <a:off x="228600" y="864471"/>
            <a:ext cx="2540237" cy="3609771"/>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REGION 4</a:t>
            </a:r>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Tawanda Lewis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919-440-0833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tawanda.lewis@wellcare.com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Counties:  Warren, Franklin, Johnston, Wilson    </a:t>
            </a: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Miesha Stanley-Lindsay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314-296-8246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miesha.stanley-lindsay@wellcare.com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Counties: Alamance, Person, Vance, Chatham, Nash      </a:t>
            </a:r>
          </a:p>
          <a:p>
            <a:pPr marR="0"/>
            <a:endParaRPr lang="en-US" sz="1000" b="1" dirty="0">
              <a:effectLst/>
              <a:latin typeface="Calibri" panose="020F0502020204030204" pitchFamily="34" charset="0"/>
              <a:ea typeface="Calibri" panose="020F0502020204030204" pitchFamily="34" charset="0"/>
              <a:cs typeface="Calibri" panose="020F0502020204030204" pitchFamily="34" charset="0"/>
            </a:endParaRP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Shakirah Joyner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252-375-9259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shakirah.joyner@wellcare.com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Counties: Wake</a:t>
            </a:r>
          </a:p>
          <a:p>
            <a:pPr marR="0"/>
            <a:endParaRPr lang="en-US" sz="1000" b="1" dirty="0">
              <a:effectLst/>
              <a:latin typeface="Calibri" panose="020F0502020204030204" pitchFamily="34" charset="0"/>
              <a:ea typeface="Calibri" panose="020F0502020204030204" pitchFamily="34" charset="0"/>
              <a:cs typeface="Calibri" panose="020F0502020204030204" pitchFamily="34" charset="0"/>
            </a:endParaRP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Eboni Alston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980-254-0984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eboni.alston@wellcare.com</a:t>
            </a:r>
            <a:endPar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endParaRP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Counties: Caswell, Durham, Granville, Orange</a:t>
            </a:r>
          </a:p>
          <a:p>
            <a:pPr marL="0" marR="0">
              <a:lnSpc>
                <a:spcPct val="0"/>
              </a:lnSpc>
              <a:spcBef>
                <a:spcPts val="0"/>
              </a:spcBef>
              <a:spcAft>
                <a:spcPts val="8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A598F92-FE95-4E72-FBB4-0DC0EF17D84B}"/>
              </a:ext>
            </a:extLst>
          </p:cNvPr>
          <p:cNvSpPr txBox="1"/>
          <p:nvPr/>
        </p:nvSpPr>
        <p:spPr>
          <a:xfrm>
            <a:off x="3086100" y="864471"/>
            <a:ext cx="2540237" cy="3148106"/>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REGION 5</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latin typeface="Calibri" panose="020F0502020204030204" pitchFamily="34" charset="0"/>
                <a:ea typeface="Calibri" panose="020F0502020204030204" pitchFamily="34" charset="0"/>
                <a:cs typeface="Calibri" panose="020F0502020204030204" pitchFamily="34" charset="0"/>
              </a:rPr>
              <a:t>Danielle Oxendine</a:t>
            </a:r>
          </a:p>
          <a:p>
            <a:pPr marR="0"/>
            <a:r>
              <a:rPr lang="en-US" sz="1000" dirty="0">
                <a:latin typeface="Calibri" panose="020F0502020204030204" pitchFamily="34" charset="0"/>
                <a:ea typeface="Calibri" panose="020F0502020204030204" pitchFamily="34" charset="0"/>
                <a:cs typeface="Calibri" panose="020F0502020204030204" pitchFamily="34" charset="0"/>
              </a:rPr>
              <a:t>Phone: 910-303-2456</a:t>
            </a:r>
          </a:p>
          <a:p>
            <a:pPr marR="0"/>
            <a:r>
              <a:rPr lang="en-US" sz="1000" dirty="0">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Danielle.Oxendine@wellcare.com</a:t>
            </a:r>
            <a:endPar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endParaRPr>
          </a:p>
          <a:p>
            <a:pPr marR="0"/>
            <a:r>
              <a:rPr lang="en-US" sz="1000" dirty="0">
                <a:latin typeface="Calibri" panose="020F0502020204030204" pitchFamily="34" charset="0"/>
                <a:ea typeface="Calibri" panose="020F0502020204030204" pitchFamily="34" charset="0"/>
                <a:cs typeface="Calibri" panose="020F0502020204030204" pitchFamily="34" charset="0"/>
              </a:rPr>
              <a:t>Counties: Columbus, Robeson, Pender, Brunswick, New Hanover, Bladen         </a:t>
            </a:r>
          </a:p>
          <a:p>
            <a:pPr marR="0"/>
            <a:endParaRPr lang="en-US" sz="1000" b="1" dirty="0">
              <a:latin typeface="Calibri" panose="020F0502020204030204" pitchFamily="34" charset="0"/>
              <a:ea typeface="Calibri" panose="020F0502020204030204" pitchFamily="34" charset="0"/>
              <a:cs typeface="Calibri" panose="020F0502020204030204" pitchFamily="34" charset="0"/>
            </a:endParaRPr>
          </a:p>
          <a:p>
            <a:pPr marR="0"/>
            <a:r>
              <a:rPr lang="en-US" sz="1000" b="1" dirty="0">
                <a:latin typeface="Calibri" panose="020F0502020204030204" pitchFamily="34" charset="0"/>
                <a:ea typeface="Calibri" panose="020F0502020204030204" pitchFamily="34" charset="0"/>
                <a:cs typeface="Calibri" panose="020F0502020204030204" pitchFamily="34" charset="0"/>
              </a:rPr>
              <a:t>Elease Belser                                                                                                                         </a:t>
            </a:r>
          </a:p>
          <a:p>
            <a:pPr marR="0"/>
            <a:r>
              <a:rPr lang="en-US" sz="1000" dirty="0">
                <a:latin typeface="Calibri" panose="020F0502020204030204" pitchFamily="34" charset="0"/>
                <a:ea typeface="Calibri" panose="020F0502020204030204" pitchFamily="34" charset="0"/>
                <a:cs typeface="Calibri" panose="020F0502020204030204" pitchFamily="34" charset="0"/>
              </a:rPr>
              <a:t>Phone:  910-734-5363</a:t>
            </a:r>
          </a:p>
          <a:p>
            <a:pPr marR="0"/>
            <a:r>
              <a:rPr lang="en-US" sz="1000" dirty="0">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Elease.d.Belser@wellcare.com</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dirty="0">
                <a:latin typeface="Calibri" panose="020F0502020204030204" pitchFamily="34" charset="0"/>
                <a:ea typeface="Calibri" panose="020F0502020204030204" pitchFamily="34" charset="0"/>
                <a:cs typeface="Calibri" panose="020F0502020204030204" pitchFamily="34" charset="0"/>
              </a:rPr>
              <a:t>Counties: Moore, Lee, Harnett, Montgomery, Richmond, Hoke</a:t>
            </a:r>
          </a:p>
          <a:p>
            <a:pPr marR="0"/>
            <a:endParaRPr lang="en-US" sz="1000" b="1" dirty="0">
              <a:latin typeface="Calibri" panose="020F0502020204030204" pitchFamily="34" charset="0"/>
              <a:ea typeface="Calibri" panose="020F0502020204030204" pitchFamily="34" charset="0"/>
              <a:cs typeface="Calibri" panose="020F0502020204030204" pitchFamily="34" charset="0"/>
            </a:endParaRPr>
          </a:p>
          <a:p>
            <a:pPr marR="0"/>
            <a:r>
              <a:rPr lang="en-US" sz="1000" b="1" dirty="0">
                <a:latin typeface="Calibri" panose="020F0502020204030204" pitchFamily="34" charset="0"/>
                <a:ea typeface="Calibri" panose="020F0502020204030204" pitchFamily="34" charset="0"/>
                <a:cs typeface="Calibri" panose="020F0502020204030204" pitchFamily="34" charset="0"/>
              </a:rPr>
              <a:t>Jennifer Berumen                                                                             </a:t>
            </a:r>
          </a:p>
          <a:p>
            <a:pPr marR="0"/>
            <a:r>
              <a:rPr lang="en-US" sz="1000" dirty="0">
                <a:latin typeface="Calibri" panose="020F0502020204030204" pitchFamily="34" charset="0"/>
                <a:ea typeface="Calibri" panose="020F0502020204030204" pitchFamily="34" charset="0"/>
                <a:cs typeface="Calibri" panose="020F0502020204030204" pitchFamily="34" charset="0"/>
              </a:rPr>
              <a:t>Phone:  910-301-5169</a:t>
            </a:r>
          </a:p>
          <a:p>
            <a:pPr marR="0"/>
            <a:r>
              <a:rPr lang="en-US" sz="1000" dirty="0">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Jennifer.Berumen@wellcare.com</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dirty="0">
                <a:latin typeface="Calibri" panose="020F0502020204030204" pitchFamily="34" charset="0"/>
                <a:ea typeface="Calibri" panose="020F0502020204030204" pitchFamily="34" charset="0"/>
                <a:cs typeface="Calibri" panose="020F0502020204030204" pitchFamily="34" charset="0"/>
              </a:rPr>
              <a:t>Counties: Sampson, Scotland, Cumberland</a:t>
            </a:r>
          </a:p>
          <a:p>
            <a:pPr marR="0"/>
            <a:r>
              <a:rPr lang="en-US" sz="1000" b="1" dirty="0">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DCF01DF4-0171-9C4A-FB76-63A568B5AD36}"/>
              </a:ext>
            </a:extLst>
          </p:cNvPr>
          <p:cNvCxnSpPr>
            <a:cxnSpLocks/>
          </p:cNvCxnSpPr>
          <p:nvPr/>
        </p:nvCxnSpPr>
        <p:spPr>
          <a:xfrm>
            <a:off x="2927911" y="864471"/>
            <a:ext cx="0" cy="3630617"/>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9AABC1-5E33-B9FA-631E-3AF63ACA9EE3}"/>
              </a:ext>
            </a:extLst>
          </p:cNvPr>
          <p:cNvCxnSpPr>
            <a:cxnSpLocks/>
          </p:cNvCxnSpPr>
          <p:nvPr/>
        </p:nvCxnSpPr>
        <p:spPr>
          <a:xfrm>
            <a:off x="5780783" y="798202"/>
            <a:ext cx="0" cy="369688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393DABF4-1A24-B591-F5F5-C02AB15AC7F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55</a:t>
            </a:fld>
            <a:endParaRPr lang="en-US"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86680D56-A877-CE79-3D50-13DA58EAF4EB}"/>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4281773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3" name="TextBox 12">
            <a:extLst>
              <a:ext uri="{FF2B5EF4-FFF2-40B4-BE49-F238E27FC236}">
                <a16:creationId xmlns:a16="http://schemas.microsoft.com/office/drawing/2014/main" id="{7CC267D3-8DFB-5926-B8DA-CDD1686B3A55}"/>
              </a:ext>
            </a:extLst>
          </p:cNvPr>
          <p:cNvSpPr txBox="1"/>
          <p:nvPr/>
        </p:nvSpPr>
        <p:spPr>
          <a:xfrm>
            <a:off x="5935230" y="784350"/>
            <a:ext cx="3208770" cy="1015663"/>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FQHC / RHC</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Times New Roman" panose="02020603050405020304" pitchFamily="18" charset="0"/>
              </a:rPr>
              <a:t>OLyndria Branche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Phone: 704-591-9101</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lbranche@wellcare.com</a:t>
            </a:r>
            <a:r>
              <a:rPr lang="en-US" sz="1000" dirty="0">
                <a:solidFill>
                  <a:srgbClr val="F28344"/>
                </a:solidFill>
                <a:effectLst/>
                <a:latin typeface="Calibri" panose="020F0502020204030204" pitchFamily="34" charset="0"/>
                <a:ea typeface="Calibri" panose="020F0502020204030204" pitchFamily="34" charset="0"/>
                <a:cs typeface="Times New Roman" panose="02020603050405020304" pitchFamily="18" charset="0"/>
              </a:rPr>
              <a:t>  </a:t>
            </a:r>
          </a:p>
          <a:p>
            <a:pPr marR="0"/>
            <a:r>
              <a:rPr lang="en-US" sz="1000" dirty="0">
                <a:effectLst/>
                <a:latin typeface="Calibri" panose="020F0502020204030204" pitchFamily="34" charset="0"/>
                <a:ea typeface="Calibri" panose="020F0502020204030204" pitchFamily="34" charset="0"/>
                <a:cs typeface="Times New Roman" panose="02020603050405020304" pitchFamily="18" charset="0"/>
              </a:rPr>
              <a:t>Statewide</a:t>
            </a:r>
          </a:p>
        </p:txBody>
      </p:sp>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b"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Provider Relations Contacts</a:t>
            </a:r>
          </a:p>
        </p:txBody>
      </p:sp>
      <p:sp>
        <p:nvSpPr>
          <p:cNvPr id="2" name="TextBox 1">
            <a:extLst>
              <a:ext uri="{FF2B5EF4-FFF2-40B4-BE49-F238E27FC236}">
                <a16:creationId xmlns:a16="http://schemas.microsoft.com/office/drawing/2014/main" id="{29D6B767-E439-E2B4-C871-5133D27EFB49}"/>
              </a:ext>
            </a:extLst>
          </p:cNvPr>
          <p:cNvSpPr txBox="1"/>
          <p:nvPr/>
        </p:nvSpPr>
        <p:spPr>
          <a:xfrm>
            <a:off x="228600" y="864471"/>
            <a:ext cx="2540237" cy="3609771"/>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Network Performance Advisors* </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Marti Skelly  </a:t>
            </a:r>
            <a:r>
              <a:rPr lang="en-US" sz="1000" dirty="0">
                <a:effectLst/>
                <a:latin typeface="Calibri" panose="020F0502020204030204" pitchFamily="34" charset="0"/>
                <a:ea typeface="Calibri" panose="020F0502020204030204" pitchFamily="34" charset="0"/>
                <a:cs typeface="Calibri" panose="020F0502020204030204" pitchFamily="34" charset="0"/>
              </a:rPr>
              <a:t>- Region 1 &amp; 2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762-230-1324</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marti.skelly@wellcare.com</a:t>
            </a:r>
            <a:endPar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endParaRP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DLP, Moses H Cone, Mission, Appalachian</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R="0"/>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Thomas Corbett </a:t>
            </a:r>
            <a:r>
              <a:rPr lang="en-US" sz="1000" dirty="0">
                <a:effectLst/>
                <a:latin typeface="Calibri" panose="020F0502020204030204" pitchFamily="34" charset="0"/>
                <a:ea typeface="Calibri" panose="020F0502020204030204" pitchFamily="34" charset="0"/>
                <a:cs typeface="Calibri" panose="020F0502020204030204" pitchFamily="34" charset="0"/>
              </a:rPr>
              <a:t>– Region 3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980-279-9487</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Thomas.Corbett@wellcare.com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Atrium, Novant, Caromont, Kintegra</a:t>
            </a:r>
          </a:p>
          <a:p>
            <a:pPr marR="0"/>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Ioulia (Julie) Hardin</a:t>
            </a:r>
            <a:r>
              <a:rPr lang="en-US" sz="1000" dirty="0">
                <a:effectLst/>
                <a:latin typeface="Calibri" panose="020F0502020204030204" pitchFamily="34" charset="0"/>
                <a:ea typeface="Calibri" panose="020F0502020204030204" pitchFamily="34" charset="0"/>
                <a:cs typeface="Calibri" panose="020F0502020204030204" pitchFamily="34" charset="0"/>
              </a:rPr>
              <a:t> – Region 4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910-409-1328</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Ioulia.hardin@wellcare.com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UNC, Duke, WakeMed, Harnett Health, Cape Fear</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effectLst/>
                <a:latin typeface="Calibri" panose="020F0502020204030204" pitchFamily="34" charset="0"/>
                <a:ea typeface="Calibri" panose="020F0502020204030204" pitchFamily="34" charset="0"/>
                <a:cs typeface="Calibri" panose="020F0502020204030204" pitchFamily="34" charset="0"/>
              </a:rPr>
              <a:t>Cody McAlhaney </a:t>
            </a:r>
            <a:r>
              <a:rPr lang="en-US" sz="1000" dirty="0">
                <a:effectLst/>
                <a:latin typeface="Calibri" panose="020F0502020204030204" pitchFamily="34" charset="0"/>
                <a:ea typeface="Calibri" panose="020F0502020204030204" pitchFamily="34" charset="0"/>
                <a:cs typeface="Calibri" panose="020F0502020204030204" pitchFamily="34" charset="0"/>
              </a:rPr>
              <a:t>– Region 5 &amp; 6</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Phone: 828-772-4721</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cody.mcalhaney@wellcare.com</a:t>
            </a:r>
            <a:r>
              <a:rPr lang="en-US" sz="1000" dirty="0">
                <a:solidFill>
                  <a:srgbClr val="F28344"/>
                </a:solidFill>
                <a:effectLst/>
                <a:latin typeface="Calibri" panose="020F0502020204030204" pitchFamily="34" charset="0"/>
                <a:ea typeface="Calibri" panose="020F0502020204030204" pitchFamily="34" charset="0"/>
                <a:cs typeface="Calibri" panose="020F0502020204030204" pitchFamily="34" charset="0"/>
              </a:rPr>
              <a:t> </a:t>
            </a:r>
          </a:p>
          <a:p>
            <a:pPr marR="0"/>
            <a:r>
              <a:rPr lang="en-US" sz="1000" dirty="0">
                <a:effectLst/>
                <a:latin typeface="Calibri" panose="020F0502020204030204" pitchFamily="34" charset="0"/>
                <a:ea typeface="Calibri" panose="020F0502020204030204" pitchFamily="34" charset="0"/>
                <a:cs typeface="Calibri" panose="020F0502020204030204" pitchFamily="34" charset="0"/>
              </a:rPr>
              <a:t>First Health, ECU, Vidant </a:t>
            </a:r>
          </a:p>
          <a:p>
            <a:pPr marL="0" marR="0">
              <a:lnSpc>
                <a:spcPct val="0"/>
              </a:lnSpc>
              <a:spcBef>
                <a:spcPts val="0"/>
              </a:spcBef>
              <a:spcAft>
                <a:spcPts val="8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A598F92-FE95-4E72-FBB4-0DC0EF17D84B}"/>
              </a:ext>
            </a:extLst>
          </p:cNvPr>
          <p:cNvSpPr txBox="1"/>
          <p:nvPr/>
        </p:nvSpPr>
        <p:spPr>
          <a:xfrm>
            <a:off x="3086100" y="864471"/>
            <a:ext cx="2540237" cy="1147558"/>
          </a:xfrm>
          <a:prstGeom prst="rect">
            <a:avLst/>
          </a:prstGeom>
          <a:noFill/>
        </p:spPr>
        <p:txBody>
          <a:bodyPr wrap="square">
            <a:spAutoFit/>
          </a:bodyPr>
          <a:lstStyle/>
          <a:p>
            <a:r>
              <a:rPr lang="en-US" sz="10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CCNC</a:t>
            </a:r>
          </a:p>
          <a:p>
            <a:r>
              <a:rPr lang="en-US" sz="1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latin typeface="Calibri" panose="020F0502020204030204" pitchFamily="34" charset="0"/>
                <a:ea typeface="Calibri" panose="020F0502020204030204" pitchFamily="34" charset="0"/>
                <a:cs typeface="Calibri" panose="020F0502020204030204" pitchFamily="34" charset="0"/>
              </a:rPr>
              <a:t>Shamekia Pena	</a:t>
            </a:r>
          </a:p>
          <a:p>
            <a:pPr marR="0"/>
            <a:r>
              <a:rPr lang="en-US" sz="1000" dirty="0">
                <a:latin typeface="Calibri" panose="020F0502020204030204" pitchFamily="34" charset="0"/>
                <a:ea typeface="Calibri" panose="020F0502020204030204" pitchFamily="34" charset="0"/>
                <a:cs typeface="Calibri" panose="020F0502020204030204" pitchFamily="34" charset="0"/>
              </a:rPr>
              <a:t>Phone: 910-391-3542</a:t>
            </a:r>
          </a:p>
          <a:p>
            <a:pPr marR="0"/>
            <a:r>
              <a:rPr lang="en-US" sz="1000" dirty="0">
                <a:latin typeface="Calibri" panose="020F0502020204030204" pitchFamily="34" charset="0"/>
                <a:ea typeface="Calibri" panose="020F0502020204030204" pitchFamily="34" charset="0"/>
                <a:cs typeface="Calibri" panose="020F0502020204030204" pitchFamily="34" charset="0"/>
              </a:rPr>
              <a:t>Email: </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shamekia.pena@wellcare.com</a:t>
            </a:r>
            <a:r>
              <a:rPr lang="en-US" sz="1000" dirty="0">
                <a:solidFill>
                  <a:srgbClr val="F28344"/>
                </a:solidFill>
                <a:latin typeface="Calibri" panose="020F0502020204030204" pitchFamily="34" charset="0"/>
                <a:ea typeface="Calibri" panose="020F0502020204030204" pitchFamily="34" charset="0"/>
                <a:cs typeface="Calibri" panose="020F0502020204030204" pitchFamily="34" charset="0"/>
              </a:rPr>
              <a:t> </a:t>
            </a:r>
          </a:p>
          <a:p>
            <a:pPr marR="0"/>
            <a:r>
              <a:rPr lang="en-US" sz="1000" b="1" dirty="0">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lnSpc>
                <a:spcPct val="0"/>
              </a:lnSpc>
              <a:spcBef>
                <a:spcPts val="0"/>
              </a:spcBef>
              <a:spcAft>
                <a:spcPts val="8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DCF01DF4-0171-9C4A-FB76-63A568B5AD36}"/>
              </a:ext>
            </a:extLst>
          </p:cNvPr>
          <p:cNvCxnSpPr>
            <a:cxnSpLocks/>
          </p:cNvCxnSpPr>
          <p:nvPr/>
        </p:nvCxnSpPr>
        <p:spPr>
          <a:xfrm>
            <a:off x="2927911" y="864471"/>
            <a:ext cx="0" cy="3630617"/>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9AABC1-5E33-B9FA-631E-3AF63ACA9EE3}"/>
              </a:ext>
            </a:extLst>
          </p:cNvPr>
          <p:cNvCxnSpPr>
            <a:cxnSpLocks/>
          </p:cNvCxnSpPr>
          <p:nvPr/>
        </p:nvCxnSpPr>
        <p:spPr>
          <a:xfrm>
            <a:off x="5780783" y="798202"/>
            <a:ext cx="0" cy="3696886"/>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69DAF31-0983-B28F-5D6C-932D92F968CB}"/>
              </a:ext>
            </a:extLst>
          </p:cNvPr>
          <p:cNvSpPr txBox="1"/>
          <p:nvPr/>
        </p:nvSpPr>
        <p:spPr>
          <a:xfrm>
            <a:off x="311699" y="4810279"/>
            <a:ext cx="2110509" cy="215444"/>
          </a:xfrm>
          <a:prstGeom prst="rect">
            <a:avLst/>
          </a:prstGeom>
          <a:noFill/>
        </p:spPr>
        <p:txBody>
          <a:bodyPr wrap="square">
            <a:spAutoFit/>
          </a:bodyPr>
          <a:lstStyle/>
          <a:p>
            <a:pPr lvl="0" fontAlgn="base">
              <a:spcAft>
                <a:spcPct val="0"/>
              </a:spcAft>
              <a:buNone/>
            </a:pPr>
            <a:r>
              <a:rPr lang="en-US" sz="800" dirty="0">
                <a:solidFill>
                  <a:schemeClr val="bg1"/>
                </a:solidFill>
                <a:latin typeface="Calibri" panose="020F0502020204030204" pitchFamily="34" charset="0"/>
                <a:cs typeface="Calibri" panose="020F0502020204030204" pitchFamily="34" charset="0"/>
              </a:rPr>
              <a:t>*This is not a comprehensive list</a:t>
            </a:r>
          </a:p>
        </p:txBody>
      </p:sp>
      <p:sp>
        <p:nvSpPr>
          <p:cNvPr id="5" name="Slide Number Placeholder 4">
            <a:extLst>
              <a:ext uri="{FF2B5EF4-FFF2-40B4-BE49-F238E27FC236}">
                <a16:creationId xmlns:a16="http://schemas.microsoft.com/office/drawing/2014/main" id="{71FFE5FF-4165-2041-83BF-20B8DCCB57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56</a:t>
            </a:fld>
            <a:endParaRPr lang="en-US" b="0" i="0" u="none" strike="noStrike" cap="none" dirty="0">
              <a:solidFill>
                <a:srgbClr val="000000"/>
              </a:solidFill>
              <a:latin typeface="Arial"/>
              <a:ea typeface="Arial"/>
              <a:cs typeface="Arial"/>
              <a:sym typeface="Arial"/>
            </a:endParaRPr>
          </a:p>
        </p:txBody>
      </p:sp>
      <p:sp>
        <p:nvSpPr>
          <p:cNvPr id="7" name="Rectangle 6">
            <a:extLst>
              <a:ext uri="{FF2B5EF4-FFF2-40B4-BE49-F238E27FC236}">
                <a16:creationId xmlns:a16="http://schemas.microsoft.com/office/drawing/2014/main" id="{A78C9336-BA66-EC02-4334-4E1A71672E8A}"/>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557377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6" descr="Google Shape;60;p18"/>
          <p:cNvPicPr preferRelativeResize="0"/>
          <p:nvPr/>
        </p:nvPicPr>
        <p:blipFill rotWithShape="1">
          <a:blip r:embed="rId3">
            <a:alphaModFix/>
          </a:blip>
          <a:srcRect/>
          <a:stretch/>
        </p:blipFill>
        <p:spPr>
          <a:xfrm>
            <a:off x="752475" y="2105018"/>
            <a:ext cx="3508551" cy="594227"/>
          </a:xfrm>
          <a:prstGeom prst="rect">
            <a:avLst/>
          </a:prstGeom>
          <a:noFill/>
          <a:ln>
            <a:noFill/>
          </a:ln>
        </p:spPr>
      </p:pic>
      <p:sp>
        <p:nvSpPr>
          <p:cNvPr id="2" name="Slide Number Placeholder 1">
            <a:extLst>
              <a:ext uri="{FF2B5EF4-FFF2-40B4-BE49-F238E27FC236}">
                <a16:creationId xmlns:a16="http://schemas.microsoft.com/office/drawing/2014/main" id="{F51369C9-F3BC-FE5D-A7AB-0A131FCC7A22}"/>
              </a:ext>
            </a:extLst>
          </p:cNvPr>
          <p:cNvSpPr>
            <a:spLocks noGrp="1"/>
          </p:cNvSpPr>
          <p:nvPr>
            <p:ph type="sldNum" idx="4294967295"/>
          </p:nvPr>
        </p:nvSpPr>
        <p:spPr>
          <a:xfrm>
            <a:off x="6279584" y="4635155"/>
            <a:ext cx="273616" cy="264215"/>
          </a:xfrm>
        </p:spPr>
        <p:txBody>
          <a:bodyPr/>
          <a:lstStyle/>
          <a:p>
            <a:pPr marL="0" lvl="0" indent="0" algn="r" rtl="0">
              <a:spcBef>
                <a:spcPts val="0"/>
              </a:spcBef>
              <a:spcAft>
                <a:spcPts val="0"/>
              </a:spcAft>
              <a:buNone/>
            </a:pPr>
            <a:fld id="{00000000-1234-1234-1234-123412341234}" type="slidenum">
              <a:rPr lang="en-US" smtClean="0"/>
              <a:t>57</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688899" y="1676400"/>
            <a:ext cx="6413650" cy="1790700"/>
          </a:xfrm>
          <a:prstGeom prst="rect">
            <a:avLst/>
          </a:prstGeom>
          <a:noFill/>
          <a:ln>
            <a:noFill/>
          </a:ln>
        </p:spPr>
        <p:txBody>
          <a:bodyPr spcFirstLastPara="1" wrap="square" lIns="91375" tIns="91375" rIns="91375" bIns="91375" anchor="ctr" anchorCtr="0">
            <a:normAutofit/>
          </a:bodyPr>
          <a:lstStyle/>
          <a:p>
            <a:pPr marL="0" lvl="0" indent="0" algn="l" rtl="0">
              <a:lnSpc>
                <a:spcPct val="100000"/>
              </a:lnSpc>
              <a:spcBef>
                <a:spcPts val="0"/>
              </a:spcBef>
              <a:spcAft>
                <a:spcPts val="0"/>
              </a:spcAft>
              <a:buClr>
                <a:srgbClr val="FFFFFF"/>
              </a:buClr>
              <a:buSzPts val="3600"/>
              <a:buFont typeface="Proxima Nova Extrabold"/>
              <a:buNone/>
            </a:pPr>
            <a:r>
              <a:rPr lang="en-US" sz="3600" dirty="0">
                <a:solidFill>
                  <a:srgbClr val="FFFFFF"/>
                </a:solidFill>
              </a:rPr>
              <a:t>WellCare of North Carolina Overview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Our Reason for Being </a:t>
            </a:r>
            <a:endParaRPr dirty="0"/>
          </a:p>
        </p:txBody>
      </p:sp>
      <p:grpSp>
        <p:nvGrpSpPr>
          <p:cNvPr id="9" name="Group 8">
            <a:extLst>
              <a:ext uri="{FF2B5EF4-FFF2-40B4-BE49-F238E27FC236}">
                <a16:creationId xmlns:a16="http://schemas.microsoft.com/office/drawing/2014/main" id="{AB2F461A-A591-BFDE-EC62-6D25877911AE}"/>
              </a:ext>
            </a:extLst>
          </p:cNvPr>
          <p:cNvGrpSpPr/>
          <p:nvPr/>
        </p:nvGrpSpPr>
        <p:grpSpPr>
          <a:xfrm>
            <a:off x="446399" y="2393018"/>
            <a:ext cx="5396023" cy="2120897"/>
            <a:chOff x="446399" y="845149"/>
            <a:chExt cx="5396023" cy="2120897"/>
          </a:xfrm>
        </p:grpSpPr>
        <p:sp>
          <p:nvSpPr>
            <p:cNvPr id="5" name="TextBox 4">
              <a:extLst>
                <a:ext uri="{FF2B5EF4-FFF2-40B4-BE49-F238E27FC236}">
                  <a16:creationId xmlns:a16="http://schemas.microsoft.com/office/drawing/2014/main" id="{692FEC88-9A3B-91E2-7ADF-EA5152D1CE7F}"/>
                </a:ext>
              </a:extLst>
            </p:cNvPr>
            <p:cNvSpPr txBox="1"/>
            <p:nvPr/>
          </p:nvSpPr>
          <p:spPr>
            <a:xfrm>
              <a:off x="446401" y="2104272"/>
              <a:ext cx="5396020" cy="861774"/>
            </a:xfrm>
            <a:prstGeom prst="rect">
              <a:avLst/>
            </a:prstGeom>
            <a:noFill/>
          </p:spPr>
          <p:txBody>
            <a:bodyPr wrap="square" lIns="0" tIns="0" rIns="0" bIns="0" rtlCol="0">
              <a:spAutoFit/>
            </a:bodyPr>
            <a:lstStyle/>
            <a:p>
              <a:r>
                <a:rPr lang="en-US" sz="1400" dirty="0">
                  <a:latin typeface="Calibri" panose="020F0502020204030204" pitchFamily="34" charset="0"/>
                  <a:cs typeface="Calibri" panose="020F0502020204030204" pitchFamily="34" charset="0"/>
                </a:rPr>
                <a:t>To ensure, through deep engagement with our members, providers, and government partners, that every WellCare of North Carolina member receives high-quality healthcare and has access to resources that help them live fuller, healthier lives. </a:t>
              </a:r>
            </a:p>
          </p:txBody>
        </p:sp>
        <p:sp>
          <p:nvSpPr>
            <p:cNvPr id="7" name="Rectangle 6">
              <a:extLst>
                <a:ext uri="{FF2B5EF4-FFF2-40B4-BE49-F238E27FC236}">
                  <a16:creationId xmlns:a16="http://schemas.microsoft.com/office/drawing/2014/main" id="{86C30D5A-BB33-E901-63C1-A7B6BA61D6DE}"/>
                </a:ext>
              </a:extLst>
            </p:cNvPr>
            <p:cNvSpPr/>
            <p:nvPr/>
          </p:nvSpPr>
          <p:spPr>
            <a:xfrm>
              <a:off x="446400" y="845149"/>
              <a:ext cx="5396022" cy="32004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OUR VISION </a:t>
              </a:r>
            </a:p>
          </p:txBody>
        </p:sp>
        <p:sp>
          <p:nvSpPr>
            <p:cNvPr id="13" name="TextBox 12">
              <a:extLst>
                <a:ext uri="{FF2B5EF4-FFF2-40B4-BE49-F238E27FC236}">
                  <a16:creationId xmlns:a16="http://schemas.microsoft.com/office/drawing/2014/main" id="{2C1C3021-BFFE-54AD-9A06-8A02C884B664}"/>
                </a:ext>
              </a:extLst>
            </p:cNvPr>
            <p:cNvSpPr txBox="1"/>
            <p:nvPr/>
          </p:nvSpPr>
          <p:spPr>
            <a:xfrm>
              <a:off x="446400" y="1212136"/>
              <a:ext cx="5396021" cy="430887"/>
            </a:xfrm>
            <a:prstGeom prst="rect">
              <a:avLst/>
            </a:prstGeom>
            <a:noFill/>
          </p:spPr>
          <p:txBody>
            <a:bodyPr wrap="square" lIns="0" tIns="0" rIns="0" bIns="0" rtlCol="0">
              <a:spAutoFit/>
            </a:bodyPr>
            <a:lstStyle/>
            <a:p>
              <a:r>
                <a:rPr lang="en-US" sz="1400" dirty="0">
                  <a:latin typeface="Calibri" panose="020F0502020204030204" pitchFamily="34" charset="0"/>
                  <a:cs typeface="Calibri" panose="020F0502020204030204" pitchFamily="34" charset="0"/>
                </a:rPr>
                <a:t>To be the leader in government-sponsored healthcare programs in North Carolina.</a:t>
              </a:r>
            </a:p>
          </p:txBody>
        </p:sp>
        <p:sp>
          <p:nvSpPr>
            <p:cNvPr id="4" name="Rectangle 3">
              <a:extLst>
                <a:ext uri="{FF2B5EF4-FFF2-40B4-BE49-F238E27FC236}">
                  <a16:creationId xmlns:a16="http://schemas.microsoft.com/office/drawing/2014/main" id="{34E83514-C2EC-06E6-862D-C10C26EC43CE}"/>
                </a:ext>
              </a:extLst>
            </p:cNvPr>
            <p:cNvSpPr/>
            <p:nvPr/>
          </p:nvSpPr>
          <p:spPr>
            <a:xfrm>
              <a:off x="446399" y="1717611"/>
              <a:ext cx="5396022" cy="32004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OUR MISSION </a:t>
              </a:r>
            </a:p>
          </p:txBody>
        </p:sp>
      </p:grpSp>
      <p:grpSp>
        <p:nvGrpSpPr>
          <p:cNvPr id="6" name="Group 5">
            <a:extLst>
              <a:ext uri="{FF2B5EF4-FFF2-40B4-BE49-F238E27FC236}">
                <a16:creationId xmlns:a16="http://schemas.microsoft.com/office/drawing/2014/main" id="{0EEB7949-819F-DFBB-AAD3-414BFB67A626}"/>
              </a:ext>
            </a:extLst>
          </p:cNvPr>
          <p:cNvGrpSpPr/>
          <p:nvPr/>
        </p:nvGrpSpPr>
        <p:grpSpPr>
          <a:xfrm>
            <a:off x="446402" y="834628"/>
            <a:ext cx="8406069" cy="1246757"/>
            <a:chOff x="446401" y="3051693"/>
            <a:chExt cx="8406069" cy="1246757"/>
          </a:xfrm>
        </p:grpSpPr>
        <p:sp>
          <p:nvSpPr>
            <p:cNvPr id="10" name="Rectangle 9">
              <a:extLst>
                <a:ext uri="{FF2B5EF4-FFF2-40B4-BE49-F238E27FC236}">
                  <a16:creationId xmlns:a16="http://schemas.microsoft.com/office/drawing/2014/main" id="{57C01451-F57D-6A8D-263F-329260A45BB2}"/>
                </a:ext>
              </a:extLst>
            </p:cNvPr>
            <p:cNvSpPr/>
            <p:nvPr/>
          </p:nvSpPr>
          <p:spPr>
            <a:xfrm>
              <a:off x="446401" y="3051693"/>
              <a:ext cx="8406069" cy="320040"/>
            </a:xfrm>
            <a:prstGeom prst="rect">
              <a:avLst/>
            </a:prstGeom>
            <a:solidFill>
              <a:srgbClr val="F28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WHO WE ARE </a:t>
              </a:r>
            </a:p>
          </p:txBody>
        </p:sp>
        <p:sp>
          <p:nvSpPr>
            <p:cNvPr id="18" name="TextBox 17">
              <a:extLst>
                <a:ext uri="{FF2B5EF4-FFF2-40B4-BE49-F238E27FC236}">
                  <a16:creationId xmlns:a16="http://schemas.microsoft.com/office/drawing/2014/main" id="{241F79B2-B911-A2B4-0EBD-A36518F6EAF5}"/>
                </a:ext>
              </a:extLst>
            </p:cNvPr>
            <p:cNvSpPr txBox="1"/>
            <p:nvPr/>
          </p:nvSpPr>
          <p:spPr>
            <a:xfrm>
              <a:off x="459485" y="3436676"/>
              <a:ext cx="8379900" cy="861774"/>
            </a:xfrm>
            <a:prstGeom prst="rect">
              <a:avLst/>
            </a:prstGeom>
            <a:noFill/>
          </p:spPr>
          <p:txBody>
            <a:bodyPr wrap="square" lIns="0" tIns="0" rIns="0" bIns="0" rtlCol="0">
              <a:spAutoFit/>
            </a:bodyPr>
            <a:lstStyle/>
            <a:p>
              <a:r>
                <a:rPr lang="en-US" sz="1400" b="1" dirty="0">
                  <a:latin typeface="Calibri" panose="020F0502020204030204" pitchFamily="34" charset="0"/>
                  <a:cs typeface="Calibri" panose="020F0502020204030204" pitchFamily="34" charset="0"/>
                </a:rPr>
                <a:t>WellCare of North Carolina serves families, children, seniors, and individuals with complex medical needs. </a:t>
              </a:r>
              <a:r>
                <a:rPr lang="en-US" sz="1400" dirty="0">
                  <a:latin typeface="Calibri" panose="020F0502020204030204" pitchFamily="34" charset="0"/>
                  <a:cs typeface="Calibri" panose="020F0502020204030204" pitchFamily="34" charset="0"/>
                </a:rPr>
                <a:t>We partner with state and federal governments to coordinate managed care services for those eligible for Medicaid.</a:t>
              </a:r>
            </a:p>
            <a:p>
              <a:r>
                <a:rPr lang="en-US" sz="1400" dirty="0">
                  <a:latin typeface="Calibri" panose="020F0502020204030204" pitchFamily="34" charset="0"/>
                  <a:cs typeface="Calibri" panose="020F0502020204030204" pitchFamily="34" charset="0"/>
                </a:rPr>
                <a:t>As a subsidiary of Centene Corporation, the largest Medicaid Managed Care company in the United States, we serve over 27 million members across 50 states.</a:t>
              </a:r>
            </a:p>
          </p:txBody>
        </p:sp>
      </p:grpSp>
      <p:cxnSp>
        <p:nvCxnSpPr>
          <p:cNvPr id="2" name="Straight Connector 1">
            <a:extLst>
              <a:ext uri="{FF2B5EF4-FFF2-40B4-BE49-F238E27FC236}">
                <a16:creationId xmlns:a16="http://schemas.microsoft.com/office/drawing/2014/main" id="{27F6193F-678C-3DA5-EA28-67A73111FFEE}"/>
              </a:ext>
            </a:extLst>
          </p:cNvPr>
          <p:cNvCxnSpPr>
            <a:cxnSpLocks/>
          </p:cNvCxnSpPr>
          <p:nvPr/>
        </p:nvCxnSpPr>
        <p:spPr>
          <a:xfrm flipH="1">
            <a:off x="6057558" y="2583714"/>
            <a:ext cx="3000" cy="1930201"/>
          </a:xfrm>
          <a:prstGeom prst="line">
            <a:avLst/>
          </a:prstGeom>
          <a:ln w="12700" cmpd="sng">
            <a:solidFill>
              <a:srgbClr val="152B5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F01C499D-2E40-64D8-274F-379B828A0714}"/>
              </a:ext>
            </a:extLst>
          </p:cNvPr>
          <p:cNvGrpSpPr/>
          <p:nvPr/>
        </p:nvGrpSpPr>
        <p:grpSpPr>
          <a:xfrm>
            <a:off x="6305947" y="2393018"/>
            <a:ext cx="2546524" cy="2121480"/>
            <a:chOff x="6305947" y="2393018"/>
            <a:chExt cx="2546524" cy="2121480"/>
          </a:xfrm>
        </p:grpSpPr>
        <p:sp>
          <p:nvSpPr>
            <p:cNvPr id="3" name="Rectangle 2">
              <a:extLst>
                <a:ext uri="{FF2B5EF4-FFF2-40B4-BE49-F238E27FC236}">
                  <a16:creationId xmlns:a16="http://schemas.microsoft.com/office/drawing/2014/main" id="{9C468F98-6361-DAB4-DC71-D2EF5437F10B}"/>
                </a:ext>
              </a:extLst>
            </p:cNvPr>
            <p:cNvSpPr/>
            <p:nvPr/>
          </p:nvSpPr>
          <p:spPr>
            <a:xfrm>
              <a:off x="6305947" y="2393018"/>
              <a:ext cx="2546524" cy="320040"/>
            </a:xfrm>
            <a:prstGeom prst="rect">
              <a:avLst/>
            </a:prstGeom>
            <a:solidFill>
              <a:srgbClr val="F28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OUR VALUES</a:t>
              </a:r>
            </a:p>
          </p:txBody>
        </p:sp>
        <p:grpSp>
          <p:nvGrpSpPr>
            <p:cNvPr id="30" name="Group 29">
              <a:extLst>
                <a:ext uri="{FF2B5EF4-FFF2-40B4-BE49-F238E27FC236}">
                  <a16:creationId xmlns:a16="http://schemas.microsoft.com/office/drawing/2014/main" id="{BA75A94C-8EE2-9980-A6AB-DEC82CD685F7}"/>
                </a:ext>
              </a:extLst>
            </p:cNvPr>
            <p:cNvGrpSpPr/>
            <p:nvPr/>
          </p:nvGrpSpPr>
          <p:grpSpPr>
            <a:xfrm>
              <a:off x="6641879" y="2827833"/>
              <a:ext cx="1869492" cy="1686665"/>
              <a:chOff x="6719365" y="1365028"/>
              <a:chExt cx="1869492" cy="1686665"/>
            </a:xfrm>
          </p:grpSpPr>
          <p:grpSp>
            <p:nvGrpSpPr>
              <p:cNvPr id="16" name="Group 15">
                <a:extLst>
                  <a:ext uri="{FF2B5EF4-FFF2-40B4-BE49-F238E27FC236}">
                    <a16:creationId xmlns:a16="http://schemas.microsoft.com/office/drawing/2014/main" id="{FE1A3C90-0D2D-4102-6BD9-69FA823D8AF8}"/>
                  </a:ext>
                </a:extLst>
              </p:cNvPr>
              <p:cNvGrpSpPr/>
              <p:nvPr/>
            </p:nvGrpSpPr>
            <p:grpSpPr>
              <a:xfrm>
                <a:off x="6719365" y="1365028"/>
                <a:ext cx="1869492" cy="320040"/>
                <a:chOff x="251340" y="7333088"/>
                <a:chExt cx="1869492" cy="320040"/>
              </a:xfrm>
            </p:grpSpPr>
            <p:pic>
              <p:nvPicPr>
                <p:cNvPr id="27" name="Picture 26" descr="Icon&#10;&#10;Description automatically generated">
                  <a:extLst>
                    <a:ext uri="{FF2B5EF4-FFF2-40B4-BE49-F238E27FC236}">
                      <a16:creationId xmlns:a16="http://schemas.microsoft.com/office/drawing/2014/main" id="{47266704-0A98-552C-AA26-947D2F8BE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40" y="7333088"/>
                  <a:ext cx="320040" cy="320040"/>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41F6ABAE-F273-3D14-2968-6BBB498803DE}"/>
                    </a:ext>
                  </a:extLst>
                </p:cNvPr>
                <p:cNvSpPr txBox="1"/>
                <p:nvPr/>
              </p:nvSpPr>
              <p:spPr>
                <a:xfrm>
                  <a:off x="571193" y="7339220"/>
                  <a:ext cx="1549639" cy="307777"/>
                </a:xfrm>
                <a:prstGeom prst="rect">
                  <a:avLst/>
                </a:prstGeom>
                <a:noFill/>
              </p:spPr>
              <p:txBody>
                <a:bodyPr wrap="square" anchor="ctr">
                  <a:sp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Serve Others First</a:t>
                  </a:r>
                </a:p>
              </p:txBody>
            </p:sp>
          </p:grpSp>
          <p:grpSp>
            <p:nvGrpSpPr>
              <p:cNvPr id="17" name="Group 16">
                <a:extLst>
                  <a:ext uri="{FF2B5EF4-FFF2-40B4-BE49-F238E27FC236}">
                    <a16:creationId xmlns:a16="http://schemas.microsoft.com/office/drawing/2014/main" id="{0593C39F-5A48-7919-1BEA-2E5DD0998984}"/>
                  </a:ext>
                </a:extLst>
              </p:cNvPr>
              <p:cNvGrpSpPr/>
              <p:nvPr/>
            </p:nvGrpSpPr>
            <p:grpSpPr>
              <a:xfrm>
                <a:off x="6719365" y="1821507"/>
                <a:ext cx="1869492" cy="320040"/>
                <a:chOff x="251340" y="7773783"/>
                <a:chExt cx="1869492" cy="320040"/>
              </a:xfrm>
            </p:grpSpPr>
            <p:pic>
              <p:nvPicPr>
                <p:cNvPr id="25" name="Picture 24" descr="Icon&#10;&#10;Description automatically generated">
                  <a:extLst>
                    <a:ext uri="{FF2B5EF4-FFF2-40B4-BE49-F238E27FC236}">
                      <a16:creationId xmlns:a16="http://schemas.microsoft.com/office/drawing/2014/main" id="{4FBD9AAF-14CB-7AD3-25EB-3A570D601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40" y="7773783"/>
                  <a:ext cx="320040" cy="320040"/>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393A7839-4A72-EB3D-485A-B3E0AF04848F}"/>
                    </a:ext>
                  </a:extLst>
                </p:cNvPr>
                <p:cNvSpPr txBox="1"/>
                <p:nvPr/>
              </p:nvSpPr>
              <p:spPr>
                <a:xfrm>
                  <a:off x="595617" y="7777102"/>
                  <a:ext cx="1525215" cy="307777"/>
                </a:xfrm>
                <a:prstGeom prst="rect">
                  <a:avLst/>
                </a:prstGeom>
                <a:noFill/>
              </p:spPr>
              <p:txBody>
                <a:bodyPr wrap="square" anchor="ctr">
                  <a:sp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Do the Right Thing</a:t>
                  </a:r>
                </a:p>
              </p:txBody>
            </p:sp>
          </p:grpSp>
          <p:grpSp>
            <p:nvGrpSpPr>
              <p:cNvPr id="19" name="Group 18">
                <a:extLst>
                  <a:ext uri="{FF2B5EF4-FFF2-40B4-BE49-F238E27FC236}">
                    <a16:creationId xmlns:a16="http://schemas.microsoft.com/office/drawing/2014/main" id="{0BCC0401-EEBC-46F7-6B84-0B58493A77B9}"/>
                  </a:ext>
                </a:extLst>
              </p:cNvPr>
              <p:cNvGrpSpPr/>
              <p:nvPr/>
            </p:nvGrpSpPr>
            <p:grpSpPr>
              <a:xfrm>
                <a:off x="6719365" y="2277986"/>
                <a:ext cx="1843263" cy="320040"/>
                <a:chOff x="1946035" y="7327428"/>
                <a:chExt cx="1843263" cy="320040"/>
              </a:xfrm>
            </p:grpSpPr>
            <p:pic>
              <p:nvPicPr>
                <p:cNvPr id="23" name="Picture 22" descr="Icon&#10;&#10;Description automatically generated">
                  <a:extLst>
                    <a:ext uri="{FF2B5EF4-FFF2-40B4-BE49-F238E27FC236}">
                      <a16:creationId xmlns:a16="http://schemas.microsoft.com/office/drawing/2014/main" id="{24479556-D6B0-C5EF-5CD5-F3A774DBC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035" y="7327428"/>
                  <a:ext cx="320040" cy="32004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510B140-1AE1-C47B-C1CC-9FEE6973AAF0}"/>
                    </a:ext>
                  </a:extLst>
                </p:cNvPr>
                <p:cNvSpPr txBox="1"/>
                <p:nvPr/>
              </p:nvSpPr>
              <p:spPr>
                <a:xfrm>
                  <a:off x="2264083" y="7333560"/>
                  <a:ext cx="1525215" cy="307777"/>
                </a:xfrm>
                <a:prstGeom prst="rect">
                  <a:avLst/>
                </a:prstGeom>
                <a:noFill/>
              </p:spPr>
              <p:txBody>
                <a:bodyPr wrap="square" anchor="ctr">
                  <a:sp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Be Accountable</a:t>
                  </a:r>
                </a:p>
              </p:txBody>
            </p:sp>
          </p:grpSp>
          <p:grpSp>
            <p:nvGrpSpPr>
              <p:cNvPr id="20" name="Group 19">
                <a:extLst>
                  <a:ext uri="{FF2B5EF4-FFF2-40B4-BE49-F238E27FC236}">
                    <a16:creationId xmlns:a16="http://schemas.microsoft.com/office/drawing/2014/main" id="{2AC61CAE-37C0-C5B1-4BA2-00B41068D35F}"/>
                  </a:ext>
                </a:extLst>
              </p:cNvPr>
              <p:cNvGrpSpPr/>
              <p:nvPr/>
            </p:nvGrpSpPr>
            <p:grpSpPr>
              <a:xfrm>
                <a:off x="6719365" y="2731653"/>
                <a:ext cx="1865592" cy="320040"/>
                <a:chOff x="1943170" y="7781398"/>
                <a:chExt cx="1865592" cy="320040"/>
              </a:xfrm>
            </p:grpSpPr>
            <p:pic>
              <p:nvPicPr>
                <p:cNvPr id="21" name="Picture 20" descr="Icon&#10;&#10;Description automatically generated">
                  <a:extLst>
                    <a:ext uri="{FF2B5EF4-FFF2-40B4-BE49-F238E27FC236}">
                      <a16:creationId xmlns:a16="http://schemas.microsoft.com/office/drawing/2014/main" id="{1EFC8AC7-0E5E-4905-345E-A28F626D9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170" y="7781398"/>
                  <a:ext cx="320040" cy="3200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741CAEF9-32A0-E7FB-E8AB-9BEEBD35AE42}"/>
                    </a:ext>
                  </a:extLst>
                </p:cNvPr>
                <p:cNvSpPr txBox="1"/>
                <p:nvPr/>
              </p:nvSpPr>
              <p:spPr>
                <a:xfrm>
                  <a:off x="2263210" y="7784151"/>
                  <a:ext cx="1545552" cy="307777"/>
                </a:xfrm>
                <a:prstGeom prst="rect">
                  <a:avLst/>
                </a:prstGeom>
                <a:noFill/>
              </p:spPr>
              <p:txBody>
                <a:bodyPr wrap="square" anchor="ctr">
                  <a:sp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Act as One Team</a:t>
                  </a:r>
                </a:p>
              </p:txBody>
            </p:sp>
          </p:grpSp>
        </p:grpSp>
      </p:grpSp>
      <p:sp>
        <p:nvSpPr>
          <p:cNvPr id="8" name="Rectangle 7">
            <a:extLst>
              <a:ext uri="{FF2B5EF4-FFF2-40B4-BE49-F238E27FC236}">
                <a16:creationId xmlns:a16="http://schemas.microsoft.com/office/drawing/2014/main" id="{9568BC1C-0701-A180-B7A2-32A7ABBC8776}"/>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
        <p:nvSpPr>
          <p:cNvPr id="11" name="Slide Number Placeholder 10">
            <a:extLst>
              <a:ext uri="{FF2B5EF4-FFF2-40B4-BE49-F238E27FC236}">
                <a16:creationId xmlns:a16="http://schemas.microsoft.com/office/drawing/2014/main" id="{845714E9-DF32-F380-1479-CAE782308B9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4632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311699"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Our Footprint </a:t>
            </a:r>
            <a:endParaRPr dirty="0"/>
          </a:p>
        </p:txBody>
      </p:sp>
      <p:sp>
        <p:nvSpPr>
          <p:cNvPr id="721" name="TextBox 720">
            <a:extLst>
              <a:ext uri="{FF2B5EF4-FFF2-40B4-BE49-F238E27FC236}">
                <a16:creationId xmlns:a16="http://schemas.microsoft.com/office/drawing/2014/main" id="{E91B542B-7704-2038-1DF8-A283A5CF7B8F}"/>
              </a:ext>
            </a:extLst>
          </p:cNvPr>
          <p:cNvSpPr txBox="1"/>
          <p:nvPr/>
        </p:nvSpPr>
        <p:spPr>
          <a:xfrm>
            <a:off x="387758" y="4778731"/>
            <a:ext cx="1196161" cy="215444"/>
          </a:xfrm>
          <a:prstGeom prst="rect">
            <a:avLst/>
          </a:prstGeom>
          <a:noFill/>
        </p:spPr>
        <p:txBody>
          <a:bodyPr wrap="none" rtlCol="0">
            <a:spAutoFit/>
          </a:bodyPr>
          <a:lstStyle/>
          <a:p>
            <a:r>
              <a:rPr lang="en-US" sz="800" dirty="0">
                <a:solidFill>
                  <a:schemeClr val="bg1"/>
                </a:solidFill>
                <a:latin typeface="Calibri" panose="020F0502020204030204" pitchFamily="34" charset="0"/>
                <a:ea typeface="Arial" charset="0"/>
                <a:cs typeface="Calibri" panose="020F0502020204030204" pitchFamily="34" charset="0"/>
              </a:rPr>
              <a:t>* Data as of March 2023</a:t>
            </a:r>
          </a:p>
        </p:txBody>
      </p:sp>
      <p:grpSp>
        <p:nvGrpSpPr>
          <p:cNvPr id="866" name="Group 865">
            <a:extLst>
              <a:ext uri="{FF2B5EF4-FFF2-40B4-BE49-F238E27FC236}">
                <a16:creationId xmlns:a16="http://schemas.microsoft.com/office/drawing/2014/main" id="{74F63D0A-7974-A5E1-BA3F-594CA238154D}"/>
              </a:ext>
            </a:extLst>
          </p:cNvPr>
          <p:cNvGrpSpPr/>
          <p:nvPr/>
        </p:nvGrpSpPr>
        <p:grpSpPr>
          <a:xfrm>
            <a:off x="178413" y="809721"/>
            <a:ext cx="8787174" cy="3791201"/>
            <a:chOff x="223117" y="788455"/>
            <a:chExt cx="8787174" cy="3791201"/>
          </a:xfrm>
        </p:grpSpPr>
        <p:cxnSp>
          <p:nvCxnSpPr>
            <p:cNvPr id="36" name="Straight Connector 35">
              <a:extLst>
                <a:ext uri="{FF2B5EF4-FFF2-40B4-BE49-F238E27FC236}">
                  <a16:creationId xmlns:a16="http://schemas.microsoft.com/office/drawing/2014/main" id="{68D6AE96-B233-9118-11B1-19859A72D732}"/>
                </a:ext>
              </a:extLst>
            </p:cNvPr>
            <p:cNvCxnSpPr>
              <a:cxnSpLocks/>
            </p:cNvCxnSpPr>
            <p:nvPr/>
          </p:nvCxnSpPr>
          <p:spPr>
            <a:xfrm>
              <a:off x="3118327" y="798202"/>
              <a:ext cx="0" cy="3716107"/>
            </a:xfrm>
            <a:prstGeom prst="line">
              <a:avLst/>
            </a:prstGeom>
            <a:noFill/>
            <a:ln w="12700" cap="flat" cmpd="sng" algn="ctr">
              <a:solidFill>
                <a:srgbClr val="152B51"/>
              </a:solidFill>
              <a:prstDash val="dash"/>
              <a:miter lim="800000"/>
            </a:ln>
            <a:effectLst/>
          </p:spPr>
        </p:cxnSp>
        <p:grpSp>
          <p:nvGrpSpPr>
            <p:cNvPr id="862" name="Group 861">
              <a:extLst>
                <a:ext uri="{FF2B5EF4-FFF2-40B4-BE49-F238E27FC236}">
                  <a16:creationId xmlns:a16="http://schemas.microsoft.com/office/drawing/2014/main" id="{45AD631C-A09C-524B-15F3-564F3DE8BB09}"/>
                </a:ext>
              </a:extLst>
            </p:cNvPr>
            <p:cNvGrpSpPr/>
            <p:nvPr/>
          </p:nvGrpSpPr>
          <p:grpSpPr>
            <a:xfrm>
              <a:off x="223117" y="788455"/>
              <a:ext cx="2825053" cy="3749091"/>
              <a:chOff x="223117" y="788455"/>
              <a:chExt cx="2825053" cy="3749091"/>
            </a:xfrm>
          </p:grpSpPr>
          <p:sp>
            <p:nvSpPr>
              <p:cNvPr id="5" name="Rectangle 4">
                <a:extLst>
                  <a:ext uri="{FF2B5EF4-FFF2-40B4-BE49-F238E27FC236}">
                    <a16:creationId xmlns:a16="http://schemas.microsoft.com/office/drawing/2014/main" id="{9D6E210A-452C-7946-ED56-20707E4818D1}"/>
                  </a:ext>
                </a:extLst>
              </p:cNvPr>
              <p:cNvSpPr/>
              <p:nvPr/>
            </p:nvSpPr>
            <p:spPr>
              <a:xfrm>
                <a:off x="223117" y="788455"/>
                <a:ext cx="2807208"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F28344"/>
                    </a:solidFill>
                    <a:latin typeface="Calibri"/>
                  </a:rPr>
                  <a:t>MEDICAID</a:t>
                </a:r>
                <a:r>
                  <a:rPr lang="en-US" sz="1600" b="1" kern="1200" dirty="0">
                    <a:solidFill>
                      <a:srgbClr val="F28344"/>
                    </a:solidFill>
                    <a:latin typeface="Calibri"/>
                  </a:rPr>
                  <a:t> </a:t>
                </a:r>
                <a:endParaRPr kumimoji="0" lang="en-US" sz="1600" b="1" i="0" u="none" strike="noStrike" kern="1200" cap="none" spc="0" normalizeH="0" baseline="0" noProof="0" dirty="0">
                  <a:ln>
                    <a:noFill/>
                  </a:ln>
                  <a:solidFill>
                    <a:srgbClr val="F28344"/>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DEA2C486-1605-AE56-70D5-B5AD5AFD27FE}"/>
                  </a:ext>
                </a:extLst>
              </p:cNvPr>
              <p:cNvGrpSpPr/>
              <p:nvPr/>
            </p:nvGrpSpPr>
            <p:grpSpPr>
              <a:xfrm>
                <a:off x="240962" y="1235266"/>
                <a:ext cx="2807208" cy="1214686"/>
                <a:chOff x="1984838" y="2304423"/>
                <a:chExt cx="7286266" cy="3152787"/>
              </a:xfrm>
            </p:grpSpPr>
            <p:sp>
              <p:nvSpPr>
                <p:cNvPr id="25" name="Freeform 58">
                  <a:extLst>
                    <a:ext uri="{FF2B5EF4-FFF2-40B4-BE49-F238E27FC236}">
                      <a16:creationId xmlns:a16="http://schemas.microsoft.com/office/drawing/2014/main" id="{4B3EA9C1-873D-24DC-F04B-9DBE309AB431}"/>
                    </a:ext>
                  </a:extLst>
                </p:cNvPr>
                <p:cNvSpPr>
                  <a:spLocks/>
                </p:cNvSpPr>
                <p:nvPr/>
              </p:nvSpPr>
              <p:spPr bwMode="auto">
                <a:xfrm>
                  <a:off x="7133171" y="4828150"/>
                  <a:ext cx="251522" cy="524216"/>
                </a:xfrm>
                <a:custGeom>
                  <a:avLst/>
                  <a:gdLst/>
                  <a:ahLst/>
                  <a:cxnLst>
                    <a:cxn ang="0">
                      <a:pos x="102" y="91"/>
                    </a:cxn>
                    <a:cxn ang="0">
                      <a:pos x="87" y="123"/>
                    </a:cxn>
                    <a:cxn ang="0">
                      <a:pos x="60" y="231"/>
                    </a:cxn>
                    <a:cxn ang="0">
                      <a:pos x="66" y="171"/>
                    </a:cxn>
                    <a:cxn ang="0">
                      <a:pos x="45" y="101"/>
                    </a:cxn>
                    <a:cxn ang="0">
                      <a:pos x="45" y="79"/>
                    </a:cxn>
                    <a:cxn ang="0">
                      <a:pos x="0" y="31"/>
                    </a:cxn>
                    <a:cxn ang="0">
                      <a:pos x="24" y="31"/>
                    </a:cxn>
                    <a:cxn ang="0">
                      <a:pos x="30" y="9"/>
                    </a:cxn>
                    <a:cxn ang="0">
                      <a:pos x="36" y="0"/>
                    </a:cxn>
                    <a:cxn ang="0">
                      <a:pos x="51" y="16"/>
                    </a:cxn>
                    <a:cxn ang="0">
                      <a:pos x="60" y="9"/>
                    </a:cxn>
                    <a:cxn ang="0">
                      <a:pos x="66" y="9"/>
                    </a:cxn>
                    <a:cxn ang="0">
                      <a:pos x="72" y="16"/>
                    </a:cxn>
                    <a:cxn ang="0">
                      <a:pos x="102" y="0"/>
                    </a:cxn>
                    <a:cxn ang="0">
                      <a:pos x="147" y="47"/>
                    </a:cxn>
                    <a:cxn ang="0">
                      <a:pos x="102" y="91"/>
                    </a:cxn>
                  </a:cxnLst>
                  <a:rect l="0" t="0" r="r" b="b"/>
                  <a:pathLst>
                    <a:path w="148" h="232">
                      <a:moveTo>
                        <a:pt x="102" y="91"/>
                      </a:moveTo>
                      <a:lnTo>
                        <a:pt x="87" y="123"/>
                      </a:lnTo>
                      <a:lnTo>
                        <a:pt x="60" y="231"/>
                      </a:lnTo>
                      <a:lnTo>
                        <a:pt x="66" y="171"/>
                      </a:lnTo>
                      <a:lnTo>
                        <a:pt x="45" y="101"/>
                      </a:lnTo>
                      <a:lnTo>
                        <a:pt x="45" y="79"/>
                      </a:lnTo>
                      <a:lnTo>
                        <a:pt x="0" y="31"/>
                      </a:lnTo>
                      <a:lnTo>
                        <a:pt x="24" y="31"/>
                      </a:lnTo>
                      <a:lnTo>
                        <a:pt x="30" y="9"/>
                      </a:lnTo>
                      <a:lnTo>
                        <a:pt x="36" y="0"/>
                      </a:lnTo>
                      <a:lnTo>
                        <a:pt x="51" y="16"/>
                      </a:lnTo>
                      <a:lnTo>
                        <a:pt x="60" y="9"/>
                      </a:lnTo>
                      <a:lnTo>
                        <a:pt x="66" y="9"/>
                      </a:lnTo>
                      <a:lnTo>
                        <a:pt x="72" y="16"/>
                      </a:lnTo>
                      <a:lnTo>
                        <a:pt x="102" y="0"/>
                      </a:lnTo>
                      <a:lnTo>
                        <a:pt x="147" y="47"/>
                      </a:lnTo>
                      <a:lnTo>
                        <a:pt x="102" y="91"/>
                      </a:lnTo>
                    </a:path>
                  </a:pathLst>
                </a:custGeom>
                <a:solidFill>
                  <a:srgbClr val="E87722"/>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06" name="Freeform 59">
                  <a:extLst>
                    <a:ext uri="{FF2B5EF4-FFF2-40B4-BE49-F238E27FC236}">
                      <a16:creationId xmlns:a16="http://schemas.microsoft.com/office/drawing/2014/main" id="{C71A0285-CC90-28DF-1676-DC946250E107}"/>
                    </a:ext>
                  </a:extLst>
                </p:cNvPr>
                <p:cNvSpPr>
                  <a:spLocks/>
                </p:cNvSpPr>
                <p:nvPr/>
              </p:nvSpPr>
              <p:spPr bwMode="auto">
                <a:xfrm>
                  <a:off x="6339306" y="2701330"/>
                  <a:ext cx="259382" cy="434351"/>
                </a:xfrm>
                <a:custGeom>
                  <a:avLst/>
                  <a:gdLst/>
                  <a:ahLst/>
                  <a:cxnLst>
                    <a:cxn ang="0">
                      <a:pos x="0" y="193"/>
                    </a:cxn>
                    <a:cxn ang="0">
                      <a:pos x="26" y="0"/>
                    </a:cxn>
                    <a:cxn ang="0">
                      <a:pos x="102" y="0"/>
                    </a:cxn>
                    <a:cxn ang="0">
                      <a:pos x="102" y="76"/>
                    </a:cxn>
                    <a:cxn ang="0">
                      <a:pos x="108" y="85"/>
                    </a:cxn>
                    <a:cxn ang="0">
                      <a:pos x="129" y="85"/>
                    </a:cxn>
                    <a:cxn ang="0">
                      <a:pos x="123" y="98"/>
                    </a:cxn>
                    <a:cxn ang="0">
                      <a:pos x="129" y="113"/>
                    </a:cxn>
                    <a:cxn ang="0">
                      <a:pos x="138" y="98"/>
                    </a:cxn>
                    <a:cxn ang="0">
                      <a:pos x="153" y="113"/>
                    </a:cxn>
                    <a:cxn ang="0">
                      <a:pos x="138" y="145"/>
                    </a:cxn>
                    <a:cxn ang="0">
                      <a:pos x="123" y="161"/>
                    </a:cxn>
                    <a:cxn ang="0">
                      <a:pos x="102" y="161"/>
                    </a:cxn>
                    <a:cxn ang="0">
                      <a:pos x="87" y="193"/>
                    </a:cxn>
                    <a:cxn ang="0">
                      <a:pos x="50" y="193"/>
                    </a:cxn>
                    <a:cxn ang="0">
                      <a:pos x="0" y="193"/>
                    </a:cxn>
                  </a:cxnLst>
                  <a:rect l="0" t="0" r="r" b="b"/>
                  <a:pathLst>
                    <a:path w="154" h="194">
                      <a:moveTo>
                        <a:pt x="0" y="193"/>
                      </a:moveTo>
                      <a:lnTo>
                        <a:pt x="26" y="0"/>
                      </a:lnTo>
                      <a:lnTo>
                        <a:pt x="102" y="0"/>
                      </a:lnTo>
                      <a:lnTo>
                        <a:pt x="102" y="76"/>
                      </a:lnTo>
                      <a:lnTo>
                        <a:pt x="108" y="85"/>
                      </a:lnTo>
                      <a:lnTo>
                        <a:pt x="129" y="85"/>
                      </a:lnTo>
                      <a:lnTo>
                        <a:pt x="123" y="98"/>
                      </a:lnTo>
                      <a:lnTo>
                        <a:pt x="129" y="113"/>
                      </a:lnTo>
                      <a:lnTo>
                        <a:pt x="138" y="98"/>
                      </a:lnTo>
                      <a:lnTo>
                        <a:pt x="153" y="113"/>
                      </a:lnTo>
                      <a:lnTo>
                        <a:pt x="138" y="145"/>
                      </a:lnTo>
                      <a:lnTo>
                        <a:pt x="123" y="161"/>
                      </a:lnTo>
                      <a:lnTo>
                        <a:pt x="102" y="161"/>
                      </a:lnTo>
                      <a:lnTo>
                        <a:pt x="87" y="193"/>
                      </a:lnTo>
                      <a:lnTo>
                        <a:pt x="50" y="193"/>
                      </a:lnTo>
                      <a:lnTo>
                        <a:pt x="0" y="193"/>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07" name="Freeform 60">
                  <a:extLst>
                    <a:ext uri="{FF2B5EF4-FFF2-40B4-BE49-F238E27FC236}">
                      <a16:creationId xmlns:a16="http://schemas.microsoft.com/office/drawing/2014/main" id="{EF2C1267-E9D5-6DE9-26F7-DC2E7BD5BE8B}"/>
                    </a:ext>
                  </a:extLst>
                </p:cNvPr>
                <p:cNvSpPr>
                  <a:spLocks/>
                </p:cNvSpPr>
                <p:nvPr/>
              </p:nvSpPr>
              <p:spPr bwMode="auto">
                <a:xfrm>
                  <a:off x="3163846" y="3165636"/>
                  <a:ext cx="581644" cy="471795"/>
                </a:xfrm>
                <a:custGeom>
                  <a:avLst/>
                  <a:gdLst/>
                  <a:ahLst/>
                  <a:cxnLst>
                    <a:cxn ang="0">
                      <a:pos x="13" y="108"/>
                    </a:cxn>
                    <a:cxn ang="0">
                      <a:pos x="37" y="108"/>
                    </a:cxn>
                    <a:cxn ang="0">
                      <a:pos x="51" y="133"/>
                    </a:cxn>
                    <a:cxn ang="0">
                      <a:pos x="42" y="187"/>
                    </a:cxn>
                    <a:cxn ang="0">
                      <a:pos x="51" y="200"/>
                    </a:cxn>
                    <a:cxn ang="0">
                      <a:pos x="64" y="209"/>
                    </a:cxn>
                    <a:cxn ang="0">
                      <a:pos x="88" y="193"/>
                    </a:cxn>
                    <a:cxn ang="0">
                      <a:pos x="103" y="193"/>
                    </a:cxn>
                    <a:cxn ang="0">
                      <a:pos x="151" y="200"/>
                    </a:cxn>
                    <a:cxn ang="0">
                      <a:pos x="166" y="200"/>
                    </a:cxn>
                    <a:cxn ang="0">
                      <a:pos x="196" y="200"/>
                    </a:cxn>
                    <a:cxn ang="0">
                      <a:pos x="226" y="187"/>
                    </a:cxn>
                    <a:cxn ang="0">
                      <a:pos x="247" y="187"/>
                    </a:cxn>
                    <a:cxn ang="0">
                      <a:pos x="247" y="177"/>
                    </a:cxn>
                    <a:cxn ang="0">
                      <a:pos x="268" y="171"/>
                    </a:cxn>
                    <a:cxn ang="0">
                      <a:pos x="299" y="187"/>
                    </a:cxn>
                    <a:cxn ang="0">
                      <a:pos x="304" y="187"/>
                    </a:cxn>
                    <a:cxn ang="0">
                      <a:pos x="314" y="187"/>
                    </a:cxn>
                    <a:cxn ang="0">
                      <a:pos x="314" y="162"/>
                    </a:cxn>
                    <a:cxn ang="0">
                      <a:pos x="341" y="155"/>
                    </a:cxn>
                    <a:cxn ang="0">
                      <a:pos x="284" y="124"/>
                    </a:cxn>
                    <a:cxn ang="0">
                      <a:pos x="299" y="108"/>
                    </a:cxn>
                    <a:cxn ang="0">
                      <a:pos x="284" y="79"/>
                    </a:cxn>
                    <a:cxn ang="0">
                      <a:pos x="299" y="63"/>
                    </a:cxn>
                    <a:cxn ang="0">
                      <a:pos x="292" y="54"/>
                    </a:cxn>
                    <a:cxn ang="0">
                      <a:pos x="268" y="38"/>
                    </a:cxn>
                    <a:cxn ang="0">
                      <a:pos x="262" y="10"/>
                    </a:cxn>
                    <a:cxn ang="0">
                      <a:pos x="253" y="0"/>
                    </a:cxn>
                    <a:cxn ang="0">
                      <a:pos x="232" y="10"/>
                    </a:cxn>
                    <a:cxn ang="0">
                      <a:pos x="196" y="16"/>
                    </a:cxn>
                    <a:cxn ang="0">
                      <a:pos x="181" y="16"/>
                    </a:cxn>
                    <a:cxn ang="0">
                      <a:pos x="103" y="54"/>
                    </a:cxn>
                    <a:cxn ang="0">
                      <a:pos x="88" y="48"/>
                    </a:cxn>
                    <a:cxn ang="0">
                      <a:pos x="79" y="63"/>
                    </a:cxn>
                    <a:cxn ang="0">
                      <a:pos x="73" y="54"/>
                    </a:cxn>
                    <a:cxn ang="0">
                      <a:pos x="37" y="79"/>
                    </a:cxn>
                    <a:cxn ang="0">
                      <a:pos x="13" y="63"/>
                    </a:cxn>
                    <a:cxn ang="0">
                      <a:pos x="0" y="79"/>
                    </a:cxn>
                    <a:cxn ang="0">
                      <a:pos x="13" y="108"/>
                    </a:cxn>
                  </a:cxnLst>
                  <a:rect l="0" t="0" r="r" b="b"/>
                  <a:pathLst>
                    <a:path w="342" h="210">
                      <a:moveTo>
                        <a:pt x="13" y="108"/>
                      </a:moveTo>
                      <a:lnTo>
                        <a:pt x="37" y="108"/>
                      </a:lnTo>
                      <a:lnTo>
                        <a:pt x="51" y="133"/>
                      </a:lnTo>
                      <a:lnTo>
                        <a:pt x="42" y="187"/>
                      </a:lnTo>
                      <a:lnTo>
                        <a:pt x="51" y="200"/>
                      </a:lnTo>
                      <a:lnTo>
                        <a:pt x="64" y="209"/>
                      </a:lnTo>
                      <a:lnTo>
                        <a:pt x="88" y="193"/>
                      </a:lnTo>
                      <a:lnTo>
                        <a:pt x="103" y="193"/>
                      </a:lnTo>
                      <a:lnTo>
                        <a:pt x="151" y="200"/>
                      </a:lnTo>
                      <a:lnTo>
                        <a:pt x="166" y="200"/>
                      </a:lnTo>
                      <a:lnTo>
                        <a:pt x="196" y="200"/>
                      </a:lnTo>
                      <a:lnTo>
                        <a:pt x="226" y="187"/>
                      </a:lnTo>
                      <a:lnTo>
                        <a:pt x="247" y="187"/>
                      </a:lnTo>
                      <a:lnTo>
                        <a:pt x="247" y="177"/>
                      </a:lnTo>
                      <a:lnTo>
                        <a:pt x="268" y="171"/>
                      </a:lnTo>
                      <a:lnTo>
                        <a:pt x="299" y="187"/>
                      </a:lnTo>
                      <a:lnTo>
                        <a:pt x="304" y="187"/>
                      </a:lnTo>
                      <a:lnTo>
                        <a:pt x="314" y="187"/>
                      </a:lnTo>
                      <a:lnTo>
                        <a:pt x="314" y="162"/>
                      </a:lnTo>
                      <a:lnTo>
                        <a:pt x="341" y="155"/>
                      </a:lnTo>
                      <a:lnTo>
                        <a:pt x="284" y="124"/>
                      </a:lnTo>
                      <a:lnTo>
                        <a:pt x="299" y="108"/>
                      </a:lnTo>
                      <a:lnTo>
                        <a:pt x="284" y="79"/>
                      </a:lnTo>
                      <a:lnTo>
                        <a:pt x="299" y="63"/>
                      </a:lnTo>
                      <a:lnTo>
                        <a:pt x="292" y="54"/>
                      </a:lnTo>
                      <a:lnTo>
                        <a:pt x="268" y="38"/>
                      </a:lnTo>
                      <a:lnTo>
                        <a:pt x="262" y="10"/>
                      </a:lnTo>
                      <a:lnTo>
                        <a:pt x="253" y="0"/>
                      </a:lnTo>
                      <a:lnTo>
                        <a:pt x="232" y="10"/>
                      </a:lnTo>
                      <a:lnTo>
                        <a:pt x="196" y="16"/>
                      </a:lnTo>
                      <a:lnTo>
                        <a:pt x="181" y="16"/>
                      </a:lnTo>
                      <a:lnTo>
                        <a:pt x="103" y="54"/>
                      </a:lnTo>
                      <a:lnTo>
                        <a:pt x="88" y="48"/>
                      </a:lnTo>
                      <a:lnTo>
                        <a:pt x="79" y="63"/>
                      </a:lnTo>
                      <a:lnTo>
                        <a:pt x="73" y="54"/>
                      </a:lnTo>
                      <a:lnTo>
                        <a:pt x="37" y="79"/>
                      </a:lnTo>
                      <a:lnTo>
                        <a:pt x="13" y="63"/>
                      </a:lnTo>
                      <a:lnTo>
                        <a:pt x="0" y="79"/>
                      </a:lnTo>
                      <a:lnTo>
                        <a:pt x="13" y="10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08" name="Freeform 61">
                  <a:extLst>
                    <a:ext uri="{FF2B5EF4-FFF2-40B4-BE49-F238E27FC236}">
                      <a16:creationId xmlns:a16="http://schemas.microsoft.com/office/drawing/2014/main" id="{94A82440-8950-DE3D-3767-3DFA4193E7D9}"/>
                    </a:ext>
                  </a:extLst>
                </p:cNvPr>
                <p:cNvSpPr>
                  <a:spLocks/>
                </p:cNvSpPr>
                <p:nvPr/>
              </p:nvSpPr>
              <p:spPr bwMode="auto">
                <a:xfrm>
                  <a:off x="4099191" y="2304423"/>
                  <a:ext cx="408723" cy="374440"/>
                </a:xfrm>
                <a:custGeom>
                  <a:avLst/>
                  <a:gdLst/>
                  <a:ahLst/>
                  <a:cxnLst>
                    <a:cxn ang="0">
                      <a:pos x="0" y="91"/>
                    </a:cxn>
                    <a:cxn ang="0">
                      <a:pos x="21" y="60"/>
                    </a:cxn>
                    <a:cxn ang="0">
                      <a:pos x="21" y="22"/>
                    </a:cxn>
                    <a:cxn ang="0">
                      <a:pos x="36" y="0"/>
                    </a:cxn>
                    <a:cxn ang="0">
                      <a:pos x="189" y="0"/>
                    </a:cxn>
                    <a:cxn ang="0">
                      <a:pos x="205" y="47"/>
                    </a:cxn>
                    <a:cxn ang="0">
                      <a:pos x="232" y="76"/>
                    </a:cxn>
                    <a:cxn ang="0">
                      <a:pos x="240" y="107"/>
                    </a:cxn>
                    <a:cxn ang="0">
                      <a:pos x="225" y="113"/>
                    </a:cxn>
                    <a:cxn ang="0">
                      <a:pos x="205" y="107"/>
                    </a:cxn>
                    <a:cxn ang="0">
                      <a:pos x="189" y="107"/>
                    </a:cxn>
                    <a:cxn ang="0">
                      <a:pos x="180" y="155"/>
                    </a:cxn>
                    <a:cxn ang="0">
                      <a:pos x="159" y="145"/>
                    </a:cxn>
                    <a:cxn ang="0">
                      <a:pos x="129" y="167"/>
                    </a:cxn>
                    <a:cxn ang="0">
                      <a:pos x="87" y="155"/>
                    </a:cxn>
                    <a:cxn ang="0">
                      <a:pos x="51" y="123"/>
                    </a:cxn>
                    <a:cxn ang="0">
                      <a:pos x="6" y="91"/>
                    </a:cxn>
                    <a:cxn ang="0">
                      <a:pos x="0" y="91"/>
                    </a:cxn>
                  </a:cxnLst>
                  <a:rect l="0" t="0" r="r" b="b"/>
                  <a:pathLst>
                    <a:path w="241" h="168">
                      <a:moveTo>
                        <a:pt x="0" y="91"/>
                      </a:moveTo>
                      <a:lnTo>
                        <a:pt x="21" y="60"/>
                      </a:lnTo>
                      <a:lnTo>
                        <a:pt x="21" y="22"/>
                      </a:lnTo>
                      <a:lnTo>
                        <a:pt x="36" y="0"/>
                      </a:lnTo>
                      <a:lnTo>
                        <a:pt x="189" y="0"/>
                      </a:lnTo>
                      <a:lnTo>
                        <a:pt x="205" y="47"/>
                      </a:lnTo>
                      <a:lnTo>
                        <a:pt x="232" y="76"/>
                      </a:lnTo>
                      <a:lnTo>
                        <a:pt x="240" y="107"/>
                      </a:lnTo>
                      <a:lnTo>
                        <a:pt x="225" y="113"/>
                      </a:lnTo>
                      <a:lnTo>
                        <a:pt x="205" y="107"/>
                      </a:lnTo>
                      <a:lnTo>
                        <a:pt x="189" y="107"/>
                      </a:lnTo>
                      <a:lnTo>
                        <a:pt x="180" y="155"/>
                      </a:lnTo>
                      <a:lnTo>
                        <a:pt x="159" y="145"/>
                      </a:lnTo>
                      <a:lnTo>
                        <a:pt x="129" y="167"/>
                      </a:lnTo>
                      <a:lnTo>
                        <a:pt x="87" y="155"/>
                      </a:lnTo>
                      <a:lnTo>
                        <a:pt x="51" y="123"/>
                      </a:lnTo>
                      <a:lnTo>
                        <a:pt x="6" y="91"/>
                      </a:lnTo>
                      <a:lnTo>
                        <a:pt x="0" y="9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09" name="Freeform 62">
                  <a:extLst>
                    <a:ext uri="{FF2B5EF4-FFF2-40B4-BE49-F238E27FC236}">
                      <a16:creationId xmlns:a16="http://schemas.microsoft.com/office/drawing/2014/main" id="{C9DD8837-EECE-10A1-FB7B-0BC8B1783854}"/>
                    </a:ext>
                  </a:extLst>
                </p:cNvPr>
                <p:cNvSpPr>
                  <a:spLocks/>
                </p:cNvSpPr>
                <p:nvPr/>
              </p:nvSpPr>
              <p:spPr bwMode="auto">
                <a:xfrm>
                  <a:off x="5477942" y="3068281"/>
                  <a:ext cx="432304" cy="479284"/>
                </a:xfrm>
                <a:custGeom>
                  <a:avLst/>
                  <a:gdLst/>
                  <a:ahLst/>
                  <a:cxnLst>
                    <a:cxn ang="0">
                      <a:pos x="0" y="386"/>
                    </a:cxn>
                    <a:cxn ang="0">
                      <a:pos x="12" y="0"/>
                    </a:cxn>
                    <a:cxn ang="0">
                      <a:pos x="330" y="28"/>
                    </a:cxn>
                    <a:cxn ang="0">
                      <a:pos x="322" y="372"/>
                    </a:cxn>
                    <a:cxn ang="0">
                      <a:pos x="180" y="370"/>
                    </a:cxn>
                    <a:cxn ang="0">
                      <a:pos x="0" y="386"/>
                    </a:cxn>
                  </a:cxnLst>
                  <a:rect l="0" t="0" r="r" b="b"/>
                  <a:pathLst>
                    <a:path w="330" h="386">
                      <a:moveTo>
                        <a:pt x="0" y="386"/>
                      </a:moveTo>
                      <a:lnTo>
                        <a:pt x="12" y="0"/>
                      </a:lnTo>
                      <a:lnTo>
                        <a:pt x="330" y="28"/>
                      </a:lnTo>
                      <a:lnTo>
                        <a:pt x="322" y="372"/>
                      </a:lnTo>
                      <a:lnTo>
                        <a:pt x="180" y="370"/>
                      </a:lnTo>
                      <a:lnTo>
                        <a:pt x="0" y="386"/>
                      </a:lnTo>
                      <a:close/>
                    </a:path>
                  </a:pathLst>
                </a:custGeom>
                <a:solidFill>
                  <a:srgbClr val="E87722"/>
                </a:solidFill>
                <a:ln w="15875" cap="flat" cmpd="sng">
                  <a:solidFill>
                    <a:srgbClr val="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0" name="Freeform 63">
                  <a:extLst>
                    <a:ext uri="{FF2B5EF4-FFF2-40B4-BE49-F238E27FC236}">
                      <a16:creationId xmlns:a16="http://schemas.microsoft.com/office/drawing/2014/main" id="{23E27EA5-55E7-3225-AF68-7502AE906C36}"/>
                    </a:ext>
                  </a:extLst>
                </p:cNvPr>
                <p:cNvSpPr>
                  <a:spLocks/>
                </p:cNvSpPr>
                <p:nvPr/>
              </p:nvSpPr>
              <p:spPr bwMode="auto">
                <a:xfrm>
                  <a:off x="4272113" y="3165636"/>
                  <a:ext cx="503043" cy="329507"/>
                </a:xfrm>
                <a:custGeom>
                  <a:avLst/>
                  <a:gdLst/>
                  <a:ahLst/>
                  <a:cxnLst>
                    <a:cxn ang="0">
                      <a:pos x="190" y="0"/>
                    </a:cxn>
                    <a:cxn ang="0">
                      <a:pos x="205" y="32"/>
                    </a:cxn>
                    <a:cxn ang="0">
                      <a:pos x="226" y="63"/>
                    </a:cxn>
                    <a:cxn ang="0">
                      <a:pos x="253" y="63"/>
                    </a:cxn>
                    <a:cxn ang="0">
                      <a:pos x="298" y="108"/>
                    </a:cxn>
                    <a:cxn ang="0">
                      <a:pos x="283" y="146"/>
                    </a:cxn>
                    <a:cxn ang="0">
                      <a:pos x="0" y="139"/>
                    </a:cxn>
                    <a:cxn ang="0">
                      <a:pos x="78" y="32"/>
                    </a:cxn>
                    <a:cxn ang="0">
                      <a:pos x="93" y="16"/>
                    </a:cxn>
                    <a:cxn ang="0">
                      <a:pos x="190" y="0"/>
                    </a:cxn>
                  </a:cxnLst>
                  <a:rect l="0" t="0" r="r" b="b"/>
                  <a:pathLst>
                    <a:path w="299" h="147">
                      <a:moveTo>
                        <a:pt x="190" y="0"/>
                      </a:moveTo>
                      <a:lnTo>
                        <a:pt x="205" y="32"/>
                      </a:lnTo>
                      <a:lnTo>
                        <a:pt x="226" y="63"/>
                      </a:lnTo>
                      <a:lnTo>
                        <a:pt x="253" y="63"/>
                      </a:lnTo>
                      <a:lnTo>
                        <a:pt x="298" y="108"/>
                      </a:lnTo>
                      <a:lnTo>
                        <a:pt x="283" y="146"/>
                      </a:lnTo>
                      <a:lnTo>
                        <a:pt x="0" y="139"/>
                      </a:lnTo>
                      <a:lnTo>
                        <a:pt x="78" y="32"/>
                      </a:lnTo>
                      <a:lnTo>
                        <a:pt x="93" y="16"/>
                      </a:lnTo>
                      <a:lnTo>
                        <a:pt x="190"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1" name="Freeform 64">
                  <a:extLst>
                    <a:ext uri="{FF2B5EF4-FFF2-40B4-BE49-F238E27FC236}">
                      <a16:creationId xmlns:a16="http://schemas.microsoft.com/office/drawing/2014/main" id="{058B6237-BA9C-DB9D-B07D-E1B134A52E0F}"/>
                    </a:ext>
                  </a:extLst>
                </p:cNvPr>
                <p:cNvSpPr>
                  <a:spLocks/>
                </p:cNvSpPr>
                <p:nvPr/>
              </p:nvSpPr>
              <p:spPr bwMode="auto">
                <a:xfrm>
                  <a:off x="5113138" y="2663886"/>
                  <a:ext cx="393002" cy="329507"/>
                </a:xfrm>
                <a:custGeom>
                  <a:avLst/>
                  <a:gdLst/>
                  <a:ahLst/>
                  <a:cxnLst>
                    <a:cxn ang="0">
                      <a:pos x="0" y="204"/>
                    </a:cxn>
                    <a:cxn ang="0">
                      <a:pos x="0" y="150"/>
                    </a:cxn>
                    <a:cxn ang="0">
                      <a:pos x="40" y="122"/>
                    </a:cxn>
                    <a:cxn ang="0">
                      <a:pos x="40" y="36"/>
                    </a:cxn>
                    <a:cxn ang="0">
                      <a:pos x="28" y="6"/>
                    </a:cxn>
                    <a:cxn ang="0">
                      <a:pos x="38" y="0"/>
                    </a:cxn>
                    <a:cxn ang="0">
                      <a:pos x="296" y="12"/>
                    </a:cxn>
                    <a:cxn ang="0">
                      <a:pos x="288" y="234"/>
                    </a:cxn>
                    <a:cxn ang="0">
                      <a:pos x="184" y="222"/>
                    </a:cxn>
                    <a:cxn ang="0">
                      <a:pos x="182" y="250"/>
                    </a:cxn>
                    <a:cxn ang="0">
                      <a:pos x="120" y="250"/>
                    </a:cxn>
                    <a:cxn ang="0">
                      <a:pos x="68" y="262"/>
                    </a:cxn>
                    <a:cxn ang="0">
                      <a:pos x="52" y="262"/>
                    </a:cxn>
                    <a:cxn ang="0">
                      <a:pos x="60" y="234"/>
                    </a:cxn>
                    <a:cxn ang="0">
                      <a:pos x="28" y="186"/>
                    </a:cxn>
                    <a:cxn ang="0">
                      <a:pos x="0" y="204"/>
                    </a:cxn>
                  </a:cxnLst>
                  <a:rect l="0" t="0" r="r" b="b"/>
                  <a:pathLst>
                    <a:path w="296" h="262">
                      <a:moveTo>
                        <a:pt x="0" y="204"/>
                      </a:moveTo>
                      <a:lnTo>
                        <a:pt x="0" y="150"/>
                      </a:lnTo>
                      <a:lnTo>
                        <a:pt x="40" y="122"/>
                      </a:lnTo>
                      <a:lnTo>
                        <a:pt x="40" y="36"/>
                      </a:lnTo>
                      <a:lnTo>
                        <a:pt x="28" y="6"/>
                      </a:lnTo>
                      <a:lnTo>
                        <a:pt x="38" y="0"/>
                      </a:lnTo>
                      <a:lnTo>
                        <a:pt x="296" y="12"/>
                      </a:lnTo>
                      <a:lnTo>
                        <a:pt x="288" y="234"/>
                      </a:lnTo>
                      <a:lnTo>
                        <a:pt x="184" y="222"/>
                      </a:lnTo>
                      <a:lnTo>
                        <a:pt x="182" y="250"/>
                      </a:lnTo>
                      <a:lnTo>
                        <a:pt x="120" y="250"/>
                      </a:lnTo>
                      <a:lnTo>
                        <a:pt x="68" y="262"/>
                      </a:lnTo>
                      <a:lnTo>
                        <a:pt x="52" y="262"/>
                      </a:lnTo>
                      <a:lnTo>
                        <a:pt x="60" y="234"/>
                      </a:lnTo>
                      <a:lnTo>
                        <a:pt x="28" y="186"/>
                      </a:lnTo>
                      <a:lnTo>
                        <a:pt x="0" y="204"/>
                      </a:lnTo>
                      <a:close/>
                    </a:path>
                  </a:pathLst>
                </a:custGeom>
                <a:solidFill>
                  <a:srgbClr val="E87722"/>
                </a:solidFill>
                <a:ln w="15875" cap="flat" cmpd="sng">
                  <a:solidFill>
                    <a:srgbClr val="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2" name="Freeform 65">
                  <a:extLst>
                    <a:ext uri="{FF2B5EF4-FFF2-40B4-BE49-F238E27FC236}">
                      <a16:creationId xmlns:a16="http://schemas.microsoft.com/office/drawing/2014/main" id="{EBA7DB12-DB03-058C-F97A-90B8F75E1CD9}"/>
                    </a:ext>
                  </a:extLst>
                </p:cNvPr>
                <p:cNvSpPr>
                  <a:spLocks/>
                </p:cNvSpPr>
                <p:nvPr/>
              </p:nvSpPr>
              <p:spPr bwMode="auto">
                <a:xfrm>
                  <a:off x="5160298" y="2341867"/>
                  <a:ext cx="353702" cy="344485"/>
                </a:xfrm>
                <a:custGeom>
                  <a:avLst/>
                  <a:gdLst/>
                  <a:ahLst/>
                  <a:cxnLst>
                    <a:cxn ang="0">
                      <a:pos x="210" y="0"/>
                    </a:cxn>
                    <a:cxn ang="0">
                      <a:pos x="204" y="152"/>
                    </a:cxn>
                    <a:cxn ang="0">
                      <a:pos x="0" y="145"/>
                    </a:cxn>
                    <a:cxn ang="0">
                      <a:pos x="9" y="0"/>
                    </a:cxn>
                    <a:cxn ang="0">
                      <a:pos x="210" y="0"/>
                    </a:cxn>
                  </a:cxnLst>
                  <a:rect l="0" t="0" r="r" b="b"/>
                  <a:pathLst>
                    <a:path w="211" h="153">
                      <a:moveTo>
                        <a:pt x="210" y="0"/>
                      </a:moveTo>
                      <a:lnTo>
                        <a:pt x="204" y="152"/>
                      </a:lnTo>
                      <a:lnTo>
                        <a:pt x="0" y="145"/>
                      </a:lnTo>
                      <a:lnTo>
                        <a:pt x="9" y="0"/>
                      </a:lnTo>
                      <a:lnTo>
                        <a:pt x="210"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3" name="Freeform 66">
                  <a:extLst>
                    <a:ext uri="{FF2B5EF4-FFF2-40B4-BE49-F238E27FC236}">
                      <a16:creationId xmlns:a16="http://schemas.microsoft.com/office/drawing/2014/main" id="{342287CA-A90F-2B10-672E-A7F1AB76D097}"/>
                    </a:ext>
                  </a:extLst>
                </p:cNvPr>
                <p:cNvSpPr>
                  <a:spLocks/>
                </p:cNvSpPr>
                <p:nvPr/>
              </p:nvSpPr>
              <p:spPr bwMode="auto">
                <a:xfrm>
                  <a:off x="7243211" y="5007882"/>
                  <a:ext cx="31440" cy="44933"/>
                </a:xfrm>
                <a:custGeom>
                  <a:avLst/>
                  <a:gdLst/>
                  <a:ahLst/>
                  <a:cxnLst>
                    <a:cxn ang="0">
                      <a:pos x="18" y="11"/>
                    </a:cxn>
                    <a:cxn ang="0">
                      <a:pos x="9" y="0"/>
                    </a:cxn>
                    <a:cxn ang="0">
                      <a:pos x="0" y="11"/>
                    </a:cxn>
                    <a:cxn ang="0">
                      <a:pos x="9" y="21"/>
                    </a:cxn>
                    <a:cxn ang="0">
                      <a:pos x="18" y="11"/>
                    </a:cxn>
                  </a:cxnLst>
                  <a:rect l="0" t="0" r="r" b="b"/>
                  <a:pathLst>
                    <a:path w="19" h="22">
                      <a:moveTo>
                        <a:pt x="18" y="11"/>
                      </a:moveTo>
                      <a:lnTo>
                        <a:pt x="9" y="0"/>
                      </a:lnTo>
                      <a:lnTo>
                        <a:pt x="0" y="11"/>
                      </a:lnTo>
                      <a:lnTo>
                        <a:pt x="9" y="21"/>
                      </a:lnTo>
                      <a:lnTo>
                        <a:pt x="18" y="11"/>
                      </a:lnTo>
                    </a:path>
                  </a:pathLst>
                </a:custGeom>
                <a:solidFill>
                  <a:srgbClr val="E87722"/>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4" name="Freeform 67">
                  <a:extLst>
                    <a:ext uri="{FF2B5EF4-FFF2-40B4-BE49-F238E27FC236}">
                      <a16:creationId xmlns:a16="http://schemas.microsoft.com/office/drawing/2014/main" id="{19B6CA4A-EF3E-8C6E-B075-2A8781D03DE8}"/>
                    </a:ext>
                  </a:extLst>
                </p:cNvPr>
                <p:cNvSpPr>
                  <a:spLocks/>
                </p:cNvSpPr>
                <p:nvPr/>
              </p:nvSpPr>
              <p:spPr bwMode="auto">
                <a:xfrm>
                  <a:off x="5907003" y="2678863"/>
                  <a:ext cx="243662" cy="471795"/>
                </a:xfrm>
                <a:custGeom>
                  <a:avLst/>
                  <a:gdLst/>
                  <a:ahLst/>
                  <a:cxnLst>
                    <a:cxn ang="0">
                      <a:pos x="0" y="0"/>
                    </a:cxn>
                    <a:cxn ang="0">
                      <a:pos x="0" y="187"/>
                    </a:cxn>
                    <a:cxn ang="0">
                      <a:pos x="0" y="209"/>
                    </a:cxn>
                    <a:cxn ang="0">
                      <a:pos x="144" y="209"/>
                    </a:cxn>
                    <a:cxn ang="0">
                      <a:pos x="144" y="193"/>
                    </a:cxn>
                    <a:cxn ang="0">
                      <a:pos x="139" y="0"/>
                    </a:cxn>
                    <a:cxn ang="0">
                      <a:pos x="0" y="0"/>
                    </a:cxn>
                  </a:cxnLst>
                  <a:rect l="0" t="0" r="r" b="b"/>
                  <a:pathLst>
                    <a:path w="145" h="210">
                      <a:moveTo>
                        <a:pt x="0" y="0"/>
                      </a:moveTo>
                      <a:lnTo>
                        <a:pt x="0" y="187"/>
                      </a:lnTo>
                      <a:lnTo>
                        <a:pt x="0" y="209"/>
                      </a:lnTo>
                      <a:lnTo>
                        <a:pt x="144" y="209"/>
                      </a:lnTo>
                      <a:lnTo>
                        <a:pt x="144" y="193"/>
                      </a:lnTo>
                      <a:lnTo>
                        <a:pt x="139" y="0"/>
                      </a:lnTo>
                      <a:lnTo>
                        <a:pt x="0"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5" name="Freeform 68">
                  <a:extLst>
                    <a:ext uri="{FF2B5EF4-FFF2-40B4-BE49-F238E27FC236}">
                      <a16:creationId xmlns:a16="http://schemas.microsoft.com/office/drawing/2014/main" id="{2F70EEC1-78A7-018B-98CB-86320E34CA0D}"/>
                    </a:ext>
                  </a:extLst>
                </p:cNvPr>
                <p:cNvSpPr>
                  <a:spLocks/>
                </p:cNvSpPr>
                <p:nvPr/>
              </p:nvSpPr>
              <p:spPr bwMode="auto">
                <a:xfrm>
                  <a:off x="4421454" y="2918411"/>
                  <a:ext cx="275103" cy="314530"/>
                </a:xfrm>
                <a:custGeom>
                  <a:avLst/>
                  <a:gdLst/>
                  <a:ahLst/>
                  <a:cxnLst>
                    <a:cxn ang="0">
                      <a:pos x="0" y="123"/>
                    </a:cxn>
                    <a:cxn ang="0">
                      <a:pos x="96" y="107"/>
                    </a:cxn>
                    <a:cxn ang="0">
                      <a:pos x="111" y="139"/>
                    </a:cxn>
                    <a:cxn ang="0">
                      <a:pos x="147" y="95"/>
                    </a:cxn>
                    <a:cxn ang="0">
                      <a:pos x="159" y="47"/>
                    </a:cxn>
                    <a:cxn ang="0">
                      <a:pos x="153" y="0"/>
                    </a:cxn>
                    <a:cxn ang="0">
                      <a:pos x="132" y="10"/>
                    </a:cxn>
                    <a:cxn ang="0">
                      <a:pos x="102" y="0"/>
                    </a:cxn>
                    <a:cxn ang="0">
                      <a:pos x="81" y="10"/>
                    </a:cxn>
                    <a:cxn ang="0">
                      <a:pos x="66" y="0"/>
                    </a:cxn>
                    <a:cxn ang="0">
                      <a:pos x="36" y="10"/>
                    </a:cxn>
                    <a:cxn ang="0">
                      <a:pos x="9" y="25"/>
                    </a:cxn>
                    <a:cxn ang="0">
                      <a:pos x="0" y="123"/>
                    </a:cxn>
                  </a:cxnLst>
                  <a:rect l="0" t="0" r="r" b="b"/>
                  <a:pathLst>
                    <a:path w="160" h="140">
                      <a:moveTo>
                        <a:pt x="0" y="123"/>
                      </a:moveTo>
                      <a:lnTo>
                        <a:pt x="96" y="107"/>
                      </a:lnTo>
                      <a:lnTo>
                        <a:pt x="111" y="139"/>
                      </a:lnTo>
                      <a:lnTo>
                        <a:pt x="147" y="95"/>
                      </a:lnTo>
                      <a:lnTo>
                        <a:pt x="159" y="47"/>
                      </a:lnTo>
                      <a:lnTo>
                        <a:pt x="153" y="0"/>
                      </a:lnTo>
                      <a:lnTo>
                        <a:pt x="132" y="10"/>
                      </a:lnTo>
                      <a:lnTo>
                        <a:pt x="102" y="0"/>
                      </a:lnTo>
                      <a:lnTo>
                        <a:pt x="81" y="10"/>
                      </a:lnTo>
                      <a:lnTo>
                        <a:pt x="66" y="0"/>
                      </a:lnTo>
                      <a:lnTo>
                        <a:pt x="36" y="10"/>
                      </a:lnTo>
                      <a:lnTo>
                        <a:pt x="9" y="25"/>
                      </a:lnTo>
                      <a:lnTo>
                        <a:pt x="0" y="123"/>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6" name="Freeform 69">
                  <a:extLst>
                    <a:ext uri="{FF2B5EF4-FFF2-40B4-BE49-F238E27FC236}">
                      <a16:creationId xmlns:a16="http://schemas.microsoft.com/office/drawing/2014/main" id="{F6FF5F19-F5D2-DCC0-9AA2-9A3D61BFABB3}"/>
                    </a:ext>
                  </a:extLst>
                </p:cNvPr>
                <p:cNvSpPr>
                  <a:spLocks/>
                </p:cNvSpPr>
                <p:nvPr/>
              </p:nvSpPr>
              <p:spPr bwMode="auto">
                <a:xfrm>
                  <a:off x="4421453" y="2304423"/>
                  <a:ext cx="369422" cy="247131"/>
                </a:xfrm>
                <a:custGeom>
                  <a:avLst/>
                  <a:gdLst/>
                  <a:ahLst/>
                  <a:cxnLst>
                    <a:cxn ang="0">
                      <a:pos x="216" y="6"/>
                    </a:cxn>
                    <a:cxn ang="0">
                      <a:pos x="180" y="60"/>
                    </a:cxn>
                    <a:cxn ang="0">
                      <a:pos x="189" y="91"/>
                    </a:cxn>
                    <a:cxn ang="0">
                      <a:pos x="180" y="108"/>
                    </a:cxn>
                    <a:cxn ang="0">
                      <a:pos x="159" y="108"/>
                    </a:cxn>
                    <a:cxn ang="0">
                      <a:pos x="153" y="76"/>
                    </a:cxn>
                    <a:cxn ang="0">
                      <a:pos x="138" y="76"/>
                    </a:cxn>
                    <a:cxn ang="0">
                      <a:pos x="123" y="69"/>
                    </a:cxn>
                    <a:cxn ang="0">
                      <a:pos x="108" y="86"/>
                    </a:cxn>
                    <a:cxn ang="0">
                      <a:pos x="93" y="76"/>
                    </a:cxn>
                    <a:cxn ang="0">
                      <a:pos x="50" y="108"/>
                    </a:cxn>
                    <a:cxn ang="0">
                      <a:pos x="42" y="76"/>
                    </a:cxn>
                    <a:cxn ang="0">
                      <a:pos x="15" y="47"/>
                    </a:cxn>
                    <a:cxn ang="0">
                      <a:pos x="0" y="0"/>
                    </a:cxn>
                    <a:cxn ang="0">
                      <a:pos x="216" y="6"/>
                    </a:cxn>
                  </a:cxnLst>
                  <a:rect l="0" t="0" r="r" b="b"/>
                  <a:pathLst>
                    <a:path w="217" h="109">
                      <a:moveTo>
                        <a:pt x="216" y="6"/>
                      </a:moveTo>
                      <a:lnTo>
                        <a:pt x="180" y="60"/>
                      </a:lnTo>
                      <a:lnTo>
                        <a:pt x="189" y="91"/>
                      </a:lnTo>
                      <a:lnTo>
                        <a:pt x="180" y="108"/>
                      </a:lnTo>
                      <a:lnTo>
                        <a:pt x="159" y="108"/>
                      </a:lnTo>
                      <a:lnTo>
                        <a:pt x="153" y="76"/>
                      </a:lnTo>
                      <a:lnTo>
                        <a:pt x="138" y="76"/>
                      </a:lnTo>
                      <a:lnTo>
                        <a:pt x="123" y="69"/>
                      </a:lnTo>
                      <a:lnTo>
                        <a:pt x="108" y="86"/>
                      </a:lnTo>
                      <a:lnTo>
                        <a:pt x="93" y="76"/>
                      </a:lnTo>
                      <a:lnTo>
                        <a:pt x="50" y="108"/>
                      </a:lnTo>
                      <a:lnTo>
                        <a:pt x="42" y="76"/>
                      </a:lnTo>
                      <a:lnTo>
                        <a:pt x="15" y="47"/>
                      </a:lnTo>
                      <a:lnTo>
                        <a:pt x="0" y="0"/>
                      </a:lnTo>
                      <a:lnTo>
                        <a:pt x="216" y="6"/>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7" name="Freeform 70">
                  <a:extLst>
                    <a:ext uri="{FF2B5EF4-FFF2-40B4-BE49-F238E27FC236}">
                      <a16:creationId xmlns:a16="http://schemas.microsoft.com/office/drawing/2014/main" id="{B2DB09F6-C546-14A5-65E6-F72DC88C3507}"/>
                    </a:ext>
                  </a:extLst>
                </p:cNvPr>
                <p:cNvSpPr>
                  <a:spLocks/>
                </p:cNvSpPr>
                <p:nvPr/>
              </p:nvSpPr>
              <p:spPr bwMode="auto">
                <a:xfrm>
                  <a:off x="5270340" y="3877073"/>
                  <a:ext cx="393002" cy="471795"/>
                </a:xfrm>
                <a:custGeom>
                  <a:avLst/>
                  <a:gdLst/>
                  <a:ahLst/>
                  <a:cxnLst>
                    <a:cxn ang="0">
                      <a:pos x="0" y="205"/>
                    </a:cxn>
                    <a:cxn ang="0">
                      <a:pos x="21" y="6"/>
                    </a:cxn>
                    <a:cxn ang="0">
                      <a:pos x="30" y="0"/>
                    </a:cxn>
                    <a:cxn ang="0">
                      <a:pos x="43" y="32"/>
                    </a:cxn>
                    <a:cxn ang="0">
                      <a:pos x="58" y="22"/>
                    </a:cxn>
                    <a:cxn ang="0">
                      <a:pos x="72" y="38"/>
                    </a:cxn>
                    <a:cxn ang="0">
                      <a:pos x="82" y="22"/>
                    </a:cxn>
                    <a:cxn ang="0">
                      <a:pos x="88" y="22"/>
                    </a:cxn>
                    <a:cxn ang="0">
                      <a:pos x="103" y="6"/>
                    </a:cxn>
                    <a:cxn ang="0">
                      <a:pos x="118" y="38"/>
                    </a:cxn>
                    <a:cxn ang="0">
                      <a:pos x="124" y="54"/>
                    </a:cxn>
                    <a:cxn ang="0">
                      <a:pos x="154" y="70"/>
                    </a:cxn>
                    <a:cxn ang="0">
                      <a:pos x="190" y="54"/>
                    </a:cxn>
                    <a:cxn ang="0">
                      <a:pos x="196" y="76"/>
                    </a:cxn>
                    <a:cxn ang="0">
                      <a:pos x="220" y="85"/>
                    </a:cxn>
                    <a:cxn ang="0">
                      <a:pos x="205" y="107"/>
                    </a:cxn>
                    <a:cxn ang="0">
                      <a:pos x="220" y="123"/>
                    </a:cxn>
                    <a:cxn ang="0">
                      <a:pos x="232" y="161"/>
                    </a:cxn>
                    <a:cxn ang="0">
                      <a:pos x="190" y="205"/>
                    </a:cxn>
                    <a:cxn ang="0">
                      <a:pos x="0" y="205"/>
                    </a:cxn>
                  </a:cxnLst>
                  <a:rect l="0" t="0" r="r" b="b"/>
                  <a:pathLst>
                    <a:path w="233" h="206">
                      <a:moveTo>
                        <a:pt x="0" y="205"/>
                      </a:moveTo>
                      <a:lnTo>
                        <a:pt x="21" y="6"/>
                      </a:lnTo>
                      <a:lnTo>
                        <a:pt x="30" y="0"/>
                      </a:lnTo>
                      <a:lnTo>
                        <a:pt x="43" y="32"/>
                      </a:lnTo>
                      <a:lnTo>
                        <a:pt x="58" y="22"/>
                      </a:lnTo>
                      <a:lnTo>
                        <a:pt x="72" y="38"/>
                      </a:lnTo>
                      <a:lnTo>
                        <a:pt x="82" y="22"/>
                      </a:lnTo>
                      <a:lnTo>
                        <a:pt x="88" y="22"/>
                      </a:lnTo>
                      <a:lnTo>
                        <a:pt x="103" y="6"/>
                      </a:lnTo>
                      <a:lnTo>
                        <a:pt x="118" y="38"/>
                      </a:lnTo>
                      <a:lnTo>
                        <a:pt x="124" y="54"/>
                      </a:lnTo>
                      <a:lnTo>
                        <a:pt x="154" y="70"/>
                      </a:lnTo>
                      <a:lnTo>
                        <a:pt x="190" y="54"/>
                      </a:lnTo>
                      <a:lnTo>
                        <a:pt x="196" y="76"/>
                      </a:lnTo>
                      <a:lnTo>
                        <a:pt x="220" y="85"/>
                      </a:lnTo>
                      <a:lnTo>
                        <a:pt x="205" y="107"/>
                      </a:lnTo>
                      <a:lnTo>
                        <a:pt x="220" y="123"/>
                      </a:lnTo>
                      <a:lnTo>
                        <a:pt x="232" y="161"/>
                      </a:lnTo>
                      <a:lnTo>
                        <a:pt x="190" y="205"/>
                      </a:lnTo>
                      <a:lnTo>
                        <a:pt x="0" y="20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8" name="Freeform 71">
                  <a:extLst>
                    <a:ext uri="{FF2B5EF4-FFF2-40B4-BE49-F238E27FC236}">
                      <a16:creationId xmlns:a16="http://schemas.microsoft.com/office/drawing/2014/main" id="{353B7337-407B-3C5A-CC47-3921776FE7DF}"/>
                    </a:ext>
                  </a:extLst>
                </p:cNvPr>
                <p:cNvSpPr>
                  <a:spLocks/>
                </p:cNvSpPr>
                <p:nvPr/>
              </p:nvSpPr>
              <p:spPr bwMode="auto">
                <a:xfrm>
                  <a:off x="3816230" y="2656397"/>
                  <a:ext cx="298682" cy="411884"/>
                </a:xfrm>
                <a:custGeom>
                  <a:avLst/>
                  <a:gdLst/>
                  <a:ahLst/>
                  <a:cxnLst>
                    <a:cxn ang="0">
                      <a:pos x="15" y="76"/>
                    </a:cxn>
                    <a:cxn ang="0">
                      <a:pos x="30" y="76"/>
                    </a:cxn>
                    <a:cxn ang="0">
                      <a:pos x="87" y="0"/>
                    </a:cxn>
                    <a:cxn ang="0">
                      <a:pos x="96" y="6"/>
                    </a:cxn>
                    <a:cxn ang="0">
                      <a:pos x="87" y="29"/>
                    </a:cxn>
                    <a:cxn ang="0">
                      <a:pos x="132" y="60"/>
                    </a:cxn>
                    <a:cxn ang="0">
                      <a:pos x="132" y="82"/>
                    </a:cxn>
                    <a:cxn ang="0">
                      <a:pos x="174" y="107"/>
                    </a:cxn>
                    <a:cxn ang="0">
                      <a:pos x="138" y="161"/>
                    </a:cxn>
                    <a:cxn ang="0">
                      <a:pos x="102" y="152"/>
                    </a:cxn>
                    <a:cxn ang="0">
                      <a:pos x="87" y="145"/>
                    </a:cxn>
                    <a:cxn ang="0">
                      <a:pos x="72" y="168"/>
                    </a:cxn>
                    <a:cxn ang="0">
                      <a:pos x="51" y="184"/>
                    </a:cxn>
                    <a:cxn ang="0">
                      <a:pos x="21" y="161"/>
                    </a:cxn>
                    <a:cxn ang="0">
                      <a:pos x="15" y="152"/>
                    </a:cxn>
                    <a:cxn ang="0">
                      <a:pos x="21" y="136"/>
                    </a:cxn>
                    <a:cxn ang="0">
                      <a:pos x="0" y="92"/>
                    </a:cxn>
                    <a:cxn ang="0">
                      <a:pos x="15" y="76"/>
                    </a:cxn>
                  </a:cxnLst>
                  <a:rect l="0" t="0" r="r" b="b"/>
                  <a:pathLst>
                    <a:path w="175" h="185">
                      <a:moveTo>
                        <a:pt x="15" y="76"/>
                      </a:moveTo>
                      <a:lnTo>
                        <a:pt x="30" y="76"/>
                      </a:lnTo>
                      <a:lnTo>
                        <a:pt x="87" y="0"/>
                      </a:lnTo>
                      <a:lnTo>
                        <a:pt x="96" y="6"/>
                      </a:lnTo>
                      <a:lnTo>
                        <a:pt x="87" y="29"/>
                      </a:lnTo>
                      <a:lnTo>
                        <a:pt x="132" y="60"/>
                      </a:lnTo>
                      <a:lnTo>
                        <a:pt x="132" y="82"/>
                      </a:lnTo>
                      <a:lnTo>
                        <a:pt x="174" y="107"/>
                      </a:lnTo>
                      <a:lnTo>
                        <a:pt x="138" y="161"/>
                      </a:lnTo>
                      <a:lnTo>
                        <a:pt x="102" y="152"/>
                      </a:lnTo>
                      <a:lnTo>
                        <a:pt x="87" y="145"/>
                      </a:lnTo>
                      <a:lnTo>
                        <a:pt x="72" y="168"/>
                      </a:lnTo>
                      <a:lnTo>
                        <a:pt x="51" y="184"/>
                      </a:lnTo>
                      <a:lnTo>
                        <a:pt x="21" y="161"/>
                      </a:lnTo>
                      <a:lnTo>
                        <a:pt x="15" y="152"/>
                      </a:lnTo>
                      <a:lnTo>
                        <a:pt x="21" y="136"/>
                      </a:lnTo>
                      <a:lnTo>
                        <a:pt x="0" y="92"/>
                      </a:lnTo>
                      <a:lnTo>
                        <a:pt x="15" y="76"/>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9" name="Freeform 72">
                  <a:extLst>
                    <a:ext uri="{FF2B5EF4-FFF2-40B4-BE49-F238E27FC236}">
                      <a16:creationId xmlns:a16="http://schemas.microsoft.com/office/drawing/2014/main" id="{D127B98F-577A-2E6F-F821-21B6DF332334}"/>
                    </a:ext>
                  </a:extLst>
                </p:cNvPr>
                <p:cNvSpPr>
                  <a:spLocks/>
                </p:cNvSpPr>
                <p:nvPr/>
              </p:nvSpPr>
              <p:spPr bwMode="auto">
                <a:xfrm>
                  <a:off x="7824855" y="3270479"/>
                  <a:ext cx="589504" cy="606593"/>
                </a:xfrm>
                <a:custGeom>
                  <a:avLst/>
                  <a:gdLst/>
                  <a:ahLst/>
                  <a:cxnLst>
                    <a:cxn ang="0">
                      <a:pos x="323" y="108"/>
                    </a:cxn>
                    <a:cxn ang="0">
                      <a:pos x="292" y="98"/>
                    </a:cxn>
                    <a:cxn ang="0">
                      <a:pos x="277" y="108"/>
                    </a:cxn>
                    <a:cxn ang="0">
                      <a:pos x="262" y="76"/>
                    </a:cxn>
                    <a:cxn ang="0">
                      <a:pos x="247" y="92"/>
                    </a:cxn>
                    <a:cxn ang="0">
                      <a:pos x="262" y="108"/>
                    </a:cxn>
                    <a:cxn ang="0">
                      <a:pos x="271" y="108"/>
                    </a:cxn>
                    <a:cxn ang="0">
                      <a:pos x="247" y="123"/>
                    </a:cxn>
                    <a:cxn ang="0">
                      <a:pos x="232" y="123"/>
                    </a:cxn>
                    <a:cxn ang="0">
                      <a:pos x="271" y="114"/>
                    </a:cxn>
                    <a:cxn ang="0">
                      <a:pos x="292" y="146"/>
                    </a:cxn>
                    <a:cxn ang="0">
                      <a:pos x="292" y="152"/>
                    </a:cxn>
                    <a:cxn ang="0">
                      <a:pos x="292" y="177"/>
                    </a:cxn>
                    <a:cxn ang="0">
                      <a:pos x="298" y="183"/>
                    </a:cxn>
                    <a:cxn ang="0">
                      <a:pos x="262" y="161"/>
                    </a:cxn>
                    <a:cxn ang="0">
                      <a:pos x="262" y="152"/>
                    </a:cxn>
                    <a:cxn ang="0">
                      <a:pos x="247" y="152"/>
                    </a:cxn>
                    <a:cxn ang="0">
                      <a:pos x="232" y="152"/>
                    </a:cxn>
                    <a:cxn ang="0">
                      <a:pos x="211" y="168"/>
                    </a:cxn>
                    <a:cxn ang="0">
                      <a:pos x="184" y="146"/>
                    </a:cxn>
                    <a:cxn ang="0">
                      <a:pos x="184" y="139"/>
                    </a:cxn>
                    <a:cxn ang="0">
                      <a:pos x="175" y="152"/>
                    </a:cxn>
                    <a:cxn ang="0">
                      <a:pos x="160" y="146"/>
                    </a:cxn>
                    <a:cxn ang="0">
                      <a:pos x="124" y="139"/>
                    </a:cxn>
                    <a:cxn ang="0">
                      <a:pos x="118" y="139"/>
                    </a:cxn>
                    <a:cxn ang="0">
                      <a:pos x="109" y="139"/>
                    </a:cxn>
                    <a:cxn ang="0">
                      <a:pos x="82" y="123"/>
                    </a:cxn>
                    <a:cxn ang="0">
                      <a:pos x="57" y="114"/>
                    </a:cxn>
                    <a:cxn ang="0">
                      <a:pos x="103" y="152"/>
                    </a:cxn>
                    <a:cxn ang="0">
                      <a:pos x="109" y="161"/>
                    </a:cxn>
                    <a:cxn ang="0">
                      <a:pos x="133" y="168"/>
                    </a:cxn>
                    <a:cxn ang="0">
                      <a:pos x="169" y="168"/>
                    </a:cxn>
                    <a:cxn ang="0">
                      <a:pos x="184" y="193"/>
                    </a:cxn>
                    <a:cxn ang="0">
                      <a:pos x="190" y="193"/>
                    </a:cxn>
                    <a:cxn ang="0">
                      <a:pos x="226" y="193"/>
                    </a:cxn>
                    <a:cxn ang="0">
                      <a:pos x="220" y="199"/>
                    </a:cxn>
                    <a:cxn ang="0">
                      <a:pos x="205" y="231"/>
                    </a:cxn>
                    <a:cxn ang="0">
                      <a:pos x="232" y="206"/>
                    </a:cxn>
                    <a:cxn ang="0">
                      <a:pos x="247" y="206"/>
                    </a:cxn>
                    <a:cxn ang="0">
                      <a:pos x="262" y="215"/>
                    </a:cxn>
                    <a:cxn ang="0">
                      <a:pos x="262" y="231"/>
                    </a:cxn>
                    <a:cxn ang="0">
                      <a:pos x="262" y="237"/>
                    </a:cxn>
                    <a:cxn ang="0">
                      <a:pos x="256" y="237"/>
                    </a:cxn>
                    <a:cxn ang="0">
                      <a:pos x="277" y="259"/>
                    </a:cxn>
                    <a:cxn ang="0">
                      <a:pos x="145" y="247"/>
                    </a:cxn>
                    <a:cxn ang="0">
                      <a:pos x="21" y="177"/>
                    </a:cxn>
                    <a:cxn ang="0">
                      <a:pos x="15" y="114"/>
                    </a:cxn>
                    <a:cxn ang="0">
                      <a:pos x="51" y="92"/>
                    </a:cxn>
                    <a:cxn ang="0">
                      <a:pos x="31" y="76"/>
                    </a:cxn>
                    <a:cxn ang="0">
                      <a:pos x="0" y="22"/>
                    </a:cxn>
                    <a:cxn ang="0">
                      <a:pos x="109" y="44"/>
                    </a:cxn>
                    <a:cxn ang="0">
                      <a:pos x="277" y="16"/>
                    </a:cxn>
                    <a:cxn ang="0">
                      <a:pos x="292" y="60"/>
                    </a:cxn>
                    <a:cxn ang="0">
                      <a:pos x="335" y="76"/>
                    </a:cxn>
                    <a:cxn ang="0">
                      <a:pos x="335" y="108"/>
                    </a:cxn>
                  </a:cxnLst>
                  <a:rect l="0" t="0" r="r" b="b"/>
                  <a:pathLst>
                    <a:path w="351" h="269">
                      <a:moveTo>
                        <a:pt x="335" y="108"/>
                      </a:moveTo>
                      <a:lnTo>
                        <a:pt x="323" y="108"/>
                      </a:lnTo>
                      <a:lnTo>
                        <a:pt x="308" y="108"/>
                      </a:lnTo>
                      <a:lnTo>
                        <a:pt x="292" y="98"/>
                      </a:lnTo>
                      <a:lnTo>
                        <a:pt x="298" y="92"/>
                      </a:lnTo>
                      <a:lnTo>
                        <a:pt x="277" y="108"/>
                      </a:lnTo>
                      <a:lnTo>
                        <a:pt x="262" y="92"/>
                      </a:lnTo>
                      <a:lnTo>
                        <a:pt x="262" y="76"/>
                      </a:lnTo>
                      <a:lnTo>
                        <a:pt x="262" y="98"/>
                      </a:lnTo>
                      <a:lnTo>
                        <a:pt x="247" y="92"/>
                      </a:lnTo>
                      <a:lnTo>
                        <a:pt x="247" y="98"/>
                      </a:lnTo>
                      <a:lnTo>
                        <a:pt x="262" y="108"/>
                      </a:lnTo>
                      <a:lnTo>
                        <a:pt x="262" y="98"/>
                      </a:lnTo>
                      <a:lnTo>
                        <a:pt x="271" y="108"/>
                      </a:lnTo>
                      <a:lnTo>
                        <a:pt x="277" y="114"/>
                      </a:lnTo>
                      <a:lnTo>
                        <a:pt x="247" y="123"/>
                      </a:lnTo>
                      <a:lnTo>
                        <a:pt x="226" y="114"/>
                      </a:lnTo>
                      <a:lnTo>
                        <a:pt x="232" y="123"/>
                      </a:lnTo>
                      <a:lnTo>
                        <a:pt x="247" y="130"/>
                      </a:lnTo>
                      <a:lnTo>
                        <a:pt x="271" y="114"/>
                      </a:lnTo>
                      <a:lnTo>
                        <a:pt x="292" y="139"/>
                      </a:lnTo>
                      <a:lnTo>
                        <a:pt x="292" y="146"/>
                      </a:lnTo>
                      <a:lnTo>
                        <a:pt x="277" y="146"/>
                      </a:lnTo>
                      <a:lnTo>
                        <a:pt x="292" y="152"/>
                      </a:lnTo>
                      <a:lnTo>
                        <a:pt x="292" y="168"/>
                      </a:lnTo>
                      <a:lnTo>
                        <a:pt x="292" y="177"/>
                      </a:lnTo>
                      <a:lnTo>
                        <a:pt x="298" y="168"/>
                      </a:lnTo>
                      <a:lnTo>
                        <a:pt x="298" y="183"/>
                      </a:lnTo>
                      <a:lnTo>
                        <a:pt x="262" y="168"/>
                      </a:lnTo>
                      <a:lnTo>
                        <a:pt x="262" y="161"/>
                      </a:lnTo>
                      <a:lnTo>
                        <a:pt x="277" y="168"/>
                      </a:lnTo>
                      <a:lnTo>
                        <a:pt x="262" y="152"/>
                      </a:lnTo>
                      <a:lnTo>
                        <a:pt x="262" y="161"/>
                      </a:lnTo>
                      <a:lnTo>
                        <a:pt x="247" y="152"/>
                      </a:lnTo>
                      <a:lnTo>
                        <a:pt x="247" y="168"/>
                      </a:lnTo>
                      <a:lnTo>
                        <a:pt x="232" y="152"/>
                      </a:lnTo>
                      <a:lnTo>
                        <a:pt x="232" y="168"/>
                      </a:lnTo>
                      <a:lnTo>
                        <a:pt x="211" y="168"/>
                      </a:lnTo>
                      <a:lnTo>
                        <a:pt x="184" y="152"/>
                      </a:lnTo>
                      <a:lnTo>
                        <a:pt x="184" y="146"/>
                      </a:lnTo>
                      <a:lnTo>
                        <a:pt x="196" y="139"/>
                      </a:lnTo>
                      <a:lnTo>
                        <a:pt x="184" y="139"/>
                      </a:lnTo>
                      <a:lnTo>
                        <a:pt x="190" y="123"/>
                      </a:lnTo>
                      <a:lnTo>
                        <a:pt x="175" y="152"/>
                      </a:lnTo>
                      <a:lnTo>
                        <a:pt x="160" y="152"/>
                      </a:lnTo>
                      <a:lnTo>
                        <a:pt x="160" y="146"/>
                      </a:lnTo>
                      <a:lnTo>
                        <a:pt x="133" y="152"/>
                      </a:lnTo>
                      <a:lnTo>
                        <a:pt x="124" y="139"/>
                      </a:lnTo>
                      <a:lnTo>
                        <a:pt x="133" y="139"/>
                      </a:lnTo>
                      <a:lnTo>
                        <a:pt x="118" y="139"/>
                      </a:lnTo>
                      <a:lnTo>
                        <a:pt x="109" y="123"/>
                      </a:lnTo>
                      <a:lnTo>
                        <a:pt x="109" y="139"/>
                      </a:lnTo>
                      <a:lnTo>
                        <a:pt x="57" y="98"/>
                      </a:lnTo>
                      <a:lnTo>
                        <a:pt x="82" y="123"/>
                      </a:lnTo>
                      <a:lnTo>
                        <a:pt x="67" y="123"/>
                      </a:lnTo>
                      <a:lnTo>
                        <a:pt x="57" y="114"/>
                      </a:lnTo>
                      <a:lnTo>
                        <a:pt x="57" y="123"/>
                      </a:lnTo>
                      <a:lnTo>
                        <a:pt x="103" y="152"/>
                      </a:lnTo>
                      <a:lnTo>
                        <a:pt x="103" y="183"/>
                      </a:lnTo>
                      <a:lnTo>
                        <a:pt x="109" y="161"/>
                      </a:lnTo>
                      <a:lnTo>
                        <a:pt x="124" y="152"/>
                      </a:lnTo>
                      <a:lnTo>
                        <a:pt x="133" y="168"/>
                      </a:lnTo>
                      <a:lnTo>
                        <a:pt x="139" y="161"/>
                      </a:lnTo>
                      <a:lnTo>
                        <a:pt x="169" y="168"/>
                      </a:lnTo>
                      <a:lnTo>
                        <a:pt x="175" y="183"/>
                      </a:lnTo>
                      <a:lnTo>
                        <a:pt x="184" y="193"/>
                      </a:lnTo>
                      <a:lnTo>
                        <a:pt x="184" y="183"/>
                      </a:lnTo>
                      <a:lnTo>
                        <a:pt x="190" y="193"/>
                      </a:lnTo>
                      <a:lnTo>
                        <a:pt x="196" y="183"/>
                      </a:lnTo>
                      <a:lnTo>
                        <a:pt x="226" y="193"/>
                      </a:lnTo>
                      <a:lnTo>
                        <a:pt x="241" y="199"/>
                      </a:lnTo>
                      <a:lnTo>
                        <a:pt x="220" y="199"/>
                      </a:lnTo>
                      <a:lnTo>
                        <a:pt x="190" y="221"/>
                      </a:lnTo>
                      <a:lnTo>
                        <a:pt x="205" y="231"/>
                      </a:lnTo>
                      <a:lnTo>
                        <a:pt x="205" y="221"/>
                      </a:lnTo>
                      <a:lnTo>
                        <a:pt x="232" y="206"/>
                      </a:lnTo>
                      <a:lnTo>
                        <a:pt x="232" y="221"/>
                      </a:lnTo>
                      <a:lnTo>
                        <a:pt x="247" y="206"/>
                      </a:lnTo>
                      <a:lnTo>
                        <a:pt x="277" y="215"/>
                      </a:lnTo>
                      <a:lnTo>
                        <a:pt x="262" y="215"/>
                      </a:lnTo>
                      <a:lnTo>
                        <a:pt x="277" y="221"/>
                      </a:lnTo>
                      <a:lnTo>
                        <a:pt x="262" y="231"/>
                      </a:lnTo>
                      <a:lnTo>
                        <a:pt x="277" y="231"/>
                      </a:lnTo>
                      <a:lnTo>
                        <a:pt x="262" y="237"/>
                      </a:lnTo>
                      <a:lnTo>
                        <a:pt x="256" y="231"/>
                      </a:lnTo>
                      <a:lnTo>
                        <a:pt x="256" y="237"/>
                      </a:lnTo>
                      <a:lnTo>
                        <a:pt x="283" y="247"/>
                      </a:lnTo>
                      <a:lnTo>
                        <a:pt x="277" y="259"/>
                      </a:lnTo>
                      <a:lnTo>
                        <a:pt x="175" y="268"/>
                      </a:lnTo>
                      <a:lnTo>
                        <a:pt x="145" y="247"/>
                      </a:lnTo>
                      <a:lnTo>
                        <a:pt x="94" y="215"/>
                      </a:lnTo>
                      <a:lnTo>
                        <a:pt x="21" y="177"/>
                      </a:lnTo>
                      <a:lnTo>
                        <a:pt x="0" y="168"/>
                      </a:lnTo>
                      <a:lnTo>
                        <a:pt x="15" y="114"/>
                      </a:lnTo>
                      <a:lnTo>
                        <a:pt x="31" y="92"/>
                      </a:lnTo>
                      <a:lnTo>
                        <a:pt x="51" y="92"/>
                      </a:lnTo>
                      <a:lnTo>
                        <a:pt x="57" y="92"/>
                      </a:lnTo>
                      <a:lnTo>
                        <a:pt x="31" y="76"/>
                      </a:lnTo>
                      <a:lnTo>
                        <a:pt x="15" y="44"/>
                      </a:lnTo>
                      <a:lnTo>
                        <a:pt x="0" y="22"/>
                      </a:lnTo>
                      <a:lnTo>
                        <a:pt x="15" y="0"/>
                      </a:lnTo>
                      <a:lnTo>
                        <a:pt x="109" y="44"/>
                      </a:lnTo>
                      <a:lnTo>
                        <a:pt x="175" y="16"/>
                      </a:lnTo>
                      <a:lnTo>
                        <a:pt x="277" y="16"/>
                      </a:lnTo>
                      <a:lnTo>
                        <a:pt x="292" y="38"/>
                      </a:lnTo>
                      <a:lnTo>
                        <a:pt x="292" y="60"/>
                      </a:lnTo>
                      <a:lnTo>
                        <a:pt x="323" y="76"/>
                      </a:lnTo>
                      <a:lnTo>
                        <a:pt x="335" y="76"/>
                      </a:lnTo>
                      <a:lnTo>
                        <a:pt x="350" y="92"/>
                      </a:lnTo>
                      <a:lnTo>
                        <a:pt x="335" y="10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0" name="Freeform 73">
                  <a:extLst>
                    <a:ext uri="{FF2B5EF4-FFF2-40B4-BE49-F238E27FC236}">
                      <a16:creationId xmlns:a16="http://schemas.microsoft.com/office/drawing/2014/main" id="{C85AADED-0CD5-DE84-131E-929823ABA344}"/>
                    </a:ext>
                  </a:extLst>
                </p:cNvPr>
                <p:cNvSpPr>
                  <a:spLocks/>
                </p:cNvSpPr>
                <p:nvPr/>
              </p:nvSpPr>
              <p:spPr bwMode="auto">
                <a:xfrm>
                  <a:off x="7730534" y="2678863"/>
                  <a:ext cx="534483" cy="509239"/>
                </a:xfrm>
                <a:custGeom>
                  <a:avLst/>
                  <a:gdLst/>
                  <a:ahLst/>
                  <a:cxnLst>
                    <a:cxn ang="0">
                      <a:pos x="277" y="25"/>
                    </a:cxn>
                    <a:cxn ang="0">
                      <a:pos x="277" y="63"/>
                    </a:cxn>
                    <a:cxn ang="0">
                      <a:pos x="298" y="124"/>
                    </a:cxn>
                    <a:cxn ang="0">
                      <a:pos x="313" y="133"/>
                    </a:cxn>
                    <a:cxn ang="0">
                      <a:pos x="289" y="155"/>
                    </a:cxn>
                    <a:cxn ang="0">
                      <a:pos x="289" y="177"/>
                    </a:cxn>
                    <a:cxn ang="0">
                      <a:pos x="268" y="203"/>
                    </a:cxn>
                    <a:cxn ang="0">
                      <a:pos x="241" y="187"/>
                    </a:cxn>
                    <a:cxn ang="0">
                      <a:pos x="232" y="203"/>
                    </a:cxn>
                    <a:cxn ang="0">
                      <a:pos x="210" y="225"/>
                    </a:cxn>
                    <a:cxn ang="0">
                      <a:pos x="189" y="187"/>
                    </a:cxn>
                    <a:cxn ang="0">
                      <a:pos x="180" y="177"/>
                    </a:cxn>
                    <a:cxn ang="0">
                      <a:pos x="160" y="203"/>
                    </a:cxn>
                    <a:cxn ang="0">
                      <a:pos x="129" y="203"/>
                    </a:cxn>
                    <a:cxn ang="0">
                      <a:pos x="144" y="162"/>
                    </a:cxn>
                    <a:cxn ang="0">
                      <a:pos x="129" y="155"/>
                    </a:cxn>
                    <a:cxn ang="0">
                      <a:pos x="108" y="171"/>
                    </a:cxn>
                    <a:cxn ang="0">
                      <a:pos x="99" y="162"/>
                    </a:cxn>
                    <a:cxn ang="0">
                      <a:pos x="93" y="171"/>
                    </a:cxn>
                    <a:cxn ang="0">
                      <a:pos x="87" y="155"/>
                    </a:cxn>
                    <a:cxn ang="0">
                      <a:pos x="63" y="162"/>
                    </a:cxn>
                    <a:cxn ang="0">
                      <a:pos x="57" y="124"/>
                    </a:cxn>
                    <a:cxn ang="0">
                      <a:pos x="0" y="102"/>
                    </a:cxn>
                    <a:cxn ang="0">
                      <a:pos x="0" y="95"/>
                    </a:cxn>
                    <a:cxn ang="0">
                      <a:pos x="42" y="79"/>
                    </a:cxn>
                    <a:cxn ang="0">
                      <a:pos x="12" y="48"/>
                    </a:cxn>
                    <a:cxn ang="0">
                      <a:pos x="12" y="25"/>
                    </a:cxn>
                    <a:cxn ang="0">
                      <a:pos x="42" y="16"/>
                    </a:cxn>
                    <a:cxn ang="0">
                      <a:pos x="57" y="0"/>
                    </a:cxn>
                    <a:cxn ang="0">
                      <a:pos x="289" y="0"/>
                    </a:cxn>
                    <a:cxn ang="0">
                      <a:pos x="277" y="25"/>
                    </a:cxn>
                  </a:cxnLst>
                  <a:rect l="0" t="0" r="r" b="b"/>
                  <a:pathLst>
                    <a:path w="314" h="226">
                      <a:moveTo>
                        <a:pt x="277" y="25"/>
                      </a:moveTo>
                      <a:lnTo>
                        <a:pt x="277" y="63"/>
                      </a:lnTo>
                      <a:lnTo>
                        <a:pt x="298" y="124"/>
                      </a:lnTo>
                      <a:lnTo>
                        <a:pt x="313" y="133"/>
                      </a:lnTo>
                      <a:lnTo>
                        <a:pt x="289" y="155"/>
                      </a:lnTo>
                      <a:lnTo>
                        <a:pt x="289" y="177"/>
                      </a:lnTo>
                      <a:lnTo>
                        <a:pt x="268" y="203"/>
                      </a:lnTo>
                      <a:lnTo>
                        <a:pt x="241" y="187"/>
                      </a:lnTo>
                      <a:lnTo>
                        <a:pt x="232" y="203"/>
                      </a:lnTo>
                      <a:lnTo>
                        <a:pt x="210" y="225"/>
                      </a:lnTo>
                      <a:lnTo>
                        <a:pt x="189" y="187"/>
                      </a:lnTo>
                      <a:lnTo>
                        <a:pt x="180" y="177"/>
                      </a:lnTo>
                      <a:lnTo>
                        <a:pt x="160" y="203"/>
                      </a:lnTo>
                      <a:lnTo>
                        <a:pt x="129" y="203"/>
                      </a:lnTo>
                      <a:lnTo>
                        <a:pt x="144" y="162"/>
                      </a:lnTo>
                      <a:lnTo>
                        <a:pt x="129" y="155"/>
                      </a:lnTo>
                      <a:lnTo>
                        <a:pt x="108" y="171"/>
                      </a:lnTo>
                      <a:lnTo>
                        <a:pt x="99" y="162"/>
                      </a:lnTo>
                      <a:lnTo>
                        <a:pt x="93" y="171"/>
                      </a:lnTo>
                      <a:lnTo>
                        <a:pt x="87" y="155"/>
                      </a:lnTo>
                      <a:lnTo>
                        <a:pt x="63" y="162"/>
                      </a:lnTo>
                      <a:lnTo>
                        <a:pt x="57" y="124"/>
                      </a:lnTo>
                      <a:lnTo>
                        <a:pt x="0" y="102"/>
                      </a:lnTo>
                      <a:lnTo>
                        <a:pt x="0" y="95"/>
                      </a:lnTo>
                      <a:lnTo>
                        <a:pt x="42" y="79"/>
                      </a:lnTo>
                      <a:lnTo>
                        <a:pt x="12" y="48"/>
                      </a:lnTo>
                      <a:lnTo>
                        <a:pt x="12" y="25"/>
                      </a:lnTo>
                      <a:lnTo>
                        <a:pt x="42" y="16"/>
                      </a:lnTo>
                      <a:lnTo>
                        <a:pt x="57" y="0"/>
                      </a:lnTo>
                      <a:lnTo>
                        <a:pt x="289" y="0"/>
                      </a:lnTo>
                      <a:lnTo>
                        <a:pt x="277" y="2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1" name="Freeform 74">
                  <a:extLst>
                    <a:ext uri="{FF2B5EF4-FFF2-40B4-BE49-F238E27FC236}">
                      <a16:creationId xmlns:a16="http://schemas.microsoft.com/office/drawing/2014/main" id="{5BF2E027-B9B6-98EA-3F61-36A83927E175}"/>
                    </a:ext>
                  </a:extLst>
                </p:cNvPr>
                <p:cNvSpPr>
                  <a:spLocks/>
                </p:cNvSpPr>
                <p:nvPr/>
              </p:nvSpPr>
              <p:spPr bwMode="auto">
                <a:xfrm>
                  <a:off x="6425766" y="4296445"/>
                  <a:ext cx="589504" cy="569149"/>
                </a:xfrm>
                <a:custGeom>
                  <a:avLst/>
                  <a:gdLst/>
                  <a:ahLst/>
                  <a:cxnLst>
                    <a:cxn ang="0">
                      <a:pos x="42" y="199"/>
                    </a:cxn>
                    <a:cxn ang="0">
                      <a:pos x="114" y="199"/>
                    </a:cxn>
                    <a:cxn ang="0">
                      <a:pos x="124" y="209"/>
                    </a:cxn>
                    <a:cxn ang="0">
                      <a:pos x="130" y="209"/>
                    </a:cxn>
                    <a:cxn ang="0">
                      <a:pos x="139" y="209"/>
                    </a:cxn>
                    <a:cxn ang="0">
                      <a:pos x="153" y="224"/>
                    </a:cxn>
                    <a:cxn ang="0">
                      <a:pos x="226" y="246"/>
                    </a:cxn>
                    <a:cxn ang="0">
                      <a:pos x="277" y="253"/>
                    </a:cxn>
                    <a:cxn ang="0">
                      <a:pos x="319" y="237"/>
                    </a:cxn>
                    <a:cxn ang="0">
                      <a:pos x="350" y="199"/>
                    </a:cxn>
                    <a:cxn ang="0">
                      <a:pos x="319" y="177"/>
                    </a:cxn>
                    <a:cxn ang="0">
                      <a:pos x="304" y="161"/>
                    </a:cxn>
                    <a:cxn ang="0">
                      <a:pos x="319" y="155"/>
                    </a:cxn>
                    <a:cxn ang="0">
                      <a:pos x="283" y="117"/>
                    </a:cxn>
                    <a:cxn ang="0">
                      <a:pos x="283" y="101"/>
                    </a:cxn>
                    <a:cxn ang="0">
                      <a:pos x="262" y="76"/>
                    </a:cxn>
                    <a:cxn ang="0">
                      <a:pos x="247" y="54"/>
                    </a:cxn>
                    <a:cxn ang="0">
                      <a:pos x="196" y="0"/>
                    </a:cxn>
                    <a:cxn ang="0">
                      <a:pos x="190" y="9"/>
                    </a:cxn>
                    <a:cxn ang="0">
                      <a:pos x="72" y="0"/>
                    </a:cxn>
                    <a:cxn ang="0">
                      <a:pos x="0" y="9"/>
                    </a:cxn>
                    <a:cxn ang="0">
                      <a:pos x="27" y="63"/>
                    </a:cxn>
                    <a:cxn ang="0">
                      <a:pos x="51" y="85"/>
                    </a:cxn>
                    <a:cxn ang="0">
                      <a:pos x="27" y="145"/>
                    </a:cxn>
                    <a:cxn ang="0">
                      <a:pos x="27" y="177"/>
                    </a:cxn>
                    <a:cxn ang="0">
                      <a:pos x="15" y="193"/>
                    </a:cxn>
                    <a:cxn ang="0">
                      <a:pos x="42" y="199"/>
                    </a:cxn>
                  </a:cxnLst>
                  <a:rect l="0" t="0" r="r" b="b"/>
                  <a:pathLst>
                    <a:path w="351" h="254">
                      <a:moveTo>
                        <a:pt x="42" y="199"/>
                      </a:moveTo>
                      <a:lnTo>
                        <a:pt x="114" y="199"/>
                      </a:lnTo>
                      <a:lnTo>
                        <a:pt x="124" y="209"/>
                      </a:lnTo>
                      <a:lnTo>
                        <a:pt x="130" y="209"/>
                      </a:lnTo>
                      <a:lnTo>
                        <a:pt x="139" y="209"/>
                      </a:lnTo>
                      <a:lnTo>
                        <a:pt x="153" y="224"/>
                      </a:lnTo>
                      <a:lnTo>
                        <a:pt x="226" y="246"/>
                      </a:lnTo>
                      <a:lnTo>
                        <a:pt x="277" y="253"/>
                      </a:lnTo>
                      <a:lnTo>
                        <a:pt x="319" y="237"/>
                      </a:lnTo>
                      <a:lnTo>
                        <a:pt x="350" y="199"/>
                      </a:lnTo>
                      <a:lnTo>
                        <a:pt x="319" y="177"/>
                      </a:lnTo>
                      <a:lnTo>
                        <a:pt x="304" y="161"/>
                      </a:lnTo>
                      <a:lnTo>
                        <a:pt x="319" y="155"/>
                      </a:lnTo>
                      <a:lnTo>
                        <a:pt x="283" y="117"/>
                      </a:lnTo>
                      <a:lnTo>
                        <a:pt x="283" y="101"/>
                      </a:lnTo>
                      <a:lnTo>
                        <a:pt x="262" y="76"/>
                      </a:lnTo>
                      <a:lnTo>
                        <a:pt x="247" y="54"/>
                      </a:lnTo>
                      <a:lnTo>
                        <a:pt x="196" y="0"/>
                      </a:lnTo>
                      <a:lnTo>
                        <a:pt x="190" y="9"/>
                      </a:lnTo>
                      <a:lnTo>
                        <a:pt x="72" y="0"/>
                      </a:lnTo>
                      <a:lnTo>
                        <a:pt x="0" y="9"/>
                      </a:lnTo>
                      <a:lnTo>
                        <a:pt x="27" y="63"/>
                      </a:lnTo>
                      <a:lnTo>
                        <a:pt x="51" y="85"/>
                      </a:lnTo>
                      <a:lnTo>
                        <a:pt x="27" y="145"/>
                      </a:lnTo>
                      <a:lnTo>
                        <a:pt x="27" y="177"/>
                      </a:lnTo>
                      <a:lnTo>
                        <a:pt x="15" y="193"/>
                      </a:lnTo>
                      <a:lnTo>
                        <a:pt x="42" y="19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2" name="Freeform 75">
                  <a:extLst>
                    <a:ext uri="{FF2B5EF4-FFF2-40B4-BE49-F238E27FC236}">
                      <a16:creationId xmlns:a16="http://schemas.microsoft.com/office/drawing/2014/main" id="{D1F9158A-6B66-6DA1-500B-48A1E2DE3E6D}"/>
                    </a:ext>
                  </a:extLst>
                </p:cNvPr>
                <p:cNvSpPr>
                  <a:spLocks/>
                </p:cNvSpPr>
                <p:nvPr/>
              </p:nvSpPr>
              <p:spPr bwMode="auto">
                <a:xfrm>
                  <a:off x="3902690" y="2978415"/>
                  <a:ext cx="503043" cy="501750"/>
                </a:xfrm>
                <a:custGeom>
                  <a:avLst/>
                  <a:gdLst/>
                  <a:ahLst/>
                  <a:cxnLst>
                    <a:cxn ang="0">
                      <a:pos x="36" y="0"/>
                    </a:cxn>
                    <a:cxn ang="0">
                      <a:pos x="51" y="7"/>
                    </a:cxn>
                    <a:cxn ang="0">
                      <a:pos x="87" y="16"/>
                    </a:cxn>
                    <a:cxn ang="0">
                      <a:pos x="132" y="61"/>
                    </a:cxn>
                    <a:cxn ang="0">
                      <a:pos x="168" y="76"/>
                    </a:cxn>
                    <a:cxn ang="0">
                      <a:pos x="183" y="92"/>
                    </a:cxn>
                    <a:cxn ang="0">
                      <a:pos x="183" y="83"/>
                    </a:cxn>
                    <a:cxn ang="0">
                      <a:pos x="210" y="114"/>
                    </a:cxn>
                    <a:cxn ang="0">
                      <a:pos x="262" y="108"/>
                    </a:cxn>
                    <a:cxn ang="0">
                      <a:pos x="282" y="121"/>
                    </a:cxn>
                    <a:cxn ang="0">
                      <a:pos x="298" y="114"/>
                    </a:cxn>
                    <a:cxn ang="0">
                      <a:pos x="220" y="222"/>
                    </a:cxn>
                    <a:cxn ang="0">
                      <a:pos x="195" y="222"/>
                    </a:cxn>
                    <a:cxn ang="0">
                      <a:pos x="189" y="216"/>
                    </a:cxn>
                    <a:cxn ang="0">
                      <a:pos x="168" y="222"/>
                    </a:cxn>
                    <a:cxn ang="0">
                      <a:pos x="138" y="216"/>
                    </a:cxn>
                    <a:cxn ang="0">
                      <a:pos x="132" y="199"/>
                    </a:cxn>
                    <a:cxn ang="0">
                      <a:pos x="108" y="190"/>
                    </a:cxn>
                    <a:cxn ang="0">
                      <a:pos x="81" y="216"/>
                    </a:cxn>
                    <a:cxn ang="0">
                      <a:pos x="57" y="146"/>
                    </a:cxn>
                    <a:cxn ang="0">
                      <a:pos x="0" y="98"/>
                    </a:cxn>
                    <a:cxn ang="0">
                      <a:pos x="29" y="76"/>
                    </a:cxn>
                    <a:cxn ang="0">
                      <a:pos x="36" y="61"/>
                    </a:cxn>
                    <a:cxn ang="0">
                      <a:pos x="21" y="23"/>
                    </a:cxn>
                    <a:cxn ang="0">
                      <a:pos x="36" y="0"/>
                    </a:cxn>
                  </a:cxnLst>
                  <a:rect l="0" t="0" r="r" b="b"/>
                  <a:pathLst>
                    <a:path w="299" h="223">
                      <a:moveTo>
                        <a:pt x="36" y="0"/>
                      </a:moveTo>
                      <a:lnTo>
                        <a:pt x="51" y="7"/>
                      </a:lnTo>
                      <a:lnTo>
                        <a:pt x="87" y="16"/>
                      </a:lnTo>
                      <a:lnTo>
                        <a:pt x="132" y="61"/>
                      </a:lnTo>
                      <a:lnTo>
                        <a:pt x="168" y="76"/>
                      </a:lnTo>
                      <a:lnTo>
                        <a:pt x="183" y="92"/>
                      </a:lnTo>
                      <a:lnTo>
                        <a:pt x="183" y="83"/>
                      </a:lnTo>
                      <a:lnTo>
                        <a:pt x="210" y="114"/>
                      </a:lnTo>
                      <a:lnTo>
                        <a:pt x="262" y="108"/>
                      </a:lnTo>
                      <a:lnTo>
                        <a:pt x="282" y="121"/>
                      </a:lnTo>
                      <a:lnTo>
                        <a:pt x="298" y="114"/>
                      </a:lnTo>
                      <a:lnTo>
                        <a:pt x="220" y="222"/>
                      </a:lnTo>
                      <a:lnTo>
                        <a:pt x="195" y="222"/>
                      </a:lnTo>
                      <a:lnTo>
                        <a:pt x="189" y="216"/>
                      </a:lnTo>
                      <a:lnTo>
                        <a:pt x="168" y="222"/>
                      </a:lnTo>
                      <a:lnTo>
                        <a:pt x="138" y="216"/>
                      </a:lnTo>
                      <a:lnTo>
                        <a:pt x="132" y="199"/>
                      </a:lnTo>
                      <a:lnTo>
                        <a:pt x="108" y="190"/>
                      </a:lnTo>
                      <a:lnTo>
                        <a:pt x="81" y="216"/>
                      </a:lnTo>
                      <a:lnTo>
                        <a:pt x="57" y="146"/>
                      </a:lnTo>
                      <a:lnTo>
                        <a:pt x="0" y="98"/>
                      </a:lnTo>
                      <a:lnTo>
                        <a:pt x="29" y="76"/>
                      </a:lnTo>
                      <a:lnTo>
                        <a:pt x="36" y="61"/>
                      </a:lnTo>
                      <a:lnTo>
                        <a:pt x="21" y="23"/>
                      </a:lnTo>
                      <a:lnTo>
                        <a:pt x="36"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3" name="Freeform 76">
                  <a:extLst>
                    <a:ext uri="{FF2B5EF4-FFF2-40B4-BE49-F238E27FC236}">
                      <a16:creationId xmlns:a16="http://schemas.microsoft.com/office/drawing/2014/main" id="{458C54E0-3BA2-FEAF-458C-1EAF179C13A6}"/>
                    </a:ext>
                  </a:extLst>
                </p:cNvPr>
                <p:cNvSpPr>
                  <a:spLocks/>
                </p:cNvSpPr>
                <p:nvPr/>
              </p:nvSpPr>
              <p:spPr bwMode="auto">
                <a:xfrm>
                  <a:off x="4885196" y="3547565"/>
                  <a:ext cx="408723" cy="374440"/>
                </a:xfrm>
                <a:custGeom>
                  <a:avLst/>
                  <a:gdLst/>
                  <a:ahLst/>
                  <a:cxnLst>
                    <a:cxn ang="0">
                      <a:pos x="0" y="0"/>
                    </a:cxn>
                    <a:cxn ang="0">
                      <a:pos x="15" y="45"/>
                    </a:cxn>
                    <a:cxn ang="0">
                      <a:pos x="6" y="45"/>
                    </a:cxn>
                    <a:cxn ang="0">
                      <a:pos x="42" y="76"/>
                    </a:cxn>
                    <a:cxn ang="0">
                      <a:pos x="58" y="124"/>
                    </a:cxn>
                    <a:cxn ang="0">
                      <a:pos x="108" y="152"/>
                    </a:cxn>
                    <a:cxn ang="0">
                      <a:pos x="139" y="162"/>
                    </a:cxn>
                    <a:cxn ang="0">
                      <a:pos x="241" y="0"/>
                    </a:cxn>
                    <a:cxn ang="0">
                      <a:pos x="21" y="0"/>
                    </a:cxn>
                    <a:cxn ang="0">
                      <a:pos x="0" y="0"/>
                    </a:cxn>
                  </a:cxnLst>
                  <a:rect l="0" t="0" r="r" b="b"/>
                  <a:pathLst>
                    <a:path w="242" h="163">
                      <a:moveTo>
                        <a:pt x="0" y="0"/>
                      </a:moveTo>
                      <a:lnTo>
                        <a:pt x="15" y="45"/>
                      </a:lnTo>
                      <a:lnTo>
                        <a:pt x="6" y="45"/>
                      </a:lnTo>
                      <a:lnTo>
                        <a:pt x="42" y="76"/>
                      </a:lnTo>
                      <a:lnTo>
                        <a:pt x="58" y="124"/>
                      </a:lnTo>
                      <a:lnTo>
                        <a:pt x="108" y="152"/>
                      </a:lnTo>
                      <a:lnTo>
                        <a:pt x="139" y="162"/>
                      </a:lnTo>
                      <a:lnTo>
                        <a:pt x="241" y="0"/>
                      </a:lnTo>
                      <a:lnTo>
                        <a:pt x="21" y="0"/>
                      </a:lnTo>
                      <a:lnTo>
                        <a:pt x="0" y="0"/>
                      </a:lnTo>
                    </a:path>
                  </a:pathLst>
                </a:custGeom>
                <a:solidFill>
                  <a:srgbClr val="E87722"/>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4" name="Freeform 77">
                  <a:extLst>
                    <a:ext uri="{FF2B5EF4-FFF2-40B4-BE49-F238E27FC236}">
                      <a16:creationId xmlns:a16="http://schemas.microsoft.com/office/drawing/2014/main" id="{1CAE46B4-83DB-77E2-E37C-D59FD5F29CC8}"/>
                    </a:ext>
                  </a:extLst>
                </p:cNvPr>
                <p:cNvSpPr>
                  <a:spLocks/>
                </p:cNvSpPr>
                <p:nvPr/>
              </p:nvSpPr>
              <p:spPr bwMode="auto">
                <a:xfrm>
                  <a:off x="4044171" y="2821151"/>
                  <a:ext cx="400863" cy="426862"/>
                </a:xfrm>
                <a:custGeom>
                  <a:avLst/>
                  <a:gdLst/>
                  <a:ahLst/>
                  <a:cxnLst>
                    <a:cxn ang="0">
                      <a:pos x="232" y="168"/>
                    </a:cxn>
                    <a:cxn ang="0">
                      <a:pos x="216" y="184"/>
                    </a:cxn>
                    <a:cxn ang="0">
                      <a:pos x="201" y="190"/>
                    </a:cxn>
                    <a:cxn ang="0">
                      <a:pos x="180" y="178"/>
                    </a:cxn>
                    <a:cxn ang="0">
                      <a:pos x="129" y="184"/>
                    </a:cxn>
                    <a:cxn ang="0">
                      <a:pos x="102" y="152"/>
                    </a:cxn>
                    <a:cxn ang="0">
                      <a:pos x="102" y="162"/>
                    </a:cxn>
                    <a:cxn ang="0">
                      <a:pos x="87" y="146"/>
                    </a:cxn>
                    <a:cxn ang="0">
                      <a:pos x="51" y="130"/>
                    </a:cxn>
                    <a:cxn ang="0">
                      <a:pos x="6" y="86"/>
                    </a:cxn>
                    <a:cxn ang="0">
                      <a:pos x="42" y="32"/>
                    </a:cxn>
                    <a:cxn ang="0">
                      <a:pos x="0" y="7"/>
                    </a:cxn>
                    <a:cxn ang="0">
                      <a:pos x="72" y="0"/>
                    </a:cxn>
                    <a:cxn ang="0">
                      <a:pos x="129" y="7"/>
                    </a:cxn>
                    <a:cxn ang="0">
                      <a:pos x="138" y="0"/>
                    </a:cxn>
                    <a:cxn ang="0">
                      <a:pos x="144" y="16"/>
                    </a:cxn>
                    <a:cxn ang="0">
                      <a:pos x="174" y="16"/>
                    </a:cxn>
                    <a:cxn ang="0">
                      <a:pos x="180" y="32"/>
                    </a:cxn>
                    <a:cxn ang="0">
                      <a:pos x="189" y="32"/>
                    </a:cxn>
                    <a:cxn ang="0">
                      <a:pos x="201" y="32"/>
                    </a:cxn>
                    <a:cxn ang="0">
                      <a:pos x="241" y="70"/>
                    </a:cxn>
                    <a:cxn ang="0">
                      <a:pos x="232" y="168"/>
                    </a:cxn>
                  </a:cxnLst>
                  <a:rect l="0" t="0" r="r" b="b"/>
                  <a:pathLst>
                    <a:path w="242" h="191">
                      <a:moveTo>
                        <a:pt x="232" y="168"/>
                      </a:moveTo>
                      <a:lnTo>
                        <a:pt x="216" y="184"/>
                      </a:lnTo>
                      <a:lnTo>
                        <a:pt x="201" y="190"/>
                      </a:lnTo>
                      <a:lnTo>
                        <a:pt x="180" y="178"/>
                      </a:lnTo>
                      <a:lnTo>
                        <a:pt x="129" y="184"/>
                      </a:lnTo>
                      <a:lnTo>
                        <a:pt x="102" y="152"/>
                      </a:lnTo>
                      <a:lnTo>
                        <a:pt x="102" y="162"/>
                      </a:lnTo>
                      <a:lnTo>
                        <a:pt x="87" y="146"/>
                      </a:lnTo>
                      <a:lnTo>
                        <a:pt x="51" y="130"/>
                      </a:lnTo>
                      <a:lnTo>
                        <a:pt x="6" y="86"/>
                      </a:lnTo>
                      <a:lnTo>
                        <a:pt x="42" y="32"/>
                      </a:lnTo>
                      <a:lnTo>
                        <a:pt x="0" y="7"/>
                      </a:lnTo>
                      <a:lnTo>
                        <a:pt x="72" y="0"/>
                      </a:lnTo>
                      <a:lnTo>
                        <a:pt x="129" y="7"/>
                      </a:lnTo>
                      <a:lnTo>
                        <a:pt x="138" y="0"/>
                      </a:lnTo>
                      <a:lnTo>
                        <a:pt x="144" y="16"/>
                      </a:lnTo>
                      <a:lnTo>
                        <a:pt x="174" y="16"/>
                      </a:lnTo>
                      <a:lnTo>
                        <a:pt x="180" y="32"/>
                      </a:lnTo>
                      <a:lnTo>
                        <a:pt x="189" y="32"/>
                      </a:lnTo>
                      <a:lnTo>
                        <a:pt x="201" y="32"/>
                      </a:lnTo>
                      <a:lnTo>
                        <a:pt x="241" y="70"/>
                      </a:lnTo>
                      <a:lnTo>
                        <a:pt x="232" y="16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5" name="Freeform 78">
                  <a:extLst>
                    <a:ext uri="{FF2B5EF4-FFF2-40B4-BE49-F238E27FC236}">
                      <a16:creationId xmlns:a16="http://schemas.microsoft.com/office/drawing/2014/main" id="{4290A70F-0747-BB14-15EA-840A4B51700A}"/>
                    </a:ext>
                  </a:extLst>
                </p:cNvPr>
                <p:cNvSpPr>
                  <a:spLocks/>
                </p:cNvSpPr>
                <p:nvPr/>
              </p:nvSpPr>
              <p:spPr bwMode="auto">
                <a:xfrm>
                  <a:off x="8367198" y="2341867"/>
                  <a:ext cx="518763" cy="449328"/>
                </a:xfrm>
                <a:custGeom>
                  <a:avLst/>
                  <a:gdLst/>
                  <a:ahLst/>
                  <a:cxnLst>
                    <a:cxn ang="0">
                      <a:pos x="262" y="123"/>
                    </a:cxn>
                    <a:cxn ang="0">
                      <a:pos x="277" y="123"/>
                    </a:cxn>
                    <a:cxn ang="0">
                      <a:pos x="262" y="129"/>
                    </a:cxn>
                    <a:cxn ang="0">
                      <a:pos x="277" y="129"/>
                    </a:cxn>
                    <a:cxn ang="0">
                      <a:pos x="283" y="139"/>
                    </a:cxn>
                    <a:cxn ang="0">
                      <a:pos x="277" y="151"/>
                    </a:cxn>
                    <a:cxn ang="0">
                      <a:pos x="289" y="167"/>
                    </a:cxn>
                    <a:cxn ang="0">
                      <a:pos x="277" y="177"/>
                    </a:cxn>
                    <a:cxn ang="0">
                      <a:pos x="262" y="167"/>
                    </a:cxn>
                    <a:cxn ang="0">
                      <a:pos x="262" y="177"/>
                    </a:cxn>
                    <a:cxn ang="0">
                      <a:pos x="277" y="177"/>
                    </a:cxn>
                    <a:cxn ang="0">
                      <a:pos x="304" y="199"/>
                    </a:cxn>
                    <a:cxn ang="0">
                      <a:pos x="247" y="183"/>
                    </a:cxn>
                    <a:cxn ang="0">
                      <a:pos x="196" y="129"/>
                    </a:cxn>
                    <a:cxn ang="0">
                      <a:pos x="175" y="123"/>
                    </a:cxn>
                    <a:cxn ang="0">
                      <a:pos x="160" y="129"/>
                    </a:cxn>
                    <a:cxn ang="0">
                      <a:pos x="175" y="113"/>
                    </a:cxn>
                    <a:cxn ang="0">
                      <a:pos x="160" y="113"/>
                    </a:cxn>
                    <a:cxn ang="0">
                      <a:pos x="144" y="91"/>
                    </a:cxn>
                    <a:cxn ang="0">
                      <a:pos x="138" y="91"/>
                    </a:cxn>
                    <a:cxn ang="0">
                      <a:pos x="138" y="85"/>
                    </a:cxn>
                    <a:cxn ang="0">
                      <a:pos x="124" y="85"/>
                    </a:cxn>
                    <a:cxn ang="0">
                      <a:pos x="99" y="60"/>
                    </a:cxn>
                    <a:cxn ang="0">
                      <a:pos x="88" y="60"/>
                    </a:cxn>
                    <a:cxn ang="0">
                      <a:pos x="88" y="53"/>
                    </a:cxn>
                    <a:cxn ang="0">
                      <a:pos x="57" y="44"/>
                    </a:cxn>
                    <a:cxn ang="0">
                      <a:pos x="21" y="15"/>
                    </a:cxn>
                    <a:cxn ang="0">
                      <a:pos x="0" y="0"/>
                    </a:cxn>
                    <a:cxn ang="0">
                      <a:pos x="108" y="0"/>
                    </a:cxn>
                    <a:cxn ang="0">
                      <a:pos x="190" y="60"/>
                    </a:cxn>
                    <a:cxn ang="0">
                      <a:pos x="190" y="75"/>
                    </a:cxn>
                    <a:cxn ang="0">
                      <a:pos x="211" y="98"/>
                    </a:cxn>
                    <a:cxn ang="0">
                      <a:pos x="226" y="107"/>
                    </a:cxn>
                    <a:cxn ang="0">
                      <a:pos x="241" y="98"/>
                    </a:cxn>
                    <a:cxn ang="0">
                      <a:pos x="262" y="113"/>
                    </a:cxn>
                    <a:cxn ang="0">
                      <a:pos x="262" y="123"/>
                    </a:cxn>
                  </a:cxnLst>
                  <a:rect l="0" t="0" r="r" b="b"/>
                  <a:pathLst>
                    <a:path w="305" h="200">
                      <a:moveTo>
                        <a:pt x="262" y="123"/>
                      </a:moveTo>
                      <a:lnTo>
                        <a:pt x="277" y="123"/>
                      </a:lnTo>
                      <a:lnTo>
                        <a:pt x="262" y="129"/>
                      </a:lnTo>
                      <a:lnTo>
                        <a:pt x="277" y="129"/>
                      </a:lnTo>
                      <a:lnTo>
                        <a:pt x="283" y="139"/>
                      </a:lnTo>
                      <a:lnTo>
                        <a:pt x="277" y="151"/>
                      </a:lnTo>
                      <a:lnTo>
                        <a:pt x="289" y="167"/>
                      </a:lnTo>
                      <a:lnTo>
                        <a:pt x="277" y="177"/>
                      </a:lnTo>
                      <a:lnTo>
                        <a:pt x="262" y="167"/>
                      </a:lnTo>
                      <a:lnTo>
                        <a:pt x="262" y="177"/>
                      </a:lnTo>
                      <a:lnTo>
                        <a:pt x="277" y="177"/>
                      </a:lnTo>
                      <a:lnTo>
                        <a:pt x="304" y="199"/>
                      </a:lnTo>
                      <a:lnTo>
                        <a:pt x="247" y="183"/>
                      </a:lnTo>
                      <a:lnTo>
                        <a:pt x="196" y="129"/>
                      </a:lnTo>
                      <a:lnTo>
                        <a:pt x="175" y="123"/>
                      </a:lnTo>
                      <a:lnTo>
                        <a:pt x="160" y="129"/>
                      </a:lnTo>
                      <a:lnTo>
                        <a:pt x="175" y="113"/>
                      </a:lnTo>
                      <a:lnTo>
                        <a:pt x="160" y="113"/>
                      </a:lnTo>
                      <a:lnTo>
                        <a:pt x="144" y="91"/>
                      </a:lnTo>
                      <a:lnTo>
                        <a:pt x="138" y="91"/>
                      </a:lnTo>
                      <a:lnTo>
                        <a:pt x="138" y="85"/>
                      </a:lnTo>
                      <a:lnTo>
                        <a:pt x="124" y="85"/>
                      </a:lnTo>
                      <a:lnTo>
                        <a:pt x="99" y="60"/>
                      </a:lnTo>
                      <a:lnTo>
                        <a:pt x="88" y="60"/>
                      </a:lnTo>
                      <a:lnTo>
                        <a:pt x="88" y="53"/>
                      </a:lnTo>
                      <a:lnTo>
                        <a:pt x="57" y="44"/>
                      </a:lnTo>
                      <a:lnTo>
                        <a:pt x="21" y="15"/>
                      </a:lnTo>
                      <a:lnTo>
                        <a:pt x="0" y="0"/>
                      </a:lnTo>
                      <a:lnTo>
                        <a:pt x="108" y="0"/>
                      </a:lnTo>
                      <a:lnTo>
                        <a:pt x="190" y="60"/>
                      </a:lnTo>
                      <a:lnTo>
                        <a:pt x="190" y="75"/>
                      </a:lnTo>
                      <a:lnTo>
                        <a:pt x="211" y="98"/>
                      </a:lnTo>
                      <a:lnTo>
                        <a:pt x="226" y="107"/>
                      </a:lnTo>
                      <a:lnTo>
                        <a:pt x="241" y="98"/>
                      </a:lnTo>
                      <a:lnTo>
                        <a:pt x="262" y="113"/>
                      </a:lnTo>
                      <a:lnTo>
                        <a:pt x="262" y="123"/>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6" name="Freeform 79">
                  <a:extLst>
                    <a:ext uri="{FF2B5EF4-FFF2-40B4-BE49-F238E27FC236}">
                      <a16:creationId xmlns:a16="http://schemas.microsoft.com/office/drawing/2014/main" id="{8E6E6EE7-66CD-2C54-9A2B-47492C2F5FE9}"/>
                    </a:ext>
                  </a:extLst>
                </p:cNvPr>
                <p:cNvSpPr>
                  <a:spLocks/>
                </p:cNvSpPr>
                <p:nvPr/>
              </p:nvSpPr>
              <p:spPr bwMode="auto">
                <a:xfrm>
                  <a:off x="7856295" y="4034337"/>
                  <a:ext cx="762425" cy="471795"/>
                </a:xfrm>
                <a:custGeom>
                  <a:avLst/>
                  <a:gdLst/>
                  <a:ahLst/>
                  <a:cxnLst>
                    <a:cxn ang="0">
                      <a:pos x="247" y="44"/>
                    </a:cxn>
                    <a:cxn ang="0">
                      <a:pos x="283" y="44"/>
                    </a:cxn>
                    <a:cxn ang="0">
                      <a:pos x="307" y="76"/>
                    </a:cxn>
                    <a:cxn ang="0">
                      <a:pos x="307" y="82"/>
                    </a:cxn>
                    <a:cxn ang="0">
                      <a:pos x="307" y="76"/>
                    </a:cxn>
                    <a:cxn ang="0">
                      <a:pos x="292" y="60"/>
                    </a:cxn>
                    <a:cxn ang="0">
                      <a:pos x="298" y="38"/>
                    </a:cxn>
                    <a:cxn ang="0">
                      <a:pos x="319" y="44"/>
                    </a:cxn>
                    <a:cxn ang="0">
                      <a:pos x="328" y="38"/>
                    </a:cxn>
                    <a:cxn ang="0">
                      <a:pos x="334" y="16"/>
                    </a:cxn>
                    <a:cxn ang="0">
                      <a:pos x="349" y="16"/>
                    </a:cxn>
                    <a:cxn ang="0">
                      <a:pos x="349" y="0"/>
                    </a:cxn>
                    <a:cxn ang="0">
                      <a:pos x="358" y="29"/>
                    </a:cxn>
                    <a:cxn ang="0">
                      <a:pos x="358" y="60"/>
                    </a:cxn>
                    <a:cxn ang="0">
                      <a:pos x="358" y="82"/>
                    </a:cxn>
                    <a:cxn ang="0">
                      <a:pos x="364" y="70"/>
                    </a:cxn>
                    <a:cxn ang="0">
                      <a:pos x="370" y="76"/>
                    </a:cxn>
                    <a:cxn ang="0">
                      <a:pos x="385" y="44"/>
                    </a:cxn>
                    <a:cxn ang="0">
                      <a:pos x="395" y="29"/>
                    </a:cxn>
                    <a:cxn ang="0">
                      <a:pos x="406" y="22"/>
                    </a:cxn>
                    <a:cxn ang="0">
                      <a:pos x="445" y="54"/>
                    </a:cxn>
                    <a:cxn ang="0">
                      <a:pos x="436" y="60"/>
                    </a:cxn>
                    <a:cxn ang="0">
                      <a:pos x="421" y="76"/>
                    </a:cxn>
                    <a:cxn ang="0">
                      <a:pos x="406" y="82"/>
                    </a:cxn>
                    <a:cxn ang="0">
                      <a:pos x="406" y="98"/>
                    </a:cxn>
                    <a:cxn ang="0">
                      <a:pos x="385" y="114"/>
                    </a:cxn>
                    <a:cxn ang="0">
                      <a:pos x="364" y="130"/>
                    </a:cxn>
                    <a:cxn ang="0">
                      <a:pos x="349" y="130"/>
                    </a:cxn>
                    <a:cxn ang="0">
                      <a:pos x="349" y="136"/>
                    </a:cxn>
                    <a:cxn ang="0">
                      <a:pos x="334" y="136"/>
                    </a:cxn>
                    <a:cxn ang="0">
                      <a:pos x="328" y="162"/>
                    </a:cxn>
                    <a:cxn ang="0">
                      <a:pos x="319" y="183"/>
                    </a:cxn>
                    <a:cxn ang="0">
                      <a:pos x="307" y="183"/>
                    </a:cxn>
                    <a:cxn ang="0">
                      <a:pos x="292" y="183"/>
                    </a:cxn>
                    <a:cxn ang="0">
                      <a:pos x="292" y="162"/>
                    </a:cxn>
                    <a:cxn ang="0">
                      <a:pos x="277" y="152"/>
                    </a:cxn>
                    <a:cxn ang="0">
                      <a:pos x="277" y="146"/>
                    </a:cxn>
                    <a:cxn ang="0">
                      <a:pos x="268" y="190"/>
                    </a:cxn>
                    <a:cxn ang="0">
                      <a:pos x="247" y="183"/>
                    </a:cxn>
                    <a:cxn ang="0">
                      <a:pos x="232" y="136"/>
                    </a:cxn>
                    <a:cxn ang="0">
                      <a:pos x="217" y="152"/>
                    </a:cxn>
                    <a:cxn ang="0">
                      <a:pos x="190" y="168"/>
                    </a:cxn>
                    <a:cxn ang="0">
                      <a:pos x="217" y="162"/>
                    </a:cxn>
                    <a:cxn ang="0">
                      <a:pos x="226" y="177"/>
                    </a:cxn>
                    <a:cxn ang="0">
                      <a:pos x="232" y="183"/>
                    </a:cxn>
                    <a:cxn ang="0">
                      <a:pos x="117" y="183"/>
                    </a:cxn>
                    <a:cxn ang="0">
                      <a:pos x="72" y="199"/>
                    </a:cxn>
                    <a:cxn ang="0">
                      <a:pos x="57" y="199"/>
                    </a:cxn>
                    <a:cxn ang="0">
                      <a:pos x="27" y="183"/>
                    </a:cxn>
                    <a:cxn ang="0">
                      <a:pos x="0" y="152"/>
                    </a:cxn>
                    <a:cxn ang="0">
                      <a:pos x="36" y="136"/>
                    </a:cxn>
                    <a:cxn ang="0">
                      <a:pos x="204" y="124"/>
                    </a:cxn>
                    <a:cxn ang="0">
                      <a:pos x="247" y="82"/>
                    </a:cxn>
                    <a:cxn ang="0">
                      <a:pos x="232" y="60"/>
                    </a:cxn>
                  </a:cxnLst>
                  <a:rect l="0" t="0" r="r" b="b"/>
                  <a:pathLst>
                    <a:path w="452" h="207">
                      <a:moveTo>
                        <a:pt x="232" y="60"/>
                      </a:moveTo>
                      <a:lnTo>
                        <a:pt x="247" y="44"/>
                      </a:lnTo>
                      <a:lnTo>
                        <a:pt x="262" y="44"/>
                      </a:lnTo>
                      <a:lnTo>
                        <a:pt x="283" y="44"/>
                      </a:lnTo>
                      <a:lnTo>
                        <a:pt x="277" y="60"/>
                      </a:lnTo>
                      <a:lnTo>
                        <a:pt x="307" y="76"/>
                      </a:lnTo>
                      <a:lnTo>
                        <a:pt x="292" y="82"/>
                      </a:lnTo>
                      <a:lnTo>
                        <a:pt x="307" y="82"/>
                      </a:lnTo>
                      <a:lnTo>
                        <a:pt x="319" y="98"/>
                      </a:lnTo>
                      <a:lnTo>
                        <a:pt x="307" y="76"/>
                      </a:lnTo>
                      <a:lnTo>
                        <a:pt x="313" y="76"/>
                      </a:lnTo>
                      <a:lnTo>
                        <a:pt x="292" y="60"/>
                      </a:lnTo>
                      <a:lnTo>
                        <a:pt x="292" y="44"/>
                      </a:lnTo>
                      <a:lnTo>
                        <a:pt x="298" y="38"/>
                      </a:lnTo>
                      <a:lnTo>
                        <a:pt x="319" y="38"/>
                      </a:lnTo>
                      <a:lnTo>
                        <a:pt x="319" y="44"/>
                      </a:lnTo>
                      <a:lnTo>
                        <a:pt x="334" y="44"/>
                      </a:lnTo>
                      <a:lnTo>
                        <a:pt x="328" y="38"/>
                      </a:lnTo>
                      <a:lnTo>
                        <a:pt x="334" y="29"/>
                      </a:lnTo>
                      <a:lnTo>
                        <a:pt x="334" y="16"/>
                      </a:lnTo>
                      <a:lnTo>
                        <a:pt x="349" y="29"/>
                      </a:lnTo>
                      <a:lnTo>
                        <a:pt x="349" y="16"/>
                      </a:lnTo>
                      <a:lnTo>
                        <a:pt x="334" y="7"/>
                      </a:lnTo>
                      <a:lnTo>
                        <a:pt x="349" y="0"/>
                      </a:lnTo>
                      <a:lnTo>
                        <a:pt x="364" y="22"/>
                      </a:lnTo>
                      <a:lnTo>
                        <a:pt x="358" y="29"/>
                      </a:lnTo>
                      <a:lnTo>
                        <a:pt x="364" y="54"/>
                      </a:lnTo>
                      <a:lnTo>
                        <a:pt x="358" y="60"/>
                      </a:lnTo>
                      <a:lnTo>
                        <a:pt x="343" y="60"/>
                      </a:lnTo>
                      <a:lnTo>
                        <a:pt x="358" y="82"/>
                      </a:lnTo>
                      <a:lnTo>
                        <a:pt x="358" y="70"/>
                      </a:lnTo>
                      <a:lnTo>
                        <a:pt x="364" y="70"/>
                      </a:lnTo>
                      <a:lnTo>
                        <a:pt x="370" y="60"/>
                      </a:lnTo>
                      <a:lnTo>
                        <a:pt x="370" y="76"/>
                      </a:lnTo>
                      <a:lnTo>
                        <a:pt x="385" y="76"/>
                      </a:lnTo>
                      <a:lnTo>
                        <a:pt x="385" y="44"/>
                      </a:lnTo>
                      <a:lnTo>
                        <a:pt x="421" y="60"/>
                      </a:lnTo>
                      <a:lnTo>
                        <a:pt x="395" y="29"/>
                      </a:lnTo>
                      <a:lnTo>
                        <a:pt x="415" y="38"/>
                      </a:lnTo>
                      <a:lnTo>
                        <a:pt x="406" y="22"/>
                      </a:lnTo>
                      <a:lnTo>
                        <a:pt x="451" y="38"/>
                      </a:lnTo>
                      <a:lnTo>
                        <a:pt x="445" y="54"/>
                      </a:lnTo>
                      <a:lnTo>
                        <a:pt x="421" y="29"/>
                      </a:lnTo>
                      <a:lnTo>
                        <a:pt x="436" y="60"/>
                      </a:lnTo>
                      <a:lnTo>
                        <a:pt x="431" y="60"/>
                      </a:lnTo>
                      <a:lnTo>
                        <a:pt x="421" y="76"/>
                      </a:lnTo>
                      <a:lnTo>
                        <a:pt x="406" y="76"/>
                      </a:lnTo>
                      <a:lnTo>
                        <a:pt x="406" y="82"/>
                      </a:lnTo>
                      <a:lnTo>
                        <a:pt x="421" y="82"/>
                      </a:lnTo>
                      <a:lnTo>
                        <a:pt x="406" y="98"/>
                      </a:lnTo>
                      <a:lnTo>
                        <a:pt x="385" y="108"/>
                      </a:lnTo>
                      <a:lnTo>
                        <a:pt x="385" y="114"/>
                      </a:lnTo>
                      <a:lnTo>
                        <a:pt x="379" y="92"/>
                      </a:lnTo>
                      <a:lnTo>
                        <a:pt x="364" y="130"/>
                      </a:lnTo>
                      <a:lnTo>
                        <a:pt x="364" y="124"/>
                      </a:lnTo>
                      <a:lnTo>
                        <a:pt x="349" y="130"/>
                      </a:lnTo>
                      <a:lnTo>
                        <a:pt x="343" y="124"/>
                      </a:lnTo>
                      <a:lnTo>
                        <a:pt x="349" y="136"/>
                      </a:lnTo>
                      <a:lnTo>
                        <a:pt x="334" y="162"/>
                      </a:lnTo>
                      <a:lnTo>
                        <a:pt x="334" y="136"/>
                      </a:lnTo>
                      <a:lnTo>
                        <a:pt x="319" y="146"/>
                      </a:lnTo>
                      <a:lnTo>
                        <a:pt x="328" y="162"/>
                      </a:lnTo>
                      <a:lnTo>
                        <a:pt x="313" y="168"/>
                      </a:lnTo>
                      <a:lnTo>
                        <a:pt x="319" y="183"/>
                      </a:lnTo>
                      <a:lnTo>
                        <a:pt x="313" y="177"/>
                      </a:lnTo>
                      <a:lnTo>
                        <a:pt x="307" y="183"/>
                      </a:lnTo>
                      <a:lnTo>
                        <a:pt x="307" y="177"/>
                      </a:lnTo>
                      <a:lnTo>
                        <a:pt x="292" y="183"/>
                      </a:lnTo>
                      <a:lnTo>
                        <a:pt x="283" y="168"/>
                      </a:lnTo>
                      <a:lnTo>
                        <a:pt x="292" y="162"/>
                      </a:lnTo>
                      <a:lnTo>
                        <a:pt x="292" y="146"/>
                      </a:lnTo>
                      <a:lnTo>
                        <a:pt x="277" y="152"/>
                      </a:lnTo>
                      <a:lnTo>
                        <a:pt x="262" y="130"/>
                      </a:lnTo>
                      <a:lnTo>
                        <a:pt x="277" y="146"/>
                      </a:lnTo>
                      <a:lnTo>
                        <a:pt x="262" y="183"/>
                      </a:lnTo>
                      <a:lnTo>
                        <a:pt x="268" y="190"/>
                      </a:lnTo>
                      <a:lnTo>
                        <a:pt x="232" y="183"/>
                      </a:lnTo>
                      <a:lnTo>
                        <a:pt x="247" y="183"/>
                      </a:lnTo>
                      <a:lnTo>
                        <a:pt x="247" y="168"/>
                      </a:lnTo>
                      <a:lnTo>
                        <a:pt x="232" y="136"/>
                      </a:lnTo>
                      <a:lnTo>
                        <a:pt x="232" y="152"/>
                      </a:lnTo>
                      <a:lnTo>
                        <a:pt x="217" y="152"/>
                      </a:lnTo>
                      <a:lnTo>
                        <a:pt x="217" y="146"/>
                      </a:lnTo>
                      <a:lnTo>
                        <a:pt x="190" y="168"/>
                      </a:lnTo>
                      <a:lnTo>
                        <a:pt x="204" y="168"/>
                      </a:lnTo>
                      <a:lnTo>
                        <a:pt x="217" y="162"/>
                      </a:lnTo>
                      <a:lnTo>
                        <a:pt x="226" y="168"/>
                      </a:lnTo>
                      <a:lnTo>
                        <a:pt x="226" y="177"/>
                      </a:lnTo>
                      <a:lnTo>
                        <a:pt x="217" y="177"/>
                      </a:lnTo>
                      <a:lnTo>
                        <a:pt x="232" y="183"/>
                      </a:lnTo>
                      <a:lnTo>
                        <a:pt x="129" y="177"/>
                      </a:lnTo>
                      <a:lnTo>
                        <a:pt x="117" y="183"/>
                      </a:lnTo>
                      <a:lnTo>
                        <a:pt x="102" y="183"/>
                      </a:lnTo>
                      <a:lnTo>
                        <a:pt x="72" y="199"/>
                      </a:lnTo>
                      <a:lnTo>
                        <a:pt x="72" y="190"/>
                      </a:lnTo>
                      <a:lnTo>
                        <a:pt x="57" y="199"/>
                      </a:lnTo>
                      <a:lnTo>
                        <a:pt x="27" y="206"/>
                      </a:lnTo>
                      <a:lnTo>
                        <a:pt x="27" y="183"/>
                      </a:lnTo>
                      <a:lnTo>
                        <a:pt x="15" y="168"/>
                      </a:lnTo>
                      <a:lnTo>
                        <a:pt x="0" y="152"/>
                      </a:lnTo>
                      <a:lnTo>
                        <a:pt x="0" y="146"/>
                      </a:lnTo>
                      <a:lnTo>
                        <a:pt x="36" y="136"/>
                      </a:lnTo>
                      <a:lnTo>
                        <a:pt x="57" y="124"/>
                      </a:lnTo>
                      <a:lnTo>
                        <a:pt x="204" y="124"/>
                      </a:lnTo>
                      <a:lnTo>
                        <a:pt x="262" y="92"/>
                      </a:lnTo>
                      <a:lnTo>
                        <a:pt x="247" y="82"/>
                      </a:lnTo>
                      <a:lnTo>
                        <a:pt x="247" y="76"/>
                      </a:lnTo>
                      <a:lnTo>
                        <a:pt x="232" y="6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7" name="Freeform 80">
                  <a:extLst>
                    <a:ext uri="{FF2B5EF4-FFF2-40B4-BE49-F238E27FC236}">
                      <a16:creationId xmlns:a16="http://schemas.microsoft.com/office/drawing/2014/main" id="{F799DF6E-1D65-EB21-3892-BAC9B1CEB60E}"/>
                    </a:ext>
                  </a:extLst>
                </p:cNvPr>
                <p:cNvSpPr>
                  <a:spLocks/>
                </p:cNvSpPr>
                <p:nvPr/>
              </p:nvSpPr>
              <p:spPr bwMode="auto">
                <a:xfrm>
                  <a:off x="5907003" y="2341867"/>
                  <a:ext cx="330122" cy="344485"/>
                </a:xfrm>
                <a:custGeom>
                  <a:avLst/>
                  <a:gdLst/>
                  <a:ahLst/>
                  <a:cxnLst>
                    <a:cxn ang="0">
                      <a:pos x="196" y="0"/>
                    </a:cxn>
                    <a:cxn ang="0">
                      <a:pos x="190" y="152"/>
                    </a:cxn>
                    <a:cxn ang="0">
                      <a:pos x="139" y="152"/>
                    </a:cxn>
                    <a:cxn ang="0">
                      <a:pos x="0" y="152"/>
                    </a:cxn>
                    <a:cxn ang="0">
                      <a:pos x="15" y="0"/>
                    </a:cxn>
                    <a:cxn ang="0">
                      <a:pos x="196" y="0"/>
                    </a:cxn>
                  </a:cxnLst>
                  <a:rect l="0" t="0" r="r" b="b"/>
                  <a:pathLst>
                    <a:path w="197" h="153">
                      <a:moveTo>
                        <a:pt x="196" y="0"/>
                      </a:moveTo>
                      <a:lnTo>
                        <a:pt x="190" y="152"/>
                      </a:lnTo>
                      <a:lnTo>
                        <a:pt x="139" y="152"/>
                      </a:lnTo>
                      <a:lnTo>
                        <a:pt x="0" y="152"/>
                      </a:lnTo>
                      <a:lnTo>
                        <a:pt x="15" y="0"/>
                      </a:lnTo>
                      <a:lnTo>
                        <a:pt x="196"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8" name="Freeform 81">
                  <a:extLst>
                    <a:ext uri="{FF2B5EF4-FFF2-40B4-BE49-F238E27FC236}">
                      <a16:creationId xmlns:a16="http://schemas.microsoft.com/office/drawing/2014/main" id="{FA87426E-68B9-F19A-AE21-0FDB2A1832F4}"/>
                    </a:ext>
                  </a:extLst>
                </p:cNvPr>
                <p:cNvSpPr>
                  <a:spLocks/>
                </p:cNvSpPr>
                <p:nvPr/>
              </p:nvSpPr>
              <p:spPr bwMode="auto">
                <a:xfrm>
                  <a:off x="5899143" y="3113214"/>
                  <a:ext cx="526623" cy="419373"/>
                </a:xfrm>
                <a:custGeom>
                  <a:avLst/>
                  <a:gdLst/>
                  <a:ahLst/>
                  <a:cxnLst>
                    <a:cxn ang="0">
                      <a:pos x="150" y="16"/>
                    </a:cxn>
                    <a:cxn ang="0">
                      <a:pos x="150" y="0"/>
                    </a:cxn>
                    <a:cxn ang="0">
                      <a:pos x="262" y="9"/>
                    </a:cxn>
                    <a:cxn ang="0">
                      <a:pos x="313" y="9"/>
                    </a:cxn>
                    <a:cxn ang="0">
                      <a:pos x="268" y="129"/>
                    </a:cxn>
                    <a:cxn ang="0">
                      <a:pos x="313" y="145"/>
                    </a:cxn>
                    <a:cxn ang="0">
                      <a:pos x="283" y="177"/>
                    </a:cxn>
                    <a:cxn ang="0">
                      <a:pos x="253" y="167"/>
                    </a:cxn>
                    <a:cxn ang="0">
                      <a:pos x="238" y="139"/>
                    </a:cxn>
                    <a:cxn ang="0">
                      <a:pos x="211" y="129"/>
                    </a:cxn>
                    <a:cxn ang="0">
                      <a:pos x="166" y="161"/>
                    </a:cxn>
                    <a:cxn ang="0">
                      <a:pos x="160" y="161"/>
                    </a:cxn>
                    <a:cxn ang="0">
                      <a:pos x="150" y="155"/>
                    </a:cxn>
                    <a:cxn ang="0">
                      <a:pos x="138" y="177"/>
                    </a:cxn>
                    <a:cxn ang="0">
                      <a:pos x="124" y="177"/>
                    </a:cxn>
                    <a:cxn ang="0">
                      <a:pos x="129" y="161"/>
                    </a:cxn>
                    <a:cxn ang="0">
                      <a:pos x="124" y="161"/>
                    </a:cxn>
                    <a:cxn ang="0">
                      <a:pos x="114" y="177"/>
                    </a:cxn>
                    <a:cxn ang="0">
                      <a:pos x="93" y="183"/>
                    </a:cxn>
                    <a:cxn ang="0">
                      <a:pos x="0" y="183"/>
                    </a:cxn>
                    <a:cxn ang="0">
                      <a:pos x="6" y="16"/>
                    </a:cxn>
                    <a:cxn ang="0">
                      <a:pos x="150" y="16"/>
                    </a:cxn>
                  </a:cxnLst>
                  <a:rect l="0" t="0" r="r" b="b"/>
                  <a:pathLst>
                    <a:path w="314" h="184">
                      <a:moveTo>
                        <a:pt x="150" y="16"/>
                      </a:moveTo>
                      <a:lnTo>
                        <a:pt x="150" y="0"/>
                      </a:lnTo>
                      <a:lnTo>
                        <a:pt x="262" y="9"/>
                      </a:lnTo>
                      <a:lnTo>
                        <a:pt x="313" y="9"/>
                      </a:lnTo>
                      <a:lnTo>
                        <a:pt x="268" y="129"/>
                      </a:lnTo>
                      <a:lnTo>
                        <a:pt x="313" y="145"/>
                      </a:lnTo>
                      <a:lnTo>
                        <a:pt x="283" y="177"/>
                      </a:lnTo>
                      <a:lnTo>
                        <a:pt x="253" y="167"/>
                      </a:lnTo>
                      <a:lnTo>
                        <a:pt x="238" y="139"/>
                      </a:lnTo>
                      <a:lnTo>
                        <a:pt x="211" y="129"/>
                      </a:lnTo>
                      <a:lnTo>
                        <a:pt x="166" y="161"/>
                      </a:lnTo>
                      <a:lnTo>
                        <a:pt x="160" y="161"/>
                      </a:lnTo>
                      <a:lnTo>
                        <a:pt x="150" y="155"/>
                      </a:lnTo>
                      <a:lnTo>
                        <a:pt x="138" y="177"/>
                      </a:lnTo>
                      <a:lnTo>
                        <a:pt x="124" y="177"/>
                      </a:lnTo>
                      <a:lnTo>
                        <a:pt x="129" y="161"/>
                      </a:lnTo>
                      <a:lnTo>
                        <a:pt x="124" y="161"/>
                      </a:lnTo>
                      <a:lnTo>
                        <a:pt x="114" y="177"/>
                      </a:lnTo>
                      <a:lnTo>
                        <a:pt x="93" y="183"/>
                      </a:lnTo>
                      <a:lnTo>
                        <a:pt x="0" y="183"/>
                      </a:lnTo>
                      <a:lnTo>
                        <a:pt x="6" y="16"/>
                      </a:lnTo>
                      <a:lnTo>
                        <a:pt x="150" y="16"/>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29" name="Freeform 82">
                  <a:extLst>
                    <a:ext uri="{FF2B5EF4-FFF2-40B4-BE49-F238E27FC236}">
                      <a16:creationId xmlns:a16="http://schemas.microsoft.com/office/drawing/2014/main" id="{D0352103-4D8E-12B0-D67F-C0A9AB0E5521}"/>
                    </a:ext>
                  </a:extLst>
                </p:cNvPr>
                <p:cNvSpPr>
                  <a:spLocks/>
                </p:cNvSpPr>
                <p:nvPr/>
              </p:nvSpPr>
              <p:spPr bwMode="auto">
                <a:xfrm>
                  <a:off x="1984838" y="3794695"/>
                  <a:ext cx="518763" cy="344485"/>
                </a:xfrm>
                <a:custGeom>
                  <a:avLst/>
                  <a:gdLst/>
                  <a:ahLst/>
                  <a:cxnLst>
                    <a:cxn ang="0">
                      <a:pos x="0" y="46"/>
                    </a:cxn>
                    <a:cxn ang="0">
                      <a:pos x="3" y="9"/>
                    </a:cxn>
                    <a:cxn ang="0">
                      <a:pos x="11" y="5"/>
                    </a:cxn>
                    <a:cxn ang="0">
                      <a:pos x="14" y="7"/>
                    </a:cxn>
                    <a:cxn ang="0">
                      <a:pos x="23" y="7"/>
                    </a:cxn>
                    <a:cxn ang="0">
                      <a:pos x="31" y="0"/>
                    </a:cxn>
                    <a:cxn ang="0">
                      <a:pos x="33" y="9"/>
                    </a:cxn>
                    <a:cxn ang="0">
                      <a:pos x="38" y="12"/>
                    </a:cxn>
                    <a:cxn ang="0">
                      <a:pos x="50" y="5"/>
                    </a:cxn>
                    <a:cxn ang="0">
                      <a:pos x="55" y="5"/>
                    </a:cxn>
                    <a:cxn ang="0">
                      <a:pos x="61" y="7"/>
                    </a:cxn>
                    <a:cxn ang="0">
                      <a:pos x="64" y="5"/>
                    </a:cxn>
                    <a:cxn ang="0">
                      <a:pos x="66" y="9"/>
                    </a:cxn>
                    <a:cxn ang="0">
                      <a:pos x="63" y="13"/>
                    </a:cxn>
                    <a:cxn ang="0">
                      <a:pos x="64" y="13"/>
                    </a:cxn>
                    <a:cxn ang="0">
                      <a:pos x="61" y="21"/>
                    </a:cxn>
                    <a:cxn ang="0">
                      <a:pos x="48" y="23"/>
                    </a:cxn>
                    <a:cxn ang="0">
                      <a:pos x="44" y="32"/>
                    </a:cxn>
                    <a:cxn ang="0">
                      <a:pos x="38" y="37"/>
                    </a:cxn>
                    <a:cxn ang="0">
                      <a:pos x="39" y="41"/>
                    </a:cxn>
                    <a:cxn ang="0">
                      <a:pos x="33" y="46"/>
                    </a:cxn>
                    <a:cxn ang="0">
                      <a:pos x="0" y="46"/>
                    </a:cxn>
                    <a:cxn ang="0">
                      <a:pos x="0" y="46"/>
                    </a:cxn>
                  </a:cxnLst>
                  <a:rect l="0" t="0" r="r" b="b"/>
                  <a:pathLst>
                    <a:path w="66" h="46">
                      <a:moveTo>
                        <a:pt x="0" y="46"/>
                      </a:moveTo>
                      <a:lnTo>
                        <a:pt x="3" y="9"/>
                      </a:lnTo>
                      <a:lnTo>
                        <a:pt x="11" y="5"/>
                      </a:lnTo>
                      <a:lnTo>
                        <a:pt x="14" y="7"/>
                      </a:lnTo>
                      <a:lnTo>
                        <a:pt x="23" y="7"/>
                      </a:lnTo>
                      <a:lnTo>
                        <a:pt x="31" y="0"/>
                      </a:lnTo>
                      <a:lnTo>
                        <a:pt x="33" y="9"/>
                      </a:lnTo>
                      <a:lnTo>
                        <a:pt x="38" y="12"/>
                      </a:lnTo>
                      <a:lnTo>
                        <a:pt x="50" y="5"/>
                      </a:lnTo>
                      <a:lnTo>
                        <a:pt x="55" y="5"/>
                      </a:lnTo>
                      <a:lnTo>
                        <a:pt x="61" y="7"/>
                      </a:lnTo>
                      <a:lnTo>
                        <a:pt x="64" y="5"/>
                      </a:lnTo>
                      <a:lnTo>
                        <a:pt x="66" y="9"/>
                      </a:lnTo>
                      <a:lnTo>
                        <a:pt x="63" y="13"/>
                      </a:lnTo>
                      <a:lnTo>
                        <a:pt x="64" y="13"/>
                      </a:lnTo>
                      <a:lnTo>
                        <a:pt x="61" y="21"/>
                      </a:lnTo>
                      <a:lnTo>
                        <a:pt x="48" y="23"/>
                      </a:lnTo>
                      <a:lnTo>
                        <a:pt x="44" y="32"/>
                      </a:lnTo>
                      <a:lnTo>
                        <a:pt x="38" y="37"/>
                      </a:lnTo>
                      <a:lnTo>
                        <a:pt x="39" y="41"/>
                      </a:lnTo>
                      <a:lnTo>
                        <a:pt x="33" y="46"/>
                      </a:lnTo>
                      <a:lnTo>
                        <a:pt x="0" y="46"/>
                      </a:lnTo>
                      <a:lnTo>
                        <a:pt x="0" y="46"/>
                      </a:lnTo>
                      <a:close/>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0" name="Freeform 83">
                  <a:extLst>
                    <a:ext uri="{FF2B5EF4-FFF2-40B4-BE49-F238E27FC236}">
                      <a16:creationId xmlns:a16="http://schemas.microsoft.com/office/drawing/2014/main" id="{23B8B01E-D26A-BA5D-8822-4CD564C4F2ED}"/>
                    </a:ext>
                  </a:extLst>
                </p:cNvPr>
                <p:cNvSpPr>
                  <a:spLocks/>
                </p:cNvSpPr>
                <p:nvPr/>
              </p:nvSpPr>
              <p:spPr bwMode="auto">
                <a:xfrm>
                  <a:off x="8217857" y="2581509"/>
                  <a:ext cx="251522" cy="381929"/>
                </a:xfrm>
                <a:custGeom>
                  <a:avLst/>
                  <a:gdLst/>
                  <a:ahLst/>
                  <a:cxnLst>
                    <a:cxn ang="0">
                      <a:pos x="126" y="162"/>
                    </a:cxn>
                    <a:cxn ang="0">
                      <a:pos x="102" y="168"/>
                    </a:cxn>
                    <a:cxn ang="0">
                      <a:pos x="65" y="168"/>
                    </a:cxn>
                    <a:cxn ang="0">
                      <a:pos x="60" y="146"/>
                    </a:cxn>
                    <a:cxn ang="0">
                      <a:pos x="39" y="139"/>
                    </a:cxn>
                    <a:cxn ang="0">
                      <a:pos x="51" y="152"/>
                    </a:cxn>
                    <a:cxn ang="0">
                      <a:pos x="45" y="152"/>
                    </a:cxn>
                    <a:cxn ang="0">
                      <a:pos x="24" y="152"/>
                    </a:cxn>
                    <a:cxn ang="0">
                      <a:pos x="0" y="92"/>
                    </a:cxn>
                    <a:cxn ang="0">
                      <a:pos x="0" y="60"/>
                    </a:cxn>
                    <a:cxn ang="0">
                      <a:pos x="29" y="38"/>
                    </a:cxn>
                    <a:cxn ang="0">
                      <a:pos x="15" y="16"/>
                    </a:cxn>
                    <a:cxn ang="0">
                      <a:pos x="45" y="6"/>
                    </a:cxn>
                    <a:cxn ang="0">
                      <a:pos x="60" y="6"/>
                    </a:cxn>
                    <a:cxn ang="0">
                      <a:pos x="75" y="0"/>
                    </a:cxn>
                    <a:cxn ang="0">
                      <a:pos x="65" y="45"/>
                    </a:cxn>
                    <a:cxn ang="0">
                      <a:pos x="75" y="123"/>
                    </a:cxn>
                    <a:cxn ang="0">
                      <a:pos x="102" y="130"/>
                    </a:cxn>
                    <a:cxn ang="0">
                      <a:pos x="117" y="123"/>
                    </a:cxn>
                    <a:cxn ang="0">
                      <a:pos x="147" y="139"/>
                    </a:cxn>
                    <a:cxn ang="0">
                      <a:pos x="126" y="162"/>
                    </a:cxn>
                  </a:cxnLst>
                  <a:rect l="0" t="0" r="r" b="b"/>
                  <a:pathLst>
                    <a:path w="148" h="169">
                      <a:moveTo>
                        <a:pt x="126" y="162"/>
                      </a:moveTo>
                      <a:lnTo>
                        <a:pt x="102" y="168"/>
                      </a:lnTo>
                      <a:lnTo>
                        <a:pt x="65" y="168"/>
                      </a:lnTo>
                      <a:lnTo>
                        <a:pt x="60" y="146"/>
                      </a:lnTo>
                      <a:lnTo>
                        <a:pt x="39" y="139"/>
                      </a:lnTo>
                      <a:lnTo>
                        <a:pt x="51" y="152"/>
                      </a:lnTo>
                      <a:lnTo>
                        <a:pt x="45" y="152"/>
                      </a:lnTo>
                      <a:lnTo>
                        <a:pt x="24" y="152"/>
                      </a:lnTo>
                      <a:lnTo>
                        <a:pt x="0" y="92"/>
                      </a:lnTo>
                      <a:lnTo>
                        <a:pt x="0" y="60"/>
                      </a:lnTo>
                      <a:lnTo>
                        <a:pt x="29" y="38"/>
                      </a:lnTo>
                      <a:lnTo>
                        <a:pt x="15" y="16"/>
                      </a:lnTo>
                      <a:lnTo>
                        <a:pt x="45" y="6"/>
                      </a:lnTo>
                      <a:lnTo>
                        <a:pt x="60" y="6"/>
                      </a:lnTo>
                      <a:lnTo>
                        <a:pt x="75" y="0"/>
                      </a:lnTo>
                      <a:lnTo>
                        <a:pt x="65" y="45"/>
                      </a:lnTo>
                      <a:lnTo>
                        <a:pt x="75" y="123"/>
                      </a:lnTo>
                      <a:lnTo>
                        <a:pt x="102" y="130"/>
                      </a:lnTo>
                      <a:lnTo>
                        <a:pt x="117" y="123"/>
                      </a:lnTo>
                      <a:lnTo>
                        <a:pt x="147" y="139"/>
                      </a:lnTo>
                      <a:lnTo>
                        <a:pt x="126" y="162"/>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1" name="Freeform 84">
                  <a:extLst>
                    <a:ext uri="{FF2B5EF4-FFF2-40B4-BE49-F238E27FC236}">
                      <a16:creationId xmlns:a16="http://schemas.microsoft.com/office/drawing/2014/main" id="{2E911724-2423-C87C-4303-0DD1526B3F64}"/>
                    </a:ext>
                  </a:extLst>
                </p:cNvPr>
                <p:cNvSpPr>
                  <a:spLocks/>
                </p:cNvSpPr>
                <p:nvPr/>
              </p:nvSpPr>
              <p:spPr bwMode="auto">
                <a:xfrm>
                  <a:off x="2244220" y="3951960"/>
                  <a:ext cx="432303" cy="187220"/>
                </a:xfrm>
                <a:custGeom>
                  <a:avLst/>
                  <a:gdLst/>
                  <a:ahLst/>
                  <a:cxnLst>
                    <a:cxn ang="0">
                      <a:pos x="0" y="82"/>
                    </a:cxn>
                    <a:cxn ang="0">
                      <a:pos x="30" y="66"/>
                    </a:cxn>
                    <a:cxn ang="0">
                      <a:pos x="21" y="54"/>
                    </a:cxn>
                    <a:cxn ang="0">
                      <a:pos x="51" y="38"/>
                    </a:cxn>
                    <a:cxn ang="0">
                      <a:pos x="72" y="7"/>
                    </a:cxn>
                    <a:cxn ang="0">
                      <a:pos x="129" y="0"/>
                    </a:cxn>
                    <a:cxn ang="0">
                      <a:pos x="138" y="7"/>
                    </a:cxn>
                    <a:cxn ang="0">
                      <a:pos x="174" y="0"/>
                    </a:cxn>
                    <a:cxn ang="0">
                      <a:pos x="232" y="76"/>
                    </a:cxn>
                    <a:cxn ang="0">
                      <a:pos x="256" y="82"/>
                    </a:cxn>
                    <a:cxn ang="0">
                      <a:pos x="0" y="82"/>
                    </a:cxn>
                  </a:cxnLst>
                  <a:rect l="0" t="0" r="r" b="b"/>
                  <a:pathLst>
                    <a:path w="257" h="83">
                      <a:moveTo>
                        <a:pt x="0" y="82"/>
                      </a:moveTo>
                      <a:lnTo>
                        <a:pt x="30" y="66"/>
                      </a:lnTo>
                      <a:lnTo>
                        <a:pt x="21" y="54"/>
                      </a:lnTo>
                      <a:lnTo>
                        <a:pt x="51" y="38"/>
                      </a:lnTo>
                      <a:lnTo>
                        <a:pt x="72" y="7"/>
                      </a:lnTo>
                      <a:lnTo>
                        <a:pt x="129" y="0"/>
                      </a:lnTo>
                      <a:lnTo>
                        <a:pt x="138" y="7"/>
                      </a:lnTo>
                      <a:lnTo>
                        <a:pt x="174" y="0"/>
                      </a:lnTo>
                      <a:lnTo>
                        <a:pt x="232" y="76"/>
                      </a:lnTo>
                      <a:lnTo>
                        <a:pt x="256" y="82"/>
                      </a:lnTo>
                      <a:lnTo>
                        <a:pt x="0" y="8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2" name="Freeform 85">
                  <a:extLst>
                    <a:ext uri="{FF2B5EF4-FFF2-40B4-BE49-F238E27FC236}">
                      <a16:creationId xmlns:a16="http://schemas.microsoft.com/office/drawing/2014/main" id="{593AB7F8-7B69-4FDD-3F78-2661AAA220AD}"/>
                    </a:ext>
                  </a:extLst>
                </p:cNvPr>
                <p:cNvSpPr>
                  <a:spLocks/>
                </p:cNvSpPr>
                <p:nvPr/>
              </p:nvSpPr>
              <p:spPr bwMode="auto">
                <a:xfrm>
                  <a:off x="4083471" y="3465188"/>
                  <a:ext cx="361562" cy="464306"/>
                </a:xfrm>
                <a:custGeom>
                  <a:avLst/>
                  <a:gdLst/>
                  <a:ahLst/>
                  <a:cxnLst>
                    <a:cxn ang="0">
                      <a:pos x="0" y="199"/>
                    </a:cxn>
                    <a:cxn ang="0">
                      <a:pos x="31" y="114"/>
                    </a:cxn>
                    <a:cxn ang="0">
                      <a:pos x="31" y="0"/>
                    </a:cxn>
                    <a:cxn ang="0">
                      <a:pos x="61" y="7"/>
                    </a:cxn>
                    <a:cxn ang="0">
                      <a:pos x="82" y="0"/>
                    </a:cxn>
                    <a:cxn ang="0">
                      <a:pos x="88" y="7"/>
                    </a:cxn>
                    <a:cxn ang="0">
                      <a:pos x="112" y="7"/>
                    </a:cxn>
                    <a:cxn ang="0">
                      <a:pos x="127" y="7"/>
                    </a:cxn>
                    <a:cxn ang="0">
                      <a:pos x="148" y="82"/>
                    </a:cxn>
                    <a:cxn ang="0">
                      <a:pos x="175" y="114"/>
                    </a:cxn>
                    <a:cxn ang="0">
                      <a:pos x="199" y="120"/>
                    </a:cxn>
                    <a:cxn ang="0">
                      <a:pos x="199" y="146"/>
                    </a:cxn>
                    <a:cxn ang="0">
                      <a:pos x="215" y="162"/>
                    </a:cxn>
                    <a:cxn ang="0">
                      <a:pos x="215" y="206"/>
                    </a:cxn>
                    <a:cxn ang="0">
                      <a:pos x="0" y="199"/>
                    </a:cxn>
                  </a:cxnLst>
                  <a:rect l="0" t="0" r="r" b="b"/>
                  <a:pathLst>
                    <a:path w="216" h="207">
                      <a:moveTo>
                        <a:pt x="0" y="199"/>
                      </a:moveTo>
                      <a:lnTo>
                        <a:pt x="31" y="114"/>
                      </a:lnTo>
                      <a:lnTo>
                        <a:pt x="31" y="0"/>
                      </a:lnTo>
                      <a:lnTo>
                        <a:pt x="61" y="7"/>
                      </a:lnTo>
                      <a:lnTo>
                        <a:pt x="82" y="0"/>
                      </a:lnTo>
                      <a:lnTo>
                        <a:pt x="88" y="7"/>
                      </a:lnTo>
                      <a:lnTo>
                        <a:pt x="112" y="7"/>
                      </a:lnTo>
                      <a:lnTo>
                        <a:pt x="127" y="7"/>
                      </a:lnTo>
                      <a:lnTo>
                        <a:pt x="148" y="82"/>
                      </a:lnTo>
                      <a:lnTo>
                        <a:pt x="175" y="114"/>
                      </a:lnTo>
                      <a:lnTo>
                        <a:pt x="199" y="120"/>
                      </a:lnTo>
                      <a:lnTo>
                        <a:pt x="199" y="146"/>
                      </a:lnTo>
                      <a:lnTo>
                        <a:pt x="215" y="162"/>
                      </a:lnTo>
                      <a:lnTo>
                        <a:pt x="215" y="206"/>
                      </a:lnTo>
                      <a:lnTo>
                        <a:pt x="0" y="19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3" name="Freeform 86">
                  <a:extLst>
                    <a:ext uri="{FF2B5EF4-FFF2-40B4-BE49-F238E27FC236}">
                      <a16:creationId xmlns:a16="http://schemas.microsoft.com/office/drawing/2014/main" id="{FE9CC76A-AF65-8AA8-ABAD-536F4E2E6203}"/>
                    </a:ext>
                  </a:extLst>
                </p:cNvPr>
                <p:cNvSpPr>
                  <a:spLocks/>
                </p:cNvSpPr>
                <p:nvPr/>
              </p:nvSpPr>
              <p:spPr bwMode="auto">
                <a:xfrm>
                  <a:off x="6284285" y="4730796"/>
                  <a:ext cx="754565" cy="621571"/>
                </a:xfrm>
                <a:custGeom>
                  <a:avLst/>
                  <a:gdLst/>
                  <a:ahLst/>
                  <a:cxnLst>
                    <a:cxn ang="0">
                      <a:pos x="0" y="91"/>
                    </a:cxn>
                    <a:cxn ang="0">
                      <a:pos x="21" y="76"/>
                    </a:cxn>
                    <a:cxn ang="0">
                      <a:pos x="36" y="44"/>
                    </a:cxn>
                    <a:cxn ang="0">
                      <a:pos x="51" y="44"/>
                    </a:cxn>
                    <a:cxn ang="0">
                      <a:pos x="57" y="16"/>
                    </a:cxn>
                    <a:cxn ang="0">
                      <a:pos x="81" y="16"/>
                    </a:cxn>
                    <a:cxn ang="0">
                      <a:pos x="96" y="0"/>
                    </a:cxn>
                    <a:cxn ang="0">
                      <a:pos x="123" y="6"/>
                    </a:cxn>
                    <a:cxn ang="0">
                      <a:pos x="195" y="6"/>
                    </a:cxn>
                    <a:cxn ang="0">
                      <a:pos x="205" y="16"/>
                    </a:cxn>
                    <a:cxn ang="0">
                      <a:pos x="210" y="16"/>
                    </a:cxn>
                    <a:cxn ang="0">
                      <a:pos x="219" y="16"/>
                    </a:cxn>
                    <a:cxn ang="0">
                      <a:pos x="234" y="31"/>
                    </a:cxn>
                    <a:cxn ang="0">
                      <a:pos x="307" y="54"/>
                    </a:cxn>
                    <a:cxn ang="0">
                      <a:pos x="358" y="60"/>
                    </a:cxn>
                    <a:cxn ang="0">
                      <a:pos x="400" y="44"/>
                    </a:cxn>
                    <a:cxn ang="0">
                      <a:pos x="424" y="60"/>
                    </a:cxn>
                    <a:cxn ang="0">
                      <a:pos x="445" y="60"/>
                    </a:cxn>
                    <a:cxn ang="0">
                      <a:pos x="400" y="136"/>
                    </a:cxn>
                    <a:cxn ang="0">
                      <a:pos x="343" y="136"/>
                    </a:cxn>
                    <a:cxn ang="0">
                      <a:pos x="313" y="167"/>
                    </a:cxn>
                    <a:cxn ang="0">
                      <a:pos x="277" y="161"/>
                    </a:cxn>
                    <a:cxn ang="0">
                      <a:pos x="256" y="167"/>
                    </a:cxn>
                    <a:cxn ang="0">
                      <a:pos x="256" y="215"/>
                    </a:cxn>
                    <a:cxn ang="0">
                      <a:pos x="241" y="230"/>
                    </a:cxn>
                    <a:cxn ang="0">
                      <a:pos x="210" y="237"/>
                    </a:cxn>
                    <a:cxn ang="0">
                      <a:pos x="219" y="259"/>
                    </a:cxn>
                    <a:cxn ang="0">
                      <a:pos x="205" y="275"/>
                    </a:cxn>
                    <a:cxn ang="0">
                      <a:pos x="0" y="91"/>
                    </a:cxn>
                  </a:cxnLst>
                  <a:rect l="0" t="0" r="r" b="b"/>
                  <a:pathLst>
                    <a:path w="446" h="276">
                      <a:moveTo>
                        <a:pt x="0" y="91"/>
                      </a:moveTo>
                      <a:lnTo>
                        <a:pt x="21" y="76"/>
                      </a:lnTo>
                      <a:lnTo>
                        <a:pt x="36" y="44"/>
                      </a:lnTo>
                      <a:lnTo>
                        <a:pt x="51" y="44"/>
                      </a:lnTo>
                      <a:lnTo>
                        <a:pt x="57" y="16"/>
                      </a:lnTo>
                      <a:lnTo>
                        <a:pt x="81" y="16"/>
                      </a:lnTo>
                      <a:lnTo>
                        <a:pt x="96" y="0"/>
                      </a:lnTo>
                      <a:lnTo>
                        <a:pt x="123" y="6"/>
                      </a:lnTo>
                      <a:lnTo>
                        <a:pt x="195" y="6"/>
                      </a:lnTo>
                      <a:lnTo>
                        <a:pt x="205" y="16"/>
                      </a:lnTo>
                      <a:lnTo>
                        <a:pt x="210" y="16"/>
                      </a:lnTo>
                      <a:lnTo>
                        <a:pt x="219" y="16"/>
                      </a:lnTo>
                      <a:lnTo>
                        <a:pt x="234" y="31"/>
                      </a:lnTo>
                      <a:lnTo>
                        <a:pt x="307" y="54"/>
                      </a:lnTo>
                      <a:lnTo>
                        <a:pt x="358" y="60"/>
                      </a:lnTo>
                      <a:lnTo>
                        <a:pt x="400" y="44"/>
                      </a:lnTo>
                      <a:lnTo>
                        <a:pt x="424" y="60"/>
                      </a:lnTo>
                      <a:lnTo>
                        <a:pt x="445" y="60"/>
                      </a:lnTo>
                      <a:lnTo>
                        <a:pt x="400" y="136"/>
                      </a:lnTo>
                      <a:lnTo>
                        <a:pt x="343" y="136"/>
                      </a:lnTo>
                      <a:lnTo>
                        <a:pt x="313" y="167"/>
                      </a:lnTo>
                      <a:lnTo>
                        <a:pt x="277" y="161"/>
                      </a:lnTo>
                      <a:lnTo>
                        <a:pt x="256" y="167"/>
                      </a:lnTo>
                      <a:lnTo>
                        <a:pt x="256" y="215"/>
                      </a:lnTo>
                      <a:lnTo>
                        <a:pt x="241" y="230"/>
                      </a:lnTo>
                      <a:lnTo>
                        <a:pt x="210" y="237"/>
                      </a:lnTo>
                      <a:lnTo>
                        <a:pt x="219" y="259"/>
                      </a:lnTo>
                      <a:lnTo>
                        <a:pt x="205" y="275"/>
                      </a:lnTo>
                      <a:lnTo>
                        <a:pt x="0" y="91"/>
                      </a:lnTo>
                    </a:path>
                  </a:pathLst>
                </a:custGeom>
                <a:solidFill>
                  <a:srgbClr val="E87722"/>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4" name="Freeform 87">
                  <a:extLst>
                    <a:ext uri="{FF2B5EF4-FFF2-40B4-BE49-F238E27FC236}">
                      <a16:creationId xmlns:a16="http://schemas.microsoft.com/office/drawing/2014/main" id="{56A66300-A500-C44F-7C2D-C2BDAD680610}"/>
                    </a:ext>
                  </a:extLst>
                </p:cNvPr>
                <p:cNvSpPr>
                  <a:spLocks/>
                </p:cNvSpPr>
                <p:nvPr/>
              </p:nvSpPr>
              <p:spPr bwMode="auto">
                <a:xfrm>
                  <a:off x="7604774" y="3652408"/>
                  <a:ext cx="691684" cy="666504"/>
                </a:xfrm>
                <a:custGeom>
                  <a:avLst/>
                  <a:gdLst/>
                  <a:ahLst/>
                  <a:cxnLst>
                    <a:cxn ang="0">
                      <a:pos x="241" y="177"/>
                    </a:cxn>
                    <a:cxn ang="0">
                      <a:pos x="205" y="139"/>
                    </a:cxn>
                    <a:cxn ang="0">
                      <a:pos x="199" y="133"/>
                    </a:cxn>
                    <a:cxn ang="0">
                      <a:pos x="190" y="139"/>
                    </a:cxn>
                    <a:cxn ang="0">
                      <a:pos x="235" y="209"/>
                    </a:cxn>
                    <a:cxn ang="0">
                      <a:pos x="271" y="231"/>
                    </a:cxn>
                    <a:cxn ang="0">
                      <a:pos x="271" y="246"/>
                    </a:cxn>
                    <a:cxn ang="0">
                      <a:pos x="277" y="231"/>
                    </a:cxn>
                    <a:cxn ang="0">
                      <a:pos x="301" y="246"/>
                    </a:cxn>
                    <a:cxn ang="0">
                      <a:pos x="322" y="240"/>
                    </a:cxn>
                    <a:cxn ang="0">
                      <a:pos x="343" y="246"/>
                    </a:cxn>
                    <a:cxn ang="0">
                      <a:pos x="337" y="263"/>
                    </a:cxn>
                    <a:cxn ang="0">
                      <a:pos x="374" y="231"/>
                    </a:cxn>
                    <a:cxn ang="0">
                      <a:pos x="394" y="246"/>
                    </a:cxn>
                    <a:cxn ang="0">
                      <a:pos x="394" y="253"/>
                    </a:cxn>
                    <a:cxn ang="0">
                      <a:pos x="410" y="263"/>
                    </a:cxn>
                    <a:cxn ang="0">
                      <a:pos x="352" y="294"/>
                    </a:cxn>
                    <a:cxn ang="0">
                      <a:pos x="205" y="294"/>
                    </a:cxn>
                    <a:cxn ang="0">
                      <a:pos x="175" y="294"/>
                    </a:cxn>
                    <a:cxn ang="0">
                      <a:pos x="175" y="171"/>
                    </a:cxn>
                    <a:cxn ang="0">
                      <a:pos x="169" y="171"/>
                    </a:cxn>
                    <a:cxn ang="0">
                      <a:pos x="163" y="186"/>
                    </a:cxn>
                    <a:cxn ang="0">
                      <a:pos x="139" y="177"/>
                    </a:cxn>
                    <a:cxn ang="0">
                      <a:pos x="133" y="171"/>
                    </a:cxn>
                    <a:cxn ang="0">
                      <a:pos x="36" y="123"/>
                    </a:cxn>
                    <a:cxn ang="0">
                      <a:pos x="0" y="92"/>
                    </a:cxn>
                    <a:cxn ang="0">
                      <a:pos x="30" y="79"/>
                    </a:cxn>
                    <a:cxn ang="0">
                      <a:pos x="15" y="63"/>
                    </a:cxn>
                    <a:cxn ang="0">
                      <a:pos x="15" y="47"/>
                    </a:cxn>
                    <a:cxn ang="0">
                      <a:pos x="45" y="32"/>
                    </a:cxn>
                    <a:cxn ang="0">
                      <a:pos x="61" y="38"/>
                    </a:cxn>
                    <a:cxn ang="0">
                      <a:pos x="88" y="16"/>
                    </a:cxn>
                    <a:cxn ang="0">
                      <a:pos x="102" y="32"/>
                    </a:cxn>
                    <a:cxn ang="0">
                      <a:pos x="117" y="26"/>
                    </a:cxn>
                    <a:cxn ang="0">
                      <a:pos x="117" y="16"/>
                    </a:cxn>
                    <a:cxn ang="0">
                      <a:pos x="133" y="0"/>
                    </a:cxn>
                    <a:cxn ang="0">
                      <a:pos x="153" y="9"/>
                    </a:cxn>
                    <a:cxn ang="0">
                      <a:pos x="226" y="47"/>
                    </a:cxn>
                    <a:cxn ang="0">
                      <a:pos x="277" y="79"/>
                    </a:cxn>
                    <a:cxn ang="0">
                      <a:pos x="256" y="92"/>
                    </a:cxn>
                    <a:cxn ang="0">
                      <a:pos x="235" y="133"/>
                    </a:cxn>
                    <a:cxn ang="0">
                      <a:pos x="265" y="155"/>
                    </a:cxn>
                    <a:cxn ang="0">
                      <a:pos x="265" y="171"/>
                    </a:cxn>
                    <a:cxn ang="0">
                      <a:pos x="241" y="177"/>
                    </a:cxn>
                  </a:cxnLst>
                  <a:rect l="0" t="0" r="r" b="b"/>
                  <a:pathLst>
                    <a:path w="411" h="295">
                      <a:moveTo>
                        <a:pt x="241" y="177"/>
                      </a:moveTo>
                      <a:lnTo>
                        <a:pt x="205" y="139"/>
                      </a:lnTo>
                      <a:lnTo>
                        <a:pt x="199" y="133"/>
                      </a:lnTo>
                      <a:lnTo>
                        <a:pt x="190" y="139"/>
                      </a:lnTo>
                      <a:lnTo>
                        <a:pt x="235" y="209"/>
                      </a:lnTo>
                      <a:lnTo>
                        <a:pt x="271" y="231"/>
                      </a:lnTo>
                      <a:lnTo>
                        <a:pt x="271" y="246"/>
                      </a:lnTo>
                      <a:lnTo>
                        <a:pt x="277" y="231"/>
                      </a:lnTo>
                      <a:lnTo>
                        <a:pt x="301" y="246"/>
                      </a:lnTo>
                      <a:lnTo>
                        <a:pt x="322" y="240"/>
                      </a:lnTo>
                      <a:lnTo>
                        <a:pt x="343" y="246"/>
                      </a:lnTo>
                      <a:lnTo>
                        <a:pt x="337" y="263"/>
                      </a:lnTo>
                      <a:lnTo>
                        <a:pt x="374" y="231"/>
                      </a:lnTo>
                      <a:lnTo>
                        <a:pt x="394" y="246"/>
                      </a:lnTo>
                      <a:lnTo>
                        <a:pt x="394" y="253"/>
                      </a:lnTo>
                      <a:lnTo>
                        <a:pt x="410" y="263"/>
                      </a:lnTo>
                      <a:lnTo>
                        <a:pt x="352" y="294"/>
                      </a:lnTo>
                      <a:lnTo>
                        <a:pt x="205" y="294"/>
                      </a:lnTo>
                      <a:lnTo>
                        <a:pt x="175" y="294"/>
                      </a:lnTo>
                      <a:lnTo>
                        <a:pt x="175" y="171"/>
                      </a:lnTo>
                      <a:lnTo>
                        <a:pt x="169" y="171"/>
                      </a:lnTo>
                      <a:lnTo>
                        <a:pt x="163" y="186"/>
                      </a:lnTo>
                      <a:lnTo>
                        <a:pt x="139" y="177"/>
                      </a:lnTo>
                      <a:lnTo>
                        <a:pt x="133" y="171"/>
                      </a:lnTo>
                      <a:lnTo>
                        <a:pt x="36" y="123"/>
                      </a:lnTo>
                      <a:lnTo>
                        <a:pt x="0" y="92"/>
                      </a:lnTo>
                      <a:lnTo>
                        <a:pt x="30" y="79"/>
                      </a:lnTo>
                      <a:lnTo>
                        <a:pt x="15" y="63"/>
                      </a:lnTo>
                      <a:lnTo>
                        <a:pt x="15" y="47"/>
                      </a:lnTo>
                      <a:lnTo>
                        <a:pt x="45" y="32"/>
                      </a:lnTo>
                      <a:lnTo>
                        <a:pt x="61" y="38"/>
                      </a:lnTo>
                      <a:lnTo>
                        <a:pt x="88" y="16"/>
                      </a:lnTo>
                      <a:lnTo>
                        <a:pt x="102" y="32"/>
                      </a:lnTo>
                      <a:lnTo>
                        <a:pt x="117" y="26"/>
                      </a:lnTo>
                      <a:lnTo>
                        <a:pt x="117" y="16"/>
                      </a:lnTo>
                      <a:lnTo>
                        <a:pt x="133" y="0"/>
                      </a:lnTo>
                      <a:lnTo>
                        <a:pt x="153" y="9"/>
                      </a:lnTo>
                      <a:lnTo>
                        <a:pt x="226" y="47"/>
                      </a:lnTo>
                      <a:lnTo>
                        <a:pt x="277" y="79"/>
                      </a:lnTo>
                      <a:lnTo>
                        <a:pt x="256" y="92"/>
                      </a:lnTo>
                      <a:lnTo>
                        <a:pt x="235" y="133"/>
                      </a:lnTo>
                      <a:lnTo>
                        <a:pt x="265" y="155"/>
                      </a:lnTo>
                      <a:lnTo>
                        <a:pt x="265" y="171"/>
                      </a:lnTo>
                      <a:lnTo>
                        <a:pt x="241" y="17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5" name="Freeform 88">
                  <a:extLst>
                    <a:ext uri="{FF2B5EF4-FFF2-40B4-BE49-F238E27FC236}">
                      <a16:creationId xmlns:a16="http://schemas.microsoft.com/office/drawing/2014/main" id="{716638E4-6EC0-7D3F-5C65-BA55AC6A38D6}"/>
                    </a:ext>
                  </a:extLst>
                </p:cNvPr>
                <p:cNvSpPr>
                  <a:spLocks/>
                </p:cNvSpPr>
                <p:nvPr/>
              </p:nvSpPr>
              <p:spPr bwMode="auto">
                <a:xfrm>
                  <a:off x="6252845" y="3832139"/>
                  <a:ext cx="503043" cy="486772"/>
                </a:xfrm>
                <a:custGeom>
                  <a:avLst/>
                  <a:gdLst/>
                  <a:ahLst/>
                  <a:cxnLst>
                    <a:cxn ang="0">
                      <a:pos x="292" y="215"/>
                    </a:cxn>
                    <a:cxn ang="0">
                      <a:pos x="175" y="205"/>
                    </a:cxn>
                    <a:cxn ang="0">
                      <a:pos x="102" y="215"/>
                    </a:cxn>
                    <a:cxn ang="0">
                      <a:pos x="87" y="183"/>
                    </a:cxn>
                    <a:cxn ang="0">
                      <a:pos x="42" y="152"/>
                    </a:cxn>
                    <a:cxn ang="0">
                      <a:pos x="15" y="107"/>
                    </a:cxn>
                    <a:cxn ang="0">
                      <a:pos x="0" y="66"/>
                    </a:cxn>
                    <a:cxn ang="0">
                      <a:pos x="15" y="44"/>
                    </a:cxn>
                    <a:cxn ang="0">
                      <a:pos x="15" y="28"/>
                    </a:cxn>
                    <a:cxn ang="0">
                      <a:pos x="93" y="13"/>
                    </a:cxn>
                    <a:cxn ang="0">
                      <a:pos x="160" y="0"/>
                    </a:cxn>
                    <a:cxn ang="0">
                      <a:pos x="175" y="0"/>
                    </a:cxn>
                    <a:cxn ang="0">
                      <a:pos x="190" y="0"/>
                    </a:cxn>
                    <a:cxn ang="0">
                      <a:pos x="247" y="6"/>
                    </a:cxn>
                    <a:cxn ang="0">
                      <a:pos x="241" y="28"/>
                    </a:cxn>
                    <a:cxn ang="0">
                      <a:pos x="232" y="28"/>
                    </a:cxn>
                    <a:cxn ang="0">
                      <a:pos x="241" y="44"/>
                    </a:cxn>
                    <a:cxn ang="0">
                      <a:pos x="232" y="76"/>
                    </a:cxn>
                    <a:cxn ang="0">
                      <a:pos x="217" y="92"/>
                    </a:cxn>
                    <a:cxn ang="0">
                      <a:pos x="232" y="136"/>
                    </a:cxn>
                    <a:cxn ang="0">
                      <a:pos x="298" y="205"/>
                    </a:cxn>
                    <a:cxn ang="0">
                      <a:pos x="292" y="215"/>
                    </a:cxn>
                  </a:cxnLst>
                  <a:rect l="0" t="0" r="r" b="b"/>
                  <a:pathLst>
                    <a:path w="299" h="216">
                      <a:moveTo>
                        <a:pt x="292" y="215"/>
                      </a:moveTo>
                      <a:lnTo>
                        <a:pt x="175" y="205"/>
                      </a:lnTo>
                      <a:lnTo>
                        <a:pt x="102" y="215"/>
                      </a:lnTo>
                      <a:lnTo>
                        <a:pt x="87" y="183"/>
                      </a:lnTo>
                      <a:lnTo>
                        <a:pt x="42" y="152"/>
                      </a:lnTo>
                      <a:lnTo>
                        <a:pt x="15" y="107"/>
                      </a:lnTo>
                      <a:lnTo>
                        <a:pt x="0" y="66"/>
                      </a:lnTo>
                      <a:lnTo>
                        <a:pt x="15" y="44"/>
                      </a:lnTo>
                      <a:lnTo>
                        <a:pt x="15" y="28"/>
                      </a:lnTo>
                      <a:lnTo>
                        <a:pt x="93" y="13"/>
                      </a:lnTo>
                      <a:lnTo>
                        <a:pt x="160" y="0"/>
                      </a:lnTo>
                      <a:lnTo>
                        <a:pt x="175" y="0"/>
                      </a:lnTo>
                      <a:lnTo>
                        <a:pt x="190" y="0"/>
                      </a:lnTo>
                      <a:lnTo>
                        <a:pt x="247" y="6"/>
                      </a:lnTo>
                      <a:lnTo>
                        <a:pt x="241" y="28"/>
                      </a:lnTo>
                      <a:lnTo>
                        <a:pt x="232" y="28"/>
                      </a:lnTo>
                      <a:lnTo>
                        <a:pt x="241" y="44"/>
                      </a:lnTo>
                      <a:lnTo>
                        <a:pt x="232" y="76"/>
                      </a:lnTo>
                      <a:lnTo>
                        <a:pt x="217" y="92"/>
                      </a:lnTo>
                      <a:lnTo>
                        <a:pt x="232" y="136"/>
                      </a:lnTo>
                      <a:lnTo>
                        <a:pt x="298" y="205"/>
                      </a:lnTo>
                      <a:lnTo>
                        <a:pt x="292" y="21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6" name="Freeform 89">
                  <a:extLst>
                    <a:ext uri="{FF2B5EF4-FFF2-40B4-BE49-F238E27FC236}">
                      <a16:creationId xmlns:a16="http://schemas.microsoft.com/office/drawing/2014/main" id="{ADA85DDE-9827-51F8-4E7B-F92B22C2671E}"/>
                    </a:ext>
                  </a:extLst>
                </p:cNvPr>
                <p:cNvSpPr>
                  <a:spLocks/>
                </p:cNvSpPr>
                <p:nvPr/>
              </p:nvSpPr>
              <p:spPr bwMode="auto">
                <a:xfrm>
                  <a:off x="8547979" y="2341867"/>
                  <a:ext cx="440163" cy="554172"/>
                </a:xfrm>
                <a:custGeom>
                  <a:avLst/>
                  <a:gdLst/>
                  <a:ahLst/>
                  <a:cxnLst>
                    <a:cxn ang="0">
                      <a:pos x="139" y="0"/>
                    </a:cxn>
                    <a:cxn ang="0">
                      <a:pos x="139" y="15"/>
                    </a:cxn>
                    <a:cxn ang="0">
                      <a:pos x="124" y="6"/>
                    </a:cxn>
                    <a:cxn ang="0">
                      <a:pos x="124" y="15"/>
                    </a:cxn>
                    <a:cxn ang="0">
                      <a:pos x="118" y="15"/>
                    </a:cxn>
                    <a:cxn ang="0">
                      <a:pos x="108" y="21"/>
                    </a:cxn>
                    <a:cxn ang="0">
                      <a:pos x="133" y="15"/>
                    </a:cxn>
                    <a:cxn ang="0">
                      <a:pos x="145" y="44"/>
                    </a:cxn>
                    <a:cxn ang="0">
                      <a:pos x="160" y="53"/>
                    </a:cxn>
                    <a:cxn ang="0">
                      <a:pos x="169" y="53"/>
                    </a:cxn>
                    <a:cxn ang="0">
                      <a:pos x="169" y="60"/>
                    </a:cxn>
                    <a:cxn ang="0">
                      <a:pos x="160" y="60"/>
                    </a:cxn>
                    <a:cxn ang="0">
                      <a:pos x="154" y="60"/>
                    </a:cxn>
                    <a:cxn ang="0">
                      <a:pos x="175" y="91"/>
                    </a:cxn>
                    <a:cxn ang="0">
                      <a:pos x="169" y="75"/>
                    </a:cxn>
                    <a:cxn ang="0">
                      <a:pos x="181" y="75"/>
                    </a:cxn>
                    <a:cxn ang="0">
                      <a:pos x="175" y="53"/>
                    </a:cxn>
                    <a:cxn ang="0">
                      <a:pos x="181" y="60"/>
                    </a:cxn>
                    <a:cxn ang="0">
                      <a:pos x="181" y="91"/>
                    </a:cxn>
                    <a:cxn ang="0">
                      <a:pos x="211" y="139"/>
                    </a:cxn>
                    <a:cxn ang="0">
                      <a:pos x="211" y="151"/>
                    </a:cxn>
                    <a:cxn ang="0">
                      <a:pos x="256" y="246"/>
                    </a:cxn>
                    <a:cxn ang="0">
                      <a:pos x="247" y="246"/>
                    </a:cxn>
                    <a:cxn ang="0">
                      <a:pos x="226" y="237"/>
                    </a:cxn>
                    <a:cxn ang="0">
                      <a:pos x="211" y="221"/>
                    </a:cxn>
                    <a:cxn ang="0">
                      <a:pos x="220" y="199"/>
                    </a:cxn>
                    <a:cxn ang="0">
                      <a:pos x="196" y="177"/>
                    </a:cxn>
                    <a:cxn ang="0">
                      <a:pos x="196" y="151"/>
                    </a:cxn>
                    <a:cxn ang="0">
                      <a:pos x="175" y="151"/>
                    </a:cxn>
                    <a:cxn ang="0">
                      <a:pos x="175" y="139"/>
                    </a:cxn>
                    <a:cxn ang="0">
                      <a:pos x="154" y="113"/>
                    </a:cxn>
                    <a:cxn ang="0">
                      <a:pos x="133" y="98"/>
                    </a:cxn>
                    <a:cxn ang="0">
                      <a:pos x="118" y="107"/>
                    </a:cxn>
                    <a:cxn ang="0">
                      <a:pos x="102" y="98"/>
                    </a:cxn>
                    <a:cxn ang="0">
                      <a:pos x="82" y="75"/>
                    </a:cxn>
                    <a:cxn ang="0">
                      <a:pos x="82" y="60"/>
                    </a:cxn>
                    <a:cxn ang="0">
                      <a:pos x="0" y="0"/>
                    </a:cxn>
                    <a:cxn ang="0">
                      <a:pos x="139" y="0"/>
                    </a:cxn>
                  </a:cxnLst>
                  <a:rect l="0" t="0" r="r" b="b"/>
                  <a:pathLst>
                    <a:path w="257" h="247">
                      <a:moveTo>
                        <a:pt x="139" y="0"/>
                      </a:moveTo>
                      <a:lnTo>
                        <a:pt x="139" y="15"/>
                      </a:lnTo>
                      <a:lnTo>
                        <a:pt x="124" y="6"/>
                      </a:lnTo>
                      <a:lnTo>
                        <a:pt x="124" y="15"/>
                      </a:lnTo>
                      <a:lnTo>
                        <a:pt x="118" y="15"/>
                      </a:lnTo>
                      <a:lnTo>
                        <a:pt x="108" y="21"/>
                      </a:lnTo>
                      <a:lnTo>
                        <a:pt x="133" y="15"/>
                      </a:lnTo>
                      <a:lnTo>
                        <a:pt x="145" y="44"/>
                      </a:lnTo>
                      <a:lnTo>
                        <a:pt x="160" y="53"/>
                      </a:lnTo>
                      <a:lnTo>
                        <a:pt x="169" y="53"/>
                      </a:lnTo>
                      <a:lnTo>
                        <a:pt x="169" y="60"/>
                      </a:lnTo>
                      <a:lnTo>
                        <a:pt x="160" y="60"/>
                      </a:lnTo>
                      <a:lnTo>
                        <a:pt x="154" y="60"/>
                      </a:lnTo>
                      <a:lnTo>
                        <a:pt x="175" y="91"/>
                      </a:lnTo>
                      <a:lnTo>
                        <a:pt x="169" y="75"/>
                      </a:lnTo>
                      <a:lnTo>
                        <a:pt x="181" y="75"/>
                      </a:lnTo>
                      <a:lnTo>
                        <a:pt x="175" y="53"/>
                      </a:lnTo>
                      <a:lnTo>
                        <a:pt x="181" y="60"/>
                      </a:lnTo>
                      <a:lnTo>
                        <a:pt x="181" y="91"/>
                      </a:lnTo>
                      <a:lnTo>
                        <a:pt x="211" y="139"/>
                      </a:lnTo>
                      <a:lnTo>
                        <a:pt x="211" y="151"/>
                      </a:lnTo>
                      <a:lnTo>
                        <a:pt x="256" y="246"/>
                      </a:lnTo>
                      <a:lnTo>
                        <a:pt x="247" y="246"/>
                      </a:lnTo>
                      <a:lnTo>
                        <a:pt x="226" y="237"/>
                      </a:lnTo>
                      <a:lnTo>
                        <a:pt x="211" y="221"/>
                      </a:lnTo>
                      <a:lnTo>
                        <a:pt x="220" y="199"/>
                      </a:lnTo>
                      <a:lnTo>
                        <a:pt x="196" y="177"/>
                      </a:lnTo>
                      <a:lnTo>
                        <a:pt x="196" y="151"/>
                      </a:lnTo>
                      <a:lnTo>
                        <a:pt x="175" y="151"/>
                      </a:lnTo>
                      <a:lnTo>
                        <a:pt x="175" y="139"/>
                      </a:lnTo>
                      <a:lnTo>
                        <a:pt x="154" y="113"/>
                      </a:lnTo>
                      <a:lnTo>
                        <a:pt x="133" y="98"/>
                      </a:lnTo>
                      <a:lnTo>
                        <a:pt x="118" y="107"/>
                      </a:lnTo>
                      <a:lnTo>
                        <a:pt x="102" y="98"/>
                      </a:lnTo>
                      <a:lnTo>
                        <a:pt x="82" y="75"/>
                      </a:lnTo>
                      <a:lnTo>
                        <a:pt x="82" y="60"/>
                      </a:lnTo>
                      <a:lnTo>
                        <a:pt x="0" y="0"/>
                      </a:lnTo>
                      <a:lnTo>
                        <a:pt x="139" y="0"/>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7" name="Freeform 90">
                  <a:extLst>
                    <a:ext uri="{FF2B5EF4-FFF2-40B4-BE49-F238E27FC236}">
                      <a16:creationId xmlns:a16="http://schemas.microsoft.com/office/drawing/2014/main" id="{C9C32C81-B3D6-B758-314B-B60FE445C70B}"/>
                    </a:ext>
                  </a:extLst>
                </p:cNvPr>
                <p:cNvSpPr>
                  <a:spLocks/>
                </p:cNvSpPr>
                <p:nvPr/>
              </p:nvSpPr>
              <p:spPr bwMode="auto">
                <a:xfrm>
                  <a:off x="8807361" y="2993393"/>
                  <a:ext cx="251522" cy="479284"/>
                </a:xfrm>
                <a:custGeom>
                  <a:avLst/>
                  <a:gdLst/>
                  <a:ahLst/>
                  <a:cxnLst>
                    <a:cxn ang="0">
                      <a:pos x="6" y="47"/>
                    </a:cxn>
                    <a:cxn ang="0">
                      <a:pos x="42" y="32"/>
                    </a:cxn>
                    <a:cxn ang="0">
                      <a:pos x="42" y="47"/>
                    </a:cxn>
                    <a:cxn ang="0">
                      <a:pos x="57" y="47"/>
                    </a:cxn>
                    <a:cxn ang="0">
                      <a:pos x="73" y="63"/>
                    </a:cxn>
                    <a:cxn ang="0">
                      <a:pos x="73" y="47"/>
                    </a:cxn>
                    <a:cxn ang="0">
                      <a:pos x="57" y="47"/>
                    </a:cxn>
                    <a:cxn ang="0">
                      <a:pos x="42" y="32"/>
                    </a:cxn>
                    <a:cxn ang="0">
                      <a:pos x="57" y="22"/>
                    </a:cxn>
                    <a:cxn ang="0">
                      <a:pos x="73" y="32"/>
                    </a:cxn>
                    <a:cxn ang="0">
                      <a:pos x="93" y="32"/>
                    </a:cxn>
                    <a:cxn ang="0">
                      <a:pos x="66" y="16"/>
                    </a:cxn>
                    <a:cxn ang="0">
                      <a:pos x="73" y="16"/>
                    </a:cxn>
                    <a:cxn ang="0">
                      <a:pos x="73" y="0"/>
                    </a:cxn>
                    <a:cxn ang="0">
                      <a:pos x="103" y="16"/>
                    </a:cxn>
                    <a:cxn ang="0">
                      <a:pos x="93" y="16"/>
                    </a:cxn>
                    <a:cxn ang="0">
                      <a:pos x="109" y="32"/>
                    </a:cxn>
                    <a:cxn ang="0">
                      <a:pos x="123" y="54"/>
                    </a:cxn>
                    <a:cxn ang="0">
                      <a:pos x="123" y="69"/>
                    </a:cxn>
                    <a:cxn ang="0">
                      <a:pos x="145" y="91"/>
                    </a:cxn>
                    <a:cxn ang="0">
                      <a:pos x="130" y="107"/>
                    </a:cxn>
                    <a:cxn ang="0">
                      <a:pos x="145" y="145"/>
                    </a:cxn>
                    <a:cxn ang="0">
                      <a:pos x="130" y="154"/>
                    </a:cxn>
                    <a:cxn ang="0">
                      <a:pos x="123" y="139"/>
                    </a:cxn>
                    <a:cxn ang="0">
                      <a:pos x="109" y="154"/>
                    </a:cxn>
                    <a:cxn ang="0">
                      <a:pos x="130" y="183"/>
                    </a:cxn>
                    <a:cxn ang="0">
                      <a:pos x="109" y="199"/>
                    </a:cxn>
                    <a:cxn ang="0">
                      <a:pos x="109" y="209"/>
                    </a:cxn>
                    <a:cxn ang="0">
                      <a:pos x="73" y="209"/>
                    </a:cxn>
                    <a:cxn ang="0">
                      <a:pos x="87" y="199"/>
                    </a:cxn>
                    <a:cxn ang="0">
                      <a:pos x="87" y="192"/>
                    </a:cxn>
                    <a:cxn ang="0">
                      <a:pos x="73" y="199"/>
                    </a:cxn>
                    <a:cxn ang="0">
                      <a:pos x="73" y="183"/>
                    </a:cxn>
                    <a:cxn ang="0">
                      <a:pos x="57" y="183"/>
                    </a:cxn>
                    <a:cxn ang="0">
                      <a:pos x="42" y="161"/>
                    </a:cxn>
                    <a:cxn ang="0">
                      <a:pos x="0" y="161"/>
                    </a:cxn>
                    <a:cxn ang="0">
                      <a:pos x="6" y="47"/>
                    </a:cxn>
                  </a:cxnLst>
                  <a:rect l="0" t="0" r="r" b="b"/>
                  <a:pathLst>
                    <a:path w="146" h="210">
                      <a:moveTo>
                        <a:pt x="6" y="47"/>
                      </a:moveTo>
                      <a:lnTo>
                        <a:pt x="42" y="32"/>
                      </a:lnTo>
                      <a:lnTo>
                        <a:pt x="42" y="47"/>
                      </a:lnTo>
                      <a:lnTo>
                        <a:pt x="57" y="47"/>
                      </a:lnTo>
                      <a:lnTo>
                        <a:pt x="73" y="63"/>
                      </a:lnTo>
                      <a:lnTo>
                        <a:pt x="73" y="47"/>
                      </a:lnTo>
                      <a:lnTo>
                        <a:pt x="57" y="47"/>
                      </a:lnTo>
                      <a:lnTo>
                        <a:pt x="42" y="32"/>
                      </a:lnTo>
                      <a:lnTo>
                        <a:pt x="57" y="22"/>
                      </a:lnTo>
                      <a:lnTo>
                        <a:pt x="73" y="32"/>
                      </a:lnTo>
                      <a:lnTo>
                        <a:pt x="93" y="32"/>
                      </a:lnTo>
                      <a:lnTo>
                        <a:pt x="66" y="16"/>
                      </a:lnTo>
                      <a:lnTo>
                        <a:pt x="73" y="16"/>
                      </a:lnTo>
                      <a:lnTo>
                        <a:pt x="73" y="0"/>
                      </a:lnTo>
                      <a:lnTo>
                        <a:pt x="103" y="16"/>
                      </a:lnTo>
                      <a:lnTo>
                        <a:pt x="93" y="16"/>
                      </a:lnTo>
                      <a:lnTo>
                        <a:pt x="109" y="32"/>
                      </a:lnTo>
                      <a:lnTo>
                        <a:pt x="123" y="54"/>
                      </a:lnTo>
                      <a:lnTo>
                        <a:pt x="123" y="69"/>
                      </a:lnTo>
                      <a:lnTo>
                        <a:pt x="145" y="91"/>
                      </a:lnTo>
                      <a:lnTo>
                        <a:pt x="130" y="107"/>
                      </a:lnTo>
                      <a:lnTo>
                        <a:pt x="145" y="145"/>
                      </a:lnTo>
                      <a:lnTo>
                        <a:pt x="130" y="154"/>
                      </a:lnTo>
                      <a:lnTo>
                        <a:pt x="123" y="139"/>
                      </a:lnTo>
                      <a:lnTo>
                        <a:pt x="109" y="154"/>
                      </a:lnTo>
                      <a:lnTo>
                        <a:pt x="130" y="183"/>
                      </a:lnTo>
                      <a:lnTo>
                        <a:pt x="109" y="199"/>
                      </a:lnTo>
                      <a:lnTo>
                        <a:pt x="109" y="209"/>
                      </a:lnTo>
                      <a:lnTo>
                        <a:pt x="73" y="209"/>
                      </a:lnTo>
                      <a:lnTo>
                        <a:pt x="87" y="199"/>
                      </a:lnTo>
                      <a:lnTo>
                        <a:pt x="87" y="192"/>
                      </a:lnTo>
                      <a:lnTo>
                        <a:pt x="73" y="199"/>
                      </a:lnTo>
                      <a:lnTo>
                        <a:pt x="73" y="183"/>
                      </a:lnTo>
                      <a:lnTo>
                        <a:pt x="57" y="183"/>
                      </a:lnTo>
                      <a:lnTo>
                        <a:pt x="42" y="161"/>
                      </a:lnTo>
                      <a:lnTo>
                        <a:pt x="0" y="161"/>
                      </a:lnTo>
                      <a:lnTo>
                        <a:pt x="6" y="4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8" name="Freeform 91">
                  <a:extLst>
                    <a:ext uri="{FF2B5EF4-FFF2-40B4-BE49-F238E27FC236}">
                      <a16:creationId xmlns:a16="http://schemas.microsoft.com/office/drawing/2014/main" id="{CE3904AD-C21C-FFD9-FCC5-05BFD2BDEDA0}"/>
                    </a:ext>
                  </a:extLst>
                </p:cNvPr>
                <p:cNvSpPr>
                  <a:spLocks/>
                </p:cNvSpPr>
                <p:nvPr/>
              </p:nvSpPr>
              <p:spPr bwMode="auto">
                <a:xfrm>
                  <a:off x="5128858" y="2940971"/>
                  <a:ext cx="361562" cy="614082"/>
                </a:xfrm>
                <a:custGeom>
                  <a:avLst/>
                  <a:gdLst/>
                  <a:ahLst/>
                  <a:cxnLst>
                    <a:cxn ang="0">
                      <a:pos x="60" y="70"/>
                    </a:cxn>
                    <a:cxn ang="0">
                      <a:pos x="36" y="70"/>
                    </a:cxn>
                    <a:cxn ang="0">
                      <a:pos x="45" y="86"/>
                    </a:cxn>
                    <a:cxn ang="0">
                      <a:pos x="51" y="92"/>
                    </a:cxn>
                    <a:cxn ang="0">
                      <a:pos x="30" y="86"/>
                    </a:cxn>
                    <a:cxn ang="0">
                      <a:pos x="24" y="98"/>
                    </a:cxn>
                    <a:cxn ang="0">
                      <a:pos x="15" y="98"/>
                    </a:cxn>
                    <a:cxn ang="0">
                      <a:pos x="9" y="92"/>
                    </a:cxn>
                    <a:cxn ang="0">
                      <a:pos x="0" y="98"/>
                    </a:cxn>
                    <a:cxn ang="0">
                      <a:pos x="15" y="146"/>
                    </a:cxn>
                    <a:cxn ang="0">
                      <a:pos x="36" y="152"/>
                    </a:cxn>
                    <a:cxn ang="0">
                      <a:pos x="75" y="161"/>
                    </a:cxn>
                    <a:cxn ang="0">
                      <a:pos x="75" y="177"/>
                    </a:cxn>
                    <a:cxn ang="0">
                      <a:pos x="139" y="222"/>
                    </a:cxn>
                    <a:cxn ang="0">
                      <a:pos x="147" y="269"/>
                    </a:cxn>
                    <a:cxn ang="0">
                      <a:pos x="205" y="269"/>
                    </a:cxn>
                    <a:cxn ang="0">
                      <a:pos x="214" y="54"/>
                    </a:cxn>
                    <a:cxn ang="0">
                      <a:pos x="214" y="7"/>
                    </a:cxn>
                    <a:cxn ang="0">
                      <a:pos x="133" y="0"/>
                    </a:cxn>
                    <a:cxn ang="0">
                      <a:pos x="133" y="16"/>
                    </a:cxn>
                    <a:cxn ang="0">
                      <a:pos x="81" y="16"/>
                    </a:cxn>
                    <a:cxn ang="0">
                      <a:pos x="45" y="22"/>
                    </a:cxn>
                    <a:cxn ang="0">
                      <a:pos x="60" y="70"/>
                    </a:cxn>
                  </a:cxnLst>
                  <a:rect l="0" t="0" r="r" b="b"/>
                  <a:pathLst>
                    <a:path w="215" h="270">
                      <a:moveTo>
                        <a:pt x="60" y="70"/>
                      </a:moveTo>
                      <a:lnTo>
                        <a:pt x="36" y="70"/>
                      </a:lnTo>
                      <a:lnTo>
                        <a:pt x="45" y="86"/>
                      </a:lnTo>
                      <a:lnTo>
                        <a:pt x="51" y="92"/>
                      </a:lnTo>
                      <a:lnTo>
                        <a:pt x="30" y="86"/>
                      </a:lnTo>
                      <a:lnTo>
                        <a:pt x="24" y="98"/>
                      </a:lnTo>
                      <a:lnTo>
                        <a:pt x="15" y="98"/>
                      </a:lnTo>
                      <a:lnTo>
                        <a:pt x="9" y="92"/>
                      </a:lnTo>
                      <a:lnTo>
                        <a:pt x="0" y="98"/>
                      </a:lnTo>
                      <a:lnTo>
                        <a:pt x="15" y="146"/>
                      </a:lnTo>
                      <a:lnTo>
                        <a:pt x="36" y="152"/>
                      </a:lnTo>
                      <a:lnTo>
                        <a:pt x="75" y="161"/>
                      </a:lnTo>
                      <a:lnTo>
                        <a:pt x="75" y="177"/>
                      </a:lnTo>
                      <a:lnTo>
                        <a:pt x="139" y="222"/>
                      </a:lnTo>
                      <a:lnTo>
                        <a:pt x="147" y="269"/>
                      </a:lnTo>
                      <a:lnTo>
                        <a:pt x="205" y="269"/>
                      </a:lnTo>
                      <a:lnTo>
                        <a:pt x="214" y="54"/>
                      </a:lnTo>
                      <a:lnTo>
                        <a:pt x="214" y="7"/>
                      </a:lnTo>
                      <a:lnTo>
                        <a:pt x="133" y="0"/>
                      </a:lnTo>
                      <a:lnTo>
                        <a:pt x="133" y="16"/>
                      </a:lnTo>
                      <a:lnTo>
                        <a:pt x="81" y="16"/>
                      </a:lnTo>
                      <a:lnTo>
                        <a:pt x="45" y="22"/>
                      </a:lnTo>
                      <a:lnTo>
                        <a:pt x="60" y="7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9" name="Freeform 92">
                  <a:extLst>
                    <a:ext uri="{FF2B5EF4-FFF2-40B4-BE49-F238E27FC236}">
                      <a16:creationId xmlns:a16="http://schemas.microsoft.com/office/drawing/2014/main" id="{D8F66C32-3552-0BF0-F96A-214A077D86E8}"/>
                    </a:ext>
                  </a:extLst>
                </p:cNvPr>
                <p:cNvSpPr>
                  <a:spLocks/>
                </p:cNvSpPr>
                <p:nvPr/>
              </p:nvSpPr>
              <p:spPr bwMode="auto">
                <a:xfrm>
                  <a:off x="4948077" y="2896039"/>
                  <a:ext cx="290822" cy="381929"/>
                </a:xfrm>
                <a:custGeom>
                  <a:avLst/>
                  <a:gdLst/>
                  <a:ahLst/>
                  <a:cxnLst>
                    <a:cxn ang="0">
                      <a:pos x="169" y="91"/>
                    </a:cxn>
                    <a:cxn ang="0">
                      <a:pos x="145" y="91"/>
                    </a:cxn>
                    <a:cxn ang="0">
                      <a:pos x="154" y="107"/>
                    </a:cxn>
                    <a:cxn ang="0">
                      <a:pos x="160" y="113"/>
                    </a:cxn>
                    <a:cxn ang="0">
                      <a:pos x="139" y="107"/>
                    </a:cxn>
                    <a:cxn ang="0">
                      <a:pos x="133" y="120"/>
                    </a:cxn>
                    <a:cxn ang="0">
                      <a:pos x="124" y="120"/>
                    </a:cxn>
                    <a:cxn ang="0">
                      <a:pos x="118" y="113"/>
                    </a:cxn>
                    <a:cxn ang="0">
                      <a:pos x="109" y="120"/>
                    </a:cxn>
                    <a:cxn ang="0">
                      <a:pos x="124" y="167"/>
                    </a:cxn>
                    <a:cxn ang="0">
                      <a:pos x="118" y="152"/>
                    </a:cxn>
                    <a:cxn ang="0">
                      <a:pos x="109" y="152"/>
                    </a:cxn>
                    <a:cxn ang="0">
                      <a:pos x="103" y="145"/>
                    </a:cxn>
                    <a:cxn ang="0">
                      <a:pos x="94" y="152"/>
                    </a:cxn>
                    <a:cxn ang="0">
                      <a:pos x="88" y="145"/>
                    </a:cxn>
                    <a:cxn ang="0">
                      <a:pos x="36" y="113"/>
                    </a:cxn>
                    <a:cxn ang="0">
                      <a:pos x="22" y="113"/>
                    </a:cxn>
                    <a:cxn ang="0">
                      <a:pos x="15" y="107"/>
                    </a:cxn>
                    <a:cxn ang="0">
                      <a:pos x="0" y="107"/>
                    </a:cxn>
                    <a:cxn ang="0">
                      <a:pos x="6" y="6"/>
                    </a:cxn>
                    <a:cxn ang="0">
                      <a:pos x="103" y="12"/>
                    </a:cxn>
                    <a:cxn ang="0">
                      <a:pos x="118" y="0"/>
                    </a:cxn>
                    <a:cxn ang="0">
                      <a:pos x="145" y="28"/>
                    </a:cxn>
                    <a:cxn ang="0">
                      <a:pos x="139" y="44"/>
                    </a:cxn>
                    <a:cxn ang="0">
                      <a:pos x="154" y="44"/>
                    </a:cxn>
                    <a:cxn ang="0">
                      <a:pos x="169" y="91"/>
                    </a:cxn>
                  </a:cxnLst>
                  <a:rect l="0" t="0" r="r" b="b"/>
                  <a:pathLst>
                    <a:path w="170" h="168">
                      <a:moveTo>
                        <a:pt x="169" y="91"/>
                      </a:moveTo>
                      <a:lnTo>
                        <a:pt x="145" y="91"/>
                      </a:lnTo>
                      <a:lnTo>
                        <a:pt x="154" y="107"/>
                      </a:lnTo>
                      <a:lnTo>
                        <a:pt x="160" y="113"/>
                      </a:lnTo>
                      <a:lnTo>
                        <a:pt x="139" y="107"/>
                      </a:lnTo>
                      <a:lnTo>
                        <a:pt x="133" y="120"/>
                      </a:lnTo>
                      <a:lnTo>
                        <a:pt x="124" y="120"/>
                      </a:lnTo>
                      <a:lnTo>
                        <a:pt x="118" y="113"/>
                      </a:lnTo>
                      <a:lnTo>
                        <a:pt x="109" y="120"/>
                      </a:lnTo>
                      <a:lnTo>
                        <a:pt x="124" y="167"/>
                      </a:lnTo>
                      <a:lnTo>
                        <a:pt x="118" y="152"/>
                      </a:lnTo>
                      <a:lnTo>
                        <a:pt x="109" y="152"/>
                      </a:lnTo>
                      <a:lnTo>
                        <a:pt x="103" y="145"/>
                      </a:lnTo>
                      <a:lnTo>
                        <a:pt x="94" y="152"/>
                      </a:lnTo>
                      <a:lnTo>
                        <a:pt x="88" y="145"/>
                      </a:lnTo>
                      <a:lnTo>
                        <a:pt x="36" y="113"/>
                      </a:lnTo>
                      <a:lnTo>
                        <a:pt x="22" y="113"/>
                      </a:lnTo>
                      <a:lnTo>
                        <a:pt x="15" y="107"/>
                      </a:lnTo>
                      <a:lnTo>
                        <a:pt x="0" y="107"/>
                      </a:lnTo>
                      <a:lnTo>
                        <a:pt x="6" y="6"/>
                      </a:lnTo>
                      <a:lnTo>
                        <a:pt x="103" y="12"/>
                      </a:lnTo>
                      <a:lnTo>
                        <a:pt x="118" y="0"/>
                      </a:lnTo>
                      <a:lnTo>
                        <a:pt x="145" y="28"/>
                      </a:lnTo>
                      <a:lnTo>
                        <a:pt x="139" y="44"/>
                      </a:lnTo>
                      <a:lnTo>
                        <a:pt x="154" y="44"/>
                      </a:lnTo>
                      <a:lnTo>
                        <a:pt x="169" y="9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00" name="Freeform 93">
                  <a:extLst>
                    <a:ext uri="{FF2B5EF4-FFF2-40B4-BE49-F238E27FC236}">
                      <a16:creationId xmlns:a16="http://schemas.microsoft.com/office/drawing/2014/main" id="{355427D4-8E02-FA28-3DEF-28F66287F6FB}"/>
                    </a:ext>
                  </a:extLst>
                </p:cNvPr>
                <p:cNvSpPr>
                  <a:spLocks/>
                </p:cNvSpPr>
                <p:nvPr/>
              </p:nvSpPr>
              <p:spPr bwMode="auto">
                <a:xfrm>
                  <a:off x="7015270" y="3892050"/>
                  <a:ext cx="440163" cy="561660"/>
                </a:xfrm>
                <a:custGeom>
                  <a:avLst/>
                  <a:gdLst/>
                  <a:ahLst/>
                  <a:cxnLst>
                    <a:cxn ang="0">
                      <a:pos x="220" y="101"/>
                    </a:cxn>
                    <a:cxn ang="0">
                      <a:pos x="205" y="32"/>
                    </a:cxn>
                    <a:cxn ang="0">
                      <a:pos x="175" y="16"/>
                    </a:cxn>
                    <a:cxn ang="0">
                      <a:pos x="144" y="16"/>
                    </a:cxn>
                    <a:cxn ang="0">
                      <a:pos x="144" y="32"/>
                    </a:cxn>
                    <a:cxn ang="0">
                      <a:pos x="132" y="16"/>
                    </a:cxn>
                    <a:cxn ang="0">
                      <a:pos x="102" y="16"/>
                    </a:cxn>
                    <a:cxn ang="0">
                      <a:pos x="102" y="9"/>
                    </a:cxn>
                    <a:cxn ang="0">
                      <a:pos x="81" y="0"/>
                    </a:cxn>
                    <a:cxn ang="0">
                      <a:pos x="57" y="16"/>
                    </a:cxn>
                    <a:cxn ang="0">
                      <a:pos x="15" y="9"/>
                    </a:cxn>
                    <a:cxn ang="0">
                      <a:pos x="21" y="155"/>
                    </a:cxn>
                    <a:cxn ang="0">
                      <a:pos x="0" y="231"/>
                    </a:cxn>
                    <a:cxn ang="0">
                      <a:pos x="30" y="246"/>
                    </a:cxn>
                    <a:cxn ang="0">
                      <a:pos x="36" y="246"/>
                    </a:cxn>
                    <a:cxn ang="0">
                      <a:pos x="87" y="240"/>
                    </a:cxn>
                    <a:cxn ang="0">
                      <a:pos x="102" y="246"/>
                    </a:cxn>
                    <a:cxn ang="0">
                      <a:pos x="247" y="246"/>
                    </a:cxn>
                    <a:cxn ang="0">
                      <a:pos x="262" y="139"/>
                    </a:cxn>
                    <a:cxn ang="0">
                      <a:pos x="247" y="117"/>
                    </a:cxn>
                    <a:cxn ang="0">
                      <a:pos x="220" y="101"/>
                    </a:cxn>
                  </a:cxnLst>
                  <a:rect l="0" t="0" r="r" b="b"/>
                  <a:pathLst>
                    <a:path w="263" h="247">
                      <a:moveTo>
                        <a:pt x="220" y="101"/>
                      </a:moveTo>
                      <a:lnTo>
                        <a:pt x="205" y="32"/>
                      </a:lnTo>
                      <a:lnTo>
                        <a:pt x="175" y="16"/>
                      </a:lnTo>
                      <a:lnTo>
                        <a:pt x="144" y="16"/>
                      </a:lnTo>
                      <a:lnTo>
                        <a:pt x="144" y="32"/>
                      </a:lnTo>
                      <a:lnTo>
                        <a:pt x="132" y="16"/>
                      </a:lnTo>
                      <a:lnTo>
                        <a:pt x="102" y="16"/>
                      </a:lnTo>
                      <a:lnTo>
                        <a:pt x="102" y="9"/>
                      </a:lnTo>
                      <a:lnTo>
                        <a:pt x="81" y="0"/>
                      </a:lnTo>
                      <a:lnTo>
                        <a:pt x="57" y="16"/>
                      </a:lnTo>
                      <a:lnTo>
                        <a:pt x="15" y="9"/>
                      </a:lnTo>
                      <a:lnTo>
                        <a:pt x="21" y="155"/>
                      </a:lnTo>
                      <a:lnTo>
                        <a:pt x="0" y="231"/>
                      </a:lnTo>
                      <a:lnTo>
                        <a:pt x="30" y="246"/>
                      </a:lnTo>
                      <a:lnTo>
                        <a:pt x="36" y="246"/>
                      </a:lnTo>
                      <a:lnTo>
                        <a:pt x="87" y="240"/>
                      </a:lnTo>
                      <a:lnTo>
                        <a:pt x="102" y="246"/>
                      </a:lnTo>
                      <a:lnTo>
                        <a:pt x="247" y="246"/>
                      </a:lnTo>
                      <a:lnTo>
                        <a:pt x="262" y="139"/>
                      </a:lnTo>
                      <a:lnTo>
                        <a:pt x="247" y="117"/>
                      </a:lnTo>
                      <a:lnTo>
                        <a:pt x="220" y="10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0" name="Freeform 94">
                  <a:extLst>
                    <a:ext uri="{FF2B5EF4-FFF2-40B4-BE49-F238E27FC236}">
                      <a16:creationId xmlns:a16="http://schemas.microsoft.com/office/drawing/2014/main" id="{D6DCECE6-F39B-27E5-E795-B6D346B6D1CB}"/>
                    </a:ext>
                  </a:extLst>
                </p:cNvPr>
                <p:cNvSpPr>
                  <a:spLocks/>
                </p:cNvSpPr>
                <p:nvPr/>
              </p:nvSpPr>
              <p:spPr bwMode="auto">
                <a:xfrm>
                  <a:off x="7306092" y="2791195"/>
                  <a:ext cx="400863" cy="554172"/>
                </a:xfrm>
                <a:custGeom>
                  <a:avLst/>
                  <a:gdLst/>
                  <a:ahLst/>
                  <a:cxnLst>
                    <a:cxn ang="0">
                      <a:pos x="199" y="76"/>
                    </a:cxn>
                    <a:cxn ang="0">
                      <a:pos x="175" y="60"/>
                    </a:cxn>
                    <a:cxn ang="0">
                      <a:pos x="153" y="60"/>
                    </a:cxn>
                    <a:cxn ang="0">
                      <a:pos x="138" y="31"/>
                    </a:cxn>
                    <a:cxn ang="0">
                      <a:pos x="102" y="22"/>
                    </a:cxn>
                    <a:cxn ang="0">
                      <a:pos x="96" y="15"/>
                    </a:cxn>
                    <a:cxn ang="0">
                      <a:pos x="66" y="0"/>
                    </a:cxn>
                    <a:cxn ang="0">
                      <a:pos x="0" y="155"/>
                    </a:cxn>
                    <a:cxn ang="0">
                      <a:pos x="36" y="167"/>
                    </a:cxn>
                    <a:cxn ang="0">
                      <a:pos x="51" y="215"/>
                    </a:cxn>
                    <a:cxn ang="0">
                      <a:pos x="87" y="246"/>
                    </a:cxn>
                    <a:cxn ang="0">
                      <a:pos x="175" y="183"/>
                    </a:cxn>
                    <a:cxn ang="0">
                      <a:pos x="199" y="183"/>
                    </a:cxn>
                    <a:cxn ang="0">
                      <a:pos x="211" y="167"/>
                    </a:cxn>
                    <a:cxn ang="0">
                      <a:pos x="235" y="177"/>
                    </a:cxn>
                    <a:cxn ang="0">
                      <a:pos x="235" y="123"/>
                    </a:cxn>
                    <a:cxn ang="0">
                      <a:pos x="220" y="107"/>
                    </a:cxn>
                    <a:cxn ang="0">
                      <a:pos x="205" y="76"/>
                    </a:cxn>
                    <a:cxn ang="0">
                      <a:pos x="199" y="76"/>
                    </a:cxn>
                  </a:cxnLst>
                  <a:rect l="0" t="0" r="r" b="b"/>
                  <a:pathLst>
                    <a:path w="236" h="247">
                      <a:moveTo>
                        <a:pt x="199" y="76"/>
                      </a:moveTo>
                      <a:lnTo>
                        <a:pt x="175" y="60"/>
                      </a:lnTo>
                      <a:lnTo>
                        <a:pt x="153" y="60"/>
                      </a:lnTo>
                      <a:lnTo>
                        <a:pt x="138" y="31"/>
                      </a:lnTo>
                      <a:lnTo>
                        <a:pt x="102" y="22"/>
                      </a:lnTo>
                      <a:lnTo>
                        <a:pt x="96" y="15"/>
                      </a:lnTo>
                      <a:lnTo>
                        <a:pt x="66" y="0"/>
                      </a:lnTo>
                      <a:lnTo>
                        <a:pt x="0" y="155"/>
                      </a:lnTo>
                      <a:lnTo>
                        <a:pt x="36" y="167"/>
                      </a:lnTo>
                      <a:lnTo>
                        <a:pt x="51" y="215"/>
                      </a:lnTo>
                      <a:lnTo>
                        <a:pt x="87" y="246"/>
                      </a:lnTo>
                      <a:lnTo>
                        <a:pt x="175" y="183"/>
                      </a:lnTo>
                      <a:lnTo>
                        <a:pt x="199" y="183"/>
                      </a:lnTo>
                      <a:lnTo>
                        <a:pt x="211" y="167"/>
                      </a:lnTo>
                      <a:lnTo>
                        <a:pt x="235" y="177"/>
                      </a:lnTo>
                      <a:lnTo>
                        <a:pt x="235" y="123"/>
                      </a:lnTo>
                      <a:lnTo>
                        <a:pt x="220" y="107"/>
                      </a:lnTo>
                      <a:lnTo>
                        <a:pt x="205" y="76"/>
                      </a:lnTo>
                      <a:lnTo>
                        <a:pt x="199" y="76"/>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1" name="Freeform 95">
                  <a:extLst>
                    <a:ext uri="{FF2B5EF4-FFF2-40B4-BE49-F238E27FC236}">
                      <a16:creationId xmlns:a16="http://schemas.microsoft.com/office/drawing/2014/main" id="{679C21AE-BF53-FCC4-DA2A-96F33CCC7F12}"/>
                    </a:ext>
                  </a:extLst>
                </p:cNvPr>
                <p:cNvSpPr>
                  <a:spLocks/>
                </p:cNvSpPr>
                <p:nvPr/>
              </p:nvSpPr>
              <p:spPr bwMode="auto">
                <a:xfrm>
                  <a:off x="6724448" y="2663886"/>
                  <a:ext cx="440163" cy="524216"/>
                </a:xfrm>
                <a:custGeom>
                  <a:avLst/>
                  <a:gdLst/>
                  <a:ahLst/>
                  <a:cxnLst>
                    <a:cxn ang="0">
                      <a:pos x="0" y="92"/>
                    </a:cxn>
                    <a:cxn ang="0">
                      <a:pos x="0" y="124"/>
                    </a:cxn>
                    <a:cxn ang="0">
                      <a:pos x="58" y="145"/>
                    </a:cxn>
                    <a:cxn ang="0">
                      <a:pos x="72" y="168"/>
                    </a:cxn>
                    <a:cxn ang="0">
                      <a:pos x="94" y="168"/>
                    </a:cxn>
                    <a:cxn ang="0">
                      <a:pos x="94" y="184"/>
                    </a:cxn>
                    <a:cxn ang="0">
                      <a:pos x="130" y="199"/>
                    </a:cxn>
                    <a:cxn ang="0">
                      <a:pos x="145" y="231"/>
                    </a:cxn>
                    <a:cxn ang="0">
                      <a:pos x="262" y="32"/>
                    </a:cxn>
                    <a:cxn ang="0">
                      <a:pos x="247" y="22"/>
                    </a:cxn>
                    <a:cxn ang="0">
                      <a:pos x="220" y="22"/>
                    </a:cxn>
                    <a:cxn ang="0">
                      <a:pos x="205" y="7"/>
                    </a:cxn>
                    <a:cxn ang="0">
                      <a:pos x="181" y="7"/>
                    </a:cxn>
                    <a:cxn ang="0">
                      <a:pos x="175" y="7"/>
                    </a:cxn>
                    <a:cxn ang="0">
                      <a:pos x="117" y="0"/>
                    </a:cxn>
                    <a:cxn ang="0">
                      <a:pos x="103" y="16"/>
                    </a:cxn>
                    <a:cxn ang="0">
                      <a:pos x="81" y="16"/>
                    </a:cxn>
                    <a:cxn ang="0">
                      <a:pos x="58" y="54"/>
                    </a:cxn>
                    <a:cxn ang="0">
                      <a:pos x="42" y="54"/>
                    </a:cxn>
                    <a:cxn ang="0">
                      <a:pos x="30" y="38"/>
                    </a:cxn>
                    <a:cxn ang="0">
                      <a:pos x="30" y="47"/>
                    </a:cxn>
                    <a:cxn ang="0">
                      <a:pos x="0" y="92"/>
                    </a:cxn>
                  </a:cxnLst>
                  <a:rect l="0" t="0" r="r" b="b"/>
                  <a:pathLst>
                    <a:path w="263" h="232">
                      <a:moveTo>
                        <a:pt x="0" y="92"/>
                      </a:moveTo>
                      <a:lnTo>
                        <a:pt x="0" y="124"/>
                      </a:lnTo>
                      <a:lnTo>
                        <a:pt x="58" y="145"/>
                      </a:lnTo>
                      <a:lnTo>
                        <a:pt x="72" y="168"/>
                      </a:lnTo>
                      <a:lnTo>
                        <a:pt x="94" y="168"/>
                      </a:lnTo>
                      <a:lnTo>
                        <a:pt x="94" y="184"/>
                      </a:lnTo>
                      <a:lnTo>
                        <a:pt x="130" y="199"/>
                      </a:lnTo>
                      <a:lnTo>
                        <a:pt x="145" y="231"/>
                      </a:lnTo>
                      <a:lnTo>
                        <a:pt x="262" y="32"/>
                      </a:lnTo>
                      <a:lnTo>
                        <a:pt x="247" y="22"/>
                      </a:lnTo>
                      <a:lnTo>
                        <a:pt x="220" y="22"/>
                      </a:lnTo>
                      <a:lnTo>
                        <a:pt x="205" y="7"/>
                      </a:lnTo>
                      <a:lnTo>
                        <a:pt x="181" y="7"/>
                      </a:lnTo>
                      <a:lnTo>
                        <a:pt x="175" y="7"/>
                      </a:lnTo>
                      <a:lnTo>
                        <a:pt x="117" y="0"/>
                      </a:lnTo>
                      <a:lnTo>
                        <a:pt x="103" y="16"/>
                      </a:lnTo>
                      <a:lnTo>
                        <a:pt x="81" y="16"/>
                      </a:lnTo>
                      <a:lnTo>
                        <a:pt x="58" y="54"/>
                      </a:lnTo>
                      <a:lnTo>
                        <a:pt x="42" y="54"/>
                      </a:lnTo>
                      <a:lnTo>
                        <a:pt x="30" y="38"/>
                      </a:lnTo>
                      <a:lnTo>
                        <a:pt x="30" y="47"/>
                      </a:lnTo>
                      <a:lnTo>
                        <a:pt x="0" y="9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2" name="Freeform 96">
                  <a:extLst>
                    <a:ext uri="{FF2B5EF4-FFF2-40B4-BE49-F238E27FC236}">
                      <a16:creationId xmlns:a16="http://schemas.microsoft.com/office/drawing/2014/main" id="{048BDE03-68AB-61ED-8486-49C45AC4F768}"/>
                    </a:ext>
                  </a:extLst>
                </p:cNvPr>
                <p:cNvSpPr>
                  <a:spLocks/>
                </p:cNvSpPr>
                <p:nvPr/>
              </p:nvSpPr>
              <p:spPr bwMode="auto">
                <a:xfrm>
                  <a:off x="4334993" y="3652408"/>
                  <a:ext cx="440163" cy="314530"/>
                </a:xfrm>
                <a:custGeom>
                  <a:avLst/>
                  <a:gdLst/>
                  <a:ahLst/>
                  <a:cxnLst>
                    <a:cxn ang="0">
                      <a:pos x="66" y="124"/>
                    </a:cxn>
                    <a:cxn ang="0">
                      <a:pos x="66" y="80"/>
                    </a:cxn>
                    <a:cxn ang="0">
                      <a:pos x="51" y="64"/>
                    </a:cxn>
                    <a:cxn ang="0">
                      <a:pos x="51" y="38"/>
                    </a:cxn>
                    <a:cxn ang="0">
                      <a:pos x="27" y="32"/>
                    </a:cxn>
                    <a:cxn ang="0">
                      <a:pos x="0" y="0"/>
                    </a:cxn>
                    <a:cxn ang="0">
                      <a:pos x="247" y="0"/>
                    </a:cxn>
                    <a:cxn ang="0">
                      <a:pos x="232" y="26"/>
                    </a:cxn>
                    <a:cxn ang="0">
                      <a:pos x="247" y="16"/>
                    </a:cxn>
                    <a:cxn ang="0">
                      <a:pos x="262" y="26"/>
                    </a:cxn>
                    <a:cxn ang="0">
                      <a:pos x="232" y="38"/>
                    </a:cxn>
                    <a:cxn ang="0">
                      <a:pos x="217" y="80"/>
                    </a:cxn>
                    <a:cxn ang="0">
                      <a:pos x="217" y="124"/>
                    </a:cxn>
                    <a:cxn ang="0">
                      <a:pos x="204" y="140"/>
                    </a:cxn>
                    <a:cxn ang="0">
                      <a:pos x="66" y="124"/>
                    </a:cxn>
                  </a:cxnLst>
                  <a:rect l="0" t="0" r="r" b="b"/>
                  <a:pathLst>
                    <a:path w="263" h="141">
                      <a:moveTo>
                        <a:pt x="66" y="124"/>
                      </a:moveTo>
                      <a:lnTo>
                        <a:pt x="66" y="80"/>
                      </a:lnTo>
                      <a:lnTo>
                        <a:pt x="51" y="64"/>
                      </a:lnTo>
                      <a:lnTo>
                        <a:pt x="51" y="38"/>
                      </a:lnTo>
                      <a:lnTo>
                        <a:pt x="27" y="32"/>
                      </a:lnTo>
                      <a:lnTo>
                        <a:pt x="0" y="0"/>
                      </a:lnTo>
                      <a:lnTo>
                        <a:pt x="247" y="0"/>
                      </a:lnTo>
                      <a:lnTo>
                        <a:pt x="232" y="26"/>
                      </a:lnTo>
                      <a:lnTo>
                        <a:pt x="247" y="16"/>
                      </a:lnTo>
                      <a:lnTo>
                        <a:pt x="262" y="26"/>
                      </a:lnTo>
                      <a:lnTo>
                        <a:pt x="232" y="38"/>
                      </a:lnTo>
                      <a:lnTo>
                        <a:pt x="217" y="80"/>
                      </a:lnTo>
                      <a:lnTo>
                        <a:pt x="217" y="124"/>
                      </a:lnTo>
                      <a:lnTo>
                        <a:pt x="204" y="140"/>
                      </a:lnTo>
                      <a:lnTo>
                        <a:pt x="66" y="124"/>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3" name="Freeform 97">
                  <a:extLst>
                    <a:ext uri="{FF2B5EF4-FFF2-40B4-BE49-F238E27FC236}">
                      <a16:creationId xmlns:a16="http://schemas.microsoft.com/office/drawing/2014/main" id="{D8F5FD58-437D-B3D2-39E1-1B119E43F6D5}"/>
                    </a:ext>
                  </a:extLst>
                </p:cNvPr>
                <p:cNvSpPr>
                  <a:spLocks/>
                </p:cNvSpPr>
                <p:nvPr/>
              </p:nvSpPr>
              <p:spPr bwMode="auto">
                <a:xfrm>
                  <a:off x="8021356" y="2341867"/>
                  <a:ext cx="424443" cy="299552"/>
                </a:xfrm>
                <a:custGeom>
                  <a:avLst/>
                  <a:gdLst/>
                  <a:ahLst/>
                  <a:cxnLst>
                    <a:cxn ang="0">
                      <a:pos x="130" y="130"/>
                    </a:cxn>
                    <a:cxn ang="0">
                      <a:pos x="88" y="92"/>
                    </a:cxn>
                    <a:cxn ang="0">
                      <a:pos x="66" y="92"/>
                    </a:cxn>
                    <a:cxn ang="0">
                      <a:pos x="6" y="70"/>
                    </a:cxn>
                    <a:cxn ang="0">
                      <a:pos x="0" y="38"/>
                    </a:cxn>
                    <a:cxn ang="0">
                      <a:pos x="27" y="22"/>
                    </a:cxn>
                    <a:cxn ang="0">
                      <a:pos x="21" y="0"/>
                    </a:cxn>
                    <a:cxn ang="0">
                      <a:pos x="205" y="0"/>
                    </a:cxn>
                    <a:cxn ang="0">
                      <a:pos x="226" y="16"/>
                    </a:cxn>
                    <a:cxn ang="0">
                      <a:pos x="226" y="44"/>
                    </a:cxn>
                    <a:cxn ang="0">
                      <a:pos x="247" y="92"/>
                    </a:cxn>
                    <a:cxn ang="0">
                      <a:pos x="196" y="98"/>
                    </a:cxn>
                    <a:cxn ang="0">
                      <a:pos x="190" y="108"/>
                    </a:cxn>
                    <a:cxn ang="0">
                      <a:pos x="175" y="114"/>
                    </a:cxn>
                    <a:cxn ang="0">
                      <a:pos x="160" y="114"/>
                    </a:cxn>
                    <a:cxn ang="0">
                      <a:pos x="130" y="123"/>
                    </a:cxn>
                    <a:cxn ang="0">
                      <a:pos x="130" y="130"/>
                    </a:cxn>
                  </a:cxnLst>
                  <a:rect l="0" t="0" r="r" b="b"/>
                  <a:pathLst>
                    <a:path w="248" h="131">
                      <a:moveTo>
                        <a:pt x="130" y="130"/>
                      </a:moveTo>
                      <a:lnTo>
                        <a:pt x="88" y="92"/>
                      </a:lnTo>
                      <a:lnTo>
                        <a:pt x="66" y="92"/>
                      </a:lnTo>
                      <a:lnTo>
                        <a:pt x="6" y="70"/>
                      </a:lnTo>
                      <a:lnTo>
                        <a:pt x="0" y="38"/>
                      </a:lnTo>
                      <a:lnTo>
                        <a:pt x="27" y="22"/>
                      </a:lnTo>
                      <a:lnTo>
                        <a:pt x="21" y="0"/>
                      </a:lnTo>
                      <a:lnTo>
                        <a:pt x="205" y="0"/>
                      </a:lnTo>
                      <a:lnTo>
                        <a:pt x="226" y="16"/>
                      </a:lnTo>
                      <a:lnTo>
                        <a:pt x="226" y="44"/>
                      </a:lnTo>
                      <a:lnTo>
                        <a:pt x="247" y="92"/>
                      </a:lnTo>
                      <a:lnTo>
                        <a:pt x="196" y="98"/>
                      </a:lnTo>
                      <a:lnTo>
                        <a:pt x="190" y="108"/>
                      </a:lnTo>
                      <a:lnTo>
                        <a:pt x="175" y="114"/>
                      </a:lnTo>
                      <a:lnTo>
                        <a:pt x="160" y="114"/>
                      </a:lnTo>
                      <a:lnTo>
                        <a:pt x="130" y="123"/>
                      </a:lnTo>
                      <a:lnTo>
                        <a:pt x="130" y="13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4" name="Freeform 98">
                  <a:extLst>
                    <a:ext uri="{FF2B5EF4-FFF2-40B4-BE49-F238E27FC236}">
                      <a16:creationId xmlns:a16="http://schemas.microsoft.com/office/drawing/2014/main" id="{9926740C-C87D-F3AF-1448-88D49EDED923}"/>
                    </a:ext>
                  </a:extLst>
                </p:cNvPr>
                <p:cNvSpPr>
                  <a:spLocks/>
                </p:cNvSpPr>
                <p:nvPr/>
              </p:nvSpPr>
              <p:spPr bwMode="auto">
                <a:xfrm>
                  <a:off x="2228500" y="3585009"/>
                  <a:ext cx="361562" cy="292063"/>
                </a:xfrm>
                <a:custGeom>
                  <a:avLst/>
                  <a:gdLst/>
                  <a:ahLst/>
                  <a:cxnLst>
                    <a:cxn ang="0">
                      <a:pos x="9" y="29"/>
                    </a:cxn>
                    <a:cxn ang="0">
                      <a:pos x="40" y="0"/>
                    </a:cxn>
                    <a:cxn ang="0">
                      <a:pos x="45" y="13"/>
                    </a:cxn>
                    <a:cxn ang="0">
                      <a:pos x="52" y="0"/>
                    </a:cxn>
                    <a:cxn ang="0">
                      <a:pos x="82" y="13"/>
                    </a:cxn>
                    <a:cxn ang="0">
                      <a:pos x="112" y="13"/>
                    </a:cxn>
                    <a:cxn ang="0">
                      <a:pos x="112" y="7"/>
                    </a:cxn>
                    <a:cxn ang="0">
                      <a:pos x="184" y="22"/>
                    </a:cxn>
                    <a:cxn ang="0">
                      <a:pos x="184" y="13"/>
                    </a:cxn>
                    <a:cxn ang="0">
                      <a:pos x="199" y="22"/>
                    </a:cxn>
                    <a:cxn ang="0">
                      <a:pos x="214" y="13"/>
                    </a:cxn>
                    <a:cxn ang="0">
                      <a:pos x="214" y="44"/>
                    </a:cxn>
                    <a:cxn ang="0">
                      <a:pos x="199" y="60"/>
                    </a:cxn>
                    <a:cxn ang="0">
                      <a:pos x="163" y="76"/>
                    </a:cxn>
                    <a:cxn ang="0">
                      <a:pos x="169" y="98"/>
                    </a:cxn>
                    <a:cxn ang="0">
                      <a:pos x="154" y="108"/>
                    </a:cxn>
                    <a:cxn ang="0">
                      <a:pos x="139" y="114"/>
                    </a:cxn>
                    <a:cxn ang="0">
                      <a:pos x="112" y="108"/>
                    </a:cxn>
                    <a:cxn ang="0">
                      <a:pos x="90" y="108"/>
                    </a:cxn>
                    <a:cxn ang="0">
                      <a:pos x="31" y="129"/>
                    </a:cxn>
                    <a:cxn ang="0">
                      <a:pos x="9" y="121"/>
                    </a:cxn>
                    <a:cxn ang="0">
                      <a:pos x="0" y="92"/>
                    </a:cxn>
                    <a:cxn ang="0">
                      <a:pos x="9" y="29"/>
                    </a:cxn>
                  </a:cxnLst>
                  <a:rect l="0" t="0" r="r" b="b"/>
                  <a:pathLst>
                    <a:path w="215" h="130">
                      <a:moveTo>
                        <a:pt x="9" y="29"/>
                      </a:moveTo>
                      <a:lnTo>
                        <a:pt x="40" y="0"/>
                      </a:lnTo>
                      <a:lnTo>
                        <a:pt x="45" y="13"/>
                      </a:lnTo>
                      <a:lnTo>
                        <a:pt x="52" y="0"/>
                      </a:lnTo>
                      <a:lnTo>
                        <a:pt x="82" y="13"/>
                      </a:lnTo>
                      <a:lnTo>
                        <a:pt x="112" y="13"/>
                      </a:lnTo>
                      <a:lnTo>
                        <a:pt x="112" y="7"/>
                      </a:lnTo>
                      <a:lnTo>
                        <a:pt x="184" y="22"/>
                      </a:lnTo>
                      <a:lnTo>
                        <a:pt x="184" y="13"/>
                      </a:lnTo>
                      <a:lnTo>
                        <a:pt x="199" y="22"/>
                      </a:lnTo>
                      <a:lnTo>
                        <a:pt x="214" y="13"/>
                      </a:lnTo>
                      <a:lnTo>
                        <a:pt x="214" y="44"/>
                      </a:lnTo>
                      <a:lnTo>
                        <a:pt x="199" y="60"/>
                      </a:lnTo>
                      <a:lnTo>
                        <a:pt x="163" y="76"/>
                      </a:lnTo>
                      <a:lnTo>
                        <a:pt x="169" y="98"/>
                      </a:lnTo>
                      <a:lnTo>
                        <a:pt x="154" y="108"/>
                      </a:lnTo>
                      <a:lnTo>
                        <a:pt x="139" y="114"/>
                      </a:lnTo>
                      <a:lnTo>
                        <a:pt x="112" y="108"/>
                      </a:lnTo>
                      <a:lnTo>
                        <a:pt x="90" y="108"/>
                      </a:lnTo>
                      <a:lnTo>
                        <a:pt x="31" y="129"/>
                      </a:lnTo>
                      <a:lnTo>
                        <a:pt x="9" y="121"/>
                      </a:lnTo>
                      <a:lnTo>
                        <a:pt x="0" y="92"/>
                      </a:lnTo>
                      <a:lnTo>
                        <a:pt x="9" y="2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5" name="Freeform 99">
                  <a:extLst>
                    <a:ext uri="{FF2B5EF4-FFF2-40B4-BE49-F238E27FC236}">
                      <a16:creationId xmlns:a16="http://schemas.microsoft.com/office/drawing/2014/main" id="{923AB14C-6772-EA16-76A1-1C084CFF2E5A}"/>
                    </a:ext>
                  </a:extLst>
                </p:cNvPr>
                <p:cNvSpPr>
                  <a:spLocks/>
                </p:cNvSpPr>
                <p:nvPr/>
              </p:nvSpPr>
              <p:spPr bwMode="auto">
                <a:xfrm>
                  <a:off x="6512227" y="2341867"/>
                  <a:ext cx="282962" cy="606593"/>
                </a:xfrm>
                <a:custGeom>
                  <a:avLst/>
                  <a:gdLst/>
                  <a:ahLst/>
                  <a:cxnLst>
                    <a:cxn ang="0">
                      <a:pos x="165" y="0"/>
                    </a:cxn>
                    <a:cxn ang="0">
                      <a:pos x="153" y="15"/>
                    </a:cxn>
                    <a:cxn ang="0">
                      <a:pos x="138" y="44"/>
                    </a:cxn>
                    <a:cxn ang="0">
                      <a:pos x="153" y="192"/>
                    </a:cxn>
                    <a:cxn ang="0">
                      <a:pos x="123" y="237"/>
                    </a:cxn>
                    <a:cxn ang="0">
                      <a:pos x="123" y="268"/>
                    </a:cxn>
                    <a:cxn ang="0">
                      <a:pos x="57" y="246"/>
                    </a:cxn>
                    <a:cxn ang="0">
                      <a:pos x="27" y="246"/>
                    </a:cxn>
                    <a:cxn ang="0">
                      <a:pos x="6" y="246"/>
                    </a:cxn>
                    <a:cxn ang="0">
                      <a:pos x="0" y="237"/>
                    </a:cxn>
                    <a:cxn ang="0">
                      <a:pos x="0" y="161"/>
                    </a:cxn>
                    <a:cxn ang="0">
                      <a:pos x="6" y="0"/>
                    </a:cxn>
                    <a:cxn ang="0">
                      <a:pos x="165" y="0"/>
                    </a:cxn>
                  </a:cxnLst>
                  <a:rect l="0" t="0" r="r" b="b"/>
                  <a:pathLst>
                    <a:path w="166" h="269">
                      <a:moveTo>
                        <a:pt x="165" y="0"/>
                      </a:moveTo>
                      <a:lnTo>
                        <a:pt x="153" y="15"/>
                      </a:lnTo>
                      <a:lnTo>
                        <a:pt x="138" y="44"/>
                      </a:lnTo>
                      <a:lnTo>
                        <a:pt x="153" y="192"/>
                      </a:lnTo>
                      <a:lnTo>
                        <a:pt x="123" y="237"/>
                      </a:lnTo>
                      <a:lnTo>
                        <a:pt x="123" y="268"/>
                      </a:lnTo>
                      <a:lnTo>
                        <a:pt x="57" y="246"/>
                      </a:lnTo>
                      <a:lnTo>
                        <a:pt x="27" y="246"/>
                      </a:lnTo>
                      <a:lnTo>
                        <a:pt x="6" y="246"/>
                      </a:lnTo>
                      <a:lnTo>
                        <a:pt x="0" y="237"/>
                      </a:lnTo>
                      <a:lnTo>
                        <a:pt x="0" y="161"/>
                      </a:lnTo>
                      <a:lnTo>
                        <a:pt x="6" y="0"/>
                      </a:lnTo>
                      <a:lnTo>
                        <a:pt x="165"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6" name="Freeform 100">
                  <a:extLst>
                    <a:ext uri="{FF2B5EF4-FFF2-40B4-BE49-F238E27FC236}">
                      <a16:creationId xmlns:a16="http://schemas.microsoft.com/office/drawing/2014/main" id="{F1E904DC-2FDD-E8DD-9F74-693B8255B3AF}"/>
                    </a:ext>
                  </a:extLst>
                </p:cNvPr>
                <p:cNvSpPr>
                  <a:spLocks/>
                </p:cNvSpPr>
                <p:nvPr/>
              </p:nvSpPr>
              <p:spPr bwMode="auto">
                <a:xfrm>
                  <a:off x="7313952" y="3375322"/>
                  <a:ext cx="290822" cy="344485"/>
                </a:xfrm>
                <a:custGeom>
                  <a:avLst/>
                  <a:gdLst/>
                  <a:ahLst/>
                  <a:cxnLst>
                    <a:cxn ang="0">
                      <a:pos x="60" y="139"/>
                    </a:cxn>
                    <a:cxn ang="0">
                      <a:pos x="72" y="155"/>
                    </a:cxn>
                    <a:cxn ang="0">
                      <a:pos x="96" y="155"/>
                    </a:cxn>
                    <a:cxn ang="0">
                      <a:pos x="102" y="139"/>
                    </a:cxn>
                    <a:cxn ang="0">
                      <a:pos x="123" y="139"/>
                    </a:cxn>
                    <a:cxn ang="0">
                      <a:pos x="153" y="123"/>
                    </a:cxn>
                    <a:cxn ang="0">
                      <a:pos x="168" y="123"/>
                    </a:cxn>
                    <a:cxn ang="0">
                      <a:pos x="174" y="117"/>
                    </a:cxn>
                    <a:cxn ang="0">
                      <a:pos x="153" y="69"/>
                    </a:cxn>
                    <a:cxn ang="0">
                      <a:pos x="102" y="32"/>
                    </a:cxn>
                    <a:cxn ang="0">
                      <a:pos x="66" y="0"/>
                    </a:cxn>
                    <a:cxn ang="0">
                      <a:pos x="0" y="41"/>
                    </a:cxn>
                    <a:cxn ang="0">
                      <a:pos x="0" y="117"/>
                    </a:cxn>
                    <a:cxn ang="0">
                      <a:pos x="15" y="149"/>
                    </a:cxn>
                    <a:cxn ang="0">
                      <a:pos x="60" y="139"/>
                    </a:cxn>
                  </a:cxnLst>
                  <a:rect l="0" t="0" r="r" b="b"/>
                  <a:pathLst>
                    <a:path w="175" h="156">
                      <a:moveTo>
                        <a:pt x="60" y="139"/>
                      </a:moveTo>
                      <a:lnTo>
                        <a:pt x="72" y="155"/>
                      </a:lnTo>
                      <a:lnTo>
                        <a:pt x="96" y="155"/>
                      </a:lnTo>
                      <a:lnTo>
                        <a:pt x="102" y="139"/>
                      </a:lnTo>
                      <a:lnTo>
                        <a:pt x="123" y="139"/>
                      </a:lnTo>
                      <a:lnTo>
                        <a:pt x="153" y="123"/>
                      </a:lnTo>
                      <a:lnTo>
                        <a:pt x="168" y="123"/>
                      </a:lnTo>
                      <a:lnTo>
                        <a:pt x="174" y="117"/>
                      </a:lnTo>
                      <a:lnTo>
                        <a:pt x="153" y="69"/>
                      </a:lnTo>
                      <a:lnTo>
                        <a:pt x="102" y="32"/>
                      </a:lnTo>
                      <a:lnTo>
                        <a:pt x="66" y="0"/>
                      </a:lnTo>
                      <a:lnTo>
                        <a:pt x="0" y="41"/>
                      </a:lnTo>
                      <a:lnTo>
                        <a:pt x="0" y="117"/>
                      </a:lnTo>
                      <a:lnTo>
                        <a:pt x="15" y="149"/>
                      </a:lnTo>
                      <a:lnTo>
                        <a:pt x="60" y="13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7" name="Freeform 101">
                  <a:extLst>
                    <a:ext uri="{FF2B5EF4-FFF2-40B4-BE49-F238E27FC236}">
                      <a16:creationId xmlns:a16="http://schemas.microsoft.com/office/drawing/2014/main" id="{44575E27-AF77-B648-0A2B-E865C3E852C2}"/>
                    </a:ext>
                  </a:extLst>
                </p:cNvPr>
                <p:cNvSpPr>
                  <a:spLocks/>
                </p:cNvSpPr>
                <p:nvPr/>
              </p:nvSpPr>
              <p:spPr bwMode="auto">
                <a:xfrm>
                  <a:off x="5490420" y="2678863"/>
                  <a:ext cx="416583" cy="426862"/>
                </a:xfrm>
                <a:custGeom>
                  <a:avLst/>
                  <a:gdLst/>
                  <a:ahLst/>
                  <a:cxnLst>
                    <a:cxn ang="0">
                      <a:pos x="247" y="187"/>
                    </a:cxn>
                    <a:cxn ang="0">
                      <a:pos x="0" y="171"/>
                    </a:cxn>
                    <a:cxn ang="0">
                      <a:pos x="0" y="123"/>
                    </a:cxn>
                    <a:cxn ang="0">
                      <a:pos x="7" y="0"/>
                    </a:cxn>
                    <a:cxn ang="0">
                      <a:pos x="247" y="0"/>
                    </a:cxn>
                    <a:cxn ang="0">
                      <a:pos x="247" y="187"/>
                    </a:cxn>
                  </a:cxnLst>
                  <a:rect l="0" t="0" r="r" b="b"/>
                  <a:pathLst>
                    <a:path w="248" h="188">
                      <a:moveTo>
                        <a:pt x="247" y="187"/>
                      </a:moveTo>
                      <a:lnTo>
                        <a:pt x="0" y="171"/>
                      </a:lnTo>
                      <a:lnTo>
                        <a:pt x="0" y="123"/>
                      </a:lnTo>
                      <a:lnTo>
                        <a:pt x="7" y="0"/>
                      </a:lnTo>
                      <a:lnTo>
                        <a:pt x="247" y="0"/>
                      </a:lnTo>
                      <a:lnTo>
                        <a:pt x="247" y="18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8" name="Freeform 102">
                  <a:extLst>
                    <a:ext uri="{FF2B5EF4-FFF2-40B4-BE49-F238E27FC236}">
                      <a16:creationId xmlns:a16="http://schemas.microsoft.com/office/drawing/2014/main" id="{6E421030-CDF4-74AD-A72E-B89E354BE972}"/>
                    </a:ext>
                  </a:extLst>
                </p:cNvPr>
                <p:cNvSpPr>
                  <a:spLocks/>
                </p:cNvSpPr>
                <p:nvPr/>
              </p:nvSpPr>
              <p:spPr bwMode="auto">
                <a:xfrm>
                  <a:off x="7164611" y="2386800"/>
                  <a:ext cx="636664" cy="576638"/>
                </a:xfrm>
                <a:custGeom>
                  <a:avLst/>
                  <a:gdLst/>
                  <a:ahLst/>
                  <a:cxnLst>
                    <a:cxn ang="0">
                      <a:pos x="379" y="209"/>
                    </a:cxn>
                    <a:cxn ang="0">
                      <a:pos x="337" y="225"/>
                    </a:cxn>
                    <a:cxn ang="0">
                      <a:pos x="292" y="254"/>
                    </a:cxn>
                    <a:cxn ang="0">
                      <a:pos x="286" y="254"/>
                    </a:cxn>
                    <a:cxn ang="0">
                      <a:pos x="262" y="238"/>
                    </a:cxn>
                    <a:cxn ang="0">
                      <a:pos x="241" y="238"/>
                    </a:cxn>
                    <a:cxn ang="0">
                      <a:pos x="226" y="209"/>
                    </a:cxn>
                    <a:cxn ang="0">
                      <a:pos x="190" y="200"/>
                    </a:cxn>
                    <a:cxn ang="0">
                      <a:pos x="184" y="193"/>
                    </a:cxn>
                    <a:cxn ang="0">
                      <a:pos x="154" y="178"/>
                    </a:cxn>
                    <a:cxn ang="0">
                      <a:pos x="139" y="193"/>
                    </a:cxn>
                    <a:cxn ang="0">
                      <a:pos x="123" y="178"/>
                    </a:cxn>
                    <a:cxn ang="0">
                      <a:pos x="109" y="184"/>
                    </a:cxn>
                    <a:cxn ang="0">
                      <a:pos x="57" y="184"/>
                    </a:cxn>
                    <a:cxn ang="0">
                      <a:pos x="45" y="162"/>
                    </a:cxn>
                    <a:cxn ang="0">
                      <a:pos x="30" y="162"/>
                    </a:cxn>
                    <a:cxn ang="0">
                      <a:pos x="21" y="162"/>
                    </a:cxn>
                    <a:cxn ang="0">
                      <a:pos x="15" y="171"/>
                    </a:cxn>
                    <a:cxn ang="0">
                      <a:pos x="0" y="155"/>
                    </a:cxn>
                    <a:cxn ang="0">
                      <a:pos x="45" y="64"/>
                    </a:cxn>
                    <a:cxn ang="0">
                      <a:pos x="57" y="0"/>
                    </a:cxn>
                    <a:cxn ang="0">
                      <a:pos x="96" y="0"/>
                    </a:cxn>
                    <a:cxn ang="0">
                      <a:pos x="123" y="16"/>
                    </a:cxn>
                    <a:cxn ang="0">
                      <a:pos x="139" y="10"/>
                    </a:cxn>
                    <a:cxn ang="0">
                      <a:pos x="175" y="16"/>
                    </a:cxn>
                    <a:cxn ang="0">
                      <a:pos x="190" y="32"/>
                    </a:cxn>
                    <a:cxn ang="0">
                      <a:pos x="226" y="54"/>
                    </a:cxn>
                    <a:cxn ang="0">
                      <a:pos x="226" y="70"/>
                    </a:cxn>
                    <a:cxn ang="0">
                      <a:pos x="204" y="86"/>
                    </a:cxn>
                    <a:cxn ang="0">
                      <a:pos x="211" y="102"/>
                    </a:cxn>
                    <a:cxn ang="0">
                      <a:pos x="235" y="102"/>
                    </a:cxn>
                    <a:cxn ang="0">
                      <a:pos x="277" y="92"/>
                    </a:cxn>
                    <a:cxn ang="0">
                      <a:pos x="292" y="124"/>
                    </a:cxn>
                    <a:cxn ang="0">
                      <a:pos x="307" y="130"/>
                    </a:cxn>
                    <a:cxn ang="0">
                      <a:pos x="307" y="146"/>
                    </a:cxn>
                    <a:cxn ang="0">
                      <a:pos x="350" y="178"/>
                    </a:cxn>
                    <a:cxn ang="0">
                      <a:pos x="379" y="209"/>
                    </a:cxn>
                  </a:cxnLst>
                  <a:rect l="0" t="0" r="r" b="b"/>
                  <a:pathLst>
                    <a:path w="380" h="255">
                      <a:moveTo>
                        <a:pt x="379" y="209"/>
                      </a:moveTo>
                      <a:lnTo>
                        <a:pt x="337" y="225"/>
                      </a:lnTo>
                      <a:lnTo>
                        <a:pt x="292" y="254"/>
                      </a:lnTo>
                      <a:lnTo>
                        <a:pt x="286" y="254"/>
                      </a:lnTo>
                      <a:lnTo>
                        <a:pt x="262" y="238"/>
                      </a:lnTo>
                      <a:lnTo>
                        <a:pt x="241" y="238"/>
                      </a:lnTo>
                      <a:lnTo>
                        <a:pt x="226" y="209"/>
                      </a:lnTo>
                      <a:lnTo>
                        <a:pt x="190" y="200"/>
                      </a:lnTo>
                      <a:lnTo>
                        <a:pt x="184" y="193"/>
                      </a:lnTo>
                      <a:lnTo>
                        <a:pt x="154" y="178"/>
                      </a:lnTo>
                      <a:lnTo>
                        <a:pt x="139" y="193"/>
                      </a:lnTo>
                      <a:lnTo>
                        <a:pt x="123" y="178"/>
                      </a:lnTo>
                      <a:lnTo>
                        <a:pt x="109" y="184"/>
                      </a:lnTo>
                      <a:lnTo>
                        <a:pt x="57" y="184"/>
                      </a:lnTo>
                      <a:lnTo>
                        <a:pt x="45" y="162"/>
                      </a:lnTo>
                      <a:lnTo>
                        <a:pt x="30" y="162"/>
                      </a:lnTo>
                      <a:lnTo>
                        <a:pt x="21" y="162"/>
                      </a:lnTo>
                      <a:lnTo>
                        <a:pt x="15" y="171"/>
                      </a:lnTo>
                      <a:lnTo>
                        <a:pt x="0" y="155"/>
                      </a:lnTo>
                      <a:lnTo>
                        <a:pt x="45" y="64"/>
                      </a:lnTo>
                      <a:lnTo>
                        <a:pt x="57" y="0"/>
                      </a:lnTo>
                      <a:lnTo>
                        <a:pt x="96" y="0"/>
                      </a:lnTo>
                      <a:lnTo>
                        <a:pt x="123" y="16"/>
                      </a:lnTo>
                      <a:lnTo>
                        <a:pt x="139" y="10"/>
                      </a:lnTo>
                      <a:lnTo>
                        <a:pt x="175" y="16"/>
                      </a:lnTo>
                      <a:lnTo>
                        <a:pt x="190" y="32"/>
                      </a:lnTo>
                      <a:lnTo>
                        <a:pt x="226" y="54"/>
                      </a:lnTo>
                      <a:lnTo>
                        <a:pt x="226" y="70"/>
                      </a:lnTo>
                      <a:lnTo>
                        <a:pt x="204" y="86"/>
                      </a:lnTo>
                      <a:lnTo>
                        <a:pt x="211" y="102"/>
                      </a:lnTo>
                      <a:lnTo>
                        <a:pt x="235" y="102"/>
                      </a:lnTo>
                      <a:lnTo>
                        <a:pt x="277" y="92"/>
                      </a:lnTo>
                      <a:lnTo>
                        <a:pt x="292" y="124"/>
                      </a:lnTo>
                      <a:lnTo>
                        <a:pt x="307" y="130"/>
                      </a:lnTo>
                      <a:lnTo>
                        <a:pt x="307" y="146"/>
                      </a:lnTo>
                      <a:lnTo>
                        <a:pt x="350" y="178"/>
                      </a:lnTo>
                      <a:lnTo>
                        <a:pt x="379" y="209"/>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49" name="Freeform 103">
                  <a:extLst>
                    <a:ext uri="{FF2B5EF4-FFF2-40B4-BE49-F238E27FC236}">
                      <a16:creationId xmlns:a16="http://schemas.microsoft.com/office/drawing/2014/main" id="{23DD69B6-1BCC-17FF-9E47-73B567D65958}"/>
                    </a:ext>
                  </a:extLst>
                </p:cNvPr>
                <p:cNvSpPr>
                  <a:spLocks/>
                </p:cNvSpPr>
                <p:nvPr/>
              </p:nvSpPr>
              <p:spPr bwMode="auto">
                <a:xfrm>
                  <a:off x="6166384" y="3442721"/>
                  <a:ext cx="565924" cy="456817"/>
                </a:xfrm>
                <a:custGeom>
                  <a:avLst/>
                  <a:gdLst/>
                  <a:ahLst/>
                  <a:cxnLst>
                    <a:cxn ang="0">
                      <a:pos x="153" y="0"/>
                    </a:cxn>
                    <a:cxn ang="0">
                      <a:pos x="256" y="38"/>
                    </a:cxn>
                    <a:cxn ang="0">
                      <a:pos x="292" y="70"/>
                    </a:cxn>
                    <a:cxn ang="0">
                      <a:pos x="334" y="130"/>
                    </a:cxn>
                    <a:cxn ang="0">
                      <a:pos x="328" y="139"/>
                    </a:cxn>
                    <a:cxn ang="0">
                      <a:pos x="313" y="155"/>
                    </a:cxn>
                    <a:cxn ang="0">
                      <a:pos x="298" y="177"/>
                    </a:cxn>
                    <a:cxn ang="0">
                      <a:pos x="240" y="171"/>
                    </a:cxn>
                    <a:cxn ang="0">
                      <a:pos x="225" y="171"/>
                    </a:cxn>
                    <a:cxn ang="0">
                      <a:pos x="211" y="171"/>
                    </a:cxn>
                    <a:cxn ang="0">
                      <a:pos x="144" y="184"/>
                    </a:cxn>
                    <a:cxn ang="0">
                      <a:pos x="66" y="199"/>
                    </a:cxn>
                    <a:cxn ang="0">
                      <a:pos x="0" y="171"/>
                    </a:cxn>
                    <a:cxn ang="0">
                      <a:pos x="20" y="145"/>
                    </a:cxn>
                    <a:cxn ang="0">
                      <a:pos x="123" y="32"/>
                    </a:cxn>
                    <a:cxn ang="0">
                      <a:pos x="153" y="0"/>
                    </a:cxn>
                  </a:cxnLst>
                  <a:rect l="0" t="0" r="r" b="b"/>
                  <a:pathLst>
                    <a:path w="335" h="200">
                      <a:moveTo>
                        <a:pt x="153" y="0"/>
                      </a:moveTo>
                      <a:lnTo>
                        <a:pt x="256" y="38"/>
                      </a:lnTo>
                      <a:lnTo>
                        <a:pt x="292" y="70"/>
                      </a:lnTo>
                      <a:lnTo>
                        <a:pt x="334" y="130"/>
                      </a:lnTo>
                      <a:lnTo>
                        <a:pt x="328" y="139"/>
                      </a:lnTo>
                      <a:lnTo>
                        <a:pt x="313" y="155"/>
                      </a:lnTo>
                      <a:lnTo>
                        <a:pt x="298" y="177"/>
                      </a:lnTo>
                      <a:lnTo>
                        <a:pt x="240" y="171"/>
                      </a:lnTo>
                      <a:lnTo>
                        <a:pt x="225" y="171"/>
                      </a:lnTo>
                      <a:lnTo>
                        <a:pt x="211" y="171"/>
                      </a:lnTo>
                      <a:lnTo>
                        <a:pt x="144" y="184"/>
                      </a:lnTo>
                      <a:lnTo>
                        <a:pt x="66" y="199"/>
                      </a:lnTo>
                      <a:lnTo>
                        <a:pt x="0" y="171"/>
                      </a:lnTo>
                      <a:lnTo>
                        <a:pt x="20" y="145"/>
                      </a:lnTo>
                      <a:lnTo>
                        <a:pt x="123" y="32"/>
                      </a:lnTo>
                      <a:lnTo>
                        <a:pt x="153"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0" name="Freeform 104">
                  <a:extLst>
                    <a:ext uri="{FF2B5EF4-FFF2-40B4-BE49-F238E27FC236}">
                      <a16:creationId xmlns:a16="http://schemas.microsoft.com/office/drawing/2014/main" id="{E06A26F9-4449-1C8D-265C-C21B2E33D952}"/>
                    </a:ext>
                  </a:extLst>
                </p:cNvPr>
                <p:cNvSpPr>
                  <a:spLocks/>
                </p:cNvSpPr>
                <p:nvPr/>
              </p:nvSpPr>
              <p:spPr bwMode="auto">
                <a:xfrm>
                  <a:off x="2857304" y="3203080"/>
                  <a:ext cx="416583" cy="591616"/>
                </a:xfrm>
                <a:custGeom>
                  <a:avLst/>
                  <a:gdLst/>
                  <a:ahLst/>
                  <a:cxnLst>
                    <a:cxn ang="0">
                      <a:pos x="0" y="47"/>
                    </a:cxn>
                    <a:cxn ang="0">
                      <a:pos x="31" y="38"/>
                    </a:cxn>
                    <a:cxn ang="0">
                      <a:pos x="52" y="16"/>
                    </a:cxn>
                    <a:cxn ang="0">
                      <a:pos x="88" y="9"/>
                    </a:cxn>
                    <a:cxn ang="0">
                      <a:pos x="133" y="16"/>
                    </a:cxn>
                    <a:cxn ang="0">
                      <a:pos x="146" y="0"/>
                    </a:cxn>
                    <a:cxn ang="0">
                      <a:pos x="146" y="31"/>
                    </a:cxn>
                    <a:cxn ang="0">
                      <a:pos x="169" y="31"/>
                    </a:cxn>
                    <a:cxn ang="0">
                      <a:pos x="184" y="63"/>
                    </a:cxn>
                    <a:cxn ang="0">
                      <a:pos x="197" y="92"/>
                    </a:cxn>
                    <a:cxn ang="0">
                      <a:pos x="221" y="92"/>
                    </a:cxn>
                    <a:cxn ang="0">
                      <a:pos x="236" y="117"/>
                    </a:cxn>
                    <a:cxn ang="0">
                      <a:pos x="227" y="170"/>
                    </a:cxn>
                    <a:cxn ang="0">
                      <a:pos x="236" y="183"/>
                    </a:cxn>
                    <a:cxn ang="0">
                      <a:pos x="248" y="193"/>
                    </a:cxn>
                    <a:cxn ang="0">
                      <a:pos x="205" y="246"/>
                    </a:cxn>
                    <a:cxn ang="0">
                      <a:pos x="191" y="246"/>
                    </a:cxn>
                    <a:cxn ang="0">
                      <a:pos x="160" y="262"/>
                    </a:cxn>
                    <a:cxn ang="0">
                      <a:pos x="146" y="246"/>
                    </a:cxn>
                    <a:cxn ang="0">
                      <a:pos x="133" y="224"/>
                    </a:cxn>
                    <a:cxn ang="0">
                      <a:pos x="109" y="208"/>
                    </a:cxn>
                    <a:cxn ang="0">
                      <a:pos x="82" y="177"/>
                    </a:cxn>
                    <a:cxn ang="0">
                      <a:pos x="58" y="170"/>
                    </a:cxn>
                    <a:cxn ang="0">
                      <a:pos x="58" y="154"/>
                    </a:cxn>
                    <a:cxn ang="0">
                      <a:pos x="37" y="145"/>
                    </a:cxn>
                    <a:cxn ang="0">
                      <a:pos x="52" y="123"/>
                    </a:cxn>
                    <a:cxn ang="0">
                      <a:pos x="37" y="107"/>
                    </a:cxn>
                    <a:cxn ang="0">
                      <a:pos x="46" y="85"/>
                    </a:cxn>
                    <a:cxn ang="0">
                      <a:pos x="31" y="75"/>
                    </a:cxn>
                    <a:cxn ang="0">
                      <a:pos x="37" y="63"/>
                    </a:cxn>
                    <a:cxn ang="0">
                      <a:pos x="22" y="53"/>
                    </a:cxn>
                    <a:cxn ang="0">
                      <a:pos x="0" y="53"/>
                    </a:cxn>
                    <a:cxn ang="0">
                      <a:pos x="0" y="47"/>
                    </a:cxn>
                  </a:cxnLst>
                  <a:rect l="0" t="0" r="r" b="b"/>
                  <a:pathLst>
                    <a:path w="249" h="263">
                      <a:moveTo>
                        <a:pt x="0" y="47"/>
                      </a:moveTo>
                      <a:lnTo>
                        <a:pt x="31" y="38"/>
                      </a:lnTo>
                      <a:lnTo>
                        <a:pt x="52" y="16"/>
                      </a:lnTo>
                      <a:lnTo>
                        <a:pt x="88" y="9"/>
                      </a:lnTo>
                      <a:lnTo>
                        <a:pt x="133" y="16"/>
                      </a:lnTo>
                      <a:lnTo>
                        <a:pt x="146" y="0"/>
                      </a:lnTo>
                      <a:lnTo>
                        <a:pt x="146" y="31"/>
                      </a:lnTo>
                      <a:lnTo>
                        <a:pt x="169" y="31"/>
                      </a:lnTo>
                      <a:lnTo>
                        <a:pt x="184" y="63"/>
                      </a:lnTo>
                      <a:lnTo>
                        <a:pt x="197" y="92"/>
                      </a:lnTo>
                      <a:lnTo>
                        <a:pt x="221" y="92"/>
                      </a:lnTo>
                      <a:lnTo>
                        <a:pt x="236" y="117"/>
                      </a:lnTo>
                      <a:lnTo>
                        <a:pt x="227" y="170"/>
                      </a:lnTo>
                      <a:lnTo>
                        <a:pt x="236" y="183"/>
                      </a:lnTo>
                      <a:lnTo>
                        <a:pt x="248" y="193"/>
                      </a:lnTo>
                      <a:lnTo>
                        <a:pt x="205" y="246"/>
                      </a:lnTo>
                      <a:lnTo>
                        <a:pt x="191" y="246"/>
                      </a:lnTo>
                      <a:lnTo>
                        <a:pt x="160" y="262"/>
                      </a:lnTo>
                      <a:lnTo>
                        <a:pt x="146" y="246"/>
                      </a:lnTo>
                      <a:lnTo>
                        <a:pt x="133" y="224"/>
                      </a:lnTo>
                      <a:lnTo>
                        <a:pt x="109" y="208"/>
                      </a:lnTo>
                      <a:lnTo>
                        <a:pt x="82" y="177"/>
                      </a:lnTo>
                      <a:lnTo>
                        <a:pt x="58" y="170"/>
                      </a:lnTo>
                      <a:lnTo>
                        <a:pt x="58" y="154"/>
                      </a:lnTo>
                      <a:lnTo>
                        <a:pt x="37" y="145"/>
                      </a:lnTo>
                      <a:lnTo>
                        <a:pt x="52" y="123"/>
                      </a:lnTo>
                      <a:lnTo>
                        <a:pt x="37" y="107"/>
                      </a:lnTo>
                      <a:lnTo>
                        <a:pt x="46" y="85"/>
                      </a:lnTo>
                      <a:lnTo>
                        <a:pt x="31" y="75"/>
                      </a:lnTo>
                      <a:lnTo>
                        <a:pt x="37" y="63"/>
                      </a:lnTo>
                      <a:lnTo>
                        <a:pt x="22" y="53"/>
                      </a:lnTo>
                      <a:lnTo>
                        <a:pt x="0" y="53"/>
                      </a:lnTo>
                      <a:lnTo>
                        <a:pt x="0" y="4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1" name="Freeform 105">
                  <a:extLst>
                    <a:ext uri="{FF2B5EF4-FFF2-40B4-BE49-F238E27FC236}">
                      <a16:creationId xmlns:a16="http://schemas.microsoft.com/office/drawing/2014/main" id="{B617F5A9-50FC-73C0-1B45-8BCFF4274D20}"/>
                    </a:ext>
                  </a:extLst>
                </p:cNvPr>
                <p:cNvSpPr>
                  <a:spLocks/>
                </p:cNvSpPr>
                <p:nvPr/>
              </p:nvSpPr>
              <p:spPr bwMode="auto">
                <a:xfrm>
                  <a:off x="3273886" y="3547565"/>
                  <a:ext cx="393002" cy="419373"/>
                </a:xfrm>
                <a:custGeom>
                  <a:avLst/>
                  <a:gdLst/>
                  <a:ahLst/>
                  <a:cxnLst>
                    <a:cxn ang="0">
                      <a:pos x="184" y="162"/>
                    </a:cxn>
                    <a:cxn ang="0">
                      <a:pos x="178" y="146"/>
                    </a:cxn>
                    <a:cxn ang="0">
                      <a:pos x="148" y="168"/>
                    </a:cxn>
                    <a:cxn ang="0">
                      <a:pos x="133" y="168"/>
                    </a:cxn>
                    <a:cxn ang="0">
                      <a:pos x="87" y="184"/>
                    </a:cxn>
                    <a:cxn ang="0">
                      <a:pos x="60" y="98"/>
                    </a:cxn>
                    <a:cxn ang="0">
                      <a:pos x="0" y="38"/>
                    </a:cxn>
                    <a:cxn ang="0">
                      <a:pos x="24" y="23"/>
                    </a:cxn>
                    <a:cxn ang="0">
                      <a:pos x="40" y="23"/>
                    </a:cxn>
                    <a:cxn ang="0">
                      <a:pos x="87" y="29"/>
                    </a:cxn>
                    <a:cxn ang="0">
                      <a:pos x="103" y="29"/>
                    </a:cxn>
                    <a:cxn ang="0">
                      <a:pos x="133" y="29"/>
                    </a:cxn>
                    <a:cxn ang="0">
                      <a:pos x="163" y="16"/>
                    </a:cxn>
                    <a:cxn ang="0">
                      <a:pos x="184" y="16"/>
                    </a:cxn>
                    <a:cxn ang="0">
                      <a:pos x="184" y="7"/>
                    </a:cxn>
                    <a:cxn ang="0">
                      <a:pos x="205" y="0"/>
                    </a:cxn>
                    <a:cxn ang="0">
                      <a:pos x="235" y="16"/>
                    </a:cxn>
                    <a:cxn ang="0">
                      <a:pos x="235" y="29"/>
                    </a:cxn>
                    <a:cxn ang="0">
                      <a:pos x="235" y="54"/>
                    </a:cxn>
                    <a:cxn ang="0">
                      <a:pos x="199" y="108"/>
                    </a:cxn>
                    <a:cxn ang="0">
                      <a:pos x="190" y="152"/>
                    </a:cxn>
                    <a:cxn ang="0">
                      <a:pos x="184" y="162"/>
                    </a:cxn>
                  </a:cxnLst>
                  <a:rect l="0" t="0" r="r" b="b"/>
                  <a:pathLst>
                    <a:path w="236" h="185">
                      <a:moveTo>
                        <a:pt x="184" y="162"/>
                      </a:moveTo>
                      <a:lnTo>
                        <a:pt x="178" y="146"/>
                      </a:lnTo>
                      <a:lnTo>
                        <a:pt x="148" y="168"/>
                      </a:lnTo>
                      <a:lnTo>
                        <a:pt x="133" y="168"/>
                      </a:lnTo>
                      <a:lnTo>
                        <a:pt x="87" y="184"/>
                      </a:lnTo>
                      <a:lnTo>
                        <a:pt x="60" y="98"/>
                      </a:lnTo>
                      <a:lnTo>
                        <a:pt x="0" y="38"/>
                      </a:lnTo>
                      <a:lnTo>
                        <a:pt x="24" y="23"/>
                      </a:lnTo>
                      <a:lnTo>
                        <a:pt x="40" y="23"/>
                      </a:lnTo>
                      <a:lnTo>
                        <a:pt x="87" y="29"/>
                      </a:lnTo>
                      <a:lnTo>
                        <a:pt x="103" y="29"/>
                      </a:lnTo>
                      <a:lnTo>
                        <a:pt x="133" y="29"/>
                      </a:lnTo>
                      <a:lnTo>
                        <a:pt x="163" y="16"/>
                      </a:lnTo>
                      <a:lnTo>
                        <a:pt x="184" y="16"/>
                      </a:lnTo>
                      <a:lnTo>
                        <a:pt x="184" y="7"/>
                      </a:lnTo>
                      <a:lnTo>
                        <a:pt x="205" y="0"/>
                      </a:lnTo>
                      <a:lnTo>
                        <a:pt x="235" y="16"/>
                      </a:lnTo>
                      <a:lnTo>
                        <a:pt x="235" y="29"/>
                      </a:lnTo>
                      <a:lnTo>
                        <a:pt x="235" y="54"/>
                      </a:lnTo>
                      <a:lnTo>
                        <a:pt x="199" y="108"/>
                      </a:lnTo>
                      <a:lnTo>
                        <a:pt x="190" y="152"/>
                      </a:lnTo>
                      <a:lnTo>
                        <a:pt x="184" y="16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2" name="Freeform 106">
                  <a:extLst>
                    <a:ext uri="{FF2B5EF4-FFF2-40B4-BE49-F238E27FC236}">
                      <a16:creationId xmlns:a16="http://schemas.microsoft.com/office/drawing/2014/main" id="{944FD304-3A90-CE2A-BF7F-5FB25E8A39AF}"/>
                    </a:ext>
                  </a:extLst>
                </p:cNvPr>
                <p:cNvSpPr>
                  <a:spLocks/>
                </p:cNvSpPr>
                <p:nvPr/>
              </p:nvSpPr>
              <p:spPr bwMode="auto">
                <a:xfrm>
                  <a:off x="7824855" y="2341867"/>
                  <a:ext cx="416583" cy="344485"/>
                </a:xfrm>
                <a:custGeom>
                  <a:avLst/>
                  <a:gdLst/>
                  <a:ahLst/>
                  <a:cxnLst>
                    <a:cxn ang="0">
                      <a:pos x="247" y="139"/>
                    </a:cxn>
                    <a:cxn ang="0">
                      <a:pos x="232" y="152"/>
                    </a:cxn>
                    <a:cxn ang="0">
                      <a:pos x="0" y="152"/>
                    </a:cxn>
                    <a:cxn ang="0">
                      <a:pos x="30" y="44"/>
                    </a:cxn>
                    <a:cxn ang="0">
                      <a:pos x="36" y="38"/>
                    </a:cxn>
                    <a:cxn ang="0">
                      <a:pos x="66" y="31"/>
                    </a:cxn>
                    <a:cxn ang="0">
                      <a:pos x="57" y="16"/>
                    </a:cxn>
                    <a:cxn ang="0">
                      <a:pos x="30" y="16"/>
                    </a:cxn>
                    <a:cxn ang="0">
                      <a:pos x="15" y="0"/>
                    </a:cxn>
                    <a:cxn ang="0">
                      <a:pos x="138" y="0"/>
                    </a:cxn>
                    <a:cxn ang="0">
                      <a:pos x="144" y="22"/>
                    </a:cxn>
                    <a:cxn ang="0">
                      <a:pos x="117" y="38"/>
                    </a:cxn>
                    <a:cxn ang="0">
                      <a:pos x="123" y="70"/>
                    </a:cxn>
                    <a:cxn ang="0">
                      <a:pos x="183" y="92"/>
                    </a:cxn>
                    <a:cxn ang="0">
                      <a:pos x="205" y="92"/>
                    </a:cxn>
                    <a:cxn ang="0">
                      <a:pos x="247" y="130"/>
                    </a:cxn>
                    <a:cxn ang="0">
                      <a:pos x="247" y="139"/>
                    </a:cxn>
                  </a:cxnLst>
                  <a:rect l="0" t="0" r="r" b="b"/>
                  <a:pathLst>
                    <a:path w="248" h="153">
                      <a:moveTo>
                        <a:pt x="247" y="139"/>
                      </a:moveTo>
                      <a:lnTo>
                        <a:pt x="232" y="152"/>
                      </a:lnTo>
                      <a:lnTo>
                        <a:pt x="0" y="152"/>
                      </a:lnTo>
                      <a:lnTo>
                        <a:pt x="30" y="44"/>
                      </a:lnTo>
                      <a:lnTo>
                        <a:pt x="36" y="38"/>
                      </a:lnTo>
                      <a:lnTo>
                        <a:pt x="66" y="31"/>
                      </a:lnTo>
                      <a:lnTo>
                        <a:pt x="57" y="16"/>
                      </a:lnTo>
                      <a:lnTo>
                        <a:pt x="30" y="16"/>
                      </a:lnTo>
                      <a:lnTo>
                        <a:pt x="15" y="0"/>
                      </a:lnTo>
                      <a:lnTo>
                        <a:pt x="138" y="0"/>
                      </a:lnTo>
                      <a:lnTo>
                        <a:pt x="144" y="22"/>
                      </a:lnTo>
                      <a:lnTo>
                        <a:pt x="117" y="38"/>
                      </a:lnTo>
                      <a:lnTo>
                        <a:pt x="123" y="70"/>
                      </a:lnTo>
                      <a:lnTo>
                        <a:pt x="183" y="92"/>
                      </a:lnTo>
                      <a:lnTo>
                        <a:pt x="205" y="92"/>
                      </a:lnTo>
                      <a:lnTo>
                        <a:pt x="247" y="130"/>
                      </a:lnTo>
                      <a:lnTo>
                        <a:pt x="247" y="139"/>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3" name="Freeform 107">
                  <a:extLst>
                    <a:ext uri="{FF2B5EF4-FFF2-40B4-BE49-F238E27FC236}">
                      <a16:creationId xmlns:a16="http://schemas.microsoft.com/office/drawing/2014/main" id="{9DEADC85-24FF-E0CC-0E0A-D09DB1F3FF52}"/>
                    </a:ext>
                  </a:extLst>
                </p:cNvPr>
                <p:cNvSpPr>
                  <a:spLocks/>
                </p:cNvSpPr>
                <p:nvPr/>
              </p:nvSpPr>
              <p:spPr bwMode="auto">
                <a:xfrm>
                  <a:off x="5977743" y="3877072"/>
                  <a:ext cx="345842" cy="441840"/>
                </a:xfrm>
                <a:custGeom>
                  <a:avLst/>
                  <a:gdLst/>
                  <a:ahLst/>
                  <a:cxnLst>
                    <a:cxn ang="0">
                      <a:pos x="163" y="44"/>
                    </a:cxn>
                    <a:cxn ang="0">
                      <a:pos x="178" y="85"/>
                    </a:cxn>
                    <a:cxn ang="0">
                      <a:pos x="205" y="130"/>
                    </a:cxn>
                    <a:cxn ang="0">
                      <a:pos x="127" y="193"/>
                    </a:cxn>
                    <a:cxn ang="0">
                      <a:pos x="52" y="193"/>
                    </a:cxn>
                    <a:cxn ang="0">
                      <a:pos x="46" y="139"/>
                    </a:cxn>
                    <a:cxn ang="0">
                      <a:pos x="0" y="85"/>
                    </a:cxn>
                    <a:cxn ang="0">
                      <a:pos x="61" y="31"/>
                    </a:cxn>
                    <a:cxn ang="0">
                      <a:pos x="103" y="0"/>
                    </a:cxn>
                    <a:cxn ang="0">
                      <a:pos x="148" y="22"/>
                    </a:cxn>
                    <a:cxn ang="0">
                      <a:pos x="178" y="22"/>
                    </a:cxn>
                    <a:cxn ang="0">
                      <a:pos x="163" y="44"/>
                    </a:cxn>
                  </a:cxnLst>
                  <a:rect l="0" t="0" r="r" b="b"/>
                  <a:pathLst>
                    <a:path w="206" h="194">
                      <a:moveTo>
                        <a:pt x="163" y="44"/>
                      </a:moveTo>
                      <a:lnTo>
                        <a:pt x="178" y="85"/>
                      </a:lnTo>
                      <a:lnTo>
                        <a:pt x="205" y="130"/>
                      </a:lnTo>
                      <a:lnTo>
                        <a:pt x="127" y="193"/>
                      </a:lnTo>
                      <a:lnTo>
                        <a:pt x="52" y="193"/>
                      </a:lnTo>
                      <a:lnTo>
                        <a:pt x="46" y="139"/>
                      </a:lnTo>
                      <a:lnTo>
                        <a:pt x="0" y="85"/>
                      </a:lnTo>
                      <a:lnTo>
                        <a:pt x="61" y="31"/>
                      </a:lnTo>
                      <a:lnTo>
                        <a:pt x="103" y="0"/>
                      </a:lnTo>
                      <a:lnTo>
                        <a:pt x="148" y="22"/>
                      </a:lnTo>
                      <a:lnTo>
                        <a:pt x="178" y="22"/>
                      </a:lnTo>
                      <a:lnTo>
                        <a:pt x="163" y="44"/>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4" name="Freeform 108">
                  <a:extLst>
                    <a:ext uri="{FF2B5EF4-FFF2-40B4-BE49-F238E27FC236}">
                      <a16:creationId xmlns:a16="http://schemas.microsoft.com/office/drawing/2014/main" id="{179D901F-FBB1-78C4-BA06-5734ADE6B65B}"/>
                    </a:ext>
                  </a:extLst>
                </p:cNvPr>
                <p:cNvSpPr>
                  <a:spLocks/>
                </p:cNvSpPr>
                <p:nvPr/>
              </p:nvSpPr>
              <p:spPr bwMode="auto">
                <a:xfrm>
                  <a:off x="8288598" y="3307923"/>
                  <a:ext cx="620944" cy="449328"/>
                </a:xfrm>
                <a:custGeom>
                  <a:avLst/>
                  <a:gdLst/>
                  <a:ahLst/>
                  <a:cxnLst>
                    <a:cxn ang="0">
                      <a:pos x="365" y="70"/>
                    </a:cxn>
                    <a:cxn ang="0">
                      <a:pos x="350" y="82"/>
                    </a:cxn>
                    <a:cxn ang="0">
                      <a:pos x="323" y="108"/>
                    </a:cxn>
                    <a:cxn ang="0">
                      <a:pos x="308" y="130"/>
                    </a:cxn>
                    <a:cxn ang="0">
                      <a:pos x="293" y="146"/>
                    </a:cxn>
                    <a:cxn ang="0">
                      <a:pos x="272" y="177"/>
                    </a:cxn>
                    <a:cxn ang="0">
                      <a:pos x="226" y="199"/>
                    </a:cxn>
                    <a:cxn ang="0">
                      <a:pos x="196" y="184"/>
                    </a:cxn>
                    <a:cxn ang="0">
                      <a:pos x="190" y="168"/>
                    </a:cxn>
                    <a:cxn ang="0">
                      <a:pos x="184" y="184"/>
                    </a:cxn>
                    <a:cxn ang="0">
                      <a:pos x="160" y="184"/>
                    </a:cxn>
                    <a:cxn ang="0">
                      <a:pos x="145" y="177"/>
                    </a:cxn>
                    <a:cxn ang="0">
                      <a:pos x="145" y="168"/>
                    </a:cxn>
                    <a:cxn ang="0">
                      <a:pos x="133" y="168"/>
                    </a:cxn>
                    <a:cxn ang="0">
                      <a:pos x="109" y="152"/>
                    </a:cxn>
                    <a:cxn ang="0">
                      <a:pos x="118" y="146"/>
                    </a:cxn>
                    <a:cxn ang="0">
                      <a:pos x="109" y="130"/>
                    </a:cxn>
                    <a:cxn ang="0">
                      <a:pos x="109" y="124"/>
                    </a:cxn>
                    <a:cxn ang="0">
                      <a:pos x="97" y="130"/>
                    </a:cxn>
                    <a:cxn ang="0">
                      <a:pos x="97" y="146"/>
                    </a:cxn>
                    <a:cxn ang="0">
                      <a:pos x="88" y="161"/>
                    </a:cxn>
                    <a:cxn ang="0">
                      <a:pos x="73" y="152"/>
                    </a:cxn>
                    <a:cxn ang="0">
                      <a:pos x="67" y="168"/>
                    </a:cxn>
                    <a:cxn ang="0">
                      <a:pos x="58" y="161"/>
                    </a:cxn>
                    <a:cxn ang="0">
                      <a:pos x="52" y="136"/>
                    </a:cxn>
                    <a:cxn ang="0">
                      <a:pos x="46" y="136"/>
                    </a:cxn>
                    <a:cxn ang="0">
                      <a:pos x="46" y="124"/>
                    </a:cxn>
                    <a:cxn ang="0">
                      <a:pos x="52" y="114"/>
                    </a:cxn>
                    <a:cxn ang="0">
                      <a:pos x="37" y="124"/>
                    </a:cxn>
                    <a:cxn ang="0">
                      <a:pos x="67" y="108"/>
                    </a:cxn>
                    <a:cxn ang="0">
                      <a:pos x="88" y="76"/>
                    </a:cxn>
                    <a:cxn ang="0">
                      <a:pos x="58" y="60"/>
                    </a:cxn>
                    <a:cxn ang="0">
                      <a:pos x="16" y="44"/>
                    </a:cxn>
                    <a:cxn ang="0">
                      <a:pos x="0" y="0"/>
                    </a:cxn>
                    <a:cxn ang="0">
                      <a:pos x="175" y="7"/>
                    </a:cxn>
                    <a:cxn ang="0">
                      <a:pos x="205" y="60"/>
                    </a:cxn>
                    <a:cxn ang="0">
                      <a:pos x="236" y="0"/>
                    </a:cxn>
                    <a:cxn ang="0">
                      <a:pos x="287" y="22"/>
                    </a:cxn>
                    <a:cxn ang="0">
                      <a:pos x="350" y="22"/>
                    </a:cxn>
                    <a:cxn ang="0">
                      <a:pos x="350" y="54"/>
                    </a:cxn>
                  </a:cxnLst>
                  <a:rect l="0" t="0" r="r" b="b"/>
                  <a:pathLst>
                    <a:path w="366" h="200">
                      <a:moveTo>
                        <a:pt x="350" y="54"/>
                      </a:moveTo>
                      <a:lnTo>
                        <a:pt x="365" y="70"/>
                      </a:lnTo>
                      <a:lnTo>
                        <a:pt x="350" y="76"/>
                      </a:lnTo>
                      <a:lnTo>
                        <a:pt x="350" y="82"/>
                      </a:lnTo>
                      <a:lnTo>
                        <a:pt x="314" y="98"/>
                      </a:lnTo>
                      <a:lnTo>
                        <a:pt x="323" y="108"/>
                      </a:lnTo>
                      <a:lnTo>
                        <a:pt x="308" y="124"/>
                      </a:lnTo>
                      <a:lnTo>
                        <a:pt x="308" y="130"/>
                      </a:lnTo>
                      <a:lnTo>
                        <a:pt x="299" y="152"/>
                      </a:lnTo>
                      <a:lnTo>
                        <a:pt x="293" y="146"/>
                      </a:lnTo>
                      <a:lnTo>
                        <a:pt x="278" y="146"/>
                      </a:lnTo>
                      <a:lnTo>
                        <a:pt x="272" y="177"/>
                      </a:lnTo>
                      <a:lnTo>
                        <a:pt x="236" y="184"/>
                      </a:lnTo>
                      <a:lnTo>
                        <a:pt x="226" y="199"/>
                      </a:lnTo>
                      <a:lnTo>
                        <a:pt x="220" y="184"/>
                      </a:lnTo>
                      <a:lnTo>
                        <a:pt x="196" y="184"/>
                      </a:lnTo>
                      <a:lnTo>
                        <a:pt x="184" y="177"/>
                      </a:lnTo>
                      <a:lnTo>
                        <a:pt x="190" y="168"/>
                      </a:lnTo>
                      <a:lnTo>
                        <a:pt x="184" y="168"/>
                      </a:lnTo>
                      <a:lnTo>
                        <a:pt x="184" y="184"/>
                      </a:lnTo>
                      <a:lnTo>
                        <a:pt x="175" y="184"/>
                      </a:lnTo>
                      <a:lnTo>
                        <a:pt x="160" y="184"/>
                      </a:lnTo>
                      <a:lnTo>
                        <a:pt x="169" y="177"/>
                      </a:lnTo>
                      <a:lnTo>
                        <a:pt x="145" y="177"/>
                      </a:lnTo>
                      <a:lnTo>
                        <a:pt x="154" y="161"/>
                      </a:lnTo>
                      <a:lnTo>
                        <a:pt x="145" y="168"/>
                      </a:lnTo>
                      <a:lnTo>
                        <a:pt x="133" y="152"/>
                      </a:lnTo>
                      <a:lnTo>
                        <a:pt x="133" y="168"/>
                      </a:lnTo>
                      <a:lnTo>
                        <a:pt x="118" y="168"/>
                      </a:lnTo>
                      <a:lnTo>
                        <a:pt x="109" y="152"/>
                      </a:lnTo>
                      <a:lnTo>
                        <a:pt x="118" y="152"/>
                      </a:lnTo>
                      <a:lnTo>
                        <a:pt x="118" y="146"/>
                      </a:lnTo>
                      <a:lnTo>
                        <a:pt x="103" y="136"/>
                      </a:lnTo>
                      <a:lnTo>
                        <a:pt x="109" y="130"/>
                      </a:lnTo>
                      <a:lnTo>
                        <a:pt x="118" y="130"/>
                      </a:lnTo>
                      <a:lnTo>
                        <a:pt x="109" y="124"/>
                      </a:lnTo>
                      <a:lnTo>
                        <a:pt x="103" y="130"/>
                      </a:lnTo>
                      <a:lnTo>
                        <a:pt x="97" y="130"/>
                      </a:lnTo>
                      <a:lnTo>
                        <a:pt x="103" y="146"/>
                      </a:lnTo>
                      <a:lnTo>
                        <a:pt x="97" y="146"/>
                      </a:lnTo>
                      <a:lnTo>
                        <a:pt x="97" y="161"/>
                      </a:lnTo>
                      <a:lnTo>
                        <a:pt x="88" y="161"/>
                      </a:lnTo>
                      <a:lnTo>
                        <a:pt x="88" y="146"/>
                      </a:lnTo>
                      <a:lnTo>
                        <a:pt x="73" y="152"/>
                      </a:lnTo>
                      <a:lnTo>
                        <a:pt x="82" y="168"/>
                      </a:lnTo>
                      <a:lnTo>
                        <a:pt x="67" y="168"/>
                      </a:lnTo>
                      <a:lnTo>
                        <a:pt x="58" y="152"/>
                      </a:lnTo>
                      <a:lnTo>
                        <a:pt x="58" y="161"/>
                      </a:lnTo>
                      <a:lnTo>
                        <a:pt x="46" y="152"/>
                      </a:lnTo>
                      <a:lnTo>
                        <a:pt x="52" y="136"/>
                      </a:lnTo>
                      <a:lnTo>
                        <a:pt x="58" y="146"/>
                      </a:lnTo>
                      <a:lnTo>
                        <a:pt x="46" y="136"/>
                      </a:lnTo>
                      <a:lnTo>
                        <a:pt x="31" y="130"/>
                      </a:lnTo>
                      <a:lnTo>
                        <a:pt x="46" y="124"/>
                      </a:lnTo>
                      <a:lnTo>
                        <a:pt x="67" y="130"/>
                      </a:lnTo>
                      <a:lnTo>
                        <a:pt x="52" y="114"/>
                      </a:lnTo>
                      <a:lnTo>
                        <a:pt x="46" y="114"/>
                      </a:lnTo>
                      <a:lnTo>
                        <a:pt x="37" y="124"/>
                      </a:lnTo>
                      <a:lnTo>
                        <a:pt x="21" y="108"/>
                      </a:lnTo>
                      <a:lnTo>
                        <a:pt x="67" y="108"/>
                      </a:lnTo>
                      <a:lnTo>
                        <a:pt x="73" y="98"/>
                      </a:lnTo>
                      <a:lnTo>
                        <a:pt x="88" y="76"/>
                      </a:lnTo>
                      <a:lnTo>
                        <a:pt x="73" y="76"/>
                      </a:lnTo>
                      <a:lnTo>
                        <a:pt x="58" y="60"/>
                      </a:lnTo>
                      <a:lnTo>
                        <a:pt x="46" y="60"/>
                      </a:lnTo>
                      <a:lnTo>
                        <a:pt x="16" y="44"/>
                      </a:lnTo>
                      <a:lnTo>
                        <a:pt x="16" y="22"/>
                      </a:lnTo>
                      <a:lnTo>
                        <a:pt x="0" y="0"/>
                      </a:lnTo>
                      <a:lnTo>
                        <a:pt x="109" y="7"/>
                      </a:lnTo>
                      <a:lnTo>
                        <a:pt x="175" y="7"/>
                      </a:lnTo>
                      <a:lnTo>
                        <a:pt x="160" y="54"/>
                      </a:lnTo>
                      <a:lnTo>
                        <a:pt x="205" y="60"/>
                      </a:lnTo>
                      <a:lnTo>
                        <a:pt x="220" y="7"/>
                      </a:lnTo>
                      <a:lnTo>
                        <a:pt x="236" y="0"/>
                      </a:lnTo>
                      <a:lnTo>
                        <a:pt x="262" y="16"/>
                      </a:lnTo>
                      <a:lnTo>
                        <a:pt x="287" y="22"/>
                      </a:lnTo>
                      <a:lnTo>
                        <a:pt x="308" y="22"/>
                      </a:lnTo>
                      <a:lnTo>
                        <a:pt x="350" y="22"/>
                      </a:lnTo>
                      <a:lnTo>
                        <a:pt x="365" y="44"/>
                      </a:lnTo>
                      <a:lnTo>
                        <a:pt x="350" y="54"/>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5" name="Freeform 109">
                  <a:extLst>
                    <a:ext uri="{FF2B5EF4-FFF2-40B4-BE49-F238E27FC236}">
                      <a16:creationId xmlns:a16="http://schemas.microsoft.com/office/drawing/2014/main" id="{59CB13DE-E162-2603-D9C3-715B219E3143}"/>
                    </a:ext>
                  </a:extLst>
                </p:cNvPr>
                <p:cNvSpPr>
                  <a:spLocks/>
                </p:cNvSpPr>
                <p:nvPr/>
              </p:nvSpPr>
              <p:spPr bwMode="auto">
                <a:xfrm>
                  <a:off x="4611427" y="2911016"/>
                  <a:ext cx="345842" cy="644037"/>
                </a:xfrm>
                <a:custGeom>
                  <a:avLst/>
                  <a:gdLst/>
                  <a:ahLst/>
                  <a:cxnLst>
                    <a:cxn ang="0">
                      <a:pos x="36" y="101"/>
                    </a:cxn>
                    <a:cxn ang="0">
                      <a:pos x="48" y="54"/>
                    </a:cxn>
                    <a:cxn ang="0">
                      <a:pos x="42" y="6"/>
                    </a:cxn>
                    <a:cxn ang="0">
                      <a:pos x="63" y="0"/>
                    </a:cxn>
                    <a:cxn ang="0">
                      <a:pos x="108" y="0"/>
                    </a:cxn>
                    <a:cxn ang="0">
                      <a:pos x="202" y="0"/>
                    </a:cxn>
                    <a:cxn ang="0">
                      <a:pos x="196" y="101"/>
                    </a:cxn>
                    <a:cxn ang="0">
                      <a:pos x="165" y="192"/>
                    </a:cxn>
                    <a:cxn ang="0">
                      <a:pos x="181" y="284"/>
                    </a:cxn>
                    <a:cxn ang="0">
                      <a:pos x="159" y="284"/>
                    </a:cxn>
                    <a:cxn ang="0">
                      <a:pos x="78" y="275"/>
                    </a:cxn>
                    <a:cxn ang="0">
                      <a:pos x="78" y="269"/>
                    </a:cxn>
                    <a:cxn ang="0">
                      <a:pos x="78" y="259"/>
                    </a:cxn>
                    <a:cxn ang="0">
                      <a:pos x="93" y="221"/>
                    </a:cxn>
                    <a:cxn ang="0">
                      <a:pos x="48" y="177"/>
                    </a:cxn>
                    <a:cxn ang="0">
                      <a:pos x="21" y="177"/>
                    </a:cxn>
                    <a:cxn ang="0">
                      <a:pos x="0" y="145"/>
                    </a:cxn>
                    <a:cxn ang="0">
                      <a:pos x="36" y="101"/>
                    </a:cxn>
                  </a:cxnLst>
                  <a:rect l="0" t="0" r="r" b="b"/>
                  <a:pathLst>
                    <a:path w="203" h="285">
                      <a:moveTo>
                        <a:pt x="36" y="101"/>
                      </a:moveTo>
                      <a:lnTo>
                        <a:pt x="48" y="54"/>
                      </a:lnTo>
                      <a:lnTo>
                        <a:pt x="42" y="6"/>
                      </a:lnTo>
                      <a:lnTo>
                        <a:pt x="63" y="0"/>
                      </a:lnTo>
                      <a:lnTo>
                        <a:pt x="108" y="0"/>
                      </a:lnTo>
                      <a:lnTo>
                        <a:pt x="202" y="0"/>
                      </a:lnTo>
                      <a:lnTo>
                        <a:pt x="196" y="101"/>
                      </a:lnTo>
                      <a:lnTo>
                        <a:pt x="165" y="192"/>
                      </a:lnTo>
                      <a:lnTo>
                        <a:pt x="181" y="284"/>
                      </a:lnTo>
                      <a:lnTo>
                        <a:pt x="159" y="284"/>
                      </a:lnTo>
                      <a:lnTo>
                        <a:pt x="78" y="275"/>
                      </a:lnTo>
                      <a:lnTo>
                        <a:pt x="78" y="269"/>
                      </a:lnTo>
                      <a:lnTo>
                        <a:pt x="78" y="259"/>
                      </a:lnTo>
                      <a:lnTo>
                        <a:pt x="93" y="221"/>
                      </a:lnTo>
                      <a:lnTo>
                        <a:pt x="48" y="177"/>
                      </a:lnTo>
                      <a:lnTo>
                        <a:pt x="21" y="177"/>
                      </a:lnTo>
                      <a:lnTo>
                        <a:pt x="0" y="145"/>
                      </a:lnTo>
                      <a:lnTo>
                        <a:pt x="36" y="10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6" name="Freeform 110">
                  <a:extLst>
                    <a:ext uri="{FF2B5EF4-FFF2-40B4-BE49-F238E27FC236}">
                      <a16:creationId xmlns:a16="http://schemas.microsoft.com/office/drawing/2014/main" id="{F627884C-0938-6B08-F95B-2B89455BE258}"/>
                    </a:ext>
                  </a:extLst>
                </p:cNvPr>
                <p:cNvSpPr>
                  <a:spLocks/>
                </p:cNvSpPr>
                <p:nvPr/>
              </p:nvSpPr>
              <p:spPr bwMode="auto">
                <a:xfrm>
                  <a:off x="2770843" y="3517609"/>
                  <a:ext cx="353702" cy="606593"/>
                </a:xfrm>
                <a:custGeom>
                  <a:avLst/>
                  <a:gdLst/>
                  <a:ahLst/>
                  <a:cxnLst>
                    <a:cxn ang="0">
                      <a:pos x="124" y="268"/>
                    </a:cxn>
                    <a:cxn ang="0">
                      <a:pos x="97" y="237"/>
                    </a:cxn>
                    <a:cxn ang="0">
                      <a:pos x="103" y="221"/>
                    </a:cxn>
                    <a:cxn ang="0">
                      <a:pos x="67" y="183"/>
                    </a:cxn>
                    <a:cxn ang="0">
                      <a:pos x="67" y="151"/>
                    </a:cxn>
                    <a:cxn ang="0">
                      <a:pos x="36" y="151"/>
                    </a:cxn>
                    <a:cxn ang="0">
                      <a:pos x="6" y="98"/>
                    </a:cxn>
                    <a:cxn ang="0">
                      <a:pos x="15" y="75"/>
                    </a:cxn>
                    <a:cxn ang="0">
                      <a:pos x="0" y="60"/>
                    </a:cxn>
                    <a:cxn ang="0">
                      <a:pos x="6" y="31"/>
                    </a:cxn>
                    <a:cxn ang="0">
                      <a:pos x="22" y="31"/>
                    </a:cxn>
                    <a:cxn ang="0">
                      <a:pos x="67" y="0"/>
                    </a:cxn>
                    <a:cxn ang="0">
                      <a:pos x="88" y="6"/>
                    </a:cxn>
                    <a:cxn ang="0">
                      <a:pos x="109" y="15"/>
                    </a:cxn>
                    <a:cxn ang="0">
                      <a:pos x="109" y="31"/>
                    </a:cxn>
                    <a:cxn ang="0">
                      <a:pos x="133" y="38"/>
                    </a:cxn>
                    <a:cxn ang="0">
                      <a:pos x="160" y="69"/>
                    </a:cxn>
                    <a:cxn ang="0">
                      <a:pos x="184" y="85"/>
                    </a:cxn>
                    <a:cxn ang="0">
                      <a:pos x="196" y="107"/>
                    </a:cxn>
                    <a:cxn ang="0">
                      <a:pos x="211" y="123"/>
                    </a:cxn>
                    <a:cxn ang="0">
                      <a:pos x="211" y="151"/>
                    </a:cxn>
                    <a:cxn ang="0">
                      <a:pos x="184" y="192"/>
                    </a:cxn>
                    <a:cxn ang="0">
                      <a:pos x="190" y="199"/>
                    </a:cxn>
                    <a:cxn ang="0">
                      <a:pos x="154" y="246"/>
                    </a:cxn>
                    <a:cxn ang="0">
                      <a:pos x="175" y="259"/>
                    </a:cxn>
                    <a:cxn ang="0">
                      <a:pos x="124" y="268"/>
                    </a:cxn>
                  </a:cxnLst>
                  <a:rect l="0" t="0" r="r" b="b"/>
                  <a:pathLst>
                    <a:path w="212" h="269">
                      <a:moveTo>
                        <a:pt x="124" y="268"/>
                      </a:moveTo>
                      <a:lnTo>
                        <a:pt x="97" y="237"/>
                      </a:lnTo>
                      <a:lnTo>
                        <a:pt x="103" y="221"/>
                      </a:lnTo>
                      <a:lnTo>
                        <a:pt x="67" y="183"/>
                      </a:lnTo>
                      <a:lnTo>
                        <a:pt x="67" y="151"/>
                      </a:lnTo>
                      <a:lnTo>
                        <a:pt x="36" y="151"/>
                      </a:lnTo>
                      <a:lnTo>
                        <a:pt x="6" y="98"/>
                      </a:lnTo>
                      <a:lnTo>
                        <a:pt x="15" y="75"/>
                      </a:lnTo>
                      <a:lnTo>
                        <a:pt x="0" y="60"/>
                      </a:lnTo>
                      <a:lnTo>
                        <a:pt x="6" y="31"/>
                      </a:lnTo>
                      <a:lnTo>
                        <a:pt x="22" y="31"/>
                      </a:lnTo>
                      <a:lnTo>
                        <a:pt x="67" y="0"/>
                      </a:lnTo>
                      <a:lnTo>
                        <a:pt x="88" y="6"/>
                      </a:lnTo>
                      <a:lnTo>
                        <a:pt x="109" y="15"/>
                      </a:lnTo>
                      <a:lnTo>
                        <a:pt x="109" y="31"/>
                      </a:lnTo>
                      <a:lnTo>
                        <a:pt x="133" y="38"/>
                      </a:lnTo>
                      <a:lnTo>
                        <a:pt x="160" y="69"/>
                      </a:lnTo>
                      <a:lnTo>
                        <a:pt x="184" y="85"/>
                      </a:lnTo>
                      <a:lnTo>
                        <a:pt x="196" y="107"/>
                      </a:lnTo>
                      <a:lnTo>
                        <a:pt x="211" y="123"/>
                      </a:lnTo>
                      <a:lnTo>
                        <a:pt x="211" y="151"/>
                      </a:lnTo>
                      <a:lnTo>
                        <a:pt x="184" y="192"/>
                      </a:lnTo>
                      <a:lnTo>
                        <a:pt x="190" y="199"/>
                      </a:lnTo>
                      <a:lnTo>
                        <a:pt x="154" y="246"/>
                      </a:lnTo>
                      <a:lnTo>
                        <a:pt x="175" y="259"/>
                      </a:lnTo>
                      <a:lnTo>
                        <a:pt x="124" y="26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7" name="Freeform 111">
                  <a:extLst>
                    <a:ext uri="{FF2B5EF4-FFF2-40B4-BE49-F238E27FC236}">
                      <a16:creationId xmlns:a16="http://schemas.microsoft.com/office/drawing/2014/main" id="{1E1BCD6C-F197-EC00-97AB-D8CC9EFE19C9}"/>
                    </a:ext>
                  </a:extLst>
                </p:cNvPr>
                <p:cNvSpPr>
                  <a:spLocks/>
                </p:cNvSpPr>
                <p:nvPr/>
              </p:nvSpPr>
              <p:spPr bwMode="auto">
                <a:xfrm>
                  <a:off x="6598687" y="3188102"/>
                  <a:ext cx="510903" cy="644037"/>
                </a:xfrm>
                <a:custGeom>
                  <a:avLst/>
                  <a:gdLst/>
                  <a:ahLst/>
                  <a:cxnLst>
                    <a:cxn ang="0">
                      <a:pos x="78" y="244"/>
                    </a:cxn>
                    <a:cxn ang="0">
                      <a:pos x="36" y="183"/>
                    </a:cxn>
                    <a:cxn ang="0">
                      <a:pos x="0" y="152"/>
                    </a:cxn>
                    <a:cxn ang="0">
                      <a:pos x="114" y="54"/>
                    </a:cxn>
                    <a:cxn ang="0">
                      <a:pos x="216" y="0"/>
                    </a:cxn>
                    <a:cxn ang="0">
                      <a:pos x="216" y="22"/>
                    </a:cxn>
                    <a:cxn ang="0">
                      <a:pos x="247" y="38"/>
                    </a:cxn>
                    <a:cxn ang="0">
                      <a:pos x="262" y="54"/>
                    </a:cxn>
                    <a:cxn ang="0">
                      <a:pos x="277" y="107"/>
                    </a:cxn>
                    <a:cxn ang="0">
                      <a:pos x="304" y="114"/>
                    </a:cxn>
                    <a:cxn ang="0">
                      <a:pos x="262" y="205"/>
                    </a:cxn>
                    <a:cxn ang="0">
                      <a:pos x="262" y="237"/>
                    </a:cxn>
                    <a:cxn ang="0">
                      <a:pos x="201" y="253"/>
                    </a:cxn>
                    <a:cxn ang="0">
                      <a:pos x="189" y="269"/>
                    </a:cxn>
                    <a:cxn ang="0">
                      <a:pos x="138" y="285"/>
                    </a:cxn>
                    <a:cxn ang="0">
                      <a:pos x="102" y="285"/>
                    </a:cxn>
                    <a:cxn ang="0">
                      <a:pos x="72" y="253"/>
                    </a:cxn>
                    <a:cxn ang="0">
                      <a:pos x="78" y="244"/>
                    </a:cxn>
                  </a:cxnLst>
                  <a:rect l="0" t="0" r="r" b="b"/>
                  <a:pathLst>
                    <a:path w="305" h="286">
                      <a:moveTo>
                        <a:pt x="78" y="244"/>
                      </a:moveTo>
                      <a:lnTo>
                        <a:pt x="36" y="183"/>
                      </a:lnTo>
                      <a:lnTo>
                        <a:pt x="0" y="152"/>
                      </a:lnTo>
                      <a:lnTo>
                        <a:pt x="114" y="54"/>
                      </a:lnTo>
                      <a:lnTo>
                        <a:pt x="216" y="0"/>
                      </a:lnTo>
                      <a:lnTo>
                        <a:pt x="216" y="22"/>
                      </a:lnTo>
                      <a:lnTo>
                        <a:pt x="247" y="38"/>
                      </a:lnTo>
                      <a:lnTo>
                        <a:pt x="262" y="54"/>
                      </a:lnTo>
                      <a:lnTo>
                        <a:pt x="277" y="107"/>
                      </a:lnTo>
                      <a:lnTo>
                        <a:pt x="304" y="114"/>
                      </a:lnTo>
                      <a:lnTo>
                        <a:pt x="262" y="205"/>
                      </a:lnTo>
                      <a:lnTo>
                        <a:pt x="262" y="237"/>
                      </a:lnTo>
                      <a:lnTo>
                        <a:pt x="201" y="253"/>
                      </a:lnTo>
                      <a:lnTo>
                        <a:pt x="189" y="269"/>
                      </a:lnTo>
                      <a:lnTo>
                        <a:pt x="138" y="285"/>
                      </a:lnTo>
                      <a:lnTo>
                        <a:pt x="102" y="285"/>
                      </a:lnTo>
                      <a:lnTo>
                        <a:pt x="72" y="253"/>
                      </a:lnTo>
                      <a:lnTo>
                        <a:pt x="78" y="244"/>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8" name="Freeform 112">
                  <a:extLst>
                    <a:ext uri="{FF2B5EF4-FFF2-40B4-BE49-F238E27FC236}">
                      <a16:creationId xmlns:a16="http://schemas.microsoft.com/office/drawing/2014/main" id="{83E34284-CE7E-8CB8-8591-5DCE95ADBE74}"/>
                    </a:ext>
                  </a:extLst>
                </p:cNvPr>
                <p:cNvSpPr>
                  <a:spLocks/>
                </p:cNvSpPr>
                <p:nvPr/>
              </p:nvSpPr>
              <p:spPr bwMode="auto">
                <a:xfrm>
                  <a:off x="7384692" y="3847117"/>
                  <a:ext cx="565924" cy="531705"/>
                </a:xfrm>
                <a:custGeom>
                  <a:avLst/>
                  <a:gdLst/>
                  <a:ahLst/>
                  <a:cxnLst>
                    <a:cxn ang="0">
                      <a:pos x="313" y="221"/>
                    </a:cxn>
                    <a:cxn ang="0">
                      <a:pos x="277" y="231"/>
                    </a:cxn>
                    <a:cxn ang="0">
                      <a:pos x="277" y="237"/>
                    </a:cxn>
                    <a:cxn ang="0">
                      <a:pos x="262" y="221"/>
                    </a:cxn>
                    <a:cxn ang="0">
                      <a:pos x="277" y="209"/>
                    </a:cxn>
                    <a:cxn ang="0">
                      <a:pos x="262" y="209"/>
                    </a:cxn>
                    <a:cxn ang="0">
                      <a:pos x="225" y="162"/>
                    </a:cxn>
                    <a:cxn ang="0">
                      <a:pos x="204" y="162"/>
                    </a:cxn>
                    <a:cxn ang="0">
                      <a:pos x="181" y="168"/>
                    </a:cxn>
                    <a:cxn ang="0">
                      <a:pos x="114" y="146"/>
                    </a:cxn>
                    <a:cxn ang="0">
                      <a:pos x="42" y="130"/>
                    </a:cxn>
                    <a:cxn ang="0">
                      <a:pos x="27" y="139"/>
                    </a:cxn>
                    <a:cxn ang="0">
                      <a:pos x="0" y="123"/>
                    </a:cxn>
                    <a:cxn ang="0">
                      <a:pos x="66" y="86"/>
                    </a:cxn>
                    <a:cxn ang="0">
                      <a:pos x="108" y="38"/>
                    </a:cxn>
                    <a:cxn ang="0">
                      <a:pos x="102" y="0"/>
                    </a:cxn>
                    <a:cxn ang="0">
                      <a:pos x="129" y="7"/>
                    </a:cxn>
                    <a:cxn ang="0">
                      <a:pos x="165" y="38"/>
                    </a:cxn>
                    <a:cxn ang="0">
                      <a:pos x="262" y="86"/>
                    </a:cxn>
                    <a:cxn ang="0">
                      <a:pos x="268" y="92"/>
                    </a:cxn>
                    <a:cxn ang="0">
                      <a:pos x="292" y="101"/>
                    </a:cxn>
                    <a:cxn ang="0">
                      <a:pos x="298" y="86"/>
                    </a:cxn>
                    <a:cxn ang="0">
                      <a:pos x="304" y="86"/>
                    </a:cxn>
                    <a:cxn ang="0">
                      <a:pos x="304" y="209"/>
                    </a:cxn>
                    <a:cxn ang="0">
                      <a:pos x="334" y="209"/>
                    </a:cxn>
                    <a:cxn ang="0">
                      <a:pos x="313" y="221"/>
                    </a:cxn>
                  </a:cxnLst>
                  <a:rect l="0" t="0" r="r" b="b"/>
                  <a:pathLst>
                    <a:path w="335" h="238">
                      <a:moveTo>
                        <a:pt x="313" y="221"/>
                      </a:moveTo>
                      <a:lnTo>
                        <a:pt x="277" y="231"/>
                      </a:lnTo>
                      <a:lnTo>
                        <a:pt x="277" y="237"/>
                      </a:lnTo>
                      <a:lnTo>
                        <a:pt x="262" y="221"/>
                      </a:lnTo>
                      <a:lnTo>
                        <a:pt x="277" y="209"/>
                      </a:lnTo>
                      <a:lnTo>
                        <a:pt x="262" y="209"/>
                      </a:lnTo>
                      <a:lnTo>
                        <a:pt x="225" y="162"/>
                      </a:lnTo>
                      <a:lnTo>
                        <a:pt x="204" y="162"/>
                      </a:lnTo>
                      <a:lnTo>
                        <a:pt x="181" y="168"/>
                      </a:lnTo>
                      <a:lnTo>
                        <a:pt x="114" y="146"/>
                      </a:lnTo>
                      <a:lnTo>
                        <a:pt x="42" y="130"/>
                      </a:lnTo>
                      <a:lnTo>
                        <a:pt x="27" y="139"/>
                      </a:lnTo>
                      <a:lnTo>
                        <a:pt x="0" y="123"/>
                      </a:lnTo>
                      <a:lnTo>
                        <a:pt x="66" y="86"/>
                      </a:lnTo>
                      <a:lnTo>
                        <a:pt x="108" y="38"/>
                      </a:lnTo>
                      <a:lnTo>
                        <a:pt x="102" y="0"/>
                      </a:lnTo>
                      <a:lnTo>
                        <a:pt x="129" y="7"/>
                      </a:lnTo>
                      <a:lnTo>
                        <a:pt x="165" y="38"/>
                      </a:lnTo>
                      <a:lnTo>
                        <a:pt x="262" y="86"/>
                      </a:lnTo>
                      <a:lnTo>
                        <a:pt x="268" y="92"/>
                      </a:lnTo>
                      <a:lnTo>
                        <a:pt x="292" y="101"/>
                      </a:lnTo>
                      <a:lnTo>
                        <a:pt x="298" y="86"/>
                      </a:lnTo>
                      <a:lnTo>
                        <a:pt x="304" y="86"/>
                      </a:lnTo>
                      <a:lnTo>
                        <a:pt x="304" y="209"/>
                      </a:lnTo>
                      <a:lnTo>
                        <a:pt x="334" y="209"/>
                      </a:lnTo>
                      <a:lnTo>
                        <a:pt x="313" y="22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9" name="Freeform 113">
                  <a:extLst>
                    <a:ext uri="{FF2B5EF4-FFF2-40B4-BE49-F238E27FC236}">
                      <a16:creationId xmlns:a16="http://schemas.microsoft.com/office/drawing/2014/main" id="{468E87EC-1BDD-07BF-0C02-13D096C79C3A}"/>
                    </a:ext>
                  </a:extLst>
                </p:cNvPr>
                <p:cNvSpPr>
                  <a:spLocks/>
                </p:cNvSpPr>
                <p:nvPr/>
              </p:nvSpPr>
              <p:spPr bwMode="auto">
                <a:xfrm>
                  <a:off x="6056344" y="3405277"/>
                  <a:ext cx="322262" cy="366951"/>
                </a:xfrm>
                <a:custGeom>
                  <a:avLst/>
                  <a:gdLst/>
                  <a:ahLst/>
                  <a:cxnLst>
                    <a:cxn ang="0">
                      <a:pos x="21" y="48"/>
                    </a:cxn>
                    <a:cxn ang="0">
                      <a:pos x="30" y="32"/>
                    </a:cxn>
                    <a:cxn ang="0">
                      <a:pos x="36" y="32"/>
                    </a:cxn>
                    <a:cxn ang="0">
                      <a:pos x="30" y="48"/>
                    </a:cxn>
                    <a:cxn ang="0">
                      <a:pos x="45" y="48"/>
                    </a:cxn>
                    <a:cxn ang="0">
                      <a:pos x="57" y="26"/>
                    </a:cxn>
                    <a:cxn ang="0">
                      <a:pos x="66" y="32"/>
                    </a:cxn>
                    <a:cxn ang="0">
                      <a:pos x="72" y="32"/>
                    </a:cxn>
                    <a:cxn ang="0">
                      <a:pos x="117" y="0"/>
                    </a:cxn>
                    <a:cxn ang="0">
                      <a:pos x="144" y="10"/>
                    </a:cxn>
                    <a:cxn ang="0">
                      <a:pos x="159" y="38"/>
                    </a:cxn>
                    <a:cxn ang="0">
                      <a:pos x="190" y="48"/>
                    </a:cxn>
                    <a:cxn ang="0">
                      <a:pos x="87" y="162"/>
                    </a:cxn>
                    <a:cxn ang="0">
                      <a:pos x="45" y="140"/>
                    </a:cxn>
                    <a:cxn ang="0">
                      <a:pos x="36" y="117"/>
                    </a:cxn>
                    <a:cxn ang="0">
                      <a:pos x="15" y="102"/>
                    </a:cxn>
                    <a:cxn ang="0">
                      <a:pos x="0" y="80"/>
                    </a:cxn>
                    <a:cxn ang="0">
                      <a:pos x="15" y="64"/>
                    </a:cxn>
                    <a:cxn ang="0">
                      <a:pos x="0" y="54"/>
                    </a:cxn>
                    <a:cxn ang="0">
                      <a:pos x="21" y="48"/>
                    </a:cxn>
                  </a:cxnLst>
                  <a:rect l="0" t="0" r="r" b="b"/>
                  <a:pathLst>
                    <a:path w="191" h="163">
                      <a:moveTo>
                        <a:pt x="21" y="48"/>
                      </a:moveTo>
                      <a:lnTo>
                        <a:pt x="30" y="32"/>
                      </a:lnTo>
                      <a:lnTo>
                        <a:pt x="36" y="32"/>
                      </a:lnTo>
                      <a:lnTo>
                        <a:pt x="30" y="48"/>
                      </a:lnTo>
                      <a:lnTo>
                        <a:pt x="45" y="48"/>
                      </a:lnTo>
                      <a:lnTo>
                        <a:pt x="57" y="26"/>
                      </a:lnTo>
                      <a:lnTo>
                        <a:pt x="66" y="32"/>
                      </a:lnTo>
                      <a:lnTo>
                        <a:pt x="72" y="32"/>
                      </a:lnTo>
                      <a:lnTo>
                        <a:pt x="117" y="0"/>
                      </a:lnTo>
                      <a:lnTo>
                        <a:pt x="144" y="10"/>
                      </a:lnTo>
                      <a:lnTo>
                        <a:pt x="159" y="38"/>
                      </a:lnTo>
                      <a:lnTo>
                        <a:pt x="190" y="48"/>
                      </a:lnTo>
                      <a:lnTo>
                        <a:pt x="87" y="162"/>
                      </a:lnTo>
                      <a:lnTo>
                        <a:pt x="45" y="140"/>
                      </a:lnTo>
                      <a:lnTo>
                        <a:pt x="36" y="117"/>
                      </a:lnTo>
                      <a:lnTo>
                        <a:pt x="15" y="102"/>
                      </a:lnTo>
                      <a:lnTo>
                        <a:pt x="0" y="80"/>
                      </a:lnTo>
                      <a:lnTo>
                        <a:pt x="15" y="64"/>
                      </a:lnTo>
                      <a:lnTo>
                        <a:pt x="0" y="54"/>
                      </a:lnTo>
                      <a:lnTo>
                        <a:pt x="21" y="4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0" name="Freeform 114">
                  <a:extLst>
                    <a:ext uri="{FF2B5EF4-FFF2-40B4-BE49-F238E27FC236}">
                      <a16:creationId xmlns:a16="http://schemas.microsoft.com/office/drawing/2014/main" id="{1444F9C1-17D9-968B-6D3F-CCD7A1D0C780}"/>
                    </a:ext>
                  </a:extLst>
                </p:cNvPr>
                <p:cNvSpPr>
                  <a:spLocks/>
                </p:cNvSpPr>
                <p:nvPr/>
              </p:nvSpPr>
              <p:spPr bwMode="auto">
                <a:xfrm>
                  <a:off x="7306092" y="3637430"/>
                  <a:ext cx="377282" cy="486772"/>
                </a:xfrm>
                <a:custGeom>
                  <a:avLst/>
                  <a:gdLst/>
                  <a:ahLst/>
                  <a:cxnLst>
                    <a:cxn ang="0">
                      <a:pos x="190" y="53"/>
                    </a:cxn>
                    <a:cxn ang="0">
                      <a:pos x="190" y="70"/>
                    </a:cxn>
                    <a:cxn ang="0">
                      <a:pos x="205" y="86"/>
                    </a:cxn>
                    <a:cxn ang="0">
                      <a:pos x="175" y="98"/>
                    </a:cxn>
                    <a:cxn ang="0">
                      <a:pos x="148" y="92"/>
                    </a:cxn>
                    <a:cxn ang="0">
                      <a:pos x="154" y="130"/>
                    </a:cxn>
                    <a:cxn ang="0">
                      <a:pos x="112" y="177"/>
                    </a:cxn>
                    <a:cxn ang="0">
                      <a:pos x="46" y="215"/>
                    </a:cxn>
                    <a:cxn ang="0">
                      <a:pos x="30" y="146"/>
                    </a:cxn>
                    <a:cxn ang="0">
                      <a:pos x="0" y="130"/>
                    </a:cxn>
                    <a:cxn ang="0">
                      <a:pos x="0" y="38"/>
                    </a:cxn>
                    <a:cxn ang="0">
                      <a:pos x="16" y="32"/>
                    </a:cxn>
                    <a:cxn ang="0">
                      <a:pos x="61" y="22"/>
                    </a:cxn>
                    <a:cxn ang="0">
                      <a:pos x="73" y="38"/>
                    </a:cxn>
                    <a:cxn ang="0">
                      <a:pos x="97" y="38"/>
                    </a:cxn>
                    <a:cxn ang="0">
                      <a:pos x="103" y="22"/>
                    </a:cxn>
                    <a:cxn ang="0">
                      <a:pos x="124" y="22"/>
                    </a:cxn>
                    <a:cxn ang="0">
                      <a:pos x="154" y="6"/>
                    </a:cxn>
                    <a:cxn ang="0">
                      <a:pos x="169" y="6"/>
                    </a:cxn>
                    <a:cxn ang="0">
                      <a:pos x="175" y="0"/>
                    </a:cxn>
                    <a:cxn ang="0">
                      <a:pos x="190" y="22"/>
                    </a:cxn>
                    <a:cxn ang="0">
                      <a:pos x="220" y="38"/>
                    </a:cxn>
                    <a:cxn ang="0">
                      <a:pos x="190" y="53"/>
                    </a:cxn>
                  </a:cxnLst>
                  <a:rect l="0" t="0" r="r" b="b"/>
                  <a:pathLst>
                    <a:path w="221" h="216">
                      <a:moveTo>
                        <a:pt x="190" y="53"/>
                      </a:moveTo>
                      <a:lnTo>
                        <a:pt x="190" y="70"/>
                      </a:lnTo>
                      <a:lnTo>
                        <a:pt x="205" y="86"/>
                      </a:lnTo>
                      <a:lnTo>
                        <a:pt x="175" y="98"/>
                      </a:lnTo>
                      <a:lnTo>
                        <a:pt x="148" y="92"/>
                      </a:lnTo>
                      <a:lnTo>
                        <a:pt x="154" y="130"/>
                      </a:lnTo>
                      <a:lnTo>
                        <a:pt x="112" y="177"/>
                      </a:lnTo>
                      <a:lnTo>
                        <a:pt x="46" y="215"/>
                      </a:lnTo>
                      <a:lnTo>
                        <a:pt x="30" y="146"/>
                      </a:lnTo>
                      <a:lnTo>
                        <a:pt x="0" y="130"/>
                      </a:lnTo>
                      <a:lnTo>
                        <a:pt x="0" y="38"/>
                      </a:lnTo>
                      <a:lnTo>
                        <a:pt x="16" y="32"/>
                      </a:lnTo>
                      <a:lnTo>
                        <a:pt x="61" y="22"/>
                      </a:lnTo>
                      <a:lnTo>
                        <a:pt x="73" y="38"/>
                      </a:lnTo>
                      <a:lnTo>
                        <a:pt x="97" y="38"/>
                      </a:lnTo>
                      <a:lnTo>
                        <a:pt x="103" y="22"/>
                      </a:lnTo>
                      <a:lnTo>
                        <a:pt x="124" y="22"/>
                      </a:lnTo>
                      <a:lnTo>
                        <a:pt x="154" y="6"/>
                      </a:lnTo>
                      <a:lnTo>
                        <a:pt x="169" y="6"/>
                      </a:lnTo>
                      <a:lnTo>
                        <a:pt x="175" y="0"/>
                      </a:lnTo>
                      <a:lnTo>
                        <a:pt x="190" y="22"/>
                      </a:lnTo>
                      <a:lnTo>
                        <a:pt x="220" y="38"/>
                      </a:lnTo>
                      <a:lnTo>
                        <a:pt x="190" y="53"/>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1" name="Freeform 115">
                  <a:extLst>
                    <a:ext uri="{FF2B5EF4-FFF2-40B4-BE49-F238E27FC236}">
                      <a16:creationId xmlns:a16="http://schemas.microsoft.com/office/drawing/2014/main" id="{F63CE83A-DD69-5525-1D58-F51FD7E21343}"/>
                    </a:ext>
                  </a:extLst>
                </p:cNvPr>
                <p:cNvSpPr>
                  <a:spLocks/>
                </p:cNvSpPr>
                <p:nvPr/>
              </p:nvSpPr>
              <p:spPr bwMode="auto">
                <a:xfrm>
                  <a:off x="4272113" y="3480165"/>
                  <a:ext cx="479463" cy="172243"/>
                </a:xfrm>
                <a:custGeom>
                  <a:avLst/>
                  <a:gdLst/>
                  <a:ahLst/>
                  <a:cxnLst>
                    <a:cxn ang="0">
                      <a:pos x="284" y="6"/>
                    </a:cxn>
                    <a:cxn ang="0">
                      <a:pos x="284" y="15"/>
                    </a:cxn>
                    <a:cxn ang="0">
                      <a:pos x="284" y="22"/>
                    </a:cxn>
                    <a:cxn ang="0">
                      <a:pos x="284" y="75"/>
                    </a:cxn>
                    <a:cxn ang="0">
                      <a:pos x="37" y="75"/>
                    </a:cxn>
                    <a:cxn ang="0">
                      <a:pos x="15" y="0"/>
                    </a:cxn>
                    <a:cxn ang="0">
                      <a:pos x="0" y="0"/>
                    </a:cxn>
                    <a:cxn ang="0">
                      <a:pos x="284" y="6"/>
                    </a:cxn>
                  </a:cxnLst>
                  <a:rect l="0" t="0" r="r" b="b"/>
                  <a:pathLst>
                    <a:path w="285" h="76">
                      <a:moveTo>
                        <a:pt x="284" y="6"/>
                      </a:moveTo>
                      <a:lnTo>
                        <a:pt x="284" y="15"/>
                      </a:lnTo>
                      <a:lnTo>
                        <a:pt x="284" y="22"/>
                      </a:lnTo>
                      <a:lnTo>
                        <a:pt x="284" y="75"/>
                      </a:lnTo>
                      <a:lnTo>
                        <a:pt x="37" y="75"/>
                      </a:lnTo>
                      <a:lnTo>
                        <a:pt x="15" y="0"/>
                      </a:lnTo>
                      <a:lnTo>
                        <a:pt x="0" y="0"/>
                      </a:lnTo>
                      <a:lnTo>
                        <a:pt x="284" y="6"/>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2" name="Freeform 116">
                  <a:extLst>
                    <a:ext uri="{FF2B5EF4-FFF2-40B4-BE49-F238E27FC236}">
                      <a16:creationId xmlns:a16="http://schemas.microsoft.com/office/drawing/2014/main" id="{169E41A0-71A7-3473-E877-504509479581}"/>
                    </a:ext>
                  </a:extLst>
                </p:cNvPr>
                <p:cNvSpPr>
                  <a:spLocks/>
                </p:cNvSpPr>
                <p:nvPr/>
              </p:nvSpPr>
              <p:spPr bwMode="auto">
                <a:xfrm>
                  <a:off x="3643309" y="3030837"/>
                  <a:ext cx="400863" cy="486772"/>
                </a:xfrm>
                <a:custGeom>
                  <a:avLst/>
                  <a:gdLst/>
                  <a:ahLst/>
                  <a:cxnLst>
                    <a:cxn ang="0">
                      <a:pos x="175" y="0"/>
                    </a:cxn>
                    <a:cxn ang="0">
                      <a:pos x="190" y="38"/>
                    </a:cxn>
                    <a:cxn ang="0">
                      <a:pos x="184" y="54"/>
                    </a:cxn>
                    <a:cxn ang="0">
                      <a:pos x="154" y="76"/>
                    </a:cxn>
                    <a:cxn ang="0">
                      <a:pos x="211" y="123"/>
                    </a:cxn>
                    <a:cxn ang="0">
                      <a:pos x="235" y="193"/>
                    </a:cxn>
                    <a:cxn ang="0">
                      <a:pos x="220" y="206"/>
                    </a:cxn>
                    <a:cxn ang="0">
                      <a:pos x="159" y="215"/>
                    </a:cxn>
                    <a:cxn ang="0">
                      <a:pos x="148" y="206"/>
                    </a:cxn>
                    <a:cxn ang="0">
                      <a:pos x="133" y="215"/>
                    </a:cxn>
                    <a:cxn ang="0">
                      <a:pos x="57" y="215"/>
                    </a:cxn>
                    <a:cxn ang="0">
                      <a:pos x="0" y="184"/>
                    </a:cxn>
                    <a:cxn ang="0">
                      <a:pos x="15" y="168"/>
                    </a:cxn>
                    <a:cxn ang="0">
                      <a:pos x="0" y="139"/>
                    </a:cxn>
                    <a:cxn ang="0">
                      <a:pos x="15" y="123"/>
                    </a:cxn>
                    <a:cxn ang="0">
                      <a:pos x="21" y="130"/>
                    </a:cxn>
                    <a:cxn ang="0">
                      <a:pos x="51" y="108"/>
                    </a:cxn>
                    <a:cxn ang="0">
                      <a:pos x="81" y="60"/>
                    </a:cxn>
                    <a:cxn ang="0">
                      <a:pos x="103" y="48"/>
                    </a:cxn>
                    <a:cxn ang="0">
                      <a:pos x="133" y="48"/>
                    </a:cxn>
                    <a:cxn ang="0">
                      <a:pos x="133" y="32"/>
                    </a:cxn>
                    <a:cxn ang="0">
                      <a:pos x="148" y="38"/>
                    </a:cxn>
                    <a:cxn ang="0">
                      <a:pos x="154" y="16"/>
                    </a:cxn>
                    <a:cxn ang="0">
                      <a:pos x="175" y="0"/>
                    </a:cxn>
                  </a:cxnLst>
                  <a:rect l="0" t="0" r="r" b="b"/>
                  <a:pathLst>
                    <a:path w="236" h="216">
                      <a:moveTo>
                        <a:pt x="175" y="0"/>
                      </a:moveTo>
                      <a:lnTo>
                        <a:pt x="190" y="38"/>
                      </a:lnTo>
                      <a:lnTo>
                        <a:pt x="184" y="54"/>
                      </a:lnTo>
                      <a:lnTo>
                        <a:pt x="154" y="76"/>
                      </a:lnTo>
                      <a:lnTo>
                        <a:pt x="211" y="123"/>
                      </a:lnTo>
                      <a:lnTo>
                        <a:pt x="235" y="193"/>
                      </a:lnTo>
                      <a:lnTo>
                        <a:pt x="220" y="206"/>
                      </a:lnTo>
                      <a:lnTo>
                        <a:pt x="159" y="215"/>
                      </a:lnTo>
                      <a:lnTo>
                        <a:pt x="148" y="206"/>
                      </a:lnTo>
                      <a:lnTo>
                        <a:pt x="133" y="215"/>
                      </a:lnTo>
                      <a:lnTo>
                        <a:pt x="57" y="215"/>
                      </a:lnTo>
                      <a:lnTo>
                        <a:pt x="0" y="184"/>
                      </a:lnTo>
                      <a:lnTo>
                        <a:pt x="15" y="168"/>
                      </a:lnTo>
                      <a:lnTo>
                        <a:pt x="0" y="139"/>
                      </a:lnTo>
                      <a:lnTo>
                        <a:pt x="15" y="123"/>
                      </a:lnTo>
                      <a:lnTo>
                        <a:pt x="21" y="130"/>
                      </a:lnTo>
                      <a:lnTo>
                        <a:pt x="51" y="108"/>
                      </a:lnTo>
                      <a:lnTo>
                        <a:pt x="81" y="60"/>
                      </a:lnTo>
                      <a:lnTo>
                        <a:pt x="103" y="48"/>
                      </a:lnTo>
                      <a:lnTo>
                        <a:pt x="133" y="48"/>
                      </a:lnTo>
                      <a:lnTo>
                        <a:pt x="133" y="32"/>
                      </a:lnTo>
                      <a:lnTo>
                        <a:pt x="148" y="38"/>
                      </a:lnTo>
                      <a:lnTo>
                        <a:pt x="154" y="16"/>
                      </a:lnTo>
                      <a:lnTo>
                        <a:pt x="175"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3" name="Freeform 117">
                  <a:extLst>
                    <a:ext uri="{FF2B5EF4-FFF2-40B4-BE49-F238E27FC236}">
                      <a16:creationId xmlns:a16="http://schemas.microsoft.com/office/drawing/2014/main" id="{B304AA8E-96DE-ACC6-51E5-FECDE4717F99}"/>
                    </a:ext>
                  </a:extLst>
                </p:cNvPr>
                <p:cNvSpPr>
                  <a:spLocks/>
                </p:cNvSpPr>
                <p:nvPr/>
              </p:nvSpPr>
              <p:spPr bwMode="auto">
                <a:xfrm>
                  <a:off x="2464301" y="3734785"/>
                  <a:ext cx="518763" cy="404395"/>
                </a:xfrm>
                <a:custGeom>
                  <a:avLst/>
                  <a:gdLst/>
                  <a:ahLst/>
                  <a:cxnLst>
                    <a:cxn ang="0">
                      <a:pos x="126" y="177"/>
                    </a:cxn>
                    <a:cxn ang="0">
                      <a:pos x="102" y="171"/>
                    </a:cxn>
                    <a:cxn ang="0">
                      <a:pos x="45" y="95"/>
                    </a:cxn>
                    <a:cxn ang="0">
                      <a:pos x="8" y="102"/>
                    </a:cxn>
                    <a:cxn ang="0">
                      <a:pos x="0" y="95"/>
                    </a:cxn>
                    <a:cxn ang="0">
                      <a:pos x="14" y="70"/>
                    </a:cxn>
                    <a:cxn ang="0">
                      <a:pos x="8" y="70"/>
                    </a:cxn>
                    <a:cxn ang="0">
                      <a:pos x="23" y="54"/>
                    </a:cxn>
                    <a:cxn ang="0">
                      <a:pos x="14" y="42"/>
                    </a:cxn>
                    <a:cxn ang="0">
                      <a:pos x="30" y="32"/>
                    </a:cxn>
                    <a:cxn ang="0">
                      <a:pos x="126" y="16"/>
                    </a:cxn>
                    <a:cxn ang="0">
                      <a:pos x="132" y="26"/>
                    </a:cxn>
                    <a:cxn ang="0">
                      <a:pos x="147" y="9"/>
                    </a:cxn>
                    <a:cxn ang="0">
                      <a:pos x="189" y="0"/>
                    </a:cxn>
                    <a:cxn ang="0">
                      <a:pos x="219" y="54"/>
                    </a:cxn>
                    <a:cxn ang="0">
                      <a:pos x="249" y="54"/>
                    </a:cxn>
                    <a:cxn ang="0">
                      <a:pos x="249" y="86"/>
                    </a:cxn>
                    <a:cxn ang="0">
                      <a:pos x="286" y="124"/>
                    </a:cxn>
                    <a:cxn ang="0">
                      <a:pos x="280" y="139"/>
                    </a:cxn>
                    <a:cxn ang="0">
                      <a:pos x="307" y="171"/>
                    </a:cxn>
                    <a:cxn ang="0">
                      <a:pos x="126" y="177"/>
                    </a:cxn>
                  </a:cxnLst>
                  <a:rect l="0" t="0" r="r" b="b"/>
                  <a:pathLst>
                    <a:path w="308" h="178">
                      <a:moveTo>
                        <a:pt x="126" y="177"/>
                      </a:moveTo>
                      <a:lnTo>
                        <a:pt x="102" y="171"/>
                      </a:lnTo>
                      <a:lnTo>
                        <a:pt x="45" y="95"/>
                      </a:lnTo>
                      <a:lnTo>
                        <a:pt x="8" y="102"/>
                      </a:lnTo>
                      <a:lnTo>
                        <a:pt x="0" y="95"/>
                      </a:lnTo>
                      <a:lnTo>
                        <a:pt x="14" y="70"/>
                      </a:lnTo>
                      <a:lnTo>
                        <a:pt x="8" y="70"/>
                      </a:lnTo>
                      <a:lnTo>
                        <a:pt x="23" y="54"/>
                      </a:lnTo>
                      <a:lnTo>
                        <a:pt x="14" y="42"/>
                      </a:lnTo>
                      <a:lnTo>
                        <a:pt x="30" y="32"/>
                      </a:lnTo>
                      <a:lnTo>
                        <a:pt x="126" y="16"/>
                      </a:lnTo>
                      <a:lnTo>
                        <a:pt x="132" y="26"/>
                      </a:lnTo>
                      <a:lnTo>
                        <a:pt x="147" y="9"/>
                      </a:lnTo>
                      <a:lnTo>
                        <a:pt x="189" y="0"/>
                      </a:lnTo>
                      <a:lnTo>
                        <a:pt x="219" y="54"/>
                      </a:lnTo>
                      <a:lnTo>
                        <a:pt x="249" y="54"/>
                      </a:lnTo>
                      <a:lnTo>
                        <a:pt x="249" y="86"/>
                      </a:lnTo>
                      <a:lnTo>
                        <a:pt x="286" y="124"/>
                      </a:lnTo>
                      <a:lnTo>
                        <a:pt x="280" y="139"/>
                      </a:lnTo>
                      <a:lnTo>
                        <a:pt x="307" y="171"/>
                      </a:lnTo>
                      <a:lnTo>
                        <a:pt x="126" y="17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4" name="Freeform 118">
                  <a:extLst>
                    <a:ext uri="{FF2B5EF4-FFF2-40B4-BE49-F238E27FC236}">
                      <a16:creationId xmlns:a16="http://schemas.microsoft.com/office/drawing/2014/main" id="{460EA795-0B1E-4A19-70BB-D81721C7F9D5}"/>
                    </a:ext>
                  </a:extLst>
                </p:cNvPr>
                <p:cNvSpPr>
                  <a:spLocks/>
                </p:cNvSpPr>
                <p:nvPr/>
              </p:nvSpPr>
              <p:spPr bwMode="auto">
                <a:xfrm>
                  <a:off x="3100966" y="2896039"/>
                  <a:ext cx="455883" cy="449328"/>
                </a:xfrm>
                <a:custGeom>
                  <a:avLst/>
                  <a:gdLst/>
                  <a:ahLst/>
                  <a:cxnLst>
                    <a:cxn ang="0">
                      <a:pos x="29" y="98"/>
                    </a:cxn>
                    <a:cxn ang="0">
                      <a:pos x="14" y="76"/>
                    </a:cxn>
                    <a:cxn ang="0">
                      <a:pos x="45" y="60"/>
                    </a:cxn>
                    <a:cxn ang="0">
                      <a:pos x="75" y="76"/>
                    </a:cxn>
                    <a:cxn ang="0">
                      <a:pos x="90" y="29"/>
                    </a:cxn>
                    <a:cxn ang="0">
                      <a:pos x="141" y="7"/>
                    </a:cxn>
                    <a:cxn ang="0">
                      <a:pos x="162" y="0"/>
                    </a:cxn>
                    <a:cxn ang="0">
                      <a:pos x="177" y="13"/>
                    </a:cxn>
                    <a:cxn ang="0">
                      <a:pos x="168" y="29"/>
                    </a:cxn>
                    <a:cxn ang="0">
                      <a:pos x="177" y="54"/>
                    </a:cxn>
                    <a:cxn ang="0">
                      <a:pos x="189" y="60"/>
                    </a:cxn>
                    <a:cxn ang="0">
                      <a:pos x="219" y="44"/>
                    </a:cxn>
                    <a:cxn ang="0">
                      <a:pos x="234" y="60"/>
                    </a:cxn>
                    <a:cxn ang="0">
                      <a:pos x="228" y="76"/>
                    </a:cxn>
                    <a:cxn ang="0">
                      <a:pos x="249" y="92"/>
                    </a:cxn>
                    <a:cxn ang="0">
                      <a:pos x="270" y="129"/>
                    </a:cxn>
                    <a:cxn ang="0">
                      <a:pos x="234" y="136"/>
                    </a:cxn>
                    <a:cxn ang="0">
                      <a:pos x="219" y="136"/>
                    </a:cxn>
                    <a:cxn ang="0">
                      <a:pos x="141" y="174"/>
                    </a:cxn>
                    <a:cxn ang="0">
                      <a:pos x="126" y="168"/>
                    </a:cxn>
                    <a:cxn ang="0">
                      <a:pos x="117" y="183"/>
                    </a:cxn>
                    <a:cxn ang="0">
                      <a:pos x="111" y="174"/>
                    </a:cxn>
                    <a:cxn ang="0">
                      <a:pos x="75" y="199"/>
                    </a:cxn>
                    <a:cxn ang="0">
                      <a:pos x="51" y="183"/>
                    </a:cxn>
                    <a:cxn ang="0">
                      <a:pos x="39" y="199"/>
                    </a:cxn>
                    <a:cxn ang="0">
                      <a:pos x="23" y="168"/>
                    </a:cxn>
                    <a:cxn ang="0">
                      <a:pos x="0" y="168"/>
                    </a:cxn>
                    <a:cxn ang="0">
                      <a:pos x="0" y="136"/>
                    </a:cxn>
                    <a:cxn ang="0">
                      <a:pos x="29" y="98"/>
                    </a:cxn>
                  </a:cxnLst>
                  <a:rect l="0" t="0" r="r" b="b"/>
                  <a:pathLst>
                    <a:path w="271" h="200">
                      <a:moveTo>
                        <a:pt x="29" y="98"/>
                      </a:moveTo>
                      <a:lnTo>
                        <a:pt x="14" y="76"/>
                      </a:lnTo>
                      <a:lnTo>
                        <a:pt x="45" y="60"/>
                      </a:lnTo>
                      <a:lnTo>
                        <a:pt x="75" y="76"/>
                      </a:lnTo>
                      <a:lnTo>
                        <a:pt x="90" y="29"/>
                      </a:lnTo>
                      <a:lnTo>
                        <a:pt x="141" y="7"/>
                      </a:lnTo>
                      <a:lnTo>
                        <a:pt x="162" y="0"/>
                      </a:lnTo>
                      <a:lnTo>
                        <a:pt x="177" y="13"/>
                      </a:lnTo>
                      <a:lnTo>
                        <a:pt x="168" y="29"/>
                      </a:lnTo>
                      <a:lnTo>
                        <a:pt x="177" y="54"/>
                      </a:lnTo>
                      <a:lnTo>
                        <a:pt x="189" y="60"/>
                      </a:lnTo>
                      <a:lnTo>
                        <a:pt x="219" y="44"/>
                      </a:lnTo>
                      <a:lnTo>
                        <a:pt x="234" y="60"/>
                      </a:lnTo>
                      <a:lnTo>
                        <a:pt x="228" y="76"/>
                      </a:lnTo>
                      <a:lnTo>
                        <a:pt x="249" y="92"/>
                      </a:lnTo>
                      <a:lnTo>
                        <a:pt x="270" y="129"/>
                      </a:lnTo>
                      <a:lnTo>
                        <a:pt x="234" y="136"/>
                      </a:lnTo>
                      <a:lnTo>
                        <a:pt x="219" y="136"/>
                      </a:lnTo>
                      <a:lnTo>
                        <a:pt x="141" y="174"/>
                      </a:lnTo>
                      <a:lnTo>
                        <a:pt x="126" y="168"/>
                      </a:lnTo>
                      <a:lnTo>
                        <a:pt x="117" y="183"/>
                      </a:lnTo>
                      <a:lnTo>
                        <a:pt x="111" y="174"/>
                      </a:lnTo>
                      <a:lnTo>
                        <a:pt x="75" y="199"/>
                      </a:lnTo>
                      <a:lnTo>
                        <a:pt x="51" y="183"/>
                      </a:lnTo>
                      <a:lnTo>
                        <a:pt x="39" y="199"/>
                      </a:lnTo>
                      <a:lnTo>
                        <a:pt x="23" y="168"/>
                      </a:lnTo>
                      <a:lnTo>
                        <a:pt x="0" y="168"/>
                      </a:lnTo>
                      <a:lnTo>
                        <a:pt x="0" y="136"/>
                      </a:lnTo>
                      <a:lnTo>
                        <a:pt x="29" y="9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5" name="Freeform 119">
                  <a:extLst>
                    <a:ext uri="{FF2B5EF4-FFF2-40B4-BE49-F238E27FC236}">
                      <a16:creationId xmlns:a16="http://schemas.microsoft.com/office/drawing/2014/main" id="{3B1E58A5-AB40-D329-89CF-E46A5701908A}"/>
                    </a:ext>
                  </a:extLst>
                </p:cNvPr>
                <p:cNvSpPr>
                  <a:spLocks/>
                </p:cNvSpPr>
                <p:nvPr/>
              </p:nvSpPr>
              <p:spPr bwMode="auto">
                <a:xfrm>
                  <a:off x="7651934" y="2896039"/>
                  <a:ext cx="534483" cy="479284"/>
                </a:xfrm>
                <a:custGeom>
                  <a:avLst/>
                  <a:gdLst/>
                  <a:ahLst/>
                  <a:cxnLst>
                    <a:cxn ang="0">
                      <a:pos x="211" y="212"/>
                    </a:cxn>
                    <a:cxn ang="0">
                      <a:pos x="118" y="168"/>
                    </a:cxn>
                    <a:cxn ang="0">
                      <a:pos x="96" y="152"/>
                    </a:cxn>
                    <a:cxn ang="0">
                      <a:pos x="72" y="152"/>
                    </a:cxn>
                    <a:cxn ang="0">
                      <a:pos x="72" y="145"/>
                    </a:cxn>
                    <a:cxn ang="0">
                      <a:pos x="31" y="129"/>
                    </a:cxn>
                    <a:cxn ang="0">
                      <a:pos x="31" y="76"/>
                    </a:cxn>
                    <a:cxn ang="0">
                      <a:pos x="15" y="60"/>
                    </a:cxn>
                    <a:cxn ang="0">
                      <a:pos x="0" y="28"/>
                    </a:cxn>
                    <a:cxn ang="0">
                      <a:pos x="45" y="0"/>
                    </a:cxn>
                    <a:cxn ang="0">
                      <a:pos x="45" y="6"/>
                    </a:cxn>
                    <a:cxn ang="0">
                      <a:pos x="103" y="28"/>
                    </a:cxn>
                    <a:cxn ang="0">
                      <a:pos x="109" y="67"/>
                    </a:cxn>
                    <a:cxn ang="0">
                      <a:pos x="133" y="60"/>
                    </a:cxn>
                    <a:cxn ang="0">
                      <a:pos x="139" y="76"/>
                    </a:cxn>
                    <a:cxn ang="0">
                      <a:pos x="145" y="67"/>
                    </a:cxn>
                    <a:cxn ang="0">
                      <a:pos x="153" y="76"/>
                    </a:cxn>
                    <a:cxn ang="0">
                      <a:pos x="175" y="60"/>
                    </a:cxn>
                    <a:cxn ang="0">
                      <a:pos x="190" y="67"/>
                    </a:cxn>
                    <a:cxn ang="0">
                      <a:pos x="175" y="108"/>
                    </a:cxn>
                    <a:cxn ang="0">
                      <a:pos x="205" y="108"/>
                    </a:cxn>
                    <a:cxn ang="0">
                      <a:pos x="226" y="82"/>
                    </a:cxn>
                    <a:cxn ang="0">
                      <a:pos x="235" y="92"/>
                    </a:cxn>
                    <a:cxn ang="0">
                      <a:pos x="256" y="129"/>
                    </a:cxn>
                    <a:cxn ang="0">
                      <a:pos x="277" y="108"/>
                    </a:cxn>
                    <a:cxn ang="0">
                      <a:pos x="286" y="92"/>
                    </a:cxn>
                    <a:cxn ang="0">
                      <a:pos x="313" y="108"/>
                    </a:cxn>
                    <a:cxn ang="0">
                      <a:pos x="277" y="183"/>
                    </a:cxn>
                    <a:cxn ang="0">
                      <a:pos x="211" y="212"/>
                    </a:cxn>
                  </a:cxnLst>
                  <a:rect l="0" t="0" r="r" b="b"/>
                  <a:pathLst>
                    <a:path w="314" h="213">
                      <a:moveTo>
                        <a:pt x="211" y="212"/>
                      </a:moveTo>
                      <a:lnTo>
                        <a:pt x="118" y="168"/>
                      </a:lnTo>
                      <a:lnTo>
                        <a:pt x="96" y="152"/>
                      </a:lnTo>
                      <a:lnTo>
                        <a:pt x="72" y="152"/>
                      </a:lnTo>
                      <a:lnTo>
                        <a:pt x="72" y="145"/>
                      </a:lnTo>
                      <a:lnTo>
                        <a:pt x="31" y="129"/>
                      </a:lnTo>
                      <a:lnTo>
                        <a:pt x="31" y="76"/>
                      </a:lnTo>
                      <a:lnTo>
                        <a:pt x="15" y="60"/>
                      </a:lnTo>
                      <a:lnTo>
                        <a:pt x="0" y="28"/>
                      </a:lnTo>
                      <a:lnTo>
                        <a:pt x="45" y="0"/>
                      </a:lnTo>
                      <a:lnTo>
                        <a:pt x="45" y="6"/>
                      </a:lnTo>
                      <a:lnTo>
                        <a:pt x="103" y="28"/>
                      </a:lnTo>
                      <a:lnTo>
                        <a:pt x="109" y="67"/>
                      </a:lnTo>
                      <a:lnTo>
                        <a:pt x="133" y="60"/>
                      </a:lnTo>
                      <a:lnTo>
                        <a:pt x="139" y="76"/>
                      </a:lnTo>
                      <a:lnTo>
                        <a:pt x="145" y="67"/>
                      </a:lnTo>
                      <a:lnTo>
                        <a:pt x="153" y="76"/>
                      </a:lnTo>
                      <a:lnTo>
                        <a:pt x="175" y="60"/>
                      </a:lnTo>
                      <a:lnTo>
                        <a:pt x="190" y="67"/>
                      </a:lnTo>
                      <a:lnTo>
                        <a:pt x="175" y="108"/>
                      </a:lnTo>
                      <a:lnTo>
                        <a:pt x="205" y="108"/>
                      </a:lnTo>
                      <a:lnTo>
                        <a:pt x="226" y="82"/>
                      </a:lnTo>
                      <a:lnTo>
                        <a:pt x="235" y="92"/>
                      </a:lnTo>
                      <a:lnTo>
                        <a:pt x="256" y="129"/>
                      </a:lnTo>
                      <a:lnTo>
                        <a:pt x="277" y="108"/>
                      </a:lnTo>
                      <a:lnTo>
                        <a:pt x="286" y="92"/>
                      </a:lnTo>
                      <a:lnTo>
                        <a:pt x="313" y="108"/>
                      </a:lnTo>
                      <a:lnTo>
                        <a:pt x="277" y="183"/>
                      </a:lnTo>
                      <a:lnTo>
                        <a:pt x="211" y="21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6" name="Freeform 120">
                  <a:extLst>
                    <a:ext uri="{FF2B5EF4-FFF2-40B4-BE49-F238E27FC236}">
                      <a16:creationId xmlns:a16="http://schemas.microsoft.com/office/drawing/2014/main" id="{A31F1796-6635-69B9-F18F-20D3736E8738}"/>
                    </a:ext>
                  </a:extLst>
                </p:cNvPr>
                <p:cNvSpPr>
                  <a:spLocks/>
                </p:cNvSpPr>
                <p:nvPr/>
              </p:nvSpPr>
              <p:spPr bwMode="auto">
                <a:xfrm>
                  <a:off x="4665115" y="3532587"/>
                  <a:ext cx="408723" cy="591616"/>
                </a:xfrm>
                <a:custGeom>
                  <a:avLst/>
                  <a:gdLst/>
                  <a:ahLst/>
                  <a:cxnLst>
                    <a:cxn ang="0">
                      <a:pos x="60" y="208"/>
                    </a:cxn>
                    <a:cxn ang="0">
                      <a:pos x="9" y="240"/>
                    </a:cxn>
                    <a:cxn ang="0">
                      <a:pos x="0" y="224"/>
                    </a:cxn>
                    <a:cxn ang="0">
                      <a:pos x="9" y="208"/>
                    </a:cxn>
                    <a:cxn ang="0">
                      <a:pos x="0" y="193"/>
                    </a:cxn>
                    <a:cxn ang="0">
                      <a:pos x="9" y="193"/>
                    </a:cxn>
                    <a:cxn ang="0">
                      <a:pos x="21" y="177"/>
                    </a:cxn>
                    <a:cxn ang="0">
                      <a:pos x="21" y="133"/>
                    </a:cxn>
                    <a:cxn ang="0">
                      <a:pos x="36" y="92"/>
                    </a:cxn>
                    <a:cxn ang="0">
                      <a:pos x="66" y="79"/>
                    </a:cxn>
                    <a:cxn ang="0">
                      <a:pos x="51" y="69"/>
                    </a:cxn>
                    <a:cxn ang="0">
                      <a:pos x="36" y="79"/>
                    </a:cxn>
                    <a:cxn ang="0">
                      <a:pos x="51" y="53"/>
                    </a:cxn>
                    <a:cxn ang="0">
                      <a:pos x="51" y="0"/>
                    </a:cxn>
                    <a:cxn ang="0">
                      <a:pos x="133" y="9"/>
                    </a:cxn>
                    <a:cxn ang="0">
                      <a:pos x="148" y="53"/>
                    </a:cxn>
                    <a:cxn ang="0">
                      <a:pos x="139" y="53"/>
                    </a:cxn>
                    <a:cxn ang="0">
                      <a:pos x="175" y="85"/>
                    </a:cxn>
                    <a:cxn ang="0">
                      <a:pos x="190" y="133"/>
                    </a:cxn>
                    <a:cxn ang="0">
                      <a:pos x="241" y="161"/>
                    </a:cxn>
                    <a:cxn ang="0">
                      <a:pos x="148" y="240"/>
                    </a:cxn>
                    <a:cxn ang="0">
                      <a:pos x="103" y="262"/>
                    </a:cxn>
                    <a:cxn ang="0">
                      <a:pos x="60" y="208"/>
                    </a:cxn>
                  </a:cxnLst>
                  <a:rect l="0" t="0" r="r" b="b"/>
                  <a:pathLst>
                    <a:path w="242" h="263">
                      <a:moveTo>
                        <a:pt x="60" y="208"/>
                      </a:moveTo>
                      <a:lnTo>
                        <a:pt x="9" y="240"/>
                      </a:lnTo>
                      <a:lnTo>
                        <a:pt x="0" y="224"/>
                      </a:lnTo>
                      <a:lnTo>
                        <a:pt x="9" y="208"/>
                      </a:lnTo>
                      <a:lnTo>
                        <a:pt x="0" y="193"/>
                      </a:lnTo>
                      <a:lnTo>
                        <a:pt x="9" y="193"/>
                      </a:lnTo>
                      <a:lnTo>
                        <a:pt x="21" y="177"/>
                      </a:lnTo>
                      <a:lnTo>
                        <a:pt x="21" y="133"/>
                      </a:lnTo>
                      <a:lnTo>
                        <a:pt x="36" y="92"/>
                      </a:lnTo>
                      <a:lnTo>
                        <a:pt x="66" y="79"/>
                      </a:lnTo>
                      <a:lnTo>
                        <a:pt x="51" y="69"/>
                      </a:lnTo>
                      <a:lnTo>
                        <a:pt x="36" y="79"/>
                      </a:lnTo>
                      <a:lnTo>
                        <a:pt x="51" y="53"/>
                      </a:lnTo>
                      <a:lnTo>
                        <a:pt x="51" y="0"/>
                      </a:lnTo>
                      <a:lnTo>
                        <a:pt x="133" y="9"/>
                      </a:lnTo>
                      <a:lnTo>
                        <a:pt x="148" y="53"/>
                      </a:lnTo>
                      <a:lnTo>
                        <a:pt x="139" y="53"/>
                      </a:lnTo>
                      <a:lnTo>
                        <a:pt x="175" y="85"/>
                      </a:lnTo>
                      <a:lnTo>
                        <a:pt x="190" y="133"/>
                      </a:lnTo>
                      <a:lnTo>
                        <a:pt x="241" y="161"/>
                      </a:lnTo>
                      <a:lnTo>
                        <a:pt x="148" y="240"/>
                      </a:lnTo>
                      <a:lnTo>
                        <a:pt x="103" y="262"/>
                      </a:lnTo>
                      <a:lnTo>
                        <a:pt x="60" y="20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7" name="Freeform 121">
                  <a:extLst>
                    <a:ext uri="{FF2B5EF4-FFF2-40B4-BE49-F238E27FC236}">
                      <a16:creationId xmlns:a16="http://schemas.microsoft.com/office/drawing/2014/main" id="{0DBC7729-62CA-F05A-AD03-CE341102CD40}"/>
                    </a:ext>
                  </a:extLst>
                </p:cNvPr>
                <p:cNvSpPr>
                  <a:spLocks/>
                </p:cNvSpPr>
                <p:nvPr/>
              </p:nvSpPr>
              <p:spPr bwMode="auto">
                <a:xfrm>
                  <a:off x="3548988" y="2791195"/>
                  <a:ext cx="353703" cy="374440"/>
                </a:xfrm>
                <a:custGeom>
                  <a:avLst/>
                  <a:gdLst/>
                  <a:ahLst/>
                  <a:cxnLst>
                    <a:cxn ang="0">
                      <a:pos x="27" y="22"/>
                    </a:cxn>
                    <a:cxn ang="0">
                      <a:pos x="57" y="15"/>
                    </a:cxn>
                    <a:cxn ang="0">
                      <a:pos x="87" y="15"/>
                    </a:cxn>
                    <a:cxn ang="0">
                      <a:pos x="102" y="0"/>
                    </a:cxn>
                    <a:cxn ang="0">
                      <a:pos x="114" y="6"/>
                    </a:cxn>
                    <a:cxn ang="0">
                      <a:pos x="129" y="6"/>
                    </a:cxn>
                    <a:cxn ang="0">
                      <a:pos x="145" y="31"/>
                    </a:cxn>
                    <a:cxn ang="0">
                      <a:pos x="160" y="31"/>
                    </a:cxn>
                    <a:cxn ang="0">
                      <a:pos x="181" y="75"/>
                    </a:cxn>
                    <a:cxn ang="0">
                      <a:pos x="175" y="91"/>
                    </a:cxn>
                    <a:cxn ang="0">
                      <a:pos x="181" y="101"/>
                    </a:cxn>
                    <a:cxn ang="0">
                      <a:pos x="211" y="123"/>
                    </a:cxn>
                    <a:cxn ang="0">
                      <a:pos x="205" y="145"/>
                    </a:cxn>
                    <a:cxn ang="0">
                      <a:pos x="190" y="139"/>
                    </a:cxn>
                    <a:cxn ang="0">
                      <a:pos x="190" y="155"/>
                    </a:cxn>
                    <a:cxn ang="0">
                      <a:pos x="160" y="155"/>
                    </a:cxn>
                    <a:cxn ang="0">
                      <a:pos x="138" y="167"/>
                    </a:cxn>
                    <a:cxn ang="0">
                      <a:pos x="129" y="113"/>
                    </a:cxn>
                    <a:cxn ang="0">
                      <a:pos x="124" y="123"/>
                    </a:cxn>
                    <a:cxn ang="0">
                      <a:pos x="108" y="107"/>
                    </a:cxn>
                    <a:cxn ang="0">
                      <a:pos x="108" y="75"/>
                    </a:cxn>
                    <a:cxn ang="0">
                      <a:pos x="78" y="75"/>
                    </a:cxn>
                    <a:cxn ang="0">
                      <a:pos x="78" y="91"/>
                    </a:cxn>
                    <a:cxn ang="0">
                      <a:pos x="57" y="60"/>
                    </a:cxn>
                    <a:cxn ang="0">
                      <a:pos x="51" y="69"/>
                    </a:cxn>
                    <a:cxn ang="0">
                      <a:pos x="42" y="69"/>
                    </a:cxn>
                    <a:cxn ang="0">
                      <a:pos x="27" y="38"/>
                    </a:cxn>
                    <a:cxn ang="0">
                      <a:pos x="21" y="47"/>
                    </a:cxn>
                    <a:cxn ang="0">
                      <a:pos x="15" y="38"/>
                    </a:cxn>
                    <a:cxn ang="0">
                      <a:pos x="0" y="47"/>
                    </a:cxn>
                    <a:cxn ang="0">
                      <a:pos x="27" y="22"/>
                    </a:cxn>
                  </a:cxnLst>
                  <a:rect l="0" t="0" r="r" b="b"/>
                  <a:pathLst>
                    <a:path w="212" h="168">
                      <a:moveTo>
                        <a:pt x="27" y="22"/>
                      </a:moveTo>
                      <a:lnTo>
                        <a:pt x="57" y="15"/>
                      </a:lnTo>
                      <a:lnTo>
                        <a:pt x="87" y="15"/>
                      </a:lnTo>
                      <a:lnTo>
                        <a:pt x="102" y="0"/>
                      </a:lnTo>
                      <a:lnTo>
                        <a:pt x="114" y="6"/>
                      </a:lnTo>
                      <a:lnTo>
                        <a:pt x="129" y="6"/>
                      </a:lnTo>
                      <a:lnTo>
                        <a:pt x="145" y="31"/>
                      </a:lnTo>
                      <a:lnTo>
                        <a:pt x="160" y="31"/>
                      </a:lnTo>
                      <a:lnTo>
                        <a:pt x="181" y="75"/>
                      </a:lnTo>
                      <a:lnTo>
                        <a:pt x="175" y="91"/>
                      </a:lnTo>
                      <a:lnTo>
                        <a:pt x="181" y="101"/>
                      </a:lnTo>
                      <a:lnTo>
                        <a:pt x="211" y="123"/>
                      </a:lnTo>
                      <a:lnTo>
                        <a:pt x="205" y="145"/>
                      </a:lnTo>
                      <a:lnTo>
                        <a:pt x="190" y="139"/>
                      </a:lnTo>
                      <a:lnTo>
                        <a:pt x="190" y="155"/>
                      </a:lnTo>
                      <a:lnTo>
                        <a:pt x="160" y="155"/>
                      </a:lnTo>
                      <a:lnTo>
                        <a:pt x="138" y="167"/>
                      </a:lnTo>
                      <a:lnTo>
                        <a:pt x="129" y="113"/>
                      </a:lnTo>
                      <a:lnTo>
                        <a:pt x="124" y="123"/>
                      </a:lnTo>
                      <a:lnTo>
                        <a:pt x="108" y="107"/>
                      </a:lnTo>
                      <a:lnTo>
                        <a:pt x="108" y="75"/>
                      </a:lnTo>
                      <a:lnTo>
                        <a:pt x="78" y="75"/>
                      </a:lnTo>
                      <a:lnTo>
                        <a:pt x="78" y="91"/>
                      </a:lnTo>
                      <a:lnTo>
                        <a:pt x="57" y="60"/>
                      </a:lnTo>
                      <a:lnTo>
                        <a:pt x="51" y="69"/>
                      </a:lnTo>
                      <a:lnTo>
                        <a:pt x="42" y="69"/>
                      </a:lnTo>
                      <a:lnTo>
                        <a:pt x="27" y="38"/>
                      </a:lnTo>
                      <a:lnTo>
                        <a:pt x="21" y="47"/>
                      </a:lnTo>
                      <a:lnTo>
                        <a:pt x="15" y="38"/>
                      </a:lnTo>
                      <a:lnTo>
                        <a:pt x="0" y="47"/>
                      </a:lnTo>
                      <a:lnTo>
                        <a:pt x="27" y="2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8" name="Freeform 122">
                  <a:extLst>
                    <a:ext uri="{FF2B5EF4-FFF2-40B4-BE49-F238E27FC236}">
                      <a16:creationId xmlns:a16="http://schemas.microsoft.com/office/drawing/2014/main" id="{189C751A-6FFE-2C28-AECB-C9D8E3FB8FB0}"/>
                    </a:ext>
                  </a:extLst>
                </p:cNvPr>
                <p:cNvSpPr>
                  <a:spLocks/>
                </p:cNvSpPr>
                <p:nvPr/>
              </p:nvSpPr>
              <p:spPr bwMode="auto">
                <a:xfrm>
                  <a:off x="5380380" y="3525098"/>
                  <a:ext cx="471603" cy="441840"/>
                </a:xfrm>
                <a:custGeom>
                  <a:avLst/>
                  <a:gdLst/>
                  <a:ahLst/>
                  <a:cxnLst>
                    <a:cxn ang="0">
                      <a:pos x="57" y="10"/>
                    </a:cxn>
                    <a:cxn ang="0">
                      <a:pos x="205" y="0"/>
                    </a:cxn>
                    <a:cxn ang="0">
                      <a:pos x="226" y="124"/>
                    </a:cxn>
                    <a:cxn ang="0">
                      <a:pos x="247" y="140"/>
                    </a:cxn>
                    <a:cxn ang="0">
                      <a:pos x="256" y="161"/>
                    </a:cxn>
                    <a:cxn ang="0">
                      <a:pos x="277" y="177"/>
                    </a:cxn>
                    <a:cxn ang="0">
                      <a:pos x="262" y="187"/>
                    </a:cxn>
                    <a:cxn ang="0">
                      <a:pos x="241" y="177"/>
                    </a:cxn>
                    <a:cxn ang="0">
                      <a:pos x="210" y="177"/>
                    </a:cxn>
                    <a:cxn ang="0">
                      <a:pos x="160" y="171"/>
                    </a:cxn>
                    <a:cxn ang="0">
                      <a:pos x="138" y="177"/>
                    </a:cxn>
                    <a:cxn ang="0">
                      <a:pos x="93" y="187"/>
                    </a:cxn>
                    <a:cxn ang="0">
                      <a:pos x="78" y="193"/>
                    </a:cxn>
                    <a:cxn ang="0">
                      <a:pos x="51" y="193"/>
                    </a:cxn>
                    <a:cxn ang="0">
                      <a:pos x="66" y="177"/>
                    </a:cxn>
                    <a:cxn ang="0">
                      <a:pos x="42" y="133"/>
                    </a:cxn>
                    <a:cxn ang="0">
                      <a:pos x="66" y="70"/>
                    </a:cxn>
                    <a:cxn ang="0">
                      <a:pos x="42" y="54"/>
                    </a:cxn>
                    <a:cxn ang="0">
                      <a:pos x="36" y="26"/>
                    </a:cxn>
                    <a:cxn ang="0">
                      <a:pos x="6" y="26"/>
                    </a:cxn>
                    <a:cxn ang="0">
                      <a:pos x="0" y="10"/>
                    </a:cxn>
                    <a:cxn ang="0">
                      <a:pos x="57" y="10"/>
                    </a:cxn>
                  </a:cxnLst>
                  <a:rect l="0" t="0" r="r" b="b"/>
                  <a:pathLst>
                    <a:path w="278" h="194">
                      <a:moveTo>
                        <a:pt x="57" y="10"/>
                      </a:moveTo>
                      <a:lnTo>
                        <a:pt x="205" y="0"/>
                      </a:lnTo>
                      <a:lnTo>
                        <a:pt x="226" y="124"/>
                      </a:lnTo>
                      <a:lnTo>
                        <a:pt x="247" y="140"/>
                      </a:lnTo>
                      <a:lnTo>
                        <a:pt x="256" y="161"/>
                      </a:lnTo>
                      <a:lnTo>
                        <a:pt x="277" y="177"/>
                      </a:lnTo>
                      <a:lnTo>
                        <a:pt x="262" y="187"/>
                      </a:lnTo>
                      <a:lnTo>
                        <a:pt x="241" y="177"/>
                      </a:lnTo>
                      <a:lnTo>
                        <a:pt x="210" y="177"/>
                      </a:lnTo>
                      <a:lnTo>
                        <a:pt x="160" y="171"/>
                      </a:lnTo>
                      <a:lnTo>
                        <a:pt x="138" y="177"/>
                      </a:lnTo>
                      <a:lnTo>
                        <a:pt x="93" y="187"/>
                      </a:lnTo>
                      <a:lnTo>
                        <a:pt x="78" y="193"/>
                      </a:lnTo>
                      <a:lnTo>
                        <a:pt x="51" y="193"/>
                      </a:lnTo>
                      <a:lnTo>
                        <a:pt x="66" y="177"/>
                      </a:lnTo>
                      <a:lnTo>
                        <a:pt x="42" y="133"/>
                      </a:lnTo>
                      <a:lnTo>
                        <a:pt x="66" y="70"/>
                      </a:lnTo>
                      <a:lnTo>
                        <a:pt x="42" y="54"/>
                      </a:lnTo>
                      <a:lnTo>
                        <a:pt x="36" y="26"/>
                      </a:lnTo>
                      <a:lnTo>
                        <a:pt x="6" y="26"/>
                      </a:lnTo>
                      <a:lnTo>
                        <a:pt x="0" y="10"/>
                      </a:lnTo>
                      <a:lnTo>
                        <a:pt x="57" y="1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69" name="Freeform 123">
                  <a:extLst>
                    <a:ext uri="{FF2B5EF4-FFF2-40B4-BE49-F238E27FC236}">
                      <a16:creationId xmlns:a16="http://schemas.microsoft.com/office/drawing/2014/main" id="{749E35C6-A31A-0661-E1A9-C3B733B90754}"/>
                    </a:ext>
                  </a:extLst>
                </p:cNvPr>
                <p:cNvSpPr>
                  <a:spLocks/>
                </p:cNvSpPr>
                <p:nvPr/>
              </p:nvSpPr>
              <p:spPr bwMode="auto">
                <a:xfrm>
                  <a:off x="5726222" y="3532587"/>
                  <a:ext cx="558064" cy="539194"/>
                </a:xfrm>
                <a:custGeom>
                  <a:avLst/>
                  <a:gdLst/>
                  <a:ahLst/>
                  <a:cxnLst>
                    <a:cxn ang="0">
                      <a:pos x="196" y="0"/>
                    </a:cxn>
                    <a:cxn ang="0">
                      <a:pos x="211" y="9"/>
                    </a:cxn>
                    <a:cxn ang="0">
                      <a:pos x="196" y="25"/>
                    </a:cxn>
                    <a:cxn ang="0">
                      <a:pos x="211" y="48"/>
                    </a:cxn>
                    <a:cxn ang="0">
                      <a:pos x="232" y="63"/>
                    </a:cxn>
                    <a:cxn ang="0">
                      <a:pos x="241" y="85"/>
                    </a:cxn>
                    <a:cxn ang="0">
                      <a:pos x="284" y="107"/>
                    </a:cxn>
                    <a:cxn ang="0">
                      <a:pos x="263" y="133"/>
                    </a:cxn>
                    <a:cxn ang="0">
                      <a:pos x="329" y="161"/>
                    </a:cxn>
                    <a:cxn ang="0">
                      <a:pos x="329" y="177"/>
                    </a:cxn>
                    <a:cxn ang="0">
                      <a:pos x="299" y="177"/>
                    </a:cxn>
                    <a:cxn ang="0">
                      <a:pos x="253" y="155"/>
                    </a:cxn>
                    <a:cxn ang="0">
                      <a:pos x="211" y="187"/>
                    </a:cxn>
                    <a:cxn ang="0">
                      <a:pos x="151" y="240"/>
                    </a:cxn>
                    <a:cxn ang="0">
                      <a:pos x="124" y="231"/>
                    </a:cxn>
                    <a:cxn ang="0">
                      <a:pos x="94" y="231"/>
                    </a:cxn>
                    <a:cxn ang="0">
                      <a:pos x="94" y="199"/>
                    </a:cxn>
                    <a:cxn ang="0">
                      <a:pos x="73" y="177"/>
                    </a:cxn>
                    <a:cxn ang="0">
                      <a:pos x="52" y="161"/>
                    </a:cxn>
                    <a:cxn ang="0">
                      <a:pos x="43" y="139"/>
                    </a:cxn>
                    <a:cxn ang="0">
                      <a:pos x="22" y="123"/>
                    </a:cxn>
                    <a:cxn ang="0">
                      <a:pos x="0" y="0"/>
                    </a:cxn>
                    <a:cxn ang="0">
                      <a:pos x="103" y="0"/>
                    </a:cxn>
                    <a:cxn ang="0">
                      <a:pos x="196" y="0"/>
                    </a:cxn>
                  </a:cxnLst>
                  <a:rect l="0" t="0" r="r" b="b"/>
                  <a:pathLst>
                    <a:path w="330" h="241">
                      <a:moveTo>
                        <a:pt x="196" y="0"/>
                      </a:moveTo>
                      <a:lnTo>
                        <a:pt x="211" y="9"/>
                      </a:lnTo>
                      <a:lnTo>
                        <a:pt x="196" y="25"/>
                      </a:lnTo>
                      <a:lnTo>
                        <a:pt x="211" y="48"/>
                      </a:lnTo>
                      <a:lnTo>
                        <a:pt x="232" y="63"/>
                      </a:lnTo>
                      <a:lnTo>
                        <a:pt x="241" y="85"/>
                      </a:lnTo>
                      <a:lnTo>
                        <a:pt x="284" y="107"/>
                      </a:lnTo>
                      <a:lnTo>
                        <a:pt x="263" y="133"/>
                      </a:lnTo>
                      <a:lnTo>
                        <a:pt x="329" y="161"/>
                      </a:lnTo>
                      <a:lnTo>
                        <a:pt x="329" y="177"/>
                      </a:lnTo>
                      <a:lnTo>
                        <a:pt x="299" y="177"/>
                      </a:lnTo>
                      <a:lnTo>
                        <a:pt x="253" y="155"/>
                      </a:lnTo>
                      <a:lnTo>
                        <a:pt x="211" y="187"/>
                      </a:lnTo>
                      <a:lnTo>
                        <a:pt x="151" y="240"/>
                      </a:lnTo>
                      <a:lnTo>
                        <a:pt x="124" y="231"/>
                      </a:lnTo>
                      <a:lnTo>
                        <a:pt x="94" y="231"/>
                      </a:lnTo>
                      <a:lnTo>
                        <a:pt x="94" y="199"/>
                      </a:lnTo>
                      <a:lnTo>
                        <a:pt x="73" y="177"/>
                      </a:lnTo>
                      <a:lnTo>
                        <a:pt x="52" y="161"/>
                      </a:lnTo>
                      <a:lnTo>
                        <a:pt x="43" y="139"/>
                      </a:lnTo>
                      <a:lnTo>
                        <a:pt x="22" y="123"/>
                      </a:lnTo>
                      <a:lnTo>
                        <a:pt x="0" y="0"/>
                      </a:lnTo>
                      <a:lnTo>
                        <a:pt x="103" y="0"/>
                      </a:lnTo>
                      <a:lnTo>
                        <a:pt x="196"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0" name="Freeform 124">
                  <a:extLst>
                    <a:ext uri="{FF2B5EF4-FFF2-40B4-BE49-F238E27FC236}">
                      <a16:creationId xmlns:a16="http://schemas.microsoft.com/office/drawing/2014/main" id="{AF8A6D4F-6F2C-9DAC-B46D-08382217EA26}"/>
                    </a:ext>
                  </a:extLst>
                </p:cNvPr>
                <p:cNvSpPr>
                  <a:spLocks/>
                </p:cNvSpPr>
                <p:nvPr/>
              </p:nvSpPr>
              <p:spPr bwMode="auto">
                <a:xfrm>
                  <a:off x="6960249" y="2742333"/>
                  <a:ext cx="463744" cy="539195"/>
                </a:xfrm>
                <a:custGeom>
                  <a:avLst/>
                  <a:gdLst/>
                  <a:ahLst/>
                  <a:cxnLst>
                    <a:cxn ang="0">
                      <a:pos x="205" y="177"/>
                    </a:cxn>
                    <a:cxn ang="0">
                      <a:pos x="199" y="190"/>
                    </a:cxn>
                    <a:cxn ang="0">
                      <a:pos x="184" y="183"/>
                    </a:cxn>
                    <a:cxn ang="0">
                      <a:pos x="175" y="183"/>
                    </a:cxn>
                    <a:cxn ang="0">
                      <a:pos x="30" y="237"/>
                    </a:cxn>
                    <a:cxn ang="0">
                      <a:pos x="0" y="222"/>
                    </a:cxn>
                    <a:cxn ang="0">
                      <a:pos x="0" y="199"/>
                    </a:cxn>
                    <a:cxn ang="0">
                      <a:pos x="118" y="0"/>
                    </a:cxn>
                    <a:cxn ang="0">
                      <a:pos x="133" y="16"/>
                    </a:cxn>
                    <a:cxn ang="0">
                      <a:pos x="139" y="6"/>
                    </a:cxn>
                    <a:cxn ang="0">
                      <a:pos x="148" y="6"/>
                    </a:cxn>
                    <a:cxn ang="0">
                      <a:pos x="163" y="6"/>
                    </a:cxn>
                    <a:cxn ang="0">
                      <a:pos x="175" y="28"/>
                    </a:cxn>
                    <a:cxn ang="0">
                      <a:pos x="226" y="28"/>
                    </a:cxn>
                    <a:cxn ang="0">
                      <a:pos x="241" y="22"/>
                    </a:cxn>
                    <a:cxn ang="0">
                      <a:pos x="256" y="38"/>
                    </a:cxn>
                    <a:cxn ang="0">
                      <a:pos x="271" y="22"/>
                    </a:cxn>
                    <a:cxn ang="0">
                      <a:pos x="205" y="177"/>
                    </a:cxn>
                  </a:cxnLst>
                  <a:rect l="0" t="0" r="r" b="b"/>
                  <a:pathLst>
                    <a:path w="272" h="238">
                      <a:moveTo>
                        <a:pt x="205" y="177"/>
                      </a:moveTo>
                      <a:lnTo>
                        <a:pt x="199" y="190"/>
                      </a:lnTo>
                      <a:lnTo>
                        <a:pt x="184" y="183"/>
                      </a:lnTo>
                      <a:lnTo>
                        <a:pt x="175" y="183"/>
                      </a:lnTo>
                      <a:lnTo>
                        <a:pt x="30" y="237"/>
                      </a:lnTo>
                      <a:lnTo>
                        <a:pt x="0" y="222"/>
                      </a:lnTo>
                      <a:lnTo>
                        <a:pt x="0" y="199"/>
                      </a:lnTo>
                      <a:lnTo>
                        <a:pt x="118" y="0"/>
                      </a:lnTo>
                      <a:lnTo>
                        <a:pt x="133" y="16"/>
                      </a:lnTo>
                      <a:lnTo>
                        <a:pt x="139" y="6"/>
                      </a:lnTo>
                      <a:lnTo>
                        <a:pt x="148" y="6"/>
                      </a:lnTo>
                      <a:lnTo>
                        <a:pt x="163" y="6"/>
                      </a:lnTo>
                      <a:lnTo>
                        <a:pt x="175" y="28"/>
                      </a:lnTo>
                      <a:lnTo>
                        <a:pt x="226" y="28"/>
                      </a:lnTo>
                      <a:lnTo>
                        <a:pt x="241" y="22"/>
                      </a:lnTo>
                      <a:lnTo>
                        <a:pt x="256" y="38"/>
                      </a:lnTo>
                      <a:lnTo>
                        <a:pt x="271" y="22"/>
                      </a:lnTo>
                      <a:lnTo>
                        <a:pt x="205" y="17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1" name="Freeform 125">
                  <a:extLst>
                    <a:ext uri="{FF2B5EF4-FFF2-40B4-BE49-F238E27FC236}">
                      <a16:creationId xmlns:a16="http://schemas.microsoft.com/office/drawing/2014/main" id="{571F2547-BDDE-F6A0-12CC-98E62054CB37}"/>
                    </a:ext>
                  </a:extLst>
                </p:cNvPr>
                <p:cNvSpPr>
                  <a:spLocks/>
                </p:cNvSpPr>
                <p:nvPr/>
              </p:nvSpPr>
              <p:spPr bwMode="auto">
                <a:xfrm>
                  <a:off x="7251071" y="2341867"/>
                  <a:ext cx="691684" cy="449328"/>
                </a:xfrm>
                <a:custGeom>
                  <a:avLst/>
                  <a:gdLst/>
                  <a:ahLst/>
                  <a:cxnLst>
                    <a:cxn ang="0">
                      <a:pos x="358" y="0"/>
                    </a:cxn>
                    <a:cxn ang="0">
                      <a:pos x="374" y="15"/>
                    </a:cxn>
                    <a:cxn ang="0">
                      <a:pos x="400" y="15"/>
                    </a:cxn>
                    <a:cxn ang="0">
                      <a:pos x="410" y="31"/>
                    </a:cxn>
                    <a:cxn ang="0">
                      <a:pos x="379" y="38"/>
                    </a:cxn>
                    <a:cxn ang="0">
                      <a:pos x="374" y="44"/>
                    </a:cxn>
                    <a:cxn ang="0">
                      <a:pos x="343" y="151"/>
                    </a:cxn>
                    <a:cxn ang="0">
                      <a:pos x="328" y="167"/>
                    </a:cxn>
                    <a:cxn ang="0">
                      <a:pos x="298" y="177"/>
                    </a:cxn>
                    <a:cxn ang="0">
                      <a:pos x="298" y="199"/>
                    </a:cxn>
                    <a:cxn ang="0">
                      <a:pos x="256" y="167"/>
                    </a:cxn>
                    <a:cxn ang="0">
                      <a:pos x="256" y="151"/>
                    </a:cxn>
                    <a:cxn ang="0">
                      <a:pos x="241" y="145"/>
                    </a:cxn>
                    <a:cxn ang="0">
                      <a:pos x="226" y="113"/>
                    </a:cxn>
                    <a:cxn ang="0">
                      <a:pos x="183" y="123"/>
                    </a:cxn>
                    <a:cxn ang="0">
                      <a:pos x="160" y="123"/>
                    </a:cxn>
                    <a:cxn ang="0">
                      <a:pos x="153" y="107"/>
                    </a:cxn>
                    <a:cxn ang="0">
                      <a:pos x="174" y="91"/>
                    </a:cxn>
                    <a:cxn ang="0">
                      <a:pos x="174" y="75"/>
                    </a:cxn>
                    <a:cxn ang="0">
                      <a:pos x="138" y="53"/>
                    </a:cxn>
                    <a:cxn ang="0">
                      <a:pos x="124" y="38"/>
                    </a:cxn>
                    <a:cxn ang="0">
                      <a:pos x="87" y="31"/>
                    </a:cxn>
                    <a:cxn ang="0">
                      <a:pos x="72" y="38"/>
                    </a:cxn>
                    <a:cxn ang="0">
                      <a:pos x="45" y="21"/>
                    </a:cxn>
                    <a:cxn ang="0">
                      <a:pos x="6" y="21"/>
                    </a:cxn>
                    <a:cxn ang="0">
                      <a:pos x="0" y="0"/>
                    </a:cxn>
                    <a:cxn ang="0">
                      <a:pos x="358" y="0"/>
                    </a:cxn>
                  </a:cxnLst>
                  <a:rect l="0" t="0" r="r" b="b"/>
                  <a:pathLst>
                    <a:path w="411" h="200">
                      <a:moveTo>
                        <a:pt x="358" y="0"/>
                      </a:moveTo>
                      <a:lnTo>
                        <a:pt x="374" y="15"/>
                      </a:lnTo>
                      <a:lnTo>
                        <a:pt x="400" y="15"/>
                      </a:lnTo>
                      <a:lnTo>
                        <a:pt x="410" y="31"/>
                      </a:lnTo>
                      <a:lnTo>
                        <a:pt x="379" y="38"/>
                      </a:lnTo>
                      <a:lnTo>
                        <a:pt x="374" y="44"/>
                      </a:lnTo>
                      <a:lnTo>
                        <a:pt x="343" y="151"/>
                      </a:lnTo>
                      <a:lnTo>
                        <a:pt x="328" y="167"/>
                      </a:lnTo>
                      <a:lnTo>
                        <a:pt x="298" y="177"/>
                      </a:lnTo>
                      <a:lnTo>
                        <a:pt x="298" y="199"/>
                      </a:lnTo>
                      <a:lnTo>
                        <a:pt x="256" y="167"/>
                      </a:lnTo>
                      <a:lnTo>
                        <a:pt x="256" y="151"/>
                      </a:lnTo>
                      <a:lnTo>
                        <a:pt x="241" y="145"/>
                      </a:lnTo>
                      <a:lnTo>
                        <a:pt x="226" y="113"/>
                      </a:lnTo>
                      <a:lnTo>
                        <a:pt x="183" y="123"/>
                      </a:lnTo>
                      <a:lnTo>
                        <a:pt x="160" y="123"/>
                      </a:lnTo>
                      <a:lnTo>
                        <a:pt x="153" y="107"/>
                      </a:lnTo>
                      <a:lnTo>
                        <a:pt x="174" y="91"/>
                      </a:lnTo>
                      <a:lnTo>
                        <a:pt x="174" y="75"/>
                      </a:lnTo>
                      <a:lnTo>
                        <a:pt x="138" y="53"/>
                      </a:lnTo>
                      <a:lnTo>
                        <a:pt x="124" y="38"/>
                      </a:lnTo>
                      <a:lnTo>
                        <a:pt x="87" y="31"/>
                      </a:lnTo>
                      <a:lnTo>
                        <a:pt x="72" y="38"/>
                      </a:lnTo>
                      <a:lnTo>
                        <a:pt x="45" y="21"/>
                      </a:lnTo>
                      <a:lnTo>
                        <a:pt x="6" y="21"/>
                      </a:lnTo>
                      <a:lnTo>
                        <a:pt x="0" y="0"/>
                      </a:lnTo>
                      <a:lnTo>
                        <a:pt x="358"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2" name="Freeform 126">
                  <a:extLst>
                    <a:ext uri="{FF2B5EF4-FFF2-40B4-BE49-F238E27FC236}">
                      <a16:creationId xmlns:a16="http://schemas.microsoft.com/office/drawing/2014/main" id="{2EA2BC67-05B9-FE24-40F2-7028EA72532E}"/>
                    </a:ext>
                  </a:extLst>
                </p:cNvPr>
                <p:cNvSpPr>
                  <a:spLocks/>
                </p:cNvSpPr>
                <p:nvPr/>
              </p:nvSpPr>
              <p:spPr bwMode="auto">
                <a:xfrm>
                  <a:off x="7431852" y="4131691"/>
                  <a:ext cx="471603" cy="636548"/>
                </a:xfrm>
                <a:custGeom>
                  <a:avLst/>
                  <a:gdLst/>
                  <a:ahLst/>
                  <a:cxnLst>
                    <a:cxn ang="0">
                      <a:pos x="277" y="155"/>
                    </a:cxn>
                    <a:cxn ang="0">
                      <a:pos x="265" y="161"/>
                    </a:cxn>
                    <a:cxn ang="0">
                      <a:pos x="241" y="155"/>
                    </a:cxn>
                    <a:cxn ang="0">
                      <a:pos x="255" y="171"/>
                    </a:cxn>
                    <a:cxn ang="0">
                      <a:pos x="234" y="187"/>
                    </a:cxn>
                    <a:cxn ang="0">
                      <a:pos x="177" y="231"/>
                    </a:cxn>
                    <a:cxn ang="0">
                      <a:pos x="162" y="215"/>
                    </a:cxn>
                    <a:cxn ang="0">
                      <a:pos x="147" y="209"/>
                    </a:cxn>
                    <a:cxn ang="0">
                      <a:pos x="138" y="199"/>
                    </a:cxn>
                    <a:cxn ang="0">
                      <a:pos x="132" y="209"/>
                    </a:cxn>
                    <a:cxn ang="0">
                      <a:pos x="168" y="187"/>
                    </a:cxn>
                    <a:cxn ang="0">
                      <a:pos x="177" y="187"/>
                    </a:cxn>
                    <a:cxn ang="0">
                      <a:pos x="147" y="161"/>
                    </a:cxn>
                    <a:cxn ang="0">
                      <a:pos x="162" y="155"/>
                    </a:cxn>
                    <a:cxn ang="0">
                      <a:pos x="153" y="155"/>
                    </a:cxn>
                    <a:cxn ang="0">
                      <a:pos x="138" y="145"/>
                    </a:cxn>
                    <a:cxn ang="0">
                      <a:pos x="162" y="133"/>
                    </a:cxn>
                    <a:cxn ang="0">
                      <a:pos x="132" y="139"/>
                    </a:cxn>
                    <a:cxn ang="0">
                      <a:pos x="126" y="133"/>
                    </a:cxn>
                    <a:cxn ang="0">
                      <a:pos x="126" y="155"/>
                    </a:cxn>
                    <a:cxn ang="0">
                      <a:pos x="132" y="145"/>
                    </a:cxn>
                    <a:cxn ang="0">
                      <a:pos x="147" y="177"/>
                    </a:cxn>
                    <a:cxn ang="0">
                      <a:pos x="138" y="193"/>
                    </a:cxn>
                    <a:cxn ang="0">
                      <a:pos x="117" y="187"/>
                    </a:cxn>
                    <a:cxn ang="0">
                      <a:pos x="111" y="193"/>
                    </a:cxn>
                    <a:cxn ang="0">
                      <a:pos x="126" y="215"/>
                    </a:cxn>
                    <a:cxn ang="0">
                      <a:pos x="138" y="215"/>
                    </a:cxn>
                    <a:cxn ang="0">
                      <a:pos x="162" y="225"/>
                    </a:cxn>
                    <a:cxn ang="0">
                      <a:pos x="147" y="231"/>
                    </a:cxn>
                    <a:cxn ang="0">
                      <a:pos x="138" y="231"/>
                    </a:cxn>
                    <a:cxn ang="0">
                      <a:pos x="153" y="240"/>
                    </a:cxn>
                    <a:cxn ang="0">
                      <a:pos x="102" y="253"/>
                    </a:cxn>
                    <a:cxn ang="0">
                      <a:pos x="75" y="279"/>
                    </a:cxn>
                    <a:cxn ang="0">
                      <a:pos x="51" y="262"/>
                    </a:cxn>
                    <a:cxn ang="0">
                      <a:pos x="0" y="139"/>
                    </a:cxn>
                    <a:cxn ang="0">
                      <a:pos x="15" y="32"/>
                    </a:cxn>
                    <a:cxn ang="0">
                      <a:pos x="0" y="10"/>
                    </a:cxn>
                    <a:cxn ang="0">
                      <a:pos x="15" y="0"/>
                    </a:cxn>
                    <a:cxn ang="0">
                      <a:pos x="87" y="16"/>
                    </a:cxn>
                    <a:cxn ang="0">
                      <a:pos x="153" y="38"/>
                    </a:cxn>
                    <a:cxn ang="0">
                      <a:pos x="177" y="32"/>
                    </a:cxn>
                    <a:cxn ang="0">
                      <a:pos x="198" y="32"/>
                    </a:cxn>
                    <a:cxn ang="0">
                      <a:pos x="234" y="79"/>
                    </a:cxn>
                    <a:cxn ang="0">
                      <a:pos x="250" y="79"/>
                    </a:cxn>
                    <a:cxn ang="0">
                      <a:pos x="234" y="92"/>
                    </a:cxn>
                    <a:cxn ang="0">
                      <a:pos x="250" y="108"/>
                    </a:cxn>
                    <a:cxn ang="0">
                      <a:pos x="265" y="124"/>
                    </a:cxn>
                    <a:cxn ang="0">
                      <a:pos x="277" y="155"/>
                    </a:cxn>
                  </a:cxnLst>
                  <a:rect l="0" t="0" r="r" b="b"/>
                  <a:pathLst>
                    <a:path w="278" h="280">
                      <a:moveTo>
                        <a:pt x="277" y="155"/>
                      </a:moveTo>
                      <a:lnTo>
                        <a:pt x="265" y="161"/>
                      </a:lnTo>
                      <a:lnTo>
                        <a:pt x="241" y="155"/>
                      </a:lnTo>
                      <a:lnTo>
                        <a:pt x="255" y="171"/>
                      </a:lnTo>
                      <a:lnTo>
                        <a:pt x="234" y="187"/>
                      </a:lnTo>
                      <a:lnTo>
                        <a:pt x="177" y="231"/>
                      </a:lnTo>
                      <a:lnTo>
                        <a:pt x="162" y="215"/>
                      </a:lnTo>
                      <a:lnTo>
                        <a:pt x="147" y="209"/>
                      </a:lnTo>
                      <a:lnTo>
                        <a:pt x="138" y="199"/>
                      </a:lnTo>
                      <a:lnTo>
                        <a:pt x="132" y="209"/>
                      </a:lnTo>
                      <a:lnTo>
                        <a:pt x="168" y="187"/>
                      </a:lnTo>
                      <a:lnTo>
                        <a:pt x="177" y="187"/>
                      </a:lnTo>
                      <a:lnTo>
                        <a:pt x="147" y="161"/>
                      </a:lnTo>
                      <a:lnTo>
                        <a:pt x="162" y="155"/>
                      </a:lnTo>
                      <a:lnTo>
                        <a:pt x="153" y="155"/>
                      </a:lnTo>
                      <a:lnTo>
                        <a:pt x="138" y="145"/>
                      </a:lnTo>
                      <a:lnTo>
                        <a:pt x="162" y="133"/>
                      </a:lnTo>
                      <a:lnTo>
                        <a:pt x="132" y="139"/>
                      </a:lnTo>
                      <a:lnTo>
                        <a:pt x="126" y="133"/>
                      </a:lnTo>
                      <a:lnTo>
                        <a:pt x="126" y="155"/>
                      </a:lnTo>
                      <a:lnTo>
                        <a:pt x="132" y="145"/>
                      </a:lnTo>
                      <a:lnTo>
                        <a:pt x="147" y="177"/>
                      </a:lnTo>
                      <a:lnTo>
                        <a:pt x="138" y="193"/>
                      </a:lnTo>
                      <a:lnTo>
                        <a:pt x="117" y="187"/>
                      </a:lnTo>
                      <a:lnTo>
                        <a:pt x="111" y="193"/>
                      </a:lnTo>
                      <a:lnTo>
                        <a:pt x="126" y="215"/>
                      </a:lnTo>
                      <a:lnTo>
                        <a:pt x="138" y="215"/>
                      </a:lnTo>
                      <a:lnTo>
                        <a:pt x="162" y="225"/>
                      </a:lnTo>
                      <a:lnTo>
                        <a:pt x="147" y="231"/>
                      </a:lnTo>
                      <a:lnTo>
                        <a:pt x="138" y="231"/>
                      </a:lnTo>
                      <a:lnTo>
                        <a:pt x="153" y="240"/>
                      </a:lnTo>
                      <a:lnTo>
                        <a:pt x="102" y="253"/>
                      </a:lnTo>
                      <a:lnTo>
                        <a:pt x="75" y="279"/>
                      </a:lnTo>
                      <a:lnTo>
                        <a:pt x="51" y="262"/>
                      </a:lnTo>
                      <a:lnTo>
                        <a:pt x="0" y="139"/>
                      </a:lnTo>
                      <a:lnTo>
                        <a:pt x="15" y="32"/>
                      </a:lnTo>
                      <a:lnTo>
                        <a:pt x="0" y="10"/>
                      </a:lnTo>
                      <a:lnTo>
                        <a:pt x="15" y="0"/>
                      </a:lnTo>
                      <a:lnTo>
                        <a:pt x="87" y="16"/>
                      </a:lnTo>
                      <a:lnTo>
                        <a:pt x="153" y="38"/>
                      </a:lnTo>
                      <a:lnTo>
                        <a:pt x="177" y="32"/>
                      </a:lnTo>
                      <a:lnTo>
                        <a:pt x="198" y="32"/>
                      </a:lnTo>
                      <a:lnTo>
                        <a:pt x="234" y="79"/>
                      </a:lnTo>
                      <a:lnTo>
                        <a:pt x="250" y="79"/>
                      </a:lnTo>
                      <a:lnTo>
                        <a:pt x="234" y="92"/>
                      </a:lnTo>
                      <a:lnTo>
                        <a:pt x="250" y="108"/>
                      </a:lnTo>
                      <a:lnTo>
                        <a:pt x="265" y="124"/>
                      </a:lnTo>
                      <a:lnTo>
                        <a:pt x="277" y="15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3" name="Freeform 127">
                  <a:extLst>
                    <a:ext uri="{FF2B5EF4-FFF2-40B4-BE49-F238E27FC236}">
                      <a16:creationId xmlns:a16="http://schemas.microsoft.com/office/drawing/2014/main" id="{7CB23774-D0E5-30D3-940C-F78DF1C455F7}"/>
                    </a:ext>
                  </a:extLst>
                </p:cNvPr>
                <p:cNvSpPr>
                  <a:spLocks/>
                </p:cNvSpPr>
                <p:nvPr/>
              </p:nvSpPr>
              <p:spPr bwMode="auto">
                <a:xfrm>
                  <a:off x="6142804" y="2678863"/>
                  <a:ext cx="243662" cy="456817"/>
                </a:xfrm>
                <a:custGeom>
                  <a:avLst/>
                  <a:gdLst/>
                  <a:ahLst/>
                  <a:cxnLst>
                    <a:cxn ang="0">
                      <a:pos x="0" y="0"/>
                    </a:cxn>
                    <a:cxn ang="0">
                      <a:pos x="52" y="0"/>
                    </a:cxn>
                    <a:cxn ang="0">
                      <a:pos x="145" y="9"/>
                    </a:cxn>
                    <a:cxn ang="0">
                      <a:pos x="118" y="202"/>
                    </a:cxn>
                    <a:cxn ang="0">
                      <a:pos x="6" y="193"/>
                    </a:cxn>
                    <a:cxn ang="0">
                      <a:pos x="0" y="0"/>
                    </a:cxn>
                  </a:cxnLst>
                  <a:rect l="0" t="0" r="r" b="b"/>
                  <a:pathLst>
                    <a:path w="146" h="203">
                      <a:moveTo>
                        <a:pt x="0" y="0"/>
                      </a:moveTo>
                      <a:lnTo>
                        <a:pt x="52" y="0"/>
                      </a:lnTo>
                      <a:lnTo>
                        <a:pt x="145" y="9"/>
                      </a:lnTo>
                      <a:lnTo>
                        <a:pt x="118" y="202"/>
                      </a:lnTo>
                      <a:lnTo>
                        <a:pt x="6" y="193"/>
                      </a:lnTo>
                      <a:lnTo>
                        <a:pt x="0"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4" name="Freeform 128">
                  <a:extLst>
                    <a:ext uri="{FF2B5EF4-FFF2-40B4-BE49-F238E27FC236}">
                      <a16:creationId xmlns:a16="http://schemas.microsoft.com/office/drawing/2014/main" id="{CCE46B73-C795-B9A1-4A07-C218914AA0DF}"/>
                    </a:ext>
                  </a:extLst>
                </p:cNvPr>
                <p:cNvSpPr>
                  <a:spLocks/>
                </p:cNvSpPr>
                <p:nvPr/>
              </p:nvSpPr>
              <p:spPr bwMode="auto">
                <a:xfrm>
                  <a:off x="7997776" y="3734785"/>
                  <a:ext cx="416583" cy="434351"/>
                </a:xfrm>
                <a:custGeom>
                  <a:avLst/>
                  <a:gdLst/>
                  <a:ahLst/>
                  <a:cxnLst>
                    <a:cxn ang="0">
                      <a:pos x="190" y="31"/>
                    </a:cxn>
                    <a:cxn ang="0">
                      <a:pos x="196" y="25"/>
                    </a:cxn>
                    <a:cxn ang="0">
                      <a:pos x="190" y="9"/>
                    </a:cxn>
                    <a:cxn ang="0">
                      <a:pos x="220" y="9"/>
                    </a:cxn>
                    <a:cxn ang="0">
                      <a:pos x="220" y="15"/>
                    </a:cxn>
                    <a:cxn ang="0">
                      <a:pos x="220" y="9"/>
                    </a:cxn>
                    <a:cxn ang="0">
                      <a:pos x="232" y="31"/>
                    </a:cxn>
                    <a:cxn ang="0">
                      <a:pos x="247" y="41"/>
                    </a:cxn>
                    <a:cxn ang="0">
                      <a:pos x="220" y="41"/>
                    </a:cxn>
                    <a:cxn ang="0">
                      <a:pos x="211" y="47"/>
                    </a:cxn>
                    <a:cxn ang="0">
                      <a:pos x="205" y="62"/>
                    </a:cxn>
                    <a:cxn ang="0">
                      <a:pos x="220" y="69"/>
                    </a:cxn>
                    <a:cxn ang="0">
                      <a:pos x="190" y="53"/>
                    </a:cxn>
                    <a:cxn ang="0">
                      <a:pos x="175" y="69"/>
                    </a:cxn>
                    <a:cxn ang="0">
                      <a:pos x="175" y="85"/>
                    </a:cxn>
                    <a:cxn ang="0">
                      <a:pos x="160" y="69"/>
                    </a:cxn>
                    <a:cxn ang="0">
                      <a:pos x="139" y="101"/>
                    </a:cxn>
                    <a:cxn ang="0">
                      <a:pos x="130" y="101"/>
                    </a:cxn>
                    <a:cxn ang="0">
                      <a:pos x="130" y="116"/>
                    </a:cxn>
                    <a:cxn ang="0">
                      <a:pos x="145" y="101"/>
                    </a:cxn>
                    <a:cxn ang="0">
                      <a:pos x="175" y="85"/>
                    </a:cxn>
                    <a:cxn ang="0">
                      <a:pos x="175" y="94"/>
                    </a:cxn>
                    <a:cxn ang="0">
                      <a:pos x="181" y="107"/>
                    </a:cxn>
                    <a:cxn ang="0">
                      <a:pos x="205" y="101"/>
                    </a:cxn>
                    <a:cxn ang="0">
                      <a:pos x="220" y="94"/>
                    </a:cxn>
                    <a:cxn ang="0">
                      <a:pos x="196" y="107"/>
                    </a:cxn>
                    <a:cxn ang="0">
                      <a:pos x="190" y="116"/>
                    </a:cxn>
                    <a:cxn ang="0">
                      <a:pos x="169" y="116"/>
                    </a:cxn>
                    <a:cxn ang="0">
                      <a:pos x="175" y="132"/>
                    </a:cxn>
                    <a:cxn ang="0">
                      <a:pos x="181" y="132"/>
                    </a:cxn>
                    <a:cxn ang="0">
                      <a:pos x="160" y="139"/>
                    </a:cxn>
                    <a:cxn ang="0">
                      <a:pos x="154" y="148"/>
                    </a:cxn>
                    <a:cxn ang="0">
                      <a:pos x="145" y="160"/>
                    </a:cxn>
                    <a:cxn ang="0">
                      <a:pos x="130" y="148"/>
                    </a:cxn>
                    <a:cxn ang="0">
                      <a:pos x="124" y="148"/>
                    </a:cxn>
                    <a:cxn ang="0">
                      <a:pos x="130" y="160"/>
                    </a:cxn>
                    <a:cxn ang="0">
                      <a:pos x="118" y="176"/>
                    </a:cxn>
                    <a:cxn ang="0">
                      <a:pos x="103" y="170"/>
                    </a:cxn>
                    <a:cxn ang="0">
                      <a:pos x="109" y="176"/>
                    </a:cxn>
                    <a:cxn ang="0">
                      <a:pos x="57" y="160"/>
                    </a:cxn>
                    <a:cxn ang="0">
                      <a:pos x="30" y="160"/>
                    </a:cxn>
                    <a:cxn ang="0">
                      <a:pos x="21" y="148"/>
                    </a:cxn>
                    <a:cxn ang="0">
                      <a:pos x="30" y="132"/>
                    </a:cxn>
                    <a:cxn ang="0">
                      <a:pos x="0" y="94"/>
                    </a:cxn>
                    <a:cxn ang="0">
                      <a:pos x="42" y="41"/>
                    </a:cxn>
                    <a:cxn ang="0">
                      <a:pos x="175" y="53"/>
                    </a:cxn>
                    <a:cxn ang="0">
                      <a:pos x="181" y="25"/>
                    </a:cxn>
                  </a:cxnLst>
                  <a:rect l="0" t="0" r="r" b="b"/>
                  <a:pathLst>
                    <a:path w="248" h="193">
                      <a:moveTo>
                        <a:pt x="181" y="25"/>
                      </a:moveTo>
                      <a:lnTo>
                        <a:pt x="190" y="31"/>
                      </a:lnTo>
                      <a:lnTo>
                        <a:pt x="190" y="25"/>
                      </a:lnTo>
                      <a:lnTo>
                        <a:pt x="196" y="25"/>
                      </a:lnTo>
                      <a:lnTo>
                        <a:pt x="190" y="15"/>
                      </a:lnTo>
                      <a:lnTo>
                        <a:pt x="190" y="9"/>
                      </a:lnTo>
                      <a:lnTo>
                        <a:pt x="196" y="0"/>
                      </a:lnTo>
                      <a:lnTo>
                        <a:pt x="220" y="9"/>
                      </a:lnTo>
                      <a:lnTo>
                        <a:pt x="220" y="25"/>
                      </a:lnTo>
                      <a:lnTo>
                        <a:pt x="220" y="15"/>
                      </a:lnTo>
                      <a:lnTo>
                        <a:pt x="232" y="15"/>
                      </a:lnTo>
                      <a:lnTo>
                        <a:pt x="220" y="9"/>
                      </a:lnTo>
                      <a:lnTo>
                        <a:pt x="247" y="9"/>
                      </a:lnTo>
                      <a:lnTo>
                        <a:pt x="232" y="31"/>
                      </a:lnTo>
                      <a:lnTo>
                        <a:pt x="247" y="25"/>
                      </a:lnTo>
                      <a:lnTo>
                        <a:pt x="247" y="41"/>
                      </a:lnTo>
                      <a:lnTo>
                        <a:pt x="232" y="47"/>
                      </a:lnTo>
                      <a:lnTo>
                        <a:pt x="220" y="41"/>
                      </a:lnTo>
                      <a:lnTo>
                        <a:pt x="232" y="62"/>
                      </a:lnTo>
                      <a:lnTo>
                        <a:pt x="211" y="47"/>
                      </a:lnTo>
                      <a:lnTo>
                        <a:pt x="190" y="47"/>
                      </a:lnTo>
                      <a:lnTo>
                        <a:pt x="205" y="62"/>
                      </a:lnTo>
                      <a:lnTo>
                        <a:pt x="226" y="69"/>
                      </a:lnTo>
                      <a:lnTo>
                        <a:pt x="220" y="69"/>
                      </a:lnTo>
                      <a:lnTo>
                        <a:pt x="196" y="69"/>
                      </a:lnTo>
                      <a:lnTo>
                        <a:pt x="190" y="53"/>
                      </a:lnTo>
                      <a:lnTo>
                        <a:pt x="190" y="69"/>
                      </a:lnTo>
                      <a:lnTo>
                        <a:pt x="175" y="69"/>
                      </a:lnTo>
                      <a:lnTo>
                        <a:pt x="181" y="78"/>
                      </a:lnTo>
                      <a:lnTo>
                        <a:pt x="175" y="85"/>
                      </a:lnTo>
                      <a:lnTo>
                        <a:pt x="154" y="69"/>
                      </a:lnTo>
                      <a:lnTo>
                        <a:pt x="160" y="69"/>
                      </a:lnTo>
                      <a:lnTo>
                        <a:pt x="145" y="85"/>
                      </a:lnTo>
                      <a:lnTo>
                        <a:pt x="139" y="101"/>
                      </a:lnTo>
                      <a:lnTo>
                        <a:pt x="130" y="85"/>
                      </a:lnTo>
                      <a:lnTo>
                        <a:pt x="130" y="101"/>
                      </a:lnTo>
                      <a:lnTo>
                        <a:pt x="118" y="101"/>
                      </a:lnTo>
                      <a:lnTo>
                        <a:pt x="130" y="116"/>
                      </a:lnTo>
                      <a:lnTo>
                        <a:pt x="130" y="101"/>
                      </a:lnTo>
                      <a:lnTo>
                        <a:pt x="145" y="101"/>
                      </a:lnTo>
                      <a:lnTo>
                        <a:pt x="160" y="85"/>
                      </a:lnTo>
                      <a:lnTo>
                        <a:pt x="175" y="85"/>
                      </a:lnTo>
                      <a:lnTo>
                        <a:pt x="190" y="85"/>
                      </a:lnTo>
                      <a:lnTo>
                        <a:pt x="175" y="94"/>
                      </a:lnTo>
                      <a:lnTo>
                        <a:pt x="190" y="94"/>
                      </a:lnTo>
                      <a:lnTo>
                        <a:pt x="181" y="107"/>
                      </a:lnTo>
                      <a:lnTo>
                        <a:pt x="196" y="94"/>
                      </a:lnTo>
                      <a:lnTo>
                        <a:pt x="205" y="101"/>
                      </a:lnTo>
                      <a:lnTo>
                        <a:pt x="196" y="85"/>
                      </a:lnTo>
                      <a:lnTo>
                        <a:pt x="220" y="94"/>
                      </a:lnTo>
                      <a:lnTo>
                        <a:pt x="205" y="116"/>
                      </a:lnTo>
                      <a:lnTo>
                        <a:pt x="196" y="107"/>
                      </a:lnTo>
                      <a:lnTo>
                        <a:pt x="196" y="123"/>
                      </a:lnTo>
                      <a:lnTo>
                        <a:pt x="190" y="116"/>
                      </a:lnTo>
                      <a:lnTo>
                        <a:pt x="175" y="123"/>
                      </a:lnTo>
                      <a:lnTo>
                        <a:pt x="169" y="116"/>
                      </a:lnTo>
                      <a:lnTo>
                        <a:pt x="160" y="132"/>
                      </a:lnTo>
                      <a:lnTo>
                        <a:pt x="175" y="132"/>
                      </a:lnTo>
                      <a:lnTo>
                        <a:pt x="190" y="123"/>
                      </a:lnTo>
                      <a:lnTo>
                        <a:pt x="181" y="132"/>
                      </a:lnTo>
                      <a:lnTo>
                        <a:pt x="169" y="148"/>
                      </a:lnTo>
                      <a:lnTo>
                        <a:pt x="160" y="139"/>
                      </a:lnTo>
                      <a:lnTo>
                        <a:pt x="160" y="148"/>
                      </a:lnTo>
                      <a:lnTo>
                        <a:pt x="154" y="148"/>
                      </a:lnTo>
                      <a:lnTo>
                        <a:pt x="154" y="154"/>
                      </a:lnTo>
                      <a:lnTo>
                        <a:pt x="145" y="160"/>
                      </a:lnTo>
                      <a:lnTo>
                        <a:pt x="139" y="148"/>
                      </a:lnTo>
                      <a:lnTo>
                        <a:pt x="130" y="148"/>
                      </a:lnTo>
                      <a:lnTo>
                        <a:pt x="130" y="160"/>
                      </a:lnTo>
                      <a:lnTo>
                        <a:pt x="124" y="148"/>
                      </a:lnTo>
                      <a:lnTo>
                        <a:pt x="118" y="160"/>
                      </a:lnTo>
                      <a:lnTo>
                        <a:pt x="130" y="160"/>
                      </a:lnTo>
                      <a:lnTo>
                        <a:pt x="130" y="170"/>
                      </a:lnTo>
                      <a:lnTo>
                        <a:pt x="118" y="176"/>
                      </a:lnTo>
                      <a:lnTo>
                        <a:pt x="109" y="160"/>
                      </a:lnTo>
                      <a:lnTo>
                        <a:pt x="103" y="170"/>
                      </a:lnTo>
                      <a:lnTo>
                        <a:pt x="93" y="160"/>
                      </a:lnTo>
                      <a:lnTo>
                        <a:pt x="109" y="176"/>
                      </a:lnTo>
                      <a:lnTo>
                        <a:pt x="87" y="192"/>
                      </a:lnTo>
                      <a:lnTo>
                        <a:pt x="57" y="160"/>
                      </a:lnTo>
                      <a:lnTo>
                        <a:pt x="57" y="170"/>
                      </a:lnTo>
                      <a:lnTo>
                        <a:pt x="30" y="160"/>
                      </a:lnTo>
                      <a:lnTo>
                        <a:pt x="37" y="148"/>
                      </a:lnTo>
                      <a:lnTo>
                        <a:pt x="21" y="148"/>
                      </a:lnTo>
                      <a:lnTo>
                        <a:pt x="15" y="148"/>
                      </a:lnTo>
                      <a:lnTo>
                        <a:pt x="30" y="132"/>
                      </a:lnTo>
                      <a:lnTo>
                        <a:pt x="30" y="116"/>
                      </a:lnTo>
                      <a:lnTo>
                        <a:pt x="0" y="94"/>
                      </a:lnTo>
                      <a:lnTo>
                        <a:pt x="21" y="53"/>
                      </a:lnTo>
                      <a:lnTo>
                        <a:pt x="42" y="41"/>
                      </a:lnTo>
                      <a:lnTo>
                        <a:pt x="73" y="62"/>
                      </a:lnTo>
                      <a:lnTo>
                        <a:pt x="175" y="53"/>
                      </a:lnTo>
                      <a:lnTo>
                        <a:pt x="181" y="41"/>
                      </a:lnTo>
                      <a:lnTo>
                        <a:pt x="181" y="25"/>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5" name="Freeform 129">
                  <a:extLst>
                    <a:ext uri="{FF2B5EF4-FFF2-40B4-BE49-F238E27FC236}">
                      <a16:creationId xmlns:a16="http://schemas.microsoft.com/office/drawing/2014/main" id="{E975FCD6-19E9-4D72-E5A1-BE8804A97982}"/>
                    </a:ext>
                  </a:extLst>
                </p:cNvPr>
                <p:cNvSpPr>
                  <a:spLocks/>
                </p:cNvSpPr>
                <p:nvPr/>
              </p:nvSpPr>
              <p:spPr bwMode="auto">
                <a:xfrm>
                  <a:off x="8406499" y="2371822"/>
                  <a:ext cx="353702" cy="449328"/>
                </a:xfrm>
                <a:custGeom>
                  <a:avLst/>
                  <a:gdLst/>
                  <a:ahLst/>
                  <a:cxnLst>
                    <a:cxn ang="0">
                      <a:pos x="175" y="137"/>
                    </a:cxn>
                    <a:cxn ang="0">
                      <a:pos x="181" y="152"/>
                    </a:cxn>
                    <a:cxn ang="0">
                      <a:pos x="159" y="152"/>
                    </a:cxn>
                    <a:cxn ang="0">
                      <a:pos x="175" y="152"/>
                    </a:cxn>
                    <a:cxn ang="0">
                      <a:pos x="195" y="168"/>
                    </a:cxn>
                    <a:cxn ang="0">
                      <a:pos x="205" y="168"/>
                    </a:cxn>
                    <a:cxn ang="0">
                      <a:pos x="211" y="184"/>
                    </a:cxn>
                    <a:cxn ang="0">
                      <a:pos x="190" y="199"/>
                    </a:cxn>
                    <a:cxn ang="0">
                      <a:pos x="169" y="184"/>
                    </a:cxn>
                    <a:cxn ang="0">
                      <a:pos x="181" y="199"/>
                    </a:cxn>
                    <a:cxn ang="0">
                      <a:pos x="145" y="199"/>
                    </a:cxn>
                    <a:cxn ang="0">
                      <a:pos x="123" y="178"/>
                    </a:cxn>
                    <a:cxn ang="0">
                      <a:pos x="108" y="162"/>
                    </a:cxn>
                    <a:cxn ang="0">
                      <a:pos x="87" y="146"/>
                    </a:cxn>
                    <a:cxn ang="0">
                      <a:pos x="57" y="137"/>
                    </a:cxn>
                    <a:cxn ang="0">
                      <a:pos x="21" y="77"/>
                    </a:cxn>
                    <a:cxn ang="0">
                      <a:pos x="0" y="29"/>
                    </a:cxn>
                    <a:cxn ang="0">
                      <a:pos x="0" y="0"/>
                    </a:cxn>
                    <a:cxn ang="0">
                      <a:pos x="36" y="29"/>
                    </a:cxn>
                    <a:cxn ang="0">
                      <a:pos x="66" y="39"/>
                    </a:cxn>
                    <a:cxn ang="0">
                      <a:pos x="66" y="45"/>
                    </a:cxn>
                    <a:cxn ang="0">
                      <a:pos x="78" y="45"/>
                    </a:cxn>
                    <a:cxn ang="0">
                      <a:pos x="102" y="70"/>
                    </a:cxn>
                    <a:cxn ang="0">
                      <a:pos x="117" y="70"/>
                    </a:cxn>
                    <a:cxn ang="0">
                      <a:pos x="117" y="77"/>
                    </a:cxn>
                    <a:cxn ang="0">
                      <a:pos x="123" y="77"/>
                    </a:cxn>
                    <a:cxn ang="0">
                      <a:pos x="138" y="99"/>
                    </a:cxn>
                    <a:cxn ang="0">
                      <a:pos x="154" y="99"/>
                    </a:cxn>
                    <a:cxn ang="0">
                      <a:pos x="138" y="114"/>
                    </a:cxn>
                    <a:cxn ang="0">
                      <a:pos x="175" y="137"/>
                    </a:cxn>
                  </a:cxnLst>
                  <a:rect l="0" t="0" r="r" b="b"/>
                  <a:pathLst>
                    <a:path w="212" h="200">
                      <a:moveTo>
                        <a:pt x="175" y="137"/>
                      </a:moveTo>
                      <a:lnTo>
                        <a:pt x="181" y="152"/>
                      </a:lnTo>
                      <a:lnTo>
                        <a:pt x="159" y="152"/>
                      </a:lnTo>
                      <a:lnTo>
                        <a:pt x="175" y="152"/>
                      </a:lnTo>
                      <a:lnTo>
                        <a:pt x="195" y="168"/>
                      </a:lnTo>
                      <a:lnTo>
                        <a:pt x="205" y="168"/>
                      </a:lnTo>
                      <a:lnTo>
                        <a:pt x="211" y="184"/>
                      </a:lnTo>
                      <a:lnTo>
                        <a:pt x="190" y="199"/>
                      </a:lnTo>
                      <a:lnTo>
                        <a:pt x="169" y="184"/>
                      </a:lnTo>
                      <a:lnTo>
                        <a:pt x="181" y="199"/>
                      </a:lnTo>
                      <a:lnTo>
                        <a:pt x="145" y="199"/>
                      </a:lnTo>
                      <a:lnTo>
                        <a:pt x="123" y="178"/>
                      </a:lnTo>
                      <a:lnTo>
                        <a:pt x="108" y="162"/>
                      </a:lnTo>
                      <a:lnTo>
                        <a:pt x="87" y="146"/>
                      </a:lnTo>
                      <a:lnTo>
                        <a:pt x="57" y="137"/>
                      </a:lnTo>
                      <a:lnTo>
                        <a:pt x="21" y="77"/>
                      </a:lnTo>
                      <a:lnTo>
                        <a:pt x="0" y="29"/>
                      </a:lnTo>
                      <a:lnTo>
                        <a:pt x="0" y="0"/>
                      </a:lnTo>
                      <a:lnTo>
                        <a:pt x="36" y="29"/>
                      </a:lnTo>
                      <a:lnTo>
                        <a:pt x="66" y="39"/>
                      </a:lnTo>
                      <a:lnTo>
                        <a:pt x="66" y="45"/>
                      </a:lnTo>
                      <a:lnTo>
                        <a:pt x="78" y="45"/>
                      </a:lnTo>
                      <a:lnTo>
                        <a:pt x="102" y="70"/>
                      </a:lnTo>
                      <a:lnTo>
                        <a:pt x="117" y="70"/>
                      </a:lnTo>
                      <a:lnTo>
                        <a:pt x="117" y="77"/>
                      </a:lnTo>
                      <a:lnTo>
                        <a:pt x="123" y="77"/>
                      </a:lnTo>
                      <a:lnTo>
                        <a:pt x="138" y="99"/>
                      </a:lnTo>
                      <a:lnTo>
                        <a:pt x="154" y="99"/>
                      </a:lnTo>
                      <a:lnTo>
                        <a:pt x="138" y="114"/>
                      </a:lnTo>
                      <a:lnTo>
                        <a:pt x="175" y="137"/>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6" name="Freeform 130">
                  <a:extLst>
                    <a:ext uri="{FF2B5EF4-FFF2-40B4-BE49-F238E27FC236}">
                      <a16:creationId xmlns:a16="http://schemas.microsoft.com/office/drawing/2014/main" id="{E3D1617B-4438-0E44-2ADC-527805051C8C}"/>
                    </a:ext>
                  </a:extLst>
                </p:cNvPr>
                <p:cNvSpPr>
                  <a:spLocks/>
                </p:cNvSpPr>
                <p:nvPr/>
              </p:nvSpPr>
              <p:spPr bwMode="auto">
                <a:xfrm>
                  <a:off x="6936669" y="4438732"/>
                  <a:ext cx="620944" cy="494261"/>
                </a:xfrm>
                <a:custGeom>
                  <a:avLst/>
                  <a:gdLst/>
                  <a:ahLst/>
                  <a:cxnLst>
                    <a:cxn ang="0">
                      <a:pos x="344" y="161"/>
                    </a:cxn>
                    <a:cxn ang="0">
                      <a:pos x="337" y="161"/>
                    </a:cxn>
                    <a:cxn ang="0">
                      <a:pos x="308" y="183"/>
                    </a:cxn>
                    <a:cxn ang="0">
                      <a:pos x="293" y="190"/>
                    </a:cxn>
                    <a:cxn ang="0">
                      <a:pos x="301" y="183"/>
                    </a:cxn>
                    <a:cxn ang="0">
                      <a:pos x="293" y="183"/>
                    </a:cxn>
                    <a:cxn ang="0">
                      <a:pos x="293" y="190"/>
                    </a:cxn>
                    <a:cxn ang="0">
                      <a:pos x="265" y="221"/>
                    </a:cxn>
                    <a:cxn ang="0">
                      <a:pos x="220" y="174"/>
                    </a:cxn>
                    <a:cxn ang="0">
                      <a:pos x="190" y="190"/>
                    </a:cxn>
                    <a:cxn ang="0">
                      <a:pos x="184" y="183"/>
                    </a:cxn>
                    <a:cxn ang="0">
                      <a:pos x="178" y="183"/>
                    </a:cxn>
                    <a:cxn ang="0">
                      <a:pos x="169" y="190"/>
                    </a:cxn>
                    <a:cxn ang="0">
                      <a:pos x="154" y="174"/>
                    </a:cxn>
                    <a:cxn ang="0">
                      <a:pos x="148" y="183"/>
                    </a:cxn>
                    <a:cxn ang="0">
                      <a:pos x="142" y="205"/>
                    </a:cxn>
                    <a:cxn ang="0">
                      <a:pos x="118" y="205"/>
                    </a:cxn>
                    <a:cxn ang="0">
                      <a:pos x="103" y="205"/>
                    </a:cxn>
                    <a:cxn ang="0">
                      <a:pos x="76" y="183"/>
                    </a:cxn>
                    <a:cxn ang="0">
                      <a:pos x="60" y="190"/>
                    </a:cxn>
                    <a:cxn ang="0">
                      <a:pos x="40" y="190"/>
                    </a:cxn>
                    <a:cxn ang="0">
                      <a:pos x="15" y="174"/>
                    </a:cxn>
                    <a:cxn ang="0">
                      <a:pos x="46" y="136"/>
                    </a:cxn>
                    <a:cxn ang="0">
                      <a:pos x="15" y="114"/>
                    </a:cxn>
                    <a:cxn ang="0">
                      <a:pos x="0" y="98"/>
                    </a:cxn>
                    <a:cxn ang="0">
                      <a:pos x="15" y="92"/>
                    </a:cxn>
                    <a:cxn ang="0">
                      <a:pos x="82" y="6"/>
                    </a:cxn>
                    <a:cxn ang="0">
                      <a:pos x="133" y="0"/>
                    </a:cxn>
                    <a:cxn ang="0">
                      <a:pos x="148" y="6"/>
                    </a:cxn>
                    <a:cxn ang="0">
                      <a:pos x="293" y="6"/>
                    </a:cxn>
                    <a:cxn ang="0">
                      <a:pos x="344" y="130"/>
                    </a:cxn>
                    <a:cxn ang="0">
                      <a:pos x="368" y="146"/>
                    </a:cxn>
                    <a:cxn ang="0">
                      <a:pos x="344" y="161"/>
                    </a:cxn>
                  </a:cxnLst>
                  <a:rect l="0" t="0" r="r" b="b"/>
                  <a:pathLst>
                    <a:path w="369" h="222">
                      <a:moveTo>
                        <a:pt x="344" y="161"/>
                      </a:moveTo>
                      <a:lnTo>
                        <a:pt x="337" y="161"/>
                      </a:lnTo>
                      <a:lnTo>
                        <a:pt x="308" y="183"/>
                      </a:lnTo>
                      <a:lnTo>
                        <a:pt x="293" y="190"/>
                      </a:lnTo>
                      <a:lnTo>
                        <a:pt x="301" y="183"/>
                      </a:lnTo>
                      <a:lnTo>
                        <a:pt x="293" y="183"/>
                      </a:lnTo>
                      <a:lnTo>
                        <a:pt x="293" y="190"/>
                      </a:lnTo>
                      <a:lnTo>
                        <a:pt x="265" y="221"/>
                      </a:lnTo>
                      <a:lnTo>
                        <a:pt x="220" y="174"/>
                      </a:lnTo>
                      <a:lnTo>
                        <a:pt x="190" y="190"/>
                      </a:lnTo>
                      <a:lnTo>
                        <a:pt x="184" y="183"/>
                      </a:lnTo>
                      <a:lnTo>
                        <a:pt x="178" y="183"/>
                      </a:lnTo>
                      <a:lnTo>
                        <a:pt x="169" y="190"/>
                      </a:lnTo>
                      <a:lnTo>
                        <a:pt x="154" y="174"/>
                      </a:lnTo>
                      <a:lnTo>
                        <a:pt x="148" y="183"/>
                      </a:lnTo>
                      <a:lnTo>
                        <a:pt x="142" y="205"/>
                      </a:lnTo>
                      <a:lnTo>
                        <a:pt x="118" y="205"/>
                      </a:lnTo>
                      <a:lnTo>
                        <a:pt x="103" y="205"/>
                      </a:lnTo>
                      <a:lnTo>
                        <a:pt x="76" y="183"/>
                      </a:lnTo>
                      <a:lnTo>
                        <a:pt x="60" y="190"/>
                      </a:lnTo>
                      <a:lnTo>
                        <a:pt x="40" y="190"/>
                      </a:lnTo>
                      <a:lnTo>
                        <a:pt x="15" y="174"/>
                      </a:lnTo>
                      <a:lnTo>
                        <a:pt x="46" y="136"/>
                      </a:lnTo>
                      <a:lnTo>
                        <a:pt x="15" y="114"/>
                      </a:lnTo>
                      <a:lnTo>
                        <a:pt x="0" y="98"/>
                      </a:lnTo>
                      <a:lnTo>
                        <a:pt x="15" y="92"/>
                      </a:lnTo>
                      <a:lnTo>
                        <a:pt x="82" y="6"/>
                      </a:lnTo>
                      <a:lnTo>
                        <a:pt x="133" y="0"/>
                      </a:lnTo>
                      <a:lnTo>
                        <a:pt x="148" y="6"/>
                      </a:lnTo>
                      <a:lnTo>
                        <a:pt x="293" y="6"/>
                      </a:lnTo>
                      <a:lnTo>
                        <a:pt x="344" y="130"/>
                      </a:lnTo>
                      <a:lnTo>
                        <a:pt x="368" y="146"/>
                      </a:lnTo>
                      <a:lnTo>
                        <a:pt x="344" y="16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7" name="Freeform 131">
                  <a:extLst>
                    <a:ext uri="{FF2B5EF4-FFF2-40B4-BE49-F238E27FC236}">
                      <a16:creationId xmlns:a16="http://schemas.microsoft.com/office/drawing/2014/main" id="{84868739-4E60-A102-7A27-CC13AC1F4705}"/>
                    </a:ext>
                  </a:extLst>
                </p:cNvPr>
                <p:cNvSpPr>
                  <a:spLocks/>
                </p:cNvSpPr>
                <p:nvPr/>
              </p:nvSpPr>
              <p:spPr bwMode="auto">
                <a:xfrm>
                  <a:off x="8327898" y="2544065"/>
                  <a:ext cx="337982" cy="351974"/>
                </a:xfrm>
                <a:custGeom>
                  <a:avLst/>
                  <a:gdLst/>
                  <a:ahLst/>
                  <a:cxnLst>
                    <a:cxn ang="0">
                      <a:pos x="153" y="92"/>
                    </a:cxn>
                    <a:cxn ang="0">
                      <a:pos x="138" y="101"/>
                    </a:cxn>
                    <a:cxn ang="0">
                      <a:pos x="153" y="101"/>
                    </a:cxn>
                    <a:cxn ang="0">
                      <a:pos x="199" y="139"/>
                    </a:cxn>
                    <a:cxn ang="0">
                      <a:pos x="184" y="139"/>
                    </a:cxn>
                    <a:cxn ang="0">
                      <a:pos x="153" y="139"/>
                    </a:cxn>
                    <a:cxn ang="0">
                      <a:pos x="153" y="123"/>
                    </a:cxn>
                    <a:cxn ang="0">
                      <a:pos x="148" y="130"/>
                    </a:cxn>
                    <a:cxn ang="0">
                      <a:pos x="123" y="114"/>
                    </a:cxn>
                    <a:cxn ang="0">
                      <a:pos x="102" y="123"/>
                    </a:cxn>
                    <a:cxn ang="0">
                      <a:pos x="96" y="92"/>
                    </a:cxn>
                    <a:cxn ang="0">
                      <a:pos x="96" y="108"/>
                    </a:cxn>
                    <a:cxn ang="0">
                      <a:pos x="66" y="86"/>
                    </a:cxn>
                    <a:cxn ang="0">
                      <a:pos x="60" y="92"/>
                    </a:cxn>
                    <a:cxn ang="0">
                      <a:pos x="102" y="123"/>
                    </a:cxn>
                    <a:cxn ang="0">
                      <a:pos x="117" y="123"/>
                    </a:cxn>
                    <a:cxn ang="0">
                      <a:pos x="138" y="139"/>
                    </a:cxn>
                    <a:cxn ang="0">
                      <a:pos x="123" y="146"/>
                    </a:cxn>
                    <a:cxn ang="0">
                      <a:pos x="81" y="155"/>
                    </a:cxn>
                    <a:cxn ang="0">
                      <a:pos x="51" y="139"/>
                    </a:cxn>
                    <a:cxn ang="0">
                      <a:pos x="36" y="146"/>
                    </a:cxn>
                    <a:cxn ang="0">
                      <a:pos x="9" y="139"/>
                    </a:cxn>
                    <a:cxn ang="0">
                      <a:pos x="0" y="60"/>
                    </a:cxn>
                    <a:cxn ang="0">
                      <a:pos x="9" y="16"/>
                    </a:cxn>
                    <a:cxn ang="0">
                      <a:pos x="15" y="7"/>
                    </a:cxn>
                    <a:cxn ang="0">
                      <a:pos x="66" y="0"/>
                    </a:cxn>
                    <a:cxn ang="0">
                      <a:pos x="102" y="60"/>
                    </a:cxn>
                    <a:cxn ang="0">
                      <a:pos x="132" y="70"/>
                    </a:cxn>
                    <a:cxn ang="0">
                      <a:pos x="153" y="86"/>
                    </a:cxn>
                    <a:cxn ang="0">
                      <a:pos x="153" y="92"/>
                    </a:cxn>
                  </a:cxnLst>
                  <a:rect l="0" t="0" r="r" b="b"/>
                  <a:pathLst>
                    <a:path w="200" h="156">
                      <a:moveTo>
                        <a:pt x="153" y="92"/>
                      </a:moveTo>
                      <a:lnTo>
                        <a:pt x="138" y="101"/>
                      </a:lnTo>
                      <a:lnTo>
                        <a:pt x="153" y="101"/>
                      </a:lnTo>
                      <a:lnTo>
                        <a:pt x="199" y="139"/>
                      </a:lnTo>
                      <a:lnTo>
                        <a:pt x="184" y="139"/>
                      </a:lnTo>
                      <a:lnTo>
                        <a:pt x="153" y="139"/>
                      </a:lnTo>
                      <a:lnTo>
                        <a:pt x="153" y="123"/>
                      </a:lnTo>
                      <a:lnTo>
                        <a:pt x="148" y="130"/>
                      </a:lnTo>
                      <a:lnTo>
                        <a:pt x="123" y="114"/>
                      </a:lnTo>
                      <a:lnTo>
                        <a:pt x="102" y="123"/>
                      </a:lnTo>
                      <a:lnTo>
                        <a:pt x="96" y="92"/>
                      </a:lnTo>
                      <a:lnTo>
                        <a:pt x="96" y="108"/>
                      </a:lnTo>
                      <a:lnTo>
                        <a:pt x="66" y="86"/>
                      </a:lnTo>
                      <a:lnTo>
                        <a:pt x="60" y="92"/>
                      </a:lnTo>
                      <a:lnTo>
                        <a:pt x="102" y="123"/>
                      </a:lnTo>
                      <a:lnTo>
                        <a:pt x="117" y="123"/>
                      </a:lnTo>
                      <a:lnTo>
                        <a:pt x="138" y="139"/>
                      </a:lnTo>
                      <a:lnTo>
                        <a:pt x="123" y="146"/>
                      </a:lnTo>
                      <a:lnTo>
                        <a:pt x="81" y="155"/>
                      </a:lnTo>
                      <a:lnTo>
                        <a:pt x="51" y="139"/>
                      </a:lnTo>
                      <a:lnTo>
                        <a:pt x="36" y="146"/>
                      </a:lnTo>
                      <a:lnTo>
                        <a:pt x="9" y="139"/>
                      </a:lnTo>
                      <a:lnTo>
                        <a:pt x="0" y="60"/>
                      </a:lnTo>
                      <a:lnTo>
                        <a:pt x="9" y="16"/>
                      </a:lnTo>
                      <a:lnTo>
                        <a:pt x="15" y="7"/>
                      </a:lnTo>
                      <a:lnTo>
                        <a:pt x="66" y="0"/>
                      </a:lnTo>
                      <a:lnTo>
                        <a:pt x="102" y="60"/>
                      </a:lnTo>
                      <a:lnTo>
                        <a:pt x="132" y="70"/>
                      </a:lnTo>
                      <a:lnTo>
                        <a:pt x="153" y="86"/>
                      </a:lnTo>
                      <a:lnTo>
                        <a:pt x="153" y="9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8" name="Freeform 132">
                  <a:extLst>
                    <a:ext uri="{FF2B5EF4-FFF2-40B4-BE49-F238E27FC236}">
                      <a16:creationId xmlns:a16="http://schemas.microsoft.com/office/drawing/2014/main" id="{4CA39B5A-7E4B-9EC9-FB22-E76F7869109A}"/>
                    </a:ext>
                  </a:extLst>
                </p:cNvPr>
                <p:cNvSpPr>
                  <a:spLocks/>
                </p:cNvSpPr>
                <p:nvPr/>
              </p:nvSpPr>
              <p:spPr bwMode="auto">
                <a:xfrm>
                  <a:off x="6229265" y="2341867"/>
                  <a:ext cx="298682" cy="366951"/>
                </a:xfrm>
                <a:custGeom>
                  <a:avLst/>
                  <a:gdLst/>
                  <a:ahLst/>
                  <a:cxnLst>
                    <a:cxn ang="0">
                      <a:pos x="175" y="0"/>
                    </a:cxn>
                    <a:cxn ang="0">
                      <a:pos x="169" y="161"/>
                    </a:cxn>
                    <a:cxn ang="0">
                      <a:pos x="93" y="161"/>
                    </a:cxn>
                    <a:cxn ang="0">
                      <a:pos x="0" y="152"/>
                    </a:cxn>
                    <a:cxn ang="0">
                      <a:pos x="6" y="0"/>
                    </a:cxn>
                    <a:cxn ang="0">
                      <a:pos x="175" y="0"/>
                    </a:cxn>
                  </a:cxnLst>
                  <a:rect l="0" t="0" r="r" b="b"/>
                  <a:pathLst>
                    <a:path w="176" h="162">
                      <a:moveTo>
                        <a:pt x="175" y="0"/>
                      </a:moveTo>
                      <a:lnTo>
                        <a:pt x="169" y="161"/>
                      </a:lnTo>
                      <a:lnTo>
                        <a:pt x="93" y="161"/>
                      </a:lnTo>
                      <a:lnTo>
                        <a:pt x="0" y="152"/>
                      </a:lnTo>
                      <a:lnTo>
                        <a:pt x="6" y="0"/>
                      </a:lnTo>
                      <a:lnTo>
                        <a:pt x="175"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79" name="Freeform 133">
                  <a:extLst>
                    <a:ext uri="{FF2B5EF4-FFF2-40B4-BE49-F238E27FC236}">
                      <a16:creationId xmlns:a16="http://schemas.microsoft.com/office/drawing/2014/main" id="{180F3DF7-0579-99C7-BF2B-4AB5FF05CD39}"/>
                    </a:ext>
                  </a:extLst>
                </p:cNvPr>
                <p:cNvSpPr>
                  <a:spLocks/>
                </p:cNvSpPr>
                <p:nvPr/>
              </p:nvSpPr>
              <p:spPr bwMode="auto">
                <a:xfrm>
                  <a:off x="7423992" y="3165636"/>
                  <a:ext cx="503043" cy="569149"/>
                </a:xfrm>
                <a:custGeom>
                  <a:avLst/>
                  <a:gdLst/>
                  <a:ahLst/>
                  <a:cxnLst>
                    <a:cxn ang="0">
                      <a:pos x="241" y="70"/>
                    </a:cxn>
                    <a:cxn ang="0">
                      <a:pos x="256" y="92"/>
                    </a:cxn>
                    <a:cxn ang="0">
                      <a:pos x="271" y="124"/>
                    </a:cxn>
                    <a:cxn ang="0">
                      <a:pos x="298" y="139"/>
                    </a:cxn>
                    <a:cxn ang="0">
                      <a:pos x="292" y="139"/>
                    </a:cxn>
                    <a:cxn ang="0">
                      <a:pos x="271" y="139"/>
                    </a:cxn>
                    <a:cxn ang="0">
                      <a:pos x="256" y="161"/>
                    </a:cxn>
                    <a:cxn ang="0">
                      <a:pos x="241" y="215"/>
                    </a:cxn>
                    <a:cxn ang="0">
                      <a:pos x="226" y="231"/>
                    </a:cxn>
                    <a:cxn ang="0">
                      <a:pos x="226" y="241"/>
                    </a:cxn>
                    <a:cxn ang="0">
                      <a:pos x="211" y="247"/>
                    </a:cxn>
                    <a:cxn ang="0">
                      <a:pos x="196" y="231"/>
                    </a:cxn>
                    <a:cxn ang="0">
                      <a:pos x="169" y="253"/>
                    </a:cxn>
                    <a:cxn ang="0">
                      <a:pos x="154" y="247"/>
                    </a:cxn>
                    <a:cxn ang="0">
                      <a:pos x="124" y="231"/>
                    </a:cxn>
                    <a:cxn ang="0">
                      <a:pos x="109" y="209"/>
                    </a:cxn>
                    <a:cxn ang="0">
                      <a:pos x="87" y="161"/>
                    </a:cxn>
                    <a:cxn ang="0">
                      <a:pos x="36" y="124"/>
                    </a:cxn>
                    <a:cxn ang="0">
                      <a:pos x="0" y="92"/>
                    </a:cxn>
                    <a:cxn ang="0">
                      <a:pos x="21" y="79"/>
                    </a:cxn>
                    <a:cxn ang="0">
                      <a:pos x="109" y="16"/>
                    </a:cxn>
                    <a:cxn ang="0">
                      <a:pos x="133" y="16"/>
                    </a:cxn>
                    <a:cxn ang="0">
                      <a:pos x="145" y="0"/>
                    </a:cxn>
                    <a:cxn ang="0">
                      <a:pos x="169" y="9"/>
                    </a:cxn>
                    <a:cxn ang="0">
                      <a:pos x="211" y="25"/>
                    </a:cxn>
                    <a:cxn ang="0">
                      <a:pos x="211" y="32"/>
                    </a:cxn>
                    <a:cxn ang="0">
                      <a:pos x="235" y="32"/>
                    </a:cxn>
                    <a:cxn ang="0">
                      <a:pos x="256" y="48"/>
                    </a:cxn>
                    <a:cxn ang="0">
                      <a:pos x="241" y="70"/>
                    </a:cxn>
                  </a:cxnLst>
                  <a:rect l="0" t="0" r="r" b="b"/>
                  <a:pathLst>
                    <a:path w="299" h="254">
                      <a:moveTo>
                        <a:pt x="241" y="70"/>
                      </a:moveTo>
                      <a:lnTo>
                        <a:pt x="256" y="92"/>
                      </a:lnTo>
                      <a:lnTo>
                        <a:pt x="271" y="124"/>
                      </a:lnTo>
                      <a:lnTo>
                        <a:pt x="298" y="139"/>
                      </a:lnTo>
                      <a:lnTo>
                        <a:pt x="292" y="139"/>
                      </a:lnTo>
                      <a:lnTo>
                        <a:pt x="271" y="139"/>
                      </a:lnTo>
                      <a:lnTo>
                        <a:pt x="256" y="161"/>
                      </a:lnTo>
                      <a:lnTo>
                        <a:pt x="241" y="215"/>
                      </a:lnTo>
                      <a:lnTo>
                        <a:pt x="226" y="231"/>
                      </a:lnTo>
                      <a:lnTo>
                        <a:pt x="226" y="241"/>
                      </a:lnTo>
                      <a:lnTo>
                        <a:pt x="211" y="247"/>
                      </a:lnTo>
                      <a:lnTo>
                        <a:pt x="196" y="231"/>
                      </a:lnTo>
                      <a:lnTo>
                        <a:pt x="169" y="253"/>
                      </a:lnTo>
                      <a:lnTo>
                        <a:pt x="154" y="247"/>
                      </a:lnTo>
                      <a:lnTo>
                        <a:pt x="124" y="231"/>
                      </a:lnTo>
                      <a:lnTo>
                        <a:pt x="109" y="209"/>
                      </a:lnTo>
                      <a:lnTo>
                        <a:pt x="87" y="161"/>
                      </a:lnTo>
                      <a:lnTo>
                        <a:pt x="36" y="124"/>
                      </a:lnTo>
                      <a:lnTo>
                        <a:pt x="0" y="92"/>
                      </a:lnTo>
                      <a:lnTo>
                        <a:pt x="21" y="79"/>
                      </a:lnTo>
                      <a:lnTo>
                        <a:pt x="109" y="16"/>
                      </a:lnTo>
                      <a:lnTo>
                        <a:pt x="133" y="16"/>
                      </a:lnTo>
                      <a:lnTo>
                        <a:pt x="145" y="0"/>
                      </a:lnTo>
                      <a:lnTo>
                        <a:pt x="169" y="9"/>
                      </a:lnTo>
                      <a:lnTo>
                        <a:pt x="211" y="25"/>
                      </a:lnTo>
                      <a:lnTo>
                        <a:pt x="211" y="32"/>
                      </a:lnTo>
                      <a:lnTo>
                        <a:pt x="235" y="32"/>
                      </a:lnTo>
                      <a:lnTo>
                        <a:pt x="256" y="48"/>
                      </a:lnTo>
                      <a:lnTo>
                        <a:pt x="241" y="70"/>
                      </a:lnTo>
                    </a:path>
                  </a:pathLst>
                </a:custGeom>
                <a:solidFill>
                  <a:srgbClr val="E87722"/>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0" name="Freeform 134">
                  <a:extLst>
                    <a:ext uri="{FF2B5EF4-FFF2-40B4-BE49-F238E27FC236}">
                      <a16:creationId xmlns:a16="http://schemas.microsoft.com/office/drawing/2014/main" id="{ED37DFB9-A386-ED34-1C8D-64991F3D826C}"/>
                    </a:ext>
                  </a:extLst>
                </p:cNvPr>
                <p:cNvSpPr>
                  <a:spLocks/>
                </p:cNvSpPr>
                <p:nvPr/>
              </p:nvSpPr>
              <p:spPr bwMode="auto">
                <a:xfrm>
                  <a:off x="3596148" y="3652408"/>
                  <a:ext cx="322262" cy="269597"/>
                </a:xfrm>
                <a:custGeom>
                  <a:avLst/>
                  <a:gdLst/>
                  <a:ahLst/>
                  <a:cxnLst>
                    <a:cxn ang="0">
                      <a:pos x="45" y="107"/>
                    </a:cxn>
                    <a:cxn ang="0">
                      <a:pos x="14" y="117"/>
                    </a:cxn>
                    <a:cxn ang="0">
                      <a:pos x="0" y="107"/>
                    </a:cxn>
                    <a:cxn ang="0">
                      <a:pos x="9" y="63"/>
                    </a:cxn>
                    <a:cxn ang="0">
                      <a:pos x="45" y="9"/>
                    </a:cxn>
                    <a:cxn ang="0">
                      <a:pos x="96" y="0"/>
                    </a:cxn>
                    <a:cxn ang="0">
                      <a:pos x="117" y="9"/>
                    </a:cxn>
                    <a:cxn ang="0">
                      <a:pos x="189" y="79"/>
                    </a:cxn>
                    <a:cxn ang="0">
                      <a:pos x="189" y="117"/>
                    </a:cxn>
                    <a:cxn ang="0">
                      <a:pos x="45" y="107"/>
                    </a:cxn>
                  </a:cxnLst>
                  <a:rect l="0" t="0" r="r" b="b"/>
                  <a:pathLst>
                    <a:path w="190" h="118">
                      <a:moveTo>
                        <a:pt x="45" y="107"/>
                      </a:moveTo>
                      <a:lnTo>
                        <a:pt x="14" y="117"/>
                      </a:lnTo>
                      <a:lnTo>
                        <a:pt x="0" y="107"/>
                      </a:lnTo>
                      <a:lnTo>
                        <a:pt x="9" y="63"/>
                      </a:lnTo>
                      <a:lnTo>
                        <a:pt x="45" y="9"/>
                      </a:lnTo>
                      <a:lnTo>
                        <a:pt x="96" y="0"/>
                      </a:lnTo>
                      <a:lnTo>
                        <a:pt x="117" y="9"/>
                      </a:lnTo>
                      <a:lnTo>
                        <a:pt x="189" y="79"/>
                      </a:lnTo>
                      <a:lnTo>
                        <a:pt x="189" y="117"/>
                      </a:lnTo>
                      <a:lnTo>
                        <a:pt x="45" y="10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1" name="Freeform 135">
                  <a:extLst>
                    <a:ext uri="{FF2B5EF4-FFF2-40B4-BE49-F238E27FC236}">
                      <a16:creationId xmlns:a16="http://schemas.microsoft.com/office/drawing/2014/main" id="{AB2B8867-6D75-C76A-AD89-E073C07F5C8B}"/>
                    </a:ext>
                  </a:extLst>
                </p:cNvPr>
                <p:cNvSpPr>
                  <a:spLocks/>
                </p:cNvSpPr>
                <p:nvPr/>
              </p:nvSpPr>
              <p:spPr bwMode="auto">
                <a:xfrm>
                  <a:off x="5466840" y="3914516"/>
                  <a:ext cx="510903" cy="434351"/>
                </a:xfrm>
                <a:custGeom>
                  <a:avLst/>
                  <a:gdLst/>
                  <a:ahLst/>
                  <a:cxnLst>
                    <a:cxn ang="0">
                      <a:pos x="73" y="189"/>
                    </a:cxn>
                    <a:cxn ang="0">
                      <a:pos x="115" y="145"/>
                    </a:cxn>
                    <a:cxn ang="0">
                      <a:pos x="103" y="107"/>
                    </a:cxn>
                    <a:cxn ang="0">
                      <a:pos x="88" y="91"/>
                    </a:cxn>
                    <a:cxn ang="0">
                      <a:pos x="103" y="69"/>
                    </a:cxn>
                    <a:cxn ang="0">
                      <a:pos x="79" y="60"/>
                    </a:cxn>
                    <a:cxn ang="0">
                      <a:pos x="73" y="37"/>
                    </a:cxn>
                    <a:cxn ang="0">
                      <a:pos x="37" y="53"/>
                    </a:cxn>
                    <a:cxn ang="0">
                      <a:pos x="6" y="37"/>
                    </a:cxn>
                    <a:cxn ang="0">
                      <a:pos x="0" y="22"/>
                    </a:cxn>
                    <a:cxn ang="0">
                      <a:pos x="28" y="22"/>
                    </a:cxn>
                    <a:cxn ang="0">
                      <a:pos x="42" y="15"/>
                    </a:cxn>
                    <a:cxn ang="0">
                      <a:pos x="88" y="6"/>
                    </a:cxn>
                    <a:cxn ang="0">
                      <a:pos x="109" y="0"/>
                    </a:cxn>
                    <a:cxn ang="0">
                      <a:pos x="160" y="6"/>
                    </a:cxn>
                    <a:cxn ang="0">
                      <a:pos x="190" y="6"/>
                    </a:cxn>
                    <a:cxn ang="0">
                      <a:pos x="211" y="15"/>
                    </a:cxn>
                    <a:cxn ang="0">
                      <a:pos x="226" y="6"/>
                    </a:cxn>
                    <a:cxn ang="0">
                      <a:pos x="247" y="28"/>
                    </a:cxn>
                    <a:cxn ang="0">
                      <a:pos x="247" y="60"/>
                    </a:cxn>
                    <a:cxn ang="0">
                      <a:pos x="278" y="60"/>
                    </a:cxn>
                    <a:cxn ang="0">
                      <a:pos x="304" y="69"/>
                    </a:cxn>
                    <a:cxn ang="0">
                      <a:pos x="247" y="97"/>
                    </a:cxn>
                    <a:cxn ang="0">
                      <a:pos x="241" y="114"/>
                    </a:cxn>
                    <a:cxn ang="0">
                      <a:pos x="247" y="135"/>
                    </a:cxn>
                    <a:cxn ang="0">
                      <a:pos x="217" y="167"/>
                    </a:cxn>
                    <a:cxn ang="0">
                      <a:pos x="226" y="189"/>
                    </a:cxn>
                    <a:cxn ang="0">
                      <a:pos x="217" y="183"/>
                    </a:cxn>
                    <a:cxn ang="0">
                      <a:pos x="190" y="189"/>
                    </a:cxn>
                    <a:cxn ang="0">
                      <a:pos x="73" y="189"/>
                    </a:cxn>
                  </a:cxnLst>
                  <a:rect l="0" t="0" r="r" b="b"/>
                  <a:pathLst>
                    <a:path w="305" h="190">
                      <a:moveTo>
                        <a:pt x="73" y="189"/>
                      </a:moveTo>
                      <a:lnTo>
                        <a:pt x="115" y="145"/>
                      </a:lnTo>
                      <a:lnTo>
                        <a:pt x="103" y="107"/>
                      </a:lnTo>
                      <a:lnTo>
                        <a:pt x="88" y="91"/>
                      </a:lnTo>
                      <a:lnTo>
                        <a:pt x="103" y="69"/>
                      </a:lnTo>
                      <a:lnTo>
                        <a:pt x="79" y="60"/>
                      </a:lnTo>
                      <a:lnTo>
                        <a:pt x="73" y="37"/>
                      </a:lnTo>
                      <a:lnTo>
                        <a:pt x="37" y="53"/>
                      </a:lnTo>
                      <a:lnTo>
                        <a:pt x="6" y="37"/>
                      </a:lnTo>
                      <a:lnTo>
                        <a:pt x="0" y="22"/>
                      </a:lnTo>
                      <a:lnTo>
                        <a:pt x="28" y="22"/>
                      </a:lnTo>
                      <a:lnTo>
                        <a:pt x="42" y="15"/>
                      </a:lnTo>
                      <a:lnTo>
                        <a:pt x="88" y="6"/>
                      </a:lnTo>
                      <a:lnTo>
                        <a:pt x="109" y="0"/>
                      </a:lnTo>
                      <a:lnTo>
                        <a:pt x="160" y="6"/>
                      </a:lnTo>
                      <a:lnTo>
                        <a:pt x="190" y="6"/>
                      </a:lnTo>
                      <a:lnTo>
                        <a:pt x="211" y="15"/>
                      </a:lnTo>
                      <a:lnTo>
                        <a:pt x="226" y="6"/>
                      </a:lnTo>
                      <a:lnTo>
                        <a:pt x="247" y="28"/>
                      </a:lnTo>
                      <a:lnTo>
                        <a:pt x="247" y="60"/>
                      </a:lnTo>
                      <a:lnTo>
                        <a:pt x="278" y="60"/>
                      </a:lnTo>
                      <a:lnTo>
                        <a:pt x="304" y="69"/>
                      </a:lnTo>
                      <a:lnTo>
                        <a:pt x="247" y="97"/>
                      </a:lnTo>
                      <a:lnTo>
                        <a:pt x="241" y="114"/>
                      </a:lnTo>
                      <a:lnTo>
                        <a:pt x="247" y="135"/>
                      </a:lnTo>
                      <a:lnTo>
                        <a:pt x="217" y="167"/>
                      </a:lnTo>
                      <a:lnTo>
                        <a:pt x="226" y="189"/>
                      </a:lnTo>
                      <a:lnTo>
                        <a:pt x="217" y="183"/>
                      </a:lnTo>
                      <a:lnTo>
                        <a:pt x="190" y="189"/>
                      </a:lnTo>
                      <a:lnTo>
                        <a:pt x="73" y="18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2" name="Freeform 136">
                  <a:extLst>
                    <a:ext uri="{FF2B5EF4-FFF2-40B4-BE49-F238E27FC236}">
                      <a16:creationId xmlns:a16="http://schemas.microsoft.com/office/drawing/2014/main" id="{C699A91D-0BC1-42C5-EE1F-6F939AE8A42C}"/>
                    </a:ext>
                  </a:extLst>
                </p:cNvPr>
                <p:cNvSpPr>
                  <a:spLocks/>
                </p:cNvSpPr>
                <p:nvPr/>
              </p:nvSpPr>
              <p:spPr bwMode="auto">
                <a:xfrm>
                  <a:off x="5969883" y="4169136"/>
                  <a:ext cx="542343" cy="763858"/>
                </a:xfrm>
                <a:custGeom>
                  <a:avLst/>
                  <a:gdLst/>
                  <a:ahLst/>
                  <a:cxnLst>
                    <a:cxn ang="0">
                      <a:pos x="0" y="170"/>
                    </a:cxn>
                    <a:cxn ang="0">
                      <a:pos x="66" y="101"/>
                    </a:cxn>
                    <a:cxn ang="0">
                      <a:pos x="57" y="63"/>
                    </a:cxn>
                    <a:cxn ang="0">
                      <a:pos x="133" y="63"/>
                    </a:cxn>
                    <a:cxn ang="0">
                      <a:pos x="211" y="0"/>
                    </a:cxn>
                    <a:cxn ang="0">
                      <a:pos x="256" y="31"/>
                    </a:cxn>
                    <a:cxn ang="0">
                      <a:pos x="271" y="63"/>
                    </a:cxn>
                    <a:cxn ang="0">
                      <a:pos x="298" y="116"/>
                    </a:cxn>
                    <a:cxn ang="0">
                      <a:pos x="322" y="139"/>
                    </a:cxn>
                    <a:cxn ang="0">
                      <a:pos x="298" y="199"/>
                    </a:cxn>
                    <a:cxn ang="0">
                      <a:pos x="298" y="230"/>
                    </a:cxn>
                    <a:cxn ang="0">
                      <a:pos x="286" y="246"/>
                    </a:cxn>
                    <a:cxn ang="0">
                      <a:pos x="271" y="262"/>
                    </a:cxn>
                    <a:cxn ang="0">
                      <a:pos x="247" y="262"/>
                    </a:cxn>
                    <a:cxn ang="0">
                      <a:pos x="241" y="290"/>
                    </a:cxn>
                    <a:cxn ang="0">
                      <a:pos x="226" y="290"/>
                    </a:cxn>
                    <a:cxn ang="0">
                      <a:pos x="211" y="322"/>
                    </a:cxn>
                    <a:cxn ang="0">
                      <a:pos x="190" y="338"/>
                    </a:cxn>
                    <a:cxn ang="0">
                      <a:pos x="0" y="170"/>
                    </a:cxn>
                  </a:cxnLst>
                  <a:rect l="0" t="0" r="r" b="b"/>
                  <a:pathLst>
                    <a:path w="323" h="339">
                      <a:moveTo>
                        <a:pt x="0" y="170"/>
                      </a:moveTo>
                      <a:lnTo>
                        <a:pt x="66" y="101"/>
                      </a:lnTo>
                      <a:lnTo>
                        <a:pt x="57" y="63"/>
                      </a:lnTo>
                      <a:lnTo>
                        <a:pt x="133" y="63"/>
                      </a:lnTo>
                      <a:lnTo>
                        <a:pt x="211" y="0"/>
                      </a:lnTo>
                      <a:lnTo>
                        <a:pt x="256" y="31"/>
                      </a:lnTo>
                      <a:lnTo>
                        <a:pt x="271" y="63"/>
                      </a:lnTo>
                      <a:lnTo>
                        <a:pt x="298" y="116"/>
                      </a:lnTo>
                      <a:lnTo>
                        <a:pt x="322" y="139"/>
                      </a:lnTo>
                      <a:lnTo>
                        <a:pt x="298" y="199"/>
                      </a:lnTo>
                      <a:lnTo>
                        <a:pt x="298" y="230"/>
                      </a:lnTo>
                      <a:lnTo>
                        <a:pt x="286" y="246"/>
                      </a:lnTo>
                      <a:lnTo>
                        <a:pt x="271" y="262"/>
                      </a:lnTo>
                      <a:lnTo>
                        <a:pt x="247" y="262"/>
                      </a:lnTo>
                      <a:lnTo>
                        <a:pt x="241" y="290"/>
                      </a:lnTo>
                      <a:lnTo>
                        <a:pt x="226" y="290"/>
                      </a:lnTo>
                      <a:lnTo>
                        <a:pt x="211" y="322"/>
                      </a:lnTo>
                      <a:lnTo>
                        <a:pt x="190" y="338"/>
                      </a:lnTo>
                      <a:lnTo>
                        <a:pt x="0" y="17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3" name="Freeform 137">
                  <a:extLst>
                    <a:ext uri="{FF2B5EF4-FFF2-40B4-BE49-F238E27FC236}">
                      <a16:creationId xmlns:a16="http://schemas.microsoft.com/office/drawing/2014/main" id="{3CA694A5-24C9-B773-A265-BB5A853A390A}"/>
                    </a:ext>
                  </a:extLst>
                </p:cNvPr>
                <p:cNvSpPr>
                  <a:spLocks/>
                </p:cNvSpPr>
                <p:nvPr/>
              </p:nvSpPr>
              <p:spPr bwMode="auto">
                <a:xfrm>
                  <a:off x="5506140" y="2341867"/>
                  <a:ext cx="424443" cy="344485"/>
                </a:xfrm>
                <a:custGeom>
                  <a:avLst/>
                  <a:gdLst/>
                  <a:ahLst/>
                  <a:cxnLst>
                    <a:cxn ang="0">
                      <a:pos x="256" y="0"/>
                    </a:cxn>
                    <a:cxn ang="0">
                      <a:pos x="241" y="152"/>
                    </a:cxn>
                    <a:cxn ang="0">
                      <a:pos x="0" y="152"/>
                    </a:cxn>
                    <a:cxn ang="0">
                      <a:pos x="6" y="0"/>
                    </a:cxn>
                    <a:cxn ang="0">
                      <a:pos x="256" y="0"/>
                    </a:cxn>
                  </a:cxnLst>
                  <a:rect l="0" t="0" r="r" b="b"/>
                  <a:pathLst>
                    <a:path w="257" h="153">
                      <a:moveTo>
                        <a:pt x="256" y="0"/>
                      </a:moveTo>
                      <a:lnTo>
                        <a:pt x="241" y="152"/>
                      </a:lnTo>
                      <a:lnTo>
                        <a:pt x="0" y="152"/>
                      </a:lnTo>
                      <a:lnTo>
                        <a:pt x="6" y="0"/>
                      </a:lnTo>
                      <a:lnTo>
                        <a:pt x="256"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4" name="Freeform 138">
                  <a:extLst>
                    <a:ext uri="{FF2B5EF4-FFF2-40B4-BE49-F238E27FC236}">
                      <a16:creationId xmlns:a16="http://schemas.microsoft.com/office/drawing/2014/main" id="{2B627FE6-756E-283A-EFC5-C2A23746831E}"/>
                    </a:ext>
                  </a:extLst>
                </p:cNvPr>
                <p:cNvSpPr>
                  <a:spLocks/>
                </p:cNvSpPr>
                <p:nvPr/>
              </p:nvSpPr>
              <p:spPr bwMode="auto">
                <a:xfrm>
                  <a:off x="4900916" y="3135680"/>
                  <a:ext cx="479463" cy="419373"/>
                </a:xfrm>
                <a:custGeom>
                  <a:avLst/>
                  <a:gdLst/>
                  <a:ahLst/>
                  <a:cxnLst>
                    <a:cxn ang="0">
                      <a:pos x="15" y="183"/>
                    </a:cxn>
                    <a:cxn ang="0">
                      <a:pos x="0" y="92"/>
                    </a:cxn>
                    <a:cxn ang="0">
                      <a:pos x="30" y="0"/>
                    </a:cxn>
                    <a:cxn ang="0">
                      <a:pos x="45" y="0"/>
                    </a:cxn>
                    <a:cxn ang="0">
                      <a:pos x="51" y="7"/>
                    </a:cxn>
                    <a:cxn ang="0">
                      <a:pos x="66" y="7"/>
                    </a:cxn>
                    <a:cxn ang="0">
                      <a:pos x="117" y="38"/>
                    </a:cxn>
                    <a:cxn ang="0">
                      <a:pos x="123" y="45"/>
                    </a:cxn>
                    <a:cxn ang="0">
                      <a:pos x="132" y="38"/>
                    </a:cxn>
                    <a:cxn ang="0">
                      <a:pos x="138" y="45"/>
                    </a:cxn>
                    <a:cxn ang="0">
                      <a:pos x="147" y="45"/>
                    </a:cxn>
                    <a:cxn ang="0">
                      <a:pos x="153" y="60"/>
                    </a:cxn>
                    <a:cxn ang="0">
                      <a:pos x="174" y="67"/>
                    </a:cxn>
                    <a:cxn ang="0">
                      <a:pos x="214" y="76"/>
                    </a:cxn>
                    <a:cxn ang="0">
                      <a:pos x="214" y="92"/>
                    </a:cxn>
                    <a:cxn ang="0">
                      <a:pos x="277" y="136"/>
                    </a:cxn>
                    <a:cxn ang="0">
                      <a:pos x="286" y="183"/>
                    </a:cxn>
                    <a:cxn ang="0">
                      <a:pos x="235" y="183"/>
                    </a:cxn>
                    <a:cxn ang="0">
                      <a:pos x="15" y="183"/>
                    </a:cxn>
                  </a:cxnLst>
                  <a:rect l="0" t="0" r="r" b="b"/>
                  <a:pathLst>
                    <a:path w="287" h="184">
                      <a:moveTo>
                        <a:pt x="15" y="183"/>
                      </a:moveTo>
                      <a:lnTo>
                        <a:pt x="0" y="92"/>
                      </a:lnTo>
                      <a:lnTo>
                        <a:pt x="30" y="0"/>
                      </a:lnTo>
                      <a:lnTo>
                        <a:pt x="45" y="0"/>
                      </a:lnTo>
                      <a:lnTo>
                        <a:pt x="51" y="7"/>
                      </a:lnTo>
                      <a:lnTo>
                        <a:pt x="66" y="7"/>
                      </a:lnTo>
                      <a:lnTo>
                        <a:pt x="117" y="38"/>
                      </a:lnTo>
                      <a:lnTo>
                        <a:pt x="123" y="45"/>
                      </a:lnTo>
                      <a:lnTo>
                        <a:pt x="132" y="38"/>
                      </a:lnTo>
                      <a:lnTo>
                        <a:pt x="138" y="45"/>
                      </a:lnTo>
                      <a:lnTo>
                        <a:pt x="147" y="45"/>
                      </a:lnTo>
                      <a:lnTo>
                        <a:pt x="153" y="60"/>
                      </a:lnTo>
                      <a:lnTo>
                        <a:pt x="174" y="67"/>
                      </a:lnTo>
                      <a:lnTo>
                        <a:pt x="214" y="76"/>
                      </a:lnTo>
                      <a:lnTo>
                        <a:pt x="214" y="92"/>
                      </a:lnTo>
                      <a:lnTo>
                        <a:pt x="277" y="136"/>
                      </a:lnTo>
                      <a:lnTo>
                        <a:pt x="286" y="183"/>
                      </a:lnTo>
                      <a:lnTo>
                        <a:pt x="235" y="183"/>
                      </a:lnTo>
                      <a:lnTo>
                        <a:pt x="15" y="183"/>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5" name="Freeform 139">
                  <a:extLst>
                    <a:ext uri="{FF2B5EF4-FFF2-40B4-BE49-F238E27FC236}">
                      <a16:creationId xmlns:a16="http://schemas.microsoft.com/office/drawing/2014/main" id="{481EDBE8-456C-6495-58D8-6ACD76788F00}"/>
                    </a:ext>
                  </a:extLst>
                </p:cNvPr>
                <p:cNvSpPr>
                  <a:spLocks/>
                </p:cNvSpPr>
                <p:nvPr/>
              </p:nvSpPr>
              <p:spPr bwMode="auto">
                <a:xfrm>
                  <a:off x="3666889" y="3405277"/>
                  <a:ext cx="471603" cy="516728"/>
                </a:xfrm>
                <a:custGeom>
                  <a:avLst/>
                  <a:gdLst/>
                  <a:ahLst/>
                  <a:cxnLst>
                    <a:cxn ang="0">
                      <a:pos x="145" y="225"/>
                    </a:cxn>
                    <a:cxn ang="0">
                      <a:pos x="145" y="187"/>
                    </a:cxn>
                    <a:cxn ang="0">
                      <a:pos x="73" y="117"/>
                    </a:cxn>
                    <a:cxn ang="0">
                      <a:pos x="52" y="108"/>
                    </a:cxn>
                    <a:cxn ang="0">
                      <a:pos x="0" y="117"/>
                    </a:cxn>
                    <a:cxn ang="0">
                      <a:pos x="0" y="92"/>
                    </a:cxn>
                    <a:cxn ang="0">
                      <a:pos x="0" y="79"/>
                    </a:cxn>
                    <a:cxn ang="0">
                      <a:pos x="6" y="79"/>
                    </a:cxn>
                    <a:cxn ang="0">
                      <a:pos x="15" y="79"/>
                    </a:cxn>
                    <a:cxn ang="0">
                      <a:pos x="15" y="54"/>
                    </a:cxn>
                    <a:cxn ang="0">
                      <a:pos x="42" y="48"/>
                    </a:cxn>
                    <a:cxn ang="0">
                      <a:pos x="118" y="48"/>
                    </a:cxn>
                    <a:cxn ang="0">
                      <a:pos x="133" y="38"/>
                    </a:cxn>
                    <a:cxn ang="0">
                      <a:pos x="145" y="48"/>
                    </a:cxn>
                    <a:cxn ang="0">
                      <a:pos x="205" y="38"/>
                    </a:cxn>
                    <a:cxn ang="0">
                      <a:pos x="220" y="25"/>
                    </a:cxn>
                    <a:cxn ang="0">
                      <a:pos x="247" y="0"/>
                    </a:cxn>
                    <a:cxn ang="0">
                      <a:pos x="271" y="9"/>
                    </a:cxn>
                    <a:cxn ang="0">
                      <a:pos x="277" y="25"/>
                    </a:cxn>
                    <a:cxn ang="0">
                      <a:pos x="277" y="139"/>
                    </a:cxn>
                    <a:cxn ang="0">
                      <a:pos x="247" y="225"/>
                    </a:cxn>
                    <a:cxn ang="0">
                      <a:pos x="145" y="225"/>
                    </a:cxn>
                  </a:cxnLst>
                  <a:rect l="0" t="0" r="r" b="b"/>
                  <a:pathLst>
                    <a:path w="278" h="226">
                      <a:moveTo>
                        <a:pt x="145" y="225"/>
                      </a:moveTo>
                      <a:lnTo>
                        <a:pt x="145" y="187"/>
                      </a:lnTo>
                      <a:lnTo>
                        <a:pt x="73" y="117"/>
                      </a:lnTo>
                      <a:lnTo>
                        <a:pt x="52" y="108"/>
                      </a:lnTo>
                      <a:lnTo>
                        <a:pt x="0" y="117"/>
                      </a:lnTo>
                      <a:lnTo>
                        <a:pt x="0" y="92"/>
                      </a:lnTo>
                      <a:lnTo>
                        <a:pt x="0" y="79"/>
                      </a:lnTo>
                      <a:lnTo>
                        <a:pt x="6" y="79"/>
                      </a:lnTo>
                      <a:lnTo>
                        <a:pt x="15" y="79"/>
                      </a:lnTo>
                      <a:lnTo>
                        <a:pt x="15" y="54"/>
                      </a:lnTo>
                      <a:lnTo>
                        <a:pt x="42" y="48"/>
                      </a:lnTo>
                      <a:lnTo>
                        <a:pt x="118" y="48"/>
                      </a:lnTo>
                      <a:lnTo>
                        <a:pt x="133" y="38"/>
                      </a:lnTo>
                      <a:lnTo>
                        <a:pt x="145" y="48"/>
                      </a:lnTo>
                      <a:lnTo>
                        <a:pt x="205" y="38"/>
                      </a:lnTo>
                      <a:lnTo>
                        <a:pt x="220" y="25"/>
                      </a:lnTo>
                      <a:lnTo>
                        <a:pt x="247" y="0"/>
                      </a:lnTo>
                      <a:lnTo>
                        <a:pt x="271" y="9"/>
                      </a:lnTo>
                      <a:lnTo>
                        <a:pt x="277" y="25"/>
                      </a:lnTo>
                      <a:lnTo>
                        <a:pt x="277" y="139"/>
                      </a:lnTo>
                      <a:lnTo>
                        <a:pt x="247" y="225"/>
                      </a:lnTo>
                      <a:lnTo>
                        <a:pt x="145" y="22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6" name="Freeform 140">
                  <a:extLst>
                    <a:ext uri="{FF2B5EF4-FFF2-40B4-BE49-F238E27FC236}">
                      <a16:creationId xmlns:a16="http://schemas.microsoft.com/office/drawing/2014/main" id="{437C0868-5889-836A-9C20-2143B9A6CC30}"/>
                    </a:ext>
                  </a:extLst>
                </p:cNvPr>
                <p:cNvSpPr>
                  <a:spLocks/>
                </p:cNvSpPr>
                <p:nvPr/>
              </p:nvSpPr>
              <p:spPr bwMode="auto">
                <a:xfrm>
                  <a:off x="6622267" y="3757251"/>
                  <a:ext cx="455883" cy="883679"/>
                </a:xfrm>
                <a:custGeom>
                  <a:avLst/>
                  <a:gdLst/>
                  <a:ahLst/>
                  <a:cxnLst>
                    <a:cxn ang="0">
                      <a:pos x="168" y="354"/>
                    </a:cxn>
                    <a:cxn ang="0">
                      <a:pos x="168" y="338"/>
                    </a:cxn>
                    <a:cxn ang="0">
                      <a:pos x="148" y="313"/>
                    </a:cxn>
                    <a:cxn ang="0">
                      <a:pos x="132" y="291"/>
                    </a:cxn>
                    <a:cxn ang="0">
                      <a:pos x="81" y="237"/>
                    </a:cxn>
                    <a:cxn ang="0">
                      <a:pos x="15" y="167"/>
                    </a:cxn>
                    <a:cxn ang="0">
                      <a:pos x="0" y="124"/>
                    </a:cxn>
                    <a:cxn ang="0">
                      <a:pos x="15" y="107"/>
                    </a:cxn>
                    <a:cxn ang="0">
                      <a:pos x="24" y="76"/>
                    </a:cxn>
                    <a:cxn ang="0">
                      <a:pos x="15" y="60"/>
                    </a:cxn>
                    <a:cxn ang="0">
                      <a:pos x="24" y="60"/>
                    </a:cxn>
                    <a:cxn ang="0">
                      <a:pos x="30" y="38"/>
                    </a:cxn>
                    <a:cxn ang="0">
                      <a:pos x="45" y="16"/>
                    </a:cxn>
                    <a:cxn ang="0">
                      <a:pos x="60" y="0"/>
                    </a:cxn>
                    <a:cxn ang="0">
                      <a:pos x="90" y="32"/>
                    </a:cxn>
                    <a:cxn ang="0">
                      <a:pos x="126" y="32"/>
                    </a:cxn>
                    <a:cxn ang="0">
                      <a:pos x="177" y="16"/>
                    </a:cxn>
                    <a:cxn ang="0">
                      <a:pos x="204" y="45"/>
                    </a:cxn>
                    <a:cxn ang="0">
                      <a:pos x="249" y="60"/>
                    </a:cxn>
                    <a:cxn ang="0">
                      <a:pos x="249" y="70"/>
                    </a:cxn>
                    <a:cxn ang="0">
                      <a:pos x="256" y="215"/>
                    </a:cxn>
                    <a:cxn ang="0">
                      <a:pos x="235" y="291"/>
                    </a:cxn>
                    <a:cxn ang="0">
                      <a:pos x="265" y="306"/>
                    </a:cxn>
                    <a:cxn ang="0">
                      <a:pos x="271" y="306"/>
                    </a:cxn>
                    <a:cxn ang="0">
                      <a:pos x="204" y="392"/>
                    </a:cxn>
                    <a:cxn ang="0">
                      <a:pos x="168" y="354"/>
                    </a:cxn>
                  </a:cxnLst>
                  <a:rect l="0" t="0" r="r" b="b"/>
                  <a:pathLst>
                    <a:path w="272" h="393">
                      <a:moveTo>
                        <a:pt x="168" y="354"/>
                      </a:moveTo>
                      <a:lnTo>
                        <a:pt x="168" y="338"/>
                      </a:lnTo>
                      <a:lnTo>
                        <a:pt x="148" y="313"/>
                      </a:lnTo>
                      <a:lnTo>
                        <a:pt x="132" y="291"/>
                      </a:lnTo>
                      <a:lnTo>
                        <a:pt x="81" y="237"/>
                      </a:lnTo>
                      <a:lnTo>
                        <a:pt x="15" y="167"/>
                      </a:lnTo>
                      <a:lnTo>
                        <a:pt x="0" y="124"/>
                      </a:lnTo>
                      <a:lnTo>
                        <a:pt x="15" y="107"/>
                      </a:lnTo>
                      <a:lnTo>
                        <a:pt x="24" y="76"/>
                      </a:lnTo>
                      <a:lnTo>
                        <a:pt x="15" y="60"/>
                      </a:lnTo>
                      <a:lnTo>
                        <a:pt x="24" y="60"/>
                      </a:lnTo>
                      <a:lnTo>
                        <a:pt x="30" y="38"/>
                      </a:lnTo>
                      <a:lnTo>
                        <a:pt x="45" y="16"/>
                      </a:lnTo>
                      <a:lnTo>
                        <a:pt x="60" y="0"/>
                      </a:lnTo>
                      <a:lnTo>
                        <a:pt x="90" y="32"/>
                      </a:lnTo>
                      <a:lnTo>
                        <a:pt x="126" y="32"/>
                      </a:lnTo>
                      <a:lnTo>
                        <a:pt x="177" y="16"/>
                      </a:lnTo>
                      <a:lnTo>
                        <a:pt x="204" y="45"/>
                      </a:lnTo>
                      <a:lnTo>
                        <a:pt x="249" y="60"/>
                      </a:lnTo>
                      <a:lnTo>
                        <a:pt x="249" y="70"/>
                      </a:lnTo>
                      <a:lnTo>
                        <a:pt x="256" y="215"/>
                      </a:lnTo>
                      <a:lnTo>
                        <a:pt x="235" y="291"/>
                      </a:lnTo>
                      <a:lnTo>
                        <a:pt x="265" y="306"/>
                      </a:lnTo>
                      <a:lnTo>
                        <a:pt x="271" y="306"/>
                      </a:lnTo>
                      <a:lnTo>
                        <a:pt x="204" y="392"/>
                      </a:lnTo>
                      <a:lnTo>
                        <a:pt x="168" y="354"/>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7" name="Freeform 141">
                  <a:extLst>
                    <a:ext uri="{FF2B5EF4-FFF2-40B4-BE49-F238E27FC236}">
                      <a16:creationId xmlns:a16="http://schemas.microsoft.com/office/drawing/2014/main" id="{E64400B1-0DD1-2D69-7F3D-74DF0C097A70}"/>
                    </a:ext>
                  </a:extLst>
                </p:cNvPr>
                <p:cNvSpPr>
                  <a:spLocks/>
                </p:cNvSpPr>
                <p:nvPr/>
              </p:nvSpPr>
              <p:spPr bwMode="auto">
                <a:xfrm>
                  <a:off x="5789102" y="4071781"/>
                  <a:ext cx="298682" cy="486772"/>
                </a:xfrm>
                <a:custGeom>
                  <a:avLst/>
                  <a:gdLst/>
                  <a:ahLst/>
                  <a:cxnLst>
                    <a:cxn ang="0">
                      <a:pos x="0" y="120"/>
                    </a:cxn>
                    <a:cxn ang="0">
                      <a:pos x="27" y="113"/>
                    </a:cxn>
                    <a:cxn ang="0">
                      <a:pos x="36" y="120"/>
                    </a:cxn>
                    <a:cxn ang="0">
                      <a:pos x="27" y="98"/>
                    </a:cxn>
                    <a:cxn ang="0">
                      <a:pos x="57" y="66"/>
                    </a:cxn>
                    <a:cxn ang="0">
                      <a:pos x="51" y="44"/>
                    </a:cxn>
                    <a:cxn ang="0">
                      <a:pos x="57" y="28"/>
                    </a:cxn>
                    <a:cxn ang="0">
                      <a:pos x="114" y="0"/>
                    </a:cxn>
                    <a:cxn ang="0">
                      <a:pos x="160" y="53"/>
                    </a:cxn>
                    <a:cxn ang="0">
                      <a:pos x="166" y="107"/>
                    </a:cxn>
                    <a:cxn ang="0">
                      <a:pos x="175" y="145"/>
                    </a:cxn>
                    <a:cxn ang="0">
                      <a:pos x="109" y="215"/>
                    </a:cxn>
                    <a:cxn ang="0">
                      <a:pos x="0" y="120"/>
                    </a:cxn>
                  </a:cxnLst>
                  <a:rect l="0" t="0" r="r" b="b"/>
                  <a:pathLst>
                    <a:path w="176" h="216">
                      <a:moveTo>
                        <a:pt x="0" y="120"/>
                      </a:moveTo>
                      <a:lnTo>
                        <a:pt x="27" y="113"/>
                      </a:lnTo>
                      <a:lnTo>
                        <a:pt x="36" y="120"/>
                      </a:lnTo>
                      <a:lnTo>
                        <a:pt x="27" y="98"/>
                      </a:lnTo>
                      <a:lnTo>
                        <a:pt x="57" y="66"/>
                      </a:lnTo>
                      <a:lnTo>
                        <a:pt x="51" y="44"/>
                      </a:lnTo>
                      <a:lnTo>
                        <a:pt x="57" y="28"/>
                      </a:lnTo>
                      <a:lnTo>
                        <a:pt x="114" y="0"/>
                      </a:lnTo>
                      <a:lnTo>
                        <a:pt x="160" y="53"/>
                      </a:lnTo>
                      <a:lnTo>
                        <a:pt x="166" y="107"/>
                      </a:lnTo>
                      <a:lnTo>
                        <a:pt x="175" y="145"/>
                      </a:lnTo>
                      <a:lnTo>
                        <a:pt x="109" y="215"/>
                      </a:lnTo>
                      <a:lnTo>
                        <a:pt x="0" y="12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8" name="Freeform 142">
                  <a:extLst>
                    <a:ext uri="{FF2B5EF4-FFF2-40B4-BE49-F238E27FC236}">
                      <a16:creationId xmlns:a16="http://schemas.microsoft.com/office/drawing/2014/main" id="{1805B469-ABC8-EF44-E176-6D5B998A87B4}"/>
                    </a:ext>
                  </a:extLst>
                </p:cNvPr>
                <p:cNvSpPr>
                  <a:spLocks/>
                </p:cNvSpPr>
                <p:nvPr/>
              </p:nvSpPr>
              <p:spPr bwMode="auto">
                <a:xfrm>
                  <a:off x="5120998" y="3547565"/>
                  <a:ext cx="377282" cy="419373"/>
                </a:xfrm>
                <a:custGeom>
                  <a:avLst/>
                  <a:gdLst/>
                  <a:ahLst/>
                  <a:cxnLst>
                    <a:cxn ang="0">
                      <a:pos x="190" y="152"/>
                    </a:cxn>
                    <a:cxn ang="0">
                      <a:pos x="174" y="168"/>
                    </a:cxn>
                    <a:cxn ang="0">
                      <a:pos x="169" y="168"/>
                    </a:cxn>
                    <a:cxn ang="0">
                      <a:pos x="160" y="184"/>
                    </a:cxn>
                    <a:cxn ang="0">
                      <a:pos x="145" y="168"/>
                    </a:cxn>
                    <a:cxn ang="0">
                      <a:pos x="129" y="177"/>
                    </a:cxn>
                    <a:cxn ang="0">
                      <a:pos x="117" y="146"/>
                    </a:cxn>
                    <a:cxn ang="0">
                      <a:pos x="108" y="152"/>
                    </a:cxn>
                    <a:cxn ang="0">
                      <a:pos x="72" y="168"/>
                    </a:cxn>
                    <a:cxn ang="0">
                      <a:pos x="57" y="168"/>
                    </a:cxn>
                    <a:cxn ang="0">
                      <a:pos x="36" y="168"/>
                    </a:cxn>
                    <a:cxn ang="0">
                      <a:pos x="30" y="168"/>
                    </a:cxn>
                    <a:cxn ang="0">
                      <a:pos x="0" y="162"/>
                    </a:cxn>
                    <a:cxn ang="0">
                      <a:pos x="102" y="0"/>
                    </a:cxn>
                    <a:cxn ang="0">
                      <a:pos x="153" y="0"/>
                    </a:cxn>
                    <a:cxn ang="0">
                      <a:pos x="160" y="16"/>
                    </a:cxn>
                    <a:cxn ang="0">
                      <a:pos x="190" y="16"/>
                    </a:cxn>
                    <a:cxn ang="0">
                      <a:pos x="196" y="45"/>
                    </a:cxn>
                    <a:cxn ang="0">
                      <a:pos x="220" y="60"/>
                    </a:cxn>
                    <a:cxn ang="0">
                      <a:pos x="196" y="124"/>
                    </a:cxn>
                    <a:cxn ang="0">
                      <a:pos x="220" y="168"/>
                    </a:cxn>
                    <a:cxn ang="0">
                      <a:pos x="205" y="184"/>
                    </a:cxn>
                    <a:cxn ang="0">
                      <a:pos x="190" y="152"/>
                    </a:cxn>
                  </a:cxnLst>
                  <a:rect l="0" t="0" r="r" b="b"/>
                  <a:pathLst>
                    <a:path w="221" h="185">
                      <a:moveTo>
                        <a:pt x="190" y="152"/>
                      </a:moveTo>
                      <a:lnTo>
                        <a:pt x="174" y="168"/>
                      </a:lnTo>
                      <a:lnTo>
                        <a:pt x="169" y="168"/>
                      </a:lnTo>
                      <a:lnTo>
                        <a:pt x="160" y="184"/>
                      </a:lnTo>
                      <a:lnTo>
                        <a:pt x="145" y="168"/>
                      </a:lnTo>
                      <a:lnTo>
                        <a:pt x="129" y="177"/>
                      </a:lnTo>
                      <a:lnTo>
                        <a:pt x="117" y="146"/>
                      </a:lnTo>
                      <a:lnTo>
                        <a:pt x="108" y="152"/>
                      </a:lnTo>
                      <a:lnTo>
                        <a:pt x="72" y="168"/>
                      </a:lnTo>
                      <a:lnTo>
                        <a:pt x="57" y="168"/>
                      </a:lnTo>
                      <a:lnTo>
                        <a:pt x="36" y="168"/>
                      </a:lnTo>
                      <a:lnTo>
                        <a:pt x="30" y="168"/>
                      </a:lnTo>
                      <a:lnTo>
                        <a:pt x="0" y="162"/>
                      </a:lnTo>
                      <a:lnTo>
                        <a:pt x="102" y="0"/>
                      </a:lnTo>
                      <a:lnTo>
                        <a:pt x="153" y="0"/>
                      </a:lnTo>
                      <a:lnTo>
                        <a:pt x="160" y="16"/>
                      </a:lnTo>
                      <a:lnTo>
                        <a:pt x="190" y="16"/>
                      </a:lnTo>
                      <a:lnTo>
                        <a:pt x="196" y="45"/>
                      </a:lnTo>
                      <a:lnTo>
                        <a:pt x="220" y="60"/>
                      </a:lnTo>
                      <a:lnTo>
                        <a:pt x="196" y="124"/>
                      </a:lnTo>
                      <a:lnTo>
                        <a:pt x="220" y="168"/>
                      </a:lnTo>
                      <a:lnTo>
                        <a:pt x="205" y="184"/>
                      </a:lnTo>
                      <a:lnTo>
                        <a:pt x="190" y="15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89" name="Freeform 143">
                  <a:extLst>
                    <a:ext uri="{FF2B5EF4-FFF2-40B4-BE49-F238E27FC236}">
                      <a16:creationId xmlns:a16="http://schemas.microsoft.com/office/drawing/2014/main" id="{F0917652-1CEC-A3F7-C8CC-BAB9121D00A3}"/>
                    </a:ext>
                  </a:extLst>
                </p:cNvPr>
                <p:cNvSpPr>
                  <a:spLocks/>
                </p:cNvSpPr>
                <p:nvPr/>
              </p:nvSpPr>
              <p:spPr bwMode="auto">
                <a:xfrm>
                  <a:off x="4727995" y="2319401"/>
                  <a:ext cx="448023" cy="381929"/>
                </a:xfrm>
                <a:custGeom>
                  <a:avLst/>
                  <a:gdLst/>
                  <a:ahLst/>
                  <a:cxnLst>
                    <a:cxn ang="0">
                      <a:pos x="265" y="9"/>
                    </a:cxn>
                    <a:cxn ang="0">
                      <a:pos x="256" y="154"/>
                    </a:cxn>
                    <a:cxn ang="0">
                      <a:pos x="256" y="161"/>
                    </a:cxn>
                    <a:cxn ang="0">
                      <a:pos x="250" y="161"/>
                    </a:cxn>
                    <a:cxn ang="0">
                      <a:pos x="220" y="161"/>
                    </a:cxn>
                    <a:cxn ang="0">
                      <a:pos x="214" y="148"/>
                    </a:cxn>
                    <a:cxn ang="0">
                      <a:pos x="190" y="148"/>
                    </a:cxn>
                    <a:cxn ang="0">
                      <a:pos x="175" y="148"/>
                    </a:cxn>
                    <a:cxn ang="0">
                      <a:pos x="163" y="161"/>
                    </a:cxn>
                    <a:cxn ang="0">
                      <a:pos x="147" y="154"/>
                    </a:cxn>
                    <a:cxn ang="0">
                      <a:pos x="118" y="154"/>
                    </a:cxn>
                    <a:cxn ang="0">
                      <a:pos x="118" y="148"/>
                    </a:cxn>
                    <a:cxn ang="0">
                      <a:pos x="111" y="154"/>
                    </a:cxn>
                    <a:cxn ang="0">
                      <a:pos x="102" y="148"/>
                    </a:cxn>
                    <a:cxn ang="0">
                      <a:pos x="88" y="161"/>
                    </a:cxn>
                    <a:cxn ang="0">
                      <a:pos x="82" y="161"/>
                    </a:cxn>
                    <a:cxn ang="0">
                      <a:pos x="51" y="170"/>
                    </a:cxn>
                    <a:cxn ang="0">
                      <a:pos x="60" y="123"/>
                    </a:cxn>
                    <a:cxn ang="0">
                      <a:pos x="9" y="85"/>
                    </a:cxn>
                    <a:cxn ang="0">
                      <a:pos x="0" y="53"/>
                    </a:cxn>
                    <a:cxn ang="0">
                      <a:pos x="36" y="0"/>
                    </a:cxn>
                    <a:cxn ang="0">
                      <a:pos x="265" y="9"/>
                    </a:cxn>
                  </a:cxnLst>
                  <a:rect l="0" t="0" r="r" b="b"/>
                  <a:pathLst>
                    <a:path w="266" h="171">
                      <a:moveTo>
                        <a:pt x="265" y="9"/>
                      </a:moveTo>
                      <a:lnTo>
                        <a:pt x="256" y="154"/>
                      </a:lnTo>
                      <a:lnTo>
                        <a:pt x="256" y="161"/>
                      </a:lnTo>
                      <a:lnTo>
                        <a:pt x="250" y="161"/>
                      </a:lnTo>
                      <a:lnTo>
                        <a:pt x="220" y="161"/>
                      </a:lnTo>
                      <a:lnTo>
                        <a:pt x="214" y="148"/>
                      </a:lnTo>
                      <a:lnTo>
                        <a:pt x="190" y="148"/>
                      </a:lnTo>
                      <a:lnTo>
                        <a:pt x="175" y="148"/>
                      </a:lnTo>
                      <a:lnTo>
                        <a:pt x="163" y="161"/>
                      </a:lnTo>
                      <a:lnTo>
                        <a:pt x="147" y="154"/>
                      </a:lnTo>
                      <a:lnTo>
                        <a:pt x="118" y="154"/>
                      </a:lnTo>
                      <a:lnTo>
                        <a:pt x="118" y="148"/>
                      </a:lnTo>
                      <a:lnTo>
                        <a:pt x="111" y="154"/>
                      </a:lnTo>
                      <a:lnTo>
                        <a:pt x="102" y="148"/>
                      </a:lnTo>
                      <a:lnTo>
                        <a:pt x="88" y="161"/>
                      </a:lnTo>
                      <a:lnTo>
                        <a:pt x="82" y="161"/>
                      </a:lnTo>
                      <a:lnTo>
                        <a:pt x="51" y="170"/>
                      </a:lnTo>
                      <a:lnTo>
                        <a:pt x="60" y="123"/>
                      </a:lnTo>
                      <a:lnTo>
                        <a:pt x="9" y="85"/>
                      </a:lnTo>
                      <a:lnTo>
                        <a:pt x="0" y="53"/>
                      </a:lnTo>
                      <a:lnTo>
                        <a:pt x="36" y="0"/>
                      </a:lnTo>
                      <a:lnTo>
                        <a:pt x="265" y="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0" name="Freeform 144">
                  <a:extLst>
                    <a:ext uri="{FF2B5EF4-FFF2-40B4-BE49-F238E27FC236}">
                      <a16:creationId xmlns:a16="http://schemas.microsoft.com/office/drawing/2014/main" id="{BC522233-A9D9-E277-F8B1-175B4CDD709F}"/>
                    </a:ext>
                  </a:extLst>
                </p:cNvPr>
                <p:cNvSpPr>
                  <a:spLocks/>
                </p:cNvSpPr>
                <p:nvPr/>
              </p:nvSpPr>
              <p:spPr bwMode="auto">
                <a:xfrm>
                  <a:off x="2291380" y="3322901"/>
                  <a:ext cx="652384" cy="486772"/>
                </a:xfrm>
                <a:custGeom>
                  <a:avLst/>
                  <a:gdLst/>
                  <a:ahLst/>
                  <a:cxnLst>
                    <a:cxn ang="0">
                      <a:pos x="12" y="117"/>
                    </a:cxn>
                    <a:cxn ang="0">
                      <a:pos x="27" y="92"/>
                    </a:cxn>
                    <a:cxn ang="0">
                      <a:pos x="58" y="85"/>
                    </a:cxn>
                    <a:cxn ang="0">
                      <a:pos x="87" y="70"/>
                    </a:cxn>
                    <a:cxn ang="0">
                      <a:pos x="145" y="70"/>
                    </a:cxn>
                    <a:cxn ang="0">
                      <a:pos x="166" y="63"/>
                    </a:cxn>
                    <a:cxn ang="0">
                      <a:pos x="175" y="70"/>
                    </a:cxn>
                    <a:cxn ang="0">
                      <a:pos x="217" y="70"/>
                    </a:cxn>
                    <a:cxn ang="0">
                      <a:pos x="247" y="38"/>
                    </a:cxn>
                    <a:cxn ang="0">
                      <a:pos x="268" y="38"/>
                    </a:cxn>
                    <a:cxn ang="0">
                      <a:pos x="289" y="16"/>
                    </a:cxn>
                    <a:cxn ang="0">
                      <a:pos x="319" y="22"/>
                    </a:cxn>
                    <a:cxn ang="0">
                      <a:pos x="334" y="0"/>
                    </a:cxn>
                    <a:cxn ang="0">
                      <a:pos x="355" y="0"/>
                    </a:cxn>
                    <a:cxn ang="0">
                      <a:pos x="371" y="9"/>
                    </a:cxn>
                    <a:cxn ang="0">
                      <a:pos x="364" y="22"/>
                    </a:cxn>
                    <a:cxn ang="0">
                      <a:pos x="380" y="32"/>
                    </a:cxn>
                    <a:cxn ang="0">
                      <a:pos x="371" y="54"/>
                    </a:cxn>
                    <a:cxn ang="0">
                      <a:pos x="386" y="70"/>
                    </a:cxn>
                    <a:cxn ang="0">
                      <a:pos x="371" y="92"/>
                    </a:cxn>
                    <a:cxn ang="0">
                      <a:pos x="350" y="85"/>
                    </a:cxn>
                    <a:cxn ang="0">
                      <a:pos x="305" y="117"/>
                    </a:cxn>
                    <a:cxn ang="0">
                      <a:pos x="289" y="117"/>
                    </a:cxn>
                    <a:cxn ang="0">
                      <a:pos x="283" y="145"/>
                    </a:cxn>
                    <a:cxn ang="0">
                      <a:pos x="298" y="161"/>
                    </a:cxn>
                    <a:cxn ang="0">
                      <a:pos x="289" y="183"/>
                    </a:cxn>
                    <a:cxn ang="0">
                      <a:pos x="247" y="192"/>
                    </a:cxn>
                    <a:cxn ang="0">
                      <a:pos x="232" y="209"/>
                    </a:cxn>
                    <a:cxn ang="0">
                      <a:pos x="226" y="199"/>
                    </a:cxn>
                    <a:cxn ang="0">
                      <a:pos x="130" y="215"/>
                    </a:cxn>
                    <a:cxn ang="0">
                      <a:pos x="123" y="192"/>
                    </a:cxn>
                    <a:cxn ang="0">
                      <a:pos x="160" y="177"/>
                    </a:cxn>
                    <a:cxn ang="0">
                      <a:pos x="175" y="161"/>
                    </a:cxn>
                    <a:cxn ang="0">
                      <a:pos x="175" y="130"/>
                    </a:cxn>
                    <a:cxn ang="0">
                      <a:pos x="160" y="139"/>
                    </a:cxn>
                    <a:cxn ang="0">
                      <a:pos x="145" y="130"/>
                    </a:cxn>
                    <a:cxn ang="0">
                      <a:pos x="145" y="139"/>
                    </a:cxn>
                    <a:cxn ang="0">
                      <a:pos x="73" y="123"/>
                    </a:cxn>
                    <a:cxn ang="0">
                      <a:pos x="73" y="130"/>
                    </a:cxn>
                    <a:cxn ang="0">
                      <a:pos x="42" y="130"/>
                    </a:cxn>
                    <a:cxn ang="0">
                      <a:pos x="12" y="117"/>
                    </a:cxn>
                    <a:cxn ang="0">
                      <a:pos x="6" y="130"/>
                    </a:cxn>
                    <a:cxn ang="0">
                      <a:pos x="0" y="117"/>
                    </a:cxn>
                    <a:cxn ang="0">
                      <a:pos x="12" y="117"/>
                    </a:cxn>
                  </a:cxnLst>
                  <a:rect l="0" t="0" r="r" b="b"/>
                  <a:pathLst>
                    <a:path w="387" h="216">
                      <a:moveTo>
                        <a:pt x="12" y="117"/>
                      </a:moveTo>
                      <a:lnTo>
                        <a:pt x="27" y="92"/>
                      </a:lnTo>
                      <a:lnTo>
                        <a:pt x="58" y="85"/>
                      </a:lnTo>
                      <a:lnTo>
                        <a:pt x="87" y="70"/>
                      </a:lnTo>
                      <a:lnTo>
                        <a:pt x="145" y="70"/>
                      </a:lnTo>
                      <a:lnTo>
                        <a:pt x="166" y="63"/>
                      </a:lnTo>
                      <a:lnTo>
                        <a:pt x="175" y="70"/>
                      </a:lnTo>
                      <a:lnTo>
                        <a:pt x="217" y="70"/>
                      </a:lnTo>
                      <a:lnTo>
                        <a:pt x="247" y="38"/>
                      </a:lnTo>
                      <a:lnTo>
                        <a:pt x="268" y="38"/>
                      </a:lnTo>
                      <a:lnTo>
                        <a:pt x="289" y="16"/>
                      </a:lnTo>
                      <a:lnTo>
                        <a:pt x="319" y="22"/>
                      </a:lnTo>
                      <a:lnTo>
                        <a:pt x="334" y="0"/>
                      </a:lnTo>
                      <a:lnTo>
                        <a:pt x="355" y="0"/>
                      </a:lnTo>
                      <a:lnTo>
                        <a:pt x="371" y="9"/>
                      </a:lnTo>
                      <a:lnTo>
                        <a:pt x="364" y="22"/>
                      </a:lnTo>
                      <a:lnTo>
                        <a:pt x="380" y="32"/>
                      </a:lnTo>
                      <a:lnTo>
                        <a:pt x="371" y="54"/>
                      </a:lnTo>
                      <a:lnTo>
                        <a:pt x="386" y="70"/>
                      </a:lnTo>
                      <a:lnTo>
                        <a:pt x="371" y="92"/>
                      </a:lnTo>
                      <a:lnTo>
                        <a:pt x="350" y="85"/>
                      </a:lnTo>
                      <a:lnTo>
                        <a:pt x="305" y="117"/>
                      </a:lnTo>
                      <a:lnTo>
                        <a:pt x="289" y="117"/>
                      </a:lnTo>
                      <a:lnTo>
                        <a:pt x="283" y="145"/>
                      </a:lnTo>
                      <a:lnTo>
                        <a:pt x="298" y="161"/>
                      </a:lnTo>
                      <a:lnTo>
                        <a:pt x="289" y="183"/>
                      </a:lnTo>
                      <a:lnTo>
                        <a:pt x="247" y="192"/>
                      </a:lnTo>
                      <a:lnTo>
                        <a:pt x="232" y="209"/>
                      </a:lnTo>
                      <a:lnTo>
                        <a:pt x="226" y="199"/>
                      </a:lnTo>
                      <a:lnTo>
                        <a:pt x="130" y="215"/>
                      </a:lnTo>
                      <a:lnTo>
                        <a:pt x="123" y="192"/>
                      </a:lnTo>
                      <a:lnTo>
                        <a:pt x="160" y="177"/>
                      </a:lnTo>
                      <a:lnTo>
                        <a:pt x="175" y="161"/>
                      </a:lnTo>
                      <a:lnTo>
                        <a:pt x="175" y="130"/>
                      </a:lnTo>
                      <a:lnTo>
                        <a:pt x="160" y="139"/>
                      </a:lnTo>
                      <a:lnTo>
                        <a:pt x="145" y="130"/>
                      </a:lnTo>
                      <a:lnTo>
                        <a:pt x="145" y="139"/>
                      </a:lnTo>
                      <a:lnTo>
                        <a:pt x="73" y="123"/>
                      </a:lnTo>
                      <a:lnTo>
                        <a:pt x="73" y="130"/>
                      </a:lnTo>
                      <a:lnTo>
                        <a:pt x="42" y="130"/>
                      </a:lnTo>
                      <a:lnTo>
                        <a:pt x="12" y="117"/>
                      </a:lnTo>
                      <a:lnTo>
                        <a:pt x="6" y="130"/>
                      </a:lnTo>
                      <a:lnTo>
                        <a:pt x="0" y="117"/>
                      </a:lnTo>
                      <a:lnTo>
                        <a:pt x="12" y="11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1" name="Freeform 145">
                  <a:extLst>
                    <a:ext uri="{FF2B5EF4-FFF2-40B4-BE49-F238E27FC236}">
                      <a16:creationId xmlns:a16="http://schemas.microsoft.com/office/drawing/2014/main" id="{82006C6D-D3A8-D13B-35E7-E4120A9573C1}"/>
                    </a:ext>
                  </a:extLst>
                </p:cNvPr>
                <p:cNvSpPr>
                  <a:spLocks/>
                </p:cNvSpPr>
                <p:nvPr/>
              </p:nvSpPr>
              <p:spPr bwMode="auto">
                <a:xfrm>
                  <a:off x="3030225" y="3637430"/>
                  <a:ext cx="393002" cy="464306"/>
                </a:xfrm>
                <a:custGeom>
                  <a:avLst/>
                  <a:gdLst/>
                  <a:ahLst/>
                  <a:cxnLst>
                    <a:cxn ang="0">
                      <a:pos x="190" y="161"/>
                    </a:cxn>
                    <a:cxn ang="0">
                      <a:pos x="175" y="152"/>
                    </a:cxn>
                    <a:cxn ang="0">
                      <a:pos x="175" y="168"/>
                    </a:cxn>
                    <a:cxn ang="0">
                      <a:pos x="160" y="168"/>
                    </a:cxn>
                    <a:cxn ang="0">
                      <a:pos x="145" y="184"/>
                    </a:cxn>
                    <a:cxn ang="0">
                      <a:pos x="133" y="184"/>
                    </a:cxn>
                    <a:cxn ang="0">
                      <a:pos x="133" y="177"/>
                    </a:cxn>
                    <a:cxn ang="0">
                      <a:pos x="22" y="206"/>
                    </a:cxn>
                    <a:cxn ang="0">
                      <a:pos x="0" y="193"/>
                    </a:cxn>
                    <a:cxn ang="0">
                      <a:pos x="36" y="146"/>
                    </a:cxn>
                    <a:cxn ang="0">
                      <a:pos x="31" y="139"/>
                    </a:cxn>
                    <a:cxn ang="0">
                      <a:pos x="58" y="99"/>
                    </a:cxn>
                    <a:cxn ang="0">
                      <a:pos x="58" y="70"/>
                    </a:cxn>
                    <a:cxn ang="0">
                      <a:pos x="88" y="54"/>
                    </a:cxn>
                    <a:cxn ang="0">
                      <a:pos x="103" y="54"/>
                    </a:cxn>
                    <a:cxn ang="0">
                      <a:pos x="145" y="0"/>
                    </a:cxn>
                    <a:cxn ang="0">
                      <a:pos x="205" y="60"/>
                    </a:cxn>
                    <a:cxn ang="0">
                      <a:pos x="232" y="146"/>
                    </a:cxn>
                    <a:cxn ang="0">
                      <a:pos x="190" y="161"/>
                    </a:cxn>
                  </a:cxnLst>
                  <a:rect l="0" t="0" r="r" b="b"/>
                  <a:pathLst>
                    <a:path w="233" h="207">
                      <a:moveTo>
                        <a:pt x="190" y="161"/>
                      </a:moveTo>
                      <a:lnTo>
                        <a:pt x="175" y="152"/>
                      </a:lnTo>
                      <a:lnTo>
                        <a:pt x="175" y="168"/>
                      </a:lnTo>
                      <a:lnTo>
                        <a:pt x="160" y="168"/>
                      </a:lnTo>
                      <a:lnTo>
                        <a:pt x="145" y="184"/>
                      </a:lnTo>
                      <a:lnTo>
                        <a:pt x="133" y="184"/>
                      </a:lnTo>
                      <a:lnTo>
                        <a:pt x="133" y="177"/>
                      </a:lnTo>
                      <a:lnTo>
                        <a:pt x="22" y="206"/>
                      </a:lnTo>
                      <a:lnTo>
                        <a:pt x="0" y="193"/>
                      </a:lnTo>
                      <a:lnTo>
                        <a:pt x="36" y="146"/>
                      </a:lnTo>
                      <a:lnTo>
                        <a:pt x="31" y="139"/>
                      </a:lnTo>
                      <a:lnTo>
                        <a:pt x="58" y="99"/>
                      </a:lnTo>
                      <a:lnTo>
                        <a:pt x="58" y="70"/>
                      </a:lnTo>
                      <a:lnTo>
                        <a:pt x="88" y="54"/>
                      </a:lnTo>
                      <a:lnTo>
                        <a:pt x="103" y="54"/>
                      </a:lnTo>
                      <a:lnTo>
                        <a:pt x="145" y="0"/>
                      </a:lnTo>
                      <a:lnTo>
                        <a:pt x="205" y="60"/>
                      </a:lnTo>
                      <a:lnTo>
                        <a:pt x="232" y="146"/>
                      </a:lnTo>
                      <a:lnTo>
                        <a:pt x="190" y="16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2" name="Freeform 146">
                  <a:extLst>
                    <a:ext uri="{FF2B5EF4-FFF2-40B4-BE49-F238E27FC236}">
                      <a16:creationId xmlns:a16="http://schemas.microsoft.com/office/drawing/2014/main" id="{6F335DE6-D5CA-2D89-D049-8ADDB2C601A2}"/>
                    </a:ext>
                  </a:extLst>
                </p:cNvPr>
                <p:cNvSpPr>
                  <a:spLocks/>
                </p:cNvSpPr>
                <p:nvPr/>
              </p:nvSpPr>
              <p:spPr bwMode="auto">
                <a:xfrm>
                  <a:off x="8477239" y="2955949"/>
                  <a:ext cx="337982" cy="494261"/>
                </a:xfrm>
                <a:custGeom>
                  <a:avLst/>
                  <a:gdLst/>
                  <a:ahLst/>
                  <a:cxnLst>
                    <a:cxn ang="0">
                      <a:pos x="24" y="31"/>
                    </a:cxn>
                    <a:cxn ang="0">
                      <a:pos x="36" y="31"/>
                    </a:cxn>
                    <a:cxn ang="0">
                      <a:pos x="51" y="38"/>
                    </a:cxn>
                    <a:cxn ang="0">
                      <a:pos x="75" y="38"/>
                    </a:cxn>
                    <a:cxn ang="0">
                      <a:pos x="75" y="53"/>
                    </a:cxn>
                    <a:cxn ang="0">
                      <a:pos x="81" y="47"/>
                    </a:cxn>
                    <a:cxn ang="0">
                      <a:pos x="51" y="31"/>
                    </a:cxn>
                    <a:cxn ang="0">
                      <a:pos x="66" y="15"/>
                    </a:cxn>
                    <a:cxn ang="0">
                      <a:pos x="126" y="0"/>
                    </a:cxn>
                    <a:cxn ang="0">
                      <a:pos x="168" y="0"/>
                    </a:cxn>
                    <a:cxn ang="0">
                      <a:pos x="199" y="9"/>
                    </a:cxn>
                    <a:cxn ang="0">
                      <a:pos x="189" y="25"/>
                    </a:cxn>
                    <a:cxn ang="0">
                      <a:pos x="177" y="15"/>
                    </a:cxn>
                    <a:cxn ang="0">
                      <a:pos x="168" y="31"/>
                    </a:cxn>
                    <a:cxn ang="0">
                      <a:pos x="153" y="15"/>
                    </a:cxn>
                    <a:cxn ang="0">
                      <a:pos x="138" y="25"/>
                    </a:cxn>
                    <a:cxn ang="0">
                      <a:pos x="168" y="47"/>
                    </a:cxn>
                    <a:cxn ang="0">
                      <a:pos x="184" y="31"/>
                    </a:cxn>
                    <a:cxn ang="0">
                      <a:pos x="199" y="31"/>
                    </a:cxn>
                    <a:cxn ang="0">
                      <a:pos x="184" y="63"/>
                    </a:cxn>
                    <a:cxn ang="0">
                      <a:pos x="153" y="63"/>
                    </a:cxn>
                    <a:cxn ang="0">
                      <a:pos x="153" y="53"/>
                    </a:cxn>
                    <a:cxn ang="0">
                      <a:pos x="153" y="69"/>
                    </a:cxn>
                    <a:cxn ang="0">
                      <a:pos x="177" y="79"/>
                    </a:cxn>
                    <a:cxn ang="0">
                      <a:pos x="177" y="123"/>
                    </a:cxn>
                    <a:cxn ang="0">
                      <a:pos x="168" y="107"/>
                    </a:cxn>
                    <a:cxn ang="0">
                      <a:pos x="162" y="117"/>
                    </a:cxn>
                    <a:cxn ang="0">
                      <a:pos x="153" y="101"/>
                    </a:cxn>
                    <a:cxn ang="0">
                      <a:pos x="138" y="107"/>
                    </a:cxn>
                    <a:cxn ang="0">
                      <a:pos x="162" y="123"/>
                    </a:cxn>
                    <a:cxn ang="0">
                      <a:pos x="168" y="123"/>
                    </a:cxn>
                    <a:cxn ang="0">
                      <a:pos x="177" y="123"/>
                    </a:cxn>
                    <a:cxn ang="0">
                      <a:pos x="168" y="154"/>
                    </a:cxn>
                    <a:cxn ang="0">
                      <a:pos x="184" y="154"/>
                    </a:cxn>
                    <a:cxn ang="0">
                      <a:pos x="177" y="177"/>
                    </a:cxn>
                    <a:cxn ang="0">
                      <a:pos x="153" y="170"/>
                    </a:cxn>
                    <a:cxn ang="0">
                      <a:pos x="126" y="154"/>
                    </a:cxn>
                    <a:cxn ang="0">
                      <a:pos x="111" y="161"/>
                    </a:cxn>
                    <a:cxn ang="0">
                      <a:pos x="96" y="215"/>
                    </a:cxn>
                    <a:cxn ang="0">
                      <a:pos x="51" y="208"/>
                    </a:cxn>
                    <a:cxn ang="0">
                      <a:pos x="66" y="161"/>
                    </a:cxn>
                    <a:cxn ang="0">
                      <a:pos x="0" y="161"/>
                    </a:cxn>
                    <a:cxn ang="0">
                      <a:pos x="0" y="117"/>
                    </a:cxn>
                    <a:cxn ang="0">
                      <a:pos x="24" y="79"/>
                    </a:cxn>
                    <a:cxn ang="0">
                      <a:pos x="15" y="47"/>
                    </a:cxn>
                    <a:cxn ang="0">
                      <a:pos x="24" y="31"/>
                    </a:cxn>
                  </a:cxnLst>
                  <a:rect l="0" t="0" r="r" b="b"/>
                  <a:pathLst>
                    <a:path w="200" h="216">
                      <a:moveTo>
                        <a:pt x="24" y="31"/>
                      </a:moveTo>
                      <a:lnTo>
                        <a:pt x="36" y="31"/>
                      </a:lnTo>
                      <a:lnTo>
                        <a:pt x="51" y="38"/>
                      </a:lnTo>
                      <a:lnTo>
                        <a:pt x="75" y="38"/>
                      </a:lnTo>
                      <a:lnTo>
                        <a:pt x="75" y="53"/>
                      </a:lnTo>
                      <a:lnTo>
                        <a:pt x="81" y="47"/>
                      </a:lnTo>
                      <a:lnTo>
                        <a:pt x="51" y="31"/>
                      </a:lnTo>
                      <a:lnTo>
                        <a:pt x="66" y="15"/>
                      </a:lnTo>
                      <a:lnTo>
                        <a:pt x="126" y="0"/>
                      </a:lnTo>
                      <a:lnTo>
                        <a:pt x="168" y="0"/>
                      </a:lnTo>
                      <a:lnTo>
                        <a:pt x="199" y="9"/>
                      </a:lnTo>
                      <a:lnTo>
                        <a:pt x="189" y="25"/>
                      </a:lnTo>
                      <a:lnTo>
                        <a:pt x="177" y="15"/>
                      </a:lnTo>
                      <a:lnTo>
                        <a:pt x="168" y="31"/>
                      </a:lnTo>
                      <a:lnTo>
                        <a:pt x="153" y="15"/>
                      </a:lnTo>
                      <a:lnTo>
                        <a:pt x="138" y="25"/>
                      </a:lnTo>
                      <a:lnTo>
                        <a:pt x="168" y="47"/>
                      </a:lnTo>
                      <a:lnTo>
                        <a:pt x="184" y="31"/>
                      </a:lnTo>
                      <a:lnTo>
                        <a:pt x="199" y="31"/>
                      </a:lnTo>
                      <a:lnTo>
                        <a:pt x="184" y="63"/>
                      </a:lnTo>
                      <a:lnTo>
                        <a:pt x="153" y="63"/>
                      </a:lnTo>
                      <a:lnTo>
                        <a:pt x="153" y="53"/>
                      </a:lnTo>
                      <a:lnTo>
                        <a:pt x="153" y="69"/>
                      </a:lnTo>
                      <a:lnTo>
                        <a:pt x="177" y="79"/>
                      </a:lnTo>
                      <a:lnTo>
                        <a:pt x="177" y="123"/>
                      </a:lnTo>
                      <a:lnTo>
                        <a:pt x="168" y="107"/>
                      </a:lnTo>
                      <a:lnTo>
                        <a:pt x="162" y="117"/>
                      </a:lnTo>
                      <a:lnTo>
                        <a:pt x="153" y="101"/>
                      </a:lnTo>
                      <a:lnTo>
                        <a:pt x="138" y="107"/>
                      </a:lnTo>
                      <a:lnTo>
                        <a:pt x="162" y="123"/>
                      </a:lnTo>
                      <a:lnTo>
                        <a:pt x="168" y="123"/>
                      </a:lnTo>
                      <a:lnTo>
                        <a:pt x="177" y="123"/>
                      </a:lnTo>
                      <a:lnTo>
                        <a:pt x="168" y="154"/>
                      </a:lnTo>
                      <a:lnTo>
                        <a:pt x="184" y="154"/>
                      </a:lnTo>
                      <a:lnTo>
                        <a:pt x="177" y="177"/>
                      </a:lnTo>
                      <a:lnTo>
                        <a:pt x="153" y="170"/>
                      </a:lnTo>
                      <a:lnTo>
                        <a:pt x="126" y="154"/>
                      </a:lnTo>
                      <a:lnTo>
                        <a:pt x="111" y="161"/>
                      </a:lnTo>
                      <a:lnTo>
                        <a:pt x="96" y="215"/>
                      </a:lnTo>
                      <a:lnTo>
                        <a:pt x="51" y="208"/>
                      </a:lnTo>
                      <a:lnTo>
                        <a:pt x="66" y="161"/>
                      </a:lnTo>
                      <a:lnTo>
                        <a:pt x="0" y="161"/>
                      </a:lnTo>
                      <a:lnTo>
                        <a:pt x="0" y="117"/>
                      </a:lnTo>
                      <a:lnTo>
                        <a:pt x="24" y="79"/>
                      </a:lnTo>
                      <a:lnTo>
                        <a:pt x="15" y="47"/>
                      </a:lnTo>
                      <a:lnTo>
                        <a:pt x="24" y="3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3" name="Freeform 147">
                  <a:extLst>
                    <a:ext uri="{FF2B5EF4-FFF2-40B4-BE49-F238E27FC236}">
                      <a16:creationId xmlns:a16="http://schemas.microsoft.com/office/drawing/2014/main" id="{ECBDA5EB-719E-6D4D-FC33-B502D118C2F6}"/>
                    </a:ext>
                  </a:extLst>
                </p:cNvPr>
                <p:cNvSpPr>
                  <a:spLocks/>
                </p:cNvSpPr>
                <p:nvPr/>
              </p:nvSpPr>
              <p:spPr bwMode="auto">
                <a:xfrm>
                  <a:off x="4838036" y="3892049"/>
                  <a:ext cx="471603" cy="456817"/>
                </a:xfrm>
                <a:custGeom>
                  <a:avLst/>
                  <a:gdLst/>
                  <a:ahLst/>
                  <a:cxnLst>
                    <a:cxn ang="0">
                      <a:pos x="21" y="199"/>
                    </a:cxn>
                    <a:cxn ang="0">
                      <a:pos x="30" y="139"/>
                    </a:cxn>
                    <a:cxn ang="0">
                      <a:pos x="0" y="101"/>
                    </a:cxn>
                    <a:cxn ang="0">
                      <a:pos x="45" y="79"/>
                    </a:cxn>
                    <a:cxn ang="0">
                      <a:pos x="138" y="0"/>
                    </a:cxn>
                    <a:cxn ang="0">
                      <a:pos x="168" y="9"/>
                    </a:cxn>
                    <a:cxn ang="0">
                      <a:pos x="198" y="16"/>
                    </a:cxn>
                    <a:cxn ang="0">
                      <a:pos x="204" y="16"/>
                    </a:cxn>
                    <a:cxn ang="0">
                      <a:pos x="225" y="16"/>
                    </a:cxn>
                    <a:cxn ang="0">
                      <a:pos x="241" y="16"/>
                    </a:cxn>
                    <a:cxn ang="0">
                      <a:pos x="277" y="0"/>
                    </a:cxn>
                    <a:cxn ang="0">
                      <a:pos x="255" y="199"/>
                    </a:cxn>
                    <a:cxn ang="0">
                      <a:pos x="21" y="199"/>
                    </a:cxn>
                  </a:cxnLst>
                  <a:rect l="0" t="0" r="r" b="b"/>
                  <a:pathLst>
                    <a:path w="278" h="200">
                      <a:moveTo>
                        <a:pt x="21" y="199"/>
                      </a:moveTo>
                      <a:lnTo>
                        <a:pt x="30" y="139"/>
                      </a:lnTo>
                      <a:lnTo>
                        <a:pt x="0" y="101"/>
                      </a:lnTo>
                      <a:lnTo>
                        <a:pt x="45" y="79"/>
                      </a:lnTo>
                      <a:lnTo>
                        <a:pt x="138" y="0"/>
                      </a:lnTo>
                      <a:lnTo>
                        <a:pt x="168" y="9"/>
                      </a:lnTo>
                      <a:lnTo>
                        <a:pt x="198" y="16"/>
                      </a:lnTo>
                      <a:lnTo>
                        <a:pt x="204" y="16"/>
                      </a:lnTo>
                      <a:lnTo>
                        <a:pt x="225" y="16"/>
                      </a:lnTo>
                      <a:lnTo>
                        <a:pt x="241" y="16"/>
                      </a:lnTo>
                      <a:lnTo>
                        <a:pt x="277" y="0"/>
                      </a:lnTo>
                      <a:lnTo>
                        <a:pt x="255" y="199"/>
                      </a:lnTo>
                      <a:lnTo>
                        <a:pt x="21" y="199"/>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4" name="Freeform 148">
                  <a:extLst>
                    <a:ext uri="{FF2B5EF4-FFF2-40B4-BE49-F238E27FC236}">
                      <a16:creationId xmlns:a16="http://schemas.microsoft.com/office/drawing/2014/main" id="{F554F6F7-4725-EB2F-22F1-AC1628B6DD49}"/>
                    </a:ext>
                  </a:extLst>
                </p:cNvPr>
                <p:cNvSpPr>
                  <a:spLocks/>
                </p:cNvSpPr>
                <p:nvPr/>
              </p:nvSpPr>
              <p:spPr bwMode="auto">
                <a:xfrm>
                  <a:off x="6748028" y="2341867"/>
                  <a:ext cx="188641" cy="449328"/>
                </a:xfrm>
                <a:custGeom>
                  <a:avLst/>
                  <a:gdLst/>
                  <a:ahLst/>
                  <a:cxnLst>
                    <a:cxn ang="0">
                      <a:pos x="93" y="0"/>
                    </a:cxn>
                    <a:cxn ang="0">
                      <a:pos x="114" y="123"/>
                    </a:cxn>
                    <a:cxn ang="0">
                      <a:pos x="102" y="145"/>
                    </a:cxn>
                    <a:cxn ang="0">
                      <a:pos x="87" y="161"/>
                    </a:cxn>
                    <a:cxn ang="0">
                      <a:pos x="66" y="161"/>
                    </a:cxn>
                    <a:cxn ang="0">
                      <a:pos x="42" y="199"/>
                    </a:cxn>
                    <a:cxn ang="0">
                      <a:pos x="27" y="199"/>
                    </a:cxn>
                    <a:cxn ang="0">
                      <a:pos x="15" y="183"/>
                    </a:cxn>
                    <a:cxn ang="0">
                      <a:pos x="15" y="192"/>
                    </a:cxn>
                    <a:cxn ang="0">
                      <a:pos x="0" y="44"/>
                    </a:cxn>
                    <a:cxn ang="0">
                      <a:pos x="15" y="15"/>
                    </a:cxn>
                    <a:cxn ang="0">
                      <a:pos x="27" y="0"/>
                    </a:cxn>
                    <a:cxn ang="0">
                      <a:pos x="93" y="0"/>
                    </a:cxn>
                  </a:cxnLst>
                  <a:rect l="0" t="0" r="r" b="b"/>
                  <a:pathLst>
                    <a:path w="115" h="200">
                      <a:moveTo>
                        <a:pt x="93" y="0"/>
                      </a:moveTo>
                      <a:lnTo>
                        <a:pt x="114" y="123"/>
                      </a:lnTo>
                      <a:lnTo>
                        <a:pt x="102" y="145"/>
                      </a:lnTo>
                      <a:lnTo>
                        <a:pt x="87" y="161"/>
                      </a:lnTo>
                      <a:lnTo>
                        <a:pt x="66" y="161"/>
                      </a:lnTo>
                      <a:lnTo>
                        <a:pt x="42" y="199"/>
                      </a:lnTo>
                      <a:lnTo>
                        <a:pt x="27" y="199"/>
                      </a:lnTo>
                      <a:lnTo>
                        <a:pt x="15" y="183"/>
                      </a:lnTo>
                      <a:lnTo>
                        <a:pt x="15" y="192"/>
                      </a:lnTo>
                      <a:lnTo>
                        <a:pt x="0" y="44"/>
                      </a:lnTo>
                      <a:lnTo>
                        <a:pt x="15" y="15"/>
                      </a:lnTo>
                      <a:lnTo>
                        <a:pt x="27" y="0"/>
                      </a:lnTo>
                      <a:lnTo>
                        <a:pt x="93"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5" name="Freeform 149">
                  <a:extLst>
                    <a:ext uri="{FF2B5EF4-FFF2-40B4-BE49-F238E27FC236}">
                      <a16:creationId xmlns:a16="http://schemas.microsoft.com/office/drawing/2014/main" id="{F7A02F40-3623-343D-5D1F-07740CEC5FE5}"/>
                    </a:ext>
                  </a:extLst>
                </p:cNvPr>
                <p:cNvSpPr>
                  <a:spLocks/>
                </p:cNvSpPr>
                <p:nvPr/>
              </p:nvSpPr>
              <p:spPr bwMode="auto">
                <a:xfrm>
                  <a:off x="6347166" y="2896039"/>
                  <a:ext cx="620944" cy="636548"/>
                </a:xfrm>
                <a:custGeom>
                  <a:avLst/>
                  <a:gdLst/>
                  <a:ahLst/>
                  <a:cxnLst>
                    <a:cxn ang="0">
                      <a:pos x="0" y="227"/>
                    </a:cxn>
                    <a:cxn ang="0">
                      <a:pos x="45" y="108"/>
                    </a:cxn>
                    <a:cxn ang="0">
                      <a:pos x="81" y="108"/>
                    </a:cxn>
                    <a:cxn ang="0">
                      <a:pos x="96" y="76"/>
                    </a:cxn>
                    <a:cxn ang="0">
                      <a:pos x="117" y="76"/>
                    </a:cxn>
                    <a:cxn ang="0">
                      <a:pos x="132" y="60"/>
                    </a:cxn>
                    <a:cxn ang="0">
                      <a:pos x="147" y="28"/>
                    </a:cxn>
                    <a:cxn ang="0">
                      <a:pos x="132" y="13"/>
                    </a:cxn>
                    <a:cxn ang="0">
                      <a:pos x="123" y="28"/>
                    </a:cxn>
                    <a:cxn ang="0">
                      <a:pos x="117" y="13"/>
                    </a:cxn>
                    <a:cxn ang="0">
                      <a:pos x="123" y="0"/>
                    </a:cxn>
                    <a:cxn ang="0">
                      <a:pos x="154" y="0"/>
                    </a:cxn>
                    <a:cxn ang="0">
                      <a:pos x="220" y="22"/>
                    </a:cxn>
                    <a:cxn ang="0">
                      <a:pos x="277" y="44"/>
                    </a:cxn>
                    <a:cxn ang="0">
                      <a:pos x="292" y="67"/>
                    </a:cxn>
                    <a:cxn ang="0">
                      <a:pos x="313" y="67"/>
                    </a:cxn>
                    <a:cxn ang="0">
                      <a:pos x="313" y="82"/>
                    </a:cxn>
                    <a:cxn ang="0">
                      <a:pos x="349" y="98"/>
                    </a:cxn>
                    <a:cxn ang="0">
                      <a:pos x="364" y="129"/>
                    </a:cxn>
                    <a:cxn ang="0">
                      <a:pos x="262" y="183"/>
                    </a:cxn>
                    <a:cxn ang="0">
                      <a:pos x="147" y="281"/>
                    </a:cxn>
                    <a:cxn ang="0">
                      <a:pos x="45" y="244"/>
                    </a:cxn>
                    <a:cxn ang="0">
                      <a:pos x="0" y="227"/>
                    </a:cxn>
                  </a:cxnLst>
                  <a:rect l="0" t="0" r="r" b="b"/>
                  <a:pathLst>
                    <a:path w="365" h="282">
                      <a:moveTo>
                        <a:pt x="0" y="227"/>
                      </a:moveTo>
                      <a:lnTo>
                        <a:pt x="45" y="108"/>
                      </a:lnTo>
                      <a:lnTo>
                        <a:pt x="81" y="108"/>
                      </a:lnTo>
                      <a:lnTo>
                        <a:pt x="96" y="76"/>
                      </a:lnTo>
                      <a:lnTo>
                        <a:pt x="117" y="76"/>
                      </a:lnTo>
                      <a:lnTo>
                        <a:pt x="132" y="60"/>
                      </a:lnTo>
                      <a:lnTo>
                        <a:pt x="147" y="28"/>
                      </a:lnTo>
                      <a:lnTo>
                        <a:pt x="132" y="13"/>
                      </a:lnTo>
                      <a:lnTo>
                        <a:pt x="123" y="28"/>
                      </a:lnTo>
                      <a:lnTo>
                        <a:pt x="117" y="13"/>
                      </a:lnTo>
                      <a:lnTo>
                        <a:pt x="123" y="0"/>
                      </a:lnTo>
                      <a:lnTo>
                        <a:pt x="154" y="0"/>
                      </a:lnTo>
                      <a:lnTo>
                        <a:pt x="220" y="22"/>
                      </a:lnTo>
                      <a:lnTo>
                        <a:pt x="277" y="44"/>
                      </a:lnTo>
                      <a:lnTo>
                        <a:pt x="292" y="67"/>
                      </a:lnTo>
                      <a:lnTo>
                        <a:pt x="313" y="67"/>
                      </a:lnTo>
                      <a:lnTo>
                        <a:pt x="313" y="82"/>
                      </a:lnTo>
                      <a:lnTo>
                        <a:pt x="349" y="98"/>
                      </a:lnTo>
                      <a:lnTo>
                        <a:pt x="364" y="129"/>
                      </a:lnTo>
                      <a:lnTo>
                        <a:pt x="262" y="183"/>
                      </a:lnTo>
                      <a:lnTo>
                        <a:pt x="147" y="281"/>
                      </a:lnTo>
                      <a:lnTo>
                        <a:pt x="45" y="244"/>
                      </a:lnTo>
                      <a:lnTo>
                        <a:pt x="0" y="227"/>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6" name="Freeform 150">
                  <a:extLst>
                    <a:ext uri="{FF2B5EF4-FFF2-40B4-BE49-F238E27FC236}">
                      <a16:creationId xmlns:a16="http://schemas.microsoft.com/office/drawing/2014/main" id="{9F01C0FE-C4A2-0BF8-578B-D5DC4BCC4ECE}"/>
                    </a:ext>
                  </a:extLst>
                </p:cNvPr>
                <p:cNvSpPr>
                  <a:spLocks/>
                </p:cNvSpPr>
                <p:nvPr/>
              </p:nvSpPr>
              <p:spPr bwMode="auto">
                <a:xfrm>
                  <a:off x="6905229" y="2341867"/>
                  <a:ext cx="353702" cy="396907"/>
                </a:xfrm>
                <a:custGeom>
                  <a:avLst/>
                  <a:gdLst/>
                  <a:ahLst/>
                  <a:cxnLst>
                    <a:cxn ang="0">
                      <a:pos x="205" y="0"/>
                    </a:cxn>
                    <a:cxn ang="0">
                      <a:pos x="211" y="22"/>
                    </a:cxn>
                    <a:cxn ang="0">
                      <a:pos x="199" y="85"/>
                    </a:cxn>
                    <a:cxn ang="0">
                      <a:pos x="154" y="177"/>
                    </a:cxn>
                    <a:cxn ang="0">
                      <a:pos x="139" y="168"/>
                    </a:cxn>
                    <a:cxn ang="0">
                      <a:pos x="112" y="168"/>
                    </a:cxn>
                    <a:cxn ang="0">
                      <a:pos x="97" y="152"/>
                    </a:cxn>
                    <a:cxn ang="0">
                      <a:pos x="73" y="152"/>
                    </a:cxn>
                    <a:cxn ang="0">
                      <a:pos x="67" y="152"/>
                    </a:cxn>
                    <a:cxn ang="0">
                      <a:pos x="9" y="145"/>
                    </a:cxn>
                    <a:cxn ang="0">
                      <a:pos x="21" y="123"/>
                    </a:cxn>
                    <a:cxn ang="0">
                      <a:pos x="0" y="0"/>
                    </a:cxn>
                    <a:cxn ang="0">
                      <a:pos x="205" y="0"/>
                    </a:cxn>
                  </a:cxnLst>
                  <a:rect l="0" t="0" r="r" b="b"/>
                  <a:pathLst>
                    <a:path w="212" h="178">
                      <a:moveTo>
                        <a:pt x="205" y="0"/>
                      </a:moveTo>
                      <a:lnTo>
                        <a:pt x="211" y="22"/>
                      </a:lnTo>
                      <a:lnTo>
                        <a:pt x="199" y="85"/>
                      </a:lnTo>
                      <a:lnTo>
                        <a:pt x="154" y="177"/>
                      </a:lnTo>
                      <a:lnTo>
                        <a:pt x="139" y="168"/>
                      </a:lnTo>
                      <a:lnTo>
                        <a:pt x="112" y="168"/>
                      </a:lnTo>
                      <a:lnTo>
                        <a:pt x="97" y="152"/>
                      </a:lnTo>
                      <a:lnTo>
                        <a:pt x="73" y="152"/>
                      </a:lnTo>
                      <a:lnTo>
                        <a:pt x="67" y="152"/>
                      </a:lnTo>
                      <a:lnTo>
                        <a:pt x="9" y="145"/>
                      </a:lnTo>
                      <a:lnTo>
                        <a:pt x="21" y="123"/>
                      </a:lnTo>
                      <a:lnTo>
                        <a:pt x="0" y="0"/>
                      </a:lnTo>
                      <a:lnTo>
                        <a:pt x="205" y="0"/>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7" name="Freeform 151">
                  <a:extLst>
                    <a:ext uri="{FF2B5EF4-FFF2-40B4-BE49-F238E27FC236}">
                      <a16:creationId xmlns:a16="http://schemas.microsoft.com/office/drawing/2014/main" id="{129DDB08-EE84-5D0F-729B-A32069D69CBC}"/>
                    </a:ext>
                  </a:extLst>
                </p:cNvPr>
                <p:cNvSpPr>
                  <a:spLocks/>
                </p:cNvSpPr>
                <p:nvPr/>
              </p:nvSpPr>
              <p:spPr bwMode="auto">
                <a:xfrm>
                  <a:off x="8123537" y="3000882"/>
                  <a:ext cx="393002" cy="329507"/>
                </a:xfrm>
                <a:custGeom>
                  <a:avLst/>
                  <a:gdLst/>
                  <a:ahLst/>
                  <a:cxnLst>
                    <a:cxn ang="0">
                      <a:pos x="57" y="48"/>
                    </a:cxn>
                    <a:cxn ang="0">
                      <a:pos x="72" y="23"/>
                    </a:cxn>
                    <a:cxn ang="0">
                      <a:pos x="153" y="23"/>
                    </a:cxn>
                    <a:cxn ang="0">
                      <a:pos x="205" y="0"/>
                    </a:cxn>
                    <a:cxn ang="0">
                      <a:pos x="220" y="10"/>
                    </a:cxn>
                    <a:cxn ang="0">
                      <a:pos x="226" y="32"/>
                    </a:cxn>
                    <a:cxn ang="0">
                      <a:pos x="235" y="64"/>
                    </a:cxn>
                    <a:cxn ang="0">
                      <a:pos x="211" y="101"/>
                    </a:cxn>
                    <a:cxn ang="0">
                      <a:pos x="211" y="146"/>
                    </a:cxn>
                    <a:cxn ang="0">
                      <a:pos x="102" y="139"/>
                    </a:cxn>
                    <a:cxn ang="0">
                      <a:pos x="0" y="139"/>
                    </a:cxn>
                    <a:cxn ang="0">
                      <a:pos x="36" y="64"/>
                    </a:cxn>
                    <a:cxn ang="0">
                      <a:pos x="57" y="38"/>
                    </a:cxn>
                    <a:cxn ang="0">
                      <a:pos x="57" y="48"/>
                    </a:cxn>
                  </a:cxnLst>
                  <a:rect l="0" t="0" r="r" b="b"/>
                  <a:pathLst>
                    <a:path w="236" h="147">
                      <a:moveTo>
                        <a:pt x="57" y="48"/>
                      </a:moveTo>
                      <a:lnTo>
                        <a:pt x="72" y="23"/>
                      </a:lnTo>
                      <a:lnTo>
                        <a:pt x="153" y="23"/>
                      </a:lnTo>
                      <a:lnTo>
                        <a:pt x="205" y="0"/>
                      </a:lnTo>
                      <a:lnTo>
                        <a:pt x="220" y="10"/>
                      </a:lnTo>
                      <a:lnTo>
                        <a:pt x="226" y="32"/>
                      </a:lnTo>
                      <a:lnTo>
                        <a:pt x="235" y="64"/>
                      </a:lnTo>
                      <a:lnTo>
                        <a:pt x="211" y="101"/>
                      </a:lnTo>
                      <a:lnTo>
                        <a:pt x="211" y="146"/>
                      </a:lnTo>
                      <a:lnTo>
                        <a:pt x="102" y="139"/>
                      </a:lnTo>
                      <a:lnTo>
                        <a:pt x="0" y="139"/>
                      </a:lnTo>
                      <a:lnTo>
                        <a:pt x="36" y="64"/>
                      </a:lnTo>
                      <a:lnTo>
                        <a:pt x="57" y="38"/>
                      </a:lnTo>
                      <a:lnTo>
                        <a:pt x="57" y="4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8" name="Freeform 152">
                  <a:extLst>
                    <a:ext uri="{FF2B5EF4-FFF2-40B4-BE49-F238E27FC236}">
                      <a16:creationId xmlns:a16="http://schemas.microsoft.com/office/drawing/2014/main" id="{28D09262-2F38-BE2D-49A8-E651A9DABA4C}"/>
                    </a:ext>
                  </a:extLst>
                </p:cNvPr>
                <p:cNvSpPr>
                  <a:spLocks/>
                </p:cNvSpPr>
                <p:nvPr/>
              </p:nvSpPr>
              <p:spPr bwMode="auto">
                <a:xfrm>
                  <a:off x="3965571" y="2506621"/>
                  <a:ext cx="369422" cy="336996"/>
                </a:xfrm>
                <a:custGeom>
                  <a:avLst/>
                  <a:gdLst/>
                  <a:ahLst/>
                  <a:cxnLst>
                    <a:cxn ang="0">
                      <a:pos x="31" y="32"/>
                    </a:cxn>
                    <a:cxn ang="0">
                      <a:pos x="58" y="23"/>
                    </a:cxn>
                    <a:cxn ang="0">
                      <a:pos x="73" y="32"/>
                    </a:cxn>
                    <a:cxn ang="0">
                      <a:pos x="103" y="32"/>
                    </a:cxn>
                    <a:cxn ang="0">
                      <a:pos x="88" y="0"/>
                    </a:cxn>
                    <a:cxn ang="0">
                      <a:pos x="133" y="32"/>
                    </a:cxn>
                    <a:cxn ang="0">
                      <a:pos x="169" y="64"/>
                    </a:cxn>
                    <a:cxn ang="0">
                      <a:pos x="211" y="76"/>
                    </a:cxn>
                    <a:cxn ang="0">
                      <a:pos x="221" y="101"/>
                    </a:cxn>
                    <a:cxn ang="0">
                      <a:pos x="184" y="139"/>
                    </a:cxn>
                    <a:cxn ang="0">
                      <a:pos x="175" y="146"/>
                    </a:cxn>
                    <a:cxn ang="0">
                      <a:pos x="118" y="139"/>
                    </a:cxn>
                    <a:cxn ang="0">
                      <a:pos x="46" y="146"/>
                    </a:cxn>
                    <a:cxn ang="0">
                      <a:pos x="46" y="124"/>
                    </a:cxn>
                    <a:cxn ang="0">
                      <a:pos x="0" y="92"/>
                    </a:cxn>
                    <a:cxn ang="0">
                      <a:pos x="10" y="70"/>
                    </a:cxn>
                    <a:cxn ang="0">
                      <a:pos x="0" y="64"/>
                    </a:cxn>
                    <a:cxn ang="0">
                      <a:pos x="31" y="32"/>
                    </a:cxn>
                  </a:cxnLst>
                  <a:rect l="0" t="0" r="r" b="b"/>
                  <a:pathLst>
                    <a:path w="222" h="147">
                      <a:moveTo>
                        <a:pt x="31" y="32"/>
                      </a:moveTo>
                      <a:lnTo>
                        <a:pt x="58" y="23"/>
                      </a:lnTo>
                      <a:lnTo>
                        <a:pt x="73" y="32"/>
                      </a:lnTo>
                      <a:lnTo>
                        <a:pt x="103" y="32"/>
                      </a:lnTo>
                      <a:lnTo>
                        <a:pt x="88" y="0"/>
                      </a:lnTo>
                      <a:lnTo>
                        <a:pt x="133" y="32"/>
                      </a:lnTo>
                      <a:lnTo>
                        <a:pt x="169" y="64"/>
                      </a:lnTo>
                      <a:lnTo>
                        <a:pt x="211" y="76"/>
                      </a:lnTo>
                      <a:lnTo>
                        <a:pt x="221" y="101"/>
                      </a:lnTo>
                      <a:lnTo>
                        <a:pt x="184" y="139"/>
                      </a:lnTo>
                      <a:lnTo>
                        <a:pt x="175" y="146"/>
                      </a:lnTo>
                      <a:lnTo>
                        <a:pt x="118" y="139"/>
                      </a:lnTo>
                      <a:lnTo>
                        <a:pt x="46" y="146"/>
                      </a:lnTo>
                      <a:lnTo>
                        <a:pt x="46" y="124"/>
                      </a:lnTo>
                      <a:lnTo>
                        <a:pt x="0" y="92"/>
                      </a:lnTo>
                      <a:lnTo>
                        <a:pt x="10" y="70"/>
                      </a:lnTo>
                      <a:lnTo>
                        <a:pt x="0" y="64"/>
                      </a:lnTo>
                      <a:lnTo>
                        <a:pt x="31" y="3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99" name="Freeform 153">
                  <a:extLst>
                    <a:ext uri="{FF2B5EF4-FFF2-40B4-BE49-F238E27FC236}">
                      <a16:creationId xmlns:a16="http://schemas.microsoft.com/office/drawing/2014/main" id="{5D8FBA27-4C90-DB16-0149-1126C95756C5}"/>
                    </a:ext>
                  </a:extLst>
                </p:cNvPr>
                <p:cNvSpPr>
                  <a:spLocks/>
                </p:cNvSpPr>
                <p:nvPr/>
              </p:nvSpPr>
              <p:spPr bwMode="auto">
                <a:xfrm>
                  <a:off x="6920949" y="3442721"/>
                  <a:ext cx="416583" cy="524216"/>
                </a:xfrm>
                <a:custGeom>
                  <a:avLst/>
                  <a:gdLst/>
                  <a:ahLst/>
                  <a:cxnLst>
                    <a:cxn ang="0">
                      <a:pos x="202" y="215"/>
                    </a:cxn>
                    <a:cxn ang="0">
                      <a:pos x="202" y="231"/>
                    </a:cxn>
                    <a:cxn ang="0">
                      <a:pos x="190" y="215"/>
                    </a:cxn>
                    <a:cxn ang="0">
                      <a:pos x="160" y="215"/>
                    </a:cxn>
                    <a:cxn ang="0">
                      <a:pos x="160" y="209"/>
                    </a:cxn>
                    <a:cxn ang="0">
                      <a:pos x="139" y="199"/>
                    </a:cxn>
                    <a:cxn ang="0">
                      <a:pos x="115" y="215"/>
                    </a:cxn>
                    <a:cxn ang="0">
                      <a:pos x="72" y="209"/>
                    </a:cxn>
                    <a:cxn ang="0">
                      <a:pos x="72" y="199"/>
                    </a:cxn>
                    <a:cxn ang="0">
                      <a:pos x="27" y="184"/>
                    </a:cxn>
                    <a:cxn ang="0">
                      <a:pos x="0" y="155"/>
                    </a:cxn>
                    <a:cxn ang="0">
                      <a:pos x="12" y="139"/>
                    </a:cxn>
                    <a:cxn ang="0">
                      <a:pos x="72" y="123"/>
                    </a:cxn>
                    <a:cxn ang="0">
                      <a:pos x="72" y="92"/>
                    </a:cxn>
                    <a:cxn ang="0">
                      <a:pos x="115" y="0"/>
                    </a:cxn>
                    <a:cxn ang="0">
                      <a:pos x="124" y="0"/>
                    </a:cxn>
                    <a:cxn ang="0">
                      <a:pos x="232" y="0"/>
                    </a:cxn>
                    <a:cxn ang="0">
                      <a:pos x="232" y="10"/>
                    </a:cxn>
                    <a:cxn ang="0">
                      <a:pos x="232" y="86"/>
                    </a:cxn>
                    <a:cxn ang="0">
                      <a:pos x="247" y="117"/>
                    </a:cxn>
                    <a:cxn ang="0">
                      <a:pos x="232" y="123"/>
                    </a:cxn>
                    <a:cxn ang="0">
                      <a:pos x="232" y="215"/>
                    </a:cxn>
                    <a:cxn ang="0">
                      <a:pos x="202" y="215"/>
                    </a:cxn>
                  </a:cxnLst>
                  <a:rect l="0" t="0" r="r" b="b"/>
                  <a:pathLst>
                    <a:path w="248" h="232">
                      <a:moveTo>
                        <a:pt x="202" y="215"/>
                      </a:moveTo>
                      <a:lnTo>
                        <a:pt x="202" y="231"/>
                      </a:lnTo>
                      <a:lnTo>
                        <a:pt x="190" y="215"/>
                      </a:lnTo>
                      <a:lnTo>
                        <a:pt x="160" y="215"/>
                      </a:lnTo>
                      <a:lnTo>
                        <a:pt x="160" y="209"/>
                      </a:lnTo>
                      <a:lnTo>
                        <a:pt x="139" y="199"/>
                      </a:lnTo>
                      <a:lnTo>
                        <a:pt x="115" y="215"/>
                      </a:lnTo>
                      <a:lnTo>
                        <a:pt x="72" y="209"/>
                      </a:lnTo>
                      <a:lnTo>
                        <a:pt x="72" y="199"/>
                      </a:lnTo>
                      <a:lnTo>
                        <a:pt x="27" y="184"/>
                      </a:lnTo>
                      <a:lnTo>
                        <a:pt x="0" y="155"/>
                      </a:lnTo>
                      <a:lnTo>
                        <a:pt x="12" y="139"/>
                      </a:lnTo>
                      <a:lnTo>
                        <a:pt x="72" y="123"/>
                      </a:lnTo>
                      <a:lnTo>
                        <a:pt x="72" y="92"/>
                      </a:lnTo>
                      <a:lnTo>
                        <a:pt x="115" y="0"/>
                      </a:lnTo>
                      <a:lnTo>
                        <a:pt x="124" y="0"/>
                      </a:lnTo>
                      <a:lnTo>
                        <a:pt x="232" y="0"/>
                      </a:lnTo>
                      <a:lnTo>
                        <a:pt x="232" y="10"/>
                      </a:lnTo>
                      <a:lnTo>
                        <a:pt x="232" y="86"/>
                      </a:lnTo>
                      <a:lnTo>
                        <a:pt x="247" y="117"/>
                      </a:lnTo>
                      <a:lnTo>
                        <a:pt x="232" y="123"/>
                      </a:lnTo>
                      <a:lnTo>
                        <a:pt x="232" y="215"/>
                      </a:lnTo>
                      <a:lnTo>
                        <a:pt x="202" y="21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0" name="Freeform 154">
                  <a:extLst>
                    <a:ext uri="{FF2B5EF4-FFF2-40B4-BE49-F238E27FC236}">
                      <a16:creationId xmlns:a16="http://schemas.microsoft.com/office/drawing/2014/main" id="{B4B0A972-9128-A4DA-A8AF-BBC74B9940F9}"/>
                    </a:ext>
                  </a:extLst>
                </p:cNvPr>
                <p:cNvSpPr>
                  <a:spLocks/>
                </p:cNvSpPr>
                <p:nvPr/>
              </p:nvSpPr>
              <p:spPr bwMode="auto">
                <a:xfrm>
                  <a:off x="4272113" y="2461688"/>
                  <a:ext cx="558064" cy="516728"/>
                </a:xfrm>
                <a:custGeom>
                  <a:avLst/>
                  <a:gdLst/>
                  <a:ahLst/>
                  <a:cxnLst>
                    <a:cxn ang="0">
                      <a:pos x="226" y="215"/>
                    </a:cxn>
                    <a:cxn ang="0">
                      <a:pos x="196" y="206"/>
                    </a:cxn>
                    <a:cxn ang="0">
                      <a:pos x="175" y="215"/>
                    </a:cxn>
                    <a:cxn ang="0">
                      <a:pos x="160" y="206"/>
                    </a:cxn>
                    <a:cxn ang="0">
                      <a:pos x="130" y="215"/>
                    </a:cxn>
                    <a:cxn ang="0">
                      <a:pos x="103" y="231"/>
                    </a:cxn>
                    <a:cxn ang="0">
                      <a:pos x="63" y="193"/>
                    </a:cxn>
                    <a:cxn ang="0">
                      <a:pos x="51" y="193"/>
                    </a:cxn>
                    <a:cxn ang="0">
                      <a:pos x="43" y="193"/>
                    </a:cxn>
                    <a:cxn ang="0">
                      <a:pos x="36" y="177"/>
                    </a:cxn>
                    <a:cxn ang="0">
                      <a:pos x="6" y="177"/>
                    </a:cxn>
                    <a:cxn ang="0">
                      <a:pos x="0" y="161"/>
                    </a:cxn>
                    <a:cxn ang="0">
                      <a:pos x="36" y="124"/>
                    </a:cxn>
                    <a:cxn ang="0">
                      <a:pos x="27" y="98"/>
                    </a:cxn>
                    <a:cxn ang="0">
                      <a:pos x="57" y="76"/>
                    </a:cxn>
                    <a:cxn ang="0">
                      <a:pos x="79" y="86"/>
                    </a:cxn>
                    <a:cxn ang="0">
                      <a:pos x="88" y="38"/>
                    </a:cxn>
                    <a:cxn ang="0">
                      <a:pos x="103" y="38"/>
                    </a:cxn>
                    <a:cxn ang="0">
                      <a:pos x="124" y="45"/>
                    </a:cxn>
                    <a:cxn ang="0">
                      <a:pos x="138" y="38"/>
                    </a:cxn>
                    <a:cxn ang="0">
                      <a:pos x="181" y="7"/>
                    </a:cxn>
                    <a:cxn ang="0">
                      <a:pos x="196" y="16"/>
                    </a:cxn>
                    <a:cxn ang="0">
                      <a:pos x="211" y="0"/>
                    </a:cxn>
                    <a:cxn ang="0">
                      <a:pos x="226" y="7"/>
                    </a:cxn>
                    <a:cxn ang="0">
                      <a:pos x="241" y="7"/>
                    </a:cxn>
                    <a:cxn ang="0">
                      <a:pos x="247" y="38"/>
                    </a:cxn>
                    <a:cxn ang="0">
                      <a:pos x="268" y="38"/>
                    </a:cxn>
                    <a:cxn ang="0">
                      <a:pos x="277" y="22"/>
                    </a:cxn>
                    <a:cxn ang="0">
                      <a:pos x="329" y="60"/>
                    </a:cxn>
                    <a:cxn ang="0">
                      <a:pos x="320" y="108"/>
                    </a:cxn>
                    <a:cxn ang="0">
                      <a:pos x="313" y="200"/>
                    </a:cxn>
                    <a:cxn ang="0">
                      <a:pos x="268" y="200"/>
                    </a:cxn>
                    <a:cxn ang="0">
                      <a:pos x="247" y="206"/>
                    </a:cxn>
                    <a:cxn ang="0">
                      <a:pos x="226" y="215"/>
                    </a:cxn>
                  </a:cxnLst>
                  <a:rect l="0" t="0" r="r" b="b"/>
                  <a:pathLst>
                    <a:path w="330" h="232">
                      <a:moveTo>
                        <a:pt x="226" y="215"/>
                      </a:moveTo>
                      <a:lnTo>
                        <a:pt x="196" y="206"/>
                      </a:lnTo>
                      <a:lnTo>
                        <a:pt x="175" y="215"/>
                      </a:lnTo>
                      <a:lnTo>
                        <a:pt x="160" y="206"/>
                      </a:lnTo>
                      <a:lnTo>
                        <a:pt x="130" y="215"/>
                      </a:lnTo>
                      <a:lnTo>
                        <a:pt x="103" y="231"/>
                      </a:lnTo>
                      <a:lnTo>
                        <a:pt x="63" y="193"/>
                      </a:lnTo>
                      <a:lnTo>
                        <a:pt x="51" y="193"/>
                      </a:lnTo>
                      <a:lnTo>
                        <a:pt x="43" y="193"/>
                      </a:lnTo>
                      <a:lnTo>
                        <a:pt x="36" y="177"/>
                      </a:lnTo>
                      <a:lnTo>
                        <a:pt x="6" y="177"/>
                      </a:lnTo>
                      <a:lnTo>
                        <a:pt x="0" y="161"/>
                      </a:lnTo>
                      <a:lnTo>
                        <a:pt x="36" y="124"/>
                      </a:lnTo>
                      <a:lnTo>
                        <a:pt x="27" y="98"/>
                      </a:lnTo>
                      <a:lnTo>
                        <a:pt x="57" y="76"/>
                      </a:lnTo>
                      <a:lnTo>
                        <a:pt x="79" y="86"/>
                      </a:lnTo>
                      <a:lnTo>
                        <a:pt x="88" y="38"/>
                      </a:lnTo>
                      <a:lnTo>
                        <a:pt x="103" y="38"/>
                      </a:lnTo>
                      <a:lnTo>
                        <a:pt x="124" y="45"/>
                      </a:lnTo>
                      <a:lnTo>
                        <a:pt x="138" y="38"/>
                      </a:lnTo>
                      <a:lnTo>
                        <a:pt x="181" y="7"/>
                      </a:lnTo>
                      <a:lnTo>
                        <a:pt x="196" y="16"/>
                      </a:lnTo>
                      <a:lnTo>
                        <a:pt x="211" y="0"/>
                      </a:lnTo>
                      <a:lnTo>
                        <a:pt x="226" y="7"/>
                      </a:lnTo>
                      <a:lnTo>
                        <a:pt x="241" y="7"/>
                      </a:lnTo>
                      <a:lnTo>
                        <a:pt x="247" y="38"/>
                      </a:lnTo>
                      <a:lnTo>
                        <a:pt x="268" y="38"/>
                      </a:lnTo>
                      <a:lnTo>
                        <a:pt x="277" y="22"/>
                      </a:lnTo>
                      <a:lnTo>
                        <a:pt x="329" y="60"/>
                      </a:lnTo>
                      <a:lnTo>
                        <a:pt x="320" y="108"/>
                      </a:lnTo>
                      <a:lnTo>
                        <a:pt x="313" y="200"/>
                      </a:lnTo>
                      <a:lnTo>
                        <a:pt x="268" y="200"/>
                      </a:lnTo>
                      <a:lnTo>
                        <a:pt x="247" y="206"/>
                      </a:lnTo>
                      <a:lnTo>
                        <a:pt x="226" y="215"/>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1" name="Freeform 155">
                  <a:extLst>
                    <a:ext uri="{FF2B5EF4-FFF2-40B4-BE49-F238E27FC236}">
                      <a16:creationId xmlns:a16="http://schemas.microsoft.com/office/drawing/2014/main" id="{1733FB12-A763-1C5A-841F-B8E51D48E36B}"/>
                    </a:ext>
                  </a:extLst>
                </p:cNvPr>
                <p:cNvSpPr>
                  <a:spLocks/>
                </p:cNvSpPr>
                <p:nvPr/>
              </p:nvSpPr>
              <p:spPr bwMode="auto">
                <a:xfrm>
                  <a:off x="7015270" y="3143169"/>
                  <a:ext cx="440163" cy="329507"/>
                </a:xfrm>
                <a:custGeom>
                  <a:avLst/>
                  <a:gdLst/>
                  <a:ahLst/>
                  <a:cxnLst>
                    <a:cxn ang="0">
                      <a:pos x="211" y="12"/>
                    </a:cxn>
                    <a:cxn ang="0">
                      <a:pos x="226" y="60"/>
                    </a:cxn>
                    <a:cxn ang="0">
                      <a:pos x="262" y="91"/>
                    </a:cxn>
                    <a:cxn ang="0">
                      <a:pos x="241" y="104"/>
                    </a:cxn>
                    <a:cxn ang="0">
                      <a:pos x="175" y="145"/>
                    </a:cxn>
                    <a:cxn ang="0">
                      <a:pos x="175" y="135"/>
                    </a:cxn>
                    <a:cxn ang="0">
                      <a:pos x="66" y="135"/>
                    </a:cxn>
                    <a:cxn ang="0">
                      <a:pos x="57" y="135"/>
                    </a:cxn>
                    <a:cxn ang="0">
                      <a:pos x="30" y="129"/>
                    </a:cxn>
                    <a:cxn ang="0">
                      <a:pos x="15" y="75"/>
                    </a:cxn>
                    <a:cxn ang="0">
                      <a:pos x="0" y="60"/>
                    </a:cxn>
                    <a:cxn ang="0">
                      <a:pos x="144" y="5"/>
                    </a:cxn>
                    <a:cxn ang="0">
                      <a:pos x="153" y="5"/>
                    </a:cxn>
                    <a:cxn ang="0">
                      <a:pos x="168" y="12"/>
                    </a:cxn>
                    <a:cxn ang="0">
                      <a:pos x="175" y="0"/>
                    </a:cxn>
                    <a:cxn ang="0">
                      <a:pos x="211" y="12"/>
                    </a:cxn>
                  </a:cxnLst>
                  <a:rect l="0" t="0" r="r" b="b"/>
                  <a:pathLst>
                    <a:path w="263" h="146">
                      <a:moveTo>
                        <a:pt x="211" y="12"/>
                      </a:moveTo>
                      <a:lnTo>
                        <a:pt x="226" y="60"/>
                      </a:lnTo>
                      <a:lnTo>
                        <a:pt x="262" y="91"/>
                      </a:lnTo>
                      <a:lnTo>
                        <a:pt x="241" y="104"/>
                      </a:lnTo>
                      <a:lnTo>
                        <a:pt x="175" y="145"/>
                      </a:lnTo>
                      <a:lnTo>
                        <a:pt x="175" y="135"/>
                      </a:lnTo>
                      <a:lnTo>
                        <a:pt x="66" y="135"/>
                      </a:lnTo>
                      <a:lnTo>
                        <a:pt x="57" y="135"/>
                      </a:lnTo>
                      <a:lnTo>
                        <a:pt x="30" y="129"/>
                      </a:lnTo>
                      <a:lnTo>
                        <a:pt x="15" y="75"/>
                      </a:lnTo>
                      <a:lnTo>
                        <a:pt x="0" y="60"/>
                      </a:lnTo>
                      <a:lnTo>
                        <a:pt x="144" y="5"/>
                      </a:lnTo>
                      <a:lnTo>
                        <a:pt x="153" y="5"/>
                      </a:lnTo>
                      <a:lnTo>
                        <a:pt x="168" y="12"/>
                      </a:lnTo>
                      <a:lnTo>
                        <a:pt x="175" y="0"/>
                      </a:lnTo>
                      <a:lnTo>
                        <a:pt x="211" y="1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2" name="Freeform 156">
                  <a:extLst>
                    <a:ext uri="{FF2B5EF4-FFF2-40B4-BE49-F238E27FC236}">
                      <a16:creationId xmlns:a16="http://schemas.microsoft.com/office/drawing/2014/main" id="{92EB74C7-DE3D-AF57-395E-4FD5A0AAD984}"/>
                    </a:ext>
                  </a:extLst>
                </p:cNvPr>
                <p:cNvSpPr>
                  <a:spLocks/>
                </p:cNvSpPr>
                <p:nvPr/>
              </p:nvSpPr>
              <p:spPr bwMode="auto">
                <a:xfrm>
                  <a:off x="4798736" y="2648908"/>
                  <a:ext cx="369422" cy="277086"/>
                </a:xfrm>
                <a:custGeom>
                  <a:avLst/>
                  <a:gdLst/>
                  <a:ahLst/>
                  <a:cxnLst>
                    <a:cxn ang="0">
                      <a:pos x="94" y="114"/>
                    </a:cxn>
                    <a:cxn ang="0">
                      <a:pos x="0" y="114"/>
                    </a:cxn>
                    <a:cxn ang="0">
                      <a:pos x="7" y="22"/>
                    </a:cxn>
                    <a:cxn ang="0">
                      <a:pos x="37" y="12"/>
                    </a:cxn>
                    <a:cxn ang="0">
                      <a:pos x="43" y="12"/>
                    </a:cxn>
                    <a:cxn ang="0">
                      <a:pos x="58" y="0"/>
                    </a:cxn>
                    <a:cxn ang="0">
                      <a:pos x="67" y="6"/>
                    </a:cxn>
                    <a:cxn ang="0">
                      <a:pos x="73" y="0"/>
                    </a:cxn>
                    <a:cxn ang="0">
                      <a:pos x="73" y="6"/>
                    </a:cxn>
                    <a:cxn ang="0">
                      <a:pos x="103" y="6"/>
                    </a:cxn>
                    <a:cxn ang="0">
                      <a:pos x="118" y="12"/>
                    </a:cxn>
                    <a:cxn ang="0">
                      <a:pos x="130" y="0"/>
                    </a:cxn>
                    <a:cxn ang="0">
                      <a:pos x="145" y="0"/>
                    </a:cxn>
                    <a:cxn ang="0">
                      <a:pos x="169" y="0"/>
                    </a:cxn>
                    <a:cxn ang="0">
                      <a:pos x="175" y="12"/>
                    </a:cxn>
                    <a:cxn ang="0">
                      <a:pos x="205" y="12"/>
                    </a:cxn>
                    <a:cxn ang="0">
                      <a:pos x="212" y="12"/>
                    </a:cxn>
                    <a:cxn ang="0">
                      <a:pos x="221" y="28"/>
                    </a:cxn>
                    <a:cxn ang="0">
                      <a:pos x="221" y="75"/>
                    </a:cxn>
                    <a:cxn ang="0">
                      <a:pos x="205" y="82"/>
                    </a:cxn>
                    <a:cxn ang="0">
                      <a:pos x="190" y="91"/>
                    </a:cxn>
                    <a:cxn ang="0">
                      <a:pos x="190" y="120"/>
                    </a:cxn>
                    <a:cxn ang="0">
                      <a:pos x="94" y="114"/>
                    </a:cxn>
                  </a:cxnLst>
                  <a:rect l="0" t="0" r="r" b="b"/>
                  <a:pathLst>
                    <a:path w="222" h="121">
                      <a:moveTo>
                        <a:pt x="94" y="114"/>
                      </a:moveTo>
                      <a:lnTo>
                        <a:pt x="0" y="114"/>
                      </a:lnTo>
                      <a:lnTo>
                        <a:pt x="7" y="22"/>
                      </a:lnTo>
                      <a:lnTo>
                        <a:pt x="37" y="12"/>
                      </a:lnTo>
                      <a:lnTo>
                        <a:pt x="43" y="12"/>
                      </a:lnTo>
                      <a:lnTo>
                        <a:pt x="58" y="0"/>
                      </a:lnTo>
                      <a:lnTo>
                        <a:pt x="67" y="6"/>
                      </a:lnTo>
                      <a:lnTo>
                        <a:pt x="73" y="0"/>
                      </a:lnTo>
                      <a:lnTo>
                        <a:pt x="73" y="6"/>
                      </a:lnTo>
                      <a:lnTo>
                        <a:pt x="103" y="6"/>
                      </a:lnTo>
                      <a:lnTo>
                        <a:pt x="118" y="12"/>
                      </a:lnTo>
                      <a:lnTo>
                        <a:pt x="130" y="0"/>
                      </a:lnTo>
                      <a:lnTo>
                        <a:pt x="145" y="0"/>
                      </a:lnTo>
                      <a:lnTo>
                        <a:pt x="169" y="0"/>
                      </a:lnTo>
                      <a:lnTo>
                        <a:pt x="175" y="12"/>
                      </a:lnTo>
                      <a:lnTo>
                        <a:pt x="205" y="12"/>
                      </a:lnTo>
                      <a:lnTo>
                        <a:pt x="212" y="12"/>
                      </a:lnTo>
                      <a:lnTo>
                        <a:pt x="221" y="28"/>
                      </a:lnTo>
                      <a:lnTo>
                        <a:pt x="221" y="75"/>
                      </a:lnTo>
                      <a:lnTo>
                        <a:pt x="205" y="82"/>
                      </a:lnTo>
                      <a:lnTo>
                        <a:pt x="190" y="91"/>
                      </a:lnTo>
                      <a:lnTo>
                        <a:pt x="190" y="120"/>
                      </a:lnTo>
                      <a:lnTo>
                        <a:pt x="94" y="114"/>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3" name="Freeform 157">
                  <a:extLst>
                    <a:ext uri="{FF2B5EF4-FFF2-40B4-BE49-F238E27FC236}">
                      <a16:creationId xmlns:a16="http://schemas.microsoft.com/office/drawing/2014/main" id="{036717C1-196A-35DD-9AB6-0A856AD5114E}"/>
                    </a:ext>
                  </a:extLst>
                </p:cNvPr>
                <p:cNvSpPr>
                  <a:spLocks/>
                </p:cNvSpPr>
                <p:nvPr/>
              </p:nvSpPr>
              <p:spPr bwMode="auto">
                <a:xfrm>
                  <a:off x="3470387" y="2873572"/>
                  <a:ext cx="314402" cy="449328"/>
                </a:xfrm>
                <a:custGeom>
                  <a:avLst/>
                  <a:gdLst/>
                  <a:ahLst/>
                  <a:cxnLst>
                    <a:cxn ang="0">
                      <a:pos x="22" y="38"/>
                    </a:cxn>
                    <a:cxn ang="0">
                      <a:pos x="46" y="9"/>
                    </a:cxn>
                    <a:cxn ang="0">
                      <a:pos x="61" y="0"/>
                    </a:cxn>
                    <a:cxn ang="0">
                      <a:pos x="67" y="9"/>
                    </a:cxn>
                    <a:cxn ang="0">
                      <a:pos x="73" y="0"/>
                    </a:cxn>
                    <a:cxn ang="0">
                      <a:pos x="88" y="31"/>
                    </a:cxn>
                    <a:cxn ang="0">
                      <a:pos x="97" y="31"/>
                    </a:cxn>
                    <a:cxn ang="0">
                      <a:pos x="103" y="22"/>
                    </a:cxn>
                    <a:cxn ang="0">
                      <a:pos x="124" y="53"/>
                    </a:cxn>
                    <a:cxn ang="0">
                      <a:pos x="124" y="38"/>
                    </a:cxn>
                    <a:cxn ang="0">
                      <a:pos x="154" y="38"/>
                    </a:cxn>
                    <a:cxn ang="0">
                      <a:pos x="154" y="69"/>
                    </a:cxn>
                    <a:cxn ang="0">
                      <a:pos x="169" y="85"/>
                    </a:cxn>
                    <a:cxn ang="0">
                      <a:pos x="175" y="76"/>
                    </a:cxn>
                    <a:cxn ang="0">
                      <a:pos x="184" y="129"/>
                    </a:cxn>
                    <a:cxn ang="0">
                      <a:pos x="154" y="177"/>
                    </a:cxn>
                    <a:cxn ang="0">
                      <a:pos x="124" y="199"/>
                    </a:cxn>
                    <a:cxn ang="0">
                      <a:pos x="118" y="192"/>
                    </a:cxn>
                    <a:cxn ang="0">
                      <a:pos x="112" y="183"/>
                    </a:cxn>
                    <a:cxn ang="0">
                      <a:pos x="88" y="167"/>
                    </a:cxn>
                    <a:cxn ang="0">
                      <a:pos x="82" y="138"/>
                    </a:cxn>
                    <a:cxn ang="0">
                      <a:pos x="73" y="129"/>
                    </a:cxn>
                    <a:cxn ang="0">
                      <a:pos x="52" y="138"/>
                    </a:cxn>
                    <a:cxn ang="0">
                      <a:pos x="31" y="101"/>
                    </a:cxn>
                    <a:cxn ang="0">
                      <a:pos x="9" y="85"/>
                    </a:cxn>
                    <a:cxn ang="0">
                      <a:pos x="16" y="69"/>
                    </a:cxn>
                    <a:cxn ang="0">
                      <a:pos x="0" y="53"/>
                    </a:cxn>
                    <a:cxn ang="0">
                      <a:pos x="22" y="38"/>
                    </a:cxn>
                  </a:cxnLst>
                  <a:rect l="0" t="0" r="r" b="b"/>
                  <a:pathLst>
                    <a:path w="185" h="200">
                      <a:moveTo>
                        <a:pt x="22" y="38"/>
                      </a:moveTo>
                      <a:lnTo>
                        <a:pt x="46" y="9"/>
                      </a:lnTo>
                      <a:lnTo>
                        <a:pt x="61" y="0"/>
                      </a:lnTo>
                      <a:lnTo>
                        <a:pt x="67" y="9"/>
                      </a:lnTo>
                      <a:lnTo>
                        <a:pt x="73" y="0"/>
                      </a:lnTo>
                      <a:lnTo>
                        <a:pt x="88" y="31"/>
                      </a:lnTo>
                      <a:lnTo>
                        <a:pt x="97" y="31"/>
                      </a:lnTo>
                      <a:lnTo>
                        <a:pt x="103" y="22"/>
                      </a:lnTo>
                      <a:lnTo>
                        <a:pt x="124" y="53"/>
                      </a:lnTo>
                      <a:lnTo>
                        <a:pt x="124" y="38"/>
                      </a:lnTo>
                      <a:lnTo>
                        <a:pt x="154" y="38"/>
                      </a:lnTo>
                      <a:lnTo>
                        <a:pt x="154" y="69"/>
                      </a:lnTo>
                      <a:lnTo>
                        <a:pt x="169" y="85"/>
                      </a:lnTo>
                      <a:lnTo>
                        <a:pt x="175" y="76"/>
                      </a:lnTo>
                      <a:lnTo>
                        <a:pt x="184" y="129"/>
                      </a:lnTo>
                      <a:lnTo>
                        <a:pt x="154" y="177"/>
                      </a:lnTo>
                      <a:lnTo>
                        <a:pt x="124" y="199"/>
                      </a:lnTo>
                      <a:lnTo>
                        <a:pt x="118" y="192"/>
                      </a:lnTo>
                      <a:lnTo>
                        <a:pt x="112" y="183"/>
                      </a:lnTo>
                      <a:lnTo>
                        <a:pt x="88" y="167"/>
                      </a:lnTo>
                      <a:lnTo>
                        <a:pt x="82" y="138"/>
                      </a:lnTo>
                      <a:lnTo>
                        <a:pt x="73" y="129"/>
                      </a:lnTo>
                      <a:lnTo>
                        <a:pt x="52" y="138"/>
                      </a:lnTo>
                      <a:lnTo>
                        <a:pt x="31" y="101"/>
                      </a:lnTo>
                      <a:lnTo>
                        <a:pt x="9" y="85"/>
                      </a:lnTo>
                      <a:lnTo>
                        <a:pt x="16" y="69"/>
                      </a:lnTo>
                      <a:lnTo>
                        <a:pt x="0" y="53"/>
                      </a:lnTo>
                      <a:lnTo>
                        <a:pt x="22" y="38"/>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4" name="Rectangle 703">
                  <a:extLst>
                    <a:ext uri="{FF2B5EF4-FFF2-40B4-BE49-F238E27FC236}">
                      <a16:creationId xmlns:a16="http://schemas.microsoft.com/office/drawing/2014/main" id="{BEA68418-6514-3A97-98DA-9CF7F2A0F077}"/>
                    </a:ext>
                  </a:extLst>
                </p:cNvPr>
                <p:cNvSpPr>
                  <a:spLocks noChangeArrowheads="1"/>
                </p:cNvSpPr>
                <p:nvPr/>
              </p:nvSpPr>
              <p:spPr bwMode="auto">
                <a:xfrm>
                  <a:off x="6732308" y="5097747"/>
                  <a:ext cx="364725" cy="191398"/>
                </a:xfrm>
                <a:prstGeom prst="rect">
                  <a:avLst/>
                </a:prstGeom>
                <a:solidFill>
                  <a:srgbClr val="E87722"/>
                </a:solidFill>
                <a:ln w="9525">
                  <a:noFill/>
                  <a:miter lim="800000"/>
                  <a:headEnd/>
                  <a:tailEnd/>
                </a:ln>
                <a:effectLst/>
              </p:spPr>
              <p:txBody>
                <a:bodyPr wrap="none" lIns="35313" tIns="17657" rIns="35313" bIns="17657" anchor="t" upright="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383" b="0" i="0" u="none" strike="noStrike" kern="1200" cap="none" spc="0" normalizeH="0" baseline="0" noProof="0" dirty="0">
                      <a:ln>
                        <a:noFill/>
                      </a:ln>
                      <a:solidFill>
                        <a:srgbClr val="000000"/>
                      </a:solidFill>
                      <a:effectLst/>
                      <a:uLnTx/>
                      <a:uFillTx/>
                      <a:latin typeface="Calibri"/>
                      <a:ea typeface="+mn-ea"/>
                      <a:cs typeface="Arial"/>
                    </a:rPr>
                    <a:t>Brunswick</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383" b="0" i="0" u="none" strike="noStrike" kern="1200" cap="none" spc="0" normalizeH="0" baseline="0" noProof="0" dirty="0">
                    <a:ln>
                      <a:noFill/>
                    </a:ln>
                    <a:solidFill>
                      <a:srgbClr val="000000"/>
                    </a:solidFill>
                    <a:effectLst/>
                    <a:uLnTx/>
                    <a:uFillTx/>
                    <a:latin typeface="Calibri"/>
                    <a:ea typeface="+mn-ea"/>
                    <a:cs typeface="Arial"/>
                  </a:endParaRPr>
                </a:p>
              </p:txBody>
            </p:sp>
            <p:sp>
              <p:nvSpPr>
                <p:cNvPr id="705" name="Rectangle 704">
                  <a:extLst>
                    <a:ext uri="{FF2B5EF4-FFF2-40B4-BE49-F238E27FC236}">
                      <a16:creationId xmlns:a16="http://schemas.microsoft.com/office/drawing/2014/main" id="{72F1CA0F-6385-9C5E-512E-3FD96C747642}"/>
                    </a:ext>
                  </a:extLst>
                </p:cNvPr>
                <p:cNvSpPr>
                  <a:spLocks noChangeArrowheads="1"/>
                </p:cNvSpPr>
                <p:nvPr/>
              </p:nvSpPr>
              <p:spPr bwMode="auto">
                <a:xfrm>
                  <a:off x="6394326" y="4888061"/>
                  <a:ext cx="364725" cy="191398"/>
                </a:xfrm>
                <a:prstGeom prst="rect">
                  <a:avLst/>
                </a:prstGeom>
                <a:solidFill>
                  <a:srgbClr val="E87722"/>
                </a:solidFill>
                <a:ln w="9525">
                  <a:noFill/>
                  <a:miter lim="800000"/>
                  <a:headEnd/>
                  <a:tailEnd/>
                </a:ln>
                <a:effectLst/>
              </p:spPr>
              <p:txBody>
                <a:bodyPr wrap="none" lIns="35313" tIns="17657" rIns="35313" bIns="17657" anchor="t" upright="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383" b="0" i="0" u="none" strike="noStrike" kern="1200" cap="none" spc="0" normalizeH="0" baseline="0" noProof="0" dirty="0">
                      <a:ln>
                        <a:noFill/>
                      </a:ln>
                      <a:solidFill>
                        <a:srgbClr val="000000"/>
                      </a:solidFill>
                      <a:effectLst/>
                      <a:uLnTx/>
                      <a:uFillTx/>
                      <a:latin typeface="Calibri"/>
                      <a:ea typeface="+mn-ea"/>
                      <a:cs typeface="Arial"/>
                    </a:rPr>
                    <a:t>Columbus</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383" b="0" i="0" u="none" strike="noStrike" kern="1200" cap="none" spc="0" normalizeH="0" baseline="0" noProof="0" dirty="0">
                    <a:ln>
                      <a:noFill/>
                    </a:ln>
                    <a:solidFill>
                      <a:srgbClr val="000000"/>
                    </a:solidFill>
                    <a:effectLst/>
                    <a:uLnTx/>
                    <a:uFillTx/>
                    <a:latin typeface="Calibri"/>
                    <a:ea typeface="+mn-ea"/>
                    <a:cs typeface="Arial"/>
                  </a:endParaRPr>
                </a:p>
              </p:txBody>
            </p:sp>
            <p:sp>
              <p:nvSpPr>
                <p:cNvPr id="706" name="Freeform 160">
                  <a:extLst>
                    <a:ext uri="{FF2B5EF4-FFF2-40B4-BE49-F238E27FC236}">
                      <a16:creationId xmlns:a16="http://schemas.microsoft.com/office/drawing/2014/main" id="{D3B98A68-8AE4-F314-B3E9-CC6CA8772C51}"/>
                    </a:ext>
                  </a:extLst>
                </p:cNvPr>
                <p:cNvSpPr>
                  <a:spLocks/>
                </p:cNvSpPr>
                <p:nvPr/>
              </p:nvSpPr>
              <p:spPr bwMode="auto">
                <a:xfrm>
                  <a:off x="7133171" y="4828150"/>
                  <a:ext cx="251522" cy="524216"/>
                </a:xfrm>
                <a:custGeom>
                  <a:avLst/>
                  <a:gdLst/>
                  <a:ahLst/>
                  <a:cxnLst>
                    <a:cxn ang="0">
                      <a:pos x="102" y="91"/>
                    </a:cxn>
                    <a:cxn ang="0">
                      <a:pos x="87" y="123"/>
                    </a:cxn>
                    <a:cxn ang="0">
                      <a:pos x="60" y="231"/>
                    </a:cxn>
                    <a:cxn ang="0">
                      <a:pos x="66" y="171"/>
                    </a:cxn>
                    <a:cxn ang="0">
                      <a:pos x="45" y="101"/>
                    </a:cxn>
                    <a:cxn ang="0">
                      <a:pos x="45" y="79"/>
                    </a:cxn>
                    <a:cxn ang="0">
                      <a:pos x="0" y="31"/>
                    </a:cxn>
                    <a:cxn ang="0">
                      <a:pos x="24" y="31"/>
                    </a:cxn>
                    <a:cxn ang="0">
                      <a:pos x="30" y="9"/>
                    </a:cxn>
                    <a:cxn ang="0">
                      <a:pos x="36" y="0"/>
                    </a:cxn>
                    <a:cxn ang="0">
                      <a:pos x="51" y="16"/>
                    </a:cxn>
                    <a:cxn ang="0">
                      <a:pos x="60" y="9"/>
                    </a:cxn>
                    <a:cxn ang="0">
                      <a:pos x="66" y="9"/>
                    </a:cxn>
                    <a:cxn ang="0">
                      <a:pos x="72" y="16"/>
                    </a:cxn>
                    <a:cxn ang="0">
                      <a:pos x="102" y="0"/>
                    </a:cxn>
                    <a:cxn ang="0">
                      <a:pos x="147" y="47"/>
                    </a:cxn>
                    <a:cxn ang="0">
                      <a:pos x="102" y="91"/>
                    </a:cxn>
                  </a:cxnLst>
                  <a:rect l="0" t="0" r="r" b="b"/>
                  <a:pathLst>
                    <a:path w="148" h="232">
                      <a:moveTo>
                        <a:pt x="102" y="91"/>
                      </a:moveTo>
                      <a:lnTo>
                        <a:pt x="87" y="123"/>
                      </a:lnTo>
                      <a:lnTo>
                        <a:pt x="60" y="231"/>
                      </a:lnTo>
                      <a:lnTo>
                        <a:pt x="66" y="171"/>
                      </a:lnTo>
                      <a:lnTo>
                        <a:pt x="45" y="101"/>
                      </a:lnTo>
                      <a:lnTo>
                        <a:pt x="45" y="79"/>
                      </a:lnTo>
                      <a:lnTo>
                        <a:pt x="0" y="31"/>
                      </a:lnTo>
                      <a:lnTo>
                        <a:pt x="24" y="31"/>
                      </a:lnTo>
                      <a:lnTo>
                        <a:pt x="30" y="9"/>
                      </a:lnTo>
                      <a:lnTo>
                        <a:pt x="36" y="0"/>
                      </a:lnTo>
                      <a:lnTo>
                        <a:pt x="51" y="16"/>
                      </a:lnTo>
                      <a:lnTo>
                        <a:pt x="60" y="9"/>
                      </a:lnTo>
                      <a:lnTo>
                        <a:pt x="66" y="9"/>
                      </a:lnTo>
                      <a:lnTo>
                        <a:pt x="72" y="16"/>
                      </a:lnTo>
                      <a:lnTo>
                        <a:pt x="102" y="0"/>
                      </a:lnTo>
                      <a:lnTo>
                        <a:pt x="147" y="47"/>
                      </a:lnTo>
                      <a:lnTo>
                        <a:pt x="102" y="9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7" name="Freeform 161">
                  <a:extLst>
                    <a:ext uri="{FF2B5EF4-FFF2-40B4-BE49-F238E27FC236}">
                      <a16:creationId xmlns:a16="http://schemas.microsoft.com/office/drawing/2014/main" id="{A720B94C-9520-FF34-CD1F-4E5B589B66AD}"/>
                    </a:ext>
                  </a:extLst>
                </p:cNvPr>
                <p:cNvSpPr>
                  <a:spLocks/>
                </p:cNvSpPr>
                <p:nvPr/>
              </p:nvSpPr>
              <p:spPr bwMode="auto">
                <a:xfrm>
                  <a:off x="6637987" y="4850617"/>
                  <a:ext cx="605224" cy="606593"/>
                </a:xfrm>
                <a:custGeom>
                  <a:avLst/>
                  <a:gdLst/>
                  <a:ahLst/>
                  <a:cxnLst>
                    <a:cxn ang="0">
                      <a:pos x="349" y="162"/>
                    </a:cxn>
                    <a:cxn ang="0">
                      <a:pos x="322" y="177"/>
                    </a:cxn>
                    <a:cxn ang="0">
                      <a:pos x="343" y="162"/>
                    </a:cxn>
                    <a:cxn ang="0">
                      <a:pos x="358" y="177"/>
                    </a:cxn>
                    <a:cxn ang="0">
                      <a:pos x="328" y="231"/>
                    </a:cxn>
                    <a:cxn ang="0">
                      <a:pos x="313" y="238"/>
                    </a:cxn>
                    <a:cxn ang="0">
                      <a:pos x="298" y="231"/>
                    </a:cxn>
                    <a:cxn ang="0">
                      <a:pos x="322" y="244"/>
                    </a:cxn>
                    <a:cxn ang="0">
                      <a:pos x="256" y="238"/>
                    </a:cxn>
                    <a:cxn ang="0">
                      <a:pos x="211" y="238"/>
                    </a:cxn>
                    <a:cxn ang="0">
                      <a:pos x="241" y="231"/>
                    </a:cxn>
                    <a:cxn ang="0">
                      <a:pos x="226" y="231"/>
                    </a:cxn>
                    <a:cxn ang="0">
                      <a:pos x="220" y="216"/>
                    </a:cxn>
                    <a:cxn ang="0">
                      <a:pos x="211" y="238"/>
                    </a:cxn>
                    <a:cxn ang="0">
                      <a:pos x="144" y="238"/>
                    </a:cxn>
                    <a:cxn ang="0">
                      <a:pos x="153" y="222"/>
                    </a:cxn>
                    <a:cxn ang="0">
                      <a:pos x="144" y="216"/>
                    </a:cxn>
                    <a:cxn ang="0">
                      <a:pos x="132" y="238"/>
                    </a:cxn>
                    <a:cxn ang="0">
                      <a:pos x="108" y="244"/>
                    </a:cxn>
                    <a:cxn ang="0">
                      <a:pos x="93" y="253"/>
                    </a:cxn>
                    <a:cxn ang="0">
                      <a:pos x="93" y="244"/>
                    </a:cxn>
                    <a:cxn ang="0">
                      <a:pos x="57" y="253"/>
                    </a:cxn>
                    <a:cxn ang="0">
                      <a:pos x="51" y="269"/>
                    </a:cxn>
                    <a:cxn ang="0">
                      <a:pos x="0" y="222"/>
                    </a:cxn>
                    <a:cxn ang="0">
                      <a:pos x="15" y="206"/>
                    </a:cxn>
                    <a:cxn ang="0">
                      <a:pos x="6" y="184"/>
                    </a:cxn>
                    <a:cxn ang="0">
                      <a:pos x="36" y="177"/>
                    </a:cxn>
                    <a:cxn ang="0">
                      <a:pos x="51" y="162"/>
                    </a:cxn>
                    <a:cxn ang="0">
                      <a:pos x="51" y="114"/>
                    </a:cxn>
                    <a:cxn ang="0">
                      <a:pos x="72" y="108"/>
                    </a:cxn>
                    <a:cxn ang="0">
                      <a:pos x="108" y="114"/>
                    </a:cxn>
                    <a:cxn ang="0">
                      <a:pos x="139" y="82"/>
                    </a:cxn>
                    <a:cxn ang="0">
                      <a:pos x="196" y="82"/>
                    </a:cxn>
                    <a:cxn ang="0">
                      <a:pos x="241" y="7"/>
                    </a:cxn>
                    <a:cxn ang="0">
                      <a:pos x="256" y="0"/>
                    </a:cxn>
                    <a:cxn ang="0">
                      <a:pos x="283" y="22"/>
                    </a:cxn>
                    <a:cxn ang="0">
                      <a:pos x="298" y="22"/>
                    </a:cxn>
                    <a:cxn ang="0">
                      <a:pos x="343" y="70"/>
                    </a:cxn>
                    <a:cxn ang="0">
                      <a:pos x="343" y="92"/>
                    </a:cxn>
                    <a:cxn ang="0">
                      <a:pos x="349" y="162"/>
                    </a:cxn>
                  </a:cxnLst>
                  <a:rect l="0" t="0" r="r" b="b"/>
                  <a:pathLst>
                    <a:path w="359" h="270">
                      <a:moveTo>
                        <a:pt x="349" y="162"/>
                      </a:moveTo>
                      <a:lnTo>
                        <a:pt x="322" y="177"/>
                      </a:lnTo>
                      <a:lnTo>
                        <a:pt x="343" y="162"/>
                      </a:lnTo>
                      <a:lnTo>
                        <a:pt x="358" y="177"/>
                      </a:lnTo>
                      <a:lnTo>
                        <a:pt x="328" y="231"/>
                      </a:lnTo>
                      <a:lnTo>
                        <a:pt x="313" y="238"/>
                      </a:lnTo>
                      <a:lnTo>
                        <a:pt x="298" y="231"/>
                      </a:lnTo>
                      <a:lnTo>
                        <a:pt x="322" y="244"/>
                      </a:lnTo>
                      <a:lnTo>
                        <a:pt x="256" y="238"/>
                      </a:lnTo>
                      <a:lnTo>
                        <a:pt x="211" y="238"/>
                      </a:lnTo>
                      <a:lnTo>
                        <a:pt x="241" y="231"/>
                      </a:lnTo>
                      <a:lnTo>
                        <a:pt x="226" y="231"/>
                      </a:lnTo>
                      <a:lnTo>
                        <a:pt x="220" y="216"/>
                      </a:lnTo>
                      <a:lnTo>
                        <a:pt x="211" y="238"/>
                      </a:lnTo>
                      <a:lnTo>
                        <a:pt x="144" y="238"/>
                      </a:lnTo>
                      <a:lnTo>
                        <a:pt x="153" y="222"/>
                      </a:lnTo>
                      <a:lnTo>
                        <a:pt x="144" y="216"/>
                      </a:lnTo>
                      <a:lnTo>
                        <a:pt x="132" y="238"/>
                      </a:lnTo>
                      <a:lnTo>
                        <a:pt x="108" y="244"/>
                      </a:lnTo>
                      <a:lnTo>
                        <a:pt x="93" y="253"/>
                      </a:lnTo>
                      <a:lnTo>
                        <a:pt x="93" y="244"/>
                      </a:lnTo>
                      <a:lnTo>
                        <a:pt x="57" y="253"/>
                      </a:lnTo>
                      <a:lnTo>
                        <a:pt x="51" y="269"/>
                      </a:lnTo>
                      <a:lnTo>
                        <a:pt x="0" y="222"/>
                      </a:lnTo>
                      <a:lnTo>
                        <a:pt x="15" y="206"/>
                      </a:lnTo>
                      <a:lnTo>
                        <a:pt x="6" y="184"/>
                      </a:lnTo>
                      <a:lnTo>
                        <a:pt x="36" y="177"/>
                      </a:lnTo>
                      <a:lnTo>
                        <a:pt x="51" y="162"/>
                      </a:lnTo>
                      <a:lnTo>
                        <a:pt x="51" y="114"/>
                      </a:lnTo>
                      <a:lnTo>
                        <a:pt x="72" y="108"/>
                      </a:lnTo>
                      <a:lnTo>
                        <a:pt x="108" y="114"/>
                      </a:lnTo>
                      <a:lnTo>
                        <a:pt x="139" y="82"/>
                      </a:lnTo>
                      <a:lnTo>
                        <a:pt x="196" y="82"/>
                      </a:lnTo>
                      <a:lnTo>
                        <a:pt x="241" y="7"/>
                      </a:lnTo>
                      <a:lnTo>
                        <a:pt x="256" y="0"/>
                      </a:lnTo>
                      <a:lnTo>
                        <a:pt x="283" y="22"/>
                      </a:lnTo>
                      <a:lnTo>
                        <a:pt x="298" y="22"/>
                      </a:lnTo>
                      <a:lnTo>
                        <a:pt x="343" y="70"/>
                      </a:lnTo>
                      <a:lnTo>
                        <a:pt x="343" y="92"/>
                      </a:lnTo>
                      <a:lnTo>
                        <a:pt x="349" y="162"/>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8" name="Freeform 162">
                  <a:extLst>
                    <a:ext uri="{FF2B5EF4-FFF2-40B4-BE49-F238E27FC236}">
                      <a16:creationId xmlns:a16="http://schemas.microsoft.com/office/drawing/2014/main" id="{36A4DF7C-49FF-0F61-CBDC-F70FFD071E7D}"/>
                    </a:ext>
                  </a:extLst>
                </p:cNvPr>
                <p:cNvSpPr>
                  <a:spLocks/>
                </p:cNvSpPr>
                <p:nvPr/>
              </p:nvSpPr>
              <p:spPr bwMode="auto">
                <a:xfrm>
                  <a:off x="6284285" y="4730796"/>
                  <a:ext cx="754565" cy="621571"/>
                </a:xfrm>
                <a:custGeom>
                  <a:avLst/>
                  <a:gdLst/>
                  <a:ahLst/>
                  <a:cxnLst>
                    <a:cxn ang="0">
                      <a:pos x="0" y="91"/>
                    </a:cxn>
                    <a:cxn ang="0">
                      <a:pos x="21" y="76"/>
                    </a:cxn>
                    <a:cxn ang="0">
                      <a:pos x="36" y="44"/>
                    </a:cxn>
                    <a:cxn ang="0">
                      <a:pos x="51" y="44"/>
                    </a:cxn>
                    <a:cxn ang="0">
                      <a:pos x="57" y="16"/>
                    </a:cxn>
                    <a:cxn ang="0">
                      <a:pos x="81" y="16"/>
                    </a:cxn>
                    <a:cxn ang="0">
                      <a:pos x="96" y="0"/>
                    </a:cxn>
                    <a:cxn ang="0">
                      <a:pos x="123" y="6"/>
                    </a:cxn>
                    <a:cxn ang="0">
                      <a:pos x="195" y="6"/>
                    </a:cxn>
                    <a:cxn ang="0">
                      <a:pos x="205" y="16"/>
                    </a:cxn>
                    <a:cxn ang="0">
                      <a:pos x="210" y="16"/>
                    </a:cxn>
                    <a:cxn ang="0">
                      <a:pos x="219" y="16"/>
                    </a:cxn>
                    <a:cxn ang="0">
                      <a:pos x="234" y="31"/>
                    </a:cxn>
                    <a:cxn ang="0">
                      <a:pos x="307" y="54"/>
                    </a:cxn>
                    <a:cxn ang="0">
                      <a:pos x="358" y="60"/>
                    </a:cxn>
                    <a:cxn ang="0">
                      <a:pos x="400" y="44"/>
                    </a:cxn>
                    <a:cxn ang="0">
                      <a:pos x="424" y="60"/>
                    </a:cxn>
                    <a:cxn ang="0">
                      <a:pos x="445" y="60"/>
                    </a:cxn>
                    <a:cxn ang="0">
                      <a:pos x="400" y="136"/>
                    </a:cxn>
                    <a:cxn ang="0">
                      <a:pos x="343" y="136"/>
                    </a:cxn>
                    <a:cxn ang="0">
                      <a:pos x="313" y="167"/>
                    </a:cxn>
                    <a:cxn ang="0">
                      <a:pos x="277" y="161"/>
                    </a:cxn>
                    <a:cxn ang="0">
                      <a:pos x="256" y="167"/>
                    </a:cxn>
                    <a:cxn ang="0">
                      <a:pos x="256" y="215"/>
                    </a:cxn>
                    <a:cxn ang="0">
                      <a:pos x="241" y="230"/>
                    </a:cxn>
                    <a:cxn ang="0">
                      <a:pos x="210" y="237"/>
                    </a:cxn>
                    <a:cxn ang="0">
                      <a:pos x="219" y="259"/>
                    </a:cxn>
                    <a:cxn ang="0">
                      <a:pos x="205" y="275"/>
                    </a:cxn>
                    <a:cxn ang="0">
                      <a:pos x="0" y="91"/>
                    </a:cxn>
                  </a:cxnLst>
                  <a:rect l="0" t="0" r="r" b="b"/>
                  <a:pathLst>
                    <a:path w="446" h="276">
                      <a:moveTo>
                        <a:pt x="0" y="91"/>
                      </a:moveTo>
                      <a:lnTo>
                        <a:pt x="21" y="76"/>
                      </a:lnTo>
                      <a:lnTo>
                        <a:pt x="36" y="44"/>
                      </a:lnTo>
                      <a:lnTo>
                        <a:pt x="51" y="44"/>
                      </a:lnTo>
                      <a:lnTo>
                        <a:pt x="57" y="16"/>
                      </a:lnTo>
                      <a:lnTo>
                        <a:pt x="81" y="16"/>
                      </a:lnTo>
                      <a:lnTo>
                        <a:pt x="96" y="0"/>
                      </a:lnTo>
                      <a:lnTo>
                        <a:pt x="123" y="6"/>
                      </a:lnTo>
                      <a:lnTo>
                        <a:pt x="195" y="6"/>
                      </a:lnTo>
                      <a:lnTo>
                        <a:pt x="205" y="16"/>
                      </a:lnTo>
                      <a:lnTo>
                        <a:pt x="210" y="16"/>
                      </a:lnTo>
                      <a:lnTo>
                        <a:pt x="219" y="16"/>
                      </a:lnTo>
                      <a:lnTo>
                        <a:pt x="234" y="31"/>
                      </a:lnTo>
                      <a:lnTo>
                        <a:pt x="307" y="54"/>
                      </a:lnTo>
                      <a:lnTo>
                        <a:pt x="358" y="60"/>
                      </a:lnTo>
                      <a:lnTo>
                        <a:pt x="400" y="44"/>
                      </a:lnTo>
                      <a:lnTo>
                        <a:pt x="424" y="60"/>
                      </a:lnTo>
                      <a:lnTo>
                        <a:pt x="445" y="60"/>
                      </a:lnTo>
                      <a:lnTo>
                        <a:pt x="400" y="136"/>
                      </a:lnTo>
                      <a:lnTo>
                        <a:pt x="343" y="136"/>
                      </a:lnTo>
                      <a:lnTo>
                        <a:pt x="313" y="167"/>
                      </a:lnTo>
                      <a:lnTo>
                        <a:pt x="277" y="161"/>
                      </a:lnTo>
                      <a:lnTo>
                        <a:pt x="256" y="167"/>
                      </a:lnTo>
                      <a:lnTo>
                        <a:pt x="256" y="215"/>
                      </a:lnTo>
                      <a:lnTo>
                        <a:pt x="241" y="230"/>
                      </a:lnTo>
                      <a:lnTo>
                        <a:pt x="210" y="237"/>
                      </a:lnTo>
                      <a:lnTo>
                        <a:pt x="219" y="259"/>
                      </a:lnTo>
                      <a:lnTo>
                        <a:pt x="205" y="275"/>
                      </a:lnTo>
                      <a:lnTo>
                        <a:pt x="0" y="91"/>
                      </a:lnTo>
                    </a:path>
                  </a:pathLst>
                </a:custGeom>
                <a:solidFill>
                  <a:srgbClr val="E87722"/>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09" name="Freeform 163">
                  <a:extLst>
                    <a:ext uri="{FF2B5EF4-FFF2-40B4-BE49-F238E27FC236}">
                      <a16:creationId xmlns:a16="http://schemas.microsoft.com/office/drawing/2014/main" id="{7275AFD1-8510-D8CA-C4A8-841A8A3DCC85}"/>
                    </a:ext>
                  </a:extLst>
                </p:cNvPr>
                <p:cNvSpPr>
                  <a:spLocks/>
                </p:cNvSpPr>
                <p:nvPr/>
              </p:nvSpPr>
              <p:spPr bwMode="auto">
                <a:xfrm>
                  <a:off x="8288598" y="4041826"/>
                  <a:ext cx="518763" cy="576638"/>
                </a:xfrm>
                <a:custGeom>
                  <a:avLst/>
                  <a:gdLst/>
                  <a:ahLst/>
                  <a:cxnLst>
                    <a:cxn ang="0">
                      <a:pos x="266" y="0"/>
                    </a:cxn>
                    <a:cxn ang="0">
                      <a:pos x="279" y="0"/>
                    </a:cxn>
                    <a:cxn ang="0">
                      <a:pos x="279" y="8"/>
                    </a:cxn>
                    <a:cxn ang="0">
                      <a:pos x="241" y="34"/>
                    </a:cxn>
                    <a:cxn ang="0">
                      <a:pos x="148" y="123"/>
                    </a:cxn>
                    <a:cxn ang="0">
                      <a:pos x="122" y="156"/>
                    </a:cxn>
                    <a:cxn ang="0">
                      <a:pos x="76" y="220"/>
                    </a:cxn>
                    <a:cxn ang="0">
                      <a:pos x="59" y="249"/>
                    </a:cxn>
                    <a:cxn ang="0">
                      <a:pos x="50" y="271"/>
                    </a:cxn>
                    <a:cxn ang="0">
                      <a:pos x="42" y="254"/>
                    </a:cxn>
                    <a:cxn ang="0">
                      <a:pos x="46" y="237"/>
                    </a:cxn>
                    <a:cxn ang="0">
                      <a:pos x="0" y="216"/>
                    </a:cxn>
                    <a:cxn ang="0">
                      <a:pos x="4" y="211"/>
                    </a:cxn>
                    <a:cxn ang="0">
                      <a:pos x="59" y="233"/>
                    </a:cxn>
                    <a:cxn ang="0">
                      <a:pos x="97" y="173"/>
                    </a:cxn>
                    <a:cxn ang="0">
                      <a:pos x="110" y="152"/>
                    </a:cxn>
                    <a:cxn ang="0">
                      <a:pos x="220" y="46"/>
                    </a:cxn>
                    <a:cxn ang="0">
                      <a:pos x="258" y="0"/>
                    </a:cxn>
                    <a:cxn ang="0">
                      <a:pos x="266" y="0"/>
                    </a:cxn>
                  </a:cxnLst>
                  <a:rect l="0" t="0" r="r" b="b"/>
                  <a:pathLst>
                    <a:path w="279" h="271">
                      <a:moveTo>
                        <a:pt x="266" y="0"/>
                      </a:moveTo>
                      <a:lnTo>
                        <a:pt x="279" y="0"/>
                      </a:lnTo>
                      <a:lnTo>
                        <a:pt x="279" y="8"/>
                      </a:lnTo>
                      <a:lnTo>
                        <a:pt x="241" y="34"/>
                      </a:lnTo>
                      <a:lnTo>
                        <a:pt x="148" y="123"/>
                      </a:lnTo>
                      <a:lnTo>
                        <a:pt x="122" y="156"/>
                      </a:lnTo>
                      <a:lnTo>
                        <a:pt x="76" y="220"/>
                      </a:lnTo>
                      <a:lnTo>
                        <a:pt x="59" y="249"/>
                      </a:lnTo>
                      <a:lnTo>
                        <a:pt x="50" y="271"/>
                      </a:lnTo>
                      <a:lnTo>
                        <a:pt x="42" y="254"/>
                      </a:lnTo>
                      <a:lnTo>
                        <a:pt x="46" y="237"/>
                      </a:lnTo>
                      <a:lnTo>
                        <a:pt x="0" y="216"/>
                      </a:lnTo>
                      <a:lnTo>
                        <a:pt x="4" y="211"/>
                      </a:lnTo>
                      <a:lnTo>
                        <a:pt x="59" y="233"/>
                      </a:lnTo>
                      <a:lnTo>
                        <a:pt x="97" y="173"/>
                      </a:lnTo>
                      <a:lnTo>
                        <a:pt x="110" y="152"/>
                      </a:lnTo>
                      <a:lnTo>
                        <a:pt x="220" y="46"/>
                      </a:lnTo>
                      <a:lnTo>
                        <a:pt x="258" y="0"/>
                      </a:lnTo>
                      <a:lnTo>
                        <a:pt x="266" y="0"/>
                      </a:lnTo>
                      <a:close/>
                    </a:path>
                  </a:pathLst>
                </a:custGeom>
                <a:solidFill>
                  <a:srgbClr val="E87722"/>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0" name="Freeform 164">
                  <a:extLst>
                    <a:ext uri="{FF2B5EF4-FFF2-40B4-BE49-F238E27FC236}">
                      <a16:creationId xmlns:a16="http://schemas.microsoft.com/office/drawing/2014/main" id="{8999FD67-CBB2-897F-B487-D997E86A530E}"/>
                    </a:ext>
                  </a:extLst>
                </p:cNvPr>
                <p:cNvSpPr>
                  <a:spLocks/>
                </p:cNvSpPr>
                <p:nvPr/>
              </p:nvSpPr>
              <p:spPr bwMode="auto">
                <a:xfrm>
                  <a:off x="7895595" y="4468688"/>
                  <a:ext cx="361562" cy="82377"/>
                </a:xfrm>
                <a:custGeom>
                  <a:avLst/>
                  <a:gdLst/>
                  <a:ahLst/>
                  <a:cxnLst>
                    <a:cxn ang="0">
                      <a:pos x="161" y="0"/>
                    </a:cxn>
                    <a:cxn ang="0">
                      <a:pos x="191" y="4"/>
                    </a:cxn>
                    <a:cxn ang="0">
                      <a:pos x="195" y="8"/>
                    </a:cxn>
                    <a:cxn ang="0">
                      <a:pos x="195" y="12"/>
                    </a:cxn>
                    <a:cxn ang="0">
                      <a:pos x="174" y="12"/>
                    </a:cxn>
                    <a:cxn ang="0">
                      <a:pos x="153" y="12"/>
                    </a:cxn>
                    <a:cxn ang="0">
                      <a:pos x="76" y="21"/>
                    </a:cxn>
                    <a:cxn ang="0">
                      <a:pos x="17" y="34"/>
                    </a:cxn>
                    <a:cxn ang="0">
                      <a:pos x="5" y="42"/>
                    </a:cxn>
                    <a:cxn ang="0">
                      <a:pos x="0" y="38"/>
                    </a:cxn>
                    <a:cxn ang="0">
                      <a:pos x="9" y="29"/>
                    </a:cxn>
                    <a:cxn ang="0">
                      <a:pos x="21" y="25"/>
                    </a:cxn>
                    <a:cxn ang="0">
                      <a:pos x="51" y="21"/>
                    </a:cxn>
                    <a:cxn ang="0">
                      <a:pos x="140" y="4"/>
                    </a:cxn>
                    <a:cxn ang="0">
                      <a:pos x="161" y="0"/>
                    </a:cxn>
                  </a:cxnLst>
                  <a:rect l="0" t="0" r="r" b="b"/>
                  <a:pathLst>
                    <a:path w="195" h="42">
                      <a:moveTo>
                        <a:pt x="161" y="0"/>
                      </a:moveTo>
                      <a:lnTo>
                        <a:pt x="191" y="4"/>
                      </a:lnTo>
                      <a:lnTo>
                        <a:pt x="195" y="8"/>
                      </a:lnTo>
                      <a:lnTo>
                        <a:pt x="195" y="12"/>
                      </a:lnTo>
                      <a:lnTo>
                        <a:pt x="174" y="12"/>
                      </a:lnTo>
                      <a:lnTo>
                        <a:pt x="153" y="12"/>
                      </a:lnTo>
                      <a:lnTo>
                        <a:pt x="76" y="21"/>
                      </a:lnTo>
                      <a:lnTo>
                        <a:pt x="17" y="34"/>
                      </a:lnTo>
                      <a:lnTo>
                        <a:pt x="5" y="42"/>
                      </a:lnTo>
                      <a:lnTo>
                        <a:pt x="0" y="38"/>
                      </a:lnTo>
                      <a:lnTo>
                        <a:pt x="9" y="29"/>
                      </a:lnTo>
                      <a:lnTo>
                        <a:pt x="21" y="25"/>
                      </a:lnTo>
                      <a:lnTo>
                        <a:pt x="51" y="21"/>
                      </a:lnTo>
                      <a:lnTo>
                        <a:pt x="140" y="4"/>
                      </a:lnTo>
                      <a:lnTo>
                        <a:pt x="161" y="0"/>
                      </a:lnTo>
                      <a:close/>
                    </a:path>
                  </a:pathLst>
                </a:custGeom>
                <a:solidFill>
                  <a:srgbClr val="E87722"/>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1" name="Freeform 165">
                  <a:extLst>
                    <a:ext uri="{FF2B5EF4-FFF2-40B4-BE49-F238E27FC236}">
                      <a16:creationId xmlns:a16="http://schemas.microsoft.com/office/drawing/2014/main" id="{97B259C7-7CA2-D30D-539A-62DB7B274316}"/>
                    </a:ext>
                  </a:extLst>
                </p:cNvPr>
                <p:cNvSpPr>
                  <a:spLocks/>
                </p:cNvSpPr>
                <p:nvPr/>
              </p:nvSpPr>
              <p:spPr bwMode="auto">
                <a:xfrm>
                  <a:off x="8901682" y="2341867"/>
                  <a:ext cx="117901" cy="359463"/>
                </a:xfrm>
                <a:custGeom>
                  <a:avLst/>
                  <a:gdLst/>
                  <a:ahLst/>
                  <a:cxnLst>
                    <a:cxn ang="0">
                      <a:pos x="59" y="174"/>
                    </a:cxn>
                    <a:cxn ang="0">
                      <a:pos x="55" y="178"/>
                    </a:cxn>
                    <a:cxn ang="0">
                      <a:pos x="38" y="170"/>
                    </a:cxn>
                    <a:cxn ang="0">
                      <a:pos x="17" y="136"/>
                    </a:cxn>
                    <a:cxn ang="0">
                      <a:pos x="25" y="106"/>
                    </a:cxn>
                    <a:cxn ang="0">
                      <a:pos x="12" y="89"/>
                    </a:cxn>
                    <a:cxn ang="0">
                      <a:pos x="12" y="68"/>
                    </a:cxn>
                    <a:cxn ang="0">
                      <a:pos x="0" y="38"/>
                    </a:cxn>
                    <a:cxn ang="0">
                      <a:pos x="0" y="0"/>
                    </a:cxn>
                    <a:cxn ang="0">
                      <a:pos x="17" y="0"/>
                    </a:cxn>
                    <a:cxn ang="0">
                      <a:pos x="42" y="123"/>
                    </a:cxn>
                    <a:cxn ang="0">
                      <a:pos x="59" y="174"/>
                    </a:cxn>
                  </a:cxnLst>
                  <a:rect l="0" t="0" r="r" b="b"/>
                  <a:pathLst>
                    <a:path w="59" h="178">
                      <a:moveTo>
                        <a:pt x="59" y="174"/>
                      </a:moveTo>
                      <a:lnTo>
                        <a:pt x="55" y="178"/>
                      </a:lnTo>
                      <a:lnTo>
                        <a:pt x="38" y="170"/>
                      </a:lnTo>
                      <a:lnTo>
                        <a:pt x="17" y="136"/>
                      </a:lnTo>
                      <a:lnTo>
                        <a:pt x="25" y="106"/>
                      </a:lnTo>
                      <a:lnTo>
                        <a:pt x="12" y="89"/>
                      </a:lnTo>
                      <a:lnTo>
                        <a:pt x="12" y="68"/>
                      </a:lnTo>
                      <a:lnTo>
                        <a:pt x="0" y="38"/>
                      </a:lnTo>
                      <a:lnTo>
                        <a:pt x="0" y="0"/>
                      </a:lnTo>
                      <a:lnTo>
                        <a:pt x="17" y="0"/>
                      </a:lnTo>
                      <a:lnTo>
                        <a:pt x="42" y="123"/>
                      </a:lnTo>
                      <a:lnTo>
                        <a:pt x="59" y="174"/>
                      </a:lnTo>
                      <a:close/>
                    </a:path>
                  </a:pathLst>
                </a:custGeom>
                <a:solidFill>
                  <a:srgbClr val="E87722"/>
                </a:solidFill>
                <a:ln w="1587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2" name="Freeform 166">
                  <a:extLst>
                    <a:ext uri="{FF2B5EF4-FFF2-40B4-BE49-F238E27FC236}">
                      <a16:creationId xmlns:a16="http://schemas.microsoft.com/office/drawing/2014/main" id="{CD44ADE8-7474-1979-8899-D0775CEB4741}"/>
                    </a:ext>
                  </a:extLst>
                </p:cNvPr>
                <p:cNvSpPr>
                  <a:spLocks/>
                </p:cNvSpPr>
                <p:nvPr/>
              </p:nvSpPr>
              <p:spPr bwMode="auto">
                <a:xfrm>
                  <a:off x="8815221" y="2341867"/>
                  <a:ext cx="78600" cy="59910"/>
                </a:xfrm>
                <a:custGeom>
                  <a:avLst/>
                  <a:gdLst/>
                  <a:ahLst/>
                  <a:cxnLst>
                    <a:cxn ang="0">
                      <a:pos x="46" y="0"/>
                    </a:cxn>
                    <a:cxn ang="0">
                      <a:pos x="42" y="17"/>
                    </a:cxn>
                    <a:cxn ang="0">
                      <a:pos x="46" y="34"/>
                    </a:cxn>
                    <a:cxn ang="0">
                      <a:pos x="38" y="34"/>
                    </a:cxn>
                    <a:cxn ang="0">
                      <a:pos x="17" y="34"/>
                    </a:cxn>
                    <a:cxn ang="0">
                      <a:pos x="8" y="30"/>
                    </a:cxn>
                    <a:cxn ang="0">
                      <a:pos x="8" y="17"/>
                    </a:cxn>
                    <a:cxn ang="0">
                      <a:pos x="0" y="0"/>
                    </a:cxn>
                    <a:cxn ang="0">
                      <a:pos x="46" y="0"/>
                    </a:cxn>
                  </a:cxnLst>
                  <a:rect l="0" t="0" r="r" b="b"/>
                  <a:pathLst>
                    <a:path w="46" h="34">
                      <a:moveTo>
                        <a:pt x="46" y="0"/>
                      </a:moveTo>
                      <a:lnTo>
                        <a:pt x="42" y="17"/>
                      </a:lnTo>
                      <a:lnTo>
                        <a:pt x="46" y="34"/>
                      </a:lnTo>
                      <a:lnTo>
                        <a:pt x="38" y="34"/>
                      </a:lnTo>
                      <a:lnTo>
                        <a:pt x="17" y="34"/>
                      </a:lnTo>
                      <a:lnTo>
                        <a:pt x="8" y="30"/>
                      </a:lnTo>
                      <a:lnTo>
                        <a:pt x="8" y="17"/>
                      </a:lnTo>
                      <a:lnTo>
                        <a:pt x="0" y="0"/>
                      </a:lnTo>
                      <a:lnTo>
                        <a:pt x="46" y="0"/>
                      </a:lnTo>
                      <a:close/>
                    </a:path>
                  </a:pathLst>
                </a:custGeom>
                <a:solidFill>
                  <a:srgbClr val="E87722"/>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3" name="Freeform 167">
                  <a:extLst>
                    <a:ext uri="{FF2B5EF4-FFF2-40B4-BE49-F238E27FC236}">
                      <a16:creationId xmlns:a16="http://schemas.microsoft.com/office/drawing/2014/main" id="{F681E7B0-05CE-0061-3E40-3821FFD6870B}"/>
                    </a:ext>
                  </a:extLst>
                </p:cNvPr>
                <p:cNvSpPr>
                  <a:spLocks/>
                </p:cNvSpPr>
                <p:nvPr/>
              </p:nvSpPr>
              <p:spPr bwMode="auto">
                <a:xfrm>
                  <a:off x="9035303" y="3225546"/>
                  <a:ext cx="235801" cy="681481"/>
                </a:xfrm>
                <a:custGeom>
                  <a:avLst/>
                  <a:gdLst/>
                  <a:ahLst/>
                  <a:cxnLst>
                    <a:cxn ang="0">
                      <a:pos x="97" y="0"/>
                    </a:cxn>
                    <a:cxn ang="0">
                      <a:pos x="110" y="30"/>
                    </a:cxn>
                    <a:cxn ang="0">
                      <a:pos x="126" y="102"/>
                    </a:cxn>
                    <a:cxn ang="0">
                      <a:pos x="126" y="127"/>
                    </a:cxn>
                    <a:cxn ang="0">
                      <a:pos x="122" y="157"/>
                    </a:cxn>
                    <a:cxn ang="0">
                      <a:pos x="114" y="216"/>
                    </a:cxn>
                    <a:cxn ang="0">
                      <a:pos x="97" y="313"/>
                    </a:cxn>
                    <a:cxn ang="0">
                      <a:pos x="67" y="305"/>
                    </a:cxn>
                    <a:cxn ang="0">
                      <a:pos x="4" y="330"/>
                    </a:cxn>
                    <a:cxn ang="0">
                      <a:pos x="0" y="330"/>
                    </a:cxn>
                    <a:cxn ang="0">
                      <a:pos x="0" y="322"/>
                    </a:cxn>
                    <a:cxn ang="0">
                      <a:pos x="67" y="284"/>
                    </a:cxn>
                    <a:cxn ang="0">
                      <a:pos x="93" y="280"/>
                    </a:cxn>
                    <a:cxn ang="0">
                      <a:pos x="114" y="148"/>
                    </a:cxn>
                    <a:cxn ang="0">
                      <a:pos x="114" y="72"/>
                    </a:cxn>
                    <a:cxn ang="0">
                      <a:pos x="93" y="4"/>
                    </a:cxn>
                    <a:cxn ang="0">
                      <a:pos x="93" y="0"/>
                    </a:cxn>
                    <a:cxn ang="0">
                      <a:pos x="97" y="0"/>
                    </a:cxn>
                  </a:cxnLst>
                  <a:rect l="0" t="0" r="r" b="b"/>
                  <a:pathLst>
                    <a:path w="126" h="330">
                      <a:moveTo>
                        <a:pt x="97" y="0"/>
                      </a:moveTo>
                      <a:lnTo>
                        <a:pt x="110" y="30"/>
                      </a:lnTo>
                      <a:lnTo>
                        <a:pt x="126" y="102"/>
                      </a:lnTo>
                      <a:lnTo>
                        <a:pt x="126" y="127"/>
                      </a:lnTo>
                      <a:lnTo>
                        <a:pt x="122" y="157"/>
                      </a:lnTo>
                      <a:lnTo>
                        <a:pt x="114" y="216"/>
                      </a:lnTo>
                      <a:lnTo>
                        <a:pt x="97" y="313"/>
                      </a:lnTo>
                      <a:lnTo>
                        <a:pt x="67" y="305"/>
                      </a:lnTo>
                      <a:lnTo>
                        <a:pt x="4" y="330"/>
                      </a:lnTo>
                      <a:lnTo>
                        <a:pt x="0" y="330"/>
                      </a:lnTo>
                      <a:lnTo>
                        <a:pt x="0" y="322"/>
                      </a:lnTo>
                      <a:lnTo>
                        <a:pt x="67" y="284"/>
                      </a:lnTo>
                      <a:lnTo>
                        <a:pt x="93" y="280"/>
                      </a:lnTo>
                      <a:lnTo>
                        <a:pt x="114" y="148"/>
                      </a:lnTo>
                      <a:lnTo>
                        <a:pt x="114" y="72"/>
                      </a:lnTo>
                      <a:lnTo>
                        <a:pt x="93" y="4"/>
                      </a:lnTo>
                      <a:lnTo>
                        <a:pt x="93" y="0"/>
                      </a:lnTo>
                      <a:lnTo>
                        <a:pt x="97" y="0"/>
                      </a:lnTo>
                      <a:close/>
                    </a:path>
                  </a:pathLst>
                </a:custGeom>
                <a:solidFill>
                  <a:srgbClr val="E87722"/>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4" name="Freeform 168">
                  <a:extLst>
                    <a:ext uri="{FF2B5EF4-FFF2-40B4-BE49-F238E27FC236}">
                      <a16:creationId xmlns:a16="http://schemas.microsoft.com/office/drawing/2014/main" id="{DFB4190D-0655-223E-1C38-F94F0DACA7FB}"/>
                    </a:ext>
                  </a:extLst>
                </p:cNvPr>
                <p:cNvSpPr>
                  <a:spLocks/>
                </p:cNvSpPr>
                <p:nvPr/>
              </p:nvSpPr>
              <p:spPr bwMode="auto">
                <a:xfrm>
                  <a:off x="9019582" y="2701330"/>
                  <a:ext cx="196501" cy="509239"/>
                </a:xfrm>
                <a:custGeom>
                  <a:avLst/>
                  <a:gdLst/>
                  <a:ahLst/>
                  <a:cxnLst>
                    <a:cxn ang="0">
                      <a:pos x="0" y="4"/>
                    </a:cxn>
                    <a:cxn ang="0">
                      <a:pos x="4" y="0"/>
                    </a:cxn>
                    <a:cxn ang="0">
                      <a:pos x="29" y="72"/>
                    </a:cxn>
                    <a:cxn ang="0">
                      <a:pos x="59" y="131"/>
                    </a:cxn>
                    <a:cxn ang="0">
                      <a:pos x="97" y="211"/>
                    </a:cxn>
                    <a:cxn ang="0">
                      <a:pos x="110" y="241"/>
                    </a:cxn>
                    <a:cxn ang="0">
                      <a:pos x="105" y="241"/>
                    </a:cxn>
                    <a:cxn ang="0">
                      <a:pos x="67" y="186"/>
                    </a:cxn>
                    <a:cxn ang="0">
                      <a:pos x="67" y="161"/>
                    </a:cxn>
                    <a:cxn ang="0">
                      <a:pos x="34" y="131"/>
                    </a:cxn>
                    <a:cxn ang="0">
                      <a:pos x="21" y="123"/>
                    </a:cxn>
                    <a:cxn ang="0">
                      <a:pos x="0" y="4"/>
                    </a:cxn>
                  </a:cxnLst>
                  <a:rect l="0" t="0" r="r" b="b"/>
                  <a:pathLst>
                    <a:path w="110" h="241">
                      <a:moveTo>
                        <a:pt x="0" y="4"/>
                      </a:moveTo>
                      <a:lnTo>
                        <a:pt x="4" y="0"/>
                      </a:lnTo>
                      <a:lnTo>
                        <a:pt x="29" y="72"/>
                      </a:lnTo>
                      <a:lnTo>
                        <a:pt x="59" y="131"/>
                      </a:lnTo>
                      <a:lnTo>
                        <a:pt x="97" y="211"/>
                      </a:lnTo>
                      <a:lnTo>
                        <a:pt x="110" y="241"/>
                      </a:lnTo>
                      <a:lnTo>
                        <a:pt x="105" y="241"/>
                      </a:lnTo>
                      <a:lnTo>
                        <a:pt x="67" y="186"/>
                      </a:lnTo>
                      <a:lnTo>
                        <a:pt x="67" y="161"/>
                      </a:lnTo>
                      <a:lnTo>
                        <a:pt x="34" y="131"/>
                      </a:lnTo>
                      <a:lnTo>
                        <a:pt x="21" y="123"/>
                      </a:lnTo>
                      <a:lnTo>
                        <a:pt x="0" y="4"/>
                      </a:lnTo>
                      <a:close/>
                    </a:path>
                  </a:pathLst>
                </a:custGeom>
                <a:solidFill>
                  <a:srgbClr val="E87722"/>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5" name="Freeform 169">
                  <a:extLst>
                    <a:ext uri="{FF2B5EF4-FFF2-40B4-BE49-F238E27FC236}">
                      <a16:creationId xmlns:a16="http://schemas.microsoft.com/office/drawing/2014/main" id="{653520D6-6E29-AD83-F573-235B547E0373}"/>
                    </a:ext>
                  </a:extLst>
                </p:cNvPr>
                <p:cNvSpPr>
                  <a:spLocks/>
                </p:cNvSpPr>
                <p:nvPr/>
              </p:nvSpPr>
              <p:spPr bwMode="auto">
                <a:xfrm>
                  <a:off x="8815221" y="3907027"/>
                  <a:ext cx="212221" cy="157265"/>
                </a:xfrm>
                <a:custGeom>
                  <a:avLst/>
                  <a:gdLst/>
                  <a:ahLst/>
                  <a:cxnLst>
                    <a:cxn ang="0">
                      <a:pos x="114" y="0"/>
                    </a:cxn>
                    <a:cxn ang="0">
                      <a:pos x="114" y="4"/>
                    </a:cxn>
                    <a:cxn ang="0">
                      <a:pos x="38" y="42"/>
                    </a:cxn>
                    <a:cxn ang="0">
                      <a:pos x="4" y="72"/>
                    </a:cxn>
                    <a:cxn ang="0">
                      <a:pos x="0" y="68"/>
                    </a:cxn>
                    <a:cxn ang="0">
                      <a:pos x="13" y="51"/>
                    </a:cxn>
                    <a:cxn ang="0">
                      <a:pos x="13" y="42"/>
                    </a:cxn>
                    <a:cxn ang="0">
                      <a:pos x="30" y="38"/>
                    </a:cxn>
                    <a:cxn ang="0">
                      <a:pos x="97" y="4"/>
                    </a:cxn>
                    <a:cxn ang="0">
                      <a:pos x="114" y="0"/>
                    </a:cxn>
                  </a:cxnLst>
                  <a:rect l="0" t="0" r="r" b="b"/>
                  <a:pathLst>
                    <a:path w="114" h="72">
                      <a:moveTo>
                        <a:pt x="114" y="0"/>
                      </a:moveTo>
                      <a:lnTo>
                        <a:pt x="114" y="4"/>
                      </a:lnTo>
                      <a:lnTo>
                        <a:pt x="38" y="42"/>
                      </a:lnTo>
                      <a:lnTo>
                        <a:pt x="4" y="72"/>
                      </a:lnTo>
                      <a:lnTo>
                        <a:pt x="0" y="68"/>
                      </a:lnTo>
                      <a:lnTo>
                        <a:pt x="13" y="51"/>
                      </a:lnTo>
                      <a:lnTo>
                        <a:pt x="13" y="42"/>
                      </a:lnTo>
                      <a:lnTo>
                        <a:pt x="30" y="38"/>
                      </a:lnTo>
                      <a:lnTo>
                        <a:pt x="97" y="4"/>
                      </a:lnTo>
                      <a:lnTo>
                        <a:pt x="114" y="0"/>
                      </a:lnTo>
                      <a:close/>
                    </a:path>
                  </a:pathLst>
                </a:custGeom>
                <a:solidFill>
                  <a:srgbClr val="E87722"/>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861" name="Group 860">
                <a:extLst>
                  <a:ext uri="{FF2B5EF4-FFF2-40B4-BE49-F238E27FC236}">
                    <a16:creationId xmlns:a16="http://schemas.microsoft.com/office/drawing/2014/main" id="{18104228-479A-B5A7-B1E8-1979B8A839E0}"/>
                  </a:ext>
                </a:extLst>
              </p:cNvPr>
              <p:cNvGrpSpPr/>
              <p:nvPr/>
            </p:nvGrpSpPr>
            <p:grpSpPr>
              <a:xfrm>
                <a:off x="380538" y="3249555"/>
                <a:ext cx="2579005" cy="1287991"/>
                <a:chOff x="380538" y="3249555"/>
                <a:chExt cx="2579005" cy="1287991"/>
              </a:xfrm>
            </p:grpSpPr>
            <p:pic>
              <p:nvPicPr>
                <p:cNvPr id="14" name="Picture 14" descr="https://wellcareportal19.wellcare.com/sites/ICS/Icons/Miscellaneous/ICN_DirectionLocation_WhiteOrange100.png">
                  <a:extLst>
                    <a:ext uri="{FF2B5EF4-FFF2-40B4-BE49-F238E27FC236}">
                      <a16:creationId xmlns:a16="http://schemas.microsoft.com/office/drawing/2014/main" id="{00283E30-C646-A457-239D-F7E0DBADA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538" y="3756464"/>
                  <a:ext cx="320040" cy="32004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FE0592B-91FA-C7EF-8396-D8395182A835}"/>
                    </a:ext>
                  </a:extLst>
                </p:cNvPr>
                <p:cNvSpPr txBox="1"/>
                <p:nvPr/>
              </p:nvSpPr>
              <p:spPr>
                <a:xfrm>
                  <a:off x="781019" y="3808762"/>
                  <a:ext cx="1986546" cy="215444"/>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100 Counties</a:t>
                  </a:r>
                </a:p>
              </p:txBody>
            </p:sp>
            <p:pic>
              <p:nvPicPr>
                <p:cNvPr id="13" name="Picture 12" descr="Icon&#10;&#10;Description automatically generated">
                  <a:extLst>
                    <a:ext uri="{FF2B5EF4-FFF2-40B4-BE49-F238E27FC236}">
                      <a16:creationId xmlns:a16="http://schemas.microsoft.com/office/drawing/2014/main" id="{A399D37C-50BB-8AF9-9C5F-8F0D29D0E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38" y="3300939"/>
                  <a:ext cx="320040" cy="320040"/>
                </a:xfrm>
                <a:prstGeom prst="rect">
                  <a:avLst/>
                </a:prstGeom>
                <a:effectLst>
                  <a:outerShdw blurRad="50800" dist="38100" dir="5400000" algn="t" rotWithShape="0">
                    <a:prstClr val="black">
                      <a:alpha val="40000"/>
                    </a:prstClr>
                  </a:outerShdw>
                </a:effectLst>
              </p:spPr>
            </p:pic>
            <p:sp>
              <p:nvSpPr>
                <p:cNvPr id="17" name="TextBox 16">
                  <a:extLst>
                    <a:ext uri="{FF2B5EF4-FFF2-40B4-BE49-F238E27FC236}">
                      <a16:creationId xmlns:a16="http://schemas.microsoft.com/office/drawing/2014/main" id="{E6FA3B87-4D9C-5A79-A30A-EBEEC9A8E9CA}"/>
                    </a:ext>
                  </a:extLst>
                </p:cNvPr>
                <p:cNvSpPr txBox="1"/>
                <p:nvPr/>
              </p:nvSpPr>
              <p:spPr>
                <a:xfrm>
                  <a:off x="781018" y="3249555"/>
                  <a:ext cx="2178525" cy="430887"/>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2</a:t>
                  </a:r>
                  <a:r>
                    <a:rPr kumimoji="0" lang="en-US" b="0" i="0" u="none" strike="noStrike" kern="1200" cap="none" spc="0" normalizeH="0" baseline="3000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nd</a:t>
                  </a: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largest Medicaid health plan in the state</a:t>
                  </a:r>
                </a:p>
              </p:txBody>
            </p:sp>
            <p:sp>
              <p:nvSpPr>
                <p:cNvPr id="19" name="TextBox 18">
                  <a:extLst>
                    <a:ext uri="{FF2B5EF4-FFF2-40B4-BE49-F238E27FC236}">
                      <a16:creationId xmlns:a16="http://schemas.microsoft.com/office/drawing/2014/main" id="{E34A96E3-21BF-C420-A579-250E921C5F96}"/>
                    </a:ext>
                  </a:extLst>
                </p:cNvPr>
                <p:cNvSpPr txBox="1"/>
                <p:nvPr/>
              </p:nvSpPr>
              <p:spPr>
                <a:xfrm>
                  <a:off x="760043" y="4198992"/>
                  <a:ext cx="2007522" cy="338554"/>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402,972 Members*</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21.5% Market Share</a:t>
                  </a:r>
                </a:p>
              </p:txBody>
            </p:sp>
            <p:pic>
              <p:nvPicPr>
                <p:cNvPr id="20" name="Picture 19">
                  <a:extLst>
                    <a:ext uri="{FF2B5EF4-FFF2-40B4-BE49-F238E27FC236}">
                      <a16:creationId xmlns:a16="http://schemas.microsoft.com/office/drawing/2014/main" id="{AE40549A-7110-2555-35BF-3ECACF1BC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538" y="4213896"/>
                  <a:ext cx="320040" cy="320040"/>
                </a:xfrm>
                <a:prstGeom prst="rect">
                  <a:avLst/>
                </a:prstGeom>
                <a:effectLst>
                  <a:outerShdw blurRad="50800" dist="38100" dir="5400000" algn="t" rotWithShape="0">
                    <a:prstClr val="black">
                      <a:alpha val="40000"/>
                    </a:prstClr>
                  </a:outerShdw>
                </a:effectLst>
              </p:spPr>
            </p:pic>
          </p:grpSp>
          <p:grpSp>
            <p:nvGrpSpPr>
              <p:cNvPr id="716" name="Group 715">
                <a:extLst>
                  <a:ext uri="{FF2B5EF4-FFF2-40B4-BE49-F238E27FC236}">
                    <a16:creationId xmlns:a16="http://schemas.microsoft.com/office/drawing/2014/main" id="{A46DE6B3-5D66-09D1-05A5-47498295EACA}"/>
                  </a:ext>
                </a:extLst>
              </p:cNvPr>
              <p:cNvGrpSpPr/>
              <p:nvPr/>
            </p:nvGrpSpPr>
            <p:grpSpPr>
              <a:xfrm>
                <a:off x="854655" y="2569132"/>
                <a:ext cx="1473832" cy="522285"/>
                <a:chOff x="684026" y="3208957"/>
                <a:chExt cx="1930537" cy="684128"/>
              </a:xfrm>
            </p:grpSpPr>
            <p:sp>
              <p:nvSpPr>
                <p:cNvPr id="11" name="Rectangle 10">
                  <a:extLst>
                    <a:ext uri="{FF2B5EF4-FFF2-40B4-BE49-F238E27FC236}">
                      <a16:creationId xmlns:a16="http://schemas.microsoft.com/office/drawing/2014/main" id="{FE2A74CE-72CF-5736-46EA-4801581B3DBE}"/>
                    </a:ext>
                  </a:extLst>
                </p:cNvPr>
                <p:cNvSpPr/>
                <p:nvPr/>
              </p:nvSpPr>
              <p:spPr>
                <a:xfrm>
                  <a:off x="698231" y="3208957"/>
                  <a:ext cx="1916332" cy="684128"/>
                </a:xfrm>
                <a:prstGeom prst="rect">
                  <a:avLst/>
                </a:prstGeom>
                <a:solidFill>
                  <a:srgbClr val="E777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3" name="Picture 22" descr="Logo&#10;&#10;Description automatically generated">
                  <a:extLst>
                    <a:ext uri="{FF2B5EF4-FFF2-40B4-BE49-F238E27FC236}">
                      <a16:creationId xmlns:a16="http://schemas.microsoft.com/office/drawing/2014/main" id="{C6C15DEA-942C-AD03-1FD9-08D74F73FF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26" y="3330155"/>
                  <a:ext cx="1887374" cy="421932"/>
                </a:xfrm>
                <a:prstGeom prst="rect">
                  <a:avLst/>
                </a:prstGeom>
              </p:spPr>
            </p:pic>
          </p:grpSp>
        </p:grpSp>
        <p:grpSp>
          <p:nvGrpSpPr>
            <p:cNvPr id="863" name="Group 862">
              <a:extLst>
                <a:ext uri="{FF2B5EF4-FFF2-40B4-BE49-F238E27FC236}">
                  <a16:creationId xmlns:a16="http://schemas.microsoft.com/office/drawing/2014/main" id="{4C2595E5-17E8-6438-7E40-1F3A47A370D7}"/>
                </a:ext>
              </a:extLst>
            </p:cNvPr>
            <p:cNvGrpSpPr/>
            <p:nvPr/>
          </p:nvGrpSpPr>
          <p:grpSpPr>
            <a:xfrm>
              <a:off x="3206330" y="792052"/>
              <a:ext cx="2895034" cy="3787604"/>
              <a:chOff x="3206330" y="792052"/>
              <a:chExt cx="2895034" cy="3787604"/>
            </a:xfrm>
          </p:grpSpPr>
          <p:cxnSp>
            <p:nvCxnSpPr>
              <p:cNvPr id="37" name="Straight Connector 36">
                <a:extLst>
                  <a:ext uri="{FF2B5EF4-FFF2-40B4-BE49-F238E27FC236}">
                    <a16:creationId xmlns:a16="http://schemas.microsoft.com/office/drawing/2014/main" id="{B067B54B-57D2-ED39-0E6C-2C191BCAF03D}"/>
                  </a:ext>
                </a:extLst>
              </p:cNvPr>
              <p:cNvCxnSpPr>
                <a:cxnSpLocks/>
              </p:cNvCxnSpPr>
              <p:nvPr/>
            </p:nvCxnSpPr>
            <p:spPr>
              <a:xfrm>
                <a:off x="6101364" y="798202"/>
                <a:ext cx="0" cy="3705474"/>
              </a:xfrm>
              <a:prstGeom prst="line">
                <a:avLst/>
              </a:prstGeom>
              <a:noFill/>
              <a:ln w="12700" cap="flat" cmpd="sng" algn="ctr">
                <a:solidFill>
                  <a:srgbClr val="152B51"/>
                </a:solidFill>
                <a:prstDash val="dash"/>
                <a:miter lim="800000"/>
              </a:ln>
              <a:effectLst/>
            </p:spPr>
          </p:cxnSp>
          <p:sp>
            <p:nvSpPr>
              <p:cNvPr id="6" name="Rectangle 5">
                <a:extLst>
                  <a:ext uri="{FF2B5EF4-FFF2-40B4-BE49-F238E27FC236}">
                    <a16:creationId xmlns:a16="http://schemas.microsoft.com/office/drawing/2014/main" id="{C5B6035E-CE07-C812-895D-0C3D7BAEAB7D}"/>
                  </a:ext>
                </a:extLst>
              </p:cNvPr>
              <p:cNvSpPr/>
              <p:nvPr/>
            </p:nvSpPr>
            <p:spPr>
              <a:xfrm>
                <a:off x="3206330" y="792052"/>
                <a:ext cx="2807208"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A1A3"/>
                    </a:solidFill>
                    <a:effectLst/>
                    <a:uLnTx/>
                    <a:uFillTx/>
                    <a:latin typeface="Calibri"/>
                    <a:ea typeface="+mn-ea"/>
                    <a:cs typeface="+mn-cs"/>
                  </a:rPr>
                  <a:t>MEDICARE</a:t>
                </a:r>
                <a:endParaRPr kumimoji="0" lang="en-US" sz="1600" b="1" i="0" u="none" strike="noStrike" kern="1200" cap="none" spc="0" normalizeH="0" baseline="0" noProof="0" dirty="0">
                  <a:ln>
                    <a:noFill/>
                  </a:ln>
                  <a:solidFill>
                    <a:srgbClr val="1AA1A3"/>
                  </a:solidFill>
                  <a:effectLst/>
                  <a:uLnTx/>
                  <a:uFillTx/>
                  <a:latin typeface="Calibri"/>
                  <a:ea typeface="+mn-ea"/>
                  <a:cs typeface="+mn-cs"/>
                </a:endParaRPr>
              </a:p>
            </p:txBody>
          </p:sp>
          <p:grpSp>
            <p:nvGrpSpPr>
              <p:cNvPr id="724" name="Group 723">
                <a:extLst>
                  <a:ext uri="{FF2B5EF4-FFF2-40B4-BE49-F238E27FC236}">
                    <a16:creationId xmlns:a16="http://schemas.microsoft.com/office/drawing/2014/main" id="{01613BBB-3B44-EC19-B40A-E4BFBD75078D}"/>
                  </a:ext>
                </a:extLst>
              </p:cNvPr>
              <p:cNvGrpSpPr/>
              <p:nvPr/>
            </p:nvGrpSpPr>
            <p:grpSpPr>
              <a:xfrm>
                <a:off x="3873421" y="2571413"/>
                <a:ext cx="1522155" cy="533380"/>
                <a:chOff x="5345264" y="1269998"/>
                <a:chExt cx="1917580" cy="671941"/>
              </a:xfrm>
            </p:grpSpPr>
            <p:sp>
              <p:nvSpPr>
                <p:cNvPr id="725" name="Rectangle 724">
                  <a:extLst>
                    <a:ext uri="{FF2B5EF4-FFF2-40B4-BE49-F238E27FC236}">
                      <a16:creationId xmlns:a16="http://schemas.microsoft.com/office/drawing/2014/main" id="{D53D11DA-73E1-0AEE-C366-6B53C07A63E7}"/>
                    </a:ext>
                  </a:extLst>
                </p:cNvPr>
                <p:cNvSpPr/>
                <p:nvPr/>
              </p:nvSpPr>
              <p:spPr>
                <a:xfrm>
                  <a:off x="5345264" y="1269998"/>
                  <a:ext cx="1917580" cy="671941"/>
                </a:xfrm>
                <a:prstGeom prst="rect">
                  <a:avLst/>
                </a:prstGeom>
                <a:solidFill>
                  <a:srgbClr val="1AA1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26" name="Picture 725">
                  <a:extLst>
                    <a:ext uri="{FF2B5EF4-FFF2-40B4-BE49-F238E27FC236}">
                      <a16:creationId xmlns:a16="http://schemas.microsoft.com/office/drawing/2014/main" id="{8877ABE1-22AA-D4BF-25EB-0F6637BBC2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2358" y="1400460"/>
                  <a:ext cx="1645920" cy="368488"/>
                </a:xfrm>
                <a:prstGeom prst="rect">
                  <a:avLst/>
                </a:prstGeom>
              </p:spPr>
            </p:pic>
          </p:grpSp>
          <p:grpSp>
            <p:nvGrpSpPr>
              <p:cNvPr id="860" name="Group 859">
                <a:extLst>
                  <a:ext uri="{FF2B5EF4-FFF2-40B4-BE49-F238E27FC236}">
                    <a16:creationId xmlns:a16="http://schemas.microsoft.com/office/drawing/2014/main" id="{D4EE03D9-F7E1-3FD1-16C4-FE44A6A07110}"/>
                  </a:ext>
                </a:extLst>
              </p:cNvPr>
              <p:cNvGrpSpPr/>
              <p:nvPr/>
            </p:nvGrpSpPr>
            <p:grpSpPr>
              <a:xfrm>
                <a:off x="3230043" y="3249555"/>
                <a:ext cx="2658866" cy="1330101"/>
                <a:chOff x="3230043" y="3249555"/>
                <a:chExt cx="2658866" cy="1330101"/>
              </a:xfrm>
            </p:grpSpPr>
            <p:pic>
              <p:nvPicPr>
                <p:cNvPr id="722" name="Google Shape;219;p24">
                  <a:extLst>
                    <a:ext uri="{FF2B5EF4-FFF2-40B4-BE49-F238E27FC236}">
                      <a16:creationId xmlns:a16="http://schemas.microsoft.com/office/drawing/2014/main" id="{7554A875-7B91-D1A5-AB70-FE9B7718BCAF}"/>
                    </a:ext>
                  </a:extLst>
                </p:cNvPr>
                <p:cNvPicPr preferRelativeResize="0"/>
                <p:nvPr/>
              </p:nvPicPr>
              <p:blipFill rotWithShape="1">
                <a:blip r:embed="rId8">
                  <a:alphaModFix/>
                </a:blip>
                <a:srcRect l="767" r="777"/>
                <a:stretch/>
              </p:blipFill>
              <p:spPr>
                <a:xfrm>
                  <a:off x="3230043" y="3710744"/>
                  <a:ext cx="411480" cy="411480"/>
                </a:xfrm>
                <a:prstGeom prst="rect">
                  <a:avLst/>
                </a:prstGeom>
                <a:noFill/>
                <a:ln>
                  <a:noFill/>
                </a:ln>
                <a:effectLst>
                  <a:outerShdw blurRad="50800" dist="38100" dir="5400000" algn="t" rotWithShape="0">
                    <a:prstClr val="black">
                      <a:alpha val="40000"/>
                    </a:prstClr>
                  </a:outerShdw>
                </a:effectLst>
              </p:spPr>
            </p:pic>
            <p:pic>
              <p:nvPicPr>
                <p:cNvPr id="723" name="Google Shape;183;p24">
                  <a:extLst>
                    <a:ext uri="{FF2B5EF4-FFF2-40B4-BE49-F238E27FC236}">
                      <a16:creationId xmlns:a16="http://schemas.microsoft.com/office/drawing/2014/main" id="{03AA3D7A-5406-ECAD-4D82-47E085437219}"/>
                    </a:ext>
                  </a:extLst>
                </p:cNvPr>
                <p:cNvPicPr preferRelativeResize="0"/>
                <p:nvPr/>
              </p:nvPicPr>
              <p:blipFill rotWithShape="1">
                <a:blip r:embed="rId9">
                  <a:alphaModFix/>
                </a:blip>
                <a:srcRect l="767" r="777"/>
                <a:stretch/>
              </p:blipFill>
              <p:spPr>
                <a:xfrm>
                  <a:off x="3233858" y="3257127"/>
                  <a:ext cx="407665" cy="407665"/>
                </a:xfrm>
                <a:prstGeom prst="rect">
                  <a:avLst/>
                </a:prstGeom>
                <a:noFill/>
                <a:ln>
                  <a:noFill/>
                </a:ln>
                <a:effectLst>
                  <a:outerShdw blurRad="50800" dist="38100" dir="5400000" algn="t" rotWithShape="0">
                    <a:prstClr val="black">
                      <a:alpha val="40000"/>
                    </a:prstClr>
                  </a:outerShdw>
                </a:effectLst>
              </p:spPr>
            </p:pic>
            <p:sp>
              <p:nvSpPr>
                <p:cNvPr id="727" name="TextBox 726">
                  <a:extLst>
                    <a:ext uri="{FF2B5EF4-FFF2-40B4-BE49-F238E27FC236}">
                      <a16:creationId xmlns:a16="http://schemas.microsoft.com/office/drawing/2014/main" id="{0F3A5D60-56F0-7408-81E0-81554FCBFE83}"/>
                    </a:ext>
                  </a:extLst>
                </p:cNvPr>
                <p:cNvSpPr txBox="1"/>
                <p:nvPr/>
              </p:nvSpPr>
              <p:spPr>
                <a:xfrm>
                  <a:off x="3636053" y="3753003"/>
                  <a:ext cx="2252856" cy="338554"/>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71 Counties for 2023</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8 counties expansion</a:t>
                  </a:r>
                </a:p>
              </p:txBody>
            </p:sp>
            <p:pic>
              <p:nvPicPr>
                <p:cNvPr id="728" name="Google Shape;187;p24">
                  <a:extLst>
                    <a:ext uri="{FF2B5EF4-FFF2-40B4-BE49-F238E27FC236}">
                      <a16:creationId xmlns:a16="http://schemas.microsoft.com/office/drawing/2014/main" id="{CBA3382A-5CDC-9BAE-45E6-9C042D654F9C}"/>
                    </a:ext>
                  </a:extLst>
                </p:cNvPr>
                <p:cNvPicPr preferRelativeResize="0"/>
                <p:nvPr/>
              </p:nvPicPr>
              <p:blipFill rotWithShape="1">
                <a:blip r:embed="rId10">
                  <a:alphaModFix/>
                </a:blip>
                <a:srcRect l="767" r="777"/>
                <a:stretch/>
              </p:blipFill>
              <p:spPr>
                <a:xfrm>
                  <a:off x="3230043" y="4168176"/>
                  <a:ext cx="411480" cy="411480"/>
                </a:xfrm>
                <a:prstGeom prst="rect">
                  <a:avLst/>
                </a:prstGeom>
                <a:noFill/>
                <a:ln>
                  <a:noFill/>
                </a:ln>
                <a:effectLst>
                  <a:outerShdw blurRad="50800" dist="38100" dir="5400000" algn="t" rotWithShape="0">
                    <a:prstClr val="black">
                      <a:alpha val="40000"/>
                    </a:prstClr>
                  </a:outerShdw>
                </a:effectLst>
              </p:spPr>
            </p:pic>
            <p:sp>
              <p:nvSpPr>
                <p:cNvPr id="729" name="TextBox 728">
                  <a:extLst>
                    <a:ext uri="{FF2B5EF4-FFF2-40B4-BE49-F238E27FC236}">
                      <a16:creationId xmlns:a16="http://schemas.microsoft.com/office/drawing/2014/main" id="{E49060B2-637A-6CF7-2ACD-6D6E0B160E81}"/>
                    </a:ext>
                  </a:extLst>
                </p:cNvPr>
                <p:cNvSpPr txBox="1"/>
                <p:nvPr/>
              </p:nvSpPr>
              <p:spPr>
                <a:xfrm>
                  <a:off x="3636054" y="4182500"/>
                  <a:ext cx="2252854" cy="338554"/>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15,451 Members* </a:t>
                  </a:r>
                </a:p>
                <a:p>
                  <a:pPr marL="0" marR="0" lvl="1" indent="0" defTabSz="914400" eaLnBrk="1" fontAlgn="auto" latinLnBrk="0" hangingPunct="1">
                    <a:lnSpc>
                      <a:spcPct val="100000"/>
                    </a:lnSpc>
                    <a:spcBef>
                      <a:spcPts val="0"/>
                    </a:spcBef>
                    <a:spcAft>
                      <a:spcPts val="0"/>
                    </a:spcAft>
                    <a:buClrTx/>
                    <a:buSzTx/>
                    <a:buFontTx/>
                    <a:buNone/>
                    <a:tabLst/>
                    <a:defRPr/>
                  </a:pPr>
                  <a:r>
                    <a:rPr lang="en-US" sz="800" kern="1200" dirty="0">
                      <a:solidFill>
                        <a:sysClr val="windowText" lastClr="000000"/>
                      </a:solidFill>
                      <a:latin typeface="Calibri" panose="020F0502020204030204" pitchFamily="34" charset="0"/>
                      <a:ea typeface="+mn-ea"/>
                      <a:cs typeface="Calibri" panose="020F0502020204030204" pitchFamily="34" charset="0"/>
                    </a:rPr>
                    <a:t>1.4</a:t>
                  </a:r>
                  <a:r>
                    <a:rPr kumimoji="0" lang="en-US" sz="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Market Share</a:t>
                  </a:r>
                </a:p>
              </p:txBody>
            </p:sp>
            <p:sp>
              <p:nvSpPr>
                <p:cNvPr id="730" name="TextBox 729">
                  <a:extLst>
                    <a:ext uri="{FF2B5EF4-FFF2-40B4-BE49-F238E27FC236}">
                      <a16:creationId xmlns:a16="http://schemas.microsoft.com/office/drawing/2014/main" id="{61B45E99-7BD0-C86A-7F31-8624319A02BC}"/>
                    </a:ext>
                  </a:extLst>
                </p:cNvPr>
                <p:cNvSpPr txBox="1"/>
                <p:nvPr/>
              </p:nvSpPr>
              <p:spPr>
                <a:xfrm>
                  <a:off x="3654718" y="3249555"/>
                  <a:ext cx="2234190"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Offering MA/PDP products across NC since 2018</a:t>
                  </a:r>
                </a:p>
              </p:txBody>
            </p:sp>
          </p:grpSp>
          <p:pic>
            <p:nvPicPr>
              <p:cNvPr id="731" name="Picture 730" descr="Map&#10;&#10;Description automatically generated">
                <a:extLst>
                  <a:ext uri="{FF2B5EF4-FFF2-40B4-BE49-F238E27FC236}">
                    <a16:creationId xmlns:a16="http://schemas.microsoft.com/office/drawing/2014/main" id="{3BA1E947-48C0-24CC-14D1-31A7E7293D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3858" y="1254849"/>
                <a:ext cx="2801283" cy="1216152"/>
              </a:xfrm>
              <a:prstGeom prst="rect">
                <a:avLst/>
              </a:prstGeom>
            </p:spPr>
          </p:pic>
        </p:grpSp>
        <p:grpSp>
          <p:nvGrpSpPr>
            <p:cNvPr id="864" name="Group 863">
              <a:extLst>
                <a:ext uri="{FF2B5EF4-FFF2-40B4-BE49-F238E27FC236}">
                  <a16:creationId xmlns:a16="http://schemas.microsoft.com/office/drawing/2014/main" id="{20B2CCE4-EEB6-1176-D58E-F8BBDC38BC86}"/>
                </a:ext>
              </a:extLst>
            </p:cNvPr>
            <p:cNvGrpSpPr/>
            <p:nvPr/>
          </p:nvGrpSpPr>
          <p:grpSpPr>
            <a:xfrm>
              <a:off x="6189366" y="798202"/>
              <a:ext cx="2820925" cy="3735734"/>
              <a:chOff x="6189366" y="798202"/>
              <a:chExt cx="2820925" cy="3735734"/>
            </a:xfrm>
          </p:grpSpPr>
          <p:sp>
            <p:nvSpPr>
              <p:cNvPr id="2" name="Rectangle 1">
                <a:extLst>
                  <a:ext uri="{FF2B5EF4-FFF2-40B4-BE49-F238E27FC236}">
                    <a16:creationId xmlns:a16="http://schemas.microsoft.com/office/drawing/2014/main" id="{B3271201-4733-8CF9-C39A-9A5B67F5BB94}"/>
                  </a:ext>
                </a:extLst>
              </p:cNvPr>
              <p:cNvSpPr/>
              <p:nvPr/>
            </p:nvSpPr>
            <p:spPr>
              <a:xfrm>
                <a:off x="6189366" y="798202"/>
                <a:ext cx="2807208"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EB8"/>
                    </a:solidFill>
                    <a:effectLst/>
                    <a:uLnTx/>
                    <a:uFillTx/>
                    <a:latin typeface="Calibri"/>
                    <a:ea typeface="+mn-ea"/>
                    <a:cs typeface="+mn-cs"/>
                  </a:rPr>
                  <a:t>MARKETPLACE</a:t>
                </a:r>
                <a:endParaRPr kumimoji="0" lang="en-US" sz="1600" b="1" i="0" u="none" strike="noStrike" kern="1200" cap="none" spc="0" normalizeH="0" baseline="0" noProof="0" dirty="0">
                  <a:ln>
                    <a:noFill/>
                  </a:ln>
                  <a:solidFill>
                    <a:srgbClr val="005EB8"/>
                  </a:solidFill>
                  <a:effectLst/>
                  <a:uLnTx/>
                  <a:uFillTx/>
                  <a:latin typeface="Calibri"/>
                  <a:ea typeface="+mn-ea"/>
                  <a:cs typeface="+mn-cs"/>
                </a:endParaRPr>
              </a:p>
            </p:txBody>
          </p:sp>
          <p:grpSp>
            <p:nvGrpSpPr>
              <p:cNvPr id="738" name="Group 737">
                <a:extLst>
                  <a:ext uri="{FF2B5EF4-FFF2-40B4-BE49-F238E27FC236}">
                    <a16:creationId xmlns:a16="http://schemas.microsoft.com/office/drawing/2014/main" id="{6467D92B-8A99-AF47-0161-E07FC637DAB1}"/>
                  </a:ext>
                </a:extLst>
              </p:cNvPr>
              <p:cNvGrpSpPr/>
              <p:nvPr/>
            </p:nvGrpSpPr>
            <p:grpSpPr>
              <a:xfrm>
                <a:off x="6203082" y="1232025"/>
                <a:ext cx="2807209" cy="1214688"/>
                <a:chOff x="1741176" y="1540565"/>
                <a:chExt cx="7286266" cy="3152787"/>
              </a:xfrm>
            </p:grpSpPr>
            <p:sp>
              <p:nvSpPr>
                <p:cNvPr id="747" name="Freeform 172">
                  <a:extLst>
                    <a:ext uri="{FF2B5EF4-FFF2-40B4-BE49-F238E27FC236}">
                      <a16:creationId xmlns:a16="http://schemas.microsoft.com/office/drawing/2014/main" id="{7075A2E7-D309-DD71-EA23-5E0A313388B5}"/>
                    </a:ext>
                  </a:extLst>
                </p:cNvPr>
                <p:cNvSpPr>
                  <a:spLocks/>
                </p:cNvSpPr>
                <p:nvPr/>
              </p:nvSpPr>
              <p:spPr bwMode="auto">
                <a:xfrm>
                  <a:off x="6889509" y="4064292"/>
                  <a:ext cx="251522" cy="524216"/>
                </a:xfrm>
                <a:custGeom>
                  <a:avLst/>
                  <a:gdLst/>
                  <a:ahLst/>
                  <a:cxnLst>
                    <a:cxn ang="0">
                      <a:pos x="102" y="91"/>
                    </a:cxn>
                    <a:cxn ang="0">
                      <a:pos x="87" y="123"/>
                    </a:cxn>
                    <a:cxn ang="0">
                      <a:pos x="60" y="231"/>
                    </a:cxn>
                    <a:cxn ang="0">
                      <a:pos x="66" y="171"/>
                    </a:cxn>
                    <a:cxn ang="0">
                      <a:pos x="45" y="101"/>
                    </a:cxn>
                    <a:cxn ang="0">
                      <a:pos x="45" y="79"/>
                    </a:cxn>
                    <a:cxn ang="0">
                      <a:pos x="0" y="31"/>
                    </a:cxn>
                    <a:cxn ang="0">
                      <a:pos x="24" y="31"/>
                    </a:cxn>
                    <a:cxn ang="0">
                      <a:pos x="30" y="9"/>
                    </a:cxn>
                    <a:cxn ang="0">
                      <a:pos x="36" y="0"/>
                    </a:cxn>
                    <a:cxn ang="0">
                      <a:pos x="51" y="16"/>
                    </a:cxn>
                    <a:cxn ang="0">
                      <a:pos x="60" y="9"/>
                    </a:cxn>
                    <a:cxn ang="0">
                      <a:pos x="66" y="9"/>
                    </a:cxn>
                    <a:cxn ang="0">
                      <a:pos x="72" y="16"/>
                    </a:cxn>
                    <a:cxn ang="0">
                      <a:pos x="102" y="0"/>
                    </a:cxn>
                    <a:cxn ang="0">
                      <a:pos x="147" y="47"/>
                    </a:cxn>
                    <a:cxn ang="0">
                      <a:pos x="102" y="91"/>
                    </a:cxn>
                  </a:cxnLst>
                  <a:rect l="0" t="0" r="r" b="b"/>
                  <a:pathLst>
                    <a:path w="148" h="232">
                      <a:moveTo>
                        <a:pt x="102" y="91"/>
                      </a:moveTo>
                      <a:lnTo>
                        <a:pt x="87" y="123"/>
                      </a:lnTo>
                      <a:lnTo>
                        <a:pt x="60" y="231"/>
                      </a:lnTo>
                      <a:lnTo>
                        <a:pt x="66" y="171"/>
                      </a:lnTo>
                      <a:lnTo>
                        <a:pt x="45" y="101"/>
                      </a:lnTo>
                      <a:lnTo>
                        <a:pt x="45" y="79"/>
                      </a:lnTo>
                      <a:lnTo>
                        <a:pt x="0" y="31"/>
                      </a:lnTo>
                      <a:lnTo>
                        <a:pt x="24" y="31"/>
                      </a:lnTo>
                      <a:lnTo>
                        <a:pt x="30" y="9"/>
                      </a:lnTo>
                      <a:lnTo>
                        <a:pt x="36" y="0"/>
                      </a:lnTo>
                      <a:lnTo>
                        <a:pt x="51" y="16"/>
                      </a:lnTo>
                      <a:lnTo>
                        <a:pt x="60" y="9"/>
                      </a:lnTo>
                      <a:lnTo>
                        <a:pt x="66" y="9"/>
                      </a:lnTo>
                      <a:lnTo>
                        <a:pt x="72" y="16"/>
                      </a:lnTo>
                      <a:lnTo>
                        <a:pt x="102" y="0"/>
                      </a:lnTo>
                      <a:lnTo>
                        <a:pt x="147" y="47"/>
                      </a:lnTo>
                      <a:lnTo>
                        <a:pt x="102" y="91"/>
                      </a:lnTo>
                    </a:path>
                  </a:pathLst>
                </a:custGeom>
                <a:solidFill>
                  <a:srgbClr val="005EB8"/>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48" name="Freeform 173">
                  <a:extLst>
                    <a:ext uri="{FF2B5EF4-FFF2-40B4-BE49-F238E27FC236}">
                      <a16:creationId xmlns:a16="http://schemas.microsoft.com/office/drawing/2014/main" id="{DC07B5BB-28EB-F554-ECD2-6018FD9AAE43}"/>
                    </a:ext>
                  </a:extLst>
                </p:cNvPr>
                <p:cNvSpPr>
                  <a:spLocks/>
                </p:cNvSpPr>
                <p:nvPr/>
              </p:nvSpPr>
              <p:spPr bwMode="auto">
                <a:xfrm>
                  <a:off x="6095644" y="1937472"/>
                  <a:ext cx="259382" cy="434351"/>
                </a:xfrm>
                <a:custGeom>
                  <a:avLst/>
                  <a:gdLst/>
                  <a:ahLst/>
                  <a:cxnLst>
                    <a:cxn ang="0">
                      <a:pos x="0" y="193"/>
                    </a:cxn>
                    <a:cxn ang="0">
                      <a:pos x="26" y="0"/>
                    </a:cxn>
                    <a:cxn ang="0">
                      <a:pos x="102" y="0"/>
                    </a:cxn>
                    <a:cxn ang="0">
                      <a:pos x="102" y="76"/>
                    </a:cxn>
                    <a:cxn ang="0">
                      <a:pos x="108" y="85"/>
                    </a:cxn>
                    <a:cxn ang="0">
                      <a:pos x="129" y="85"/>
                    </a:cxn>
                    <a:cxn ang="0">
                      <a:pos x="123" y="98"/>
                    </a:cxn>
                    <a:cxn ang="0">
                      <a:pos x="129" y="113"/>
                    </a:cxn>
                    <a:cxn ang="0">
                      <a:pos x="138" y="98"/>
                    </a:cxn>
                    <a:cxn ang="0">
                      <a:pos x="153" y="113"/>
                    </a:cxn>
                    <a:cxn ang="0">
                      <a:pos x="138" y="145"/>
                    </a:cxn>
                    <a:cxn ang="0">
                      <a:pos x="123" y="161"/>
                    </a:cxn>
                    <a:cxn ang="0">
                      <a:pos x="102" y="161"/>
                    </a:cxn>
                    <a:cxn ang="0">
                      <a:pos x="87" y="193"/>
                    </a:cxn>
                    <a:cxn ang="0">
                      <a:pos x="50" y="193"/>
                    </a:cxn>
                    <a:cxn ang="0">
                      <a:pos x="0" y="193"/>
                    </a:cxn>
                  </a:cxnLst>
                  <a:rect l="0" t="0" r="r" b="b"/>
                  <a:pathLst>
                    <a:path w="154" h="194">
                      <a:moveTo>
                        <a:pt x="0" y="193"/>
                      </a:moveTo>
                      <a:lnTo>
                        <a:pt x="26" y="0"/>
                      </a:lnTo>
                      <a:lnTo>
                        <a:pt x="102" y="0"/>
                      </a:lnTo>
                      <a:lnTo>
                        <a:pt x="102" y="76"/>
                      </a:lnTo>
                      <a:lnTo>
                        <a:pt x="108" y="85"/>
                      </a:lnTo>
                      <a:lnTo>
                        <a:pt x="129" y="85"/>
                      </a:lnTo>
                      <a:lnTo>
                        <a:pt x="123" y="98"/>
                      </a:lnTo>
                      <a:lnTo>
                        <a:pt x="129" y="113"/>
                      </a:lnTo>
                      <a:lnTo>
                        <a:pt x="138" y="98"/>
                      </a:lnTo>
                      <a:lnTo>
                        <a:pt x="153" y="113"/>
                      </a:lnTo>
                      <a:lnTo>
                        <a:pt x="138" y="145"/>
                      </a:lnTo>
                      <a:lnTo>
                        <a:pt x="123" y="161"/>
                      </a:lnTo>
                      <a:lnTo>
                        <a:pt x="102" y="161"/>
                      </a:lnTo>
                      <a:lnTo>
                        <a:pt x="87" y="193"/>
                      </a:lnTo>
                      <a:lnTo>
                        <a:pt x="50" y="193"/>
                      </a:lnTo>
                      <a:lnTo>
                        <a:pt x="0" y="193"/>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49" name="Freeform 174">
                  <a:extLst>
                    <a:ext uri="{FF2B5EF4-FFF2-40B4-BE49-F238E27FC236}">
                      <a16:creationId xmlns:a16="http://schemas.microsoft.com/office/drawing/2014/main" id="{1388C0C6-A455-1222-FF4C-DDCF8E5C7847}"/>
                    </a:ext>
                  </a:extLst>
                </p:cNvPr>
                <p:cNvSpPr>
                  <a:spLocks/>
                </p:cNvSpPr>
                <p:nvPr/>
              </p:nvSpPr>
              <p:spPr bwMode="auto">
                <a:xfrm>
                  <a:off x="2920184" y="2401778"/>
                  <a:ext cx="581644" cy="471795"/>
                </a:xfrm>
                <a:custGeom>
                  <a:avLst/>
                  <a:gdLst/>
                  <a:ahLst/>
                  <a:cxnLst>
                    <a:cxn ang="0">
                      <a:pos x="13" y="108"/>
                    </a:cxn>
                    <a:cxn ang="0">
                      <a:pos x="37" y="108"/>
                    </a:cxn>
                    <a:cxn ang="0">
                      <a:pos x="51" y="133"/>
                    </a:cxn>
                    <a:cxn ang="0">
                      <a:pos x="42" y="187"/>
                    </a:cxn>
                    <a:cxn ang="0">
                      <a:pos x="51" y="200"/>
                    </a:cxn>
                    <a:cxn ang="0">
                      <a:pos x="64" y="209"/>
                    </a:cxn>
                    <a:cxn ang="0">
                      <a:pos x="88" y="193"/>
                    </a:cxn>
                    <a:cxn ang="0">
                      <a:pos x="103" y="193"/>
                    </a:cxn>
                    <a:cxn ang="0">
                      <a:pos x="151" y="200"/>
                    </a:cxn>
                    <a:cxn ang="0">
                      <a:pos x="166" y="200"/>
                    </a:cxn>
                    <a:cxn ang="0">
                      <a:pos x="196" y="200"/>
                    </a:cxn>
                    <a:cxn ang="0">
                      <a:pos x="226" y="187"/>
                    </a:cxn>
                    <a:cxn ang="0">
                      <a:pos x="247" y="187"/>
                    </a:cxn>
                    <a:cxn ang="0">
                      <a:pos x="247" y="177"/>
                    </a:cxn>
                    <a:cxn ang="0">
                      <a:pos x="268" y="171"/>
                    </a:cxn>
                    <a:cxn ang="0">
                      <a:pos x="299" y="187"/>
                    </a:cxn>
                    <a:cxn ang="0">
                      <a:pos x="304" y="187"/>
                    </a:cxn>
                    <a:cxn ang="0">
                      <a:pos x="314" y="187"/>
                    </a:cxn>
                    <a:cxn ang="0">
                      <a:pos x="314" y="162"/>
                    </a:cxn>
                    <a:cxn ang="0">
                      <a:pos x="341" y="155"/>
                    </a:cxn>
                    <a:cxn ang="0">
                      <a:pos x="284" y="124"/>
                    </a:cxn>
                    <a:cxn ang="0">
                      <a:pos x="299" y="108"/>
                    </a:cxn>
                    <a:cxn ang="0">
                      <a:pos x="284" y="79"/>
                    </a:cxn>
                    <a:cxn ang="0">
                      <a:pos x="299" y="63"/>
                    </a:cxn>
                    <a:cxn ang="0">
                      <a:pos x="292" y="54"/>
                    </a:cxn>
                    <a:cxn ang="0">
                      <a:pos x="268" y="38"/>
                    </a:cxn>
                    <a:cxn ang="0">
                      <a:pos x="262" y="10"/>
                    </a:cxn>
                    <a:cxn ang="0">
                      <a:pos x="253" y="0"/>
                    </a:cxn>
                    <a:cxn ang="0">
                      <a:pos x="232" y="10"/>
                    </a:cxn>
                    <a:cxn ang="0">
                      <a:pos x="196" y="16"/>
                    </a:cxn>
                    <a:cxn ang="0">
                      <a:pos x="181" y="16"/>
                    </a:cxn>
                    <a:cxn ang="0">
                      <a:pos x="103" y="54"/>
                    </a:cxn>
                    <a:cxn ang="0">
                      <a:pos x="88" y="48"/>
                    </a:cxn>
                    <a:cxn ang="0">
                      <a:pos x="79" y="63"/>
                    </a:cxn>
                    <a:cxn ang="0">
                      <a:pos x="73" y="54"/>
                    </a:cxn>
                    <a:cxn ang="0">
                      <a:pos x="37" y="79"/>
                    </a:cxn>
                    <a:cxn ang="0">
                      <a:pos x="13" y="63"/>
                    </a:cxn>
                    <a:cxn ang="0">
                      <a:pos x="0" y="79"/>
                    </a:cxn>
                    <a:cxn ang="0">
                      <a:pos x="13" y="108"/>
                    </a:cxn>
                  </a:cxnLst>
                  <a:rect l="0" t="0" r="r" b="b"/>
                  <a:pathLst>
                    <a:path w="342" h="210">
                      <a:moveTo>
                        <a:pt x="13" y="108"/>
                      </a:moveTo>
                      <a:lnTo>
                        <a:pt x="37" y="108"/>
                      </a:lnTo>
                      <a:lnTo>
                        <a:pt x="51" y="133"/>
                      </a:lnTo>
                      <a:lnTo>
                        <a:pt x="42" y="187"/>
                      </a:lnTo>
                      <a:lnTo>
                        <a:pt x="51" y="200"/>
                      </a:lnTo>
                      <a:lnTo>
                        <a:pt x="64" y="209"/>
                      </a:lnTo>
                      <a:lnTo>
                        <a:pt x="88" y="193"/>
                      </a:lnTo>
                      <a:lnTo>
                        <a:pt x="103" y="193"/>
                      </a:lnTo>
                      <a:lnTo>
                        <a:pt x="151" y="200"/>
                      </a:lnTo>
                      <a:lnTo>
                        <a:pt x="166" y="200"/>
                      </a:lnTo>
                      <a:lnTo>
                        <a:pt x="196" y="200"/>
                      </a:lnTo>
                      <a:lnTo>
                        <a:pt x="226" y="187"/>
                      </a:lnTo>
                      <a:lnTo>
                        <a:pt x="247" y="187"/>
                      </a:lnTo>
                      <a:lnTo>
                        <a:pt x="247" y="177"/>
                      </a:lnTo>
                      <a:lnTo>
                        <a:pt x="268" y="171"/>
                      </a:lnTo>
                      <a:lnTo>
                        <a:pt x="299" y="187"/>
                      </a:lnTo>
                      <a:lnTo>
                        <a:pt x="304" y="187"/>
                      </a:lnTo>
                      <a:lnTo>
                        <a:pt x="314" y="187"/>
                      </a:lnTo>
                      <a:lnTo>
                        <a:pt x="314" y="162"/>
                      </a:lnTo>
                      <a:lnTo>
                        <a:pt x="341" y="155"/>
                      </a:lnTo>
                      <a:lnTo>
                        <a:pt x="284" y="124"/>
                      </a:lnTo>
                      <a:lnTo>
                        <a:pt x="299" y="108"/>
                      </a:lnTo>
                      <a:lnTo>
                        <a:pt x="284" y="79"/>
                      </a:lnTo>
                      <a:lnTo>
                        <a:pt x="299" y="63"/>
                      </a:lnTo>
                      <a:lnTo>
                        <a:pt x="292" y="54"/>
                      </a:lnTo>
                      <a:lnTo>
                        <a:pt x="268" y="38"/>
                      </a:lnTo>
                      <a:lnTo>
                        <a:pt x="262" y="10"/>
                      </a:lnTo>
                      <a:lnTo>
                        <a:pt x="253" y="0"/>
                      </a:lnTo>
                      <a:lnTo>
                        <a:pt x="232" y="10"/>
                      </a:lnTo>
                      <a:lnTo>
                        <a:pt x="196" y="16"/>
                      </a:lnTo>
                      <a:lnTo>
                        <a:pt x="181" y="16"/>
                      </a:lnTo>
                      <a:lnTo>
                        <a:pt x="103" y="54"/>
                      </a:lnTo>
                      <a:lnTo>
                        <a:pt x="88" y="48"/>
                      </a:lnTo>
                      <a:lnTo>
                        <a:pt x="79" y="63"/>
                      </a:lnTo>
                      <a:lnTo>
                        <a:pt x="73" y="54"/>
                      </a:lnTo>
                      <a:lnTo>
                        <a:pt x="37" y="79"/>
                      </a:lnTo>
                      <a:lnTo>
                        <a:pt x="13" y="63"/>
                      </a:lnTo>
                      <a:lnTo>
                        <a:pt x="0" y="79"/>
                      </a:lnTo>
                      <a:lnTo>
                        <a:pt x="13" y="10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0" name="Freeform 175">
                  <a:extLst>
                    <a:ext uri="{FF2B5EF4-FFF2-40B4-BE49-F238E27FC236}">
                      <a16:creationId xmlns:a16="http://schemas.microsoft.com/office/drawing/2014/main" id="{3E1E7600-664E-83F4-7EE7-FFCC55570F7E}"/>
                    </a:ext>
                  </a:extLst>
                </p:cNvPr>
                <p:cNvSpPr>
                  <a:spLocks/>
                </p:cNvSpPr>
                <p:nvPr/>
              </p:nvSpPr>
              <p:spPr bwMode="auto">
                <a:xfrm>
                  <a:off x="3855529" y="1540565"/>
                  <a:ext cx="408723" cy="374440"/>
                </a:xfrm>
                <a:custGeom>
                  <a:avLst/>
                  <a:gdLst/>
                  <a:ahLst/>
                  <a:cxnLst>
                    <a:cxn ang="0">
                      <a:pos x="0" y="91"/>
                    </a:cxn>
                    <a:cxn ang="0">
                      <a:pos x="21" y="60"/>
                    </a:cxn>
                    <a:cxn ang="0">
                      <a:pos x="21" y="22"/>
                    </a:cxn>
                    <a:cxn ang="0">
                      <a:pos x="36" y="0"/>
                    </a:cxn>
                    <a:cxn ang="0">
                      <a:pos x="189" y="0"/>
                    </a:cxn>
                    <a:cxn ang="0">
                      <a:pos x="205" y="47"/>
                    </a:cxn>
                    <a:cxn ang="0">
                      <a:pos x="232" y="76"/>
                    </a:cxn>
                    <a:cxn ang="0">
                      <a:pos x="240" y="107"/>
                    </a:cxn>
                    <a:cxn ang="0">
                      <a:pos x="225" y="113"/>
                    </a:cxn>
                    <a:cxn ang="0">
                      <a:pos x="205" y="107"/>
                    </a:cxn>
                    <a:cxn ang="0">
                      <a:pos x="189" y="107"/>
                    </a:cxn>
                    <a:cxn ang="0">
                      <a:pos x="180" y="155"/>
                    </a:cxn>
                    <a:cxn ang="0">
                      <a:pos x="159" y="145"/>
                    </a:cxn>
                    <a:cxn ang="0">
                      <a:pos x="129" y="167"/>
                    </a:cxn>
                    <a:cxn ang="0">
                      <a:pos x="87" y="155"/>
                    </a:cxn>
                    <a:cxn ang="0">
                      <a:pos x="51" y="123"/>
                    </a:cxn>
                    <a:cxn ang="0">
                      <a:pos x="6" y="91"/>
                    </a:cxn>
                    <a:cxn ang="0">
                      <a:pos x="0" y="91"/>
                    </a:cxn>
                  </a:cxnLst>
                  <a:rect l="0" t="0" r="r" b="b"/>
                  <a:pathLst>
                    <a:path w="241" h="168">
                      <a:moveTo>
                        <a:pt x="0" y="91"/>
                      </a:moveTo>
                      <a:lnTo>
                        <a:pt x="21" y="60"/>
                      </a:lnTo>
                      <a:lnTo>
                        <a:pt x="21" y="22"/>
                      </a:lnTo>
                      <a:lnTo>
                        <a:pt x="36" y="0"/>
                      </a:lnTo>
                      <a:lnTo>
                        <a:pt x="189" y="0"/>
                      </a:lnTo>
                      <a:lnTo>
                        <a:pt x="205" y="47"/>
                      </a:lnTo>
                      <a:lnTo>
                        <a:pt x="232" y="76"/>
                      </a:lnTo>
                      <a:lnTo>
                        <a:pt x="240" y="107"/>
                      </a:lnTo>
                      <a:lnTo>
                        <a:pt x="225" y="113"/>
                      </a:lnTo>
                      <a:lnTo>
                        <a:pt x="205" y="107"/>
                      </a:lnTo>
                      <a:lnTo>
                        <a:pt x="189" y="107"/>
                      </a:lnTo>
                      <a:lnTo>
                        <a:pt x="180" y="155"/>
                      </a:lnTo>
                      <a:lnTo>
                        <a:pt x="159" y="145"/>
                      </a:lnTo>
                      <a:lnTo>
                        <a:pt x="129" y="167"/>
                      </a:lnTo>
                      <a:lnTo>
                        <a:pt x="87" y="155"/>
                      </a:lnTo>
                      <a:lnTo>
                        <a:pt x="51" y="123"/>
                      </a:lnTo>
                      <a:lnTo>
                        <a:pt x="6" y="91"/>
                      </a:lnTo>
                      <a:lnTo>
                        <a:pt x="0" y="9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1" name="Freeform 176">
                  <a:extLst>
                    <a:ext uri="{FF2B5EF4-FFF2-40B4-BE49-F238E27FC236}">
                      <a16:creationId xmlns:a16="http://schemas.microsoft.com/office/drawing/2014/main" id="{C2B9685A-9ED7-FB22-29D0-97983CB5D220}"/>
                    </a:ext>
                  </a:extLst>
                </p:cNvPr>
                <p:cNvSpPr>
                  <a:spLocks/>
                </p:cNvSpPr>
                <p:nvPr/>
              </p:nvSpPr>
              <p:spPr bwMode="auto">
                <a:xfrm>
                  <a:off x="5234280" y="2304423"/>
                  <a:ext cx="432304" cy="479284"/>
                </a:xfrm>
                <a:custGeom>
                  <a:avLst/>
                  <a:gdLst/>
                  <a:ahLst/>
                  <a:cxnLst>
                    <a:cxn ang="0">
                      <a:pos x="0" y="386"/>
                    </a:cxn>
                    <a:cxn ang="0">
                      <a:pos x="12" y="0"/>
                    </a:cxn>
                    <a:cxn ang="0">
                      <a:pos x="330" y="28"/>
                    </a:cxn>
                    <a:cxn ang="0">
                      <a:pos x="322" y="372"/>
                    </a:cxn>
                    <a:cxn ang="0">
                      <a:pos x="180" y="370"/>
                    </a:cxn>
                    <a:cxn ang="0">
                      <a:pos x="0" y="386"/>
                    </a:cxn>
                  </a:cxnLst>
                  <a:rect l="0" t="0" r="r" b="b"/>
                  <a:pathLst>
                    <a:path w="330" h="386">
                      <a:moveTo>
                        <a:pt x="0" y="386"/>
                      </a:moveTo>
                      <a:lnTo>
                        <a:pt x="12" y="0"/>
                      </a:lnTo>
                      <a:lnTo>
                        <a:pt x="330" y="28"/>
                      </a:lnTo>
                      <a:lnTo>
                        <a:pt x="322" y="372"/>
                      </a:lnTo>
                      <a:lnTo>
                        <a:pt x="180" y="370"/>
                      </a:lnTo>
                      <a:lnTo>
                        <a:pt x="0" y="386"/>
                      </a:lnTo>
                      <a:close/>
                    </a:path>
                  </a:pathLst>
                </a:custGeom>
                <a:solidFill>
                  <a:srgbClr val="005EB8"/>
                </a:solidFill>
                <a:ln w="15875" cap="flat" cmpd="sng">
                  <a:solidFill>
                    <a:srgbClr val="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2" name="Freeform 177">
                  <a:extLst>
                    <a:ext uri="{FF2B5EF4-FFF2-40B4-BE49-F238E27FC236}">
                      <a16:creationId xmlns:a16="http://schemas.microsoft.com/office/drawing/2014/main" id="{AC1323A8-B2F2-7D21-E111-D56E9981BD8A}"/>
                    </a:ext>
                  </a:extLst>
                </p:cNvPr>
                <p:cNvSpPr>
                  <a:spLocks/>
                </p:cNvSpPr>
                <p:nvPr/>
              </p:nvSpPr>
              <p:spPr bwMode="auto">
                <a:xfrm>
                  <a:off x="4028451" y="2401778"/>
                  <a:ext cx="503043" cy="329507"/>
                </a:xfrm>
                <a:custGeom>
                  <a:avLst/>
                  <a:gdLst/>
                  <a:ahLst/>
                  <a:cxnLst>
                    <a:cxn ang="0">
                      <a:pos x="190" y="0"/>
                    </a:cxn>
                    <a:cxn ang="0">
                      <a:pos x="205" y="32"/>
                    </a:cxn>
                    <a:cxn ang="0">
                      <a:pos x="226" y="63"/>
                    </a:cxn>
                    <a:cxn ang="0">
                      <a:pos x="253" y="63"/>
                    </a:cxn>
                    <a:cxn ang="0">
                      <a:pos x="298" y="108"/>
                    </a:cxn>
                    <a:cxn ang="0">
                      <a:pos x="283" y="146"/>
                    </a:cxn>
                    <a:cxn ang="0">
                      <a:pos x="0" y="139"/>
                    </a:cxn>
                    <a:cxn ang="0">
                      <a:pos x="78" y="32"/>
                    </a:cxn>
                    <a:cxn ang="0">
                      <a:pos x="93" y="16"/>
                    </a:cxn>
                    <a:cxn ang="0">
                      <a:pos x="190" y="0"/>
                    </a:cxn>
                  </a:cxnLst>
                  <a:rect l="0" t="0" r="r" b="b"/>
                  <a:pathLst>
                    <a:path w="299" h="147">
                      <a:moveTo>
                        <a:pt x="190" y="0"/>
                      </a:moveTo>
                      <a:lnTo>
                        <a:pt x="205" y="32"/>
                      </a:lnTo>
                      <a:lnTo>
                        <a:pt x="226" y="63"/>
                      </a:lnTo>
                      <a:lnTo>
                        <a:pt x="253" y="63"/>
                      </a:lnTo>
                      <a:lnTo>
                        <a:pt x="298" y="108"/>
                      </a:lnTo>
                      <a:lnTo>
                        <a:pt x="283" y="146"/>
                      </a:lnTo>
                      <a:lnTo>
                        <a:pt x="0" y="139"/>
                      </a:lnTo>
                      <a:lnTo>
                        <a:pt x="78" y="32"/>
                      </a:lnTo>
                      <a:lnTo>
                        <a:pt x="93" y="16"/>
                      </a:lnTo>
                      <a:lnTo>
                        <a:pt x="190"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3" name="Freeform 178">
                  <a:extLst>
                    <a:ext uri="{FF2B5EF4-FFF2-40B4-BE49-F238E27FC236}">
                      <a16:creationId xmlns:a16="http://schemas.microsoft.com/office/drawing/2014/main" id="{0BCCE286-A3DA-F4EF-CC66-0D858B4FE1E2}"/>
                    </a:ext>
                  </a:extLst>
                </p:cNvPr>
                <p:cNvSpPr>
                  <a:spLocks/>
                </p:cNvSpPr>
                <p:nvPr/>
              </p:nvSpPr>
              <p:spPr bwMode="auto">
                <a:xfrm>
                  <a:off x="4869476" y="1900028"/>
                  <a:ext cx="393002" cy="329507"/>
                </a:xfrm>
                <a:custGeom>
                  <a:avLst/>
                  <a:gdLst/>
                  <a:ahLst/>
                  <a:cxnLst>
                    <a:cxn ang="0">
                      <a:pos x="0" y="204"/>
                    </a:cxn>
                    <a:cxn ang="0">
                      <a:pos x="0" y="150"/>
                    </a:cxn>
                    <a:cxn ang="0">
                      <a:pos x="40" y="122"/>
                    </a:cxn>
                    <a:cxn ang="0">
                      <a:pos x="40" y="36"/>
                    </a:cxn>
                    <a:cxn ang="0">
                      <a:pos x="28" y="6"/>
                    </a:cxn>
                    <a:cxn ang="0">
                      <a:pos x="38" y="0"/>
                    </a:cxn>
                    <a:cxn ang="0">
                      <a:pos x="296" y="12"/>
                    </a:cxn>
                    <a:cxn ang="0">
                      <a:pos x="288" y="234"/>
                    </a:cxn>
                    <a:cxn ang="0">
                      <a:pos x="184" y="222"/>
                    </a:cxn>
                    <a:cxn ang="0">
                      <a:pos x="182" y="250"/>
                    </a:cxn>
                    <a:cxn ang="0">
                      <a:pos x="120" y="250"/>
                    </a:cxn>
                    <a:cxn ang="0">
                      <a:pos x="68" y="262"/>
                    </a:cxn>
                    <a:cxn ang="0">
                      <a:pos x="52" y="262"/>
                    </a:cxn>
                    <a:cxn ang="0">
                      <a:pos x="60" y="234"/>
                    </a:cxn>
                    <a:cxn ang="0">
                      <a:pos x="28" y="186"/>
                    </a:cxn>
                    <a:cxn ang="0">
                      <a:pos x="0" y="204"/>
                    </a:cxn>
                  </a:cxnLst>
                  <a:rect l="0" t="0" r="r" b="b"/>
                  <a:pathLst>
                    <a:path w="296" h="262">
                      <a:moveTo>
                        <a:pt x="0" y="204"/>
                      </a:moveTo>
                      <a:lnTo>
                        <a:pt x="0" y="150"/>
                      </a:lnTo>
                      <a:lnTo>
                        <a:pt x="40" y="122"/>
                      </a:lnTo>
                      <a:lnTo>
                        <a:pt x="40" y="36"/>
                      </a:lnTo>
                      <a:lnTo>
                        <a:pt x="28" y="6"/>
                      </a:lnTo>
                      <a:lnTo>
                        <a:pt x="38" y="0"/>
                      </a:lnTo>
                      <a:lnTo>
                        <a:pt x="296" y="12"/>
                      </a:lnTo>
                      <a:lnTo>
                        <a:pt x="288" y="234"/>
                      </a:lnTo>
                      <a:lnTo>
                        <a:pt x="184" y="222"/>
                      </a:lnTo>
                      <a:lnTo>
                        <a:pt x="182" y="250"/>
                      </a:lnTo>
                      <a:lnTo>
                        <a:pt x="120" y="250"/>
                      </a:lnTo>
                      <a:lnTo>
                        <a:pt x="68" y="262"/>
                      </a:lnTo>
                      <a:lnTo>
                        <a:pt x="52" y="262"/>
                      </a:lnTo>
                      <a:lnTo>
                        <a:pt x="60" y="234"/>
                      </a:lnTo>
                      <a:lnTo>
                        <a:pt x="28" y="186"/>
                      </a:lnTo>
                      <a:lnTo>
                        <a:pt x="0" y="204"/>
                      </a:lnTo>
                      <a:close/>
                    </a:path>
                  </a:pathLst>
                </a:custGeom>
                <a:solidFill>
                  <a:srgbClr val="005EB8"/>
                </a:solidFill>
                <a:ln w="15875" cap="flat" cmpd="sng">
                  <a:solidFill>
                    <a:srgbClr val="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4" name="Freeform 179">
                  <a:extLst>
                    <a:ext uri="{FF2B5EF4-FFF2-40B4-BE49-F238E27FC236}">
                      <a16:creationId xmlns:a16="http://schemas.microsoft.com/office/drawing/2014/main" id="{774C2AB4-D508-CC85-CB79-FE224E0E9297}"/>
                    </a:ext>
                  </a:extLst>
                </p:cNvPr>
                <p:cNvSpPr>
                  <a:spLocks/>
                </p:cNvSpPr>
                <p:nvPr/>
              </p:nvSpPr>
              <p:spPr bwMode="auto">
                <a:xfrm>
                  <a:off x="4916636" y="1578009"/>
                  <a:ext cx="353702" cy="344485"/>
                </a:xfrm>
                <a:custGeom>
                  <a:avLst/>
                  <a:gdLst/>
                  <a:ahLst/>
                  <a:cxnLst>
                    <a:cxn ang="0">
                      <a:pos x="210" y="0"/>
                    </a:cxn>
                    <a:cxn ang="0">
                      <a:pos x="204" y="152"/>
                    </a:cxn>
                    <a:cxn ang="0">
                      <a:pos x="0" y="145"/>
                    </a:cxn>
                    <a:cxn ang="0">
                      <a:pos x="9" y="0"/>
                    </a:cxn>
                    <a:cxn ang="0">
                      <a:pos x="210" y="0"/>
                    </a:cxn>
                  </a:cxnLst>
                  <a:rect l="0" t="0" r="r" b="b"/>
                  <a:pathLst>
                    <a:path w="211" h="153">
                      <a:moveTo>
                        <a:pt x="210" y="0"/>
                      </a:moveTo>
                      <a:lnTo>
                        <a:pt x="204" y="152"/>
                      </a:lnTo>
                      <a:lnTo>
                        <a:pt x="0" y="145"/>
                      </a:lnTo>
                      <a:lnTo>
                        <a:pt x="9" y="0"/>
                      </a:lnTo>
                      <a:lnTo>
                        <a:pt x="210"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5" name="Freeform 180">
                  <a:extLst>
                    <a:ext uri="{FF2B5EF4-FFF2-40B4-BE49-F238E27FC236}">
                      <a16:creationId xmlns:a16="http://schemas.microsoft.com/office/drawing/2014/main" id="{8D163E8F-537F-753D-8450-132BD2AA027F}"/>
                    </a:ext>
                  </a:extLst>
                </p:cNvPr>
                <p:cNvSpPr>
                  <a:spLocks/>
                </p:cNvSpPr>
                <p:nvPr/>
              </p:nvSpPr>
              <p:spPr bwMode="auto">
                <a:xfrm>
                  <a:off x="6999549" y="4244024"/>
                  <a:ext cx="31440" cy="44933"/>
                </a:xfrm>
                <a:custGeom>
                  <a:avLst/>
                  <a:gdLst/>
                  <a:ahLst/>
                  <a:cxnLst>
                    <a:cxn ang="0">
                      <a:pos x="18" y="11"/>
                    </a:cxn>
                    <a:cxn ang="0">
                      <a:pos x="9" y="0"/>
                    </a:cxn>
                    <a:cxn ang="0">
                      <a:pos x="0" y="11"/>
                    </a:cxn>
                    <a:cxn ang="0">
                      <a:pos x="9" y="21"/>
                    </a:cxn>
                    <a:cxn ang="0">
                      <a:pos x="18" y="11"/>
                    </a:cxn>
                  </a:cxnLst>
                  <a:rect l="0" t="0" r="r" b="b"/>
                  <a:pathLst>
                    <a:path w="19" h="22">
                      <a:moveTo>
                        <a:pt x="18" y="11"/>
                      </a:moveTo>
                      <a:lnTo>
                        <a:pt x="9" y="0"/>
                      </a:lnTo>
                      <a:lnTo>
                        <a:pt x="0" y="11"/>
                      </a:lnTo>
                      <a:lnTo>
                        <a:pt x="9" y="21"/>
                      </a:lnTo>
                      <a:lnTo>
                        <a:pt x="18" y="11"/>
                      </a:lnTo>
                    </a:path>
                  </a:pathLst>
                </a:custGeom>
                <a:solidFill>
                  <a:srgbClr val="005EB8"/>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6" name="Freeform 181">
                  <a:extLst>
                    <a:ext uri="{FF2B5EF4-FFF2-40B4-BE49-F238E27FC236}">
                      <a16:creationId xmlns:a16="http://schemas.microsoft.com/office/drawing/2014/main" id="{0F20E709-9682-DA59-78CA-6FC4CD1924F0}"/>
                    </a:ext>
                  </a:extLst>
                </p:cNvPr>
                <p:cNvSpPr>
                  <a:spLocks/>
                </p:cNvSpPr>
                <p:nvPr/>
              </p:nvSpPr>
              <p:spPr bwMode="auto">
                <a:xfrm>
                  <a:off x="5663341" y="1915005"/>
                  <a:ext cx="243662" cy="471795"/>
                </a:xfrm>
                <a:custGeom>
                  <a:avLst/>
                  <a:gdLst/>
                  <a:ahLst/>
                  <a:cxnLst>
                    <a:cxn ang="0">
                      <a:pos x="0" y="0"/>
                    </a:cxn>
                    <a:cxn ang="0">
                      <a:pos x="0" y="187"/>
                    </a:cxn>
                    <a:cxn ang="0">
                      <a:pos x="0" y="209"/>
                    </a:cxn>
                    <a:cxn ang="0">
                      <a:pos x="144" y="209"/>
                    </a:cxn>
                    <a:cxn ang="0">
                      <a:pos x="144" y="193"/>
                    </a:cxn>
                    <a:cxn ang="0">
                      <a:pos x="139" y="0"/>
                    </a:cxn>
                    <a:cxn ang="0">
                      <a:pos x="0" y="0"/>
                    </a:cxn>
                  </a:cxnLst>
                  <a:rect l="0" t="0" r="r" b="b"/>
                  <a:pathLst>
                    <a:path w="145" h="210">
                      <a:moveTo>
                        <a:pt x="0" y="0"/>
                      </a:moveTo>
                      <a:lnTo>
                        <a:pt x="0" y="187"/>
                      </a:lnTo>
                      <a:lnTo>
                        <a:pt x="0" y="209"/>
                      </a:lnTo>
                      <a:lnTo>
                        <a:pt x="144" y="209"/>
                      </a:lnTo>
                      <a:lnTo>
                        <a:pt x="144" y="193"/>
                      </a:lnTo>
                      <a:lnTo>
                        <a:pt x="139" y="0"/>
                      </a:lnTo>
                      <a:lnTo>
                        <a:pt x="0"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7" name="Freeform 182">
                  <a:extLst>
                    <a:ext uri="{FF2B5EF4-FFF2-40B4-BE49-F238E27FC236}">
                      <a16:creationId xmlns:a16="http://schemas.microsoft.com/office/drawing/2014/main" id="{17845658-2666-AFA4-87EC-2C38666B5B42}"/>
                    </a:ext>
                  </a:extLst>
                </p:cNvPr>
                <p:cNvSpPr>
                  <a:spLocks/>
                </p:cNvSpPr>
                <p:nvPr/>
              </p:nvSpPr>
              <p:spPr bwMode="auto">
                <a:xfrm>
                  <a:off x="4177792" y="2154553"/>
                  <a:ext cx="275103" cy="314530"/>
                </a:xfrm>
                <a:custGeom>
                  <a:avLst/>
                  <a:gdLst/>
                  <a:ahLst/>
                  <a:cxnLst>
                    <a:cxn ang="0">
                      <a:pos x="0" y="123"/>
                    </a:cxn>
                    <a:cxn ang="0">
                      <a:pos x="96" y="107"/>
                    </a:cxn>
                    <a:cxn ang="0">
                      <a:pos x="111" y="139"/>
                    </a:cxn>
                    <a:cxn ang="0">
                      <a:pos x="147" y="95"/>
                    </a:cxn>
                    <a:cxn ang="0">
                      <a:pos x="159" y="47"/>
                    </a:cxn>
                    <a:cxn ang="0">
                      <a:pos x="153" y="0"/>
                    </a:cxn>
                    <a:cxn ang="0">
                      <a:pos x="132" y="10"/>
                    </a:cxn>
                    <a:cxn ang="0">
                      <a:pos x="102" y="0"/>
                    </a:cxn>
                    <a:cxn ang="0">
                      <a:pos x="81" y="10"/>
                    </a:cxn>
                    <a:cxn ang="0">
                      <a:pos x="66" y="0"/>
                    </a:cxn>
                    <a:cxn ang="0">
                      <a:pos x="36" y="10"/>
                    </a:cxn>
                    <a:cxn ang="0">
                      <a:pos x="9" y="25"/>
                    </a:cxn>
                    <a:cxn ang="0">
                      <a:pos x="0" y="123"/>
                    </a:cxn>
                  </a:cxnLst>
                  <a:rect l="0" t="0" r="r" b="b"/>
                  <a:pathLst>
                    <a:path w="160" h="140">
                      <a:moveTo>
                        <a:pt x="0" y="123"/>
                      </a:moveTo>
                      <a:lnTo>
                        <a:pt x="96" y="107"/>
                      </a:lnTo>
                      <a:lnTo>
                        <a:pt x="111" y="139"/>
                      </a:lnTo>
                      <a:lnTo>
                        <a:pt x="147" y="95"/>
                      </a:lnTo>
                      <a:lnTo>
                        <a:pt x="159" y="47"/>
                      </a:lnTo>
                      <a:lnTo>
                        <a:pt x="153" y="0"/>
                      </a:lnTo>
                      <a:lnTo>
                        <a:pt x="132" y="10"/>
                      </a:lnTo>
                      <a:lnTo>
                        <a:pt x="102" y="0"/>
                      </a:lnTo>
                      <a:lnTo>
                        <a:pt x="81" y="10"/>
                      </a:lnTo>
                      <a:lnTo>
                        <a:pt x="66" y="0"/>
                      </a:lnTo>
                      <a:lnTo>
                        <a:pt x="36" y="10"/>
                      </a:lnTo>
                      <a:lnTo>
                        <a:pt x="9" y="25"/>
                      </a:lnTo>
                      <a:lnTo>
                        <a:pt x="0" y="123"/>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8" name="Freeform 183">
                  <a:extLst>
                    <a:ext uri="{FF2B5EF4-FFF2-40B4-BE49-F238E27FC236}">
                      <a16:creationId xmlns:a16="http://schemas.microsoft.com/office/drawing/2014/main" id="{8890AB87-1BB0-8D80-C9FC-E04C02CC62C7}"/>
                    </a:ext>
                  </a:extLst>
                </p:cNvPr>
                <p:cNvSpPr>
                  <a:spLocks/>
                </p:cNvSpPr>
                <p:nvPr/>
              </p:nvSpPr>
              <p:spPr bwMode="auto">
                <a:xfrm>
                  <a:off x="4177791" y="1540565"/>
                  <a:ext cx="369422" cy="247131"/>
                </a:xfrm>
                <a:custGeom>
                  <a:avLst/>
                  <a:gdLst/>
                  <a:ahLst/>
                  <a:cxnLst>
                    <a:cxn ang="0">
                      <a:pos x="216" y="6"/>
                    </a:cxn>
                    <a:cxn ang="0">
                      <a:pos x="180" y="60"/>
                    </a:cxn>
                    <a:cxn ang="0">
                      <a:pos x="189" y="91"/>
                    </a:cxn>
                    <a:cxn ang="0">
                      <a:pos x="180" y="108"/>
                    </a:cxn>
                    <a:cxn ang="0">
                      <a:pos x="159" y="108"/>
                    </a:cxn>
                    <a:cxn ang="0">
                      <a:pos x="153" y="76"/>
                    </a:cxn>
                    <a:cxn ang="0">
                      <a:pos x="138" y="76"/>
                    </a:cxn>
                    <a:cxn ang="0">
                      <a:pos x="123" y="69"/>
                    </a:cxn>
                    <a:cxn ang="0">
                      <a:pos x="108" y="86"/>
                    </a:cxn>
                    <a:cxn ang="0">
                      <a:pos x="93" y="76"/>
                    </a:cxn>
                    <a:cxn ang="0">
                      <a:pos x="50" y="108"/>
                    </a:cxn>
                    <a:cxn ang="0">
                      <a:pos x="42" y="76"/>
                    </a:cxn>
                    <a:cxn ang="0">
                      <a:pos x="15" y="47"/>
                    </a:cxn>
                    <a:cxn ang="0">
                      <a:pos x="0" y="0"/>
                    </a:cxn>
                    <a:cxn ang="0">
                      <a:pos x="216" y="6"/>
                    </a:cxn>
                  </a:cxnLst>
                  <a:rect l="0" t="0" r="r" b="b"/>
                  <a:pathLst>
                    <a:path w="217" h="109">
                      <a:moveTo>
                        <a:pt x="216" y="6"/>
                      </a:moveTo>
                      <a:lnTo>
                        <a:pt x="180" y="60"/>
                      </a:lnTo>
                      <a:lnTo>
                        <a:pt x="189" y="91"/>
                      </a:lnTo>
                      <a:lnTo>
                        <a:pt x="180" y="108"/>
                      </a:lnTo>
                      <a:lnTo>
                        <a:pt x="159" y="108"/>
                      </a:lnTo>
                      <a:lnTo>
                        <a:pt x="153" y="76"/>
                      </a:lnTo>
                      <a:lnTo>
                        <a:pt x="138" y="76"/>
                      </a:lnTo>
                      <a:lnTo>
                        <a:pt x="123" y="69"/>
                      </a:lnTo>
                      <a:lnTo>
                        <a:pt x="108" y="86"/>
                      </a:lnTo>
                      <a:lnTo>
                        <a:pt x="93" y="76"/>
                      </a:lnTo>
                      <a:lnTo>
                        <a:pt x="50" y="108"/>
                      </a:lnTo>
                      <a:lnTo>
                        <a:pt x="42" y="76"/>
                      </a:lnTo>
                      <a:lnTo>
                        <a:pt x="15" y="47"/>
                      </a:lnTo>
                      <a:lnTo>
                        <a:pt x="0" y="0"/>
                      </a:lnTo>
                      <a:lnTo>
                        <a:pt x="216" y="6"/>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59" name="Freeform 184">
                  <a:extLst>
                    <a:ext uri="{FF2B5EF4-FFF2-40B4-BE49-F238E27FC236}">
                      <a16:creationId xmlns:a16="http://schemas.microsoft.com/office/drawing/2014/main" id="{04FDED06-E0BA-592E-3A9B-1E6DC6C5F88F}"/>
                    </a:ext>
                  </a:extLst>
                </p:cNvPr>
                <p:cNvSpPr>
                  <a:spLocks/>
                </p:cNvSpPr>
                <p:nvPr/>
              </p:nvSpPr>
              <p:spPr bwMode="auto">
                <a:xfrm>
                  <a:off x="5026678" y="3113215"/>
                  <a:ext cx="393002" cy="471795"/>
                </a:xfrm>
                <a:custGeom>
                  <a:avLst/>
                  <a:gdLst/>
                  <a:ahLst/>
                  <a:cxnLst>
                    <a:cxn ang="0">
                      <a:pos x="0" y="205"/>
                    </a:cxn>
                    <a:cxn ang="0">
                      <a:pos x="21" y="6"/>
                    </a:cxn>
                    <a:cxn ang="0">
                      <a:pos x="30" y="0"/>
                    </a:cxn>
                    <a:cxn ang="0">
                      <a:pos x="43" y="32"/>
                    </a:cxn>
                    <a:cxn ang="0">
                      <a:pos x="58" y="22"/>
                    </a:cxn>
                    <a:cxn ang="0">
                      <a:pos x="72" y="38"/>
                    </a:cxn>
                    <a:cxn ang="0">
                      <a:pos x="82" y="22"/>
                    </a:cxn>
                    <a:cxn ang="0">
                      <a:pos x="88" y="22"/>
                    </a:cxn>
                    <a:cxn ang="0">
                      <a:pos x="103" y="6"/>
                    </a:cxn>
                    <a:cxn ang="0">
                      <a:pos x="118" y="38"/>
                    </a:cxn>
                    <a:cxn ang="0">
                      <a:pos x="124" y="54"/>
                    </a:cxn>
                    <a:cxn ang="0">
                      <a:pos x="154" y="70"/>
                    </a:cxn>
                    <a:cxn ang="0">
                      <a:pos x="190" y="54"/>
                    </a:cxn>
                    <a:cxn ang="0">
                      <a:pos x="196" y="76"/>
                    </a:cxn>
                    <a:cxn ang="0">
                      <a:pos x="220" y="85"/>
                    </a:cxn>
                    <a:cxn ang="0">
                      <a:pos x="205" y="107"/>
                    </a:cxn>
                    <a:cxn ang="0">
                      <a:pos x="220" y="123"/>
                    </a:cxn>
                    <a:cxn ang="0">
                      <a:pos x="232" y="161"/>
                    </a:cxn>
                    <a:cxn ang="0">
                      <a:pos x="190" y="205"/>
                    </a:cxn>
                    <a:cxn ang="0">
                      <a:pos x="0" y="205"/>
                    </a:cxn>
                  </a:cxnLst>
                  <a:rect l="0" t="0" r="r" b="b"/>
                  <a:pathLst>
                    <a:path w="233" h="206">
                      <a:moveTo>
                        <a:pt x="0" y="205"/>
                      </a:moveTo>
                      <a:lnTo>
                        <a:pt x="21" y="6"/>
                      </a:lnTo>
                      <a:lnTo>
                        <a:pt x="30" y="0"/>
                      </a:lnTo>
                      <a:lnTo>
                        <a:pt x="43" y="32"/>
                      </a:lnTo>
                      <a:lnTo>
                        <a:pt x="58" y="22"/>
                      </a:lnTo>
                      <a:lnTo>
                        <a:pt x="72" y="38"/>
                      </a:lnTo>
                      <a:lnTo>
                        <a:pt x="82" y="22"/>
                      </a:lnTo>
                      <a:lnTo>
                        <a:pt x="88" y="22"/>
                      </a:lnTo>
                      <a:lnTo>
                        <a:pt x="103" y="6"/>
                      </a:lnTo>
                      <a:lnTo>
                        <a:pt x="118" y="38"/>
                      </a:lnTo>
                      <a:lnTo>
                        <a:pt x="124" y="54"/>
                      </a:lnTo>
                      <a:lnTo>
                        <a:pt x="154" y="70"/>
                      </a:lnTo>
                      <a:lnTo>
                        <a:pt x="190" y="54"/>
                      </a:lnTo>
                      <a:lnTo>
                        <a:pt x="196" y="76"/>
                      </a:lnTo>
                      <a:lnTo>
                        <a:pt x="220" y="85"/>
                      </a:lnTo>
                      <a:lnTo>
                        <a:pt x="205" y="107"/>
                      </a:lnTo>
                      <a:lnTo>
                        <a:pt x="220" y="123"/>
                      </a:lnTo>
                      <a:lnTo>
                        <a:pt x="232" y="161"/>
                      </a:lnTo>
                      <a:lnTo>
                        <a:pt x="190" y="205"/>
                      </a:lnTo>
                      <a:lnTo>
                        <a:pt x="0" y="20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0" name="Freeform 185">
                  <a:extLst>
                    <a:ext uri="{FF2B5EF4-FFF2-40B4-BE49-F238E27FC236}">
                      <a16:creationId xmlns:a16="http://schemas.microsoft.com/office/drawing/2014/main" id="{FF89F6D0-1C59-4615-648D-00E6E2E2DF61}"/>
                    </a:ext>
                  </a:extLst>
                </p:cNvPr>
                <p:cNvSpPr>
                  <a:spLocks/>
                </p:cNvSpPr>
                <p:nvPr/>
              </p:nvSpPr>
              <p:spPr bwMode="auto">
                <a:xfrm>
                  <a:off x="3572568" y="1892539"/>
                  <a:ext cx="298682" cy="411884"/>
                </a:xfrm>
                <a:custGeom>
                  <a:avLst/>
                  <a:gdLst/>
                  <a:ahLst/>
                  <a:cxnLst>
                    <a:cxn ang="0">
                      <a:pos x="15" y="76"/>
                    </a:cxn>
                    <a:cxn ang="0">
                      <a:pos x="30" y="76"/>
                    </a:cxn>
                    <a:cxn ang="0">
                      <a:pos x="87" y="0"/>
                    </a:cxn>
                    <a:cxn ang="0">
                      <a:pos x="96" y="6"/>
                    </a:cxn>
                    <a:cxn ang="0">
                      <a:pos x="87" y="29"/>
                    </a:cxn>
                    <a:cxn ang="0">
                      <a:pos x="132" y="60"/>
                    </a:cxn>
                    <a:cxn ang="0">
                      <a:pos x="132" y="82"/>
                    </a:cxn>
                    <a:cxn ang="0">
                      <a:pos x="174" y="107"/>
                    </a:cxn>
                    <a:cxn ang="0">
                      <a:pos x="138" y="161"/>
                    </a:cxn>
                    <a:cxn ang="0">
                      <a:pos x="102" y="152"/>
                    </a:cxn>
                    <a:cxn ang="0">
                      <a:pos x="87" y="145"/>
                    </a:cxn>
                    <a:cxn ang="0">
                      <a:pos x="72" y="168"/>
                    </a:cxn>
                    <a:cxn ang="0">
                      <a:pos x="51" y="184"/>
                    </a:cxn>
                    <a:cxn ang="0">
                      <a:pos x="21" y="161"/>
                    </a:cxn>
                    <a:cxn ang="0">
                      <a:pos x="15" y="152"/>
                    </a:cxn>
                    <a:cxn ang="0">
                      <a:pos x="21" y="136"/>
                    </a:cxn>
                    <a:cxn ang="0">
                      <a:pos x="0" y="92"/>
                    </a:cxn>
                    <a:cxn ang="0">
                      <a:pos x="15" y="76"/>
                    </a:cxn>
                  </a:cxnLst>
                  <a:rect l="0" t="0" r="r" b="b"/>
                  <a:pathLst>
                    <a:path w="175" h="185">
                      <a:moveTo>
                        <a:pt x="15" y="76"/>
                      </a:moveTo>
                      <a:lnTo>
                        <a:pt x="30" y="76"/>
                      </a:lnTo>
                      <a:lnTo>
                        <a:pt x="87" y="0"/>
                      </a:lnTo>
                      <a:lnTo>
                        <a:pt x="96" y="6"/>
                      </a:lnTo>
                      <a:lnTo>
                        <a:pt x="87" y="29"/>
                      </a:lnTo>
                      <a:lnTo>
                        <a:pt x="132" y="60"/>
                      </a:lnTo>
                      <a:lnTo>
                        <a:pt x="132" y="82"/>
                      </a:lnTo>
                      <a:lnTo>
                        <a:pt x="174" y="107"/>
                      </a:lnTo>
                      <a:lnTo>
                        <a:pt x="138" y="161"/>
                      </a:lnTo>
                      <a:lnTo>
                        <a:pt x="102" y="152"/>
                      </a:lnTo>
                      <a:lnTo>
                        <a:pt x="87" y="145"/>
                      </a:lnTo>
                      <a:lnTo>
                        <a:pt x="72" y="168"/>
                      </a:lnTo>
                      <a:lnTo>
                        <a:pt x="51" y="184"/>
                      </a:lnTo>
                      <a:lnTo>
                        <a:pt x="21" y="161"/>
                      </a:lnTo>
                      <a:lnTo>
                        <a:pt x="15" y="152"/>
                      </a:lnTo>
                      <a:lnTo>
                        <a:pt x="21" y="136"/>
                      </a:lnTo>
                      <a:lnTo>
                        <a:pt x="0" y="92"/>
                      </a:lnTo>
                      <a:lnTo>
                        <a:pt x="15" y="76"/>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1" name="Freeform 186">
                  <a:extLst>
                    <a:ext uri="{FF2B5EF4-FFF2-40B4-BE49-F238E27FC236}">
                      <a16:creationId xmlns:a16="http://schemas.microsoft.com/office/drawing/2014/main" id="{690BA149-0A4B-48F3-E3F0-5CC6BE37D736}"/>
                    </a:ext>
                  </a:extLst>
                </p:cNvPr>
                <p:cNvSpPr>
                  <a:spLocks/>
                </p:cNvSpPr>
                <p:nvPr/>
              </p:nvSpPr>
              <p:spPr bwMode="auto">
                <a:xfrm>
                  <a:off x="7581193" y="2506621"/>
                  <a:ext cx="589504" cy="606593"/>
                </a:xfrm>
                <a:custGeom>
                  <a:avLst/>
                  <a:gdLst/>
                  <a:ahLst/>
                  <a:cxnLst>
                    <a:cxn ang="0">
                      <a:pos x="323" y="108"/>
                    </a:cxn>
                    <a:cxn ang="0">
                      <a:pos x="292" y="98"/>
                    </a:cxn>
                    <a:cxn ang="0">
                      <a:pos x="277" y="108"/>
                    </a:cxn>
                    <a:cxn ang="0">
                      <a:pos x="262" y="76"/>
                    </a:cxn>
                    <a:cxn ang="0">
                      <a:pos x="247" y="92"/>
                    </a:cxn>
                    <a:cxn ang="0">
                      <a:pos x="262" y="108"/>
                    </a:cxn>
                    <a:cxn ang="0">
                      <a:pos x="271" y="108"/>
                    </a:cxn>
                    <a:cxn ang="0">
                      <a:pos x="247" y="123"/>
                    </a:cxn>
                    <a:cxn ang="0">
                      <a:pos x="232" y="123"/>
                    </a:cxn>
                    <a:cxn ang="0">
                      <a:pos x="271" y="114"/>
                    </a:cxn>
                    <a:cxn ang="0">
                      <a:pos x="292" y="146"/>
                    </a:cxn>
                    <a:cxn ang="0">
                      <a:pos x="292" y="152"/>
                    </a:cxn>
                    <a:cxn ang="0">
                      <a:pos x="292" y="177"/>
                    </a:cxn>
                    <a:cxn ang="0">
                      <a:pos x="298" y="183"/>
                    </a:cxn>
                    <a:cxn ang="0">
                      <a:pos x="262" y="161"/>
                    </a:cxn>
                    <a:cxn ang="0">
                      <a:pos x="262" y="152"/>
                    </a:cxn>
                    <a:cxn ang="0">
                      <a:pos x="247" y="152"/>
                    </a:cxn>
                    <a:cxn ang="0">
                      <a:pos x="232" y="152"/>
                    </a:cxn>
                    <a:cxn ang="0">
                      <a:pos x="211" y="168"/>
                    </a:cxn>
                    <a:cxn ang="0">
                      <a:pos x="184" y="146"/>
                    </a:cxn>
                    <a:cxn ang="0">
                      <a:pos x="184" y="139"/>
                    </a:cxn>
                    <a:cxn ang="0">
                      <a:pos x="175" y="152"/>
                    </a:cxn>
                    <a:cxn ang="0">
                      <a:pos x="160" y="146"/>
                    </a:cxn>
                    <a:cxn ang="0">
                      <a:pos x="124" y="139"/>
                    </a:cxn>
                    <a:cxn ang="0">
                      <a:pos x="118" y="139"/>
                    </a:cxn>
                    <a:cxn ang="0">
                      <a:pos x="109" y="139"/>
                    </a:cxn>
                    <a:cxn ang="0">
                      <a:pos x="82" y="123"/>
                    </a:cxn>
                    <a:cxn ang="0">
                      <a:pos x="57" y="114"/>
                    </a:cxn>
                    <a:cxn ang="0">
                      <a:pos x="103" y="152"/>
                    </a:cxn>
                    <a:cxn ang="0">
                      <a:pos x="109" y="161"/>
                    </a:cxn>
                    <a:cxn ang="0">
                      <a:pos x="133" y="168"/>
                    </a:cxn>
                    <a:cxn ang="0">
                      <a:pos x="169" y="168"/>
                    </a:cxn>
                    <a:cxn ang="0">
                      <a:pos x="184" y="193"/>
                    </a:cxn>
                    <a:cxn ang="0">
                      <a:pos x="190" y="193"/>
                    </a:cxn>
                    <a:cxn ang="0">
                      <a:pos x="226" y="193"/>
                    </a:cxn>
                    <a:cxn ang="0">
                      <a:pos x="220" y="199"/>
                    </a:cxn>
                    <a:cxn ang="0">
                      <a:pos x="205" y="231"/>
                    </a:cxn>
                    <a:cxn ang="0">
                      <a:pos x="232" y="206"/>
                    </a:cxn>
                    <a:cxn ang="0">
                      <a:pos x="247" y="206"/>
                    </a:cxn>
                    <a:cxn ang="0">
                      <a:pos x="262" y="215"/>
                    </a:cxn>
                    <a:cxn ang="0">
                      <a:pos x="262" y="231"/>
                    </a:cxn>
                    <a:cxn ang="0">
                      <a:pos x="262" y="237"/>
                    </a:cxn>
                    <a:cxn ang="0">
                      <a:pos x="256" y="237"/>
                    </a:cxn>
                    <a:cxn ang="0">
                      <a:pos x="277" y="259"/>
                    </a:cxn>
                    <a:cxn ang="0">
                      <a:pos x="145" y="247"/>
                    </a:cxn>
                    <a:cxn ang="0">
                      <a:pos x="21" y="177"/>
                    </a:cxn>
                    <a:cxn ang="0">
                      <a:pos x="15" y="114"/>
                    </a:cxn>
                    <a:cxn ang="0">
                      <a:pos x="51" y="92"/>
                    </a:cxn>
                    <a:cxn ang="0">
                      <a:pos x="31" y="76"/>
                    </a:cxn>
                    <a:cxn ang="0">
                      <a:pos x="0" y="22"/>
                    </a:cxn>
                    <a:cxn ang="0">
                      <a:pos x="109" y="44"/>
                    </a:cxn>
                    <a:cxn ang="0">
                      <a:pos x="277" y="16"/>
                    </a:cxn>
                    <a:cxn ang="0">
                      <a:pos x="292" y="60"/>
                    </a:cxn>
                    <a:cxn ang="0">
                      <a:pos x="335" y="76"/>
                    </a:cxn>
                    <a:cxn ang="0">
                      <a:pos x="335" y="108"/>
                    </a:cxn>
                  </a:cxnLst>
                  <a:rect l="0" t="0" r="r" b="b"/>
                  <a:pathLst>
                    <a:path w="351" h="269">
                      <a:moveTo>
                        <a:pt x="335" y="108"/>
                      </a:moveTo>
                      <a:lnTo>
                        <a:pt x="323" y="108"/>
                      </a:lnTo>
                      <a:lnTo>
                        <a:pt x="308" y="108"/>
                      </a:lnTo>
                      <a:lnTo>
                        <a:pt x="292" y="98"/>
                      </a:lnTo>
                      <a:lnTo>
                        <a:pt x="298" y="92"/>
                      </a:lnTo>
                      <a:lnTo>
                        <a:pt x="277" y="108"/>
                      </a:lnTo>
                      <a:lnTo>
                        <a:pt x="262" y="92"/>
                      </a:lnTo>
                      <a:lnTo>
                        <a:pt x="262" y="76"/>
                      </a:lnTo>
                      <a:lnTo>
                        <a:pt x="262" y="98"/>
                      </a:lnTo>
                      <a:lnTo>
                        <a:pt x="247" y="92"/>
                      </a:lnTo>
                      <a:lnTo>
                        <a:pt x="247" y="98"/>
                      </a:lnTo>
                      <a:lnTo>
                        <a:pt x="262" y="108"/>
                      </a:lnTo>
                      <a:lnTo>
                        <a:pt x="262" y="98"/>
                      </a:lnTo>
                      <a:lnTo>
                        <a:pt x="271" y="108"/>
                      </a:lnTo>
                      <a:lnTo>
                        <a:pt x="277" y="114"/>
                      </a:lnTo>
                      <a:lnTo>
                        <a:pt x="247" y="123"/>
                      </a:lnTo>
                      <a:lnTo>
                        <a:pt x="226" y="114"/>
                      </a:lnTo>
                      <a:lnTo>
                        <a:pt x="232" y="123"/>
                      </a:lnTo>
                      <a:lnTo>
                        <a:pt x="247" y="130"/>
                      </a:lnTo>
                      <a:lnTo>
                        <a:pt x="271" y="114"/>
                      </a:lnTo>
                      <a:lnTo>
                        <a:pt x="292" y="139"/>
                      </a:lnTo>
                      <a:lnTo>
                        <a:pt x="292" y="146"/>
                      </a:lnTo>
                      <a:lnTo>
                        <a:pt x="277" y="146"/>
                      </a:lnTo>
                      <a:lnTo>
                        <a:pt x="292" y="152"/>
                      </a:lnTo>
                      <a:lnTo>
                        <a:pt x="292" y="168"/>
                      </a:lnTo>
                      <a:lnTo>
                        <a:pt x="292" y="177"/>
                      </a:lnTo>
                      <a:lnTo>
                        <a:pt x="298" y="168"/>
                      </a:lnTo>
                      <a:lnTo>
                        <a:pt x="298" y="183"/>
                      </a:lnTo>
                      <a:lnTo>
                        <a:pt x="262" y="168"/>
                      </a:lnTo>
                      <a:lnTo>
                        <a:pt x="262" y="161"/>
                      </a:lnTo>
                      <a:lnTo>
                        <a:pt x="277" y="168"/>
                      </a:lnTo>
                      <a:lnTo>
                        <a:pt x="262" y="152"/>
                      </a:lnTo>
                      <a:lnTo>
                        <a:pt x="262" y="161"/>
                      </a:lnTo>
                      <a:lnTo>
                        <a:pt x="247" y="152"/>
                      </a:lnTo>
                      <a:lnTo>
                        <a:pt x="247" y="168"/>
                      </a:lnTo>
                      <a:lnTo>
                        <a:pt x="232" y="152"/>
                      </a:lnTo>
                      <a:lnTo>
                        <a:pt x="232" y="168"/>
                      </a:lnTo>
                      <a:lnTo>
                        <a:pt x="211" y="168"/>
                      </a:lnTo>
                      <a:lnTo>
                        <a:pt x="184" y="152"/>
                      </a:lnTo>
                      <a:lnTo>
                        <a:pt x="184" y="146"/>
                      </a:lnTo>
                      <a:lnTo>
                        <a:pt x="196" y="139"/>
                      </a:lnTo>
                      <a:lnTo>
                        <a:pt x="184" y="139"/>
                      </a:lnTo>
                      <a:lnTo>
                        <a:pt x="190" y="123"/>
                      </a:lnTo>
                      <a:lnTo>
                        <a:pt x="175" y="152"/>
                      </a:lnTo>
                      <a:lnTo>
                        <a:pt x="160" y="152"/>
                      </a:lnTo>
                      <a:lnTo>
                        <a:pt x="160" y="146"/>
                      </a:lnTo>
                      <a:lnTo>
                        <a:pt x="133" y="152"/>
                      </a:lnTo>
                      <a:lnTo>
                        <a:pt x="124" y="139"/>
                      </a:lnTo>
                      <a:lnTo>
                        <a:pt x="133" y="139"/>
                      </a:lnTo>
                      <a:lnTo>
                        <a:pt x="118" y="139"/>
                      </a:lnTo>
                      <a:lnTo>
                        <a:pt x="109" y="123"/>
                      </a:lnTo>
                      <a:lnTo>
                        <a:pt x="109" y="139"/>
                      </a:lnTo>
                      <a:lnTo>
                        <a:pt x="57" y="98"/>
                      </a:lnTo>
                      <a:lnTo>
                        <a:pt x="82" y="123"/>
                      </a:lnTo>
                      <a:lnTo>
                        <a:pt x="67" y="123"/>
                      </a:lnTo>
                      <a:lnTo>
                        <a:pt x="57" y="114"/>
                      </a:lnTo>
                      <a:lnTo>
                        <a:pt x="57" y="123"/>
                      </a:lnTo>
                      <a:lnTo>
                        <a:pt x="103" y="152"/>
                      </a:lnTo>
                      <a:lnTo>
                        <a:pt x="103" y="183"/>
                      </a:lnTo>
                      <a:lnTo>
                        <a:pt x="109" y="161"/>
                      </a:lnTo>
                      <a:lnTo>
                        <a:pt x="124" y="152"/>
                      </a:lnTo>
                      <a:lnTo>
                        <a:pt x="133" y="168"/>
                      </a:lnTo>
                      <a:lnTo>
                        <a:pt x="139" y="161"/>
                      </a:lnTo>
                      <a:lnTo>
                        <a:pt x="169" y="168"/>
                      </a:lnTo>
                      <a:lnTo>
                        <a:pt x="175" y="183"/>
                      </a:lnTo>
                      <a:lnTo>
                        <a:pt x="184" y="193"/>
                      </a:lnTo>
                      <a:lnTo>
                        <a:pt x="184" y="183"/>
                      </a:lnTo>
                      <a:lnTo>
                        <a:pt x="190" y="193"/>
                      </a:lnTo>
                      <a:lnTo>
                        <a:pt x="196" y="183"/>
                      </a:lnTo>
                      <a:lnTo>
                        <a:pt x="226" y="193"/>
                      </a:lnTo>
                      <a:lnTo>
                        <a:pt x="241" y="199"/>
                      </a:lnTo>
                      <a:lnTo>
                        <a:pt x="220" y="199"/>
                      </a:lnTo>
                      <a:lnTo>
                        <a:pt x="190" y="221"/>
                      </a:lnTo>
                      <a:lnTo>
                        <a:pt x="205" y="231"/>
                      </a:lnTo>
                      <a:lnTo>
                        <a:pt x="205" y="221"/>
                      </a:lnTo>
                      <a:lnTo>
                        <a:pt x="232" y="206"/>
                      </a:lnTo>
                      <a:lnTo>
                        <a:pt x="232" y="221"/>
                      </a:lnTo>
                      <a:lnTo>
                        <a:pt x="247" y="206"/>
                      </a:lnTo>
                      <a:lnTo>
                        <a:pt x="277" y="215"/>
                      </a:lnTo>
                      <a:lnTo>
                        <a:pt x="262" y="215"/>
                      </a:lnTo>
                      <a:lnTo>
                        <a:pt x="277" y="221"/>
                      </a:lnTo>
                      <a:lnTo>
                        <a:pt x="262" y="231"/>
                      </a:lnTo>
                      <a:lnTo>
                        <a:pt x="277" y="231"/>
                      </a:lnTo>
                      <a:lnTo>
                        <a:pt x="262" y="237"/>
                      </a:lnTo>
                      <a:lnTo>
                        <a:pt x="256" y="231"/>
                      </a:lnTo>
                      <a:lnTo>
                        <a:pt x="256" y="237"/>
                      </a:lnTo>
                      <a:lnTo>
                        <a:pt x="283" y="247"/>
                      </a:lnTo>
                      <a:lnTo>
                        <a:pt x="277" y="259"/>
                      </a:lnTo>
                      <a:lnTo>
                        <a:pt x="175" y="268"/>
                      </a:lnTo>
                      <a:lnTo>
                        <a:pt x="145" y="247"/>
                      </a:lnTo>
                      <a:lnTo>
                        <a:pt x="94" y="215"/>
                      </a:lnTo>
                      <a:lnTo>
                        <a:pt x="21" y="177"/>
                      </a:lnTo>
                      <a:lnTo>
                        <a:pt x="0" y="168"/>
                      </a:lnTo>
                      <a:lnTo>
                        <a:pt x="15" y="114"/>
                      </a:lnTo>
                      <a:lnTo>
                        <a:pt x="31" y="92"/>
                      </a:lnTo>
                      <a:lnTo>
                        <a:pt x="51" y="92"/>
                      </a:lnTo>
                      <a:lnTo>
                        <a:pt x="57" y="92"/>
                      </a:lnTo>
                      <a:lnTo>
                        <a:pt x="31" y="76"/>
                      </a:lnTo>
                      <a:lnTo>
                        <a:pt x="15" y="44"/>
                      </a:lnTo>
                      <a:lnTo>
                        <a:pt x="0" y="22"/>
                      </a:lnTo>
                      <a:lnTo>
                        <a:pt x="15" y="0"/>
                      </a:lnTo>
                      <a:lnTo>
                        <a:pt x="109" y="44"/>
                      </a:lnTo>
                      <a:lnTo>
                        <a:pt x="175" y="16"/>
                      </a:lnTo>
                      <a:lnTo>
                        <a:pt x="277" y="16"/>
                      </a:lnTo>
                      <a:lnTo>
                        <a:pt x="292" y="38"/>
                      </a:lnTo>
                      <a:lnTo>
                        <a:pt x="292" y="60"/>
                      </a:lnTo>
                      <a:lnTo>
                        <a:pt x="323" y="76"/>
                      </a:lnTo>
                      <a:lnTo>
                        <a:pt x="335" y="76"/>
                      </a:lnTo>
                      <a:lnTo>
                        <a:pt x="350" y="92"/>
                      </a:lnTo>
                      <a:lnTo>
                        <a:pt x="335" y="10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2" name="Freeform 187">
                  <a:extLst>
                    <a:ext uri="{FF2B5EF4-FFF2-40B4-BE49-F238E27FC236}">
                      <a16:creationId xmlns:a16="http://schemas.microsoft.com/office/drawing/2014/main" id="{A91CFC6E-18B7-E6AE-4020-A6A411F7A976}"/>
                    </a:ext>
                  </a:extLst>
                </p:cNvPr>
                <p:cNvSpPr>
                  <a:spLocks/>
                </p:cNvSpPr>
                <p:nvPr/>
              </p:nvSpPr>
              <p:spPr bwMode="auto">
                <a:xfrm>
                  <a:off x="7486872" y="1915005"/>
                  <a:ext cx="534483" cy="509239"/>
                </a:xfrm>
                <a:custGeom>
                  <a:avLst/>
                  <a:gdLst/>
                  <a:ahLst/>
                  <a:cxnLst>
                    <a:cxn ang="0">
                      <a:pos x="277" y="25"/>
                    </a:cxn>
                    <a:cxn ang="0">
                      <a:pos x="277" y="63"/>
                    </a:cxn>
                    <a:cxn ang="0">
                      <a:pos x="298" y="124"/>
                    </a:cxn>
                    <a:cxn ang="0">
                      <a:pos x="313" y="133"/>
                    </a:cxn>
                    <a:cxn ang="0">
                      <a:pos x="289" y="155"/>
                    </a:cxn>
                    <a:cxn ang="0">
                      <a:pos x="289" y="177"/>
                    </a:cxn>
                    <a:cxn ang="0">
                      <a:pos x="268" y="203"/>
                    </a:cxn>
                    <a:cxn ang="0">
                      <a:pos x="241" y="187"/>
                    </a:cxn>
                    <a:cxn ang="0">
                      <a:pos x="232" y="203"/>
                    </a:cxn>
                    <a:cxn ang="0">
                      <a:pos x="210" y="225"/>
                    </a:cxn>
                    <a:cxn ang="0">
                      <a:pos x="189" y="187"/>
                    </a:cxn>
                    <a:cxn ang="0">
                      <a:pos x="180" y="177"/>
                    </a:cxn>
                    <a:cxn ang="0">
                      <a:pos x="160" y="203"/>
                    </a:cxn>
                    <a:cxn ang="0">
                      <a:pos x="129" y="203"/>
                    </a:cxn>
                    <a:cxn ang="0">
                      <a:pos x="144" y="162"/>
                    </a:cxn>
                    <a:cxn ang="0">
                      <a:pos x="129" y="155"/>
                    </a:cxn>
                    <a:cxn ang="0">
                      <a:pos x="108" y="171"/>
                    </a:cxn>
                    <a:cxn ang="0">
                      <a:pos x="99" y="162"/>
                    </a:cxn>
                    <a:cxn ang="0">
                      <a:pos x="93" y="171"/>
                    </a:cxn>
                    <a:cxn ang="0">
                      <a:pos x="87" y="155"/>
                    </a:cxn>
                    <a:cxn ang="0">
                      <a:pos x="63" y="162"/>
                    </a:cxn>
                    <a:cxn ang="0">
                      <a:pos x="57" y="124"/>
                    </a:cxn>
                    <a:cxn ang="0">
                      <a:pos x="0" y="102"/>
                    </a:cxn>
                    <a:cxn ang="0">
                      <a:pos x="0" y="95"/>
                    </a:cxn>
                    <a:cxn ang="0">
                      <a:pos x="42" y="79"/>
                    </a:cxn>
                    <a:cxn ang="0">
                      <a:pos x="12" y="48"/>
                    </a:cxn>
                    <a:cxn ang="0">
                      <a:pos x="12" y="25"/>
                    </a:cxn>
                    <a:cxn ang="0">
                      <a:pos x="42" y="16"/>
                    </a:cxn>
                    <a:cxn ang="0">
                      <a:pos x="57" y="0"/>
                    </a:cxn>
                    <a:cxn ang="0">
                      <a:pos x="289" y="0"/>
                    </a:cxn>
                    <a:cxn ang="0">
                      <a:pos x="277" y="25"/>
                    </a:cxn>
                  </a:cxnLst>
                  <a:rect l="0" t="0" r="r" b="b"/>
                  <a:pathLst>
                    <a:path w="314" h="226">
                      <a:moveTo>
                        <a:pt x="277" y="25"/>
                      </a:moveTo>
                      <a:lnTo>
                        <a:pt x="277" y="63"/>
                      </a:lnTo>
                      <a:lnTo>
                        <a:pt x="298" y="124"/>
                      </a:lnTo>
                      <a:lnTo>
                        <a:pt x="313" y="133"/>
                      </a:lnTo>
                      <a:lnTo>
                        <a:pt x="289" y="155"/>
                      </a:lnTo>
                      <a:lnTo>
                        <a:pt x="289" y="177"/>
                      </a:lnTo>
                      <a:lnTo>
                        <a:pt x="268" y="203"/>
                      </a:lnTo>
                      <a:lnTo>
                        <a:pt x="241" y="187"/>
                      </a:lnTo>
                      <a:lnTo>
                        <a:pt x="232" y="203"/>
                      </a:lnTo>
                      <a:lnTo>
                        <a:pt x="210" y="225"/>
                      </a:lnTo>
                      <a:lnTo>
                        <a:pt x="189" y="187"/>
                      </a:lnTo>
                      <a:lnTo>
                        <a:pt x="180" y="177"/>
                      </a:lnTo>
                      <a:lnTo>
                        <a:pt x="160" y="203"/>
                      </a:lnTo>
                      <a:lnTo>
                        <a:pt x="129" y="203"/>
                      </a:lnTo>
                      <a:lnTo>
                        <a:pt x="144" y="162"/>
                      </a:lnTo>
                      <a:lnTo>
                        <a:pt x="129" y="155"/>
                      </a:lnTo>
                      <a:lnTo>
                        <a:pt x="108" y="171"/>
                      </a:lnTo>
                      <a:lnTo>
                        <a:pt x="99" y="162"/>
                      </a:lnTo>
                      <a:lnTo>
                        <a:pt x="93" y="171"/>
                      </a:lnTo>
                      <a:lnTo>
                        <a:pt x="87" y="155"/>
                      </a:lnTo>
                      <a:lnTo>
                        <a:pt x="63" y="162"/>
                      </a:lnTo>
                      <a:lnTo>
                        <a:pt x="57" y="124"/>
                      </a:lnTo>
                      <a:lnTo>
                        <a:pt x="0" y="102"/>
                      </a:lnTo>
                      <a:lnTo>
                        <a:pt x="0" y="95"/>
                      </a:lnTo>
                      <a:lnTo>
                        <a:pt x="42" y="79"/>
                      </a:lnTo>
                      <a:lnTo>
                        <a:pt x="12" y="48"/>
                      </a:lnTo>
                      <a:lnTo>
                        <a:pt x="12" y="25"/>
                      </a:lnTo>
                      <a:lnTo>
                        <a:pt x="42" y="16"/>
                      </a:lnTo>
                      <a:lnTo>
                        <a:pt x="57" y="0"/>
                      </a:lnTo>
                      <a:lnTo>
                        <a:pt x="289" y="0"/>
                      </a:lnTo>
                      <a:lnTo>
                        <a:pt x="277" y="2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3" name="Freeform 188">
                  <a:extLst>
                    <a:ext uri="{FF2B5EF4-FFF2-40B4-BE49-F238E27FC236}">
                      <a16:creationId xmlns:a16="http://schemas.microsoft.com/office/drawing/2014/main" id="{67A2E95C-3601-EA2A-7914-EB40F9A5AB86}"/>
                    </a:ext>
                  </a:extLst>
                </p:cNvPr>
                <p:cNvSpPr>
                  <a:spLocks/>
                </p:cNvSpPr>
                <p:nvPr/>
              </p:nvSpPr>
              <p:spPr bwMode="auto">
                <a:xfrm>
                  <a:off x="6182104" y="3532587"/>
                  <a:ext cx="589504" cy="569149"/>
                </a:xfrm>
                <a:custGeom>
                  <a:avLst/>
                  <a:gdLst/>
                  <a:ahLst/>
                  <a:cxnLst>
                    <a:cxn ang="0">
                      <a:pos x="42" y="199"/>
                    </a:cxn>
                    <a:cxn ang="0">
                      <a:pos x="114" y="199"/>
                    </a:cxn>
                    <a:cxn ang="0">
                      <a:pos x="124" y="209"/>
                    </a:cxn>
                    <a:cxn ang="0">
                      <a:pos x="130" y="209"/>
                    </a:cxn>
                    <a:cxn ang="0">
                      <a:pos x="139" y="209"/>
                    </a:cxn>
                    <a:cxn ang="0">
                      <a:pos x="153" y="224"/>
                    </a:cxn>
                    <a:cxn ang="0">
                      <a:pos x="226" y="246"/>
                    </a:cxn>
                    <a:cxn ang="0">
                      <a:pos x="277" y="253"/>
                    </a:cxn>
                    <a:cxn ang="0">
                      <a:pos x="319" y="237"/>
                    </a:cxn>
                    <a:cxn ang="0">
                      <a:pos x="350" y="199"/>
                    </a:cxn>
                    <a:cxn ang="0">
                      <a:pos x="319" y="177"/>
                    </a:cxn>
                    <a:cxn ang="0">
                      <a:pos x="304" y="161"/>
                    </a:cxn>
                    <a:cxn ang="0">
                      <a:pos x="319" y="155"/>
                    </a:cxn>
                    <a:cxn ang="0">
                      <a:pos x="283" y="117"/>
                    </a:cxn>
                    <a:cxn ang="0">
                      <a:pos x="283" y="101"/>
                    </a:cxn>
                    <a:cxn ang="0">
                      <a:pos x="262" y="76"/>
                    </a:cxn>
                    <a:cxn ang="0">
                      <a:pos x="247" y="54"/>
                    </a:cxn>
                    <a:cxn ang="0">
                      <a:pos x="196" y="0"/>
                    </a:cxn>
                    <a:cxn ang="0">
                      <a:pos x="190" y="9"/>
                    </a:cxn>
                    <a:cxn ang="0">
                      <a:pos x="72" y="0"/>
                    </a:cxn>
                    <a:cxn ang="0">
                      <a:pos x="0" y="9"/>
                    </a:cxn>
                    <a:cxn ang="0">
                      <a:pos x="27" y="63"/>
                    </a:cxn>
                    <a:cxn ang="0">
                      <a:pos x="51" y="85"/>
                    </a:cxn>
                    <a:cxn ang="0">
                      <a:pos x="27" y="145"/>
                    </a:cxn>
                    <a:cxn ang="0">
                      <a:pos x="27" y="177"/>
                    </a:cxn>
                    <a:cxn ang="0">
                      <a:pos x="15" y="193"/>
                    </a:cxn>
                    <a:cxn ang="0">
                      <a:pos x="42" y="199"/>
                    </a:cxn>
                  </a:cxnLst>
                  <a:rect l="0" t="0" r="r" b="b"/>
                  <a:pathLst>
                    <a:path w="351" h="254">
                      <a:moveTo>
                        <a:pt x="42" y="199"/>
                      </a:moveTo>
                      <a:lnTo>
                        <a:pt x="114" y="199"/>
                      </a:lnTo>
                      <a:lnTo>
                        <a:pt x="124" y="209"/>
                      </a:lnTo>
                      <a:lnTo>
                        <a:pt x="130" y="209"/>
                      </a:lnTo>
                      <a:lnTo>
                        <a:pt x="139" y="209"/>
                      </a:lnTo>
                      <a:lnTo>
                        <a:pt x="153" y="224"/>
                      </a:lnTo>
                      <a:lnTo>
                        <a:pt x="226" y="246"/>
                      </a:lnTo>
                      <a:lnTo>
                        <a:pt x="277" y="253"/>
                      </a:lnTo>
                      <a:lnTo>
                        <a:pt x="319" y="237"/>
                      </a:lnTo>
                      <a:lnTo>
                        <a:pt x="350" y="199"/>
                      </a:lnTo>
                      <a:lnTo>
                        <a:pt x="319" y="177"/>
                      </a:lnTo>
                      <a:lnTo>
                        <a:pt x="304" y="161"/>
                      </a:lnTo>
                      <a:lnTo>
                        <a:pt x="319" y="155"/>
                      </a:lnTo>
                      <a:lnTo>
                        <a:pt x="283" y="117"/>
                      </a:lnTo>
                      <a:lnTo>
                        <a:pt x="283" y="101"/>
                      </a:lnTo>
                      <a:lnTo>
                        <a:pt x="262" y="76"/>
                      </a:lnTo>
                      <a:lnTo>
                        <a:pt x="247" y="54"/>
                      </a:lnTo>
                      <a:lnTo>
                        <a:pt x="196" y="0"/>
                      </a:lnTo>
                      <a:lnTo>
                        <a:pt x="190" y="9"/>
                      </a:lnTo>
                      <a:lnTo>
                        <a:pt x="72" y="0"/>
                      </a:lnTo>
                      <a:lnTo>
                        <a:pt x="0" y="9"/>
                      </a:lnTo>
                      <a:lnTo>
                        <a:pt x="27" y="63"/>
                      </a:lnTo>
                      <a:lnTo>
                        <a:pt x="51" y="85"/>
                      </a:lnTo>
                      <a:lnTo>
                        <a:pt x="27" y="145"/>
                      </a:lnTo>
                      <a:lnTo>
                        <a:pt x="27" y="177"/>
                      </a:lnTo>
                      <a:lnTo>
                        <a:pt x="15" y="193"/>
                      </a:lnTo>
                      <a:lnTo>
                        <a:pt x="42" y="19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4" name="Freeform 189">
                  <a:extLst>
                    <a:ext uri="{FF2B5EF4-FFF2-40B4-BE49-F238E27FC236}">
                      <a16:creationId xmlns:a16="http://schemas.microsoft.com/office/drawing/2014/main" id="{7021B481-A2C4-F254-D3B9-782505AA6233}"/>
                    </a:ext>
                  </a:extLst>
                </p:cNvPr>
                <p:cNvSpPr>
                  <a:spLocks/>
                </p:cNvSpPr>
                <p:nvPr/>
              </p:nvSpPr>
              <p:spPr bwMode="auto">
                <a:xfrm>
                  <a:off x="3659028" y="2214557"/>
                  <a:ext cx="503043" cy="501750"/>
                </a:xfrm>
                <a:custGeom>
                  <a:avLst/>
                  <a:gdLst/>
                  <a:ahLst/>
                  <a:cxnLst>
                    <a:cxn ang="0">
                      <a:pos x="36" y="0"/>
                    </a:cxn>
                    <a:cxn ang="0">
                      <a:pos x="51" y="7"/>
                    </a:cxn>
                    <a:cxn ang="0">
                      <a:pos x="87" y="16"/>
                    </a:cxn>
                    <a:cxn ang="0">
                      <a:pos x="132" y="61"/>
                    </a:cxn>
                    <a:cxn ang="0">
                      <a:pos x="168" y="76"/>
                    </a:cxn>
                    <a:cxn ang="0">
                      <a:pos x="183" y="92"/>
                    </a:cxn>
                    <a:cxn ang="0">
                      <a:pos x="183" y="83"/>
                    </a:cxn>
                    <a:cxn ang="0">
                      <a:pos x="210" y="114"/>
                    </a:cxn>
                    <a:cxn ang="0">
                      <a:pos x="262" y="108"/>
                    </a:cxn>
                    <a:cxn ang="0">
                      <a:pos x="282" y="121"/>
                    </a:cxn>
                    <a:cxn ang="0">
                      <a:pos x="298" y="114"/>
                    </a:cxn>
                    <a:cxn ang="0">
                      <a:pos x="220" y="222"/>
                    </a:cxn>
                    <a:cxn ang="0">
                      <a:pos x="195" y="222"/>
                    </a:cxn>
                    <a:cxn ang="0">
                      <a:pos x="189" y="216"/>
                    </a:cxn>
                    <a:cxn ang="0">
                      <a:pos x="168" y="222"/>
                    </a:cxn>
                    <a:cxn ang="0">
                      <a:pos x="138" y="216"/>
                    </a:cxn>
                    <a:cxn ang="0">
                      <a:pos x="132" y="199"/>
                    </a:cxn>
                    <a:cxn ang="0">
                      <a:pos x="108" y="190"/>
                    </a:cxn>
                    <a:cxn ang="0">
                      <a:pos x="81" y="216"/>
                    </a:cxn>
                    <a:cxn ang="0">
                      <a:pos x="57" y="146"/>
                    </a:cxn>
                    <a:cxn ang="0">
                      <a:pos x="0" y="98"/>
                    </a:cxn>
                    <a:cxn ang="0">
                      <a:pos x="29" y="76"/>
                    </a:cxn>
                    <a:cxn ang="0">
                      <a:pos x="36" y="61"/>
                    </a:cxn>
                    <a:cxn ang="0">
                      <a:pos x="21" y="23"/>
                    </a:cxn>
                    <a:cxn ang="0">
                      <a:pos x="36" y="0"/>
                    </a:cxn>
                  </a:cxnLst>
                  <a:rect l="0" t="0" r="r" b="b"/>
                  <a:pathLst>
                    <a:path w="299" h="223">
                      <a:moveTo>
                        <a:pt x="36" y="0"/>
                      </a:moveTo>
                      <a:lnTo>
                        <a:pt x="51" y="7"/>
                      </a:lnTo>
                      <a:lnTo>
                        <a:pt x="87" y="16"/>
                      </a:lnTo>
                      <a:lnTo>
                        <a:pt x="132" y="61"/>
                      </a:lnTo>
                      <a:lnTo>
                        <a:pt x="168" y="76"/>
                      </a:lnTo>
                      <a:lnTo>
                        <a:pt x="183" y="92"/>
                      </a:lnTo>
                      <a:lnTo>
                        <a:pt x="183" y="83"/>
                      </a:lnTo>
                      <a:lnTo>
                        <a:pt x="210" y="114"/>
                      </a:lnTo>
                      <a:lnTo>
                        <a:pt x="262" y="108"/>
                      </a:lnTo>
                      <a:lnTo>
                        <a:pt x="282" y="121"/>
                      </a:lnTo>
                      <a:lnTo>
                        <a:pt x="298" y="114"/>
                      </a:lnTo>
                      <a:lnTo>
                        <a:pt x="220" y="222"/>
                      </a:lnTo>
                      <a:lnTo>
                        <a:pt x="195" y="222"/>
                      </a:lnTo>
                      <a:lnTo>
                        <a:pt x="189" y="216"/>
                      </a:lnTo>
                      <a:lnTo>
                        <a:pt x="168" y="222"/>
                      </a:lnTo>
                      <a:lnTo>
                        <a:pt x="138" y="216"/>
                      </a:lnTo>
                      <a:lnTo>
                        <a:pt x="132" y="199"/>
                      </a:lnTo>
                      <a:lnTo>
                        <a:pt x="108" y="190"/>
                      </a:lnTo>
                      <a:lnTo>
                        <a:pt x="81" y="216"/>
                      </a:lnTo>
                      <a:lnTo>
                        <a:pt x="57" y="146"/>
                      </a:lnTo>
                      <a:lnTo>
                        <a:pt x="0" y="98"/>
                      </a:lnTo>
                      <a:lnTo>
                        <a:pt x="29" y="76"/>
                      </a:lnTo>
                      <a:lnTo>
                        <a:pt x="36" y="61"/>
                      </a:lnTo>
                      <a:lnTo>
                        <a:pt x="21" y="23"/>
                      </a:lnTo>
                      <a:lnTo>
                        <a:pt x="36"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5" name="Freeform 190">
                  <a:extLst>
                    <a:ext uri="{FF2B5EF4-FFF2-40B4-BE49-F238E27FC236}">
                      <a16:creationId xmlns:a16="http://schemas.microsoft.com/office/drawing/2014/main" id="{5F3F798E-D12C-781E-96F4-A4A3F1357D49}"/>
                    </a:ext>
                  </a:extLst>
                </p:cNvPr>
                <p:cNvSpPr>
                  <a:spLocks/>
                </p:cNvSpPr>
                <p:nvPr/>
              </p:nvSpPr>
              <p:spPr bwMode="auto">
                <a:xfrm>
                  <a:off x="4641534" y="2783707"/>
                  <a:ext cx="408723" cy="374440"/>
                </a:xfrm>
                <a:custGeom>
                  <a:avLst/>
                  <a:gdLst/>
                  <a:ahLst/>
                  <a:cxnLst>
                    <a:cxn ang="0">
                      <a:pos x="0" y="0"/>
                    </a:cxn>
                    <a:cxn ang="0">
                      <a:pos x="15" y="45"/>
                    </a:cxn>
                    <a:cxn ang="0">
                      <a:pos x="6" y="45"/>
                    </a:cxn>
                    <a:cxn ang="0">
                      <a:pos x="42" y="76"/>
                    </a:cxn>
                    <a:cxn ang="0">
                      <a:pos x="58" y="124"/>
                    </a:cxn>
                    <a:cxn ang="0">
                      <a:pos x="108" y="152"/>
                    </a:cxn>
                    <a:cxn ang="0">
                      <a:pos x="139" y="162"/>
                    </a:cxn>
                    <a:cxn ang="0">
                      <a:pos x="241" y="0"/>
                    </a:cxn>
                    <a:cxn ang="0">
                      <a:pos x="21" y="0"/>
                    </a:cxn>
                    <a:cxn ang="0">
                      <a:pos x="0" y="0"/>
                    </a:cxn>
                  </a:cxnLst>
                  <a:rect l="0" t="0" r="r" b="b"/>
                  <a:pathLst>
                    <a:path w="242" h="163">
                      <a:moveTo>
                        <a:pt x="0" y="0"/>
                      </a:moveTo>
                      <a:lnTo>
                        <a:pt x="15" y="45"/>
                      </a:lnTo>
                      <a:lnTo>
                        <a:pt x="6" y="45"/>
                      </a:lnTo>
                      <a:lnTo>
                        <a:pt x="42" y="76"/>
                      </a:lnTo>
                      <a:lnTo>
                        <a:pt x="58" y="124"/>
                      </a:lnTo>
                      <a:lnTo>
                        <a:pt x="108" y="152"/>
                      </a:lnTo>
                      <a:lnTo>
                        <a:pt x="139" y="162"/>
                      </a:lnTo>
                      <a:lnTo>
                        <a:pt x="241" y="0"/>
                      </a:lnTo>
                      <a:lnTo>
                        <a:pt x="21" y="0"/>
                      </a:lnTo>
                      <a:lnTo>
                        <a:pt x="0" y="0"/>
                      </a:lnTo>
                    </a:path>
                  </a:pathLst>
                </a:custGeom>
                <a:solidFill>
                  <a:srgbClr val="005EB8"/>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6" name="Freeform 191">
                  <a:extLst>
                    <a:ext uri="{FF2B5EF4-FFF2-40B4-BE49-F238E27FC236}">
                      <a16:creationId xmlns:a16="http://schemas.microsoft.com/office/drawing/2014/main" id="{94E4C293-7B9A-DCB3-B035-87EFF59D932B}"/>
                    </a:ext>
                  </a:extLst>
                </p:cNvPr>
                <p:cNvSpPr>
                  <a:spLocks/>
                </p:cNvSpPr>
                <p:nvPr/>
              </p:nvSpPr>
              <p:spPr bwMode="auto">
                <a:xfrm>
                  <a:off x="3800509" y="2057293"/>
                  <a:ext cx="400863" cy="426862"/>
                </a:xfrm>
                <a:custGeom>
                  <a:avLst/>
                  <a:gdLst/>
                  <a:ahLst/>
                  <a:cxnLst>
                    <a:cxn ang="0">
                      <a:pos x="232" y="168"/>
                    </a:cxn>
                    <a:cxn ang="0">
                      <a:pos x="216" y="184"/>
                    </a:cxn>
                    <a:cxn ang="0">
                      <a:pos x="201" y="190"/>
                    </a:cxn>
                    <a:cxn ang="0">
                      <a:pos x="180" y="178"/>
                    </a:cxn>
                    <a:cxn ang="0">
                      <a:pos x="129" y="184"/>
                    </a:cxn>
                    <a:cxn ang="0">
                      <a:pos x="102" y="152"/>
                    </a:cxn>
                    <a:cxn ang="0">
                      <a:pos x="102" y="162"/>
                    </a:cxn>
                    <a:cxn ang="0">
                      <a:pos x="87" y="146"/>
                    </a:cxn>
                    <a:cxn ang="0">
                      <a:pos x="51" y="130"/>
                    </a:cxn>
                    <a:cxn ang="0">
                      <a:pos x="6" y="86"/>
                    </a:cxn>
                    <a:cxn ang="0">
                      <a:pos x="42" y="32"/>
                    </a:cxn>
                    <a:cxn ang="0">
                      <a:pos x="0" y="7"/>
                    </a:cxn>
                    <a:cxn ang="0">
                      <a:pos x="72" y="0"/>
                    </a:cxn>
                    <a:cxn ang="0">
                      <a:pos x="129" y="7"/>
                    </a:cxn>
                    <a:cxn ang="0">
                      <a:pos x="138" y="0"/>
                    </a:cxn>
                    <a:cxn ang="0">
                      <a:pos x="144" y="16"/>
                    </a:cxn>
                    <a:cxn ang="0">
                      <a:pos x="174" y="16"/>
                    </a:cxn>
                    <a:cxn ang="0">
                      <a:pos x="180" y="32"/>
                    </a:cxn>
                    <a:cxn ang="0">
                      <a:pos x="189" y="32"/>
                    </a:cxn>
                    <a:cxn ang="0">
                      <a:pos x="201" y="32"/>
                    </a:cxn>
                    <a:cxn ang="0">
                      <a:pos x="241" y="70"/>
                    </a:cxn>
                    <a:cxn ang="0">
                      <a:pos x="232" y="168"/>
                    </a:cxn>
                  </a:cxnLst>
                  <a:rect l="0" t="0" r="r" b="b"/>
                  <a:pathLst>
                    <a:path w="242" h="191">
                      <a:moveTo>
                        <a:pt x="232" y="168"/>
                      </a:moveTo>
                      <a:lnTo>
                        <a:pt x="216" y="184"/>
                      </a:lnTo>
                      <a:lnTo>
                        <a:pt x="201" y="190"/>
                      </a:lnTo>
                      <a:lnTo>
                        <a:pt x="180" y="178"/>
                      </a:lnTo>
                      <a:lnTo>
                        <a:pt x="129" y="184"/>
                      </a:lnTo>
                      <a:lnTo>
                        <a:pt x="102" y="152"/>
                      </a:lnTo>
                      <a:lnTo>
                        <a:pt x="102" y="162"/>
                      </a:lnTo>
                      <a:lnTo>
                        <a:pt x="87" y="146"/>
                      </a:lnTo>
                      <a:lnTo>
                        <a:pt x="51" y="130"/>
                      </a:lnTo>
                      <a:lnTo>
                        <a:pt x="6" y="86"/>
                      </a:lnTo>
                      <a:lnTo>
                        <a:pt x="42" y="32"/>
                      </a:lnTo>
                      <a:lnTo>
                        <a:pt x="0" y="7"/>
                      </a:lnTo>
                      <a:lnTo>
                        <a:pt x="72" y="0"/>
                      </a:lnTo>
                      <a:lnTo>
                        <a:pt x="129" y="7"/>
                      </a:lnTo>
                      <a:lnTo>
                        <a:pt x="138" y="0"/>
                      </a:lnTo>
                      <a:lnTo>
                        <a:pt x="144" y="16"/>
                      </a:lnTo>
                      <a:lnTo>
                        <a:pt x="174" y="16"/>
                      </a:lnTo>
                      <a:lnTo>
                        <a:pt x="180" y="32"/>
                      </a:lnTo>
                      <a:lnTo>
                        <a:pt x="189" y="32"/>
                      </a:lnTo>
                      <a:lnTo>
                        <a:pt x="201" y="32"/>
                      </a:lnTo>
                      <a:lnTo>
                        <a:pt x="241" y="70"/>
                      </a:lnTo>
                      <a:lnTo>
                        <a:pt x="232" y="16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7" name="Freeform 192">
                  <a:extLst>
                    <a:ext uri="{FF2B5EF4-FFF2-40B4-BE49-F238E27FC236}">
                      <a16:creationId xmlns:a16="http://schemas.microsoft.com/office/drawing/2014/main" id="{0FF8BA2C-B01A-32EC-6457-8FB8DA0E068C}"/>
                    </a:ext>
                  </a:extLst>
                </p:cNvPr>
                <p:cNvSpPr>
                  <a:spLocks/>
                </p:cNvSpPr>
                <p:nvPr/>
              </p:nvSpPr>
              <p:spPr bwMode="auto">
                <a:xfrm>
                  <a:off x="8123536" y="1578009"/>
                  <a:ext cx="518763" cy="449328"/>
                </a:xfrm>
                <a:custGeom>
                  <a:avLst/>
                  <a:gdLst/>
                  <a:ahLst/>
                  <a:cxnLst>
                    <a:cxn ang="0">
                      <a:pos x="262" y="123"/>
                    </a:cxn>
                    <a:cxn ang="0">
                      <a:pos x="277" y="123"/>
                    </a:cxn>
                    <a:cxn ang="0">
                      <a:pos x="262" y="129"/>
                    </a:cxn>
                    <a:cxn ang="0">
                      <a:pos x="277" y="129"/>
                    </a:cxn>
                    <a:cxn ang="0">
                      <a:pos x="283" y="139"/>
                    </a:cxn>
                    <a:cxn ang="0">
                      <a:pos x="277" y="151"/>
                    </a:cxn>
                    <a:cxn ang="0">
                      <a:pos x="289" y="167"/>
                    </a:cxn>
                    <a:cxn ang="0">
                      <a:pos x="277" y="177"/>
                    </a:cxn>
                    <a:cxn ang="0">
                      <a:pos x="262" y="167"/>
                    </a:cxn>
                    <a:cxn ang="0">
                      <a:pos x="262" y="177"/>
                    </a:cxn>
                    <a:cxn ang="0">
                      <a:pos x="277" y="177"/>
                    </a:cxn>
                    <a:cxn ang="0">
                      <a:pos x="304" y="199"/>
                    </a:cxn>
                    <a:cxn ang="0">
                      <a:pos x="247" y="183"/>
                    </a:cxn>
                    <a:cxn ang="0">
                      <a:pos x="196" y="129"/>
                    </a:cxn>
                    <a:cxn ang="0">
                      <a:pos x="175" y="123"/>
                    </a:cxn>
                    <a:cxn ang="0">
                      <a:pos x="160" y="129"/>
                    </a:cxn>
                    <a:cxn ang="0">
                      <a:pos x="175" y="113"/>
                    </a:cxn>
                    <a:cxn ang="0">
                      <a:pos x="160" y="113"/>
                    </a:cxn>
                    <a:cxn ang="0">
                      <a:pos x="144" y="91"/>
                    </a:cxn>
                    <a:cxn ang="0">
                      <a:pos x="138" y="91"/>
                    </a:cxn>
                    <a:cxn ang="0">
                      <a:pos x="138" y="85"/>
                    </a:cxn>
                    <a:cxn ang="0">
                      <a:pos x="124" y="85"/>
                    </a:cxn>
                    <a:cxn ang="0">
                      <a:pos x="99" y="60"/>
                    </a:cxn>
                    <a:cxn ang="0">
                      <a:pos x="88" y="60"/>
                    </a:cxn>
                    <a:cxn ang="0">
                      <a:pos x="88" y="53"/>
                    </a:cxn>
                    <a:cxn ang="0">
                      <a:pos x="57" y="44"/>
                    </a:cxn>
                    <a:cxn ang="0">
                      <a:pos x="21" y="15"/>
                    </a:cxn>
                    <a:cxn ang="0">
                      <a:pos x="0" y="0"/>
                    </a:cxn>
                    <a:cxn ang="0">
                      <a:pos x="108" y="0"/>
                    </a:cxn>
                    <a:cxn ang="0">
                      <a:pos x="190" y="60"/>
                    </a:cxn>
                    <a:cxn ang="0">
                      <a:pos x="190" y="75"/>
                    </a:cxn>
                    <a:cxn ang="0">
                      <a:pos x="211" y="98"/>
                    </a:cxn>
                    <a:cxn ang="0">
                      <a:pos x="226" y="107"/>
                    </a:cxn>
                    <a:cxn ang="0">
                      <a:pos x="241" y="98"/>
                    </a:cxn>
                    <a:cxn ang="0">
                      <a:pos x="262" y="113"/>
                    </a:cxn>
                    <a:cxn ang="0">
                      <a:pos x="262" y="123"/>
                    </a:cxn>
                  </a:cxnLst>
                  <a:rect l="0" t="0" r="r" b="b"/>
                  <a:pathLst>
                    <a:path w="305" h="200">
                      <a:moveTo>
                        <a:pt x="262" y="123"/>
                      </a:moveTo>
                      <a:lnTo>
                        <a:pt x="277" y="123"/>
                      </a:lnTo>
                      <a:lnTo>
                        <a:pt x="262" y="129"/>
                      </a:lnTo>
                      <a:lnTo>
                        <a:pt x="277" y="129"/>
                      </a:lnTo>
                      <a:lnTo>
                        <a:pt x="283" y="139"/>
                      </a:lnTo>
                      <a:lnTo>
                        <a:pt x="277" y="151"/>
                      </a:lnTo>
                      <a:lnTo>
                        <a:pt x="289" y="167"/>
                      </a:lnTo>
                      <a:lnTo>
                        <a:pt x="277" y="177"/>
                      </a:lnTo>
                      <a:lnTo>
                        <a:pt x="262" y="167"/>
                      </a:lnTo>
                      <a:lnTo>
                        <a:pt x="262" y="177"/>
                      </a:lnTo>
                      <a:lnTo>
                        <a:pt x="277" y="177"/>
                      </a:lnTo>
                      <a:lnTo>
                        <a:pt x="304" y="199"/>
                      </a:lnTo>
                      <a:lnTo>
                        <a:pt x="247" y="183"/>
                      </a:lnTo>
                      <a:lnTo>
                        <a:pt x="196" y="129"/>
                      </a:lnTo>
                      <a:lnTo>
                        <a:pt x="175" y="123"/>
                      </a:lnTo>
                      <a:lnTo>
                        <a:pt x="160" y="129"/>
                      </a:lnTo>
                      <a:lnTo>
                        <a:pt x="175" y="113"/>
                      </a:lnTo>
                      <a:lnTo>
                        <a:pt x="160" y="113"/>
                      </a:lnTo>
                      <a:lnTo>
                        <a:pt x="144" y="91"/>
                      </a:lnTo>
                      <a:lnTo>
                        <a:pt x="138" y="91"/>
                      </a:lnTo>
                      <a:lnTo>
                        <a:pt x="138" y="85"/>
                      </a:lnTo>
                      <a:lnTo>
                        <a:pt x="124" y="85"/>
                      </a:lnTo>
                      <a:lnTo>
                        <a:pt x="99" y="60"/>
                      </a:lnTo>
                      <a:lnTo>
                        <a:pt x="88" y="60"/>
                      </a:lnTo>
                      <a:lnTo>
                        <a:pt x="88" y="53"/>
                      </a:lnTo>
                      <a:lnTo>
                        <a:pt x="57" y="44"/>
                      </a:lnTo>
                      <a:lnTo>
                        <a:pt x="21" y="15"/>
                      </a:lnTo>
                      <a:lnTo>
                        <a:pt x="0" y="0"/>
                      </a:lnTo>
                      <a:lnTo>
                        <a:pt x="108" y="0"/>
                      </a:lnTo>
                      <a:lnTo>
                        <a:pt x="190" y="60"/>
                      </a:lnTo>
                      <a:lnTo>
                        <a:pt x="190" y="75"/>
                      </a:lnTo>
                      <a:lnTo>
                        <a:pt x="211" y="98"/>
                      </a:lnTo>
                      <a:lnTo>
                        <a:pt x="226" y="107"/>
                      </a:lnTo>
                      <a:lnTo>
                        <a:pt x="241" y="98"/>
                      </a:lnTo>
                      <a:lnTo>
                        <a:pt x="262" y="113"/>
                      </a:lnTo>
                      <a:lnTo>
                        <a:pt x="262" y="123"/>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8" name="Freeform 193">
                  <a:extLst>
                    <a:ext uri="{FF2B5EF4-FFF2-40B4-BE49-F238E27FC236}">
                      <a16:creationId xmlns:a16="http://schemas.microsoft.com/office/drawing/2014/main" id="{898BA562-7C8E-0866-458F-DC1BC65D5B7E}"/>
                    </a:ext>
                  </a:extLst>
                </p:cNvPr>
                <p:cNvSpPr>
                  <a:spLocks/>
                </p:cNvSpPr>
                <p:nvPr/>
              </p:nvSpPr>
              <p:spPr bwMode="auto">
                <a:xfrm>
                  <a:off x="7612633" y="3270479"/>
                  <a:ext cx="762425" cy="471795"/>
                </a:xfrm>
                <a:custGeom>
                  <a:avLst/>
                  <a:gdLst/>
                  <a:ahLst/>
                  <a:cxnLst>
                    <a:cxn ang="0">
                      <a:pos x="247" y="44"/>
                    </a:cxn>
                    <a:cxn ang="0">
                      <a:pos x="283" y="44"/>
                    </a:cxn>
                    <a:cxn ang="0">
                      <a:pos x="307" y="76"/>
                    </a:cxn>
                    <a:cxn ang="0">
                      <a:pos x="307" y="82"/>
                    </a:cxn>
                    <a:cxn ang="0">
                      <a:pos x="307" y="76"/>
                    </a:cxn>
                    <a:cxn ang="0">
                      <a:pos x="292" y="60"/>
                    </a:cxn>
                    <a:cxn ang="0">
                      <a:pos x="298" y="38"/>
                    </a:cxn>
                    <a:cxn ang="0">
                      <a:pos x="319" y="44"/>
                    </a:cxn>
                    <a:cxn ang="0">
                      <a:pos x="328" y="38"/>
                    </a:cxn>
                    <a:cxn ang="0">
                      <a:pos x="334" y="16"/>
                    </a:cxn>
                    <a:cxn ang="0">
                      <a:pos x="349" y="16"/>
                    </a:cxn>
                    <a:cxn ang="0">
                      <a:pos x="349" y="0"/>
                    </a:cxn>
                    <a:cxn ang="0">
                      <a:pos x="358" y="29"/>
                    </a:cxn>
                    <a:cxn ang="0">
                      <a:pos x="358" y="60"/>
                    </a:cxn>
                    <a:cxn ang="0">
                      <a:pos x="358" y="82"/>
                    </a:cxn>
                    <a:cxn ang="0">
                      <a:pos x="364" y="70"/>
                    </a:cxn>
                    <a:cxn ang="0">
                      <a:pos x="370" y="76"/>
                    </a:cxn>
                    <a:cxn ang="0">
                      <a:pos x="385" y="44"/>
                    </a:cxn>
                    <a:cxn ang="0">
                      <a:pos x="395" y="29"/>
                    </a:cxn>
                    <a:cxn ang="0">
                      <a:pos x="406" y="22"/>
                    </a:cxn>
                    <a:cxn ang="0">
                      <a:pos x="445" y="54"/>
                    </a:cxn>
                    <a:cxn ang="0">
                      <a:pos x="436" y="60"/>
                    </a:cxn>
                    <a:cxn ang="0">
                      <a:pos x="421" y="76"/>
                    </a:cxn>
                    <a:cxn ang="0">
                      <a:pos x="406" y="82"/>
                    </a:cxn>
                    <a:cxn ang="0">
                      <a:pos x="406" y="98"/>
                    </a:cxn>
                    <a:cxn ang="0">
                      <a:pos x="385" y="114"/>
                    </a:cxn>
                    <a:cxn ang="0">
                      <a:pos x="364" y="130"/>
                    </a:cxn>
                    <a:cxn ang="0">
                      <a:pos x="349" y="130"/>
                    </a:cxn>
                    <a:cxn ang="0">
                      <a:pos x="349" y="136"/>
                    </a:cxn>
                    <a:cxn ang="0">
                      <a:pos x="334" y="136"/>
                    </a:cxn>
                    <a:cxn ang="0">
                      <a:pos x="328" y="162"/>
                    </a:cxn>
                    <a:cxn ang="0">
                      <a:pos x="319" y="183"/>
                    </a:cxn>
                    <a:cxn ang="0">
                      <a:pos x="307" y="183"/>
                    </a:cxn>
                    <a:cxn ang="0">
                      <a:pos x="292" y="183"/>
                    </a:cxn>
                    <a:cxn ang="0">
                      <a:pos x="292" y="162"/>
                    </a:cxn>
                    <a:cxn ang="0">
                      <a:pos x="277" y="152"/>
                    </a:cxn>
                    <a:cxn ang="0">
                      <a:pos x="277" y="146"/>
                    </a:cxn>
                    <a:cxn ang="0">
                      <a:pos x="268" y="190"/>
                    </a:cxn>
                    <a:cxn ang="0">
                      <a:pos x="247" y="183"/>
                    </a:cxn>
                    <a:cxn ang="0">
                      <a:pos x="232" y="136"/>
                    </a:cxn>
                    <a:cxn ang="0">
                      <a:pos x="217" y="152"/>
                    </a:cxn>
                    <a:cxn ang="0">
                      <a:pos x="190" y="168"/>
                    </a:cxn>
                    <a:cxn ang="0">
                      <a:pos x="217" y="162"/>
                    </a:cxn>
                    <a:cxn ang="0">
                      <a:pos x="226" y="177"/>
                    </a:cxn>
                    <a:cxn ang="0">
                      <a:pos x="232" y="183"/>
                    </a:cxn>
                    <a:cxn ang="0">
                      <a:pos x="117" y="183"/>
                    </a:cxn>
                    <a:cxn ang="0">
                      <a:pos x="72" y="199"/>
                    </a:cxn>
                    <a:cxn ang="0">
                      <a:pos x="57" y="199"/>
                    </a:cxn>
                    <a:cxn ang="0">
                      <a:pos x="27" y="183"/>
                    </a:cxn>
                    <a:cxn ang="0">
                      <a:pos x="0" y="152"/>
                    </a:cxn>
                    <a:cxn ang="0">
                      <a:pos x="36" y="136"/>
                    </a:cxn>
                    <a:cxn ang="0">
                      <a:pos x="204" y="124"/>
                    </a:cxn>
                    <a:cxn ang="0">
                      <a:pos x="247" y="82"/>
                    </a:cxn>
                    <a:cxn ang="0">
                      <a:pos x="232" y="60"/>
                    </a:cxn>
                  </a:cxnLst>
                  <a:rect l="0" t="0" r="r" b="b"/>
                  <a:pathLst>
                    <a:path w="452" h="207">
                      <a:moveTo>
                        <a:pt x="232" y="60"/>
                      </a:moveTo>
                      <a:lnTo>
                        <a:pt x="247" y="44"/>
                      </a:lnTo>
                      <a:lnTo>
                        <a:pt x="262" y="44"/>
                      </a:lnTo>
                      <a:lnTo>
                        <a:pt x="283" y="44"/>
                      </a:lnTo>
                      <a:lnTo>
                        <a:pt x="277" y="60"/>
                      </a:lnTo>
                      <a:lnTo>
                        <a:pt x="307" y="76"/>
                      </a:lnTo>
                      <a:lnTo>
                        <a:pt x="292" y="82"/>
                      </a:lnTo>
                      <a:lnTo>
                        <a:pt x="307" y="82"/>
                      </a:lnTo>
                      <a:lnTo>
                        <a:pt x="319" y="98"/>
                      </a:lnTo>
                      <a:lnTo>
                        <a:pt x="307" y="76"/>
                      </a:lnTo>
                      <a:lnTo>
                        <a:pt x="313" y="76"/>
                      </a:lnTo>
                      <a:lnTo>
                        <a:pt x="292" y="60"/>
                      </a:lnTo>
                      <a:lnTo>
                        <a:pt x="292" y="44"/>
                      </a:lnTo>
                      <a:lnTo>
                        <a:pt x="298" y="38"/>
                      </a:lnTo>
                      <a:lnTo>
                        <a:pt x="319" y="38"/>
                      </a:lnTo>
                      <a:lnTo>
                        <a:pt x="319" y="44"/>
                      </a:lnTo>
                      <a:lnTo>
                        <a:pt x="334" y="44"/>
                      </a:lnTo>
                      <a:lnTo>
                        <a:pt x="328" y="38"/>
                      </a:lnTo>
                      <a:lnTo>
                        <a:pt x="334" y="29"/>
                      </a:lnTo>
                      <a:lnTo>
                        <a:pt x="334" y="16"/>
                      </a:lnTo>
                      <a:lnTo>
                        <a:pt x="349" y="29"/>
                      </a:lnTo>
                      <a:lnTo>
                        <a:pt x="349" y="16"/>
                      </a:lnTo>
                      <a:lnTo>
                        <a:pt x="334" y="7"/>
                      </a:lnTo>
                      <a:lnTo>
                        <a:pt x="349" y="0"/>
                      </a:lnTo>
                      <a:lnTo>
                        <a:pt x="364" y="22"/>
                      </a:lnTo>
                      <a:lnTo>
                        <a:pt x="358" y="29"/>
                      </a:lnTo>
                      <a:lnTo>
                        <a:pt x="364" y="54"/>
                      </a:lnTo>
                      <a:lnTo>
                        <a:pt x="358" y="60"/>
                      </a:lnTo>
                      <a:lnTo>
                        <a:pt x="343" y="60"/>
                      </a:lnTo>
                      <a:lnTo>
                        <a:pt x="358" y="82"/>
                      </a:lnTo>
                      <a:lnTo>
                        <a:pt x="358" y="70"/>
                      </a:lnTo>
                      <a:lnTo>
                        <a:pt x="364" y="70"/>
                      </a:lnTo>
                      <a:lnTo>
                        <a:pt x="370" y="60"/>
                      </a:lnTo>
                      <a:lnTo>
                        <a:pt x="370" y="76"/>
                      </a:lnTo>
                      <a:lnTo>
                        <a:pt x="385" y="76"/>
                      </a:lnTo>
                      <a:lnTo>
                        <a:pt x="385" y="44"/>
                      </a:lnTo>
                      <a:lnTo>
                        <a:pt x="421" y="60"/>
                      </a:lnTo>
                      <a:lnTo>
                        <a:pt x="395" y="29"/>
                      </a:lnTo>
                      <a:lnTo>
                        <a:pt x="415" y="38"/>
                      </a:lnTo>
                      <a:lnTo>
                        <a:pt x="406" y="22"/>
                      </a:lnTo>
                      <a:lnTo>
                        <a:pt x="451" y="38"/>
                      </a:lnTo>
                      <a:lnTo>
                        <a:pt x="445" y="54"/>
                      </a:lnTo>
                      <a:lnTo>
                        <a:pt x="421" y="29"/>
                      </a:lnTo>
                      <a:lnTo>
                        <a:pt x="436" y="60"/>
                      </a:lnTo>
                      <a:lnTo>
                        <a:pt x="431" y="60"/>
                      </a:lnTo>
                      <a:lnTo>
                        <a:pt x="421" y="76"/>
                      </a:lnTo>
                      <a:lnTo>
                        <a:pt x="406" y="76"/>
                      </a:lnTo>
                      <a:lnTo>
                        <a:pt x="406" y="82"/>
                      </a:lnTo>
                      <a:lnTo>
                        <a:pt x="421" y="82"/>
                      </a:lnTo>
                      <a:lnTo>
                        <a:pt x="406" y="98"/>
                      </a:lnTo>
                      <a:lnTo>
                        <a:pt x="385" y="108"/>
                      </a:lnTo>
                      <a:lnTo>
                        <a:pt x="385" y="114"/>
                      </a:lnTo>
                      <a:lnTo>
                        <a:pt x="379" y="92"/>
                      </a:lnTo>
                      <a:lnTo>
                        <a:pt x="364" y="130"/>
                      </a:lnTo>
                      <a:lnTo>
                        <a:pt x="364" y="124"/>
                      </a:lnTo>
                      <a:lnTo>
                        <a:pt x="349" y="130"/>
                      </a:lnTo>
                      <a:lnTo>
                        <a:pt x="343" y="124"/>
                      </a:lnTo>
                      <a:lnTo>
                        <a:pt x="349" y="136"/>
                      </a:lnTo>
                      <a:lnTo>
                        <a:pt x="334" y="162"/>
                      </a:lnTo>
                      <a:lnTo>
                        <a:pt x="334" y="136"/>
                      </a:lnTo>
                      <a:lnTo>
                        <a:pt x="319" y="146"/>
                      </a:lnTo>
                      <a:lnTo>
                        <a:pt x="328" y="162"/>
                      </a:lnTo>
                      <a:lnTo>
                        <a:pt x="313" y="168"/>
                      </a:lnTo>
                      <a:lnTo>
                        <a:pt x="319" y="183"/>
                      </a:lnTo>
                      <a:lnTo>
                        <a:pt x="313" y="177"/>
                      </a:lnTo>
                      <a:lnTo>
                        <a:pt x="307" y="183"/>
                      </a:lnTo>
                      <a:lnTo>
                        <a:pt x="307" y="177"/>
                      </a:lnTo>
                      <a:lnTo>
                        <a:pt x="292" y="183"/>
                      </a:lnTo>
                      <a:lnTo>
                        <a:pt x="283" y="168"/>
                      </a:lnTo>
                      <a:lnTo>
                        <a:pt x="292" y="162"/>
                      </a:lnTo>
                      <a:lnTo>
                        <a:pt x="292" y="146"/>
                      </a:lnTo>
                      <a:lnTo>
                        <a:pt x="277" y="152"/>
                      </a:lnTo>
                      <a:lnTo>
                        <a:pt x="262" y="130"/>
                      </a:lnTo>
                      <a:lnTo>
                        <a:pt x="277" y="146"/>
                      </a:lnTo>
                      <a:lnTo>
                        <a:pt x="262" y="183"/>
                      </a:lnTo>
                      <a:lnTo>
                        <a:pt x="268" y="190"/>
                      </a:lnTo>
                      <a:lnTo>
                        <a:pt x="232" y="183"/>
                      </a:lnTo>
                      <a:lnTo>
                        <a:pt x="247" y="183"/>
                      </a:lnTo>
                      <a:lnTo>
                        <a:pt x="247" y="168"/>
                      </a:lnTo>
                      <a:lnTo>
                        <a:pt x="232" y="136"/>
                      </a:lnTo>
                      <a:lnTo>
                        <a:pt x="232" y="152"/>
                      </a:lnTo>
                      <a:lnTo>
                        <a:pt x="217" y="152"/>
                      </a:lnTo>
                      <a:lnTo>
                        <a:pt x="217" y="146"/>
                      </a:lnTo>
                      <a:lnTo>
                        <a:pt x="190" y="168"/>
                      </a:lnTo>
                      <a:lnTo>
                        <a:pt x="204" y="168"/>
                      </a:lnTo>
                      <a:lnTo>
                        <a:pt x="217" y="162"/>
                      </a:lnTo>
                      <a:lnTo>
                        <a:pt x="226" y="168"/>
                      </a:lnTo>
                      <a:lnTo>
                        <a:pt x="226" y="177"/>
                      </a:lnTo>
                      <a:lnTo>
                        <a:pt x="217" y="177"/>
                      </a:lnTo>
                      <a:lnTo>
                        <a:pt x="232" y="183"/>
                      </a:lnTo>
                      <a:lnTo>
                        <a:pt x="129" y="177"/>
                      </a:lnTo>
                      <a:lnTo>
                        <a:pt x="117" y="183"/>
                      </a:lnTo>
                      <a:lnTo>
                        <a:pt x="102" y="183"/>
                      </a:lnTo>
                      <a:lnTo>
                        <a:pt x="72" y="199"/>
                      </a:lnTo>
                      <a:lnTo>
                        <a:pt x="72" y="190"/>
                      </a:lnTo>
                      <a:lnTo>
                        <a:pt x="57" y="199"/>
                      </a:lnTo>
                      <a:lnTo>
                        <a:pt x="27" y="206"/>
                      </a:lnTo>
                      <a:lnTo>
                        <a:pt x="27" y="183"/>
                      </a:lnTo>
                      <a:lnTo>
                        <a:pt x="15" y="168"/>
                      </a:lnTo>
                      <a:lnTo>
                        <a:pt x="0" y="152"/>
                      </a:lnTo>
                      <a:lnTo>
                        <a:pt x="0" y="146"/>
                      </a:lnTo>
                      <a:lnTo>
                        <a:pt x="36" y="136"/>
                      </a:lnTo>
                      <a:lnTo>
                        <a:pt x="57" y="124"/>
                      </a:lnTo>
                      <a:lnTo>
                        <a:pt x="204" y="124"/>
                      </a:lnTo>
                      <a:lnTo>
                        <a:pt x="262" y="92"/>
                      </a:lnTo>
                      <a:lnTo>
                        <a:pt x="247" y="82"/>
                      </a:lnTo>
                      <a:lnTo>
                        <a:pt x="247" y="76"/>
                      </a:lnTo>
                      <a:lnTo>
                        <a:pt x="232" y="6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69" name="Freeform 194">
                  <a:extLst>
                    <a:ext uri="{FF2B5EF4-FFF2-40B4-BE49-F238E27FC236}">
                      <a16:creationId xmlns:a16="http://schemas.microsoft.com/office/drawing/2014/main" id="{FDCA066D-FD8C-9351-8943-E5FFFA4A4E9D}"/>
                    </a:ext>
                  </a:extLst>
                </p:cNvPr>
                <p:cNvSpPr>
                  <a:spLocks/>
                </p:cNvSpPr>
                <p:nvPr/>
              </p:nvSpPr>
              <p:spPr bwMode="auto">
                <a:xfrm>
                  <a:off x="5663341" y="1578009"/>
                  <a:ext cx="330122" cy="344485"/>
                </a:xfrm>
                <a:custGeom>
                  <a:avLst/>
                  <a:gdLst/>
                  <a:ahLst/>
                  <a:cxnLst>
                    <a:cxn ang="0">
                      <a:pos x="196" y="0"/>
                    </a:cxn>
                    <a:cxn ang="0">
                      <a:pos x="190" y="152"/>
                    </a:cxn>
                    <a:cxn ang="0">
                      <a:pos x="139" y="152"/>
                    </a:cxn>
                    <a:cxn ang="0">
                      <a:pos x="0" y="152"/>
                    </a:cxn>
                    <a:cxn ang="0">
                      <a:pos x="15" y="0"/>
                    </a:cxn>
                    <a:cxn ang="0">
                      <a:pos x="196" y="0"/>
                    </a:cxn>
                  </a:cxnLst>
                  <a:rect l="0" t="0" r="r" b="b"/>
                  <a:pathLst>
                    <a:path w="197" h="153">
                      <a:moveTo>
                        <a:pt x="196" y="0"/>
                      </a:moveTo>
                      <a:lnTo>
                        <a:pt x="190" y="152"/>
                      </a:lnTo>
                      <a:lnTo>
                        <a:pt x="139" y="152"/>
                      </a:lnTo>
                      <a:lnTo>
                        <a:pt x="0" y="152"/>
                      </a:lnTo>
                      <a:lnTo>
                        <a:pt x="15" y="0"/>
                      </a:lnTo>
                      <a:lnTo>
                        <a:pt x="196"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0" name="Freeform 195">
                  <a:extLst>
                    <a:ext uri="{FF2B5EF4-FFF2-40B4-BE49-F238E27FC236}">
                      <a16:creationId xmlns:a16="http://schemas.microsoft.com/office/drawing/2014/main" id="{6101DF45-5657-9833-AF22-B56F40BD4496}"/>
                    </a:ext>
                  </a:extLst>
                </p:cNvPr>
                <p:cNvSpPr>
                  <a:spLocks/>
                </p:cNvSpPr>
                <p:nvPr/>
              </p:nvSpPr>
              <p:spPr bwMode="auto">
                <a:xfrm>
                  <a:off x="5655481" y="2349356"/>
                  <a:ext cx="526623" cy="419373"/>
                </a:xfrm>
                <a:custGeom>
                  <a:avLst/>
                  <a:gdLst/>
                  <a:ahLst/>
                  <a:cxnLst>
                    <a:cxn ang="0">
                      <a:pos x="150" y="16"/>
                    </a:cxn>
                    <a:cxn ang="0">
                      <a:pos x="150" y="0"/>
                    </a:cxn>
                    <a:cxn ang="0">
                      <a:pos x="262" y="9"/>
                    </a:cxn>
                    <a:cxn ang="0">
                      <a:pos x="313" y="9"/>
                    </a:cxn>
                    <a:cxn ang="0">
                      <a:pos x="268" y="129"/>
                    </a:cxn>
                    <a:cxn ang="0">
                      <a:pos x="313" y="145"/>
                    </a:cxn>
                    <a:cxn ang="0">
                      <a:pos x="283" y="177"/>
                    </a:cxn>
                    <a:cxn ang="0">
                      <a:pos x="253" y="167"/>
                    </a:cxn>
                    <a:cxn ang="0">
                      <a:pos x="238" y="139"/>
                    </a:cxn>
                    <a:cxn ang="0">
                      <a:pos x="211" y="129"/>
                    </a:cxn>
                    <a:cxn ang="0">
                      <a:pos x="166" y="161"/>
                    </a:cxn>
                    <a:cxn ang="0">
                      <a:pos x="160" y="161"/>
                    </a:cxn>
                    <a:cxn ang="0">
                      <a:pos x="150" y="155"/>
                    </a:cxn>
                    <a:cxn ang="0">
                      <a:pos x="138" y="177"/>
                    </a:cxn>
                    <a:cxn ang="0">
                      <a:pos x="124" y="177"/>
                    </a:cxn>
                    <a:cxn ang="0">
                      <a:pos x="129" y="161"/>
                    </a:cxn>
                    <a:cxn ang="0">
                      <a:pos x="124" y="161"/>
                    </a:cxn>
                    <a:cxn ang="0">
                      <a:pos x="114" y="177"/>
                    </a:cxn>
                    <a:cxn ang="0">
                      <a:pos x="93" y="183"/>
                    </a:cxn>
                    <a:cxn ang="0">
                      <a:pos x="0" y="183"/>
                    </a:cxn>
                    <a:cxn ang="0">
                      <a:pos x="6" y="16"/>
                    </a:cxn>
                    <a:cxn ang="0">
                      <a:pos x="150" y="16"/>
                    </a:cxn>
                  </a:cxnLst>
                  <a:rect l="0" t="0" r="r" b="b"/>
                  <a:pathLst>
                    <a:path w="314" h="184">
                      <a:moveTo>
                        <a:pt x="150" y="16"/>
                      </a:moveTo>
                      <a:lnTo>
                        <a:pt x="150" y="0"/>
                      </a:lnTo>
                      <a:lnTo>
                        <a:pt x="262" y="9"/>
                      </a:lnTo>
                      <a:lnTo>
                        <a:pt x="313" y="9"/>
                      </a:lnTo>
                      <a:lnTo>
                        <a:pt x="268" y="129"/>
                      </a:lnTo>
                      <a:lnTo>
                        <a:pt x="313" y="145"/>
                      </a:lnTo>
                      <a:lnTo>
                        <a:pt x="283" y="177"/>
                      </a:lnTo>
                      <a:lnTo>
                        <a:pt x="253" y="167"/>
                      </a:lnTo>
                      <a:lnTo>
                        <a:pt x="238" y="139"/>
                      </a:lnTo>
                      <a:lnTo>
                        <a:pt x="211" y="129"/>
                      </a:lnTo>
                      <a:lnTo>
                        <a:pt x="166" y="161"/>
                      </a:lnTo>
                      <a:lnTo>
                        <a:pt x="160" y="161"/>
                      </a:lnTo>
                      <a:lnTo>
                        <a:pt x="150" y="155"/>
                      </a:lnTo>
                      <a:lnTo>
                        <a:pt x="138" y="177"/>
                      </a:lnTo>
                      <a:lnTo>
                        <a:pt x="124" y="177"/>
                      </a:lnTo>
                      <a:lnTo>
                        <a:pt x="129" y="161"/>
                      </a:lnTo>
                      <a:lnTo>
                        <a:pt x="124" y="161"/>
                      </a:lnTo>
                      <a:lnTo>
                        <a:pt x="114" y="177"/>
                      </a:lnTo>
                      <a:lnTo>
                        <a:pt x="93" y="183"/>
                      </a:lnTo>
                      <a:lnTo>
                        <a:pt x="0" y="183"/>
                      </a:lnTo>
                      <a:lnTo>
                        <a:pt x="6" y="16"/>
                      </a:lnTo>
                      <a:lnTo>
                        <a:pt x="150" y="16"/>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1" name="Freeform 196">
                  <a:extLst>
                    <a:ext uri="{FF2B5EF4-FFF2-40B4-BE49-F238E27FC236}">
                      <a16:creationId xmlns:a16="http://schemas.microsoft.com/office/drawing/2014/main" id="{71C722AA-EEC3-C730-B32A-3C9EEFA2BD64}"/>
                    </a:ext>
                  </a:extLst>
                </p:cNvPr>
                <p:cNvSpPr>
                  <a:spLocks/>
                </p:cNvSpPr>
                <p:nvPr/>
              </p:nvSpPr>
              <p:spPr bwMode="auto">
                <a:xfrm>
                  <a:off x="1741176" y="3030837"/>
                  <a:ext cx="518763" cy="344485"/>
                </a:xfrm>
                <a:custGeom>
                  <a:avLst/>
                  <a:gdLst/>
                  <a:ahLst/>
                  <a:cxnLst>
                    <a:cxn ang="0">
                      <a:pos x="0" y="46"/>
                    </a:cxn>
                    <a:cxn ang="0">
                      <a:pos x="3" y="9"/>
                    </a:cxn>
                    <a:cxn ang="0">
                      <a:pos x="11" y="5"/>
                    </a:cxn>
                    <a:cxn ang="0">
                      <a:pos x="14" y="7"/>
                    </a:cxn>
                    <a:cxn ang="0">
                      <a:pos x="23" y="7"/>
                    </a:cxn>
                    <a:cxn ang="0">
                      <a:pos x="31" y="0"/>
                    </a:cxn>
                    <a:cxn ang="0">
                      <a:pos x="33" y="9"/>
                    </a:cxn>
                    <a:cxn ang="0">
                      <a:pos x="38" y="12"/>
                    </a:cxn>
                    <a:cxn ang="0">
                      <a:pos x="50" y="5"/>
                    </a:cxn>
                    <a:cxn ang="0">
                      <a:pos x="55" y="5"/>
                    </a:cxn>
                    <a:cxn ang="0">
                      <a:pos x="61" y="7"/>
                    </a:cxn>
                    <a:cxn ang="0">
                      <a:pos x="64" y="5"/>
                    </a:cxn>
                    <a:cxn ang="0">
                      <a:pos x="66" y="9"/>
                    </a:cxn>
                    <a:cxn ang="0">
                      <a:pos x="63" y="13"/>
                    </a:cxn>
                    <a:cxn ang="0">
                      <a:pos x="64" y="13"/>
                    </a:cxn>
                    <a:cxn ang="0">
                      <a:pos x="61" y="21"/>
                    </a:cxn>
                    <a:cxn ang="0">
                      <a:pos x="48" y="23"/>
                    </a:cxn>
                    <a:cxn ang="0">
                      <a:pos x="44" y="32"/>
                    </a:cxn>
                    <a:cxn ang="0">
                      <a:pos x="38" y="37"/>
                    </a:cxn>
                    <a:cxn ang="0">
                      <a:pos x="39" y="41"/>
                    </a:cxn>
                    <a:cxn ang="0">
                      <a:pos x="33" y="46"/>
                    </a:cxn>
                    <a:cxn ang="0">
                      <a:pos x="0" y="46"/>
                    </a:cxn>
                    <a:cxn ang="0">
                      <a:pos x="0" y="46"/>
                    </a:cxn>
                  </a:cxnLst>
                  <a:rect l="0" t="0" r="r" b="b"/>
                  <a:pathLst>
                    <a:path w="66" h="46">
                      <a:moveTo>
                        <a:pt x="0" y="46"/>
                      </a:moveTo>
                      <a:lnTo>
                        <a:pt x="3" y="9"/>
                      </a:lnTo>
                      <a:lnTo>
                        <a:pt x="11" y="5"/>
                      </a:lnTo>
                      <a:lnTo>
                        <a:pt x="14" y="7"/>
                      </a:lnTo>
                      <a:lnTo>
                        <a:pt x="23" y="7"/>
                      </a:lnTo>
                      <a:lnTo>
                        <a:pt x="31" y="0"/>
                      </a:lnTo>
                      <a:lnTo>
                        <a:pt x="33" y="9"/>
                      </a:lnTo>
                      <a:lnTo>
                        <a:pt x="38" y="12"/>
                      </a:lnTo>
                      <a:lnTo>
                        <a:pt x="50" y="5"/>
                      </a:lnTo>
                      <a:lnTo>
                        <a:pt x="55" y="5"/>
                      </a:lnTo>
                      <a:lnTo>
                        <a:pt x="61" y="7"/>
                      </a:lnTo>
                      <a:lnTo>
                        <a:pt x="64" y="5"/>
                      </a:lnTo>
                      <a:lnTo>
                        <a:pt x="66" y="9"/>
                      </a:lnTo>
                      <a:lnTo>
                        <a:pt x="63" y="13"/>
                      </a:lnTo>
                      <a:lnTo>
                        <a:pt x="64" y="13"/>
                      </a:lnTo>
                      <a:lnTo>
                        <a:pt x="61" y="21"/>
                      </a:lnTo>
                      <a:lnTo>
                        <a:pt x="48" y="23"/>
                      </a:lnTo>
                      <a:lnTo>
                        <a:pt x="44" y="32"/>
                      </a:lnTo>
                      <a:lnTo>
                        <a:pt x="38" y="37"/>
                      </a:lnTo>
                      <a:lnTo>
                        <a:pt x="39" y="41"/>
                      </a:lnTo>
                      <a:lnTo>
                        <a:pt x="33" y="46"/>
                      </a:lnTo>
                      <a:lnTo>
                        <a:pt x="0" y="46"/>
                      </a:lnTo>
                      <a:lnTo>
                        <a:pt x="0" y="46"/>
                      </a:lnTo>
                      <a:close/>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2" name="Freeform 197">
                  <a:extLst>
                    <a:ext uri="{FF2B5EF4-FFF2-40B4-BE49-F238E27FC236}">
                      <a16:creationId xmlns:a16="http://schemas.microsoft.com/office/drawing/2014/main" id="{086CC77D-27F3-7139-4D6E-7BAA6525678D}"/>
                    </a:ext>
                  </a:extLst>
                </p:cNvPr>
                <p:cNvSpPr>
                  <a:spLocks/>
                </p:cNvSpPr>
                <p:nvPr/>
              </p:nvSpPr>
              <p:spPr bwMode="auto">
                <a:xfrm>
                  <a:off x="7974195" y="1817651"/>
                  <a:ext cx="251522" cy="381929"/>
                </a:xfrm>
                <a:custGeom>
                  <a:avLst/>
                  <a:gdLst/>
                  <a:ahLst/>
                  <a:cxnLst>
                    <a:cxn ang="0">
                      <a:pos x="126" y="162"/>
                    </a:cxn>
                    <a:cxn ang="0">
                      <a:pos x="102" y="168"/>
                    </a:cxn>
                    <a:cxn ang="0">
                      <a:pos x="65" y="168"/>
                    </a:cxn>
                    <a:cxn ang="0">
                      <a:pos x="60" y="146"/>
                    </a:cxn>
                    <a:cxn ang="0">
                      <a:pos x="39" y="139"/>
                    </a:cxn>
                    <a:cxn ang="0">
                      <a:pos x="51" y="152"/>
                    </a:cxn>
                    <a:cxn ang="0">
                      <a:pos x="45" y="152"/>
                    </a:cxn>
                    <a:cxn ang="0">
                      <a:pos x="24" y="152"/>
                    </a:cxn>
                    <a:cxn ang="0">
                      <a:pos x="0" y="92"/>
                    </a:cxn>
                    <a:cxn ang="0">
                      <a:pos x="0" y="60"/>
                    </a:cxn>
                    <a:cxn ang="0">
                      <a:pos x="29" y="38"/>
                    </a:cxn>
                    <a:cxn ang="0">
                      <a:pos x="15" y="16"/>
                    </a:cxn>
                    <a:cxn ang="0">
                      <a:pos x="45" y="6"/>
                    </a:cxn>
                    <a:cxn ang="0">
                      <a:pos x="60" y="6"/>
                    </a:cxn>
                    <a:cxn ang="0">
                      <a:pos x="75" y="0"/>
                    </a:cxn>
                    <a:cxn ang="0">
                      <a:pos x="65" y="45"/>
                    </a:cxn>
                    <a:cxn ang="0">
                      <a:pos x="75" y="123"/>
                    </a:cxn>
                    <a:cxn ang="0">
                      <a:pos x="102" y="130"/>
                    </a:cxn>
                    <a:cxn ang="0">
                      <a:pos x="117" y="123"/>
                    </a:cxn>
                    <a:cxn ang="0">
                      <a:pos x="147" y="139"/>
                    </a:cxn>
                    <a:cxn ang="0">
                      <a:pos x="126" y="162"/>
                    </a:cxn>
                  </a:cxnLst>
                  <a:rect l="0" t="0" r="r" b="b"/>
                  <a:pathLst>
                    <a:path w="148" h="169">
                      <a:moveTo>
                        <a:pt x="126" y="162"/>
                      </a:moveTo>
                      <a:lnTo>
                        <a:pt x="102" y="168"/>
                      </a:lnTo>
                      <a:lnTo>
                        <a:pt x="65" y="168"/>
                      </a:lnTo>
                      <a:lnTo>
                        <a:pt x="60" y="146"/>
                      </a:lnTo>
                      <a:lnTo>
                        <a:pt x="39" y="139"/>
                      </a:lnTo>
                      <a:lnTo>
                        <a:pt x="51" y="152"/>
                      </a:lnTo>
                      <a:lnTo>
                        <a:pt x="45" y="152"/>
                      </a:lnTo>
                      <a:lnTo>
                        <a:pt x="24" y="152"/>
                      </a:lnTo>
                      <a:lnTo>
                        <a:pt x="0" y="92"/>
                      </a:lnTo>
                      <a:lnTo>
                        <a:pt x="0" y="60"/>
                      </a:lnTo>
                      <a:lnTo>
                        <a:pt x="29" y="38"/>
                      </a:lnTo>
                      <a:lnTo>
                        <a:pt x="15" y="16"/>
                      </a:lnTo>
                      <a:lnTo>
                        <a:pt x="45" y="6"/>
                      </a:lnTo>
                      <a:lnTo>
                        <a:pt x="60" y="6"/>
                      </a:lnTo>
                      <a:lnTo>
                        <a:pt x="75" y="0"/>
                      </a:lnTo>
                      <a:lnTo>
                        <a:pt x="65" y="45"/>
                      </a:lnTo>
                      <a:lnTo>
                        <a:pt x="75" y="123"/>
                      </a:lnTo>
                      <a:lnTo>
                        <a:pt x="102" y="130"/>
                      </a:lnTo>
                      <a:lnTo>
                        <a:pt x="117" y="123"/>
                      </a:lnTo>
                      <a:lnTo>
                        <a:pt x="147" y="139"/>
                      </a:lnTo>
                      <a:lnTo>
                        <a:pt x="126" y="162"/>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3" name="Freeform 198">
                  <a:extLst>
                    <a:ext uri="{FF2B5EF4-FFF2-40B4-BE49-F238E27FC236}">
                      <a16:creationId xmlns:a16="http://schemas.microsoft.com/office/drawing/2014/main" id="{ED2FD28E-B8F7-476A-B354-0948A1480FA8}"/>
                    </a:ext>
                  </a:extLst>
                </p:cNvPr>
                <p:cNvSpPr>
                  <a:spLocks/>
                </p:cNvSpPr>
                <p:nvPr/>
              </p:nvSpPr>
              <p:spPr bwMode="auto">
                <a:xfrm>
                  <a:off x="2000558" y="3188102"/>
                  <a:ext cx="432303" cy="187220"/>
                </a:xfrm>
                <a:custGeom>
                  <a:avLst/>
                  <a:gdLst/>
                  <a:ahLst/>
                  <a:cxnLst>
                    <a:cxn ang="0">
                      <a:pos x="0" y="82"/>
                    </a:cxn>
                    <a:cxn ang="0">
                      <a:pos x="30" y="66"/>
                    </a:cxn>
                    <a:cxn ang="0">
                      <a:pos x="21" y="54"/>
                    </a:cxn>
                    <a:cxn ang="0">
                      <a:pos x="51" y="38"/>
                    </a:cxn>
                    <a:cxn ang="0">
                      <a:pos x="72" y="7"/>
                    </a:cxn>
                    <a:cxn ang="0">
                      <a:pos x="129" y="0"/>
                    </a:cxn>
                    <a:cxn ang="0">
                      <a:pos x="138" y="7"/>
                    </a:cxn>
                    <a:cxn ang="0">
                      <a:pos x="174" y="0"/>
                    </a:cxn>
                    <a:cxn ang="0">
                      <a:pos x="232" y="76"/>
                    </a:cxn>
                    <a:cxn ang="0">
                      <a:pos x="256" y="82"/>
                    </a:cxn>
                    <a:cxn ang="0">
                      <a:pos x="0" y="82"/>
                    </a:cxn>
                  </a:cxnLst>
                  <a:rect l="0" t="0" r="r" b="b"/>
                  <a:pathLst>
                    <a:path w="257" h="83">
                      <a:moveTo>
                        <a:pt x="0" y="82"/>
                      </a:moveTo>
                      <a:lnTo>
                        <a:pt x="30" y="66"/>
                      </a:lnTo>
                      <a:lnTo>
                        <a:pt x="21" y="54"/>
                      </a:lnTo>
                      <a:lnTo>
                        <a:pt x="51" y="38"/>
                      </a:lnTo>
                      <a:lnTo>
                        <a:pt x="72" y="7"/>
                      </a:lnTo>
                      <a:lnTo>
                        <a:pt x="129" y="0"/>
                      </a:lnTo>
                      <a:lnTo>
                        <a:pt x="138" y="7"/>
                      </a:lnTo>
                      <a:lnTo>
                        <a:pt x="174" y="0"/>
                      </a:lnTo>
                      <a:lnTo>
                        <a:pt x="232" y="76"/>
                      </a:lnTo>
                      <a:lnTo>
                        <a:pt x="256" y="82"/>
                      </a:lnTo>
                      <a:lnTo>
                        <a:pt x="0" y="8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4" name="Freeform 199">
                  <a:extLst>
                    <a:ext uri="{FF2B5EF4-FFF2-40B4-BE49-F238E27FC236}">
                      <a16:creationId xmlns:a16="http://schemas.microsoft.com/office/drawing/2014/main" id="{7E2AE2CC-9AF2-9817-126F-FB9DBAFF22C7}"/>
                    </a:ext>
                  </a:extLst>
                </p:cNvPr>
                <p:cNvSpPr>
                  <a:spLocks/>
                </p:cNvSpPr>
                <p:nvPr/>
              </p:nvSpPr>
              <p:spPr bwMode="auto">
                <a:xfrm>
                  <a:off x="3839809" y="2701330"/>
                  <a:ext cx="361562" cy="464306"/>
                </a:xfrm>
                <a:custGeom>
                  <a:avLst/>
                  <a:gdLst/>
                  <a:ahLst/>
                  <a:cxnLst>
                    <a:cxn ang="0">
                      <a:pos x="0" y="199"/>
                    </a:cxn>
                    <a:cxn ang="0">
                      <a:pos x="31" y="114"/>
                    </a:cxn>
                    <a:cxn ang="0">
                      <a:pos x="31" y="0"/>
                    </a:cxn>
                    <a:cxn ang="0">
                      <a:pos x="61" y="7"/>
                    </a:cxn>
                    <a:cxn ang="0">
                      <a:pos x="82" y="0"/>
                    </a:cxn>
                    <a:cxn ang="0">
                      <a:pos x="88" y="7"/>
                    </a:cxn>
                    <a:cxn ang="0">
                      <a:pos x="112" y="7"/>
                    </a:cxn>
                    <a:cxn ang="0">
                      <a:pos x="127" y="7"/>
                    </a:cxn>
                    <a:cxn ang="0">
                      <a:pos x="148" y="82"/>
                    </a:cxn>
                    <a:cxn ang="0">
                      <a:pos x="175" y="114"/>
                    </a:cxn>
                    <a:cxn ang="0">
                      <a:pos x="199" y="120"/>
                    </a:cxn>
                    <a:cxn ang="0">
                      <a:pos x="199" y="146"/>
                    </a:cxn>
                    <a:cxn ang="0">
                      <a:pos x="215" y="162"/>
                    </a:cxn>
                    <a:cxn ang="0">
                      <a:pos x="215" y="206"/>
                    </a:cxn>
                    <a:cxn ang="0">
                      <a:pos x="0" y="199"/>
                    </a:cxn>
                  </a:cxnLst>
                  <a:rect l="0" t="0" r="r" b="b"/>
                  <a:pathLst>
                    <a:path w="216" h="207">
                      <a:moveTo>
                        <a:pt x="0" y="199"/>
                      </a:moveTo>
                      <a:lnTo>
                        <a:pt x="31" y="114"/>
                      </a:lnTo>
                      <a:lnTo>
                        <a:pt x="31" y="0"/>
                      </a:lnTo>
                      <a:lnTo>
                        <a:pt x="61" y="7"/>
                      </a:lnTo>
                      <a:lnTo>
                        <a:pt x="82" y="0"/>
                      </a:lnTo>
                      <a:lnTo>
                        <a:pt x="88" y="7"/>
                      </a:lnTo>
                      <a:lnTo>
                        <a:pt x="112" y="7"/>
                      </a:lnTo>
                      <a:lnTo>
                        <a:pt x="127" y="7"/>
                      </a:lnTo>
                      <a:lnTo>
                        <a:pt x="148" y="82"/>
                      </a:lnTo>
                      <a:lnTo>
                        <a:pt x="175" y="114"/>
                      </a:lnTo>
                      <a:lnTo>
                        <a:pt x="199" y="120"/>
                      </a:lnTo>
                      <a:lnTo>
                        <a:pt x="199" y="146"/>
                      </a:lnTo>
                      <a:lnTo>
                        <a:pt x="215" y="162"/>
                      </a:lnTo>
                      <a:lnTo>
                        <a:pt x="215" y="206"/>
                      </a:lnTo>
                      <a:lnTo>
                        <a:pt x="0" y="19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5" name="Freeform 200">
                  <a:extLst>
                    <a:ext uri="{FF2B5EF4-FFF2-40B4-BE49-F238E27FC236}">
                      <a16:creationId xmlns:a16="http://schemas.microsoft.com/office/drawing/2014/main" id="{CAC4C446-E2B2-0ECC-A879-2AA2D3628FA4}"/>
                    </a:ext>
                  </a:extLst>
                </p:cNvPr>
                <p:cNvSpPr>
                  <a:spLocks/>
                </p:cNvSpPr>
                <p:nvPr/>
              </p:nvSpPr>
              <p:spPr bwMode="auto">
                <a:xfrm>
                  <a:off x="6040623" y="3966938"/>
                  <a:ext cx="754565" cy="621571"/>
                </a:xfrm>
                <a:custGeom>
                  <a:avLst/>
                  <a:gdLst/>
                  <a:ahLst/>
                  <a:cxnLst>
                    <a:cxn ang="0">
                      <a:pos x="0" y="91"/>
                    </a:cxn>
                    <a:cxn ang="0">
                      <a:pos x="21" y="76"/>
                    </a:cxn>
                    <a:cxn ang="0">
                      <a:pos x="36" y="44"/>
                    </a:cxn>
                    <a:cxn ang="0">
                      <a:pos x="51" y="44"/>
                    </a:cxn>
                    <a:cxn ang="0">
                      <a:pos x="57" y="16"/>
                    </a:cxn>
                    <a:cxn ang="0">
                      <a:pos x="81" y="16"/>
                    </a:cxn>
                    <a:cxn ang="0">
                      <a:pos x="96" y="0"/>
                    </a:cxn>
                    <a:cxn ang="0">
                      <a:pos x="123" y="6"/>
                    </a:cxn>
                    <a:cxn ang="0">
                      <a:pos x="195" y="6"/>
                    </a:cxn>
                    <a:cxn ang="0">
                      <a:pos x="205" y="16"/>
                    </a:cxn>
                    <a:cxn ang="0">
                      <a:pos x="210" y="16"/>
                    </a:cxn>
                    <a:cxn ang="0">
                      <a:pos x="219" y="16"/>
                    </a:cxn>
                    <a:cxn ang="0">
                      <a:pos x="234" y="31"/>
                    </a:cxn>
                    <a:cxn ang="0">
                      <a:pos x="307" y="54"/>
                    </a:cxn>
                    <a:cxn ang="0">
                      <a:pos x="358" y="60"/>
                    </a:cxn>
                    <a:cxn ang="0">
                      <a:pos x="400" y="44"/>
                    </a:cxn>
                    <a:cxn ang="0">
                      <a:pos x="424" y="60"/>
                    </a:cxn>
                    <a:cxn ang="0">
                      <a:pos x="445" y="60"/>
                    </a:cxn>
                    <a:cxn ang="0">
                      <a:pos x="400" y="136"/>
                    </a:cxn>
                    <a:cxn ang="0">
                      <a:pos x="343" y="136"/>
                    </a:cxn>
                    <a:cxn ang="0">
                      <a:pos x="313" y="167"/>
                    </a:cxn>
                    <a:cxn ang="0">
                      <a:pos x="277" y="161"/>
                    </a:cxn>
                    <a:cxn ang="0">
                      <a:pos x="256" y="167"/>
                    </a:cxn>
                    <a:cxn ang="0">
                      <a:pos x="256" y="215"/>
                    </a:cxn>
                    <a:cxn ang="0">
                      <a:pos x="241" y="230"/>
                    </a:cxn>
                    <a:cxn ang="0">
                      <a:pos x="210" y="237"/>
                    </a:cxn>
                    <a:cxn ang="0">
                      <a:pos x="219" y="259"/>
                    </a:cxn>
                    <a:cxn ang="0">
                      <a:pos x="205" y="275"/>
                    </a:cxn>
                    <a:cxn ang="0">
                      <a:pos x="0" y="91"/>
                    </a:cxn>
                  </a:cxnLst>
                  <a:rect l="0" t="0" r="r" b="b"/>
                  <a:pathLst>
                    <a:path w="446" h="276">
                      <a:moveTo>
                        <a:pt x="0" y="91"/>
                      </a:moveTo>
                      <a:lnTo>
                        <a:pt x="21" y="76"/>
                      </a:lnTo>
                      <a:lnTo>
                        <a:pt x="36" y="44"/>
                      </a:lnTo>
                      <a:lnTo>
                        <a:pt x="51" y="44"/>
                      </a:lnTo>
                      <a:lnTo>
                        <a:pt x="57" y="16"/>
                      </a:lnTo>
                      <a:lnTo>
                        <a:pt x="81" y="16"/>
                      </a:lnTo>
                      <a:lnTo>
                        <a:pt x="96" y="0"/>
                      </a:lnTo>
                      <a:lnTo>
                        <a:pt x="123" y="6"/>
                      </a:lnTo>
                      <a:lnTo>
                        <a:pt x="195" y="6"/>
                      </a:lnTo>
                      <a:lnTo>
                        <a:pt x="205" y="16"/>
                      </a:lnTo>
                      <a:lnTo>
                        <a:pt x="210" y="16"/>
                      </a:lnTo>
                      <a:lnTo>
                        <a:pt x="219" y="16"/>
                      </a:lnTo>
                      <a:lnTo>
                        <a:pt x="234" y="31"/>
                      </a:lnTo>
                      <a:lnTo>
                        <a:pt x="307" y="54"/>
                      </a:lnTo>
                      <a:lnTo>
                        <a:pt x="358" y="60"/>
                      </a:lnTo>
                      <a:lnTo>
                        <a:pt x="400" y="44"/>
                      </a:lnTo>
                      <a:lnTo>
                        <a:pt x="424" y="60"/>
                      </a:lnTo>
                      <a:lnTo>
                        <a:pt x="445" y="60"/>
                      </a:lnTo>
                      <a:lnTo>
                        <a:pt x="400" y="136"/>
                      </a:lnTo>
                      <a:lnTo>
                        <a:pt x="343" y="136"/>
                      </a:lnTo>
                      <a:lnTo>
                        <a:pt x="313" y="167"/>
                      </a:lnTo>
                      <a:lnTo>
                        <a:pt x="277" y="161"/>
                      </a:lnTo>
                      <a:lnTo>
                        <a:pt x="256" y="167"/>
                      </a:lnTo>
                      <a:lnTo>
                        <a:pt x="256" y="215"/>
                      </a:lnTo>
                      <a:lnTo>
                        <a:pt x="241" y="230"/>
                      </a:lnTo>
                      <a:lnTo>
                        <a:pt x="210" y="237"/>
                      </a:lnTo>
                      <a:lnTo>
                        <a:pt x="219" y="259"/>
                      </a:lnTo>
                      <a:lnTo>
                        <a:pt x="205" y="275"/>
                      </a:lnTo>
                      <a:lnTo>
                        <a:pt x="0" y="91"/>
                      </a:lnTo>
                    </a:path>
                  </a:pathLst>
                </a:custGeom>
                <a:solidFill>
                  <a:srgbClr val="005EB8"/>
                </a:solidFill>
                <a:ln w="12700" cap="rnd" cmpd="sng">
                  <a:solidFill>
                    <a:srgbClr val="000000"/>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6" name="Freeform 201">
                  <a:extLst>
                    <a:ext uri="{FF2B5EF4-FFF2-40B4-BE49-F238E27FC236}">
                      <a16:creationId xmlns:a16="http://schemas.microsoft.com/office/drawing/2014/main" id="{7DBDAFE2-C3A3-CFCE-55F5-4ED0891236D9}"/>
                    </a:ext>
                  </a:extLst>
                </p:cNvPr>
                <p:cNvSpPr>
                  <a:spLocks/>
                </p:cNvSpPr>
                <p:nvPr/>
              </p:nvSpPr>
              <p:spPr bwMode="auto">
                <a:xfrm>
                  <a:off x="7361112" y="2888550"/>
                  <a:ext cx="691684" cy="666504"/>
                </a:xfrm>
                <a:custGeom>
                  <a:avLst/>
                  <a:gdLst/>
                  <a:ahLst/>
                  <a:cxnLst>
                    <a:cxn ang="0">
                      <a:pos x="241" y="177"/>
                    </a:cxn>
                    <a:cxn ang="0">
                      <a:pos x="205" y="139"/>
                    </a:cxn>
                    <a:cxn ang="0">
                      <a:pos x="199" y="133"/>
                    </a:cxn>
                    <a:cxn ang="0">
                      <a:pos x="190" y="139"/>
                    </a:cxn>
                    <a:cxn ang="0">
                      <a:pos x="235" y="209"/>
                    </a:cxn>
                    <a:cxn ang="0">
                      <a:pos x="271" y="231"/>
                    </a:cxn>
                    <a:cxn ang="0">
                      <a:pos x="271" y="246"/>
                    </a:cxn>
                    <a:cxn ang="0">
                      <a:pos x="277" y="231"/>
                    </a:cxn>
                    <a:cxn ang="0">
                      <a:pos x="301" y="246"/>
                    </a:cxn>
                    <a:cxn ang="0">
                      <a:pos x="322" y="240"/>
                    </a:cxn>
                    <a:cxn ang="0">
                      <a:pos x="343" y="246"/>
                    </a:cxn>
                    <a:cxn ang="0">
                      <a:pos x="337" y="263"/>
                    </a:cxn>
                    <a:cxn ang="0">
                      <a:pos x="374" y="231"/>
                    </a:cxn>
                    <a:cxn ang="0">
                      <a:pos x="394" y="246"/>
                    </a:cxn>
                    <a:cxn ang="0">
                      <a:pos x="394" y="253"/>
                    </a:cxn>
                    <a:cxn ang="0">
                      <a:pos x="410" y="263"/>
                    </a:cxn>
                    <a:cxn ang="0">
                      <a:pos x="352" y="294"/>
                    </a:cxn>
                    <a:cxn ang="0">
                      <a:pos x="205" y="294"/>
                    </a:cxn>
                    <a:cxn ang="0">
                      <a:pos x="175" y="294"/>
                    </a:cxn>
                    <a:cxn ang="0">
                      <a:pos x="175" y="171"/>
                    </a:cxn>
                    <a:cxn ang="0">
                      <a:pos x="169" y="171"/>
                    </a:cxn>
                    <a:cxn ang="0">
                      <a:pos x="163" y="186"/>
                    </a:cxn>
                    <a:cxn ang="0">
                      <a:pos x="139" y="177"/>
                    </a:cxn>
                    <a:cxn ang="0">
                      <a:pos x="133" y="171"/>
                    </a:cxn>
                    <a:cxn ang="0">
                      <a:pos x="36" y="123"/>
                    </a:cxn>
                    <a:cxn ang="0">
                      <a:pos x="0" y="92"/>
                    </a:cxn>
                    <a:cxn ang="0">
                      <a:pos x="30" y="79"/>
                    </a:cxn>
                    <a:cxn ang="0">
                      <a:pos x="15" y="63"/>
                    </a:cxn>
                    <a:cxn ang="0">
                      <a:pos x="15" y="47"/>
                    </a:cxn>
                    <a:cxn ang="0">
                      <a:pos x="45" y="32"/>
                    </a:cxn>
                    <a:cxn ang="0">
                      <a:pos x="61" y="38"/>
                    </a:cxn>
                    <a:cxn ang="0">
                      <a:pos x="88" y="16"/>
                    </a:cxn>
                    <a:cxn ang="0">
                      <a:pos x="102" y="32"/>
                    </a:cxn>
                    <a:cxn ang="0">
                      <a:pos x="117" y="26"/>
                    </a:cxn>
                    <a:cxn ang="0">
                      <a:pos x="117" y="16"/>
                    </a:cxn>
                    <a:cxn ang="0">
                      <a:pos x="133" y="0"/>
                    </a:cxn>
                    <a:cxn ang="0">
                      <a:pos x="153" y="9"/>
                    </a:cxn>
                    <a:cxn ang="0">
                      <a:pos x="226" y="47"/>
                    </a:cxn>
                    <a:cxn ang="0">
                      <a:pos x="277" y="79"/>
                    </a:cxn>
                    <a:cxn ang="0">
                      <a:pos x="256" y="92"/>
                    </a:cxn>
                    <a:cxn ang="0">
                      <a:pos x="235" y="133"/>
                    </a:cxn>
                    <a:cxn ang="0">
                      <a:pos x="265" y="155"/>
                    </a:cxn>
                    <a:cxn ang="0">
                      <a:pos x="265" y="171"/>
                    </a:cxn>
                    <a:cxn ang="0">
                      <a:pos x="241" y="177"/>
                    </a:cxn>
                  </a:cxnLst>
                  <a:rect l="0" t="0" r="r" b="b"/>
                  <a:pathLst>
                    <a:path w="411" h="295">
                      <a:moveTo>
                        <a:pt x="241" y="177"/>
                      </a:moveTo>
                      <a:lnTo>
                        <a:pt x="205" y="139"/>
                      </a:lnTo>
                      <a:lnTo>
                        <a:pt x="199" y="133"/>
                      </a:lnTo>
                      <a:lnTo>
                        <a:pt x="190" y="139"/>
                      </a:lnTo>
                      <a:lnTo>
                        <a:pt x="235" y="209"/>
                      </a:lnTo>
                      <a:lnTo>
                        <a:pt x="271" y="231"/>
                      </a:lnTo>
                      <a:lnTo>
                        <a:pt x="271" y="246"/>
                      </a:lnTo>
                      <a:lnTo>
                        <a:pt x="277" y="231"/>
                      </a:lnTo>
                      <a:lnTo>
                        <a:pt x="301" y="246"/>
                      </a:lnTo>
                      <a:lnTo>
                        <a:pt x="322" y="240"/>
                      </a:lnTo>
                      <a:lnTo>
                        <a:pt x="343" y="246"/>
                      </a:lnTo>
                      <a:lnTo>
                        <a:pt x="337" y="263"/>
                      </a:lnTo>
                      <a:lnTo>
                        <a:pt x="374" y="231"/>
                      </a:lnTo>
                      <a:lnTo>
                        <a:pt x="394" y="246"/>
                      </a:lnTo>
                      <a:lnTo>
                        <a:pt x="394" y="253"/>
                      </a:lnTo>
                      <a:lnTo>
                        <a:pt x="410" y="263"/>
                      </a:lnTo>
                      <a:lnTo>
                        <a:pt x="352" y="294"/>
                      </a:lnTo>
                      <a:lnTo>
                        <a:pt x="205" y="294"/>
                      </a:lnTo>
                      <a:lnTo>
                        <a:pt x="175" y="294"/>
                      </a:lnTo>
                      <a:lnTo>
                        <a:pt x="175" y="171"/>
                      </a:lnTo>
                      <a:lnTo>
                        <a:pt x="169" y="171"/>
                      </a:lnTo>
                      <a:lnTo>
                        <a:pt x="163" y="186"/>
                      </a:lnTo>
                      <a:lnTo>
                        <a:pt x="139" y="177"/>
                      </a:lnTo>
                      <a:lnTo>
                        <a:pt x="133" y="171"/>
                      </a:lnTo>
                      <a:lnTo>
                        <a:pt x="36" y="123"/>
                      </a:lnTo>
                      <a:lnTo>
                        <a:pt x="0" y="92"/>
                      </a:lnTo>
                      <a:lnTo>
                        <a:pt x="30" y="79"/>
                      </a:lnTo>
                      <a:lnTo>
                        <a:pt x="15" y="63"/>
                      </a:lnTo>
                      <a:lnTo>
                        <a:pt x="15" y="47"/>
                      </a:lnTo>
                      <a:lnTo>
                        <a:pt x="45" y="32"/>
                      </a:lnTo>
                      <a:lnTo>
                        <a:pt x="61" y="38"/>
                      </a:lnTo>
                      <a:lnTo>
                        <a:pt x="88" y="16"/>
                      </a:lnTo>
                      <a:lnTo>
                        <a:pt x="102" y="32"/>
                      </a:lnTo>
                      <a:lnTo>
                        <a:pt x="117" y="26"/>
                      </a:lnTo>
                      <a:lnTo>
                        <a:pt x="117" y="16"/>
                      </a:lnTo>
                      <a:lnTo>
                        <a:pt x="133" y="0"/>
                      </a:lnTo>
                      <a:lnTo>
                        <a:pt x="153" y="9"/>
                      </a:lnTo>
                      <a:lnTo>
                        <a:pt x="226" y="47"/>
                      </a:lnTo>
                      <a:lnTo>
                        <a:pt x="277" y="79"/>
                      </a:lnTo>
                      <a:lnTo>
                        <a:pt x="256" y="92"/>
                      </a:lnTo>
                      <a:lnTo>
                        <a:pt x="235" y="133"/>
                      </a:lnTo>
                      <a:lnTo>
                        <a:pt x="265" y="155"/>
                      </a:lnTo>
                      <a:lnTo>
                        <a:pt x="265" y="171"/>
                      </a:lnTo>
                      <a:lnTo>
                        <a:pt x="241" y="17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7" name="Freeform 202">
                  <a:extLst>
                    <a:ext uri="{FF2B5EF4-FFF2-40B4-BE49-F238E27FC236}">
                      <a16:creationId xmlns:a16="http://schemas.microsoft.com/office/drawing/2014/main" id="{73B4703A-8C95-6B65-9E18-0CC638D4CF1A}"/>
                    </a:ext>
                  </a:extLst>
                </p:cNvPr>
                <p:cNvSpPr>
                  <a:spLocks/>
                </p:cNvSpPr>
                <p:nvPr/>
              </p:nvSpPr>
              <p:spPr bwMode="auto">
                <a:xfrm>
                  <a:off x="6009183" y="3068281"/>
                  <a:ext cx="503043" cy="486772"/>
                </a:xfrm>
                <a:custGeom>
                  <a:avLst/>
                  <a:gdLst/>
                  <a:ahLst/>
                  <a:cxnLst>
                    <a:cxn ang="0">
                      <a:pos x="292" y="215"/>
                    </a:cxn>
                    <a:cxn ang="0">
                      <a:pos x="175" y="205"/>
                    </a:cxn>
                    <a:cxn ang="0">
                      <a:pos x="102" y="215"/>
                    </a:cxn>
                    <a:cxn ang="0">
                      <a:pos x="87" y="183"/>
                    </a:cxn>
                    <a:cxn ang="0">
                      <a:pos x="42" y="152"/>
                    </a:cxn>
                    <a:cxn ang="0">
                      <a:pos x="15" y="107"/>
                    </a:cxn>
                    <a:cxn ang="0">
                      <a:pos x="0" y="66"/>
                    </a:cxn>
                    <a:cxn ang="0">
                      <a:pos x="15" y="44"/>
                    </a:cxn>
                    <a:cxn ang="0">
                      <a:pos x="15" y="28"/>
                    </a:cxn>
                    <a:cxn ang="0">
                      <a:pos x="93" y="13"/>
                    </a:cxn>
                    <a:cxn ang="0">
                      <a:pos x="160" y="0"/>
                    </a:cxn>
                    <a:cxn ang="0">
                      <a:pos x="175" y="0"/>
                    </a:cxn>
                    <a:cxn ang="0">
                      <a:pos x="190" y="0"/>
                    </a:cxn>
                    <a:cxn ang="0">
                      <a:pos x="247" y="6"/>
                    </a:cxn>
                    <a:cxn ang="0">
                      <a:pos x="241" y="28"/>
                    </a:cxn>
                    <a:cxn ang="0">
                      <a:pos x="232" y="28"/>
                    </a:cxn>
                    <a:cxn ang="0">
                      <a:pos x="241" y="44"/>
                    </a:cxn>
                    <a:cxn ang="0">
                      <a:pos x="232" y="76"/>
                    </a:cxn>
                    <a:cxn ang="0">
                      <a:pos x="217" y="92"/>
                    </a:cxn>
                    <a:cxn ang="0">
                      <a:pos x="232" y="136"/>
                    </a:cxn>
                    <a:cxn ang="0">
                      <a:pos x="298" y="205"/>
                    </a:cxn>
                    <a:cxn ang="0">
                      <a:pos x="292" y="215"/>
                    </a:cxn>
                  </a:cxnLst>
                  <a:rect l="0" t="0" r="r" b="b"/>
                  <a:pathLst>
                    <a:path w="299" h="216">
                      <a:moveTo>
                        <a:pt x="292" y="215"/>
                      </a:moveTo>
                      <a:lnTo>
                        <a:pt x="175" y="205"/>
                      </a:lnTo>
                      <a:lnTo>
                        <a:pt x="102" y="215"/>
                      </a:lnTo>
                      <a:lnTo>
                        <a:pt x="87" y="183"/>
                      </a:lnTo>
                      <a:lnTo>
                        <a:pt x="42" y="152"/>
                      </a:lnTo>
                      <a:lnTo>
                        <a:pt x="15" y="107"/>
                      </a:lnTo>
                      <a:lnTo>
                        <a:pt x="0" y="66"/>
                      </a:lnTo>
                      <a:lnTo>
                        <a:pt x="15" y="44"/>
                      </a:lnTo>
                      <a:lnTo>
                        <a:pt x="15" y="28"/>
                      </a:lnTo>
                      <a:lnTo>
                        <a:pt x="93" y="13"/>
                      </a:lnTo>
                      <a:lnTo>
                        <a:pt x="160" y="0"/>
                      </a:lnTo>
                      <a:lnTo>
                        <a:pt x="175" y="0"/>
                      </a:lnTo>
                      <a:lnTo>
                        <a:pt x="190" y="0"/>
                      </a:lnTo>
                      <a:lnTo>
                        <a:pt x="247" y="6"/>
                      </a:lnTo>
                      <a:lnTo>
                        <a:pt x="241" y="28"/>
                      </a:lnTo>
                      <a:lnTo>
                        <a:pt x="232" y="28"/>
                      </a:lnTo>
                      <a:lnTo>
                        <a:pt x="241" y="44"/>
                      </a:lnTo>
                      <a:lnTo>
                        <a:pt x="232" y="76"/>
                      </a:lnTo>
                      <a:lnTo>
                        <a:pt x="217" y="92"/>
                      </a:lnTo>
                      <a:lnTo>
                        <a:pt x="232" y="136"/>
                      </a:lnTo>
                      <a:lnTo>
                        <a:pt x="298" y="205"/>
                      </a:lnTo>
                      <a:lnTo>
                        <a:pt x="292" y="21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8" name="Freeform 203">
                  <a:extLst>
                    <a:ext uri="{FF2B5EF4-FFF2-40B4-BE49-F238E27FC236}">
                      <a16:creationId xmlns:a16="http://schemas.microsoft.com/office/drawing/2014/main" id="{418AA702-03C3-6FA7-3C4F-F52D021A360E}"/>
                    </a:ext>
                  </a:extLst>
                </p:cNvPr>
                <p:cNvSpPr>
                  <a:spLocks/>
                </p:cNvSpPr>
                <p:nvPr/>
              </p:nvSpPr>
              <p:spPr bwMode="auto">
                <a:xfrm>
                  <a:off x="8304317" y="1578009"/>
                  <a:ext cx="440163" cy="554172"/>
                </a:xfrm>
                <a:custGeom>
                  <a:avLst/>
                  <a:gdLst/>
                  <a:ahLst/>
                  <a:cxnLst>
                    <a:cxn ang="0">
                      <a:pos x="139" y="0"/>
                    </a:cxn>
                    <a:cxn ang="0">
                      <a:pos x="139" y="15"/>
                    </a:cxn>
                    <a:cxn ang="0">
                      <a:pos x="124" y="6"/>
                    </a:cxn>
                    <a:cxn ang="0">
                      <a:pos x="124" y="15"/>
                    </a:cxn>
                    <a:cxn ang="0">
                      <a:pos x="118" y="15"/>
                    </a:cxn>
                    <a:cxn ang="0">
                      <a:pos x="108" y="21"/>
                    </a:cxn>
                    <a:cxn ang="0">
                      <a:pos x="133" y="15"/>
                    </a:cxn>
                    <a:cxn ang="0">
                      <a:pos x="145" y="44"/>
                    </a:cxn>
                    <a:cxn ang="0">
                      <a:pos x="160" y="53"/>
                    </a:cxn>
                    <a:cxn ang="0">
                      <a:pos x="169" y="53"/>
                    </a:cxn>
                    <a:cxn ang="0">
                      <a:pos x="169" y="60"/>
                    </a:cxn>
                    <a:cxn ang="0">
                      <a:pos x="160" y="60"/>
                    </a:cxn>
                    <a:cxn ang="0">
                      <a:pos x="154" y="60"/>
                    </a:cxn>
                    <a:cxn ang="0">
                      <a:pos x="175" y="91"/>
                    </a:cxn>
                    <a:cxn ang="0">
                      <a:pos x="169" y="75"/>
                    </a:cxn>
                    <a:cxn ang="0">
                      <a:pos x="181" y="75"/>
                    </a:cxn>
                    <a:cxn ang="0">
                      <a:pos x="175" y="53"/>
                    </a:cxn>
                    <a:cxn ang="0">
                      <a:pos x="181" y="60"/>
                    </a:cxn>
                    <a:cxn ang="0">
                      <a:pos x="181" y="91"/>
                    </a:cxn>
                    <a:cxn ang="0">
                      <a:pos x="211" y="139"/>
                    </a:cxn>
                    <a:cxn ang="0">
                      <a:pos x="211" y="151"/>
                    </a:cxn>
                    <a:cxn ang="0">
                      <a:pos x="256" y="246"/>
                    </a:cxn>
                    <a:cxn ang="0">
                      <a:pos x="247" y="246"/>
                    </a:cxn>
                    <a:cxn ang="0">
                      <a:pos x="226" y="237"/>
                    </a:cxn>
                    <a:cxn ang="0">
                      <a:pos x="211" y="221"/>
                    </a:cxn>
                    <a:cxn ang="0">
                      <a:pos x="220" y="199"/>
                    </a:cxn>
                    <a:cxn ang="0">
                      <a:pos x="196" y="177"/>
                    </a:cxn>
                    <a:cxn ang="0">
                      <a:pos x="196" y="151"/>
                    </a:cxn>
                    <a:cxn ang="0">
                      <a:pos x="175" y="151"/>
                    </a:cxn>
                    <a:cxn ang="0">
                      <a:pos x="175" y="139"/>
                    </a:cxn>
                    <a:cxn ang="0">
                      <a:pos x="154" y="113"/>
                    </a:cxn>
                    <a:cxn ang="0">
                      <a:pos x="133" y="98"/>
                    </a:cxn>
                    <a:cxn ang="0">
                      <a:pos x="118" y="107"/>
                    </a:cxn>
                    <a:cxn ang="0">
                      <a:pos x="102" y="98"/>
                    </a:cxn>
                    <a:cxn ang="0">
                      <a:pos x="82" y="75"/>
                    </a:cxn>
                    <a:cxn ang="0">
                      <a:pos x="82" y="60"/>
                    </a:cxn>
                    <a:cxn ang="0">
                      <a:pos x="0" y="0"/>
                    </a:cxn>
                    <a:cxn ang="0">
                      <a:pos x="139" y="0"/>
                    </a:cxn>
                  </a:cxnLst>
                  <a:rect l="0" t="0" r="r" b="b"/>
                  <a:pathLst>
                    <a:path w="257" h="247">
                      <a:moveTo>
                        <a:pt x="139" y="0"/>
                      </a:moveTo>
                      <a:lnTo>
                        <a:pt x="139" y="15"/>
                      </a:lnTo>
                      <a:lnTo>
                        <a:pt x="124" y="6"/>
                      </a:lnTo>
                      <a:lnTo>
                        <a:pt x="124" y="15"/>
                      </a:lnTo>
                      <a:lnTo>
                        <a:pt x="118" y="15"/>
                      </a:lnTo>
                      <a:lnTo>
                        <a:pt x="108" y="21"/>
                      </a:lnTo>
                      <a:lnTo>
                        <a:pt x="133" y="15"/>
                      </a:lnTo>
                      <a:lnTo>
                        <a:pt x="145" y="44"/>
                      </a:lnTo>
                      <a:lnTo>
                        <a:pt x="160" y="53"/>
                      </a:lnTo>
                      <a:lnTo>
                        <a:pt x="169" y="53"/>
                      </a:lnTo>
                      <a:lnTo>
                        <a:pt x="169" y="60"/>
                      </a:lnTo>
                      <a:lnTo>
                        <a:pt x="160" y="60"/>
                      </a:lnTo>
                      <a:lnTo>
                        <a:pt x="154" y="60"/>
                      </a:lnTo>
                      <a:lnTo>
                        <a:pt x="175" y="91"/>
                      </a:lnTo>
                      <a:lnTo>
                        <a:pt x="169" y="75"/>
                      </a:lnTo>
                      <a:lnTo>
                        <a:pt x="181" y="75"/>
                      </a:lnTo>
                      <a:lnTo>
                        <a:pt x="175" y="53"/>
                      </a:lnTo>
                      <a:lnTo>
                        <a:pt x="181" y="60"/>
                      </a:lnTo>
                      <a:lnTo>
                        <a:pt x="181" y="91"/>
                      </a:lnTo>
                      <a:lnTo>
                        <a:pt x="211" y="139"/>
                      </a:lnTo>
                      <a:lnTo>
                        <a:pt x="211" y="151"/>
                      </a:lnTo>
                      <a:lnTo>
                        <a:pt x="256" y="246"/>
                      </a:lnTo>
                      <a:lnTo>
                        <a:pt x="247" y="246"/>
                      </a:lnTo>
                      <a:lnTo>
                        <a:pt x="226" y="237"/>
                      </a:lnTo>
                      <a:lnTo>
                        <a:pt x="211" y="221"/>
                      </a:lnTo>
                      <a:lnTo>
                        <a:pt x="220" y="199"/>
                      </a:lnTo>
                      <a:lnTo>
                        <a:pt x="196" y="177"/>
                      </a:lnTo>
                      <a:lnTo>
                        <a:pt x="196" y="151"/>
                      </a:lnTo>
                      <a:lnTo>
                        <a:pt x="175" y="151"/>
                      </a:lnTo>
                      <a:lnTo>
                        <a:pt x="175" y="139"/>
                      </a:lnTo>
                      <a:lnTo>
                        <a:pt x="154" y="113"/>
                      </a:lnTo>
                      <a:lnTo>
                        <a:pt x="133" y="98"/>
                      </a:lnTo>
                      <a:lnTo>
                        <a:pt x="118" y="107"/>
                      </a:lnTo>
                      <a:lnTo>
                        <a:pt x="102" y="98"/>
                      </a:lnTo>
                      <a:lnTo>
                        <a:pt x="82" y="75"/>
                      </a:lnTo>
                      <a:lnTo>
                        <a:pt x="82" y="60"/>
                      </a:lnTo>
                      <a:lnTo>
                        <a:pt x="0" y="0"/>
                      </a:lnTo>
                      <a:lnTo>
                        <a:pt x="139" y="0"/>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9" name="Freeform 204">
                  <a:extLst>
                    <a:ext uri="{FF2B5EF4-FFF2-40B4-BE49-F238E27FC236}">
                      <a16:creationId xmlns:a16="http://schemas.microsoft.com/office/drawing/2014/main" id="{0445F045-9AF2-F706-B469-7607F4CDC32F}"/>
                    </a:ext>
                  </a:extLst>
                </p:cNvPr>
                <p:cNvSpPr>
                  <a:spLocks/>
                </p:cNvSpPr>
                <p:nvPr/>
              </p:nvSpPr>
              <p:spPr bwMode="auto">
                <a:xfrm>
                  <a:off x="8563699" y="2229535"/>
                  <a:ext cx="251522" cy="479284"/>
                </a:xfrm>
                <a:custGeom>
                  <a:avLst/>
                  <a:gdLst/>
                  <a:ahLst/>
                  <a:cxnLst>
                    <a:cxn ang="0">
                      <a:pos x="6" y="47"/>
                    </a:cxn>
                    <a:cxn ang="0">
                      <a:pos x="42" y="32"/>
                    </a:cxn>
                    <a:cxn ang="0">
                      <a:pos x="42" y="47"/>
                    </a:cxn>
                    <a:cxn ang="0">
                      <a:pos x="57" y="47"/>
                    </a:cxn>
                    <a:cxn ang="0">
                      <a:pos x="73" y="63"/>
                    </a:cxn>
                    <a:cxn ang="0">
                      <a:pos x="73" y="47"/>
                    </a:cxn>
                    <a:cxn ang="0">
                      <a:pos x="57" y="47"/>
                    </a:cxn>
                    <a:cxn ang="0">
                      <a:pos x="42" y="32"/>
                    </a:cxn>
                    <a:cxn ang="0">
                      <a:pos x="57" y="22"/>
                    </a:cxn>
                    <a:cxn ang="0">
                      <a:pos x="73" y="32"/>
                    </a:cxn>
                    <a:cxn ang="0">
                      <a:pos x="93" y="32"/>
                    </a:cxn>
                    <a:cxn ang="0">
                      <a:pos x="66" y="16"/>
                    </a:cxn>
                    <a:cxn ang="0">
                      <a:pos x="73" y="16"/>
                    </a:cxn>
                    <a:cxn ang="0">
                      <a:pos x="73" y="0"/>
                    </a:cxn>
                    <a:cxn ang="0">
                      <a:pos x="103" y="16"/>
                    </a:cxn>
                    <a:cxn ang="0">
                      <a:pos x="93" y="16"/>
                    </a:cxn>
                    <a:cxn ang="0">
                      <a:pos x="109" y="32"/>
                    </a:cxn>
                    <a:cxn ang="0">
                      <a:pos x="123" y="54"/>
                    </a:cxn>
                    <a:cxn ang="0">
                      <a:pos x="123" y="69"/>
                    </a:cxn>
                    <a:cxn ang="0">
                      <a:pos x="145" y="91"/>
                    </a:cxn>
                    <a:cxn ang="0">
                      <a:pos x="130" y="107"/>
                    </a:cxn>
                    <a:cxn ang="0">
                      <a:pos x="145" y="145"/>
                    </a:cxn>
                    <a:cxn ang="0">
                      <a:pos x="130" y="154"/>
                    </a:cxn>
                    <a:cxn ang="0">
                      <a:pos x="123" y="139"/>
                    </a:cxn>
                    <a:cxn ang="0">
                      <a:pos x="109" y="154"/>
                    </a:cxn>
                    <a:cxn ang="0">
                      <a:pos x="130" y="183"/>
                    </a:cxn>
                    <a:cxn ang="0">
                      <a:pos x="109" y="199"/>
                    </a:cxn>
                    <a:cxn ang="0">
                      <a:pos x="109" y="209"/>
                    </a:cxn>
                    <a:cxn ang="0">
                      <a:pos x="73" y="209"/>
                    </a:cxn>
                    <a:cxn ang="0">
                      <a:pos x="87" y="199"/>
                    </a:cxn>
                    <a:cxn ang="0">
                      <a:pos x="87" y="192"/>
                    </a:cxn>
                    <a:cxn ang="0">
                      <a:pos x="73" y="199"/>
                    </a:cxn>
                    <a:cxn ang="0">
                      <a:pos x="73" y="183"/>
                    </a:cxn>
                    <a:cxn ang="0">
                      <a:pos x="57" y="183"/>
                    </a:cxn>
                    <a:cxn ang="0">
                      <a:pos x="42" y="161"/>
                    </a:cxn>
                    <a:cxn ang="0">
                      <a:pos x="0" y="161"/>
                    </a:cxn>
                    <a:cxn ang="0">
                      <a:pos x="6" y="47"/>
                    </a:cxn>
                  </a:cxnLst>
                  <a:rect l="0" t="0" r="r" b="b"/>
                  <a:pathLst>
                    <a:path w="146" h="210">
                      <a:moveTo>
                        <a:pt x="6" y="47"/>
                      </a:moveTo>
                      <a:lnTo>
                        <a:pt x="42" y="32"/>
                      </a:lnTo>
                      <a:lnTo>
                        <a:pt x="42" y="47"/>
                      </a:lnTo>
                      <a:lnTo>
                        <a:pt x="57" y="47"/>
                      </a:lnTo>
                      <a:lnTo>
                        <a:pt x="73" y="63"/>
                      </a:lnTo>
                      <a:lnTo>
                        <a:pt x="73" y="47"/>
                      </a:lnTo>
                      <a:lnTo>
                        <a:pt x="57" y="47"/>
                      </a:lnTo>
                      <a:lnTo>
                        <a:pt x="42" y="32"/>
                      </a:lnTo>
                      <a:lnTo>
                        <a:pt x="57" y="22"/>
                      </a:lnTo>
                      <a:lnTo>
                        <a:pt x="73" y="32"/>
                      </a:lnTo>
                      <a:lnTo>
                        <a:pt x="93" y="32"/>
                      </a:lnTo>
                      <a:lnTo>
                        <a:pt x="66" y="16"/>
                      </a:lnTo>
                      <a:lnTo>
                        <a:pt x="73" y="16"/>
                      </a:lnTo>
                      <a:lnTo>
                        <a:pt x="73" y="0"/>
                      </a:lnTo>
                      <a:lnTo>
                        <a:pt x="103" y="16"/>
                      </a:lnTo>
                      <a:lnTo>
                        <a:pt x="93" y="16"/>
                      </a:lnTo>
                      <a:lnTo>
                        <a:pt x="109" y="32"/>
                      </a:lnTo>
                      <a:lnTo>
                        <a:pt x="123" y="54"/>
                      </a:lnTo>
                      <a:lnTo>
                        <a:pt x="123" y="69"/>
                      </a:lnTo>
                      <a:lnTo>
                        <a:pt x="145" y="91"/>
                      </a:lnTo>
                      <a:lnTo>
                        <a:pt x="130" y="107"/>
                      </a:lnTo>
                      <a:lnTo>
                        <a:pt x="145" y="145"/>
                      </a:lnTo>
                      <a:lnTo>
                        <a:pt x="130" y="154"/>
                      </a:lnTo>
                      <a:lnTo>
                        <a:pt x="123" y="139"/>
                      </a:lnTo>
                      <a:lnTo>
                        <a:pt x="109" y="154"/>
                      </a:lnTo>
                      <a:lnTo>
                        <a:pt x="130" y="183"/>
                      </a:lnTo>
                      <a:lnTo>
                        <a:pt x="109" y="199"/>
                      </a:lnTo>
                      <a:lnTo>
                        <a:pt x="109" y="209"/>
                      </a:lnTo>
                      <a:lnTo>
                        <a:pt x="73" y="209"/>
                      </a:lnTo>
                      <a:lnTo>
                        <a:pt x="87" y="199"/>
                      </a:lnTo>
                      <a:lnTo>
                        <a:pt x="87" y="192"/>
                      </a:lnTo>
                      <a:lnTo>
                        <a:pt x="73" y="199"/>
                      </a:lnTo>
                      <a:lnTo>
                        <a:pt x="73" y="183"/>
                      </a:lnTo>
                      <a:lnTo>
                        <a:pt x="57" y="183"/>
                      </a:lnTo>
                      <a:lnTo>
                        <a:pt x="42" y="161"/>
                      </a:lnTo>
                      <a:lnTo>
                        <a:pt x="0" y="161"/>
                      </a:lnTo>
                      <a:lnTo>
                        <a:pt x="6" y="4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0" name="Freeform 205">
                  <a:extLst>
                    <a:ext uri="{FF2B5EF4-FFF2-40B4-BE49-F238E27FC236}">
                      <a16:creationId xmlns:a16="http://schemas.microsoft.com/office/drawing/2014/main" id="{75D1950C-9940-B307-38A6-6E7D4D000B2D}"/>
                    </a:ext>
                  </a:extLst>
                </p:cNvPr>
                <p:cNvSpPr>
                  <a:spLocks/>
                </p:cNvSpPr>
                <p:nvPr/>
              </p:nvSpPr>
              <p:spPr bwMode="auto">
                <a:xfrm>
                  <a:off x="4885196" y="2177113"/>
                  <a:ext cx="361562" cy="614082"/>
                </a:xfrm>
                <a:custGeom>
                  <a:avLst/>
                  <a:gdLst/>
                  <a:ahLst/>
                  <a:cxnLst>
                    <a:cxn ang="0">
                      <a:pos x="60" y="70"/>
                    </a:cxn>
                    <a:cxn ang="0">
                      <a:pos x="36" y="70"/>
                    </a:cxn>
                    <a:cxn ang="0">
                      <a:pos x="45" y="86"/>
                    </a:cxn>
                    <a:cxn ang="0">
                      <a:pos x="51" y="92"/>
                    </a:cxn>
                    <a:cxn ang="0">
                      <a:pos x="30" y="86"/>
                    </a:cxn>
                    <a:cxn ang="0">
                      <a:pos x="24" y="98"/>
                    </a:cxn>
                    <a:cxn ang="0">
                      <a:pos x="15" y="98"/>
                    </a:cxn>
                    <a:cxn ang="0">
                      <a:pos x="9" y="92"/>
                    </a:cxn>
                    <a:cxn ang="0">
                      <a:pos x="0" y="98"/>
                    </a:cxn>
                    <a:cxn ang="0">
                      <a:pos x="15" y="146"/>
                    </a:cxn>
                    <a:cxn ang="0">
                      <a:pos x="36" y="152"/>
                    </a:cxn>
                    <a:cxn ang="0">
                      <a:pos x="75" y="161"/>
                    </a:cxn>
                    <a:cxn ang="0">
                      <a:pos x="75" y="177"/>
                    </a:cxn>
                    <a:cxn ang="0">
                      <a:pos x="139" y="222"/>
                    </a:cxn>
                    <a:cxn ang="0">
                      <a:pos x="147" y="269"/>
                    </a:cxn>
                    <a:cxn ang="0">
                      <a:pos x="205" y="269"/>
                    </a:cxn>
                    <a:cxn ang="0">
                      <a:pos x="214" y="54"/>
                    </a:cxn>
                    <a:cxn ang="0">
                      <a:pos x="214" y="7"/>
                    </a:cxn>
                    <a:cxn ang="0">
                      <a:pos x="133" y="0"/>
                    </a:cxn>
                    <a:cxn ang="0">
                      <a:pos x="133" y="16"/>
                    </a:cxn>
                    <a:cxn ang="0">
                      <a:pos x="81" y="16"/>
                    </a:cxn>
                    <a:cxn ang="0">
                      <a:pos x="45" y="22"/>
                    </a:cxn>
                    <a:cxn ang="0">
                      <a:pos x="60" y="70"/>
                    </a:cxn>
                  </a:cxnLst>
                  <a:rect l="0" t="0" r="r" b="b"/>
                  <a:pathLst>
                    <a:path w="215" h="270">
                      <a:moveTo>
                        <a:pt x="60" y="70"/>
                      </a:moveTo>
                      <a:lnTo>
                        <a:pt x="36" y="70"/>
                      </a:lnTo>
                      <a:lnTo>
                        <a:pt x="45" y="86"/>
                      </a:lnTo>
                      <a:lnTo>
                        <a:pt x="51" y="92"/>
                      </a:lnTo>
                      <a:lnTo>
                        <a:pt x="30" y="86"/>
                      </a:lnTo>
                      <a:lnTo>
                        <a:pt x="24" y="98"/>
                      </a:lnTo>
                      <a:lnTo>
                        <a:pt x="15" y="98"/>
                      </a:lnTo>
                      <a:lnTo>
                        <a:pt x="9" y="92"/>
                      </a:lnTo>
                      <a:lnTo>
                        <a:pt x="0" y="98"/>
                      </a:lnTo>
                      <a:lnTo>
                        <a:pt x="15" y="146"/>
                      </a:lnTo>
                      <a:lnTo>
                        <a:pt x="36" y="152"/>
                      </a:lnTo>
                      <a:lnTo>
                        <a:pt x="75" y="161"/>
                      </a:lnTo>
                      <a:lnTo>
                        <a:pt x="75" y="177"/>
                      </a:lnTo>
                      <a:lnTo>
                        <a:pt x="139" y="222"/>
                      </a:lnTo>
                      <a:lnTo>
                        <a:pt x="147" y="269"/>
                      </a:lnTo>
                      <a:lnTo>
                        <a:pt x="205" y="269"/>
                      </a:lnTo>
                      <a:lnTo>
                        <a:pt x="214" y="54"/>
                      </a:lnTo>
                      <a:lnTo>
                        <a:pt x="214" y="7"/>
                      </a:lnTo>
                      <a:lnTo>
                        <a:pt x="133" y="0"/>
                      </a:lnTo>
                      <a:lnTo>
                        <a:pt x="133" y="16"/>
                      </a:lnTo>
                      <a:lnTo>
                        <a:pt x="81" y="16"/>
                      </a:lnTo>
                      <a:lnTo>
                        <a:pt x="45" y="22"/>
                      </a:lnTo>
                      <a:lnTo>
                        <a:pt x="60" y="7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1" name="Freeform 206">
                  <a:extLst>
                    <a:ext uri="{FF2B5EF4-FFF2-40B4-BE49-F238E27FC236}">
                      <a16:creationId xmlns:a16="http://schemas.microsoft.com/office/drawing/2014/main" id="{1197C952-77F2-CCA6-D001-8E1939975E1B}"/>
                    </a:ext>
                  </a:extLst>
                </p:cNvPr>
                <p:cNvSpPr>
                  <a:spLocks/>
                </p:cNvSpPr>
                <p:nvPr/>
              </p:nvSpPr>
              <p:spPr bwMode="auto">
                <a:xfrm>
                  <a:off x="4704415" y="2132181"/>
                  <a:ext cx="290822" cy="381929"/>
                </a:xfrm>
                <a:custGeom>
                  <a:avLst/>
                  <a:gdLst/>
                  <a:ahLst/>
                  <a:cxnLst>
                    <a:cxn ang="0">
                      <a:pos x="169" y="91"/>
                    </a:cxn>
                    <a:cxn ang="0">
                      <a:pos x="145" y="91"/>
                    </a:cxn>
                    <a:cxn ang="0">
                      <a:pos x="154" y="107"/>
                    </a:cxn>
                    <a:cxn ang="0">
                      <a:pos x="160" y="113"/>
                    </a:cxn>
                    <a:cxn ang="0">
                      <a:pos x="139" y="107"/>
                    </a:cxn>
                    <a:cxn ang="0">
                      <a:pos x="133" y="120"/>
                    </a:cxn>
                    <a:cxn ang="0">
                      <a:pos x="124" y="120"/>
                    </a:cxn>
                    <a:cxn ang="0">
                      <a:pos x="118" y="113"/>
                    </a:cxn>
                    <a:cxn ang="0">
                      <a:pos x="109" y="120"/>
                    </a:cxn>
                    <a:cxn ang="0">
                      <a:pos x="124" y="167"/>
                    </a:cxn>
                    <a:cxn ang="0">
                      <a:pos x="118" y="152"/>
                    </a:cxn>
                    <a:cxn ang="0">
                      <a:pos x="109" y="152"/>
                    </a:cxn>
                    <a:cxn ang="0">
                      <a:pos x="103" y="145"/>
                    </a:cxn>
                    <a:cxn ang="0">
                      <a:pos x="94" y="152"/>
                    </a:cxn>
                    <a:cxn ang="0">
                      <a:pos x="88" y="145"/>
                    </a:cxn>
                    <a:cxn ang="0">
                      <a:pos x="36" y="113"/>
                    </a:cxn>
                    <a:cxn ang="0">
                      <a:pos x="22" y="113"/>
                    </a:cxn>
                    <a:cxn ang="0">
                      <a:pos x="15" y="107"/>
                    </a:cxn>
                    <a:cxn ang="0">
                      <a:pos x="0" y="107"/>
                    </a:cxn>
                    <a:cxn ang="0">
                      <a:pos x="6" y="6"/>
                    </a:cxn>
                    <a:cxn ang="0">
                      <a:pos x="103" y="12"/>
                    </a:cxn>
                    <a:cxn ang="0">
                      <a:pos x="118" y="0"/>
                    </a:cxn>
                    <a:cxn ang="0">
                      <a:pos x="145" y="28"/>
                    </a:cxn>
                    <a:cxn ang="0">
                      <a:pos x="139" y="44"/>
                    </a:cxn>
                    <a:cxn ang="0">
                      <a:pos x="154" y="44"/>
                    </a:cxn>
                    <a:cxn ang="0">
                      <a:pos x="169" y="91"/>
                    </a:cxn>
                  </a:cxnLst>
                  <a:rect l="0" t="0" r="r" b="b"/>
                  <a:pathLst>
                    <a:path w="170" h="168">
                      <a:moveTo>
                        <a:pt x="169" y="91"/>
                      </a:moveTo>
                      <a:lnTo>
                        <a:pt x="145" y="91"/>
                      </a:lnTo>
                      <a:lnTo>
                        <a:pt x="154" y="107"/>
                      </a:lnTo>
                      <a:lnTo>
                        <a:pt x="160" y="113"/>
                      </a:lnTo>
                      <a:lnTo>
                        <a:pt x="139" y="107"/>
                      </a:lnTo>
                      <a:lnTo>
                        <a:pt x="133" y="120"/>
                      </a:lnTo>
                      <a:lnTo>
                        <a:pt x="124" y="120"/>
                      </a:lnTo>
                      <a:lnTo>
                        <a:pt x="118" y="113"/>
                      </a:lnTo>
                      <a:lnTo>
                        <a:pt x="109" y="120"/>
                      </a:lnTo>
                      <a:lnTo>
                        <a:pt x="124" y="167"/>
                      </a:lnTo>
                      <a:lnTo>
                        <a:pt x="118" y="152"/>
                      </a:lnTo>
                      <a:lnTo>
                        <a:pt x="109" y="152"/>
                      </a:lnTo>
                      <a:lnTo>
                        <a:pt x="103" y="145"/>
                      </a:lnTo>
                      <a:lnTo>
                        <a:pt x="94" y="152"/>
                      </a:lnTo>
                      <a:lnTo>
                        <a:pt x="88" y="145"/>
                      </a:lnTo>
                      <a:lnTo>
                        <a:pt x="36" y="113"/>
                      </a:lnTo>
                      <a:lnTo>
                        <a:pt x="22" y="113"/>
                      </a:lnTo>
                      <a:lnTo>
                        <a:pt x="15" y="107"/>
                      </a:lnTo>
                      <a:lnTo>
                        <a:pt x="0" y="107"/>
                      </a:lnTo>
                      <a:lnTo>
                        <a:pt x="6" y="6"/>
                      </a:lnTo>
                      <a:lnTo>
                        <a:pt x="103" y="12"/>
                      </a:lnTo>
                      <a:lnTo>
                        <a:pt x="118" y="0"/>
                      </a:lnTo>
                      <a:lnTo>
                        <a:pt x="145" y="28"/>
                      </a:lnTo>
                      <a:lnTo>
                        <a:pt x="139" y="44"/>
                      </a:lnTo>
                      <a:lnTo>
                        <a:pt x="154" y="44"/>
                      </a:lnTo>
                      <a:lnTo>
                        <a:pt x="169" y="9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2" name="Freeform 207">
                  <a:extLst>
                    <a:ext uri="{FF2B5EF4-FFF2-40B4-BE49-F238E27FC236}">
                      <a16:creationId xmlns:a16="http://schemas.microsoft.com/office/drawing/2014/main" id="{64BE4F5D-66C7-9C33-6F1D-023D74F776F2}"/>
                    </a:ext>
                  </a:extLst>
                </p:cNvPr>
                <p:cNvSpPr>
                  <a:spLocks/>
                </p:cNvSpPr>
                <p:nvPr/>
              </p:nvSpPr>
              <p:spPr bwMode="auto">
                <a:xfrm>
                  <a:off x="6771608" y="3128192"/>
                  <a:ext cx="440163" cy="561660"/>
                </a:xfrm>
                <a:custGeom>
                  <a:avLst/>
                  <a:gdLst/>
                  <a:ahLst/>
                  <a:cxnLst>
                    <a:cxn ang="0">
                      <a:pos x="220" y="101"/>
                    </a:cxn>
                    <a:cxn ang="0">
                      <a:pos x="205" y="32"/>
                    </a:cxn>
                    <a:cxn ang="0">
                      <a:pos x="175" y="16"/>
                    </a:cxn>
                    <a:cxn ang="0">
                      <a:pos x="144" y="16"/>
                    </a:cxn>
                    <a:cxn ang="0">
                      <a:pos x="144" y="32"/>
                    </a:cxn>
                    <a:cxn ang="0">
                      <a:pos x="132" y="16"/>
                    </a:cxn>
                    <a:cxn ang="0">
                      <a:pos x="102" y="16"/>
                    </a:cxn>
                    <a:cxn ang="0">
                      <a:pos x="102" y="9"/>
                    </a:cxn>
                    <a:cxn ang="0">
                      <a:pos x="81" y="0"/>
                    </a:cxn>
                    <a:cxn ang="0">
                      <a:pos x="57" y="16"/>
                    </a:cxn>
                    <a:cxn ang="0">
                      <a:pos x="15" y="9"/>
                    </a:cxn>
                    <a:cxn ang="0">
                      <a:pos x="21" y="155"/>
                    </a:cxn>
                    <a:cxn ang="0">
                      <a:pos x="0" y="231"/>
                    </a:cxn>
                    <a:cxn ang="0">
                      <a:pos x="30" y="246"/>
                    </a:cxn>
                    <a:cxn ang="0">
                      <a:pos x="36" y="246"/>
                    </a:cxn>
                    <a:cxn ang="0">
                      <a:pos x="87" y="240"/>
                    </a:cxn>
                    <a:cxn ang="0">
                      <a:pos x="102" y="246"/>
                    </a:cxn>
                    <a:cxn ang="0">
                      <a:pos x="247" y="246"/>
                    </a:cxn>
                    <a:cxn ang="0">
                      <a:pos x="262" y="139"/>
                    </a:cxn>
                    <a:cxn ang="0">
                      <a:pos x="247" y="117"/>
                    </a:cxn>
                    <a:cxn ang="0">
                      <a:pos x="220" y="101"/>
                    </a:cxn>
                  </a:cxnLst>
                  <a:rect l="0" t="0" r="r" b="b"/>
                  <a:pathLst>
                    <a:path w="263" h="247">
                      <a:moveTo>
                        <a:pt x="220" y="101"/>
                      </a:moveTo>
                      <a:lnTo>
                        <a:pt x="205" y="32"/>
                      </a:lnTo>
                      <a:lnTo>
                        <a:pt x="175" y="16"/>
                      </a:lnTo>
                      <a:lnTo>
                        <a:pt x="144" y="16"/>
                      </a:lnTo>
                      <a:lnTo>
                        <a:pt x="144" y="32"/>
                      </a:lnTo>
                      <a:lnTo>
                        <a:pt x="132" y="16"/>
                      </a:lnTo>
                      <a:lnTo>
                        <a:pt x="102" y="16"/>
                      </a:lnTo>
                      <a:lnTo>
                        <a:pt x="102" y="9"/>
                      </a:lnTo>
                      <a:lnTo>
                        <a:pt x="81" y="0"/>
                      </a:lnTo>
                      <a:lnTo>
                        <a:pt x="57" y="16"/>
                      </a:lnTo>
                      <a:lnTo>
                        <a:pt x="15" y="9"/>
                      </a:lnTo>
                      <a:lnTo>
                        <a:pt x="21" y="155"/>
                      </a:lnTo>
                      <a:lnTo>
                        <a:pt x="0" y="231"/>
                      </a:lnTo>
                      <a:lnTo>
                        <a:pt x="30" y="246"/>
                      </a:lnTo>
                      <a:lnTo>
                        <a:pt x="36" y="246"/>
                      </a:lnTo>
                      <a:lnTo>
                        <a:pt x="87" y="240"/>
                      </a:lnTo>
                      <a:lnTo>
                        <a:pt x="102" y="246"/>
                      </a:lnTo>
                      <a:lnTo>
                        <a:pt x="247" y="246"/>
                      </a:lnTo>
                      <a:lnTo>
                        <a:pt x="262" y="139"/>
                      </a:lnTo>
                      <a:lnTo>
                        <a:pt x="247" y="117"/>
                      </a:lnTo>
                      <a:lnTo>
                        <a:pt x="220" y="10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3" name="Freeform 208">
                  <a:extLst>
                    <a:ext uri="{FF2B5EF4-FFF2-40B4-BE49-F238E27FC236}">
                      <a16:creationId xmlns:a16="http://schemas.microsoft.com/office/drawing/2014/main" id="{1A1AAEA4-7951-5762-B5F1-8A30FCF303D9}"/>
                    </a:ext>
                  </a:extLst>
                </p:cNvPr>
                <p:cNvSpPr>
                  <a:spLocks/>
                </p:cNvSpPr>
                <p:nvPr/>
              </p:nvSpPr>
              <p:spPr bwMode="auto">
                <a:xfrm>
                  <a:off x="7062430" y="2027337"/>
                  <a:ext cx="400863" cy="554172"/>
                </a:xfrm>
                <a:custGeom>
                  <a:avLst/>
                  <a:gdLst/>
                  <a:ahLst/>
                  <a:cxnLst>
                    <a:cxn ang="0">
                      <a:pos x="199" y="76"/>
                    </a:cxn>
                    <a:cxn ang="0">
                      <a:pos x="175" y="60"/>
                    </a:cxn>
                    <a:cxn ang="0">
                      <a:pos x="153" y="60"/>
                    </a:cxn>
                    <a:cxn ang="0">
                      <a:pos x="138" y="31"/>
                    </a:cxn>
                    <a:cxn ang="0">
                      <a:pos x="102" y="22"/>
                    </a:cxn>
                    <a:cxn ang="0">
                      <a:pos x="96" y="15"/>
                    </a:cxn>
                    <a:cxn ang="0">
                      <a:pos x="66" y="0"/>
                    </a:cxn>
                    <a:cxn ang="0">
                      <a:pos x="0" y="155"/>
                    </a:cxn>
                    <a:cxn ang="0">
                      <a:pos x="36" y="167"/>
                    </a:cxn>
                    <a:cxn ang="0">
                      <a:pos x="51" y="215"/>
                    </a:cxn>
                    <a:cxn ang="0">
                      <a:pos x="87" y="246"/>
                    </a:cxn>
                    <a:cxn ang="0">
                      <a:pos x="175" y="183"/>
                    </a:cxn>
                    <a:cxn ang="0">
                      <a:pos x="199" y="183"/>
                    </a:cxn>
                    <a:cxn ang="0">
                      <a:pos x="211" y="167"/>
                    </a:cxn>
                    <a:cxn ang="0">
                      <a:pos x="235" y="177"/>
                    </a:cxn>
                    <a:cxn ang="0">
                      <a:pos x="235" y="123"/>
                    </a:cxn>
                    <a:cxn ang="0">
                      <a:pos x="220" y="107"/>
                    </a:cxn>
                    <a:cxn ang="0">
                      <a:pos x="205" y="76"/>
                    </a:cxn>
                    <a:cxn ang="0">
                      <a:pos x="199" y="76"/>
                    </a:cxn>
                  </a:cxnLst>
                  <a:rect l="0" t="0" r="r" b="b"/>
                  <a:pathLst>
                    <a:path w="236" h="247">
                      <a:moveTo>
                        <a:pt x="199" y="76"/>
                      </a:moveTo>
                      <a:lnTo>
                        <a:pt x="175" y="60"/>
                      </a:lnTo>
                      <a:lnTo>
                        <a:pt x="153" y="60"/>
                      </a:lnTo>
                      <a:lnTo>
                        <a:pt x="138" y="31"/>
                      </a:lnTo>
                      <a:lnTo>
                        <a:pt x="102" y="22"/>
                      </a:lnTo>
                      <a:lnTo>
                        <a:pt x="96" y="15"/>
                      </a:lnTo>
                      <a:lnTo>
                        <a:pt x="66" y="0"/>
                      </a:lnTo>
                      <a:lnTo>
                        <a:pt x="0" y="155"/>
                      </a:lnTo>
                      <a:lnTo>
                        <a:pt x="36" y="167"/>
                      </a:lnTo>
                      <a:lnTo>
                        <a:pt x="51" y="215"/>
                      </a:lnTo>
                      <a:lnTo>
                        <a:pt x="87" y="246"/>
                      </a:lnTo>
                      <a:lnTo>
                        <a:pt x="175" y="183"/>
                      </a:lnTo>
                      <a:lnTo>
                        <a:pt x="199" y="183"/>
                      </a:lnTo>
                      <a:lnTo>
                        <a:pt x="211" y="167"/>
                      </a:lnTo>
                      <a:lnTo>
                        <a:pt x="235" y="177"/>
                      </a:lnTo>
                      <a:lnTo>
                        <a:pt x="235" y="123"/>
                      </a:lnTo>
                      <a:lnTo>
                        <a:pt x="220" y="107"/>
                      </a:lnTo>
                      <a:lnTo>
                        <a:pt x="205" y="76"/>
                      </a:lnTo>
                      <a:lnTo>
                        <a:pt x="199" y="76"/>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4" name="Freeform 209">
                  <a:extLst>
                    <a:ext uri="{FF2B5EF4-FFF2-40B4-BE49-F238E27FC236}">
                      <a16:creationId xmlns:a16="http://schemas.microsoft.com/office/drawing/2014/main" id="{4F5AE5B3-500D-9D13-DAC0-F6A82AA92B82}"/>
                    </a:ext>
                  </a:extLst>
                </p:cNvPr>
                <p:cNvSpPr>
                  <a:spLocks/>
                </p:cNvSpPr>
                <p:nvPr/>
              </p:nvSpPr>
              <p:spPr bwMode="auto">
                <a:xfrm>
                  <a:off x="6480786" y="1900028"/>
                  <a:ext cx="440163" cy="524216"/>
                </a:xfrm>
                <a:custGeom>
                  <a:avLst/>
                  <a:gdLst/>
                  <a:ahLst/>
                  <a:cxnLst>
                    <a:cxn ang="0">
                      <a:pos x="0" y="92"/>
                    </a:cxn>
                    <a:cxn ang="0">
                      <a:pos x="0" y="124"/>
                    </a:cxn>
                    <a:cxn ang="0">
                      <a:pos x="58" y="145"/>
                    </a:cxn>
                    <a:cxn ang="0">
                      <a:pos x="72" y="168"/>
                    </a:cxn>
                    <a:cxn ang="0">
                      <a:pos x="94" y="168"/>
                    </a:cxn>
                    <a:cxn ang="0">
                      <a:pos x="94" y="184"/>
                    </a:cxn>
                    <a:cxn ang="0">
                      <a:pos x="130" y="199"/>
                    </a:cxn>
                    <a:cxn ang="0">
                      <a:pos x="145" y="231"/>
                    </a:cxn>
                    <a:cxn ang="0">
                      <a:pos x="262" y="32"/>
                    </a:cxn>
                    <a:cxn ang="0">
                      <a:pos x="247" y="22"/>
                    </a:cxn>
                    <a:cxn ang="0">
                      <a:pos x="220" y="22"/>
                    </a:cxn>
                    <a:cxn ang="0">
                      <a:pos x="205" y="7"/>
                    </a:cxn>
                    <a:cxn ang="0">
                      <a:pos x="181" y="7"/>
                    </a:cxn>
                    <a:cxn ang="0">
                      <a:pos x="175" y="7"/>
                    </a:cxn>
                    <a:cxn ang="0">
                      <a:pos x="117" y="0"/>
                    </a:cxn>
                    <a:cxn ang="0">
                      <a:pos x="103" y="16"/>
                    </a:cxn>
                    <a:cxn ang="0">
                      <a:pos x="81" y="16"/>
                    </a:cxn>
                    <a:cxn ang="0">
                      <a:pos x="58" y="54"/>
                    </a:cxn>
                    <a:cxn ang="0">
                      <a:pos x="42" y="54"/>
                    </a:cxn>
                    <a:cxn ang="0">
                      <a:pos x="30" y="38"/>
                    </a:cxn>
                    <a:cxn ang="0">
                      <a:pos x="30" y="47"/>
                    </a:cxn>
                    <a:cxn ang="0">
                      <a:pos x="0" y="92"/>
                    </a:cxn>
                  </a:cxnLst>
                  <a:rect l="0" t="0" r="r" b="b"/>
                  <a:pathLst>
                    <a:path w="263" h="232">
                      <a:moveTo>
                        <a:pt x="0" y="92"/>
                      </a:moveTo>
                      <a:lnTo>
                        <a:pt x="0" y="124"/>
                      </a:lnTo>
                      <a:lnTo>
                        <a:pt x="58" y="145"/>
                      </a:lnTo>
                      <a:lnTo>
                        <a:pt x="72" y="168"/>
                      </a:lnTo>
                      <a:lnTo>
                        <a:pt x="94" y="168"/>
                      </a:lnTo>
                      <a:lnTo>
                        <a:pt x="94" y="184"/>
                      </a:lnTo>
                      <a:lnTo>
                        <a:pt x="130" y="199"/>
                      </a:lnTo>
                      <a:lnTo>
                        <a:pt x="145" y="231"/>
                      </a:lnTo>
                      <a:lnTo>
                        <a:pt x="262" y="32"/>
                      </a:lnTo>
                      <a:lnTo>
                        <a:pt x="247" y="22"/>
                      </a:lnTo>
                      <a:lnTo>
                        <a:pt x="220" y="22"/>
                      </a:lnTo>
                      <a:lnTo>
                        <a:pt x="205" y="7"/>
                      </a:lnTo>
                      <a:lnTo>
                        <a:pt x="181" y="7"/>
                      </a:lnTo>
                      <a:lnTo>
                        <a:pt x="175" y="7"/>
                      </a:lnTo>
                      <a:lnTo>
                        <a:pt x="117" y="0"/>
                      </a:lnTo>
                      <a:lnTo>
                        <a:pt x="103" y="16"/>
                      </a:lnTo>
                      <a:lnTo>
                        <a:pt x="81" y="16"/>
                      </a:lnTo>
                      <a:lnTo>
                        <a:pt x="58" y="54"/>
                      </a:lnTo>
                      <a:lnTo>
                        <a:pt x="42" y="54"/>
                      </a:lnTo>
                      <a:lnTo>
                        <a:pt x="30" y="38"/>
                      </a:lnTo>
                      <a:lnTo>
                        <a:pt x="30" y="47"/>
                      </a:lnTo>
                      <a:lnTo>
                        <a:pt x="0" y="9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5" name="Freeform 210">
                  <a:extLst>
                    <a:ext uri="{FF2B5EF4-FFF2-40B4-BE49-F238E27FC236}">
                      <a16:creationId xmlns:a16="http://schemas.microsoft.com/office/drawing/2014/main" id="{F869EA2A-03F1-EBF0-4587-12F007F60E0B}"/>
                    </a:ext>
                  </a:extLst>
                </p:cNvPr>
                <p:cNvSpPr>
                  <a:spLocks/>
                </p:cNvSpPr>
                <p:nvPr/>
              </p:nvSpPr>
              <p:spPr bwMode="auto">
                <a:xfrm>
                  <a:off x="4091331" y="2888550"/>
                  <a:ext cx="440163" cy="314530"/>
                </a:xfrm>
                <a:custGeom>
                  <a:avLst/>
                  <a:gdLst/>
                  <a:ahLst/>
                  <a:cxnLst>
                    <a:cxn ang="0">
                      <a:pos x="66" y="124"/>
                    </a:cxn>
                    <a:cxn ang="0">
                      <a:pos x="66" y="80"/>
                    </a:cxn>
                    <a:cxn ang="0">
                      <a:pos x="51" y="64"/>
                    </a:cxn>
                    <a:cxn ang="0">
                      <a:pos x="51" y="38"/>
                    </a:cxn>
                    <a:cxn ang="0">
                      <a:pos x="27" y="32"/>
                    </a:cxn>
                    <a:cxn ang="0">
                      <a:pos x="0" y="0"/>
                    </a:cxn>
                    <a:cxn ang="0">
                      <a:pos x="247" y="0"/>
                    </a:cxn>
                    <a:cxn ang="0">
                      <a:pos x="232" y="26"/>
                    </a:cxn>
                    <a:cxn ang="0">
                      <a:pos x="247" y="16"/>
                    </a:cxn>
                    <a:cxn ang="0">
                      <a:pos x="262" y="26"/>
                    </a:cxn>
                    <a:cxn ang="0">
                      <a:pos x="232" y="38"/>
                    </a:cxn>
                    <a:cxn ang="0">
                      <a:pos x="217" y="80"/>
                    </a:cxn>
                    <a:cxn ang="0">
                      <a:pos x="217" y="124"/>
                    </a:cxn>
                    <a:cxn ang="0">
                      <a:pos x="204" y="140"/>
                    </a:cxn>
                    <a:cxn ang="0">
                      <a:pos x="66" y="124"/>
                    </a:cxn>
                  </a:cxnLst>
                  <a:rect l="0" t="0" r="r" b="b"/>
                  <a:pathLst>
                    <a:path w="263" h="141">
                      <a:moveTo>
                        <a:pt x="66" y="124"/>
                      </a:moveTo>
                      <a:lnTo>
                        <a:pt x="66" y="80"/>
                      </a:lnTo>
                      <a:lnTo>
                        <a:pt x="51" y="64"/>
                      </a:lnTo>
                      <a:lnTo>
                        <a:pt x="51" y="38"/>
                      </a:lnTo>
                      <a:lnTo>
                        <a:pt x="27" y="32"/>
                      </a:lnTo>
                      <a:lnTo>
                        <a:pt x="0" y="0"/>
                      </a:lnTo>
                      <a:lnTo>
                        <a:pt x="247" y="0"/>
                      </a:lnTo>
                      <a:lnTo>
                        <a:pt x="232" y="26"/>
                      </a:lnTo>
                      <a:lnTo>
                        <a:pt x="247" y="16"/>
                      </a:lnTo>
                      <a:lnTo>
                        <a:pt x="262" y="26"/>
                      </a:lnTo>
                      <a:lnTo>
                        <a:pt x="232" y="38"/>
                      </a:lnTo>
                      <a:lnTo>
                        <a:pt x="217" y="80"/>
                      </a:lnTo>
                      <a:lnTo>
                        <a:pt x="217" y="124"/>
                      </a:lnTo>
                      <a:lnTo>
                        <a:pt x="204" y="140"/>
                      </a:lnTo>
                      <a:lnTo>
                        <a:pt x="66" y="124"/>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6" name="Freeform 211">
                  <a:extLst>
                    <a:ext uri="{FF2B5EF4-FFF2-40B4-BE49-F238E27FC236}">
                      <a16:creationId xmlns:a16="http://schemas.microsoft.com/office/drawing/2014/main" id="{D72C14A7-6532-B755-5A7A-54BDA5BAD136}"/>
                    </a:ext>
                  </a:extLst>
                </p:cNvPr>
                <p:cNvSpPr>
                  <a:spLocks/>
                </p:cNvSpPr>
                <p:nvPr/>
              </p:nvSpPr>
              <p:spPr bwMode="auto">
                <a:xfrm>
                  <a:off x="7777694" y="1578009"/>
                  <a:ext cx="424443" cy="299552"/>
                </a:xfrm>
                <a:custGeom>
                  <a:avLst/>
                  <a:gdLst/>
                  <a:ahLst/>
                  <a:cxnLst>
                    <a:cxn ang="0">
                      <a:pos x="130" y="130"/>
                    </a:cxn>
                    <a:cxn ang="0">
                      <a:pos x="88" y="92"/>
                    </a:cxn>
                    <a:cxn ang="0">
                      <a:pos x="66" y="92"/>
                    </a:cxn>
                    <a:cxn ang="0">
                      <a:pos x="6" y="70"/>
                    </a:cxn>
                    <a:cxn ang="0">
                      <a:pos x="0" y="38"/>
                    </a:cxn>
                    <a:cxn ang="0">
                      <a:pos x="27" y="22"/>
                    </a:cxn>
                    <a:cxn ang="0">
                      <a:pos x="21" y="0"/>
                    </a:cxn>
                    <a:cxn ang="0">
                      <a:pos x="205" y="0"/>
                    </a:cxn>
                    <a:cxn ang="0">
                      <a:pos x="226" y="16"/>
                    </a:cxn>
                    <a:cxn ang="0">
                      <a:pos x="226" y="44"/>
                    </a:cxn>
                    <a:cxn ang="0">
                      <a:pos x="247" y="92"/>
                    </a:cxn>
                    <a:cxn ang="0">
                      <a:pos x="196" y="98"/>
                    </a:cxn>
                    <a:cxn ang="0">
                      <a:pos x="190" y="108"/>
                    </a:cxn>
                    <a:cxn ang="0">
                      <a:pos x="175" y="114"/>
                    </a:cxn>
                    <a:cxn ang="0">
                      <a:pos x="160" y="114"/>
                    </a:cxn>
                    <a:cxn ang="0">
                      <a:pos x="130" y="123"/>
                    </a:cxn>
                    <a:cxn ang="0">
                      <a:pos x="130" y="130"/>
                    </a:cxn>
                  </a:cxnLst>
                  <a:rect l="0" t="0" r="r" b="b"/>
                  <a:pathLst>
                    <a:path w="248" h="131">
                      <a:moveTo>
                        <a:pt x="130" y="130"/>
                      </a:moveTo>
                      <a:lnTo>
                        <a:pt x="88" y="92"/>
                      </a:lnTo>
                      <a:lnTo>
                        <a:pt x="66" y="92"/>
                      </a:lnTo>
                      <a:lnTo>
                        <a:pt x="6" y="70"/>
                      </a:lnTo>
                      <a:lnTo>
                        <a:pt x="0" y="38"/>
                      </a:lnTo>
                      <a:lnTo>
                        <a:pt x="27" y="22"/>
                      </a:lnTo>
                      <a:lnTo>
                        <a:pt x="21" y="0"/>
                      </a:lnTo>
                      <a:lnTo>
                        <a:pt x="205" y="0"/>
                      </a:lnTo>
                      <a:lnTo>
                        <a:pt x="226" y="16"/>
                      </a:lnTo>
                      <a:lnTo>
                        <a:pt x="226" y="44"/>
                      </a:lnTo>
                      <a:lnTo>
                        <a:pt x="247" y="92"/>
                      </a:lnTo>
                      <a:lnTo>
                        <a:pt x="196" y="98"/>
                      </a:lnTo>
                      <a:lnTo>
                        <a:pt x="190" y="108"/>
                      </a:lnTo>
                      <a:lnTo>
                        <a:pt x="175" y="114"/>
                      </a:lnTo>
                      <a:lnTo>
                        <a:pt x="160" y="114"/>
                      </a:lnTo>
                      <a:lnTo>
                        <a:pt x="130" y="123"/>
                      </a:lnTo>
                      <a:lnTo>
                        <a:pt x="130" y="13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7" name="Freeform 212">
                  <a:extLst>
                    <a:ext uri="{FF2B5EF4-FFF2-40B4-BE49-F238E27FC236}">
                      <a16:creationId xmlns:a16="http://schemas.microsoft.com/office/drawing/2014/main" id="{28BBB004-F11B-473D-5BF9-5495FB154679}"/>
                    </a:ext>
                  </a:extLst>
                </p:cNvPr>
                <p:cNvSpPr>
                  <a:spLocks/>
                </p:cNvSpPr>
                <p:nvPr/>
              </p:nvSpPr>
              <p:spPr bwMode="auto">
                <a:xfrm>
                  <a:off x="1984838" y="2821151"/>
                  <a:ext cx="361562" cy="292063"/>
                </a:xfrm>
                <a:custGeom>
                  <a:avLst/>
                  <a:gdLst/>
                  <a:ahLst/>
                  <a:cxnLst>
                    <a:cxn ang="0">
                      <a:pos x="9" y="29"/>
                    </a:cxn>
                    <a:cxn ang="0">
                      <a:pos x="40" y="0"/>
                    </a:cxn>
                    <a:cxn ang="0">
                      <a:pos x="45" y="13"/>
                    </a:cxn>
                    <a:cxn ang="0">
                      <a:pos x="52" y="0"/>
                    </a:cxn>
                    <a:cxn ang="0">
                      <a:pos x="82" y="13"/>
                    </a:cxn>
                    <a:cxn ang="0">
                      <a:pos x="112" y="13"/>
                    </a:cxn>
                    <a:cxn ang="0">
                      <a:pos x="112" y="7"/>
                    </a:cxn>
                    <a:cxn ang="0">
                      <a:pos x="184" y="22"/>
                    </a:cxn>
                    <a:cxn ang="0">
                      <a:pos x="184" y="13"/>
                    </a:cxn>
                    <a:cxn ang="0">
                      <a:pos x="199" y="22"/>
                    </a:cxn>
                    <a:cxn ang="0">
                      <a:pos x="214" y="13"/>
                    </a:cxn>
                    <a:cxn ang="0">
                      <a:pos x="214" y="44"/>
                    </a:cxn>
                    <a:cxn ang="0">
                      <a:pos x="199" y="60"/>
                    </a:cxn>
                    <a:cxn ang="0">
                      <a:pos x="163" y="76"/>
                    </a:cxn>
                    <a:cxn ang="0">
                      <a:pos x="169" y="98"/>
                    </a:cxn>
                    <a:cxn ang="0">
                      <a:pos x="154" y="108"/>
                    </a:cxn>
                    <a:cxn ang="0">
                      <a:pos x="139" y="114"/>
                    </a:cxn>
                    <a:cxn ang="0">
                      <a:pos x="112" y="108"/>
                    </a:cxn>
                    <a:cxn ang="0">
                      <a:pos x="90" y="108"/>
                    </a:cxn>
                    <a:cxn ang="0">
                      <a:pos x="31" y="129"/>
                    </a:cxn>
                    <a:cxn ang="0">
                      <a:pos x="9" y="121"/>
                    </a:cxn>
                    <a:cxn ang="0">
                      <a:pos x="0" y="92"/>
                    </a:cxn>
                    <a:cxn ang="0">
                      <a:pos x="9" y="29"/>
                    </a:cxn>
                  </a:cxnLst>
                  <a:rect l="0" t="0" r="r" b="b"/>
                  <a:pathLst>
                    <a:path w="215" h="130">
                      <a:moveTo>
                        <a:pt x="9" y="29"/>
                      </a:moveTo>
                      <a:lnTo>
                        <a:pt x="40" y="0"/>
                      </a:lnTo>
                      <a:lnTo>
                        <a:pt x="45" y="13"/>
                      </a:lnTo>
                      <a:lnTo>
                        <a:pt x="52" y="0"/>
                      </a:lnTo>
                      <a:lnTo>
                        <a:pt x="82" y="13"/>
                      </a:lnTo>
                      <a:lnTo>
                        <a:pt x="112" y="13"/>
                      </a:lnTo>
                      <a:lnTo>
                        <a:pt x="112" y="7"/>
                      </a:lnTo>
                      <a:lnTo>
                        <a:pt x="184" y="22"/>
                      </a:lnTo>
                      <a:lnTo>
                        <a:pt x="184" y="13"/>
                      </a:lnTo>
                      <a:lnTo>
                        <a:pt x="199" y="22"/>
                      </a:lnTo>
                      <a:lnTo>
                        <a:pt x="214" y="13"/>
                      </a:lnTo>
                      <a:lnTo>
                        <a:pt x="214" y="44"/>
                      </a:lnTo>
                      <a:lnTo>
                        <a:pt x="199" y="60"/>
                      </a:lnTo>
                      <a:lnTo>
                        <a:pt x="163" y="76"/>
                      </a:lnTo>
                      <a:lnTo>
                        <a:pt x="169" y="98"/>
                      </a:lnTo>
                      <a:lnTo>
                        <a:pt x="154" y="108"/>
                      </a:lnTo>
                      <a:lnTo>
                        <a:pt x="139" y="114"/>
                      </a:lnTo>
                      <a:lnTo>
                        <a:pt x="112" y="108"/>
                      </a:lnTo>
                      <a:lnTo>
                        <a:pt x="90" y="108"/>
                      </a:lnTo>
                      <a:lnTo>
                        <a:pt x="31" y="129"/>
                      </a:lnTo>
                      <a:lnTo>
                        <a:pt x="9" y="121"/>
                      </a:lnTo>
                      <a:lnTo>
                        <a:pt x="0" y="92"/>
                      </a:lnTo>
                      <a:lnTo>
                        <a:pt x="9" y="2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8" name="Freeform 213">
                  <a:extLst>
                    <a:ext uri="{FF2B5EF4-FFF2-40B4-BE49-F238E27FC236}">
                      <a16:creationId xmlns:a16="http://schemas.microsoft.com/office/drawing/2014/main" id="{3740AF01-A53B-E39D-4F55-359E4D26E3C7}"/>
                    </a:ext>
                  </a:extLst>
                </p:cNvPr>
                <p:cNvSpPr>
                  <a:spLocks/>
                </p:cNvSpPr>
                <p:nvPr/>
              </p:nvSpPr>
              <p:spPr bwMode="auto">
                <a:xfrm>
                  <a:off x="6268565" y="1578009"/>
                  <a:ext cx="282962" cy="606593"/>
                </a:xfrm>
                <a:custGeom>
                  <a:avLst/>
                  <a:gdLst/>
                  <a:ahLst/>
                  <a:cxnLst>
                    <a:cxn ang="0">
                      <a:pos x="165" y="0"/>
                    </a:cxn>
                    <a:cxn ang="0">
                      <a:pos x="153" y="15"/>
                    </a:cxn>
                    <a:cxn ang="0">
                      <a:pos x="138" y="44"/>
                    </a:cxn>
                    <a:cxn ang="0">
                      <a:pos x="153" y="192"/>
                    </a:cxn>
                    <a:cxn ang="0">
                      <a:pos x="123" y="237"/>
                    </a:cxn>
                    <a:cxn ang="0">
                      <a:pos x="123" y="268"/>
                    </a:cxn>
                    <a:cxn ang="0">
                      <a:pos x="57" y="246"/>
                    </a:cxn>
                    <a:cxn ang="0">
                      <a:pos x="27" y="246"/>
                    </a:cxn>
                    <a:cxn ang="0">
                      <a:pos x="6" y="246"/>
                    </a:cxn>
                    <a:cxn ang="0">
                      <a:pos x="0" y="237"/>
                    </a:cxn>
                    <a:cxn ang="0">
                      <a:pos x="0" y="161"/>
                    </a:cxn>
                    <a:cxn ang="0">
                      <a:pos x="6" y="0"/>
                    </a:cxn>
                    <a:cxn ang="0">
                      <a:pos x="165" y="0"/>
                    </a:cxn>
                  </a:cxnLst>
                  <a:rect l="0" t="0" r="r" b="b"/>
                  <a:pathLst>
                    <a:path w="166" h="269">
                      <a:moveTo>
                        <a:pt x="165" y="0"/>
                      </a:moveTo>
                      <a:lnTo>
                        <a:pt x="153" y="15"/>
                      </a:lnTo>
                      <a:lnTo>
                        <a:pt x="138" y="44"/>
                      </a:lnTo>
                      <a:lnTo>
                        <a:pt x="153" y="192"/>
                      </a:lnTo>
                      <a:lnTo>
                        <a:pt x="123" y="237"/>
                      </a:lnTo>
                      <a:lnTo>
                        <a:pt x="123" y="268"/>
                      </a:lnTo>
                      <a:lnTo>
                        <a:pt x="57" y="246"/>
                      </a:lnTo>
                      <a:lnTo>
                        <a:pt x="27" y="246"/>
                      </a:lnTo>
                      <a:lnTo>
                        <a:pt x="6" y="246"/>
                      </a:lnTo>
                      <a:lnTo>
                        <a:pt x="0" y="237"/>
                      </a:lnTo>
                      <a:lnTo>
                        <a:pt x="0" y="161"/>
                      </a:lnTo>
                      <a:lnTo>
                        <a:pt x="6" y="0"/>
                      </a:lnTo>
                      <a:lnTo>
                        <a:pt x="165"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9" name="Freeform 214">
                  <a:extLst>
                    <a:ext uri="{FF2B5EF4-FFF2-40B4-BE49-F238E27FC236}">
                      <a16:creationId xmlns:a16="http://schemas.microsoft.com/office/drawing/2014/main" id="{B78AD5A8-439A-086E-87DB-153308C1984F}"/>
                    </a:ext>
                  </a:extLst>
                </p:cNvPr>
                <p:cNvSpPr>
                  <a:spLocks/>
                </p:cNvSpPr>
                <p:nvPr/>
              </p:nvSpPr>
              <p:spPr bwMode="auto">
                <a:xfrm>
                  <a:off x="7070290" y="2611464"/>
                  <a:ext cx="290822" cy="344485"/>
                </a:xfrm>
                <a:custGeom>
                  <a:avLst/>
                  <a:gdLst/>
                  <a:ahLst/>
                  <a:cxnLst>
                    <a:cxn ang="0">
                      <a:pos x="60" y="139"/>
                    </a:cxn>
                    <a:cxn ang="0">
                      <a:pos x="72" y="155"/>
                    </a:cxn>
                    <a:cxn ang="0">
                      <a:pos x="96" y="155"/>
                    </a:cxn>
                    <a:cxn ang="0">
                      <a:pos x="102" y="139"/>
                    </a:cxn>
                    <a:cxn ang="0">
                      <a:pos x="123" y="139"/>
                    </a:cxn>
                    <a:cxn ang="0">
                      <a:pos x="153" y="123"/>
                    </a:cxn>
                    <a:cxn ang="0">
                      <a:pos x="168" y="123"/>
                    </a:cxn>
                    <a:cxn ang="0">
                      <a:pos x="174" y="117"/>
                    </a:cxn>
                    <a:cxn ang="0">
                      <a:pos x="153" y="69"/>
                    </a:cxn>
                    <a:cxn ang="0">
                      <a:pos x="102" y="32"/>
                    </a:cxn>
                    <a:cxn ang="0">
                      <a:pos x="66" y="0"/>
                    </a:cxn>
                    <a:cxn ang="0">
                      <a:pos x="0" y="41"/>
                    </a:cxn>
                    <a:cxn ang="0">
                      <a:pos x="0" y="117"/>
                    </a:cxn>
                    <a:cxn ang="0">
                      <a:pos x="15" y="149"/>
                    </a:cxn>
                    <a:cxn ang="0">
                      <a:pos x="60" y="139"/>
                    </a:cxn>
                  </a:cxnLst>
                  <a:rect l="0" t="0" r="r" b="b"/>
                  <a:pathLst>
                    <a:path w="175" h="156">
                      <a:moveTo>
                        <a:pt x="60" y="139"/>
                      </a:moveTo>
                      <a:lnTo>
                        <a:pt x="72" y="155"/>
                      </a:lnTo>
                      <a:lnTo>
                        <a:pt x="96" y="155"/>
                      </a:lnTo>
                      <a:lnTo>
                        <a:pt x="102" y="139"/>
                      </a:lnTo>
                      <a:lnTo>
                        <a:pt x="123" y="139"/>
                      </a:lnTo>
                      <a:lnTo>
                        <a:pt x="153" y="123"/>
                      </a:lnTo>
                      <a:lnTo>
                        <a:pt x="168" y="123"/>
                      </a:lnTo>
                      <a:lnTo>
                        <a:pt x="174" y="117"/>
                      </a:lnTo>
                      <a:lnTo>
                        <a:pt x="153" y="69"/>
                      </a:lnTo>
                      <a:lnTo>
                        <a:pt x="102" y="32"/>
                      </a:lnTo>
                      <a:lnTo>
                        <a:pt x="66" y="0"/>
                      </a:lnTo>
                      <a:lnTo>
                        <a:pt x="0" y="41"/>
                      </a:lnTo>
                      <a:lnTo>
                        <a:pt x="0" y="117"/>
                      </a:lnTo>
                      <a:lnTo>
                        <a:pt x="15" y="149"/>
                      </a:lnTo>
                      <a:lnTo>
                        <a:pt x="60" y="13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0" name="Freeform 215">
                  <a:extLst>
                    <a:ext uri="{FF2B5EF4-FFF2-40B4-BE49-F238E27FC236}">
                      <a16:creationId xmlns:a16="http://schemas.microsoft.com/office/drawing/2014/main" id="{BECAF5CB-4791-8023-F04F-840DE1F849CD}"/>
                    </a:ext>
                  </a:extLst>
                </p:cNvPr>
                <p:cNvSpPr>
                  <a:spLocks/>
                </p:cNvSpPr>
                <p:nvPr/>
              </p:nvSpPr>
              <p:spPr bwMode="auto">
                <a:xfrm>
                  <a:off x="5246758" y="1915005"/>
                  <a:ext cx="416583" cy="426862"/>
                </a:xfrm>
                <a:custGeom>
                  <a:avLst/>
                  <a:gdLst/>
                  <a:ahLst/>
                  <a:cxnLst>
                    <a:cxn ang="0">
                      <a:pos x="247" y="187"/>
                    </a:cxn>
                    <a:cxn ang="0">
                      <a:pos x="0" y="171"/>
                    </a:cxn>
                    <a:cxn ang="0">
                      <a:pos x="0" y="123"/>
                    </a:cxn>
                    <a:cxn ang="0">
                      <a:pos x="7" y="0"/>
                    </a:cxn>
                    <a:cxn ang="0">
                      <a:pos x="247" y="0"/>
                    </a:cxn>
                    <a:cxn ang="0">
                      <a:pos x="247" y="187"/>
                    </a:cxn>
                  </a:cxnLst>
                  <a:rect l="0" t="0" r="r" b="b"/>
                  <a:pathLst>
                    <a:path w="248" h="188">
                      <a:moveTo>
                        <a:pt x="247" y="187"/>
                      </a:moveTo>
                      <a:lnTo>
                        <a:pt x="0" y="171"/>
                      </a:lnTo>
                      <a:lnTo>
                        <a:pt x="0" y="123"/>
                      </a:lnTo>
                      <a:lnTo>
                        <a:pt x="7" y="0"/>
                      </a:lnTo>
                      <a:lnTo>
                        <a:pt x="247" y="0"/>
                      </a:lnTo>
                      <a:lnTo>
                        <a:pt x="247" y="18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1" name="Freeform 216">
                  <a:extLst>
                    <a:ext uri="{FF2B5EF4-FFF2-40B4-BE49-F238E27FC236}">
                      <a16:creationId xmlns:a16="http://schemas.microsoft.com/office/drawing/2014/main" id="{8F7199D7-1294-5A74-AF2A-BC15899B479B}"/>
                    </a:ext>
                  </a:extLst>
                </p:cNvPr>
                <p:cNvSpPr>
                  <a:spLocks/>
                </p:cNvSpPr>
                <p:nvPr/>
              </p:nvSpPr>
              <p:spPr bwMode="auto">
                <a:xfrm>
                  <a:off x="6920949" y="1622942"/>
                  <a:ext cx="636664" cy="576638"/>
                </a:xfrm>
                <a:custGeom>
                  <a:avLst/>
                  <a:gdLst/>
                  <a:ahLst/>
                  <a:cxnLst>
                    <a:cxn ang="0">
                      <a:pos x="379" y="209"/>
                    </a:cxn>
                    <a:cxn ang="0">
                      <a:pos x="337" y="225"/>
                    </a:cxn>
                    <a:cxn ang="0">
                      <a:pos x="292" y="254"/>
                    </a:cxn>
                    <a:cxn ang="0">
                      <a:pos x="286" y="254"/>
                    </a:cxn>
                    <a:cxn ang="0">
                      <a:pos x="262" y="238"/>
                    </a:cxn>
                    <a:cxn ang="0">
                      <a:pos x="241" y="238"/>
                    </a:cxn>
                    <a:cxn ang="0">
                      <a:pos x="226" y="209"/>
                    </a:cxn>
                    <a:cxn ang="0">
                      <a:pos x="190" y="200"/>
                    </a:cxn>
                    <a:cxn ang="0">
                      <a:pos x="184" y="193"/>
                    </a:cxn>
                    <a:cxn ang="0">
                      <a:pos x="154" y="178"/>
                    </a:cxn>
                    <a:cxn ang="0">
                      <a:pos x="139" y="193"/>
                    </a:cxn>
                    <a:cxn ang="0">
                      <a:pos x="123" y="178"/>
                    </a:cxn>
                    <a:cxn ang="0">
                      <a:pos x="109" y="184"/>
                    </a:cxn>
                    <a:cxn ang="0">
                      <a:pos x="57" y="184"/>
                    </a:cxn>
                    <a:cxn ang="0">
                      <a:pos x="45" y="162"/>
                    </a:cxn>
                    <a:cxn ang="0">
                      <a:pos x="30" y="162"/>
                    </a:cxn>
                    <a:cxn ang="0">
                      <a:pos x="21" y="162"/>
                    </a:cxn>
                    <a:cxn ang="0">
                      <a:pos x="15" y="171"/>
                    </a:cxn>
                    <a:cxn ang="0">
                      <a:pos x="0" y="155"/>
                    </a:cxn>
                    <a:cxn ang="0">
                      <a:pos x="45" y="64"/>
                    </a:cxn>
                    <a:cxn ang="0">
                      <a:pos x="57" y="0"/>
                    </a:cxn>
                    <a:cxn ang="0">
                      <a:pos x="96" y="0"/>
                    </a:cxn>
                    <a:cxn ang="0">
                      <a:pos x="123" y="16"/>
                    </a:cxn>
                    <a:cxn ang="0">
                      <a:pos x="139" y="10"/>
                    </a:cxn>
                    <a:cxn ang="0">
                      <a:pos x="175" y="16"/>
                    </a:cxn>
                    <a:cxn ang="0">
                      <a:pos x="190" y="32"/>
                    </a:cxn>
                    <a:cxn ang="0">
                      <a:pos x="226" y="54"/>
                    </a:cxn>
                    <a:cxn ang="0">
                      <a:pos x="226" y="70"/>
                    </a:cxn>
                    <a:cxn ang="0">
                      <a:pos x="204" y="86"/>
                    </a:cxn>
                    <a:cxn ang="0">
                      <a:pos x="211" y="102"/>
                    </a:cxn>
                    <a:cxn ang="0">
                      <a:pos x="235" y="102"/>
                    </a:cxn>
                    <a:cxn ang="0">
                      <a:pos x="277" y="92"/>
                    </a:cxn>
                    <a:cxn ang="0">
                      <a:pos x="292" y="124"/>
                    </a:cxn>
                    <a:cxn ang="0">
                      <a:pos x="307" y="130"/>
                    </a:cxn>
                    <a:cxn ang="0">
                      <a:pos x="307" y="146"/>
                    </a:cxn>
                    <a:cxn ang="0">
                      <a:pos x="350" y="178"/>
                    </a:cxn>
                    <a:cxn ang="0">
                      <a:pos x="379" y="209"/>
                    </a:cxn>
                  </a:cxnLst>
                  <a:rect l="0" t="0" r="r" b="b"/>
                  <a:pathLst>
                    <a:path w="380" h="255">
                      <a:moveTo>
                        <a:pt x="379" y="209"/>
                      </a:moveTo>
                      <a:lnTo>
                        <a:pt x="337" y="225"/>
                      </a:lnTo>
                      <a:lnTo>
                        <a:pt x="292" y="254"/>
                      </a:lnTo>
                      <a:lnTo>
                        <a:pt x="286" y="254"/>
                      </a:lnTo>
                      <a:lnTo>
                        <a:pt x="262" y="238"/>
                      </a:lnTo>
                      <a:lnTo>
                        <a:pt x="241" y="238"/>
                      </a:lnTo>
                      <a:lnTo>
                        <a:pt x="226" y="209"/>
                      </a:lnTo>
                      <a:lnTo>
                        <a:pt x="190" y="200"/>
                      </a:lnTo>
                      <a:lnTo>
                        <a:pt x="184" y="193"/>
                      </a:lnTo>
                      <a:lnTo>
                        <a:pt x="154" y="178"/>
                      </a:lnTo>
                      <a:lnTo>
                        <a:pt x="139" y="193"/>
                      </a:lnTo>
                      <a:lnTo>
                        <a:pt x="123" y="178"/>
                      </a:lnTo>
                      <a:lnTo>
                        <a:pt x="109" y="184"/>
                      </a:lnTo>
                      <a:lnTo>
                        <a:pt x="57" y="184"/>
                      </a:lnTo>
                      <a:lnTo>
                        <a:pt x="45" y="162"/>
                      </a:lnTo>
                      <a:lnTo>
                        <a:pt x="30" y="162"/>
                      </a:lnTo>
                      <a:lnTo>
                        <a:pt x="21" y="162"/>
                      </a:lnTo>
                      <a:lnTo>
                        <a:pt x="15" y="171"/>
                      </a:lnTo>
                      <a:lnTo>
                        <a:pt x="0" y="155"/>
                      </a:lnTo>
                      <a:lnTo>
                        <a:pt x="45" y="64"/>
                      </a:lnTo>
                      <a:lnTo>
                        <a:pt x="57" y="0"/>
                      </a:lnTo>
                      <a:lnTo>
                        <a:pt x="96" y="0"/>
                      </a:lnTo>
                      <a:lnTo>
                        <a:pt x="123" y="16"/>
                      </a:lnTo>
                      <a:lnTo>
                        <a:pt x="139" y="10"/>
                      </a:lnTo>
                      <a:lnTo>
                        <a:pt x="175" y="16"/>
                      </a:lnTo>
                      <a:lnTo>
                        <a:pt x="190" y="32"/>
                      </a:lnTo>
                      <a:lnTo>
                        <a:pt x="226" y="54"/>
                      </a:lnTo>
                      <a:lnTo>
                        <a:pt x="226" y="70"/>
                      </a:lnTo>
                      <a:lnTo>
                        <a:pt x="204" y="86"/>
                      </a:lnTo>
                      <a:lnTo>
                        <a:pt x="211" y="102"/>
                      </a:lnTo>
                      <a:lnTo>
                        <a:pt x="235" y="102"/>
                      </a:lnTo>
                      <a:lnTo>
                        <a:pt x="277" y="92"/>
                      </a:lnTo>
                      <a:lnTo>
                        <a:pt x="292" y="124"/>
                      </a:lnTo>
                      <a:lnTo>
                        <a:pt x="307" y="130"/>
                      </a:lnTo>
                      <a:lnTo>
                        <a:pt x="307" y="146"/>
                      </a:lnTo>
                      <a:lnTo>
                        <a:pt x="350" y="178"/>
                      </a:lnTo>
                      <a:lnTo>
                        <a:pt x="379" y="209"/>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2" name="Freeform 217">
                  <a:extLst>
                    <a:ext uri="{FF2B5EF4-FFF2-40B4-BE49-F238E27FC236}">
                      <a16:creationId xmlns:a16="http://schemas.microsoft.com/office/drawing/2014/main" id="{B822F2FA-A068-5D6F-915D-58D721043D22}"/>
                    </a:ext>
                  </a:extLst>
                </p:cNvPr>
                <p:cNvSpPr>
                  <a:spLocks/>
                </p:cNvSpPr>
                <p:nvPr/>
              </p:nvSpPr>
              <p:spPr bwMode="auto">
                <a:xfrm>
                  <a:off x="5922722" y="2678863"/>
                  <a:ext cx="565924" cy="456817"/>
                </a:xfrm>
                <a:custGeom>
                  <a:avLst/>
                  <a:gdLst/>
                  <a:ahLst/>
                  <a:cxnLst>
                    <a:cxn ang="0">
                      <a:pos x="153" y="0"/>
                    </a:cxn>
                    <a:cxn ang="0">
                      <a:pos x="256" y="38"/>
                    </a:cxn>
                    <a:cxn ang="0">
                      <a:pos x="292" y="70"/>
                    </a:cxn>
                    <a:cxn ang="0">
                      <a:pos x="334" y="130"/>
                    </a:cxn>
                    <a:cxn ang="0">
                      <a:pos x="328" y="139"/>
                    </a:cxn>
                    <a:cxn ang="0">
                      <a:pos x="313" y="155"/>
                    </a:cxn>
                    <a:cxn ang="0">
                      <a:pos x="298" y="177"/>
                    </a:cxn>
                    <a:cxn ang="0">
                      <a:pos x="240" y="171"/>
                    </a:cxn>
                    <a:cxn ang="0">
                      <a:pos x="225" y="171"/>
                    </a:cxn>
                    <a:cxn ang="0">
                      <a:pos x="211" y="171"/>
                    </a:cxn>
                    <a:cxn ang="0">
                      <a:pos x="144" y="184"/>
                    </a:cxn>
                    <a:cxn ang="0">
                      <a:pos x="66" y="199"/>
                    </a:cxn>
                    <a:cxn ang="0">
                      <a:pos x="0" y="171"/>
                    </a:cxn>
                    <a:cxn ang="0">
                      <a:pos x="20" y="145"/>
                    </a:cxn>
                    <a:cxn ang="0">
                      <a:pos x="123" y="32"/>
                    </a:cxn>
                    <a:cxn ang="0">
                      <a:pos x="153" y="0"/>
                    </a:cxn>
                  </a:cxnLst>
                  <a:rect l="0" t="0" r="r" b="b"/>
                  <a:pathLst>
                    <a:path w="335" h="200">
                      <a:moveTo>
                        <a:pt x="153" y="0"/>
                      </a:moveTo>
                      <a:lnTo>
                        <a:pt x="256" y="38"/>
                      </a:lnTo>
                      <a:lnTo>
                        <a:pt x="292" y="70"/>
                      </a:lnTo>
                      <a:lnTo>
                        <a:pt x="334" y="130"/>
                      </a:lnTo>
                      <a:lnTo>
                        <a:pt x="328" y="139"/>
                      </a:lnTo>
                      <a:lnTo>
                        <a:pt x="313" y="155"/>
                      </a:lnTo>
                      <a:lnTo>
                        <a:pt x="298" y="177"/>
                      </a:lnTo>
                      <a:lnTo>
                        <a:pt x="240" y="171"/>
                      </a:lnTo>
                      <a:lnTo>
                        <a:pt x="225" y="171"/>
                      </a:lnTo>
                      <a:lnTo>
                        <a:pt x="211" y="171"/>
                      </a:lnTo>
                      <a:lnTo>
                        <a:pt x="144" y="184"/>
                      </a:lnTo>
                      <a:lnTo>
                        <a:pt x="66" y="199"/>
                      </a:lnTo>
                      <a:lnTo>
                        <a:pt x="0" y="171"/>
                      </a:lnTo>
                      <a:lnTo>
                        <a:pt x="20" y="145"/>
                      </a:lnTo>
                      <a:lnTo>
                        <a:pt x="123" y="32"/>
                      </a:lnTo>
                      <a:lnTo>
                        <a:pt x="153"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3" name="Freeform 218">
                  <a:extLst>
                    <a:ext uri="{FF2B5EF4-FFF2-40B4-BE49-F238E27FC236}">
                      <a16:creationId xmlns:a16="http://schemas.microsoft.com/office/drawing/2014/main" id="{982E0FEA-20A9-4CC5-427B-B713BFE90540}"/>
                    </a:ext>
                  </a:extLst>
                </p:cNvPr>
                <p:cNvSpPr>
                  <a:spLocks/>
                </p:cNvSpPr>
                <p:nvPr/>
              </p:nvSpPr>
              <p:spPr bwMode="auto">
                <a:xfrm>
                  <a:off x="2613642" y="2439222"/>
                  <a:ext cx="416583" cy="591616"/>
                </a:xfrm>
                <a:custGeom>
                  <a:avLst/>
                  <a:gdLst/>
                  <a:ahLst/>
                  <a:cxnLst>
                    <a:cxn ang="0">
                      <a:pos x="0" y="47"/>
                    </a:cxn>
                    <a:cxn ang="0">
                      <a:pos x="31" y="38"/>
                    </a:cxn>
                    <a:cxn ang="0">
                      <a:pos x="52" y="16"/>
                    </a:cxn>
                    <a:cxn ang="0">
                      <a:pos x="88" y="9"/>
                    </a:cxn>
                    <a:cxn ang="0">
                      <a:pos x="133" y="16"/>
                    </a:cxn>
                    <a:cxn ang="0">
                      <a:pos x="146" y="0"/>
                    </a:cxn>
                    <a:cxn ang="0">
                      <a:pos x="146" y="31"/>
                    </a:cxn>
                    <a:cxn ang="0">
                      <a:pos x="169" y="31"/>
                    </a:cxn>
                    <a:cxn ang="0">
                      <a:pos x="184" y="63"/>
                    </a:cxn>
                    <a:cxn ang="0">
                      <a:pos x="197" y="92"/>
                    </a:cxn>
                    <a:cxn ang="0">
                      <a:pos x="221" y="92"/>
                    </a:cxn>
                    <a:cxn ang="0">
                      <a:pos x="236" y="117"/>
                    </a:cxn>
                    <a:cxn ang="0">
                      <a:pos x="227" y="170"/>
                    </a:cxn>
                    <a:cxn ang="0">
                      <a:pos x="236" y="183"/>
                    </a:cxn>
                    <a:cxn ang="0">
                      <a:pos x="248" y="193"/>
                    </a:cxn>
                    <a:cxn ang="0">
                      <a:pos x="205" y="246"/>
                    </a:cxn>
                    <a:cxn ang="0">
                      <a:pos x="191" y="246"/>
                    </a:cxn>
                    <a:cxn ang="0">
                      <a:pos x="160" y="262"/>
                    </a:cxn>
                    <a:cxn ang="0">
                      <a:pos x="146" y="246"/>
                    </a:cxn>
                    <a:cxn ang="0">
                      <a:pos x="133" y="224"/>
                    </a:cxn>
                    <a:cxn ang="0">
                      <a:pos x="109" y="208"/>
                    </a:cxn>
                    <a:cxn ang="0">
                      <a:pos x="82" y="177"/>
                    </a:cxn>
                    <a:cxn ang="0">
                      <a:pos x="58" y="170"/>
                    </a:cxn>
                    <a:cxn ang="0">
                      <a:pos x="58" y="154"/>
                    </a:cxn>
                    <a:cxn ang="0">
                      <a:pos x="37" y="145"/>
                    </a:cxn>
                    <a:cxn ang="0">
                      <a:pos x="52" y="123"/>
                    </a:cxn>
                    <a:cxn ang="0">
                      <a:pos x="37" y="107"/>
                    </a:cxn>
                    <a:cxn ang="0">
                      <a:pos x="46" y="85"/>
                    </a:cxn>
                    <a:cxn ang="0">
                      <a:pos x="31" y="75"/>
                    </a:cxn>
                    <a:cxn ang="0">
                      <a:pos x="37" y="63"/>
                    </a:cxn>
                    <a:cxn ang="0">
                      <a:pos x="22" y="53"/>
                    </a:cxn>
                    <a:cxn ang="0">
                      <a:pos x="0" y="53"/>
                    </a:cxn>
                    <a:cxn ang="0">
                      <a:pos x="0" y="47"/>
                    </a:cxn>
                  </a:cxnLst>
                  <a:rect l="0" t="0" r="r" b="b"/>
                  <a:pathLst>
                    <a:path w="249" h="263">
                      <a:moveTo>
                        <a:pt x="0" y="47"/>
                      </a:moveTo>
                      <a:lnTo>
                        <a:pt x="31" y="38"/>
                      </a:lnTo>
                      <a:lnTo>
                        <a:pt x="52" y="16"/>
                      </a:lnTo>
                      <a:lnTo>
                        <a:pt x="88" y="9"/>
                      </a:lnTo>
                      <a:lnTo>
                        <a:pt x="133" y="16"/>
                      </a:lnTo>
                      <a:lnTo>
                        <a:pt x="146" y="0"/>
                      </a:lnTo>
                      <a:lnTo>
                        <a:pt x="146" y="31"/>
                      </a:lnTo>
                      <a:lnTo>
                        <a:pt x="169" y="31"/>
                      </a:lnTo>
                      <a:lnTo>
                        <a:pt x="184" y="63"/>
                      </a:lnTo>
                      <a:lnTo>
                        <a:pt x="197" y="92"/>
                      </a:lnTo>
                      <a:lnTo>
                        <a:pt x="221" y="92"/>
                      </a:lnTo>
                      <a:lnTo>
                        <a:pt x="236" y="117"/>
                      </a:lnTo>
                      <a:lnTo>
                        <a:pt x="227" y="170"/>
                      </a:lnTo>
                      <a:lnTo>
                        <a:pt x="236" y="183"/>
                      </a:lnTo>
                      <a:lnTo>
                        <a:pt x="248" y="193"/>
                      </a:lnTo>
                      <a:lnTo>
                        <a:pt x="205" y="246"/>
                      </a:lnTo>
                      <a:lnTo>
                        <a:pt x="191" y="246"/>
                      </a:lnTo>
                      <a:lnTo>
                        <a:pt x="160" y="262"/>
                      </a:lnTo>
                      <a:lnTo>
                        <a:pt x="146" y="246"/>
                      </a:lnTo>
                      <a:lnTo>
                        <a:pt x="133" y="224"/>
                      </a:lnTo>
                      <a:lnTo>
                        <a:pt x="109" y="208"/>
                      </a:lnTo>
                      <a:lnTo>
                        <a:pt x="82" y="177"/>
                      </a:lnTo>
                      <a:lnTo>
                        <a:pt x="58" y="170"/>
                      </a:lnTo>
                      <a:lnTo>
                        <a:pt x="58" y="154"/>
                      </a:lnTo>
                      <a:lnTo>
                        <a:pt x="37" y="145"/>
                      </a:lnTo>
                      <a:lnTo>
                        <a:pt x="52" y="123"/>
                      </a:lnTo>
                      <a:lnTo>
                        <a:pt x="37" y="107"/>
                      </a:lnTo>
                      <a:lnTo>
                        <a:pt x="46" y="85"/>
                      </a:lnTo>
                      <a:lnTo>
                        <a:pt x="31" y="75"/>
                      </a:lnTo>
                      <a:lnTo>
                        <a:pt x="37" y="63"/>
                      </a:lnTo>
                      <a:lnTo>
                        <a:pt x="22" y="53"/>
                      </a:lnTo>
                      <a:lnTo>
                        <a:pt x="0" y="53"/>
                      </a:lnTo>
                      <a:lnTo>
                        <a:pt x="0" y="4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4" name="Freeform 219">
                  <a:extLst>
                    <a:ext uri="{FF2B5EF4-FFF2-40B4-BE49-F238E27FC236}">
                      <a16:creationId xmlns:a16="http://schemas.microsoft.com/office/drawing/2014/main" id="{B1DA1DDE-7018-DB2F-DFD7-ABC9BD2AA7FA}"/>
                    </a:ext>
                  </a:extLst>
                </p:cNvPr>
                <p:cNvSpPr>
                  <a:spLocks/>
                </p:cNvSpPr>
                <p:nvPr/>
              </p:nvSpPr>
              <p:spPr bwMode="auto">
                <a:xfrm>
                  <a:off x="3030224" y="2783707"/>
                  <a:ext cx="393002" cy="419373"/>
                </a:xfrm>
                <a:custGeom>
                  <a:avLst/>
                  <a:gdLst/>
                  <a:ahLst/>
                  <a:cxnLst>
                    <a:cxn ang="0">
                      <a:pos x="184" y="162"/>
                    </a:cxn>
                    <a:cxn ang="0">
                      <a:pos x="178" y="146"/>
                    </a:cxn>
                    <a:cxn ang="0">
                      <a:pos x="148" y="168"/>
                    </a:cxn>
                    <a:cxn ang="0">
                      <a:pos x="133" y="168"/>
                    </a:cxn>
                    <a:cxn ang="0">
                      <a:pos x="87" y="184"/>
                    </a:cxn>
                    <a:cxn ang="0">
                      <a:pos x="60" y="98"/>
                    </a:cxn>
                    <a:cxn ang="0">
                      <a:pos x="0" y="38"/>
                    </a:cxn>
                    <a:cxn ang="0">
                      <a:pos x="24" y="23"/>
                    </a:cxn>
                    <a:cxn ang="0">
                      <a:pos x="40" y="23"/>
                    </a:cxn>
                    <a:cxn ang="0">
                      <a:pos x="87" y="29"/>
                    </a:cxn>
                    <a:cxn ang="0">
                      <a:pos x="103" y="29"/>
                    </a:cxn>
                    <a:cxn ang="0">
                      <a:pos x="133" y="29"/>
                    </a:cxn>
                    <a:cxn ang="0">
                      <a:pos x="163" y="16"/>
                    </a:cxn>
                    <a:cxn ang="0">
                      <a:pos x="184" y="16"/>
                    </a:cxn>
                    <a:cxn ang="0">
                      <a:pos x="184" y="7"/>
                    </a:cxn>
                    <a:cxn ang="0">
                      <a:pos x="205" y="0"/>
                    </a:cxn>
                    <a:cxn ang="0">
                      <a:pos x="235" y="16"/>
                    </a:cxn>
                    <a:cxn ang="0">
                      <a:pos x="235" y="29"/>
                    </a:cxn>
                    <a:cxn ang="0">
                      <a:pos x="235" y="54"/>
                    </a:cxn>
                    <a:cxn ang="0">
                      <a:pos x="199" y="108"/>
                    </a:cxn>
                    <a:cxn ang="0">
                      <a:pos x="190" y="152"/>
                    </a:cxn>
                    <a:cxn ang="0">
                      <a:pos x="184" y="162"/>
                    </a:cxn>
                  </a:cxnLst>
                  <a:rect l="0" t="0" r="r" b="b"/>
                  <a:pathLst>
                    <a:path w="236" h="185">
                      <a:moveTo>
                        <a:pt x="184" y="162"/>
                      </a:moveTo>
                      <a:lnTo>
                        <a:pt x="178" y="146"/>
                      </a:lnTo>
                      <a:lnTo>
                        <a:pt x="148" y="168"/>
                      </a:lnTo>
                      <a:lnTo>
                        <a:pt x="133" y="168"/>
                      </a:lnTo>
                      <a:lnTo>
                        <a:pt x="87" y="184"/>
                      </a:lnTo>
                      <a:lnTo>
                        <a:pt x="60" y="98"/>
                      </a:lnTo>
                      <a:lnTo>
                        <a:pt x="0" y="38"/>
                      </a:lnTo>
                      <a:lnTo>
                        <a:pt x="24" y="23"/>
                      </a:lnTo>
                      <a:lnTo>
                        <a:pt x="40" y="23"/>
                      </a:lnTo>
                      <a:lnTo>
                        <a:pt x="87" y="29"/>
                      </a:lnTo>
                      <a:lnTo>
                        <a:pt x="103" y="29"/>
                      </a:lnTo>
                      <a:lnTo>
                        <a:pt x="133" y="29"/>
                      </a:lnTo>
                      <a:lnTo>
                        <a:pt x="163" y="16"/>
                      </a:lnTo>
                      <a:lnTo>
                        <a:pt x="184" y="16"/>
                      </a:lnTo>
                      <a:lnTo>
                        <a:pt x="184" y="7"/>
                      </a:lnTo>
                      <a:lnTo>
                        <a:pt x="205" y="0"/>
                      </a:lnTo>
                      <a:lnTo>
                        <a:pt x="235" y="16"/>
                      </a:lnTo>
                      <a:lnTo>
                        <a:pt x="235" y="29"/>
                      </a:lnTo>
                      <a:lnTo>
                        <a:pt x="235" y="54"/>
                      </a:lnTo>
                      <a:lnTo>
                        <a:pt x="199" y="108"/>
                      </a:lnTo>
                      <a:lnTo>
                        <a:pt x="190" y="152"/>
                      </a:lnTo>
                      <a:lnTo>
                        <a:pt x="184" y="16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5" name="Freeform 220">
                  <a:extLst>
                    <a:ext uri="{FF2B5EF4-FFF2-40B4-BE49-F238E27FC236}">
                      <a16:creationId xmlns:a16="http://schemas.microsoft.com/office/drawing/2014/main" id="{CD99804A-FDB1-30DC-A686-B56D7955A7A5}"/>
                    </a:ext>
                  </a:extLst>
                </p:cNvPr>
                <p:cNvSpPr>
                  <a:spLocks/>
                </p:cNvSpPr>
                <p:nvPr/>
              </p:nvSpPr>
              <p:spPr bwMode="auto">
                <a:xfrm>
                  <a:off x="7581193" y="1578009"/>
                  <a:ext cx="416583" cy="344485"/>
                </a:xfrm>
                <a:custGeom>
                  <a:avLst/>
                  <a:gdLst/>
                  <a:ahLst/>
                  <a:cxnLst>
                    <a:cxn ang="0">
                      <a:pos x="247" y="139"/>
                    </a:cxn>
                    <a:cxn ang="0">
                      <a:pos x="232" y="152"/>
                    </a:cxn>
                    <a:cxn ang="0">
                      <a:pos x="0" y="152"/>
                    </a:cxn>
                    <a:cxn ang="0">
                      <a:pos x="30" y="44"/>
                    </a:cxn>
                    <a:cxn ang="0">
                      <a:pos x="36" y="38"/>
                    </a:cxn>
                    <a:cxn ang="0">
                      <a:pos x="66" y="31"/>
                    </a:cxn>
                    <a:cxn ang="0">
                      <a:pos x="57" y="16"/>
                    </a:cxn>
                    <a:cxn ang="0">
                      <a:pos x="30" y="16"/>
                    </a:cxn>
                    <a:cxn ang="0">
                      <a:pos x="15" y="0"/>
                    </a:cxn>
                    <a:cxn ang="0">
                      <a:pos x="138" y="0"/>
                    </a:cxn>
                    <a:cxn ang="0">
                      <a:pos x="144" y="22"/>
                    </a:cxn>
                    <a:cxn ang="0">
                      <a:pos x="117" y="38"/>
                    </a:cxn>
                    <a:cxn ang="0">
                      <a:pos x="123" y="70"/>
                    </a:cxn>
                    <a:cxn ang="0">
                      <a:pos x="183" y="92"/>
                    </a:cxn>
                    <a:cxn ang="0">
                      <a:pos x="205" y="92"/>
                    </a:cxn>
                    <a:cxn ang="0">
                      <a:pos x="247" y="130"/>
                    </a:cxn>
                    <a:cxn ang="0">
                      <a:pos x="247" y="139"/>
                    </a:cxn>
                  </a:cxnLst>
                  <a:rect l="0" t="0" r="r" b="b"/>
                  <a:pathLst>
                    <a:path w="248" h="153">
                      <a:moveTo>
                        <a:pt x="247" y="139"/>
                      </a:moveTo>
                      <a:lnTo>
                        <a:pt x="232" y="152"/>
                      </a:lnTo>
                      <a:lnTo>
                        <a:pt x="0" y="152"/>
                      </a:lnTo>
                      <a:lnTo>
                        <a:pt x="30" y="44"/>
                      </a:lnTo>
                      <a:lnTo>
                        <a:pt x="36" y="38"/>
                      </a:lnTo>
                      <a:lnTo>
                        <a:pt x="66" y="31"/>
                      </a:lnTo>
                      <a:lnTo>
                        <a:pt x="57" y="16"/>
                      </a:lnTo>
                      <a:lnTo>
                        <a:pt x="30" y="16"/>
                      </a:lnTo>
                      <a:lnTo>
                        <a:pt x="15" y="0"/>
                      </a:lnTo>
                      <a:lnTo>
                        <a:pt x="138" y="0"/>
                      </a:lnTo>
                      <a:lnTo>
                        <a:pt x="144" y="22"/>
                      </a:lnTo>
                      <a:lnTo>
                        <a:pt x="117" y="38"/>
                      </a:lnTo>
                      <a:lnTo>
                        <a:pt x="123" y="70"/>
                      </a:lnTo>
                      <a:lnTo>
                        <a:pt x="183" y="92"/>
                      </a:lnTo>
                      <a:lnTo>
                        <a:pt x="205" y="92"/>
                      </a:lnTo>
                      <a:lnTo>
                        <a:pt x="247" y="130"/>
                      </a:lnTo>
                      <a:lnTo>
                        <a:pt x="247" y="139"/>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6" name="Freeform 221">
                  <a:extLst>
                    <a:ext uri="{FF2B5EF4-FFF2-40B4-BE49-F238E27FC236}">
                      <a16:creationId xmlns:a16="http://schemas.microsoft.com/office/drawing/2014/main" id="{D33C2D54-7D44-7AC5-7A75-B9D9F8309152}"/>
                    </a:ext>
                  </a:extLst>
                </p:cNvPr>
                <p:cNvSpPr>
                  <a:spLocks/>
                </p:cNvSpPr>
                <p:nvPr/>
              </p:nvSpPr>
              <p:spPr bwMode="auto">
                <a:xfrm>
                  <a:off x="5734081" y="3113214"/>
                  <a:ext cx="345842" cy="441840"/>
                </a:xfrm>
                <a:custGeom>
                  <a:avLst/>
                  <a:gdLst/>
                  <a:ahLst/>
                  <a:cxnLst>
                    <a:cxn ang="0">
                      <a:pos x="163" y="44"/>
                    </a:cxn>
                    <a:cxn ang="0">
                      <a:pos x="178" y="85"/>
                    </a:cxn>
                    <a:cxn ang="0">
                      <a:pos x="205" y="130"/>
                    </a:cxn>
                    <a:cxn ang="0">
                      <a:pos x="127" y="193"/>
                    </a:cxn>
                    <a:cxn ang="0">
                      <a:pos x="52" y="193"/>
                    </a:cxn>
                    <a:cxn ang="0">
                      <a:pos x="46" y="139"/>
                    </a:cxn>
                    <a:cxn ang="0">
                      <a:pos x="0" y="85"/>
                    </a:cxn>
                    <a:cxn ang="0">
                      <a:pos x="61" y="31"/>
                    </a:cxn>
                    <a:cxn ang="0">
                      <a:pos x="103" y="0"/>
                    </a:cxn>
                    <a:cxn ang="0">
                      <a:pos x="148" y="22"/>
                    </a:cxn>
                    <a:cxn ang="0">
                      <a:pos x="178" y="22"/>
                    </a:cxn>
                    <a:cxn ang="0">
                      <a:pos x="163" y="44"/>
                    </a:cxn>
                  </a:cxnLst>
                  <a:rect l="0" t="0" r="r" b="b"/>
                  <a:pathLst>
                    <a:path w="206" h="194">
                      <a:moveTo>
                        <a:pt x="163" y="44"/>
                      </a:moveTo>
                      <a:lnTo>
                        <a:pt x="178" y="85"/>
                      </a:lnTo>
                      <a:lnTo>
                        <a:pt x="205" y="130"/>
                      </a:lnTo>
                      <a:lnTo>
                        <a:pt x="127" y="193"/>
                      </a:lnTo>
                      <a:lnTo>
                        <a:pt x="52" y="193"/>
                      </a:lnTo>
                      <a:lnTo>
                        <a:pt x="46" y="139"/>
                      </a:lnTo>
                      <a:lnTo>
                        <a:pt x="0" y="85"/>
                      </a:lnTo>
                      <a:lnTo>
                        <a:pt x="61" y="31"/>
                      </a:lnTo>
                      <a:lnTo>
                        <a:pt x="103" y="0"/>
                      </a:lnTo>
                      <a:lnTo>
                        <a:pt x="148" y="22"/>
                      </a:lnTo>
                      <a:lnTo>
                        <a:pt x="178" y="22"/>
                      </a:lnTo>
                      <a:lnTo>
                        <a:pt x="163" y="44"/>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7" name="Freeform 222">
                  <a:extLst>
                    <a:ext uri="{FF2B5EF4-FFF2-40B4-BE49-F238E27FC236}">
                      <a16:creationId xmlns:a16="http://schemas.microsoft.com/office/drawing/2014/main" id="{3F3B09DF-9919-5A5F-AF80-5B443180AC91}"/>
                    </a:ext>
                  </a:extLst>
                </p:cNvPr>
                <p:cNvSpPr>
                  <a:spLocks/>
                </p:cNvSpPr>
                <p:nvPr/>
              </p:nvSpPr>
              <p:spPr bwMode="auto">
                <a:xfrm>
                  <a:off x="8044936" y="2544065"/>
                  <a:ext cx="620944" cy="449328"/>
                </a:xfrm>
                <a:custGeom>
                  <a:avLst/>
                  <a:gdLst/>
                  <a:ahLst/>
                  <a:cxnLst>
                    <a:cxn ang="0">
                      <a:pos x="365" y="70"/>
                    </a:cxn>
                    <a:cxn ang="0">
                      <a:pos x="350" y="82"/>
                    </a:cxn>
                    <a:cxn ang="0">
                      <a:pos x="323" y="108"/>
                    </a:cxn>
                    <a:cxn ang="0">
                      <a:pos x="308" y="130"/>
                    </a:cxn>
                    <a:cxn ang="0">
                      <a:pos x="293" y="146"/>
                    </a:cxn>
                    <a:cxn ang="0">
                      <a:pos x="272" y="177"/>
                    </a:cxn>
                    <a:cxn ang="0">
                      <a:pos x="226" y="199"/>
                    </a:cxn>
                    <a:cxn ang="0">
                      <a:pos x="196" y="184"/>
                    </a:cxn>
                    <a:cxn ang="0">
                      <a:pos x="190" y="168"/>
                    </a:cxn>
                    <a:cxn ang="0">
                      <a:pos x="184" y="184"/>
                    </a:cxn>
                    <a:cxn ang="0">
                      <a:pos x="160" y="184"/>
                    </a:cxn>
                    <a:cxn ang="0">
                      <a:pos x="145" y="177"/>
                    </a:cxn>
                    <a:cxn ang="0">
                      <a:pos x="145" y="168"/>
                    </a:cxn>
                    <a:cxn ang="0">
                      <a:pos x="133" y="168"/>
                    </a:cxn>
                    <a:cxn ang="0">
                      <a:pos x="109" y="152"/>
                    </a:cxn>
                    <a:cxn ang="0">
                      <a:pos x="118" y="146"/>
                    </a:cxn>
                    <a:cxn ang="0">
                      <a:pos x="109" y="130"/>
                    </a:cxn>
                    <a:cxn ang="0">
                      <a:pos x="109" y="124"/>
                    </a:cxn>
                    <a:cxn ang="0">
                      <a:pos x="97" y="130"/>
                    </a:cxn>
                    <a:cxn ang="0">
                      <a:pos x="97" y="146"/>
                    </a:cxn>
                    <a:cxn ang="0">
                      <a:pos x="88" y="161"/>
                    </a:cxn>
                    <a:cxn ang="0">
                      <a:pos x="73" y="152"/>
                    </a:cxn>
                    <a:cxn ang="0">
                      <a:pos x="67" y="168"/>
                    </a:cxn>
                    <a:cxn ang="0">
                      <a:pos x="58" y="161"/>
                    </a:cxn>
                    <a:cxn ang="0">
                      <a:pos x="52" y="136"/>
                    </a:cxn>
                    <a:cxn ang="0">
                      <a:pos x="46" y="136"/>
                    </a:cxn>
                    <a:cxn ang="0">
                      <a:pos x="46" y="124"/>
                    </a:cxn>
                    <a:cxn ang="0">
                      <a:pos x="52" y="114"/>
                    </a:cxn>
                    <a:cxn ang="0">
                      <a:pos x="37" y="124"/>
                    </a:cxn>
                    <a:cxn ang="0">
                      <a:pos x="67" y="108"/>
                    </a:cxn>
                    <a:cxn ang="0">
                      <a:pos x="88" y="76"/>
                    </a:cxn>
                    <a:cxn ang="0">
                      <a:pos x="58" y="60"/>
                    </a:cxn>
                    <a:cxn ang="0">
                      <a:pos x="16" y="44"/>
                    </a:cxn>
                    <a:cxn ang="0">
                      <a:pos x="0" y="0"/>
                    </a:cxn>
                    <a:cxn ang="0">
                      <a:pos x="175" y="7"/>
                    </a:cxn>
                    <a:cxn ang="0">
                      <a:pos x="205" y="60"/>
                    </a:cxn>
                    <a:cxn ang="0">
                      <a:pos x="236" y="0"/>
                    </a:cxn>
                    <a:cxn ang="0">
                      <a:pos x="287" y="22"/>
                    </a:cxn>
                    <a:cxn ang="0">
                      <a:pos x="350" y="22"/>
                    </a:cxn>
                    <a:cxn ang="0">
                      <a:pos x="350" y="54"/>
                    </a:cxn>
                  </a:cxnLst>
                  <a:rect l="0" t="0" r="r" b="b"/>
                  <a:pathLst>
                    <a:path w="366" h="200">
                      <a:moveTo>
                        <a:pt x="350" y="54"/>
                      </a:moveTo>
                      <a:lnTo>
                        <a:pt x="365" y="70"/>
                      </a:lnTo>
                      <a:lnTo>
                        <a:pt x="350" y="76"/>
                      </a:lnTo>
                      <a:lnTo>
                        <a:pt x="350" y="82"/>
                      </a:lnTo>
                      <a:lnTo>
                        <a:pt x="314" y="98"/>
                      </a:lnTo>
                      <a:lnTo>
                        <a:pt x="323" y="108"/>
                      </a:lnTo>
                      <a:lnTo>
                        <a:pt x="308" y="124"/>
                      </a:lnTo>
                      <a:lnTo>
                        <a:pt x="308" y="130"/>
                      </a:lnTo>
                      <a:lnTo>
                        <a:pt x="299" y="152"/>
                      </a:lnTo>
                      <a:lnTo>
                        <a:pt x="293" y="146"/>
                      </a:lnTo>
                      <a:lnTo>
                        <a:pt x="278" y="146"/>
                      </a:lnTo>
                      <a:lnTo>
                        <a:pt x="272" y="177"/>
                      </a:lnTo>
                      <a:lnTo>
                        <a:pt x="236" y="184"/>
                      </a:lnTo>
                      <a:lnTo>
                        <a:pt x="226" y="199"/>
                      </a:lnTo>
                      <a:lnTo>
                        <a:pt x="220" y="184"/>
                      </a:lnTo>
                      <a:lnTo>
                        <a:pt x="196" y="184"/>
                      </a:lnTo>
                      <a:lnTo>
                        <a:pt x="184" y="177"/>
                      </a:lnTo>
                      <a:lnTo>
                        <a:pt x="190" y="168"/>
                      </a:lnTo>
                      <a:lnTo>
                        <a:pt x="184" y="168"/>
                      </a:lnTo>
                      <a:lnTo>
                        <a:pt x="184" y="184"/>
                      </a:lnTo>
                      <a:lnTo>
                        <a:pt x="175" y="184"/>
                      </a:lnTo>
                      <a:lnTo>
                        <a:pt x="160" y="184"/>
                      </a:lnTo>
                      <a:lnTo>
                        <a:pt x="169" y="177"/>
                      </a:lnTo>
                      <a:lnTo>
                        <a:pt x="145" y="177"/>
                      </a:lnTo>
                      <a:lnTo>
                        <a:pt x="154" y="161"/>
                      </a:lnTo>
                      <a:lnTo>
                        <a:pt x="145" y="168"/>
                      </a:lnTo>
                      <a:lnTo>
                        <a:pt x="133" y="152"/>
                      </a:lnTo>
                      <a:lnTo>
                        <a:pt x="133" y="168"/>
                      </a:lnTo>
                      <a:lnTo>
                        <a:pt x="118" y="168"/>
                      </a:lnTo>
                      <a:lnTo>
                        <a:pt x="109" y="152"/>
                      </a:lnTo>
                      <a:lnTo>
                        <a:pt x="118" y="152"/>
                      </a:lnTo>
                      <a:lnTo>
                        <a:pt x="118" y="146"/>
                      </a:lnTo>
                      <a:lnTo>
                        <a:pt x="103" y="136"/>
                      </a:lnTo>
                      <a:lnTo>
                        <a:pt x="109" y="130"/>
                      </a:lnTo>
                      <a:lnTo>
                        <a:pt x="118" y="130"/>
                      </a:lnTo>
                      <a:lnTo>
                        <a:pt x="109" y="124"/>
                      </a:lnTo>
                      <a:lnTo>
                        <a:pt x="103" y="130"/>
                      </a:lnTo>
                      <a:lnTo>
                        <a:pt x="97" y="130"/>
                      </a:lnTo>
                      <a:lnTo>
                        <a:pt x="103" y="146"/>
                      </a:lnTo>
                      <a:lnTo>
                        <a:pt x="97" y="146"/>
                      </a:lnTo>
                      <a:lnTo>
                        <a:pt x="97" y="161"/>
                      </a:lnTo>
                      <a:lnTo>
                        <a:pt x="88" y="161"/>
                      </a:lnTo>
                      <a:lnTo>
                        <a:pt x="88" y="146"/>
                      </a:lnTo>
                      <a:lnTo>
                        <a:pt x="73" y="152"/>
                      </a:lnTo>
                      <a:lnTo>
                        <a:pt x="82" y="168"/>
                      </a:lnTo>
                      <a:lnTo>
                        <a:pt x="67" y="168"/>
                      </a:lnTo>
                      <a:lnTo>
                        <a:pt x="58" y="152"/>
                      </a:lnTo>
                      <a:lnTo>
                        <a:pt x="58" y="161"/>
                      </a:lnTo>
                      <a:lnTo>
                        <a:pt x="46" y="152"/>
                      </a:lnTo>
                      <a:lnTo>
                        <a:pt x="52" y="136"/>
                      </a:lnTo>
                      <a:lnTo>
                        <a:pt x="58" y="146"/>
                      </a:lnTo>
                      <a:lnTo>
                        <a:pt x="46" y="136"/>
                      </a:lnTo>
                      <a:lnTo>
                        <a:pt x="31" y="130"/>
                      </a:lnTo>
                      <a:lnTo>
                        <a:pt x="46" y="124"/>
                      </a:lnTo>
                      <a:lnTo>
                        <a:pt x="67" y="130"/>
                      </a:lnTo>
                      <a:lnTo>
                        <a:pt x="52" y="114"/>
                      </a:lnTo>
                      <a:lnTo>
                        <a:pt x="46" y="114"/>
                      </a:lnTo>
                      <a:lnTo>
                        <a:pt x="37" y="124"/>
                      </a:lnTo>
                      <a:lnTo>
                        <a:pt x="21" y="108"/>
                      </a:lnTo>
                      <a:lnTo>
                        <a:pt x="67" y="108"/>
                      </a:lnTo>
                      <a:lnTo>
                        <a:pt x="73" y="98"/>
                      </a:lnTo>
                      <a:lnTo>
                        <a:pt x="88" y="76"/>
                      </a:lnTo>
                      <a:lnTo>
                        <a:pt x="73" y="76"/>
                      </a:lnTo>
                      <a:lnTo>
                        <a:pt x="58" y="60"/>
                      </a:lnTo>
                      <a:lnTo>
                        <a:pt x="46" y="60"/>
                      </a:lnTo>
                      <a:lnTo>
                        <a:pt x="16" y="44"/>
                      </a:lnTo>
                      <a:lnTo>
                        <a:pt x="16" y="22"/>
                      </a:lnTo>
                      <a:lnTo>
                        <a:pt x="0" y="0"/>
                      </a:lnTo>
                      <a:lnTo>
                        <a:pt x="109" y="7"/>
                      </a:lnTo>
                      <a:lnTo>
                        <a:pt x="175" y="7"/>
                      </a:lnTo>
                      <a:lnTo>
                        <a:pt x="160" y="54"/>
                      </a:lnTo>
                      <a:lnTo>
                        <a:pt x="205" y="60"/>
                      </a:lnTo>
                      <a:lnTo>
                        <a:pt x="220" y="7"/>
                      </a:lnTo>
                      <a:lnTo>
                        <a:pt x="236" y="0"/>
                      </a:lnTo>
                      <a:lnTo>
                        <a:pt x="262" y="16"/>
                      </a:lnTo>
                      <a:lnTo>
                        <a:pt x="287" y="22"/>
                      </a:lnTo>
                      <a:lnTo>
                        <a:pt x="308" y="22"/>
                      </a:lnTo>
                      <a:lnTo>
                        <a:pt x="350" y="22"/>
                      </a:lnTo>
                      <a:lnTo>
                        <a:pt x="365" y="44"/>
                      </a:lnTo>
                      <a:lnTo>
                        <a:pt x="350" y="54"/>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8" name="Freeform 223">
                  <a:extLst>
                    <a:ext uri="{FF2B5EF4-FFF2-40B4-BE49-F238E27FC236}">
                      <a16:creationId xmlns:a16="http://schemas.microsoft.com/office/drawing/2014/main" id="{AD4BE9F9-E7B0-EEAC-6297-28212F955B6D}"/>
                    </a:ext>
                  </a:extLst>
                </p:cNvPr>
                <p:cNvSpPr>
                  <a:spLocks/>
                </p:cNvSpPr>
                <p:nvPr/>
              </p:nvSpPr>
              <p:spPr bwMode="auto">
                <a:xfrm>
                  <a:off x="4367765" y="2147158"/>
                  <a:ext cx="345842" cy="644037"/>
                </a:xfrm>
                <a:custGeom>
                  <a:avLst/>
                  <a:gdLst/>
                  <a:ahLst/>
                  <a:cxnLst>
                    <a:cxn ang="0">
                      <a:pos x="36" y="101"/>
                    </a:cxn>
                    <a:cxn ang="0">
                      <a:pos x="48" y="54"/>
                    </a:cxn>
                    <a:cxn ang="0">
                      <a:pos x="42" y="6"/>
                    </a:cxn>
                    <a:cxn ang="0">
                      <a:pos x="63" y="0"/>
                    </a:cxn>
                    <a:cxn ang="0">
                      <a:pos x="108" y="0"/>
                    </a:cxn>
                    <a:cxn ang="0">
                      <a:pos x="202" y="0"/>
                    </a:cxn>
                    <a:cxn ang="0">
                      <a:pos x="196" y="101"/>
                    </a:cxn>
                    <a:cxn ang="0">
                      <a:pos x="165" y="192"/>
                    </a:cxn>
                    <a:cxn ang="0">
                      <a:pos x="181" y="284"/>
                    </a:cxn>
                    <a:cxn ang="0">
                      <a:pos x="159" y="284"/>
                    </a:cxn>
                    <a:cxn ang="0">
                      <a:pos x="78" y="275"/>
                    </a:cxn>
                    <a:cxn ang="0">
                      <a:pos x="78" y="269"/>
                    </a:cxn>
                    <a:cxn ang="0">
                      <a:pos x="78" y="259"/>
                    </a:cxn>
                    <a:cxn ang="0">
                      <a:pos x="93" y="221"/>
                    </a:cxn>
                    <a:cxn ang="0">
                      <a:pos x="48" y="177"/>
                    </a:cxn>
                    <a:cxn ang="0">
                      <a:pos x="21" y="177"/>
                    </a:cxn>
                    <a:cxn ang="0">
                      <a:pos x="0" y="145"/>
                    </a:cxn>
                    <a:cxn ang="0">
                      <a:pos x="36" y="101"/>
                    </a:cxn>
                  </a:cxnLst>
                  <a:rect l="0" t="0" r="r" b="b"/>
                  <a:pathLst>
                    <a:path w="203" h="285">
                      <a:moveTo>
                        <a:pt x="36" y="101"/>
                      </a:moveTo>
                      <a:lnTo>
                        <a:pt x="48" y="54"/>
                      </a:lnTo>
                      <a:lnTo>
                        <a:pt x="42" y="6"/>
                      </a:lnTo>
                      <a:lnTo>
                        <a:pt x="63" y="0"/>
                      </a:lnTo>
                      <a:lnTo>
                        <a:pt x="108" y="0"/>
                      </a:lnTo>
                      <a:lnTo>
                        <a:pt x="202" y="0"/>
                      </a:lnTo>
                      <a:lnTo>
                        <a:pt x="196" y="101"/>
                      </a:lnTo>
                      <a:lnTo>
                        <a:pt x="165" y="192"/>
                      </a:lnTo>
                      <a:lnTo>
                        <a:pt x="181" y="284"/>
                      </a:lnTo>
                      <a:lnTo>
                        <a:pt x="159" y="284"/>
                      </a:lnTo>
                      <a:lnTo>
                        <a:pt x="78" y="275"/>
                      </a:lnTo>
                      <a:lnTo>
                        <a:pt x="78" y="269"/>
                      </a:lnTo>
                      <a:lnTo>
                        <a:pt x="78" y="259"/>
                      </a:lnTo>
                      <a:lnTo>
                        <a:pt x="93" y="221"/>
                      </a:lnTo>
                      <a:lnTo>
                        <a:pt x="48" y="177"/>
                      </a:lnTo>
                      <a:lnTo>
                        <a:pt x="21" y="177"/>
                      </a:lnTo>
                      <a:lnTo>
                        <a:pt x="0" y="145"/>
                      </a:lnTo>
                      <a:lnTo>
                        <a:pt x="36" y="10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99" name="Freeform 224">
                  <a:extLst>
                    <a:ext uri="{FF2B5EF4-FFF2-40B4-BE49-F238E27FC236}">
                      <a16:creationId xmlns:a16="http://schemas.microsoft.com/office/drawing/2014/main" id="{1E325675-974B-91E5-768D-F07E74BA3A0F}"/>
                    </a:ext>
                  </a:extLst>
                </p:cNvPr>
                <p:cNvSpPr>
                  <a:spLocks/>
                </p:cNvSpPr>
                <p:nvPr/>
              </p:nvSpPr>
              <p:spPr bwMode="auto">
                <a:xfrm>
                  <a:off x="2527181" y="2753751"/>
                  <a:ext cx="353702" cy="606593"/>
                </a:xfrm>
                <a:custGeom>
                  <a:avLst/>
                  <a:gdLst/>
                  <a:ahLst/>
                  <a:cxnLst>
                    <a:cxn ang="0">
                      <a:pos x="124" y="268"/>
                    </a:cxn>
                    <a:cxn ang="0">
                      <a:pos x="97" y="237"/>
                    </a:cxn>
                    <a:cxn ang="0">
                      <a:pos x="103" y="221"/>
                    </a:cxn>
                    <a:cxn ang="0">
                      <a:pos x="67" y="183"/>
                    </a:cxn>
                    <a:cxn ang="0">
                      <a:pos x="67" y="151"/>
                    </a:cxn>
                    <a:cxn ang="0">
                      <a:pos x="36" y="151"/>
                    </a:cxn>
                    <a:cxn ang="0">
                      <a:pos x="6" y="98"/>
                    </a:cxn>
                    <a:cxn ang="0">
                      <a:pos x="15" y="75"/>
                    </a:cxn>
                    <a:cxn ang="0">
                      <a:pos x="0" y="60"/>
                    </a:cxn>
                    <a:cxn ang="0">
                      <a:pos x="6" y="31"/>
                    </a:cxn>
                    <a:cxn ang="0">
                      <a:pos x="22" y="31"/>
                    </a:cxn>
                    <a:cxn ang="0">
                      <a:pos x="67" y="0"/>
                    </a:cxn>
                    <a:cxn ang="0">
                      <a:pos x="88" y="6"/>
                    </a:cxn>
                    <a:cxn ang="0">
                      <a:pos x="109" y="15"/>
                    </a:cxn>
                    <a:cxn ang="0">
                      <a:pos x="109" y="31"/>
                    </a:cxn>
                    <a:cxn ang="0">
                      <a:pos x="133" y="38"/>
                    </a:cxn>
                    <a:cxn ang="0">
                      <a:pos x="160" y="69"/>
                    </a:cxn>
                    <a:cxn ang="0">
                      <a:pos x="184" y="85"/>
                    </a:cxn>
                    <a:cxn ang="0">
                      <a:pos x="196" y="107"/>
                    </a:cxn>
                    <a:cxn ang="0">
                      <a:pos x="211" y="123"/>
                    </a:cxn>
                    <a:cxn ang="0">
                      <a:pos x="211" y="151"/>
                    </a:cxn>
                    <a:cxn ang="0">
                      <a:pos x="184" y="192"/>
                    </a:cxn>
                    <a:cxn ang="0">
                      <a:pos x="190" y="199"/>
                    </a:cxn>
                    <a:cxn ang="0">
                      <a:pos x="154" y="246"/>
                    </a:cxn>
                    <a:cxn ang="0">
                      <a:pos x="175" y="259"/>
                    </a:cxn>
                    <a:cxn ang="0">
                      <a:pos x="124" y="268"/>
                    </a:cxn>
                  </a:cxnLst>
                  <a:rect l="0" t="0" r="r" b="b"/>
                  <a:pathLst>
                    <a:path w="212" h="269">
                      <a:moveTo>
                        <a:pt x="124" y="268"/>
                      </a:moveTo>
                      <a:lnTo>
                        <a:pt x="97" y="237"/>
                      </a:lnTo>
                      <a:lnTo>
                        <a:pt x="103" y="221"/>
                      </a:lnTo>
                      <a:lnTo>
                        <a:pt x="67" y="183"/>
                      </a:lnTo>
                      <a:lnTo>
                        <a:pt x="67" y="151"/>
                      </a:lnTo>
                      <a:lnTo>
                        <a:pt x="36" y="151"/>
                      </a:lnTo>
                      <a:lnTo>
                        <a:pt x="6" y="98"/>
                      </a:lnTo>
                      <a:lnTo>
                        <a:pt x="15" y="75"/>
                      </a:lnTo>
                      <a:lnTo>
                        <a:pt x="0" y="60"/>
                      </a:lnTo>
                      <a:lnTo>
                        <a:pt x="6" y="31"/>
                      </a:lnTo>
                      <a:lnTo>
                        <a:pt x="22" y="31"/>
                      </a:lnTo>
                      <a:lnTo>
                        <a:pt x="67" y="0"/>
                      </a:lnTo>
                      <a:lnTo>
                        <a:pt x="88" y="6"/>
                      </a:lnTo>
                      <a:lnTo>
                        <a:pt x="109" y="15"/>
                      </a:lnTo>
                      <a:lnTo>
                        <a:pt x="109" y="31"/>
                      </a:lnTo>
                      <a:lnTo>
                        <a:pt x="133" y="38"/>
                      </a:lnTo>
                      <a:lnTo>
                        <a:pt x="160" y="69"/>
                      </a:lnTo>
                      <a:lnTo>
                        <a:pt x="184" y="85"/>
                      </a:lnTo>
                      <a:lnTo>
                        <a:pt x="196" y="107"/>
                      </a:lnTo>
                      <a:lnTo>
                        <a:pt x="211" y="123"/>
                      </a:lnTo>
                      <a:lnTo>
                        <a:pt x="211" y="151"/>
                      </a:lnTo>
                      <a:lnTo>
                        <a:pt x="184" y="192"/>
                      </a:lnTo>
                      <a:lnTo>
                        <a:pt x="190" y="199"/>
                      </a:lnTo>
                      <a:lnTo>
                        <a:pt x="154" y="246"/>
                      </a:lnTo>
                      <a:lnTo>
                        <a:pt x="175" y="259"/>
                      </a:lnTo>
                      <a:lnTo>
                        <a:pt x="124" y="26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0" name="Freeform 225">
                  <a:extLst>
                    <a:ext uri="{FF2B5EF4-FFF2-40B4-BE49-F238E27FC236}">
                      <a16:creationId xmlns:a16="http://schemas.microsoft.com/office/drawing/2014/main" id="{CF509F48-F501-C7CA-45C2-D3A74C18100E}"/>
                    </a:ext>
                  </a:extLst>
                </p:cNvPr>
                <p:cNvSpPr>
                  <a:spLocks/>
                </p:cNvSpPr>
                <p:nvPr/>
              </p:nvSpPr>
              <p:spPr bwMode="auto">
                <a:xfrm>
                  <a:off x="6355025" y="2424244"/>
                  <a:ext cx="510903" cy="644037"/>
                </a:xfrm>
                <a:custGeom>
                  <a:avLst/>
                  <a:gdLst/>
                  <a:ahLst/>
                  <a:cxnLst>
                    <a:cxn ang="0">
                      <a:pos x="78" y="244"/>
                    </a:cxn>
                    <a:cxn ang="0">
                      <a:pos x="36" y="183"/>
                    </a:cxn>
                    <a:cxn ang="0">
                      <a:pos x="0" y="152"/>
                    </a:cxn>
                    <a:cxn ang="0">
                      <a:pos x="114" y="54"/>
                    </a:cxn>
                    <a:cxn ang="0">
                      <a:pos x="216" y="0"/>
                    </a:cxn>
                    <a:cxn ang="0">
                      <a:pos x="216" y="22"/>
                    </a:cxn>
                    <a:cxn ang="0">
                      <a:pos x="247" y="38"/>
                    </a:cxn>
                    <a:cxn ang="0">
                      <a:pos x="262" y="54"/>
                    </a:cxn>
                    <a:cxn ang="0">
                      <a:pos x="277" y="107"/>
                    </a:cxn>
                    <a:cxn ang="0">
                      <a:pos x="304" y="114"/>
                    </a:cxn>
                    <a:cxn ang="0">
                      <a:pos x="262" y="205"/>
                    </a:cxn>
                    <a:cxn ang="0">
                      <a:pos x="262" y="237"/>
                    </a:cxn>
                    <a:cxn ang="0">
                      <a:pos x="201" y="253"/>
                    </a:cxn>
                    <a:cxn ang="0">
                      <a:pos x="189" y="269"/>
                    </a:cxn>
                    <a:cxn ang="0">
                      <a:pos x="138" y="285"/>
                    </a:cxn>
                    <a:cxn ang="0">
                      <a:pos x="102" y="285"/>
                    </a:cxn>
                    <a:cxn ang="0">
                      <a:pos x="72" y="253"/>
                    </a:cxn>
                    <a:cxn ang="0">
                      <a:pos x="78" y="244"/>
                    </a:cxn>
                  </a:cxnLst>
                  <a:rect l="0" t="0" r="r" b="b"/>
                  <a:pathLst>
                    <a:path w="305" h="286">
                      <a:moveTo>
                        <a:pt x="78" y="244"/>
                      </a:moveTo>
                      <a:lnTo>
                        <a:pt x="36" y="183"/>
                      </a:lnTo>
                      <a:lnTo>
                        <a:pt x="0" y="152"/>
                      </a:lnTo>
                      <a:lnTo>
                        <a:pt x="114" y="54"/>
                      </a:lnTo>
                      <a:lnTo>
                        <a:pt x="216" y="0"/>
                      </a:lnTo>
                      <a:lnTo>
                        <a:pt x="216" y="22"/>
                      </a:lnTo>
                      <a:lnTo>
                        <a:pt x="247" y="38"/>
                      </a:lnTo>
                      <a:lnTo>
                        <a:pt x="262" y="54"/>
                      </a:lnTo>
                      <a:lnTo>
                        <a:pt x="277" y="107"/>
                      </a:lnTo>
                      <a:lnTo>
                        <a:pt x="304" y="114"/>
                      </a:lnTo>
                      <a:lnTo>
                        <a:pt x="262" y="205"/>
                      </a:lnTo>
                      <a:lnTo>
                        <a:pt x="262" y="237"/>
                      </a:lnTo>
                      <a:lnTo>
                        <a:pt x="201" y="253"/>
                      </a:lnTo>
                      <a:lnTo>
                        <a:pt x="189" y="269"/>
                      </a:lnTo>
                      <a:lnTo>
                        <a:pt x="138" y="285"/>
                      </a:lnTo>
                      <a:lnTo>
                        <a:pt x="102" y="285"/>
                      </a:lnTo>
                      <a:lnTo>
                        <a:pt x="72" y="253"/>
                      </a:lnTo>
                      <a:lnTo>
                        <a:pt x="78" y="244"/>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1" name="Freeform 226">
                  <a:extLst>
                    <a:ext uri="{FF2B5EF4-FFF2-40B4-BE49-F238E27FC236}">
                      <a16:creationId xmlns:a16="http://schemas.microsoft.com/office/drawing/2014/main" id="{F44FA19D-1313-CA57-EA83-5F975172F576}"/>
                    </a:ext>
                  </a:extLst>
                </p:cNvPr>
                <p:cNvSpPr>
                  <a:spLocks/>
                </p:cNvSpPr>
                <p:nvPr/>
              </p:nvSpPr>
              <p:spPr bwMode="auto">
                <a:xfrm>
                  <a:off x="7141030" y="3083259"/>
                  <a:ext cx="565924" cy="531705"/>
                </a:xfrm>
                <a:custGeom>
                  <a:avLst/>
                  <a:gdLst/>
                  <a:ahLst/>
                  <a:cxnLst>
                    <a:cxn ang="0">
                      <a:pos x="313" y="221"/>
                    </a:cxn>
                    <a:cxn ang="0">
                      <a:pos x="277" y="231"/>
                    </a:cxn>
                    <a:cxn ang="0">
                      <a:pos x="277" y="237"/>
                    </a:cxn>
                    <a:cxn ang="0">
                      <a:pos x="262" y="221"/>
                    </a:cxn>
                    <a:cxn ang="0">
                      <a:pos x="277" y="209"/>
                    </a:cxn>
                    <a:cxn ang="0">
                      <a:pos x="262" y="209"/>
                    </a:cxn>
                    <a:cxn ang="0">
                      <a:pos x="225" y="162"/>
                    </a:cxn>
                    <a:cxn ang="0">
                      <a:pos x="204" y="162"/>
                    </a:cxn>
                    <a:cxn ang="0">
                      <a:pos x="181" y="168"/>
                    </a:cxn>
                    <a:cxn ang="0">
                      <a:pos x="114" y="146"/>
                    </a:cxn>
                    <a:cxn ang="0">
                      <a:pos x="42" y="130"/>
                    </a:cxn>
                    <a:cxn ang="0">
                      <a:pos x="27" y="139"/>
                    </a:cxn>
                    <a:cxn ang="0">
                      <a:pos x="0" y="123"/>
                    </a:cxn>
                    <a:cxn ang="0">
                      <a:pos x="66" y="86"/>
                    </a:cxn>
                    <a:cxn ang="0">
                      <a:pos x="108" y="38"/>
                    </a:cxn>
                    <a:cxn ang="0">
                      <a:pos x="102" y="0"/>
                    </a:cxn>
                    <a:cxn ang="0">
                      <a:pos x="129" y="7"/>
                    </a:cxn>
                    <a:cxn ang="0">
                      <a:pos x="165" y="38"/>
                    </a:cxn>
                    <a:cxn ang="0">
                      <a:pos x="262" y="86"/>
                    </a:cxn>
                    <a:cxn ang="0">
                      <a:pos x="268" y="92"/>
                    </a:cxn>
                    <a:cxn ang="0">
                      <a:pos x="292" y="101"/>
                    </a:cxn>
                    <a:cxn ang="0">
                      <a:pos x="298" y="86"/>
                    </a:cxn>
                    <a:cxn ang="0">
                      <a:pos x="304" y="86"/>
                    </a:cxn>
                    <a:cxn ang="0">
                      <a:pos x="304" y="209"/>
                    </a:cxn>
                    <a:cxn ang="0">
                      <a:pos x="334" y="209"/>
                    </a:cxn>
                    <a:cxn ang="0">
                      <a:pos x="313" y="221"/>
                    </a:cxn>
                  </a:cxnLst>
                  <a:rect l="0" t="0" r="r" b="b"/>
                  <a:pathLst>
                    <a:path w="335" h="238">
                      <a:moveTo>
                        <a:pt x="313" y="221"/>
                      </a:moveTo>
                      <a:lnTo>
                        <a:pt x="277" y="231"/>
                      </a:lnTo>
                      <a:lnTo>
                        <a:pt x="277" y="237"/>
                      </a:lnTo>
                      <a:lnTo>
                        <a:pt x="262" y="221"/>
                      </a:lnTo>
                      <a:lnTo>
                        <a:pt x="277" y="209"/>
                      </a:lnTo>
                      <a:lnTo>
                        <a:pt x="262" y="209"/>
                      </a:lnTo>
                      <a:lnTo>
                        <a:pt x="225" y="162"/>
                      </a:lnTo>
                      <a:lnTo>
                        <a:pt x="204" y="162"/>
                      </a:lnTo>
                      <a:lnTo>
                        <a:pt x="181" y="168"/>
                      </a:lnTo>
                      <a:lnTo>
                        <a:pt x="114" y="146"/>
                      </a:lnTo>
                      <a:lnTo>
                        <a:pt x="42" y="130"/>
                      </a:lnTo>
                      <a:lnTo>
                        <a:pt x="27" y="139"/>
                      </a:lnTo>
                      <a:lnTo>
                        <a:pt x="0" y="123"/>
                      </a:lnTo>
                      <a:lnTo>
                        <a:pt x="66" y="86"/>
                      </a:lnTo>
                      <a:lnTo>
                        <a:pt x="108" y="38"/>
                      </a:lnTo>
                      <a:lnTo>
                        <a:pt x="102" y="0"/>
                      </a:lnTo>
                      <a:lnTo>
                        <a:pt x="129" y="7"/>
                      </a:lnTo>
                      <a:lnTo>
                        <a:pt x="165" y="38"/>
                      </a:lnTo>
                      <a:lnTo>
                        <a:pt x="262" y="86"/>
                      </a:lnTo>
                      <a:lnTo>
                        <a:pt x="268" y="92"/>
                      </a:lnTo>
                      <a:lnTo>
                        <a:pt x="292" y="101"/>
                      </a:lnTo>
                      <a:lnTo>
                        <a:pt x="298" y="86"/>
                      </a:lnTo>
                      <a:lnTo>
                        <a:pt x="304" y="86"/>
                      </a:lnTo>
                      <a:lnTo>
                        <a:pt x="304" y="209"/>
                      </a:lnTo>
                      <a:lnTo>
                        <a:pt x="334" y="209"/>
                      </a:lnTo>
                      <a:lnTo>
                        <a:pt x="313" y="22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2" name="Freeform 227">
                  <a:extLst>
                    <a:ext uri="{FF2B5EF4-FFF2-40B4-BE49-F238E27FC236}">
                      <a16:creationId xmlns:a16="http://schemas.microsoft.com/office/drawing/2014/main" id="{C2C5E26C-11EC-1738-DA27-94373687DC3B}"/>
                    </a:ext>
                  </a:extLst>
                </p:cNvPr>
                <p:cNvSpPr>
                  <a:spLocks/>
                </p:cNvSpPr>
                <p:nvPr/>
              </p:nvSpPr>
              <p:spPr bwMode="auto">
                <a:xfrm>
                  <a:off x="5812682" y="2641419"/>
                  <a:ext cx="322262" cy="366951"/>
                </a:xfrm>
                <a:custGeom>
                  <a:avLst/>
                  <a:gdLst/>
                  <a:ahLst/>
                  <a:cxnLst>
                    <a:cxn ang="0">
                      <a:pos x="21" y="48"/>
                    </a:cxn>
                    <a:cxn ang="0">
                      <a:pos x="30" y="32"/>
                    </a:cxn>
                    <a:cxn ang="0">
                      <a:pos x="36" y="32"/>
                    </a:cxn>
                    <a:cxn ang="0">
                      <a:pos x="30" y="48"/>
                    </a:cxn>
                    <a:cxn ang="0">
                      <a:pos x="45" y="48"/>
                    </a:cxn>
                    <a:cxn ang="0">
                      <a:pos x="57" y="26"/>
                    </a:cxn>
                    <a:cxn ang="0">
                      <a:pos x="66" y="32"/>
                    </a:cxn>
                    <a:cxn ang="0">
                      <a:pos x="72" y="32"/>
                    </a:cxn>
                    <a:cxn ang="0">
                      <a:pos x="117" y="0"/>
                    </a:cxn>
                    <a:cxn ang="0">
                      <a:pos x="144" y="10"/>
                    </a:cxn>
                    <a:cxn ang="0">
                      <a:pos x="159" y="38"/>
                    </a:cxn>
                    <a:cxn ang="0">
                      <a:pos x="190" y="48"/>
                    </a:cxn>
                    <a:cxn ang="0">
                      <a:pos x="87" y="162"/>
                    </a:cxn>
                    <a:cxn ang="0">
                      <a:pos x="45" y="140"/>
                    </a:cxn>
                    <a:cxn ang="0">
                      <a:pos x="36" y="117"/>
                    </a:cxn>
                    <a:cxn ang="0">
                      <a:pos x="15" y="102"/>
                    </a:cxn>
                    <a:cxn ang="0">
                      <a:pos x="0" y="80"/>
                    </a:cxn>
                    <a:cxn ang="0">
                      <a:pos x="15" y="64"/>
                    </a:cxn>
                    <a:cxn ang="0">
                      <a:pos x="0" y="54"/>
                    </a:cxn>
                    <a:cxn ang="0">
                      <a:pos x="21" y="48"/>
                    </a:cxn>
                  </a:cxnLst>
                  <a:rect l="0" t="0" r="r" b="b"/>
                  <a:pathLst>
                    <a:path w="191" h="163">
                      <a:moveTo>
                        <a:pt x="21" y="48"/>
                      </a:moveTo>
                      <a:lnTo>
                        <a:pt x="30" y="32"/>
                      </a:lnTo>
                      <a:lnTo>
                        <a:pt x="36" y="32"/>
                      </a:lnTo>
                      <a:lnTo>
                        <a:pt x="30" y="48"/>
                      </a:lnTo>
                      <a:lnTo>
                        <a:pt x="45" y="48"/>
                      </a:lnTo>
                      <a:lnTo>
                        <a:pt x="57" y="26"/>
                      </a:lnTo>
                      <a:lnTo>
                        <a:pt x="66" y="32"/>
                      </a:lnTo>
                      <a:lnTo>
                        <a:pt x="72" y="32"/>
                      </a:lnTo>
                      <a:lnTo>
                        <a:pt x="117" y="0"/>
                      </a:lnTo>
                      <a:lnTo>
                        <a:pt x="144" y="10"/>
                      </a:lnTo>
                      <a:lnTo>
                        <a:pt x="159" y="38"/>
                      </a:lnTo>
                      <a:lnTo>
                        <a:pt x="190" y="48"/>
                      </a:lnTo>
                      <a:lnTo>
                        <a:pt x="87" y="162"/>
                      </a:lnTo>
                      <a:lnTo>
                        <a:pt x="45" y="140"/>
                      </a:lnTo>
                      <a:lnTo>
                        <a:pt x="36" y="117"/>
                      </a:lnTo>
                      <a:lnTo>
                        <a:pt x="15" y="102"/>
                      </a:lnTo>
                      <a:lnTo>
                        <a:pt x="0" y="80"/>
                      </a:lnTo>
                      <a:lnTo>
                        <a:pt x="15" y="64"/>
                      </a:lnTo>
                      <a:lnTo>
                        <a:pt x="0" y="54"/>
                      </a:lnTo>
                      <a:lnTo>
                        <a:pt x="21" y="4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3" name="Freeform 228">
                  <a:extLst>
                    <a:ext uri="{FF2B5EF4-FFF2-40B4-BE49-F238E27FC236}">
                      <a16:creationId xmlns:a16="http://schemas.microsoft.com/office/drawing/2014/main" id="{8B538094-096B-1D20-6C67-7F6F02B79F0F}"/>
                    </a:ext>
                  </a:extLst>
                </p:cNvPr>
                <p:cNvSpPr>
                  <a:spLocks/>
                </p:cNvSpPr>
                <p:nvPr/>
              </p:nvSpPr>
              <p:spPr bwMode="auto">
                <a:xfrm>
                  <a:off x="7062430" y="2873572"/>
                  <a:ext cx="377282" cy="486772"/>
                </a:xfrm>
                <a:custGeom>
                  <a:avLst/>
                  <a:gdLst/>
                  <a:ahLst/>
                  <a:cxnLst>
                    <a:cxn ang="0">
                      <a:pos x="190" y="53"/>
                    </a:cxn>
                    <a:cxn ang="0">
                      <a:pos x="190" y="70"/>
                    </a:cxn>
                    <a:cxn ang="0">
                      <a:pos x="205" y="86"/>
                    </a:cxn>
                    <a:cxn ang="0">
                      <a:pos x="175" y="98"/>
                    </a:cxn>
                    <a:cxn ang="0">
                      <a:pos x="148" y="92"/>
                    </a:cxn>
                    <a:cxn ang="0">
                      <a:pos x="154" y="130"/>
                    </a:cxn>
                    <a:cxn ang="0">
                      <a:pos x="112" y="177"/>
                    </a:cxn>
                    <a:cxn ang="0">
                      <a:pos x="46" y="215"/>
                    </a:cxn>
                    <a:cxn ang="0">
                      <a:pos x="30" y="146"/>
                    </a:cxn>
                    <a:cxn ang="0">
                      <a:pos x="0" y="130"/>
                    </a:cxn>
                    <a:cxn ang="0">
                      <a:pos x="0" y="38"/>
                    </a:cxn>
                    <a:cxn ang="0">
                      <a:pos x="16" y="32"/>
                    </a:cxn>
                    <a:cxn ang="0">
                      <a:pos x="61" y="22"/>
                    </a:cxn>
                    <a:cxn ang="0">
                      <a:pos x="73" y="38"/>
                    </a:cxn>
                    <a:cxn ang="0">
                      <a:pos x="97" y="38"/>
                    </a:cxn>
                    <a:cxn ang="0">
                      <a:pos x="103" y="22"/>
                    </a:cxn>
                    <a:cxn ang="0">
                      <a:pos x="124" y="22"/>
                    </a:cxn>
                    <a:cxn ang="0">
                      <a:pos x="154" y="6"/>
                    </a:cxn>
                    <a:cxn ang="0">
                      <a:pos x="169" y="6"/>
                    </a:cxn>
                    <a:cxn ang="0">
                      <a:pos x="175" y="0"/>
                    </a:cxn>
                    <a:cxn ang="0">
                      <a:pos x="190" y="22"/>
                    </a:cxn>
                    <a:cxn ang="0">
                      <a:pos x="220" y="38"/>
                    </a:cxn>
                    <a:cxn ang="0">
                      <a:pos x="190" y="53"/>
                    </a:cxn>
                  </a:cxnLst>
                  <a:rect l="0" t="0" r="r" b="b"/>
                  <a:pathLst>
                    <a:path w="221" h="216">
                      <a:moveTo>
                        <a:pt x="190" y="53"/>
                      </a:moveTo>
                      <a:lnTo>
                        <a:pt x="190" y="70"/>
                      </a:lnTo>
                      <a:lnTo>
                        <a:pt x="205" y="86"/>
                      </a:lnTo>
                      <a:lnTo>
                        <a:pt x="175" y="98"/>
                      </a:lnTo>
                      <a:lnTo>
                        <a:pt x="148" y="92"/>
                      </a:lnTo>
                      <a:lnTo>
                        <a:pt x="154" y="130"/>
                      </a:lnTo>
                      <a:lnTo>
                        <a:pt x="112" y="177"/>
                      </a:lnTo>
                      <a:lnTo>
                        <a:pt x="46" y="215"/>
                      </a:lnTo>
                      <a:lnTo>
                        <a:pt x="30" y="146"/>
                      </a:lnTo>
                      <a:lnTo>
                        <a:pt x="0" y="130"/>
                      </a:lnTo>
                      <a:lnTo>
                        <a:pt x="0" y="38"/>
                      </a:lnTo>
                      <a:lnTo>
                        <a:pt x="16" y="32"/>
                      </a:lnTo>
                      <a:lnTo>
                        <a:pt x="61" y="22"/>
                      </a:lnTo>
                      <a:lnTo>
                        <a:pt x="73" y="38"/>
                      </a:lnTo>
                      <a:lnTo>
                        <a:pt x="97" y="38"/>
                      </a:lnTo>
                      <a:lnTo>
                        <a:pt x="103" y="22"/>
                      </a:lnTo>
                      <a:lnTo>
                        <a:pt x="124" y="22"/>
                      </a:lnTo>
                      <a:lnTo>
                        <a:pt x="154" y="6"/>
                      </a:lnTo>
                      <a:lnTo>
                        <a:pt x="169" y="6"/>
                      </a:lnTo>
                      <a:lnTo>
                        <a:pt x="175" y="0"/>
                      </a:lnTo>
                      <a:lnTo>
                        <a:pt x="190" y="22"/>
                      </a:lnTo>
                      <a:lnTo>
                        <a:pt x="220" y="38"/>
                      </a:lnTo>
                      <a:lnTo>
                        <a:pt x="190" y="53"/>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4" name="Freeform 229">
                  <a:extLst>
                    <a:ext uri="{FF2B5EF4-FFF2-40B4-BE49-F238E27FC236}">
                      <a16:creationId xmlns:a16="http://schemas.microsoft.com/office/drawing/2014/main" id="{D4B82DCD-5B83-982B-BFAE-87AE0F18C91A}"/>
                    </a:ext>
                  </a:extLst>
                </p:cNvPr>
                <p:cNvSpPr>
                  <a:spLocks/>
                </p:cNvSpPr>
                <p:nvPr/>
              </p:nvSpPr>
              <p:spPr bwMode="auto">
                <a:xfrm>
                  <a:off x="4028451" y="2716307"/>
                  <a:ext cx="479463" cy="172243"/>
                </a:xfrm>
                <a:custGeom>
                  <a:avLst/>
                  <a:gdLst/>
                  <a:ahLst/>
                  <a:cxnLst>
                    <a:cxn ang="0">
                      <a:pos x="284" y="6"/>
                    </a:cxn>
                    <a:cxn ang="0">
                      <a:pos x="284" y="15"/>
                    </a:cxn>
                    <a:cxn ang="0">
                      <a:pos x="284" y="22"/>
                    </a:cxn>
                    <a:cxn ang="0">
                      <a:pos x="284" y="75"/>
                    </a:cxn>
                    <a:cxn ang="0">
                      <a:pos x="37" y="75"/>
                    </a:cxn>
                    <a:cxn ang="0">
                      <a:pos x="15" y="0"/>
                    </a:cxn>
                    <a:cxn ang="0">
                      <a:pos x="0" y="0"/>
                    </a:cxn>
                    <a:cxn ang="0">
                      <a:pos x="284" y="6"/>
                    </a:cxn>
                  </a:cxnLst>
                  <a:rect l="0" t="0" r="r" b="b"/>
                  <a:pathLst>
                    <a:path w="285" h="76">
                      <a:moveTo>
                        <a:pt x="284" y="6"/>
                      </a:moveTo>
                      <a:lnTo>
                        <a:pt x="284" y="15"/>
                      </a:lnTo>
                      <a:lnTo>
                        <a:pt x="284" y="22"/>
                      </a:lnTo>
                      <a:lnTo>
                        <a:pt x="284" y="75"/>
                      </a:lnTo>
                      <a:lnTo>
                        <a:pt x="37" y="75"/>
                      </a:lnTo>
                      <a:lnTo>
                        <a:pt x="15" y="0"/>
                      </a:lnTo>
                      <a:lnTo>
                        <a:pt x="0" y="0"/>
                      </a:lnTo>
                      <a:lnTo>
                        <a:pt x="284" y="6"/>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5" name="Freeform 230">
                  <a:extLst>
                    <a:ext uri="{FF2B5EF4-FFF2-40B4-BE49-F238E27FC236}">
                      <a16:creationId xmlns:a16="http://schemas.microsoft.com/office/drawing/2014/main" id="{4BDD5305-946F-4B7B-ADE0-C62ADDF0F7AE}"/>
                    </a:ext>
                  </a:extLst>
                </p:cNvPr>
                <p:cNvSpPr>
                  <a:spLocks/>
                </p:cNvSpPr>
                <p:nvPr/>
              </p:nvSpPr>
              <p:spPr bwMode="auto">
                <a:xfrm>
                  <a:off x="3399647" y="2266979"/>
                  <a:ext cx="400863" cy="486772"/>
                </a:xfrm>
                <a:custGeom>
                  <a:avLst/>
                  <a:gdLst/>
                  <a:ahLst/>
                  <a:cxnLst>
                    <a:cxn ang="0">
                      <a:pos x="175" y="0"/>
                    </a:cxn>
                    <a:cxn ang="0">
                      <a:pos x="190" y="38"/>
                    </a:cxn>
                    <a:cxn ang="0">
                      <a:pos x="184" y="54"/>
                    </a:cxn>
                    <a:cxn ang="0">
                      <a:pos x="154" y="76"/>
                    </a:cxn>
                    <a:cxn ang="0">
                      <a:pos x="211" y="123"/>
                    </a:cxn>
                    <a:cxn ang="0">
                      <a:pos x="235" y="193"/>
                    </a:cxn>
                    <a:cxn ang="0">
                      <a:pos x="220" y="206"/>
                    </a:cxn>
                    <a:cxn ang="0">
                      <a:pos x="159" y="215"/>
                    </a:cxn>
                    <a:cxn ang="0">
                      <a:pos x="148" y="206"/>
                    </a:cxn>
                    <a:cxn ang="0">
                      <a:pos x="133" y="215"/>
                    </a:cxn>
                    <a:cxn ang="0">
                      <a:pos x="57" y="215"/>
                    </a:cxn>
                    <a:cxn ang="0">
                      <a:pos x="0" y="184"/>
                    </a:cxn>
                    <a:cxn ang="0">
                      <a:pos x="15" y="168"/>
                    </a:cxn>
                    <a:cxn ang="0">
                      <a:pos x="0" y="139"/>
                    </a:cxn>
                    <a:cxn ang="0">
                      <a:pos x="15" y="123"/>
                    </a:cxn>
                    <a:cxn ang="0">
                      <a:pos x="21" y="130"/>
                    </a:cxn>
                    <a:cxn ang="0">
                      <a:pos x="51" y="108"/>
                    </a:cxn>
                    <a:cxn ang="0">
                      <a:pos x="81" y="60"/>
                    </a:cxn>
                    <a:cxn ang="0">
                      <a:pos x="103" y="48"/>
                    </a:cxn>
                    <a:cxn ang="0">
                      <a:pos x="133" y="48"/>
                    </a:cxn>
                    <a:cxn ang="0">
                      <a:pos x="133" y="32"/>
                    </a:cxn>
                    <a:cxn ang="0">
                      <a:pos x="148" y="38"/>
                    </a:cxn>
                    <a:cxn ang="0">
                      <a:pos x="154" y="16"/>
                    </a:cxn>
                    <a:cxn ang="0">
                      <a:pos x="175" y="0"/>
                    </a:cxn>
                  </a:cxnLst>
                  <a:rect l="0" t="0" r="r" b="b"/>
                  <a:pathLst>
                    <a:path w="236" h="216">
                      <a:moveTo>
                        <a:pt x="175" y="0"/>
                      </a:moveTo>
                      <a:lnTo>
                        <a:pt x="190" y="38"/>
                      </a:lnTo>
                      <a:lnTo>
                        <a:pt x="184" y="54"/>
                      </a:lnTo>
                      <a:lnTo>
                        <a:pt x="154" y="76"/>
                      </a:lnTo>
                      <a:lnTo>
                        <a:pt x="211" y="123"/>
                      </a:lnTo>
                      <a:lnTo>
                        <a:pt x="235" y="193"/>
                      </a:lnTo>
                      <a:lnTo>
                        <a:pt x="220" y="206"/>
                      </a:lnTo>
                      <a:lnTo>
                        <a:pt x="159" y="215"/>
                      </a:lnTo>
                      <a:lnTo>
                        <a:pt x="148" y="206"/>
                      </a:lnTo>
                      <a:lnTo>
                        <a:pt x="133" y="215"/>
                      </a:lnTo>
                      <a:lnTo>
                        <a:pt x="57" y="215"/>
                      </a:lnTo>
                      <a:lnTo>
                        <a:pt x="0" y="184"/>
                      </a:lnTo>
                      <a:lnTo>
                        <a:pt x="15" y="168"/>
                      </a:lnTo>
                      <a:lnTo>
                        <a:pt x="0" y="139"/>
                      </a:lnTo>
                      <a:lnTo>
                        <a:pt x="15" y="123"/>
                      </a:lnTo>
                      <a:lnTo>
                        <a:pt x="21" y="130"/>
                      </a:lnTo>
                      <a:lnTo>
                        <a:pt x="51" y="108"/>
                      </a:lnTo>
                      <a:lnTo>
                        <a:pt x="81" y="60"/>
                      </a:lnTo>
                      <a:lnTo>
                        <a:pt x="103" y="48"/>
                      </a:lnTo>
                      <a:lnTo>
                        <a:pt x="133" y="48"/>
                      </a:lnTo>
                      <a:lnTo>
                        <a:pt x="133" y="32"/>
                      </a:lnTo>
                      <a:lnTo>
                        <a:pt x="148" y="38"/>
                      </a:lnTo>
                      <a:lnTo>
                        <a:pt x="154" y="16"/>
                      </a:lnTo>
                      <a:lnTo>
                        <a:pt x="175"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6" name="Freeform 231">
                  <a:extLst>
                    <a:ext uri="{FF2B5EF4-FFF2-40B4-BE49-F238E27FC236}">
                      <a16:creationId xmlns:a16="http://schemas.microsoft.com/office/drawing/2014/main" id="{112FD845-8829-1DCD-6C14-3C8CA2041B59}"/>
                    </a:ext>
                  </a:extLst>
                </p:cNvPr>
                <p:cNvSpPr>
                  <a:spLocks/>
                </p:cNvSpPr>
                <p:nvPr/>
              </p:nvSpPr>
              <p:spPr bwMode="auto">
                <a:xfrm>
                  <a:off x="2220639" y="2970927"/>
                  <a:ext cx="518763" cy="404395"/>
                </a:xfrm>
                <a:custGeom>
                  <a:avLst/>
                  <a:gdLst/>
                  <a:ahLst/>
                  <a:cxnLst>
                    <a:cxn ang="0">
                      <a:pos x="126" y="177"/>
                    </a:cxn>
                    <a:cxn ang="0">
                      <a:pos x="102" y="171"/>
                    </a:cxn>
                    <a:cxn ang="0">
                      <a:pos x="45" y="95"/>
                    </a:cxn>
                    <a:cxn ang="0">
                      <a:pos x="8" y="102"/>
                    </a:cxn>
                    <a:cxn ang="0">
                      <a:pos x="0" y="95"/>
                    </a:cxn>
                    <a:cxn ang="0">
                      <a:pos x="14" y="70"/>
                    </a:cxn>
                    <a:cxn ang="0">
                      <a:pos x="8" y="70"/>
                    </a:cxn>
                    <a:cxn ang="0">
                      <a:pos x="23" y="54"/>
                    </a:cxn>
                    <a:cxn ang="0">
                      <a:pos x="14" y="42"/>
                    </a:cxn>
                    <a:cxn ang="0">
                      <a:pos x="30" y="32"/>
                    </a:cxn>
                    <a:cxn ang="0">
                      <a:pos x="126" y="16"/>
                    </a:cxn>
                    <a:cxn ang="0">
                      <a:pos x="132" y="26"/>
                    </a:cxn>
                    <a:cxn ang="0">
                      <a:pos x="147" y="9"/>
                    </a:cxn>
                    <a:cxn ang="0">
                      <a:pos x="189" y="0"/>
                    </a:cxn>
                    <a:cxn ang="0">
                      <a:pos x="219" y="54"/>
                    </a:cxn>
                    <a:cxn ang="0">
                      <a:pos x="249" y="54"/>
                    </a:cxn>
                    <a:cxn ang="0">
                      <a:pos x="249" y="86"/>
                    </a:cxn>
                    <a:cxn ang="0">
                      <a:pos x="286" y="124"/>
                    </a:cxn>
                    <a:cxn ang="0">
                      <a:pos x="280" y="139"/>
                    </a:cxn>
                    <a:cxn ang="0">
                      <a:pos x="307" y="171"/>
                    </a:cxn>
                    <a:cxn ang="0">
                      <a:pos x="126" y="177"/>
                    </a:cxn>
                  </a:cxnLst>
                  <a:rect l="0" t="0" r="r" b="b"/>
                  <a:pathLst>
                    <a:path w="308" h="178">
                      <a:moveTo>
                        <a:pt x="126" y="177"/>
                      </a:moveTo>
                      <a:lnTo>
                        <a:pt x="102" y="171"/>
                      </a:lnTo>
                      <a:lnTo>
                        <a:pt x="45" y="95"/>
                      </a:lnTo>
                      <a:lnTo>
                        <a:pt x="8" y="102"/>
                      </a:lnTo>
                      <a:lnTo>
                        <a:pt x="0" y="95"/>
                      </a:lnTo>
                      <a:lnTo>
                        <a:pt x="14" y="70"/>
                      </a:lnTo>
                      <a:lnTo>
                        <a:pt x="8" y="70"/>
                      </a:lnTo>
                      <a:lnTo>
                        <a:pt x="23" y="54"/>
                      </a:lnTo>
                      <a:lnTo>
                        <a:pt x="14" y="42"/>
                      </a:lnTo>
                      <a:lnTo>
                        <a:pt x="30" y="32"/>
                      </a:lnTo>
                      <a:lnTo>
                        <a:pt x="126" y="16"/>
                      </a:lnTo>
                      <a:lnTo>
                        <a:pt x="132" y="26"/>
                      </a:lnTo>
                      <a:lnTo>
                        <a:pt x="147" y="9"/>
                      </a:lnTo>
                      <a:lnTo>
                        <a:pt x="189" y="0"/>
                      </a:lnTo>
                      <a:lnTo>
                        <a:pt x="219" y="54"/>
                      </a:lnTo>
                      <a:lnTo>
                        <a:pt x="249" y="54"/>
                      </a:lnTo>
                      <a:lnTo>
                        <a:pt x="249" y="86"/>
                      </a:lnTo>
                      <a:lnTo>
                        <a:pt x="286" y="124"/>
                      </a:lnTo>
                      <a:lnTo>
                        <a:pt x="280" y="139"/>
                      </a:lnTo>
                      <a:lnTo>
                        <a:pt x="307" y="171"/>
                      </a:lnTo>
                      <a:lnTo>
                        <a:pt x="126" y="17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7" name="Freeform 232">
                  <a:extLst>
                    <a:ext uri="{FF2B5EF4-FFF2-40B4-BE49-F238E27FC236}">
                      <a16:creationId xmlns:a16="http://schemas.microsoft.com/office/drawing/2014/main" id="{265116FB-FB25-22FB-D097-2A52DF8BB0F4}"/>
                    </a:ext>
                  </a:extLst>
                </p:cNvPr>
                <p:cNvSpPr>
                  <a:spLocks/>
                </p:cNvSpPr>
                <p:nvPr/>
              </p:nvSpPr>
              <p:spPr bwMode="auto">
                <a:xfrm>
                  <a:off x="2857304" y="2132181"/>
                  <a:ext cx="455883" cy="449328"/>
                </a:xfrm>
                <a:custGeom>
                  <a:avLst/>
                  <a:gdLst/>
                  <a:ahLst/>
                  <a:cxnLst>
                    <a:cxn ang="0">
                      <a:pos x="29" y="98"/>
                    </a:cxn>
                    <a:cxn ang="0">
                      <a:pos x="14" y="76"/>
                    </a:cxn>
                    <a:cxn ang="0">
                      <a:pos x="45" y="60"/>
                    </a:cxn>
                    <a:cxn ang="0">
                      <a:pos x="75" y="76"/>
                    </a:cxn>
                    <a:cxn ang="0">
                      <a:pos x="90" y="29"/>
                    </a:cxn>
                    <a:cxn ang="0">
                      <a:pos x="141" y="7"/>
                    </a:cxn>
                    <a:cxn ang="0">
                      <a:pos x="162" y="0"/>
                    </a:cxn>
                    <a:cxn ang="0">
                      <a:pos x="177" y="13"/>
                    </a:cxn>
                    <a:cxn ang="0">
                      <a:pos x="168" y="29"/>
                    </a:cxn>
                    <a:cxn ang="0">
                      <a:pos x="177" y="54"/>
                    </a:cxn>
                    <a:cxn ang="0">
                      <a:pos x="189" y="60"/>
                    </a:cxn>
                    <a:cxn ang="0">
                      <a:pos x="219" y="44"/>
                    </a:cxn>
                    <a:cxn ang="0">
                      <a:pos x="234" y="60"/>
                    </a:cxn>
                    <a:cxn ang="0">
                      <a:pos x="228" y="76"/>
                    </a:cxn>
                    <a:cxn ang="0">
                      <a:pos x="249" y="92"/>
                    </a:cxn>
                    <a:cxn ang="0">
                      <a:pos x="270" y="129"/>
                    </a:cxn>
                    <a:cxn ang="0">
                      <a:pos x="234" y="136"/>
                    </a:cxn>
                    <a:cxn ang="0">
                      <a:pos x="219" y="136"/>
                    </a:cxn>
                    <a:cxn ang="0">
                      <a:pos x="141" y="174"/>
                    </a:cxn>
                    <a:cxn ang="0">
                      <a:pos x="126" y="168"/>
                    </a:cxn>
                    <a:cxn ang="0">
                      <a:pos x="117" y="183"/>
                    </a:cxn>
                    <a:cxn ang="0">
                      <a:pos x="111" y="174"/>
                    </a:cxn>
                    <a:cxn ang="0">
                      <a:pos x="75" y="199"/>
                    </a:cxn>
                    <a:cxn ang="0">
                      <a:pos x="51" y="183"/>
                    </a:cxn>
                    <a:cxn ang="0">
                      <a:pos x="39" y="199"/>
                    </a:cxn>
                    <a:cxn ang="0">
                      <a:pos x="23" y="168"/>
                    </a:cxn>
                    <a:cxn ang="0">
                      <a:pos x="0" y="168"/>
                    </a:cxn>
                    <a:cxn ang="0">
                      <a:pos x="0" y="136"/>
                    </a:cxn>
                    <a:cxn ang="0">
                      <a:pos x="29" y="98"/>
                    </a:cxn>
                  </a:cxnLst>
                  <a:rect l="0" t="0" r="r" b="b"/>
                  <a:pathLst>
                    <a:path w="271" h="200">
                      <a:moveTo>
                        <a:pt x="29" y="98"/>
                      </a:moveTo>
                      <a:lnTo>
                        <a:pt x="14" y="76"/>
                      </a:lnTo>
                      <a:lnTo>
                        <a:pt x="45" y="60"/>
                      </a:lnTo>
                      <a:lnTo>
                        <a:pt x="75" y="76"/>
                      </a:lnTo>
                      <a:lnTo>
                        <a:pt x="90" y="29"/>
                      </a:lnTo>
                      <a:lnTo>
                        <a:pt x="141" y="7"/>
                      </a:lnTo>
                      <a:lnTo>
                        <a:pt x="162" y="0"/>
                      </a:lnTo>
                      <a:lnTo>
                        <a:pt x="177" y="13"/>
                      </a:lnTo>
                      <a:lnTo>
                        <a:pt x="168" y="29"/>
                      </a:lnTo>
                      <a:lnTo>
                        <a:pt x="177" y="54"/>
                      </a:lnTo>
                      <a:lnTo>
                        <a:pt x="189" y="60"/>
                      </a:lnTo>
                      <a:lnTo>
                        <a:pt x="219" y="44"/>
                      </a:lnTo>
                      <a:lnTo>
                        <a:pt x="234" y="60"/>
                      </a:lnTo>
                      <a:lnTo>
                        <a:pt x="228" y="76"/>
                      </a:lnTo>
                      <a:lnTo>
                        <a:pt x="249" y="92"/>
                      </a:lnTo>
                      <a:lnTo>
                        <a:pt x="270" y="129"/>
                      </a:lnTo>
                      <a:lnTo>
                        <a:pt x="234" y="136"/>
                      </a:lnTo>
                      <a:lnTo>
                        <a:pt x="219" y="136"/>
                      </a:lnTo>
                      <a:lnTo>
                        <a:pt x="141" y="174"/>
                      </a:lnTo>
                      <a:lnTo>
                        <a:pt x="126" y="168"/>
                      </a:lnTo>
                      <a:lnTo>
                        <a:pt x="117" y="183"/>
                      </a:lnTo>
                      <a:lnTo>
                        <a:pt x="111" y="174"/>
                      </a:lnTo>
                      <a:lnTo>
                        <a:pt x="75" y="199"/>
                      </a:lnTo>
                      <a:lnTo>
                        <a:pt x="51" y="183"/>
                      </a:lnTo>
                      <a:lnTo>
                        <a:pt x="39" y="199"/>
                      </a:lnTo>
                      <a:lnTo>
                        <a:pt x="23" y="168"/>
                      </a:lnTo>
                      <a:lnTo>
                        <a:pt x="0" y="168"/>
                      </a:lnTo>
                      <a:lnTo>
                        <a:pt x="0" y="136"/>
                      </a:lnTo>
                      <a:lnTo>
                        <a:pt x="29" y="9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8" name="Freeform 233">
                  <a:extLst>
                    <a:ext uri="{FF2B5EF4-FFF2-40B4-BE49-F238E27FC236}">
                      <a16:creationId xmlns:a16="http://schemas.microsoft.com/office/drawing/2014/main" id="{98A9C5B6-1EEF-7DE4-E1D8-58867EABF070}"/>
                    </a:ext>
                  </a:extLst>
                </p:cNvPr>
                <p:cNvSpPr>
                  <a:spLocks/>
                </p:cNvSpPr>
                <p:nvPr/>
              </p:nvSpPr>
              <p:spPr bwMode="auto">
                <a:xfrm>
                  <a:off x="7408272" y="2132181"/>
                  <a:ext cx="534483" cy="479284"/>
                </a:xfrm>
                <a:custGeom>
                  <a:avLst/>
                  <a:gdLst/>
                  <a:ahLst/>
                  <a:cxnLst>
                    <a:cxn ang="0">
                      <a:pos x="211" y="212"/>
                    </a:cxn>
                    <a:cxn ang="0">
                      <a:pos x="118" y="168"/>
                    </a:cxn>
                    <a:cxn ang="0">
                      <a:pos x="96" y="152"/>
                    </a:cxn>
                    <a:cxn ang="0">
                      <a:pos x="72" y="152"/>
                    </a:cxn>
                    <a:cxn ang="0">
                      <a:pos x="72" y="145"/>
                    </a:cxn>
                    <a:cxn ang="0">
                      <a:pos x="31" y="129"/>
                    </a:cxn>
                    <a:cxn ang="0">
                      <a:pos x="31" y="76"/>
                    </a:cxn>
                    <a:cxn ang="0">
                      <a:pos x="15" y="60"/>
                    </a:cxn>
                    <a:cxn ang="0">
                      <a:pos x="0" y="28"/>
                    </a:cxn>
                    <a:cxn ang="0">
                      <a:pos x="45" y="0"/>
                    </a:cxn>
                    <a:cxn ang="0">
                      <a:pos x="45" y="6"/>
                    </a:cxn>
                    <a:cxn ang="0">
                      <a:pos x="103" y="28"/>
                    </a:cxn>
                    <a:cxn ang="0">
                      <a:pos x="109" y="67"/>
                    </a:cxn>
                    <a:cxn ang="0">
                      <a:pos x="133" y="60"/>
                    </a:cxn>
                    <a:cxn ang="0">
                      <a:pos x="139" y="76"/>
                    </a:cxn>
                    <a:cxn ang="0">
                      <a:pos x="145" y="67"/>
                    </a:cxn>
                    <a:cxn ang="0">
                      <a:pos x="153" y="76"/>
                    </a:cxn>
                    <a:cxn ang="0">
                      <a:pos x="175" y="60"/>
                    </a:cxn>
                    <a:cxn ang="0">
                      <a:pos x="190" y="67"/>
                    </a:cxn>
                    <a:cxn ang="0">
                      <a:pos x="175" y="108"/>
                    </a:cxn>
                    <a:cxn ang="0">
                      <a:pos x="205" y="108"/>
                    </a:cxn>
                    <a:cxn ang="0">
                      <a:pos x="226" y="82"/>
                    </a:cxn>
                    <a:cxn ang="0">
                      <a:pos x="235" y="92"/>
                    </a:cxn>
                    <a:cxn ang="0">
                      <a:pos x="256" y="129"/>
                    </a:cxn>
                    <a:cxn ang="0">
                      <a:pos x="277" y="108"/>
                    </a:cxn>
                    <a:cxn ang="0">
                      <a:pos x="286" y="92"/>
                    </a:cxn>
                    <a:cxn ang="0">
                      <a:pos x="313" y="108"/>
                    </a:cxn>
                    <a:cxn ang="0">
                      <a:pos x="277" y="183"/>
                    </a:cxn>
                    <a:cxn ang="0">
                      <a:pos x="211" y="212"/>
                    </a:cxn>
                  </a:cxnLst>
                  <a:rect l="0" t="0" r="r" b="b"/>
                  <a:pathLst>
                    <a:path w="314" h="213">
                      <a:moveTo>
                        <a:pt x="211" y="212"/>
                      </a:moveTo>
                      <a:lnTo>
                        <a:pt x="118" y="168"/>
                      </a:lnTo>
                      <a:lnTo>
                        <a:pt x="96" y="152"/>
                      </a:lnTo>
                      <a:lnTo>
                        <a:pt x="72" y="152"/>
                      </a:lnTo>
                      <a:lnTo>
                        <a:pt x="72" y="145"/>
                      </a:lnTo>
                      <a:lnTo>
                        <a:pt x="31" y="129"/>
                      </a:lnTo>
                      <a:lnTo>
                        <a:pt x="31" y="76"/>
                      </a:lnTo>
                      <a:lnTo>
                        <a:pt x="15" y="60"/>
                      </a:lnTo>
                      <a:lnTo>
                        <a:pt x="0" y="28"/>
                      </a:lnTo>
                      <a:lnTo>
                        <a:pt x="45" y="0"/>
                      </a:lnTo>
                      <a:lnTo>
                        <a:pt x="45" y="6"/>
                      </a:lnTo>
                      <a:lnTo>
                        <a:pt x="103" y="28"/>
                      </a:lnTo>
                      <a:lnTo>
                        <a:pt x="109" y="67"/>
                      </a:lnTo>
                      <a:lnTo>
                        <a:pt x="133" y="60"/>
                      </a:lnTo>
                      <a:lnTo>
                        <a:pt x="139" y="76"/>
                      </a:lnTo>
                      <a:lnTo>
                        <a:pt x="145" y="67"/>
                      </a:lnTo>
                      <a:lnTo>
                        <a:pt x="153" y="76"/>
                      </a:lnTo>
                      <a:lnTo>
                        <a:pt x="175" y="60"/>
                      </a:lnTo>
                      <a:lnTo>
                        <a:pt x="190" y="67"/>
                      </a:lnTo>
                      <a:lnTo>
                        <a:pt x="175" y="108"/>
                      </a:lnTo>
                      <a:lnTo>
                        <a:pt x="205" y="108"/>
                      </a:lnTo>
                      <a:lnTo>
                        <a:pt x="226" y="82"/>
                      </a:lnTo>
                      <a:lnTo>
                        <a:pt x="235" y="92"/>
                      </a:lnTo>
                      <a:lnTo>
                        <a:pt x="256" y="129"/>
                      </a:lnTo>
                      <a:lnTo>
                        <a:pt x="277" y="108"/>
                      </a:lnTo>
                      <a:lnTo>
                        <a:pt x="286" y="92"/>
                      </a:lnTo>
                      <a:lnTo>
                        <a:pt x="313" y="108"/>
                      </a:lnTo>
                      <a:lnTo>
                        <a:pt x="277" y="183"/>
                      </a:lnTo>
                      <a:lnTo>
                        <a:pt x="211" y="21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09" name="Freeform 234">
                  <a:extLst>
                    <a:ext uri="{FF2B5EF4-FFF2-40B4-BE49-F238E27FC236}">
                      <a16:creationId xmlns:a16="http://schemas.microsoft.com/office/drawing/2014/main" id="{3D119E42-0859-13BC-5404-AD72860CD936}"/>
                    </a:ext>
                  </a:extLst>
                </p:cNvPr>
                <p:cNvSpPr>
                  <a:spLocks/>
                </p:cNvSpPr>
                <p:nvPr/>
              </p:nvSpPr>
              <p:spPr bwMode="auto">
                <a:xfrm>
                  <a:off x="4421453" y="2768729"/>
                  <a:ext cx="408723" cy="591616"/>
                </a:xfrm>
                <a:custGeom>
                  <a:avLst/>
                  <a:gdLst/>
                  <a:ahLst/>
                  <a:cxnLst>
                    <a:cxn ang="0">
                      <a:pos x="60" y="208"/>
                    </a:cxn>
                    <a:cxn ang="0">
                      <a:pos x="9" y="240"/>
                    </a:cxn>
                    <a:cxn ang="0">
                      <a:pos x="0" y="224"/>
                    </a:cxn>
                    <a:cxn ang="0">
                      <a:pos x="9" y="208"/>
                    </a:cxn>
                    <a:cxn ang="0">
                      <a:pos x="0" y="193"/>
                    </a:cxn>
                    <a:cxn ang="0">
                      <a:pos x="9" y="193"/>
                    </a:cxn>
                    <a:cxn ang="0">
                      <a:pos x="21" y="177"/>
                    </a:cxn>
                    <a:cxn ang="0">
                      <a:pos x="21" y="133"/>
                    </a:cxn>
                    <a:cxn ang="0">
                      <a:pos x="36" y="92"/>
                    </a:cxn>
                    <a:cxn ang="0">
                      <a:pos x="66" y="79"/>
                    </a:cxn>
                    <a:cxn ang="0">
                      <a:pos x="51" y="69"/>
                    </a:cxn>
                    <a:cxn ang="0">
                      <a:pos x="36" y="79"/>
                    </a:cxn>
                    <a:cxn ang="0">
                      <a:pos x="51" y="53"/>
                    </a:cxn>
                    <a:cxn ang="0">
                      <a:pos x="51" y="0"/>
                    </a:cxn>
                    <a:cxn ang="0">
                      <a:pos x="133" y="9"/>
                    </a:cxn>
                    <a:cxn ang="0">
                      <a:pos x="148" y="53"/>
                    </a:cxn>
                    <a:cxn ang="0">
                      <a:pos x="139" y="53"/>
                    </a:cxn>
                    <a:cxn ang="0">
                      <a:pos x="175" y="85"/>
                    </a:cxn>
                    <a:cxn ang="0">
                      <a:pos x="190" y="133"/>
                    </a:cxn>
                    <a:cxn ang="0">
                      <a:pos x="241" y="161"/>
                    </a:cxn>
                    <a:cxn ang="0">
                      <a:pos x="148" y="240"/>
                    </a:cxn>
                    <a:cxn ang="0">
                      <a:pos x="103" y="262"/>
                    </a:cxn>
                    <a:cxn ang="0">
                      <a:pos x="60" y="208"/>
                    </a:cxn>
                  </a:cxnLst>
                  <a:rect l="0" t="0" r="r" b="b"/>
                  <a:pathLst>
                    <a:path w="242" h="263">
                      <a:moveTo>
                        <a:pt x="60" y="208"/>
                      </a:moveTo>
                      <a:lnTo>
                        <a:pt x="9" y="240"/>
                      </a:lnTo>
                      <a:lnTo>
                        <a:pt x="0" y="224"/>
                      </a:lnTo>
                      <a:lnTo>
                        <a:pt x="9" y="208"/>
                      </a:lnTo>
                      <a:lnTo>
                        <a:pt x="0" y="193"/>
                      </a:lnTo>
                      <a:lnTo>
                        <a:pt x="9" y="193"/>
                      </a:lnTo>
                      <a:lnTo>
                        <a:pt x="21" y="177"/>
                      </a:lnTo>
                      <a:lnTo>
                        <a:pt x="21" y="133"/>
                      </a:lnTo>
                      <a:lnTo>
                        <a:pt x="36" y="92"/>
                      </a:lnTo>
                      <a:lnTo>
                        <a:pt x="66" y="79"/>
                      </a:lnTo>
                      <a:lnTo>
                        <a:pt x="51" y="69"/>
                      </a:lnTo>
                      <a:lnTo>
                        <a:pt x="36" y="79"/>
                      </a:lnTo>
                      <a:lnTo>
                        <a:pt x="51" y="53"/>
                      </a:lnTo>
                      <a:lnTo>
                        <a:pt x="51" y="0"/>
                      </a:lnTo>
                      <a:lnTo>
                        <a:pt x="133" y="9"/>
                      </a:lnTo>
                      <a:lnTo>
                        <a:pt x="148" y="53"/>
                      </a:lnTo>
                      <a:lnTo>
                        <a:pt x="139" y="53"/>
                      </a:lnTo>
                      <a:lnTo>
                        <a:pt x="175" y="85"/>
                      </a:lnTo>
                      <a:lnTo>
                        <a:pt x="190" y="133"/>
                      </a:lnTo>
                      <a:lnTo>
                        <a:pt x="241" y="161"/>
                      </a:lnTo>
                      <a:lnTo>
                        <a:pt x="148" y="240"/>
                      </a:lnTo>
                      <a:lnTo>
                        <a:pt x="103" y="262"/>
                      </a:lnTo>
                      <a:lnTo>
                        <a:pt x="60" y="20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0" name="Freeform 235">
                  <a:extLst>
                    <a:ext uri="{FF2B5EF4-FFF2-40B4-BE49-F238E27FC236}">
                      <a16:creationId xmlns:a16="http://schemas.microsoft.com/office/drawing/2014/main" id="{13D01AF0-7DE8-8341-3165-D724BE08601B}"/>
                    </a:ext>
                  </a:extLst>
                </p:cNvPr>
                <p:cNvSpPr>
                  <a:spLocks/>
                </p:cNvSpPr>
                <p:nvPr/>
              </p:nvSpPr>
              <p:spPr bwMode="auto">
                <a:xfrm>
                  <a:off x="3305326" y="2027337"/>
                  <a:ext cx="353703" cy="374440"/>
                </a:xfrm>
                <a:custGeom>
                  <a:avLst/>
                  <a:gdLst/>
                  <a:ahLst/>
                  <a:cxnLst>
                    <a:cxn ang="0">
                      <a:pos x="27" y="22"/>
                    </a:cxn>
                    <a:cxn ang="0">
                      <a:pos x="57" y="15"/>
                    </a:cxn>
                    <a:cxn ang="0">
                      <a:pos x="87" y="15"/>
                    </a:cxn>
                    <a:cxn ang="0">
                      <a:pos x="102" y="0"/>
                    </a:cxn>
                    <a:cxn ang="0">
                      <a:pos x="114" y="6"/>
                    </a:cxn>
                    <a:cxn ang="0">
                      <a:pos x="129" y="6"/>
                    </a:cxn>
                    <a:cxn ang="0">
                      <a:pos x="145" y="31"/>
                    </a:cxn>
                    <a:cxn ang="0">
                      <a:pos x="160" y="31"/>
                    </a:cxn>
                    <a:cxn ang="0">
                      <a:pos x="181" y="75"/>
                    </a:cxn>
                    <a:cxn ang="0">
                      <a:pos x="175" y="91"/>
                    </a:cxn>
                    <a:cxn ang="0">
                      <a:pos x="181" y="101"/>
                    </a:cxn>
                    <a:cxn ang="0">
                      <a:pos x="211" y="123"/>
                    </a:cxn>
                    <a:cxn ang="0">
                      <a:pos x="205" y="145"/>
                    </a:cxn>
                    <a:cxn ang="0">
                      <a:pos x="190" y="139"/>
                    </a:cxn>
                    <a:cxn ang="0">
                      <a:pos x="190" y="155"/>
                    </a:cxn>
                    <a:cxn ang="0">
                      <a:pos x="160" y="155"/>
                    </a:cxn>
                    <a:cxn ang="0">
                      <a:pos x="138" y="167"/>
                    </a:cxn>
                    <a:cxn ang="0">
                      <a:pos x="129" y="113"/>
                    </a:cxn>
                    <a:cxn ang="0">
                      <a:pos x="124" y="123"/>
                    </a:cxn>
                    <a:cxn ang="0">
                      <a:pos x="108" y="107"/>
                    </a:cxn>
                    <a:cxn ang="0">
                      <a:pos x="108" y="75"/>
                    </a:cxn>
                    <a:cxn ang="0">
                      <a:pos x="78" y="75"/>
                    </a:cxn>
                    <a:cxn ang="0">
                      <a:pos x="78" y="91"/>
                    </a:cxn>
                    <a:cxn ang="0">
                      <a:pos x="57" y="60"/>
                    </a:cxn>
                    <a:cxn ang="0">
                      <a:pos x="51" y="69"/>
                    </a:cxn>
                    <a:cxn ang="0">
                      <a:pos x="42" y="69"/>
                    </a:cxn>
                    <a:cxn ang="0">
                      <a:pos x="27" y="38"/>
                    </a:cxn>
                    <a:cxn ang="0">
                      <a:pos x="21" y="47"/>
                    </a:cxn>
                    <a:cxn ang="0">
                      <a:pos x="15" y="38"/>
                    </a:cxn>
                    <a:cxn ang="0">
                      <a:pos x="0" y="47"/>
                    </a:cxn>
                    <a:cxn ang="0">
                      <a:pos x="27" y="22"/>
                    </a:cxn>
                  </a:cxnLst>
                  <a:rect l="0" t="0" r="r" b="b"/>
                  <a:pathLst>
                    <a:path w="212" h="168">
                      <a:moveTo>
                        <a:pt x="27" y="22"/>
                      </a:moveTo>
                      <a:lnTo>
                        <a:pt x="57" y="15"/>
                      </a:lnTo>
                      <a:lnTo>
                        <a:pt x="87" y="15"/>
                      </a:lnTo>
                      <a:lnTo>
                        <a:pt x="102" y="0"/>
                      </a:lnTo>
                      <a:lnTo>
                        <a:pt x="114" y="6"/>
                      </a:lnTo>
                      <a:lnTo>
                        <a:pt x="129" y="6"/>
                      </a:lnTo>
                      <a:lnTo>
                        <a:pt x="145" y="31"/>
                      </a:lnTo>
                      <a:lnTo>
                        <a:pt x="160" y="31"/>
                      </a:lnTo>
                      <a:lnTo>
                        <a:pt x="181" y="75"/>
                      </a:lnTo>
                      <a:lnTo>
                        <a:pt x="175" y="91"/>
                      </a:lnTo>
                      <a:lnTo>
                        <a:pt x="181" y="101"/>
                      </a:lnTo>
                      <a:lnTo>
                        <a:pt x="211" y="123"/>
                      </a:lnTo>
                      <a:lnTo>
                        <a:pt x="205" y="145"/>
                      </a:lnTo>
                      <a:lnTo>
                        <a:pt x="190" y="139"/>
                      </a:lnTo>
                      <a:lnTo>
                        <a:pt x="190" y="155"/>
                      </a:lnTo>
                      <a:lnTo>
                        <a:pt x="160" y="155"/>
                      </a:lnTo>
                      <a:lnTo>
                        <a:pt x="138" y="167"/>
                      </a:lnTo>
                      <a:lnTo>
                        <a:pt x="129" y="113"/>
                      </a:lnTo>
                      <a:lnTo>
                        <a:pt x="124" y="123"/>
                      </a:lnTo>
                      <a:lnTo>
                        <a:pt x="108" y="107"/>
                      </a:lnTo>
                      <a:lnTo>
                        <a:pt x="108" y="75"/>
                      </a:lnTo>
                      <a:lnTo>
                        <a:pt x="78" y="75"/>
                      </a:lnTo>
                      <a:lnTo>
                        <a:pt x="78" y="91"/>
                      </a:lnTo>
                      <a:lnTo>
                        <a:pt x="57" y="60"/>
                      </a:lnTo>
                      <a:lnTo>
                        <a:pt x="51" y="69"/>
                      </a:lnTo>
                      <a:lnTo>
                        <a:pt x="42" y="69"/>
                      </a:lnTo>
                      <a:lnTo>
                        <a:pt x="27" y="38"/>
                      </a:lnTo>
                      <a:lnTo>
                        <a:pt x="21" y="47"/>
                      </a:lnTo>
                      <a:lnTo>
                        <a:pt x="15" y="38"/>
                      </a:lnTo>
                      <a:lnTo>
                        <a:pt x="0" y="47"/>
                      </a:lnTo>
                      <a:lnTo>
                        <a:pt x="27" y="2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1" name="Freeform 236">
                  <a:extLst>
                    <a:ext uri="{FF2B5EF4-FFF2-40B4-BE49-F238E27FC236}">
                      <a16:creationId xmlns:a16="http://schemas.microsoft.com/office/drawing/2014/main" id="{00C6D4E4-2EC3-B593-2B74-3EDFBBFAC942}"/>
                    </a:ext>
                  </a:extLst>
                </p:cNvPr>
                <p:cNvSpPr>
                  <a:spLocks/>
                </p:cNvSpPr>
                <p:nvPr/>
              </p:nvSpPr>
              <p:spPr bwMode="auto">
                <a:xfrm>
                  <a:off x="5136718" y="2761240"/>
                  <a:ext cx="471603" cy="441840"/>
                </a:xfrm>
                <a:custGeom>
                  <a:avLst/>
                  <a:gdLst/>
                  <a:ahLst/>
                  <a:cxnLst>
                    <a:cxn ang="0">
                      <a:pos x="57" y="10"/>
                    </a:cxn>
                    <a:cxn ang="0">
                      <a:pos x="205" y="0"/>
                    </a:cxn>
                    <a:cxn ang="0">
                      <a:pos x="226" y="124"/>
                    </a:cxn>
                    <a:cxn ang="0">
                      <a:pos x="247" y="140"/>
                    </a:cxn>
                    <a:cxn ang="0">
                      <a:pos x="256" y="161"/>
                    </a:cxn>
                    <a:cxn ang="0">
                      <a:pos x="277" y="177"/>
                    </a:cxn>
                    <a:cxn ang="0">
                      <a:pos x="262" y="187"/>
                    </a:cxn>
                    <a:cxn ang="0">
                      <a:pos x="241" y="177"/>
                    </a:cxn>
                    <a:cxn ang="0">
                      <a:pos x="210" y="177"/>
                    </a:cxn>
                    <a:cxn ang="0">
                      <a:pos x="160" y="171"/>
                    </a:cxn>
                    <a:cxn ang="0">
                      <a:pos x="138" y="177"/>
                    </a:cxn>
                    <a:cxn ang="0">
                      <a:pos x="93" y="187"/>
                    </a:cxn>
                    <a:cxn ang="0">
                      <a:pos x="78" y="193"/>
                    </a:cxn>
                    <a:cxn ang="0">
                      <a:pos x="51" y="193"/>
                    </a:cxn>
                    <a:cxn ang="0">
                      <a:pos x="66" y="177"/>
                    </a:cxn>
                    <a:cxn ang="0">
                      <a:pos x="42" y="133"/>
                    </a:cxn>
                    <a:cxn ang="0">
                      <a:pos x="66" y="70"/>
                    </a:cxn>
                    <a:cxn ang="0">
                      <a:pos x="42" y="54"/>
                    </a:cxn>
                    <a:cxn ang="0">
                      <a:pos x="36" y="26"/>
                    </a:cxn>
                    <a:cxn ang="0">
                      <a:pos x="6" y="26"/>
                    </a:cxn>
                    <a:cxn ang="0">
                      <a:pos x="0" y="10"/>
                    </a:cxn>
                    <a:cxn ang="0">
                      <a:pos x="57" y="10"/>
                    </a:cxn>
                  </a:cxnLst>
                  <a:rect l="0" t="0" r="r" b="b"/>
                  <a:pathLst>
                    <a:path w="278" h="194">
                      <a:moveTo>
                        <a:pt x="57" y="10"/>
                      </a:moveTo>
                      <a:lnTo>
                        <a:pt x="205" y="0"/>
                      </a:lnTo>
                      <a:lnTo>
                        <a:pt x="226" y="124"/>
                      </a:lnTo>
                      <a:lnTo>
                        <a:pt x="247" y="140"/>
                      </a:lnTo>
                      <a:lnTo>
                        <a:pt x="256" y="161"/>
                      </a:lnTo>
                      <a:lnTo>
                        <a:pt x="277" y="177"/>
                      </a:lnTo>
                      <a:lnTo>
                        <a:pt x="262" y="187"/>
                      </a:lnTo>
                      <a:lnTo>
                        <a:pt x="241" y="177"/>
                      </a:lnTo>
                      <a:lnTo>
                        <a:pt x="210" y="177"/>
                      </a:lnTo>
                      <a:lnTo>
                        <a:pt x="160" y="171"/>
                      </a:lnTo>
                      <a:lnTo>
                        <a:pt x="138" y="177"/>
                      </a:lnTo>
                      <a:lnTo>
                        <a:pt x="93" y="187"/>
                      </a:lnTo>
                      <a:lnTo>
                        <a:pt x="78" y="193"/>
                      </a:lnTo>
                      <a:lnTo>
                        <a:pt x="51" y="193"/>
                      </a:lnTo>
                      <a:lnTo>
                        <a:pt x="66" y="177"/>
                      </a:lnTo>
                      <a:lnTo>
                        <a:pt x="42" y="133"/>
                      </a:lnTo>
                      <a:lnTo>
                        <a:pt x="66" y="70"/>
                      </a:lnTo>
                      <a:lnTo>
                        <a:pt x="42" y="54"/>
                      </a:lnTo>
                      <a:lnTo>
                        <a:pt x="36" y="26"/>
                      </a:lnTo>
                      <a:lnTo>
                        <a:pt x="6" y="26"/>
                      </a:lnTo>
                      <a:lnTo>
                        <a:pt x="0" y="10"/>
                      </a:lnTo>
                      <a:lnTo>
                        <a:pt x="57" y="1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2" name="Freeform 237">
                  <a:extLst>
                    <a:ext uri="{FF2B5EF4-FFF2-40B4-BE49-F238E27FC236}">
                      <a16:creationId xmlns:a16="http://schemas.microsoft.com/office/drawing/2014/main" id="{C7C99503-E01C-6E02-E10B-7357852B3B28}"/>
                    </a:ext>
                  </a:extLst>
                </p:cNvPr>
                <p:cNvSpPr>
                  <a:spLocks/>
                </p:cNvSpPr>
                <p:nvPr/>
              </p:nvSpPr>
              <p:spPr bwMode="auto">
                <a:xfrm>
                  <a:off x="5482560" y="2768729"/>
                  <a:ext cx="558064" cy="539194"/>
                </a:xfrm>
                <a:custGeom>
                  <a:avLst/>
                  <a:gdLst/>
                  <a:ahLst/>
                  <a:cxnLst>
                    <a:cxn ang="0">
                      <a:pos x="196" y="0"/>
                    </a:cxn>
                    <a:cxn ang="0">
                      <a:pos x="211" y="9"/>
                    </a:cxn>
                    <a:cxn ang="0">
                      <a:pos x="196" y="25"/>
                    </a:cxn>
                    <a:cxn ang="0">
                      <a:pos x="211" y="48"/>
                    </a:cxn>
                    <a:cxn ang="0">
                      <a:pos x="232" y="63"/>
                    </a:cxn>
                    <a:cxn ang="0">
                      <a:pos x="241" y="85"/>
                    </a:cxn>
                    <a:cxn ang="0">
                      <a:pos x="284" y="107"/>
                    </a:cxn>
                    <a:cxn ang="0">
                      <a:pos x="263" y="133"/>
                    </a:cxn>
                    <a:cxn ang="0">
                      <a:pos x="329" y="161"/>
                    </a:cxn>
                    <a:cxn ang="0">
                      <a:pos x="329" y="177"/>
                    </a:cxn>
                    <a:cxn ang="0">
                      <a:pos x="299" y="177"/>
                    </a:cxn>
                    <a:cxn ang="0">
                      <a:pos x="253" y="155"/>
                    </a:cxn>
                    <a:cxn ang="0">
                      <a:pos x="211" y="187"/>
                    </a:cxn>
                    <a:cxn ang="0">
                      <a:pos x="151" y="240"/>
                    </a:cxn>
                    <a:cxn ang="0">
                      <a:pos x="124" y="231"/>
                    </a:cxn>
                    <a:cxn ang="0">
                      <a:pos x="94" y="231"/>
                    </a:cxn>
                    <a:cxn ang="0">
                      <a:pos x="94" y="199"/>
                    </a:cxn>
                    <a:cxn ang="0">
                      <a:pos x="73" y="177"/>
                    </a:cxn>
                    <a:cxn ang="0">
                      <a:pos x="52" y="161"/>
                    </a:cxn>
                    <a:cxn ang="0">
                      <a:pos x="43" y="139"/>
                    </a:cxn>
                    <a:cxn ang="0">
                      <a:pos x="22" y="123"/>
                    </a:cxn>
                    <a:cxn ang="0">
                      <a:pos x="0" y="0"/>
                    </a:cxn>
                    <a:cxn ang="0">
                      <a:pos x="103" y="0"/>
                    </a:cxn>
                    <a:cxn ang="0">
                      <a:pos x="196" y="0"/>
                    </a:cxn>
                  </a:cxnLst>
                  <a:rect l="0" t="0" r="r" b="b"/>
                  <a:pathLst>
                    <a:path w="330" h="241">
                      <a:moveTo>
                        <a:pt x="196" y="0"/>
                      </a:moveTo>
                      <a:lnTo>
                        <a:pt x="211" y="9"/>
                      </a:lnTo>
                      <a:lnTo>
                        <a:pt x="196" y="25"/>
                      </a:lnTo>
                      <a:lnTo>
                        <a:pt x="211" y="48"/>
                      </a:lnTo>
                      <a:lnTo>
                        <a:pt x="232" y="63"/>
                      </a:lnTo>
                      <a:lnTo>
                        <a:pt x="241" y="85"/>
                      </a:lnTo>
                      <a:lnTo>
                        <a:pt x="284" y="107"/>
                      </a:lnTo>
                      <a:lnTo>
                        <a:pt x="263" y="133"/>
                      </a:lnTo>
                      <a:lnTo>
                        <a:pt x="329" y="161"/>
                      </a:lnTo>
                      <a:lnTo>
                        <a:pt x="329" y="177"/>
                      </a:lnTo>
                      <a:lnTo>
                        <a:pt x="299" y="177"/>
                      </a:lnTo>
                      <a:lnTo>
                        <a:pt x="253" y="155"/>
                      </a:lnTo>
                      <a:lnTo>
                        <a:pt x="211" y="187"/>
                      </a:lnTo>
                      <a:lnTo>
                        <a:pt x="151" y="240"/>
                      </a:lnTo>
                      <a:lnTo>
                        <a:pt x="124" y="231"/>
                      </a:lnTo>
                      <a:lnTo>
                        <a:pt x="94" y="231"/>
                      </a:lnTo>
                      <a:lnTo>
                        <a:pt x="94" y="199"/>
                      </a:lnTo>
                      <a:lnTo>
                        <a:pt x="73" y="177"/>
                      </a:lnTo>
                      <a:lnTo>
                        <a:pt x="52" y="161"/>
                      </a:lnTo>
                      <a:lnTo>
                        <a:pt x="43" y="139"/>
                      </a:lnTo>
                      <a:lnTo>
                        <a:pt x="22" y="123"/>
                      </a:lnTo>
                      <a:lnTo>
                        <a:pt x="0" y="0"/>
                      </a:lnTo>
                      <a:lnTo>
                        <a:pt x="103" y="0"/>
                      </a:lnTo>
                      <a:lnTo>
                        <a:pt x="196"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3" name="Freeform 238">
                  <a:extLst>
                    <a:ext uri="{FF2B5EF4-FFF2-40B4-BE49-F238E27FC236}">
                      <a16:creationId xmlns:a16="http://schemas.microsoft.com/office/drawing/2014/main" id="{26679005-7CF2-6E09-37AC-2FD7272BF60D}"/>
                    </a:ext>
                  </a:extLst>
                </p:cNvPr>
                <p:cNvSpPr>
                  <a:spLocks/>
                </p:cNvSpPr>
                <p:nvPr/>
              </p:nvSpPr>
              <p:spPr bwMode="auto">
                <a:xfrm>
                  <a:off x="6716587" y="1978475"/>
                  <a:ext cx="463744" cy="539195"/>
                </a:xfrm>
                <a:custGeom>
                  <a:avLst/>
                  <a:gdLst/>
                  <a:ahLst/>
                  <a:cxnLst>
                    <a:cxn ang="0">
                      <a:pos x="205" y="177"/>
                    </a:cxn>
                    <a:cxn ang="0">
                      <a:pos x="199" y="190"/>
                    </a:cxn>
                    <a:cxn ang="0">
                      <a:pos x="184" y="183"/>
                    </a:cxn>
                    <a:cxn ang="0">
                      <a:pos x="175" y="183"/>
                    </a:cxn>
                    <a:cxn ang="0">
                      <a:pos x="30" y="237"/>
                    </a:cxn>
                    <a:cxn ang="0">
                      <a:pos x="0" y="222"/>
                    </a:cxn>
                    <a:cxn ang="0">
                      <a:pos x="0" y="199"/>
                    </a:cxn>
                    <a:cxn ang="0">
                      <a:pos x="118" y="0"/>
                    </a:cxn>
                    <a:cxn ang="0">
                      <a:pos x="133" y="16"/>
                    </a:cxn>
                    <a:cxn ang="0">
                      <a:pos x="139" y="6"/>
                    </a:cxn>
                    <a:cxn ang="0">
                      <a:pos x="148" y="6"/>
                    </a:cxn>
                    <a:cxn ang="0">
                      <a:pos x="163" y="6"/>
                    </a:cxn>
                    <a:cxn ang="0">
                      <a:pos x="175" y="28"/>
                    </a:cxn>
                    <a:cxn ang="0">
                      <a:pos x="226" y="28"/>
                    </a:cxn>
                    <a:cxn ang="0">
                      <a:pos x="241" y="22"/>
                    </a:cxn>
                    <a:cxn ang="0">
                      <a:pos x="256" y="38"/>
                    </a:cxn>
                    <a:cxn ang="0">
                      <a:pos x="271" y="22"/>
                    </a:cxn>
                    <a:cxn ang="0">
                      <a:pos x="205" y="177"/>
                    </a:cxn>
                  </a:cxnLst>
                  <a:rect l="0" t="0" r="r" b="b"/>
                  <a:pathLst>
                    <a:path w="272" h="238">
                      <a:moveTo>
                        <a:pt x="205" y="177"/>
                      </a:moveTo>
                      <a:lnTo>
                        <a:pt x="199" y="190"/>
                      </a:lnTo>
                      <a:lnTo>
                        <a:pt x="184" y="183"/>
                      </a:lnTo>
                      <a:lnTo>
                        <a:pt x="175" y="183"/>
                      </a:lnTo>
                      <a:lnTo>
                        <a:pt x="30" y="237"/>
                      </a:lnTo>
                      <a:lnTo>
                        <a:pt x="0" y="222"/>
                      </a:lnTo>
                      <a:lnTo>
                        <a:pt x="0" y="199"/>
                      </a:lnTo>
                      <a:lnTo>
                        <a:pt x="118" y="0"/>
                      </a:lnTo>
                      <a:lnTo>
                        <a:pt x="133" y="16"/>
                      </a:lnTo>
                      <a:lnTo>
                        <a:pt x="139" y="6"/>
                      </a:lnTo>
                      <a:lnTo>
                        <a:pt x="148" y="6"/>
                      </a:lnTo>
                      <a:lnTo>
                        <a:pt x="163" y="6"/>
                      </a:lnTo>
                      <a:lnTo>
                        <a:pt x="175" y="28"/>
                      </a:lnTo>
                      <a:lnTo>
                        <a:pt x="226" y="28"/>
                      </a:lnTo>
                      <a:lnTo>
                        <a:pt x="241" y="22"/>
                      </a:lnTo>
                      <a:lnTo>
                        <a:pt x="256" y="38"/>
                      </a:lnTo>
                      <a:lnTo>
                        <a:pt x="271" y="22"/>
                      </a:lnTo>
                      <a:lnTo>
                        <a:pt x="205" y="17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4" name="Freeform 239">
                  <a:extLst>
                    <a:ext uri="{FF2B5EF4-FFF2-40B4-BE49-F238E27FC236}">
                      <a16:creationId xmlns:a16="http://schemas.microsoft.com/office/drawing/2014/main" id="{D20A1B07-0D3D-8B44-06B2-6F4F87D6581D}"/>
                    </a:ext>
                  </a:extLst>
                </p:cNvPr>
                <p:cNvSpPr>
                  <a:spLocks/>
                </p:cNvSpPr>
                <p:nvPr/>
              </p:nvSpPr>
              <p:spPr bwMode="auto">
                <a:xfrm>
                  <a:off x="7007409" y="1578009"/>
                  <a:ext cx="691684" cy="449328"/>
                </a:xfrm>
                <a:custGeom>
                  <a:avLst/>
                  <a:gdLst/>
                  <a:ahLst/>
                  <a:cxnLst>
                    <a:cxn ang="0">
                      <a:pos x="358" y="0"/>
                    </a:cxn>
                    <a:cxn ang="0">
                      <a:pos x="374" y="15"/>
                    </a:cxn>
                    <a:cxn ang="0">
                      <a:pos x="400" y="15"/>
                    </a:cxn>
                    <a:cxn ang="0">
                      <a:pos x="410" y="31"/>
                    </a:cxn>
                    <a:cxn ang="0">
                      <a:pos x="379" y="38"/>
                    </a:cxn>
                    <a:cxn ang="0">
                      <a:pos x="374" y="44"/>
                    </a:cxn>
                    <a:cxn ang="0">
                      <a:pos x="343" y="151"/>
                    </a:cxn>
                    <a:cxn ang="0">
                      <a:pos x="328" y="167"/>
                    </a:cxn>
                    <a:cxn ang="0">
                      <a:pos x="298" y="177"/>
                    </a:cxn>
                    <a:cxn ang="0">
                      <a:pos x="298" y="199"/>
                    </a:cxn>
                    <a:cxn ang="0">
                      <a:pos x="256" y="167"/>
                    </a:cxn>
                    <a:cxn ang="0">
                      <a:pos x="256" y="151"/>
                    </a:cxn>
                    <a:cxn ang="0">
                      <a:pos x="241" y="145"/>
                    </a:cxn>
                    <a:cxn ang="0">
                      <a:pos x="226" y="113"/>
                    </a:cxn>
                    <a:cxn ang="0">
                      <a:pos x="183" y="123"/>
                    </a:cxn>
                    <a:cxn ang="0">
                      <a:pos x="160" y="123"/>
                    </a:cxn>
                    <a:cxn ang="0">
                      <a:pos x="153" y="107"/>
                    </a:cxn>
                    <a:cxn ang="0">
                      <a:pos x="174" y="91"/>
                    </a:cxn>
                    <a:cxn ang="0">
                      <a:pos x="174" y="75"/>
                    </a:cxn>
                    <a:cxn ang="0">
                      <a:pos x="138" y="53"/>
                    </a:cxn>
                    <a:cxn ang="0">
                      <a:pos x="124" y="38"/>
                    </a:cxn>
                    <a:cxn ang="0">
                      <a:pos x="87" y="31"/>
                    </a:cxn>
                    <a:cxn ang="0">
                      <a:pos x="72" y="38"/>
                    </a:cxn>
                    <a:cxn ang="0">
                      <a:pos x="45" y="21"/>
                    </a:cxn>
                    <a:cxn ang="0">
                      <a:pos x="6" y="21"/>
                    </a:cxn>
                    <a:cxn ang="0">
                      <a:pos x="0" y="0"/>
                    </a:cxn>
                    <a:cxn ang="0">
                      <a:pos x="358" y="0"/>
                    </a:cxn>
                  </a:cxnLst>
                  <a:rect l="0" t="0" r="r" b="b"/>
                  <a:pathLst>
                    <a:path w="411" h="200">
                      <a:moveTo>
                        <a:pt x="358" y="0"/>
                      </a:moveTo>
                      <a:lnTo>
                        <a:pt x="374" y="15"/>
                      </a:lnTo>
                      <a:lnTo>
                        <a:pt x="400" y="15"/>
                      </a:lnTo>
                      <a:lnTo>
                        <a:pt x="410" y="31"/>
                      </a:lnTo>
                      <a:lnTo>
                        <a:pt x="379" y="38"/>
                      </a:lnTo>
                      <a:lnTo>
                        <a:pt x="374" y="44"/>
                      </a:lnTo>
                      <a:lnTo>
                        <a:pt x="343" y="151"/>
                      </a:lnTo>
                      <a:lnTo>
                        <a:pt x="328" y="167"/>
                      </a:lnTo>
                      <a:lnTo>
                        <a:pt x="298" y="177"/>
                      </a:lnTo>
                      <a:lnTo>
                        <a:pt x="298" y="199"/>
                      </a:lnTo>
                      <a:lnTo>
                        <a:pt x="256" y="167"/>
                      </a:lnTo>
                      <a:lnTo>
                        <a:pt x="256" y="151"/>
                      </a:lnTo>
                      <a:lnTo>
                        <a:pt x="241" y="145"/>
                      </a:lnTo>
                      <a:lnTo>
                        <a:pt x="226" y="113"/>
                      </a:lnTo>
                      <a:lnTo>
                        <a:pt x="183" y="123"/>
                      </a:lnTo>
                      <a:lnTo>
                        <a:pt x="160" y="123"/>
                      </a:lnTo>
                      <a:lnTo>
                        <a:pt x="153" y="107"/>
                      </a:lnTo>
                      <a:lnTo>
                        <a:pt x="174" y="91"/>
                      </a:lnTo>
                      <a:lnTo>
                        <a:pt x="174" y="75"/>
                      </a:lnTo>
                      <a:lnTo>
                        <a:pt x="138" y="53"/>
                      </a:lnTo>
                      <a:lnTo>
                        <a:pt x="124" y="38"/>
                      </a:lnTo>
                      <a:lnTo>
                        <a:pt x="87" y="31"/>
                      </a:lnTo>
                      <a:lnTo>
                        <a:pt x="72" y="38"/>
                      </a:lnTo>
                      <a:lnTo>
                        <a:pt x="45" y="21"/>
                      </a:lnTo>
                      <a:lnTo>
                        <a:pt x="6" y="21"/>
                      </a:lnTo>
                      <a:lnTo>
                        <a:pt x="0" y="0"/>
                      </a:lnTo>
                      <a:lnTo>
                        <a:pt x="358"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5" name="Freeform 240">
                  <a:extLst>
                    <a:ext uri="{FF2B5EF4-FFF2-40B4-BE49-F238E27FC236}">
                      <a16:creationId xmlns:a16="http://schemas.microsoft.com/office/drawing/2014/main" id="{56A727AE-8D65-9125-CF3E-90CEF5ECBD48}"/>
                    </a:ext>
                  </a:extLst>
                </p:cNvPr>
                <p:cNvSpPr>
                  <a:spLocks/>
                </p:cNvSpPr>
                <p:nvPr/>
              </p:nvSpPr>
              <p:spPr bwMode="auto">
                <a:xfrm>
                  <a:off x="7188190" y="3367833"/>
                  <a:ext cx="471603" cy="636548"/>
                </a:xfrm>
                <a:custGeom>
                  <a:avLst/>
                  <a:gdLst/>
                  <a:ahLst/>
                  <a:cxnLst>
                    <a:cxn ang="0">
                      <a:pos x="277" y="155"/>
                    </a:cxn>
                    <a:cxn ang="0">
                      <a:pos x="265" y="161"/>
                    </a:cxn>
                    <a:cxn ang="0">
                      <a:pos x="241" y="155"/>
                    </a:cxn>
                    <a:cxn ang="0">
                      <a:pos x="255" y="171"/>
                    </a:cxn>
                    <a:cxn ang="0">
                      <a:pos x="234" y="187"/>
                    </a:cxn>
                    <a:cxn ang="0">
                      <a:pos x="177" y="231"/>
                    </a:cxn>
                    <a:cxn ang="0">
                      <a:pos x="162" y="215"/>
                    </a:cxn>
                    <a:cxn ang="0">
                      <a:pos x="147" y="209"/>
                    </a:cxn>
                    <a:cxn ang="0">
                      <a:pos x="138" y="199"/>
                    </a:cxn>
                    <a:cxn ang="0">
                      <a:pos x="132" y="209"/>
                    </a:cxn>
                    <a:cxn ang="0">
                      <a:pos x="168" y="187"/>
                    </a:cxn>
                    <a:cxn ang="0">
                      <a:pos x="177" y="187"/>
                    </a:cxn>
                    <a:cxn ang="0">
                      <a:pos x="147" y="161"/>
                    </a:cxn>
                    <a:cxn ang="0">
                      <a:pos x="162" y="155"/>
                    </a:cxn>
                    <a:cxn ang="0">
                      <a:pos x="153" y="155"/>
                    </a:cxn>
                    <a:cxn ang="0">
                      <a:pos x="138" y="145"/>
                    </a:cxn>
                    <a:cxn ang="0">
                      <a:pos x="162" y="133"/>
                    </a:cxn>
                    <a:cxn ang="0">
                      <a:pos x="132" y="139"/>
                    </a:cxn>
                    <a:cxn ang="0">
                      <a:pos x="126" y="133"/>
                    </a:cxn>
                    <a:cxn ang="0">
                      <a:pos x="126" y="155"/>
                    </a:cxn>
                    <a:cxn ang="0">
                      <a:pos x="132" y="145"/>
                    </a:cxn>
                    <a:cxn ang="0">
                      <a:pos x="147" y="177"/>
                    </a:cxn>
                    <a:cxn ang="0">
                      <a:pos x="138" y="193"/>
                    </a:cxn>
                    <a:cxn ang="0">
                      <a:pos x="117" y="187"/>
                    </a:cxn>
                    <a:cxn ang="0">
                      <a:pos x="111" y="193"/>
                    </a:cxn>
                    <a:cxn ang="0">
                      <a:pos x="126" y="215"/>
                    </a:cxn>
                    <a:cxn ang="0">
                      <a:pos x="138" y="215"/>
                    </a:cxn>
                    <a:cxn ang="0">
                      <a:pos x="162" y="225"/>
                    </a:cxn>
                    <a:cxn ang="0">
                      <a:pos x="147" y="231"/>
                    </a:cxn>
                    <a:cxn ang="0">
                      <a:pos x="138" y="231"/>
                    </a:cxn>
                    <a:cxn ang="0">
                      <a:pos x="153" y="240"/>
                    </a:cxn>
                    <a:cxn ang="0">
                      <a:pos x="102" y="253"/>
                    </a:cxn>
                    <a:cxn ang="0">
                      <a:pos x="75" y="279"/>
                    </a:cxn>
                    <a:cxn ang="0">
                      <a:pos x="51" y="262"/>
                    </a:cxn>
                    <a:cxn ang="0">
                      <a:pos x="0" y="139"/>
                    </a:cxn>
                    <a:cxn ang="0">
                      <a:pos x="15" y="32"/>
                    </a:cxn>
                    <a:cxn ang="0">
                      <a:pos x="0" y="10"/>
                    </a:cxn>
                    <a:cxn ang="0">
                      <a:pos x="15" y="0"/>
                    </a:cxn>
                    <a:cxn ang="0">
                      <a:pos x="87" y="16"/>
                    </a:cxn>
                    <a:cxn ang="0">
                      <a:pos x="153" y="38"/>
                    </a:cxn>
                    <a:cxn ang="0">
                      <a:pos x="177" y="32"/>
                    </a:cxn>
                    <a:cxn ang="0">
                      <a:pos x="198" y="32"/>
                    </a:cxn>
                    <a:cxn ang="0">
                      <a:pos x="234" y="79"/>
                    </a:cxn>
                    <a:cxn ang="0">
                      <a:pos x="250" y="79"/>
                    </a:cxn>
                    <a:cxn ang="0">
                      <a:pos x="234" y="92"/>
                    </a:cxn>
                    <a:cxn ang="0">
                      <a:pos x="250" y="108"/>
                    </a:cxn>
                    <a:cxn ang="0">
                      <a:pos x="265" y="124"/>
                    </a:cxn>
                    <a:cxn ang="0">
                      <a:pos x="277" y="155"/>
                    </a:cxn>
                  </a:cxnLst>
                  <a:rect l="0" t="0" r="r" b="b"/>
                  <a:pathLst>
                    <a:path w="278" h="280">
                      <a:moveTo>
                        <a:pt x="277" y="155"/>
                      </a:moveTo>
                      <a:lnTo>
                        <a:pt x="265" y="161"/>
                      </a:lnTo>
                      <a:lnTo>
                        <a:pt x="241" y="155"/>
                      </a:lnTo>
                      <a:lnTo>
                        <a:pt x="255" y="171"/>
                      </a:lnTo>
                      <a:lnTo>
                        <a:pt x="234" y="187"/>
                      </a:lnTo>
                      <a:lnTo>
                        <a:pt x="177" y="231"/>
                      </a:lnTo>
                      <a:lnTo>
                        <a:pt x="162" y="215"/>
                      </a:lnTo>
                      <a:lnTo>
                        <a:pt x="147" y="209"/>
                      </a:lnTo>
                      <a:lnTo>
                        <a:pt x="138" y="199"/>
                      </a:lnTo>
                      <a:lnTo>
                        <a:pt x="132" y="209"/>
                      </a:lnTo>
                      <a:lnTo>
                        <a:pt x="168" y="187"/>
                      </a:lnTo>
                      <a:lnTo>
                        <a:pt x="177" y="187"/>
                      </a:lnTo>
                      <a:lnTo>
                        <a:pt x="147" y="161"/>
                      </a:lnTo>
                      <a:lnTo>
                        <a:pt x="162" y="155"/>
                      </a:lnTo>
                      <a:lnTo>
                        <a:pt x="153" y="155"/>
                      </a:lnTo>
                      <a:lnTo>
                        <a:pt x="138" y="145"/>
                      </a:lnTo>
                      <a:lnTo>
                        <a:pt x="162" y="133"/>
                      </a:lnTo>
                      <a:lnTo>
                        <a:pt x="132" y="139"/>
                      </a:lnTo>
                      <a:lnTo>
                        <a:pt x="126" y="133"/>
                      </a:lnTo>
                      <a:lnTo>
                        <a:pt x="126" y="155"/>
                      </a:lnTo>
                      <a:lnTo>
                        <a:pt x="132" y="145"/>
                      </a:lnTo>
                      <a:lnTo>
                        <a:pt x="147" y="177"/>
                      </a:lnTo>
                      <a:lnTo>
                        <a:pt x="138" y="193"/>
                      </a:lnTo>
                      <a:lnTo>
                        <a:pt x="117" y="187"/>
                      </a:lnTo>
                      <a:lnTo>
                        <a:pt x="111" y="193"/>
                      </a:lnTo>
                      <a:lnTo>
                        <a:pt x="126" y="215"/>
                      </a:lnTo>
                      <a:lnTo>
                        <a:pt x="138" y="215"/>
                      </a:lnTo>
                      <a:lnTo>
                        <a:pt x="162" y="225"/>
                      </a:lnTo>
                      <a:lnTo>
                        <a:pt x="147" y="231"/>
                      </a:lnTo>
                      <a:lnTo>
                        <a:pt x="138" y="231"/>
                      </a:lnTo>
                      <a:lnTo>
                        <a:pt x="153" y="240"/>
                      </a:lnTo>
                      <a:lnTo>
                        <a:pt x="102" y="253"/>
                      </a:lnTo>
                      <a:lnTo>
                        <a:pt x="75" y="279"/>
                      </a:lnTo>
                      <a:lnTo>
                        <a:pt x="51" y="262"/>
                      </a:lnTo>
                      <a:lnTo>
                        <a:pt x="0" y="139"/>
                      </a:lnTo>
                      <a:lnTo>
                        <a:pt x="15" y="32"/>
                      </a:lnTo>
                      <a:lnTo>
                        <a:pt x="0" y="10"/>
                      </a:lnTo>
                      <a:lnTo>
                        <a:pt x="15" y="0"/>
                      </a:lnTo>
                      <a:lnTo>
                        <a:pt x="87" y="16"/>
                      </a:lnTo>
                      <a:lnTo>
                        <a:pt x="153" y="38"/>
                      </a:lnTo>
                      <a:lnTo>
                        <a:pt x="177" y="32"/>
                      </a:lnTo>
                      <a:lnTo>
                        <a:pt x="198" y="32"/>
                      </a:lnTo>
                      <a:lnTo>
                        <a:pt x="234" y="79"/>
                      </a:lnTo>
                      <a:lnTo>
                        <a:pt x="250" y="79"/>
                      </a:lnTo>
                      <a:lnTo>
                        <a:pt x="234" y="92"/>
                      </a:lnTo>
                      <a:lnTo>
                        <a:pt x="250" y="108"/>
                      </a:lnTo>
                      <a:lnTo>
                        <a:pt x="265" y="124"/>
                      </a:lnTo>
                      <a:lnTo>
                        <a:pt x="277" y="15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6" name="Freeform 241">
                  <a:extLst>
                    <a:ext uri="{FF2B5EF4-FFF2-40B4-BE49-F238E27FC236}">
                      <a16:creationId xmlns:a16="http://schemas.microsoft.com/office/drawing/2014/main" id="{E50BDBA7-3615-0E46-B35F-52EEED1EBBB2}"/>
                    </a:ext>
                  </a:extLst>
                </p:cNvPr>
                <p:cNvSpPr>
                  <a:spLocks/>
                </p:cNvSpPr>
                <p:nvPr/>
              </p:nvSpPr>
              <p:spPr bwMode="auto">
                <a:xfrm>
                  <a:off x="5899142" y="1915005"/>
                  <a:ext cx="243662" cy="456817"/>
                </a:xfrm>
                <a:custGeom>
                  <a:avLst/>
                  <a:gdLst/>
                  <a:ahLst/>
                  <a:cxnLst>
                    <a:cxn ang="0">
                      <a:pos x="0" y="0"/>
                    </a:cxn>
                    <a:cxn ang="0">
                      <a:pos x="52" y="0"/>
                    </a:cxn>
                    <a:cxn ang="0">
                      <a:pos x="145" y="9"/>
                    </a:cxn>
                    <a:cxn ang="0">
                      <a:pos x="118" y="202"/>
                    </a:cxn>
                    <a:cxn ang="0">
                      <a:pos x="6" y="193"/>
                    </a:cxn>
                    <a:cxn ang="0">
                      <a:pos x="0" y="0"/>
                    </a:cxn>
                  </a:cxnLst>
                  <a:rect l="0" t="0" r="r" b="b"/>
                  <a:pathLst>
                    <a:path w="146" h="203">
                      <a:moveTo>
                        <a:pt x="0" y="0"/>
                      </a:moveTo>
                      <a:lnTo>
                        <a:pt x="52" y="0"/>
                      </a:lnTo>
                      <a:lnTo>
                        <a:pt x="145" y="9"/>
                      </a:lnTo>
                      <a:lnTo>
                        <a:pt x="118" y="202"/>
                      </a:lnTo>
                      <a:lnTo>
                        <a:pt x="6" y="193"/>
                      </a:lnTo>
                      <a:lnTo>
                        <a:pt x="0"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7" name="Freeform 242">
                  <a:extLst>
                    <a:ext uri="{FF2B5EF4-FFF2-40B4-BE49-F238E27FC236}">
                      <a16:creationId xmlns:a16="http://schemas.microsoft.com/office/drawing/2014/main" id="{863DB62F-D3D9-4C2E-3347-2FB274BB4258}"/>
                    </a:ext>
                  </a:extLst>
                </p:cNvPr>
                <p:cNvSpPr>
                  <a:spLocks/>
                </p:cNvSpPr>
                <p:nvPr/>
              </p:nvSpPr>
              <p:spPr bwMode="auto">
                <a:xfrm>
                  <a:off x="7754114" y="2970927"/>
                  <a:ext cx="416583" cy="434351"/>
                </a:xfrm>
                <a:custGeom>
                  <a:avLst/>
                  <a:gdLst/>
                  <a:ahLst/>
                  <a:cxnLst>
                    <a:cxn ang="0">
                      <a:pos x="190" y="31"/>
                    </a:cxn>
                    <a:cxn ang="0">
                      <a:pos x="196" y="25"/>
                    </a:cxn>
                    <a:cxn ang="0">
                      <a:pos x="190" y="9"/>
                    </a:cxn>
                    <a:cxn ang="0">
                      <a:pos x="220" y="9"/>
                    </a:cxn>
                    <a:cxn ang="0">
                      <a:pos x="220" y="15"/>
                    </a:cxn>
                    <a:cxn ang="0">
                      <a:pos x="220" y="9"/>
                    </a:cxn>
                    <a:cxn ang="0">
                      <a:pos x="232" y="31"/>
                    </a:cxn>
                    <a:cxn ang="0">
                      <a:pos x="247" y="41"/>
                    </a:cxn>
                    <a:cxn ang="0">
                      <a:pos x="220" y="41"/>
                    </a:cxn>
                    <a:cxn ang="0">
                      <a:pos x="211" y="47"/>
                    </a:cxn>
                    <a:cxn ang="0">
                      <a:pos x="205" y="62"/>
                    </a:cxn>
                    <a:cxn ang="0">
                      <a:pos x="220" y="69"/>
                    </a:cxn>
                    <a:cxn ang="0">
                      <a:pos x="190" y="53"/>
                    </a:cxn>
                    <a:cxn ang="0">
                      <a:pos x="175" y="69"/>
                    </a:cxn>
                    <a:cxn ang="0">
                      <a:pos x="175" y="85"/>
                    </a:cxn>
                    <a:cxn ang="0">
                      <a:pos x="160" y="69"/>
                    </a:cxn>
                    <a:cxn ang="0">
                      <a:pos x="139" y="101"/>
                    </a:cxn>
                    <a:cxn ang="0">
                      <a:pos x="130" y="101"/>
                    </a:cxn>
                    <a:cxn ang="0">
                      <a:pos x="130" y="116"/>
                    </a:cxn>
                    <a:cxn ang="0">
                      <a:pos x="145" y="101"/>
                    </a:cxn>
                    <a:cxn ang="0">
                      <a:pos x="175" y="85"/>
                    </a:cxn>
                    <a:cxn ang="0">
                      <a:pos x="175" y="94"/>
                    </a:cxn>
                    <a:cxn ang="0">
                      <a:pos x="181" y="107"/>
                    </a:cxn>
                    <a:cxn ang="0">
                      <a:pos x="205" y="101"/>
                    </a:cxn>
                    <a:cxn ang="0">
                      <a:pos x="220" y="94"/>
                    </a:cxn>
                    <a:cxn ang="0">
                      <a:pos x="196" y="107"/>
                    </a:cxn>
                    <a:cxn ang="0">
                      <a:pos x="190" y="116"/>
                    </a:cxn>
                    <a:cxn ang="0">
                      <a:pos x="169" y="116"/>
                    </a:cxn>
                    <a:cxn ang="0">
                      <a:pos x="175" y="132"/>
                    </a:cxn>
                    <a:cxn ang="0">
                      <a:pos x="181" y="132"/>
                    </a:cxn>
                    <a:cxn ang="0">
                      <a:pos x="160" y="139"/>
                    </a:cxn>
                    <a:cxn ang="0">
                      <a:pos x="154" y="148"/>
                    </a:cxn>
                    <a:cxn ang="0">
                      <a:pos x="145" y="160"/>
                    </a:cxn>
                    <a:cxn ang="0">
                      <a:pos x="130" y="148"/>
                    </a:cxn>
                    <a:cxn ang="0">
                      <a:pos x="124" y="148"/>
                    </a:cxn>
                    <a:cxn ang="0">
                      <a:pos x="130" y="160"/>
                    </a:cxn>
                    <a:cxn ang="0">
                      <a:pos x="118" y="176"/>
                    </a:cxn>
                    <a:cxn ang="0">
                      <a:pos x="103" y="170"/>
                    </a:cxn>
                    <a:cxn ang="0">
                      <a:pos x="109" y="176"/>
                    </a:cxn>
                    <a:cxn ang="0">
                      <a:pos x="57" y="160"/>
                    </a:cxn>
                    <a:cxn ang="0">
                      <a:pos x="30" y="160"/>
                    </a:cxn>
                    <a:cxn ang="0">
                      <a:pos x="21" y="148"/>
                    </a:cxn>
                    <a:cxn ang="0">
                      <a:pos x="30" y="132"/>
                    </a:cxn>
                    <a:cxn ang="0">
                      <a:pos x="0" y="94"/>
                    </a:cxn>
                    <a:cxn ang="0">
                      <a:pos x="42" y="41"/>
                    </a:cxn>
                    <a:cxn ang="0">
                      <a:pos x="175" y="53"/>
                    </a:cxn>
                    <a:cxn ang="0">
                      <a:pos x="181" y="25"/>
                    </a:cxn>
                  </a:cxnLst>
                  <a:rect l="0" t="0" r="r" b="b"/>
                  <a:pathLst>
                    <a:path w="248" h="193">
                      <a:moveTo>
                        <a:pt x="181" y="25"/>
                      </a:moveTo>
                      <a:lnTo>
                        <a:pt x="190" y="31"/>
                      </a:lnTo>
                      <a:lnTo>
                        <a:pt x="190" y="25"/>
                      </a:lnTo>
                      <a:lnTo>
                        <a:pt x="196" y="25"/>
                      </a:lnTo>
                      <a:lnTo>
                        <a:pt x="190" y="15"/>
                      </a:lnTo>
                      <a:lnTo>
                        <a:pt x="190" y="9"/>
                      </a:lnTo>
                      <a:lnTo>
                        <a:pt x="196" y="0"/>
                      </a:lnTo>
                      <a:lnTo>
                        <a:pt x="220" y="9"/>
                      </a:lnTo>
                      <a:lnTo>
                        <a:pt x="220" y="25"/>
                      </a:lnTo>
                      <a:lnTo>
                        <a:pt x="220" y="15"/>
                      </a:lnTo>
                      <a:lnTo>
                        <a:pt x="232" y="15"/>
                      </a:lnTo>
                      <a:lnTo>
                        <a:pt x="220" y="9"/>
                      </a:lnTo>
                      <a:lnTo>
                        <a:pt x="247" y="9"/>
                      </a:lnTo>
                      <a:lnTo>
                        <a:pt x="232" y="31"/>
                      </a:lnTo>
                      <a:lnTo>
                        <a:pt x="247" y="25"/>
                      </a:lnTo>
                      <a:lnTo>
                        <a:pt x="247" y="41"/>
                      </a:lnTo>
                      <a:lnTo>
                        <a:pt x="232" y="47"/>
                      </a:lnTo>
                      <a:lnTo>
                        <a:pt x="220" y="41"/>
                      </a:lnTo>
                      <a:lnTo>
                        <a:pt x="232" y="62"/>
                      </a:lnTo>
                      <a:lnTo>
                        <a:pt x="211" y="47"/>
                      </a:lnTo>
                      <a:lnTo>
                        <a:pt x="190" y="47"/>
                      </a:lnTo>
                      <a:lnTo>
                        <a:pt x="205" y="62"/>
                      </a:lnTo>
                      <a:lnTo>
                        <a:pt x="226" y="69"/>
                      </a:lnTo>
                      <a:lnTo>
                        <a:pt x="220" y="69"/>
                      </a:lnTo>
                      <a:lnTo>
                        <a:pt x="196" y="69"/>
                      </a:lnTo>
                      <a:lnTo>
                        <a:pt x="190" y="53"/>
                      </a:lnTo>
                      <a:lnTo>
                        <a:pt x="190" y="69"/>
                      </a:lnTo>
                      <a:lnTo>
                        <a:pt x="175" y="69"/>
                      </a:lnTo>
                      <a:lnTo>
                        <a:pt x="181" y="78"/>
                      </a:lnTo>
                      <a:lnTo>
                        <a:pt x="175" y="85"/>
                      </a:lnTo>
                      <a:lnTo>
                        <a:pt x="154" y="69"/>
                      </a:lnTo>
                      <a:lnTo>
                        <a:pt x="160" y="69"/>
                      </a:lnTo>
                      <a:lnTo>
                        <a:pt x="145" y="85"/>
                      </a:lnTo>
                      <a:lnTo>
                        <a:pt x="139" y="101"/>
                      </a:lnTo>
                      <a:lnTo>
                        <a:pt x="130" y="85"/>
                      </a:lnTo>
                      <a:lnTo>
                        <a:pt x="130" y="101"/>
                      </a:lnTo>
                      <a:lnTo>
                        <a:pt x="118" y="101"/>
                      </a:lnTo>
                      <a:lnTo>
                        <a:pt x="130" y="116"/>
                      </a:lnTo>
                      <a:lnTo>
                        <a:pt x="130" y="101"/>
                      </a:lnTo>
                      <a:lnTo>
                        <a:pt x="145" y="101"/>
                      </a:lnTo>
                      <a:lnTo>
                        <a:pt x="160" y="85"/>
                      </a:lnTo>
                      <a:lnTo>
                        <a:pt x="175" y="85"/>
                      </a:lnTo>
                      <a:lnTo>
                        <a:pt x="190" y="85"/>
                      </a:lnTo>
                      <a:lnTo>
                        <a:pt x="175" y="94"/>
                      </a:lnTo>
                      <a:lnTo>
                        <a:pt x="190" y="94"/>
                      </a:lnTo>
                      <a:lnTo>
                        <a:pt x="181" y="107"/>
                      </a:lnTo>
                      <a:lnTo>
                        <a:pt x="196" y="94"/>
                      </a:lnTo>
                      <a:lnTo>
                        <a:pt x="205" y="101"/>
                      </a:lnTo>
                      <a:lnTo>
                        <a:pt x="196" y="85"/>
                      </a:lnTo>
                      <a:lnTo>
                        <a:pt x="220" y="94"/>
                      </a:lnTo>
                      <a:lnTo>
                        <a:pt x="205" y="116"/>
                      </a:lnTo>
                      <a:lnTo>
                        <a:pt x="196" y="107"/>
                      </a:lnTo>
                      <a:lnTo>
                        <a:pt x="196" y="123"/>
                      </a:lnTo>
                      <a:lnTo>
                        <a:pt x="190" y="116"/>
                      </a:lnTo>
                      <a:lnTo>
                        <a:pt x="175" y="123"/>
                      </a:lnTo>
                      <a:lnTo>
                        <a:pt x="169" y="116"/>
                      </a:lnTo>
                      <a:lnTo>
                        <a:pt x="160" y="132"/>
                      </a:lnTo>
                      <a:lnTo>
                        <a:pt x="175" y="132"/>
                      </a:lnTo>
                      <a:lnTo>
                        <a:pt x="190" y="123"/>
                      </a:lnTo>
                      <a:lnTo>
                        <a:pt x="181" y="132"/>
                      </a:lnTo>
                      <a:lnTo>
                        <a:pt x="169" y="148"/>
                      </a:lnTo>
                      <a:lnTo>
                        <a:pt x="160" y="139"/>
                      </a:lnTo>
                      <a:lnTo>
                        <a:pt x="160" y="148"/>
                      </a:lnTo>
                      <a:lnTo>
                        <a:pt x="154" y="148"/>
                      </a:lnTo>
                      <a:lnTo>
                        <a:pt x="154" y="154"/>
                      </a:lnTo>
                      <a:lnTo>
                        <a:pt x="145" y="160"/>
                      </a:lnTo>
                      <a:lnTo>
                        <a:pt x="139" y="148"/>
                      </a:lnTo>
                      <a:lnTo>
                        <a:pt x="130" y="148"/>
                      </a:lnTo>
                      <a:lnTo>
                        <a:pt x="130" y="160"/>
                      </a:lnTo>
                      <a:lnTo>
                        <a:pt x="124" y="148"/>
                      </a:lnTo>
                      <a:lnTo>
                        <a:pt x="118" y="160"/>
                      </a:lnTo>
                      <a:lnTo>
                        <a:pt x="130" y="160"/>
                      </a:lnTo>
                      <a:lnTo>
                        <a:pt x="130" y="170"/>
                      </a:lnTo>
                      <a:lnTo>
                        <a:pt x="118" y="176"/>
                      </a:lnTo>
                      <a:lnTo>
                        <a:pt x="109" y="160"/>
                      </a:lnTo>
                      <a:lnTo>
                        <a:pt x="103" y="170"/>
                      </a:lnTo>
                      <a:lnTo>
                        <a:pt x="93" y="160"/>
                      </a:lnTo>
                      <a:lnTo>
                        <a:pt x="109" y="176"/>
                      </a:lnTo>
                      <a:lnTo>
                        <a:pt x="87" y="192"/>
                      </a:lnTo>
                      <a:lnTo>
                        <a:pt x="57" y="160"/>
                      </a:lnTo>
                      <a:lnTo>
                        <a:pt x="57" y="170"/>
                      </a:lnTo>
                      <a:lnTo>
                        <a:pt x="30" y="160"/>
                      </a:lnTo>
                      <a:lnTo>
                        <a:pt x="37" y="148"/>
                      </a:lnTo>
                      <a:lnTo>
                        <a:pt x="21" y="148"/>
                      </a:lnTo>
                      <a:lnTo>
                        <a:pt x="15" y="148"/>
                      </a:lnTo>
                      <a:lnTo>
                        <a:pt x="30" y="132"/>
                      </a:lnTo>
                      <a:lnTo>
                        <a:pt x="30" y="116"/>
                      </a:lnTo>
                      <a:lnTo>
                        <a:pt x="0" y="94"/>
                      </a:lnTo>
                      <a:lnTo>
                        <a:pt x="21" y="53"/>
                      </a:lnTo>
                      <a:lnTo>
                        <a:pt x="42" y="41"/>
                      </a:lnTo>
                      <a:lnTo>
                        <a:pt x="73" y="62"/>
                      </a:lnTo>
                      <a:lnTo>
                        <a:pt x="175" y="53"/>
                      </a:lnTo>
                      <a:lnTo>
                        <a:pt x="181" y="41"/>
                      </a:lnTo>
                      <a:lnTo>
                        <a:pt x="181" y="25"/>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8" name="Freeform 243">
                  <a:extLst>
                    <a:ext uri="{FF2B5EF4-FFF2-40B4-BE49-F238E27FC236}">
                      <a16:creationId xmlns:a16="http://schemas.microsoft.com/office/drawing/2014/main" id="{354F195B-9999-C489-F52E-4C65B8F9225E}"/>
                    </a:ext>
                  </a:extLst>
                </p:cNvPr>
                <p:cNvSpPr>
                  <a:spLocks/>
                </p:cNvSpPr>
                <p:nvPr/>
              </p:nvSpPr>
              <p:spPr bwMode="auto">
                <a:xfrm>
                  <a:off x="8162837" y="1607964"/>
                  <a:ext cx="353702" cy="449328"/>
                </a:xfrm>
                <a:custGeom>
                  <a:avLst/>
                  <a:gdLst/>
                  <a:ahLst/>
                  <a:cxnLst>
                    <a:cxn ang="0">
                      <a:pos x="175" y="137"/>
                    </a:cxn>
                    <a:cxn ang="0">
                      <a:pos x="181" y="152"/>
                    </a:cxn>
                    <a:cxn ang="0">
                      <a:pos x="159" y="152"/>
                    </a:cxn>
                    <a:cxn ang="0">
                      <a:pos x="175" y="152"/>
                    </a:cxn>
                    <a:cxn ang="0">
                      <a:pos x="195" y="168"/>
                    </a:cxn>
                    <a:cxn ang="0">
                      <a:pos x="205" y="168"/>
                    </a:cxn>
                    <a:cxn ang="0">
                      <a:pos x="211" y="184"/>
                    </a:cxn>
                    <a:cxn ang="0">
                      <a:pos x="190" y="199"/>
                    </a:cxn>
                    <a:cxn ang="0">
                      <a:pos x="169" y="184"/>
                    </a:cxn>
                    <a:cxn ang="0">
                      <a:pos x="181" y="199"/>
                    </a:cxn>
                    <a:cxn ang="0">
                      <a:pos x="145" y="199"/>
                    </a:cxn>
                    <a:cxn ang="0">
                      <a:pos x="123" y="178"/>
                    </a:cxn>
                    <a:cxn ang="0">
                      <a:pos x="108" y="162"/>
                    </a:cxn>
                    <a:cxn ang="0">
                      <a:pos x="87" y="146"/>
                    </a:cxn>
                    <a:cxn ang="0">
                      <a:pos x="57" y="137"/>
                    </a:cxn>
                    <a:cxn ang="0">
                      <a:pos x="21" y="77"/>
                    </a:cxn>
                    <a:cxn ang="0">
                      <a:pos x="0" y="29"/>
                    </a:cxn>
                    <a:cxn ang="0">
                      <a:pos x="0" y="0"/>
                    </a:cxn>
                    <a:cxn ang="0">
                      <a:pos x="36" y="29"/>
                    </a:cxn>
                    <a:cxn ang="0">
                      <a:pos x="66" y="39"/>
                    </a:cxn>
                    <a:cxn ang="0">
                      <a:pos x="66" y="45"/>
                    </a:cxn>
                    <a:cxn ang="0">
                      <a:pos x="78" y="45"/>
                    </a:cxn>
                    <a:cxn ang="0">
                      <a:pos x="102" y="70"/>
                    </a:cxn>
                    <a:cxn ang="0">
                      <a:pos x="117" y="70"/>
                    </a:cxn>
                    <a:cxn ang="0">
                      <a:pos x="117" y="77"/>
                    </a:cxn>
                    <a:cxn ang="0">
                      <a:pos x="123" y="77"/>
                    </a:cxn>
                    <a:cxn ang="0">
                      <a:pos x="138" y="99"/>
                    </a:cxn>
                    <a:cxn ang="0">
                      <a:pos x="154" y="99"/>
                    </a:cxn>
                    <a:cxn ang="0">
                      <a:pos x="138" y="114"/>
                    </a:cxn>
                    <a:cxn ang="0">
                      <a:pos x="175" y="137"/>
                    </a:cxn>
                  </a:cxnLst>
                  <a:rect l="0" t="0" r="r" b="b"/>
                  <a:pathLst>
                    <a:path w="212" h="200">
                      <a:moveTo>
                        <a:pt x="175" y="137"/>
                      </a:moveTo>
                      <a:lnTo>
                        <a:pt x="181" y="152"/>
                      </a:lnTo>
                      <a:lnTo>
                        <a:pt x="159" y="152"/>
                      </a:lnTo>
                      <a:lnTo>
                        <a:pt x="175" y="152"/>
                      </a:lnTo>
                      <a:lnTo>
                        <a:pt x="195" y="168"/>
                      </a:lnTo>
                      <a:lnTo>
                        <a:pt x="205" y="168"/>
                      </a:lnTo>
                      <a:lnTo>
                        <a:pt x="211" y="184"/>
                      </a:lnTo>
                      <a:lnTo>
                        <a:pt x="190" y="199"/>
                      </a:lnTo>
                      <a:lnTo>
                        <a:pt x="169" y="184"/>
                      </a:lnTo>
                      <a:lnTo>
                        <a:pt x="181" y="199"/>
                      </a:lnTo>
                      <a:lnTo>
                        <a:pt x="145" y="199"/>
                      </a:lnTo>
                      <a:lnTo>
                        <a:pt x="123" y="178"/>
                      </a:lnTo>
                      <a:lnTo>
                        <a:pt x="108" y="162"/>
                      </a:lnTo>
                      <a:lnTo>
                        <a:pt x="87" y="146"/>
                      </a:lnTo>
                      <a:lnTo>
                        <a:pt x="57" y="137"/>
                      </a:lnTo>
                      <a:lnTo>
                        <a:pt x="21" y="77"/>
                      </a:lnTo>
                      <a:lnTo>
                        <a:pt x="0" y="29"/>
                      </a:lnTo>
                      <a:lnTo>
                        <a:pt x="0" y="0"/>
                      </a:lnTo>
                      <a:lnTo>
                        <a:pt x="36" y="29"/>
                      </a:lnTo>
                      <a:lnTo>
                        <a:pt x="66" y="39"/>
                      </a:lnTo>
                      <a:lnTo>
                        <a:pt x="66" y="45"/>
                      </a:lnTo>
                      <a:lnTo>
                        <a:pt x="78" y="45"/>
                      </a:lnTo>
                      <a:lnTo>
                        <a:pt x="102" y="70"/>
                      </a:lnTo>
                      <a:lnTo>
                        <a:pt x="117" y="70"/>
                      </a:lnTo>
                      <a:lnTo>
                        <a:pt x="117" y="77"/>
                      </a:lnTo>
                      <a:lnTo>
                        <a:pt x="123" y="77"/>
                      </a:lnTo>
                      <a:lnTo>
                        <a:pt x="138" y="99"/>
                      </a:lnTo>
                      <a:lnTo>
                        <a:pt x="154" y="99"/>
                      </a:lnTo>
                      <a:lnTo>
                        <a:pt x="138" y="114"/>
                      </a:lnTo>
                      <a:lnTo>
                        <a:pt x="175" y="137"/>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19" name="Freeform 244">
                  <a:extLst>
                    <a:ext uri="{FF2B5EF4-FFF2-40B4-BE49-F238E27FC236}">
                      <a16:creationId xmlns:a16="http://schemas.microsoft.com/office/drawing/2014/main" id="{6A733DF2-42F9-50B8-2F05-6704F4E759EB}"/>
                    </a:ext>
                  </a:extLst>
                </p:cNvPr>
                <p:cNvSpPr>
                  <a:spLocks/>
                </p:cNvSpPr>
                <p:nvPr/>
              </p:nvSpPr>
              <p:spPr bwMode="auto">
                <a:xfrm>
                  <a:off x="6693007" y="3674874"/>
                  <a:ext cx="620944" cy="494261"/>
                </a:xfrm>
                <a:custGeom>
                  <a:avLst/>
                  <a:gdLst/>
                  <a:ahLst/>
                  <a:cxnLst>
                    <a:cxn ang="0">
                      <a:pos x="344" y="161"/>
                    </a:cxn>
                    <a:cxn ang="0">
                      <a:pos x="337" y="161"/>
                    </a:cxn>
                    <a:cxn ang="0">
                      <a:pos x="308" y="183"/>
                    </a:cxn>
                    <a:cxn ang="0">
                      <a:pos x="293" y="190"/>
                    </a:cxn>
                    <a:cxn ang="0">
                      <a:pos x="301" y="183"/>
                    </a:cxn>
                    <a:cxn ang="0">
                      <a:pos x="293" y="183"/>
                    </a:cxn>
                    <a:cxn ang="0">
                      <a:pos x="293" y="190"/>
                    </a:cxn>
                    <a:cxn ang="0">
                      <a:pos x="265" y="221"/>
                    </a:cxn>
                    <a:cxn ang="0">
                      <a:pos x="220" y="174"/>
                    </a:cxn>
                    <a:cxn ang="0">
                      <a:pos x="190" y="190"/>
                    </a:cxn>
                    <a:cxn ang="0">
                      <a:pos x="184" y="183"/>
                    </a:cxn>
                    <a:cxn ang="0">
                      <a:pos x="178" y="183"/>
                    </a:cxn>
                    <a:cxn ang="0">
                      <a:pos x="169" y="190"/>
                    </a:cxn>
                    <a:cxn ang="0">
                      <a:pos x="154" y="174"/>
                    </a:cxn>
                    <a:cxn ang="0">
                      <a:pos x="148" y="183"/>
                    </a:cxn>
                    <a:cxn ang="0">
                      <a:pos x="142" y="205"/>
                    </a:cxn>
                    <a:cxn ang="0">
                      <a:pos x="118" y="205"/>
                    </a:cxn>
                    <a:cxn ang="0">
                      <a:pos x="103" y="205"/>
                    </a:cxn>
                    <a:cxn ang="0">
                      <a:pos x="76" y="183"/>
                    </a:cxn>
                    <a:cxn ang="0">
                      <a:pos x="60" y="190"/>
                    </a:cxn>
                    <a:cxn ang="0">
                      <a:pos x="40" y="190"/>
                    </a:cxn>
                    <a:cxn ang="0">
                      <a:pos x="15" y="174"/>
                    </a:cxn>
                    <a:cxn ang="0">
                      <a:pos x="46" y="136"/>
                    </a:cxn>
                    <a:cxn ang="0">
                      <a:pos x="15" y="114"/>
                    </a:cxn>
                    <a:cxn ang="0">
                      <a:pos x="0" y="98"/>
                    </a:cxn>
                    <a:cxn ang="0">
                      <a:pos x="15" y="92"/>
                    </a:cxn>
                    <a:cxn ang="0">
                      <a:pos x="82" y="6"/>
                    </a:cxn>
                    <a:cxn ang="0">
                      <a:pos x="133" y="0"/>
                    </a:cxn>
                    <a:cxn ang="0">
                      <a:pos x="148" y="6"/>
                    </a:cxn>
                    <a:cxn ang="0">
                      <a:pos x="293" y="6"/>
                    </a:cxn>
                    <a:cxn ang="0">
                      <a:pos x="344" y="130"/>
                    </a:cxn>
                    <a:cxn ang="0">
                      <a:pos x="368" y="146"/>
                    </a:cxn>
                    <a:cxn ang="0">
                      <a:pos x="344" y="161"/>
                    </a:cxn>
                  </a:cxnLst>
                  <a:rect l="0" t="0" r="r" b="b"/>
                  <a:pathLst>
                    <a:path w="369" h="222">
                      <a:moveTo>
                        <a:pt x="344" y="161"/>
                      </a:moveTo>
                      <a:lnTo>
                        <a:pt x="337" y="161"/>
                      </a:lnTo>
                      <a:lnTo>
                        <a:pt x="308" y="183"/>
                      </a:lnTo>
                      <a:lnTo>
                        <a:pt x="293" y="190"/>
                      </a:lnTo>
                      <a:lnTo>
                        <a:pt x="301" y="183"/>
                      </a:lnTo>
                      <a:lnTo>
                        <a:pt x="293" y="183"/>
                      </a:lnTo>
                      <a:lnTo>
                        <a:pt x="293" y="190"/>
                      </a:lnTo>
                      <a:lnTo>
                        <a:pt x="265" y="221"/>
                      </a:lnTo>
                      <a:lnTo>
                        <a:pt x="220" y="174"/>
                      </a:lnTo>
                      <a:lnTo>
                        <a:pt x="190" y="190"/>
                      </a:lnTo>
                      <a:lnTo>
                        <a:pt x="184" y="183"/>
                      </a:lnTo>
                      <a:lnTo>
                        <a:pt x="178" y="183"/>
                      </a:lnTo>
                      <a:lnTo>
                        <a:pt x="169" y="190"/>
                      </a:lnTo>
                      <a:lnTo>
                        <a:pt x="154" y="174"/>
                      </a:lnTo>
                      <a:lnTo>
                        <a:pt x="148" y="183"/>
                      </a:lnTo>
                      <a:lnTo>
                        <a:pt x="142" y="205"/>
                      </a:lnTo>
                      <a:lnTo>
                        <a:pt x="118" y="205"/>
                      </a:lnTo>
                      <a:lnTo>
                        <a:pt x="103" y="205"/>
                      </a:lnTo>
                      <a:lnTo>
                        <a:pt x="76" y="183"/>
                      </a:lnTo>
                      <a:lnTo>
                        <a:pt x="60" y="190"/>
                      </a:lnTo>
                      <a:lnTo>
                        <a:pt x="40" y="190"/>
                      </a:lnTo>
                      <a:lnTo>
                        <a:pt x="15" y="174"/>
                      </a:lnTo>
                      <a:lnTo>
                        <a:pt x="46" y="136"/>
                      </a:lnTo>
                      <a:lnTo>
                        <a:pt x="15" y="114"/>
                      </a:lnTo>
                      <a:lnTo>
                        <a:pt x="0" y="98"/>
                      </a:lnTo>
                      <a:lnTo>
                        <a:pt x="15" y="92"/>
                      </a:lnTo>
                      <a:lnTo>
                        <a:pt x="82" y="6"/>
                      </a:lnTo>
                      <a:lnTo>
                        <a:pt x="133" y="0"/>
                      </a:lnTo>
                      <a:lnTo>
                        <a:pt x="148" y="6"/>
                      </a:lnTo>
                      <a:lnTo>
                        <a:pt x="293" y="6"/>
                      </a:lnTo>
                      <a:lnTo>
                        <a:pt x="344" y="130"/>
                      </a:lnTo>
                      <a:lnTo>
                        <a:pt x="368" y="146"/>
                      </a:lnTo>
                      <a:lnTo>
                        <a:pt x="344" y="16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0" name="Freeform 245">
                  <a:extLst>
                    <a:ext uri="{FF2B5EF4-FFF2-40B4-BE49-F238E27FC236}">
                      <a16:creationId xmlns:a16="http://schemas.microsoft.com/office/drawing/2014/main" id="{0E850D3E-8575-0FEA-1A02-5EADAB7BCCF4}"/>
                    </a:ext>
                  </a:extLst>
                </p:cNvPr>
                <p:cNvSpPr>
                  <a:spLocks/>
                </p:cNvSpPr>
                <p:nvPr/>
              </p:nvSpPr>
              <p:spPr bwMode="auto">
                <a:xfrm>
                  <a:off x="8084236" y="1780207"/>
                  <a:ext cx="337982" cy="351974"/>
                </a:xfrm>
                <a:custGeom>
                  <a:avLst/>
                  <a:gdLst/>
                  <a:ahLst/>
                  <a:cxnLst>
                    <a:cxn ang="0">
                      <a:pos x="153" y="92"/>
                    </a:cxn>
                    <a:cxn ang="0">
                      <a:pos x="138" y="101"/>
                    </a:cxn>
                    <a:cxn ang="0">
                      <a:pos x="153" y="101"/>
                    </a:cxn>
                    <a:cxn ang="0">
                      <a:pos x="199" y="139"/>
                    </a:cxn>
                    <a:cxn ang="0">
                      <a:pos x="184" y="139"/>
                    </a:cxn>
                    <a:cxn ang="0">
                      <a:pos x="153" y="139"/>
                    </a:cxn>
                    <a:cxn ang="0">
                      <a:pos x="153" y="123"/>
                    </a:cxn>
                    <a:cxn ang="0">
                      <a:pos x="148" y="130"/>
                    </a:cxn>
                    <a:cxn ang="0">
                      <a:pos x="123" y="114"/>
                    </a:cxn>
                    <a:cxn ang="0">
                      <a:pos x="102" y="123"/>
                    </a:cxn>
                    <a:cxn ang="0">
                      <a:pos x="96" y="92"/>
                    </a:cxn>
                    <a:cxn ang="0">
                      <a:pos x="96" y="108"/>
                    </a:cxn>
                    <a:cxn ang="0">
                      <a:pos x="66" y="86"/>
                    </a:cxn>
                    <a:cxn ang="0">
                      <a:pos x="60" y="92"/>
                    </a:cxn>
                    <a:cxn ang="0">
                      <a:pos x="102" y="123"/>
                    </a:cxn>
                    <a:cxn ang="0">
                      <a:pos x="117" y="123"/>
                    </a:cxn>
                    <a:cxn ang="0">
                      <a:pos x="138" y="139"/>
                    </a:cxn>
                    <a:cxn ang="0">
                      <a:pos x="123" y="146"/>
                    </a:cxn>
                    <a:cxn ang="0">
                      <a:pos x="81" y="155"/>
                    </a:cxn>
                    <a:cxn ang="0">
                      <a:pos x="51" y="139"/>
                    </a:cxn>
                    <a:cxn ang="0">
                      <a:pos x="36" y="146"/>
                    </a:cxn>
                    <a:cxn ang="0">
                      <a:pos x="9" y="139"/>
                    </a:cxn>
                    <a:cxn ang="0">
                      <a:pos x="0" y="60"/>
                    </a:cxn>
                    <a:cxn ang="0">
                      <a:pos x="9" y="16"/>
                    </a:cxn>
                    <a:cxn ang="0">
                      <a:pos x="15" y="7"/>
                    </a:cxn>
                    <a:cxn ang="0">
                      <a:pos x="66" y="0"/>
                    </a:cxn>
                    <a:cxn ang="0">
                      <a:pos x="102" y="60"/>
                    </a:cxn>
                    <a:cxn ang="0">
                      <a:pos x="132" y="70"/>
                    </a:cxn>
                    <a:cxn ang="0">
                      <a:pos x="153" y="86"/>
                    </a:cxn>
                    <a:cxn ang="0">
                      <a:pos x="153" y="92"/>
                    </a:cxn>
                  </a:cxnLst>
                  <a:rect l="0" t="0" r="r" b="b"/>
                  <a:pathLst>
                    <a:path w="200" h="156">
                      <a:moveTo>
                        <a:pt x="153" y="92"/>
                      </a:moveTo>
                      <a:lnTo>
                        <a:pt x="138" y="101"/>
                      </a:lnTo>
                      <a:lnTo>
                        <a:pt x="153" y="101"/>
                      </a:lnTo>
                      <a:lnTo>
                        <a:pt x="199" y="139"/>
                      </a:lnTo>
                      <a:lnTo>
                        <a:pt x="184" y="139"/>
                      </a:lnTo>
                      <a:lnTo>
                        <a:pt x="153" y="139"/>
                      </a:lnTo>
                      <a:lnTo>
                        <a:pt x="153" y="123"/>
                      </a:lnTo>
                      <a:lnTo>
                        <a:pt x="148" y="130"/>
                      </a:lnTo>
                      <a:lnTo>
                        <a:pt x="123" y="114"/>
                      </a:lnTo>
                      <a:lnTo>
                        <a:pt x="102" y="123"/>
                      </a:lnTo>
                      <a:lnTo>
                        <a:pt x="96" y="92"/>
                      </a:lnTo>
                      <a:lnTo>
                        <a:pt x="96" y="108"/>
                      </a:lnTo>
                      <a:lnTo>
                        <a:pt x="66" y="86"/>
                      </a:lnTo>
                      <a:lnTo>
                        <a:pt x="60" y="92"/>
                      </a:lnTo>
                      <a:lnTo>
                        <a:pt x="102" y="123"/>
                      </a:lnTo>
                      <a:lnTo>
                        <a:pt x="117" y="123"/>
                      </a:lnTo>
                      <a:lnTo>
                        <a:pt x="138" y="139"/>
                      </a:lnTo>
                      <a:lnTo>
                        <a:pt x="123" y="146"/>
                      </a:lnTo>
                      <a:lnTo>
                        <a:pt x="81" y="155"/>
                      </a:lnTo>
                      <a:lnTo>
                        <a:pt x="51" y="139"/>
                      </a:lnTo>
                      <a:lnTo>
                        <a:pt x="36" y="146"/>
                      </a:lnTo>
                      <a:lnTo>
                        <a:pt x="9" y="139"/>
                      </a:lnTo>
                      <a:lnTo>
                        <a:pt x="0" y="60"/>
                      </a:lnTo>
                      <a:lnTo>
                        <a:pt x="9" y="16"/>
                      </a:lnTo>
                      <a:lnTo>
                        <a:pt x="15" y="7"/>
                      </a:lnTo>
                      <a:lnTo>
                        <a:pt x="66" y="0"/>
                      </a:lnTo>
                      <a:lnTo>
                        <a:pt x="102" y="60"/>
                      </a:lnTo>
                      <a:lnTo>
                        <a:pt x="132" y="70"/>
                      </a:lnTo>
                      <a:lnTo>
                        <a:pt x="153" y="86"/>
                      </a:lnTo>
                      <a:lnTo>
                        <a:pt x="153" y="9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1" name="Freeform 246">
                  <a:extLst>
                    <a:ext uri="{FF2B5EF4-FFF2-40B4-BE49-F238E27FC236}">
                      <a16:creationId xmlns:a16="http://schemas.microsoft.com/office/drawing/2014/main" id="{20755BA1-29EE-675F-71A0-AC3E1EB23855}"/>
                    </a:ext>
                  </a:extLst>
                </p:cNvPr>
                <p:cNvSpPr>
                  <a:spLocks/>
                </p:cNvSpPr>
                <p:nvPr/>
              </p:nvSpPr>
              <p:spPr bwMode="auto">
                <a:xfrm>
                  <a:off x="5985603" y="1578009"/>
                  <a:ext cx="298682" cy="366951"/>
                </a:xfrm>
                <a:custGeom>
                  <a:avLst/>
                  <a:gdLst/>
                  <a:ahLst/>
                  <a:cxnLst>
                    <a:cxn ang="0">
                      <a:pos x="175" y="0"/>
                    </a:cxn>
                    <a:cxn ang="0">
                      <a:pos x="169" y="161"/>
                    </a:cxn>
                    <a:cxn ang="0">
                      <a:pos x="93" y="161"/>
                    </a:cxn>
                    <a:cxn ang="0">
                      <a:pos x="0" y="152"/>
                    </a:cxn>
                    <a:cxn ang="0">
                      <a:pos x="6" y="0"/>
                    </a:cxn>
                    <a:cxn ang="0">
                      <a:pos x="175" y="0"/>
                    </a:cxn>
                  </a:cxnLst>
                  <a:rect l="0" t="0" r="r" b="b"/>
                  <a:pathLst>
                    <a:path w="176" h="162">
                      <a:moveTo>
                        <a:pt x="175" y="0"/>
                      </a:moveTo>
                      <a:lnTo>
                        <a:pt x="169" y="161"/>
                      </a:lnTo>
                      <a:lnTo>
                        <a:pt x="93" y="161"/>
                      </a:lnTo>
                      <a:lnTo>
                        <a:pt x="0" y="152"/>
                      </a:lnTo>
                      <a:lnTo>
                        <a:pt x="6" y="0"/>
                      </a:lnTo>
                      <a:lnTo>
                        <a:pt x="175"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2" name="Freeform 247">
                  <a:extLst>
                    <a:ext uri="{FF2B5EF4-FFF2-40B4-BE49-F238E27FC236}">
                      <a16:creationId xmlns:a16="http://schemas.microsoft.com/office/drawing/2014/main" id="{A2DFDAB5-8E5D-73F5-E797-41E02CD56490}"/>
                    </a:ext>
                  </a:extLst>
                </p:cNvPr>
                <p:cNvSpPr>
                  <a:spLocks/>
                </p:cNvSpPr>
                <p:nvPr/>
              </p:nvSpPr>
              <p:spPr bwMode="auto">
                <a:xfrm>
                  <a:off x="7180330" y="2401778"/>
                  <a:ext cx="503043" cy="569149"/>
                </a:xfrm>
                <a:custGeom>
                  <a:avLst/>
                  <a:gdLst/>
                  <a:ahLst/>
                  <a:cxnLst>
                    <a:cxn ang="0">
                      <a:pos x="241" y="70"/>
                    </a:cxn>
                    <a:cxn ang="0">
                      <a:pos x="256" y="92"/>
                    </a:cxn>
                    <a:cxn ang="0">
                      <a:pos x="271" y="124"/>
                    </a:cxn>
                    <a:cxn ang="0">
                      <a:pos x="298" y="139"/>
                    </a:cxn>
                    <a:cxn ang="0">
                      <a:pos x="292" y="139"/>
                    </a:cxn>
                    <a:cxn ang="0">
                      <a:pos x="271" y="139"/>
                    </a:cxn>
                    <a:cxn ang="0">
                      <a:pos x="256" y="161"/>
                    </a:cxn>
                    <a:cxn ang="0">
                      <a:pos x="241" y="215"/>
                    </a:cxn>
                    <a:cxn ang="0">
                      <a:pos x="226" y="231"/>
                    </a:cxn>
                    <a:cxn ang="0">
                      <a:pos x="226" y="241"/>
                    </a:cxn>
                    <a:cxn ang="0">
                      <a:pos x="211" y="247"/>
                    </a:cxn>
                    <a:cxn ang="0">
                      <a:pos x="196" y="231"/>
                    </a:cxn>
                    <a:cxn ang="0">
                      <a:pos x="169" y="253"/>
                    </a:cxn>
                    <a:cxn ang="0">
                      <a:pos x="154" y="247"/>
                    </a:cxn>
                    <a:cxn ang="0">
                      <a:pos x="124" y="231"/>
                    </a:cxn>
                    <a:cxn ang="0">
                      <a:pos x="109" y="209"/>
                    </a:cxn>
                    <a:cxn ang="0">
                      <a:pos x="87" y="161"/>
                    </a:cxn>
                    <a:cxn ang="0">
                      <a:pos x="36" y="124"/>
                    </a:cxn>
                    <a:cxn ang="0">
                      <a:pos x="0" y="92"/>
                    </a:cxn>
                    <a:cxn ang="0">
                      <a:pos x="21" y="79"/>
                    </a:cxn>
                    <a:cxn ang="0">
                      <a:pos x="109" y="16"/>
                    </a:cxn>
                    <a:cxn ang="0">
                      <a:pos x="133" y="16"/>
                    </a:cxn>
                    <a:cxn ang="0">
                      <a:pos x="145" y="0"/>
                    </a:cxn>
                    <a:cxn ang="0">
                      <a:pos x="169" y="9"/>
                    </a:cxn>
                    <a:cxn ang="0">
                      <a:pos x="211" y="25"/>
                    </a:cxn>
                    <a:cxn ang="0">
                      <a:pos x="211" y="32"/>
                    </a:cxn>
                    <a:cxn ang="0">
                      <a:pos x="235" y="32"/>
                    </a:cxn>
                    <a:cxn ang="0">
                      <a:pos x="256" y="48"/>
                    </a:cxn>
                    <a:cxn ang="0">
                      <a:pos x="241" y="70"/>
                    </a:cxn>
                  </a:cxnLst>
                  <a:rect l="0" t="0" r="r" b="b"/>
                  <a:pathLst>
                    <a:path w="299" h="254">
                      <a:moveTo>
                        <a:pt x="241" y="70"/>
                      </a:moveTo>
                      <a:lnTo>
                        <a:pt x="256" y="92"/>
                      </a:lnTo>
                      <a:lnTo>
                        <a:pt x="271" y="124"/>
                      </a:lnTo>
                      <a:lnTo>
                        <a:pt x="298" y="139"/>
                      </a:lnTo>
                      <a:lnTo>
                        <a:pt x="292" y="139"/>
                      </a:lnTo>
                      <a:lnTo>
                        <a:pt x="271" y="139"/>
                      </a:lnTo>
                      <a:lnTo>
                        <a:pt x="256" y="161"/>
                      </a:lnTo>
                      <a:lnTo>
                        <a:pt x="241" y="215"/>
                      </a:lnTo>
                      <a:lnTo>
                        <a:pt x="226" y="231"/>
                      </a:lnTo>
                      <a:lnTo>
                        <a:pt x="226" y="241"/>
                      </a:lnTo>
                      <a:lnTo>
                        <a:pt x="211" y="247"/>
                      </a:lnTo>
                      <a:lnTo>
                        <a:pt x="196" y="231"/>
                      </a:lnTo>
                      <a:lnTo>
                        <a:pt x="169" y="253"/>
                      </a:lnTo>
                      <a:lnTo>
                        <a:pt x="154" y="247"/>
                      </a:lnTo>
                      <a:lnTo>
                        <a:pt x="124" y="231"/>
                      </a:lnTo>
                      <a:lnTo>
                        <a:pt x="109" y="209"/>
                      </a:lnTo>
                      <a:lnTo>
                        <a:pt x="87" y="161"/>
                      </a:lnTo>
                      <a:lnTo>
                        <a:pt x="36" y="124"/>
                      </a:lnTo>
                      <a:lnTo>
                        <a:pt x="0" y="92"/>
                      </a:lnTo>
                      <a:lnTo>
                        <a:pt x="21" y="79"/>
                      </a:lnTo>
                      <a:lnTo>
                        <a:pt x="109" y="16"/>
                      </a:lnTo>
                      <a:lnTo>
                        <a:pt x="133" y="16"/>
                      </a:lnTo>
                      <a:lnTo>
                        <a:pt x="145" y="0"/>
                      </a:lnTo>
                      <a:lnTo>
                        <a:pt x="169" y="9"/>
                      </a:lnTo>
                      <a:lnTo>
                        <a:pt x="211" y="25"/>
                      </a:lnTo>
                      <a:lnTo>
                        <a:pt x="211" y="32"/>
                      </a:lnTo>
                      <a:lnTo>
                        <a:pt x="235" y="32"/>
                      </a:lnTo>
                      <a:lnTo>
                        <a:pt x="256" y="48"/>
                      </a:lnTo>
                      <a:lnTo>
                        <a:pt x="241" y="70"/>
                      </a:lnTo>
                    </a:path>
                  </a:pathLst>
                </a:custGeom>
                <a:solidFill>
                  <a:srgbClr val="005EB8"/>
                </a:solidFill>
                <a:ln w="12700"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3" name="Freeform 248">
                  <a:extLst>
                    <a:ext uri="{FF2B5EF4-FFF2-40B4-BE49-F238E27FC236}">
                      <a16:creationId xmlns:a16="http://schemas.microsoft.com/office/drawing/2014/main" id="{6BF6EC78-0D15-4906-45D3-54F8C02E0E38}"/>
                    </a:ext>
                  </a:extLst>
                </p:cNvPr>
                <p:cNvSpPr>
                  <a:spLocks/>
                </p:cNvSpPr>
                <p:nvPr/>
              </p:nvSpPr>
              <p:spPr bwMode="auto">
                <a:xfrm>
                  <a:off x="3352486" y="2888550"/>
                  <a:ext cx="322262" cy="269597"/>
                </a:xfrm>
                <a:custGeom>
                  <a:avLst/>
                  <a:gdLst/>
                  <a:ahLst/>
                  <a:cxnLst>
                    <a:cxn ang="0">
                      <a:pos x="45" y="107"/>
                    </a:cxn>
                    <a:cxn ang="0">
                      <a:pos x="14" y="117"/>
                    </a:cxn>
                    <a:cxn ang="0">
                      <a:pos x="0" y="107"/>
                    </a:cxn>
                    <a:cxn ang="0">
                      <a:pos x="9" y="63"/>
                    </a:cxn>
                    <a:cxn ang="0">
                      <a:pos x="45" y="9"/>
                    </a:cxn>
                    <a:cxn ang="0">
                      <a:pos x="96" y="0"/>
                    </a:cxn>
                    <a:cxn ang="0">
                      <a:pos x="117" y="9"/>
                    </a:cxn>
                    <a:cxn ang="0">
                      <a:pos x="189" y="79"/>
                    </a:cxn>
                    <a:cxn ang="0">
                      <a:pos x="189" y="117"/>
                    </a:cxn>
                    <a:cxn ang="0">
                      <a:pos x="45" y="107"/>
                    </a:cxn>
                  </a:cxnLst>
                  <a:rect l="0" t="0" r="r" b="b"/>
                  <a:pathLst>
                    <a:path w="190" h="118">
                      <a:moveTo>
                        <a:pt x="45" y="107"/>
                      </a:moveTo>
                      <a:lnTo>
                        <a:pt x="14" y="117"/>
                      </a:lnTo>
                      <a:lnTo>
                        <a:pt x="0" y="107"/>
                      </a:lnTo>
                      <a:lnTo>
                        <a:pt x="9" y="63"/>
                      </a:lnTo>
                      <a:lnTo>
                        <a:pt x="45" y="9"/>
                      </a:lnTo>
                      <a:lnTo>
                        <a:pt x="96" y="0"/>
                      </a:lnTo>
                      <a:lnTo>
                        <a:pt x="117" y="9"/>
                      </a:lnTo>
                      <a:lnTo>
                        <a:pt x="189" y="79"/>
                      </a:lnTo>
                      <a:lnTo>
                        <a:pt x="189" y="117"/>
                      </a:lnTo>
                      <a:lnTo>
                        <a:pt x="45" y="10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4" name="Freeform 249">
                  <a:extLst>
                    <a:ext uri="{FF2B5EF4-FFF2-40B4-BE49-F238E27FC236}">
                      <a16:creationId xmlns:a16="http://schemas.microsoft.com/office/drawing/2014/main" id="{C40F923A-D73D-E1A2-29C2-A5251471CC5D}"/>
                    </a:ext>
                  </a:extLst>
                </p:cNvPr>
                <p:cNvSpPr>
                  <a:spLocks/>
                </p:cNvSpPr>
                <p:nvPr/>
              </p:nvSpPr>
              <p:spPr bwMode="auto">
                <a:xfrm>
                  <a:off x="5223178" y="3150658"/>
                  <a:ext cx="510903" cy="434351"/>
                </a:xfrm>
                <a:custGeom>
                  <a:avLst/>
                  <a:gdLst/>
                  <a:ahLst/>
                  <a:cxnLst>
                    <a:cxn ang="0">
                      <a:pos x="73" y="189"/>
                    </a:cxn>
                    <a:cxn ang="0">
                      <a:pos x="115" y="145"/>
                    </a:cxn>
                    <a:cxn ang="0">
                      <a:pos x="103" y="107"/>
                    </a:cxn>
                    <a:cxn ang="0">
                      <a:pos x="88" y="91"/>
                    </a:cxn>
                    <a:cxn ang="0">
                      <a:pos x="103" y="69"/>
                    </a:cxn>
                    <a:cxn ang="0">
                      <a:pos x="79" y="60"/>
                    </a:cxn>
                    <a:cxn ang="0">
                      <a:pos x="73" y="37"/>
                    </a:cxn>
                    <a:cxn ang="0">
                      <a:pos x="37" y="53"/>
                    </a:cxn>
                    <a:cxn ang="0">
                      <a:pos x="6" y="37"/>
                    </a:cxn>
                    <a:cxn ang="0">
                      <a:pos x="0" y="22"/>
                    </a:cxn>
                    <a:cxn ang="0">
                      <a:pos x="28" y="22"/>
                    </a:cxn>
                    <a:cxn ang="0">
                      <a:pos x="42" y="15"/>
                    </a:cxn>
                    <a:cxn ang="0">
                      <a:pos x="88" y="6"/>
                    </a:cxn>
                    <a:cxn ang="0">
                      <a:pos x="109" y="0"/>
                    </a:cxn>
                    <a:cxn ang="0">
                      <a:pos x="160" y="6"/>
                    </a:cxn>
                    <a:cxn ang="0">
                      <a:pos x="190" y="6"/>
                    </a:cxn>
                    <a:cxn ang="0">
                      <a:pos x="211" y="15"/>
                    </a:cxn>
                    <a:cxn ang="0">
                      <a:pos x="226" y="6"/>
                    </a:cxn>
                    <a:cxn ang="0">
                      <a:pos x="247" y="28"/>
                    </a:cxn>
                    <a:cxn ang="0">
                      <a:pos x="247" y="60"/>
                    </a:cxn>
                    <a:cxn ang="0">
                      <a:pos x="278" y="60"/>
                    </a:cxn>
                    <a:cxn ang="0">
                      <a:pos x="304" y="69"/>
                    </a:cxn>
                    <a:cxn ang="0">
                      <a:pos x="247" y="97"/>
                    </a:cxn>
                    <a:cxn ang="0">
                      <a:pos x="241" y="114"/>
                    </a:cxn>
                    <a:cxn ang="0">
                      <a:pos x="247" y="135"/>
                    </a:cxn>
                    <a:cxn ang="0">
                      <a:pos x="217" y="167"/>
                    </a:cxn>
                    <a:cxn ang="0">
                      <a:pos x="226" y="189"/>
                    </a:cxn>
                    <a:cxn ang="0">
                      <a:pos x="217" y="183"/>
                    </a:cxn>
                    <a:cxn ang="0">
                      <a:pos x="190" y="189"/>
                    </a:cxn>
                    <a:cxn ang="0">
                      <a:pos x="73" y="189"/>
                    </a:cxn>
                  </a:cxnLst>
                  <a:rect l="0" t="0" r="r" b="b"/>
                  <a:pathLst>
                    <a:path w="305" h="190">
                      <a:moveTo>
                        <a:pt x="73" y="189"/>
                      </a:moveTo>
                      <a:lnTo>
                        <a:pt x="115" y="145"/>
                      </a:lnTo>
                      <a:lnTo>
                        <a:pt x="103" y="107"/>
                      </a:lnTo>
                      <a:lnTo>
                        <a:pt x="88" y="91"/>
                      </a:lnTo>
                      <a:lnTo>
                        <a:pt x="103" y="69"/>
                      </a:lnTo>
                      <a:lnTo>
                        <a:pt x="79" y="60"/>
                      </a:lnTo>
                      <a:lnTo>
                        <a:pt x="73" y="37"/>
                      </a:lnTo>
                      <a:lnTo>
                        <a:pt x="37" y="53"/>
                      </a:lnTo>
                      <a:lnTo>
                        <a:pt x="6" y="37"/>
                      </a:lnTo>
                      <a:lnTo>
                        <a:pt x="0" y="22"/>
                      </a:lnTo>
                      <a:lnTo>
                        <a:pt x="28" y="22"/>
                      </a:lnTo>
                      <a:lnTo>
                        <a:pt x="42" y="15"/>
                      </a:lnTo>
                      <a:lnTo>
                        <a:pt x="88" y="6"/>
                      </a:lnTo>
                      <a:lnTo>
                        <a:pt x="109" y="0"/>
                      </a:lnTo>
                      <a:lnTo>
                        <a:pt x="160" y="6"/>
                      </a:lnTo>
                      <a:lnTo>
                        <a:pt x="190" y="6"/>
                      </a:lnTo>
                      <a:lnTo>
                        <a:pt x="211" y="15"/>
                      </a:lnTo>
                      <a:lnTo>
                        <a:pt x="226" y="6"/>
                      </a:lnTo>
                      <a:lnTo>
                        <a:pt x="247" y="28"/>
                      </a:lnTo>
                      <a:lnTo>
                        <a:pt x="247" y="60"/>
                      </a:lnTo>
                      <a:lnTo>
                        <a:pt x="278" y="60"/>
                      </a:lnTo>
                      <a:lnTo>
                        <a:pt x="304" y="69"/>
                      </a:lnTo>
                      <a:lnTo>
                        <a:pt x="247" y="97"/>
                      </a:lnTo>
                      <a:lnTo>
                        <a:pt x="241" y="114"/>
                      </a:lnTo>
                      <a:lnTo>
                        <a:pt x="247" y="135"/>
                      </a:lnTo>
                      <a:lnTo>
                        <a:pt x="217" y="167"/>
                      </a:lnTo>
                      <a:lnTo>
                        <a:pt x="226" y="189"/>
                      </a:lnTo>
                      <a:lnTo>
                        <a:pt x="217" y="183"/>
                      </a:lnTo>
                      <a:lnTo>
                        <a:pt x="190" y="189"/>
                      </a:lnTo>
                      <a:lnTo>
                        <a:pt x="73" y="18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5" name="Freeform 250">
                  <a:extLst>
                    <a:ext uri="{FF2B5EF4-FFF2-40B4-BE49-F238E27FC236}">
                      <a16:creationId xmlns:a16="http://schemas.microsoft.com/office/drawing/2014/main" id="{02150C2B-54B8-A3CD-24A3-D43AF96E3213}"/>
                    </a:ext>
                  </a:extLst>
                </p:cNvPr>
                <p:cNvSpPr>
                  <a:spLocks/>
                </p:cNvSpPr>
                <p:nvPr/>
              </p:nvSpPr>
              <p:spPr bwMode="auto">
                <a:xfrm>
                  <a:off x="5726221" y="3405278"/>
                  <a:ext cx="542343" cy="763858"/>
                </a:xfrm>
                <a:custGeom>
                  <a:avLst/>
                  <a:gdLst/>
                  <a:ahLst/>
                  <a:cxnLst>
                    <a:cxn ang="0">
                      <a:pos x="0" y="170"/>
                    </a:cxn>
                    <a:cxn ang="0">
                      <a:pos x="66" y="101"/>
                    </a:cxn>
                    <a:cxn ang="0">
                      <a:pos x="57" y="63"/>
                    </a:cxn>
                    <a:cxn ang="0">
                      <a:pos x="133" y="63"/>
                    </a:cxn>
                    <a:cxn ang="0">
                      <a:pos x="211" y="0"/>
                    </a:cxn>
                    <a:cxn ang="0">
                      <a:pos x="256" y="31"/>
                    </a:cxn>
                    <a:cxn ang="0">
                      <a:pos x="271" y="63"/>
                    </a:cxn>
                    <a:cxn ang="0">
                      <a:pos x="298" y="116"/>
                    </a:cxn>
                    <a:cxn ang="0">
                      <a:pos x="322" y="139"/>
                    </a:cxn>
                    <a:cxn ang="0">
                      <a:pos x="298" y="199"/>
                    </a:cxn>
                    <a:cxn ang="0">
                      <a:pos x="298" y="230"/>
                    </a:cxn>
                    <a:cxn ang="0">
                      <a:pos x="286" y="246"/>
                    </a:cxn>
                    <a:cxn ang="0">
                      <a:pos x="271" y="262"/>
                    </a:cxn>
                    <a:cxn ang="0">
                      <a:pos x="247" y="262"/>
                    </a:cxn>
                    <a:cxn ang="0">
                      <a:pos x="241" y="290"/>
                    </a:cxn>
                    <a:cxn ang="0">
                      <a:pos x="226" y="290"/>
                    </a:cxn>
                    <a:cxn ang="0">
                      <a:pos x="211" y="322"/>
                    </a:cxn>
                    <a:cxn ang="0">
                      <a:pos x="190" y="338"/>
                    </a:cxn>
                    <a:cxn ang="0">
                      <a:pos x="0" y="170"/>
                    </a:cxn>
                  </a:cxnLst>
                  <a:rect l="0" t="0" r="r" b="b"/>
                  <a:pathLst>
                    <a:path w="323" h="339">
                      <a:moveTo>
                        <a:pt x="0" y="170"/>
                      </a:moveTo>
                      <a:lnTo>
                        <a:pt x="66" y="101"/>
                      </a:lnTo>
                      <a:lnTo>
                        <a:pt x="57" y="63"/>
                      </a:lnTo>
                      <a:lnTo>
                        <a:pt x="133" y="63"/>
                      </a:lnTo>
                      <a:lnTo>
                        <a:pt x="211" y="0"/>
                      </a:lnTo>
                      <a:lnTo>
                        <a:pt x="256" y="31"/>
                      </a:lnTo>
                      <a:lnTo>
                        <a:pt x="271" y="63"/>
                      </a:lnTo>
                      <a:lnTo>
                        <a:pt x="298" y="116"/>
                      </a:lnTo>
                      <a:lnTo>
                        <a:pt x="322" y="139"/>
                      </a:lnTo>
                      <a:lnTo>
                        <a:pt x="298" y="199"/>
                      </a:lnTo>
                      <a:lnTo>
                        <a:pt x="298" y="230"/>
                      </a:lnTo>
                      <a:lnTo>
                        <a:pt x="286" y="246"/>
                      </a:lnTo>
                      <a:lnTo>
                        <a:pt x="271" y="262"/>
                      </a:lnTo>
                      <a:lnTo>
                        <a:pt x="247" y="262"/>
                      </a:lnTo>
                      <a:lnTo>
                        <a:pt x="241" y="290"/>
                      </a:lnTo>
                      <a:lnTo>
                        <a:pt x="226" y="290"/>
                      </a:lnTo>
                      <a:lnTo>
                        <a:pt x="211" y="322"/>
                      </a:lnTo>
                      <a:lnTo>
                        <a:pt x="190" y="338"/>
                      </a:lnTo>
                      <a:lnTo>
                        <a:pt x="0" y="17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6" name="Freeform 251">
                  <a:extLst>
                    <a:ext uri="{FF2B5EF4-FFF2-40B4-BE49-F238E27FC236}">
                      <a16:creationId xmlns:a16="http://schemas.microsoft.com/office/drawing/2014/main" id="{CD7E24BD-988D-0710-64EB-B1C212B589A6}"/>
                    </a:ext>
                  </a:extLst>
                </p:cNvPr>
                <p:cNvSpPr>
                  <a:spLocks/>
                </p:cNvSpPr>
                <p:nvPr/>
              </p:nvSpPr>
              <p:spPr bwMode="auto">
                <a:xfrm>
                  <a:off x="5262478" y="1578009"/>
                  <a:ext cx="424443" cy="344485"/>
                </a:xfrm>
                <a:custGeom>
                  <a:avLst/>
                  <a:gdLst/>
                  <a:ahLst/>
                  <a:cxnLst>
                    <a:cxn ang="0">
                      <a:pos x="256" y="0"/>
                    </a:cxn>
                    <a:cxn ang="0">
                      <a:pos x="241" y="152"/>
                    </a:cxn>
                    <a:cxn ang="0">
                      <a:pos x="0" y="152"/>
                    </a:cxn>
                    <a:cxn ang="0">
                      <a:pos x="6" y="0"/>
                    </a:cxn>
                    <a:cxn ang="0">
                      <a:pos x="256" y="0"/>
                    </a:cxn>
                  </a:cxnLst>
                  <a:rect l="0" t="0" r="r" b="b"/>
                  <a:pathLst>
                    <a:path w="257" h="153">
                      <a:moveTo>
                        <a:pt x="256" y="0"/>
                      </a:moveTo>
                      <a:lnTo>
                        <a:pt x="241" y="152"/>
                      </a:lnTo>
                      <a:lnTo>
                        <a:pt x="0" y="152"/>
                      </a:lnTo>
                      <a:lnTo>
                        <a:pt x="6" y="0"/>
                      </a:lnTo>
                      <a:lnTo>
                        <a:pt x="256"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7" name="Freeform 252">
                  <a:extLst>
                    <a:ext uri="{FF2B5EF4-FFF2-40B4-BE49-F238E27FC236}">
                      <a16:creationId xmlns:a16="http://schemas.microsoft.com/office/drawing/2014/main" id="{7DBD99B1-EE9C-16BC-1540-B7763441BCDC}"/>
                    </a:ext>
                  </a:extLst>
                </p:cNvPr>
                <p:cNvSpPr>
                  <a:spLocks/>
                </p:cNvSpPr>
                <p:nvPr/>
              </p:nvSpPr>
              <p:spPr bwMode="auto">
                <a:xfrm>
                  <a:off x="4657254" y="2371822"/>
                  <a:ext cx="479463" cy="419373"/>
                </a:xfrm>
                <a:custGeom>
                  <a:avLst/>
                  <a:gdLst/>
                  <a:ahLst/>
                  <a:cxnLst>
                    <a:cxn ang="0">
                      <a:pos x="15" y="183"/>
                    </a:cxn>
                    <a:cxn ang="0">
                      <a:pos x="0" y="92"/>
                    </a:cxn>
                    <a:cxn ang="0">
                      <a:pos x="30" y="0"/>
                    </a:cxn>
                    <a:cxn ang="0">
                      <a:pos x="45" y="0"/>
                    </a:cxn>
                    <a:cxn ang="0">
                      <a:pos x="51" y="7"/>
                    </a:cxn>
                    <a:cxn ang="0">
                      <a:pos x="66" y="7"/>
                    </a:cxn>
                    <a:cxn ang="0">
                      <a:pos x="117" y="38"/>
                    </a:cxn>
                    <a:cxn ang="0">
                      <a:pos x="123" y="45"/>
                    </a:cxn>
                    <a:cxn ang="0">
                      <a:pos x="132" y="38"/>
                    </a:cxn>
                    <a:cxn ang="0">
                      <a:pos x="138" y="45"/>
                    </a:cxn>
                    <a:cxn ang="0">
                      <a:pos x="147" y="45"/>
                    </a:cxn>
                    <a:cxn ang="0">
                      <a:pos x="153" y="60"/>
                    </a:cxn>
                    <a:cxn ang="0">
                      <a:pos x="174" y="67"/>
                    </a:cxn>
                    <a:cxn ang="0">
                      <a:pos x="214" y="76"/>
                    </a:cxn>
                    <a:cxn ang="0">
                      <a:pos x="214" y="92"/>
                    </a:cxn>
                    <a:cxn ang="0">
                      <a:pos x="277" y="136"/>
                    </a:cxn>
                    <a:cxn ang="0">
                      <a:pos x="286" y="183"/>
                    </a:cxn>
                    <a:cxn ang="0">
                      <a:pos x="235" y="183"/>
                    </a:cxn>
                    <a:cxn ang="0">
                      <a:pos x="15" y="183"/>
                    </a:cxn>
                  </a:cxnLst>
                  <a:rect l="0" t="0" r="r" b="b"/>
                  <a:pathLst>
                    <a:path w="287" h="184">
                      <a:moveTo>
                        <a:pt x="15" y="183"/>
                      </a:moveTo>
                      <a:lnTo>
                        <a:pt x="0" y="92"/>
                      </a:lnTo>
                      <a:lnTo>
                        <a:pt x="30" y="0"/>
                      </a:lnTo>
                      <a:lnTo>
                        <a:pt x="45" y="0"/>
                      </a:lnTo>
                      <a:lnTo>
                        <a:pt x="51" y="7"/>
                      </a:lnTo>
                      <a:lnTo>
                        <a:pt x="66" y="7"/>
                      </a:lnTo>
                      <a:lnTo>
                        <a:pt x="117" y="38"/>
                      </a:lnTo>
                      <a:lnTo>
                        <a:pt x="123" y="45"/>
                      </a:lnTo>
                      <a:lnTo>
                        <a:pt x="132" y="38"/>
                      </a:lnTo>
                      <a:lnTo>
                        <a:pt x="138" y="45"/>
                      </a:lnTo>
                      <a:lnTo>
                        <a:pt x="147" y="45"/>
                      </a:lnTo>
                      <a:lnTo>
                        <a:pt x="153" y="60"/>
                      </a:lnTo>
                      <a:lnTo>
                        <a:pt x="174" y="67"/>
                      </a:lnTo>
                      <a:lnTo>
                        <a:pt x="214" y="76"/>
                      </a:lnTo>
                      <a:lnTo>
                        <a:pt x="214" y="92"/>
                      </a:lnTo>
                      <a:lnTo>
                        <a:pt x="277" y="136"/>
                      </a:lnTo>
                      <a:lnTo>
                        <a:pt x="286" y="183"/>
                      </a:lnTo>
                      <a:lnTo>
                        <a:pt x="235" y="183"/>
                      </a:lnTo>
                      <a:lnTo>
                        <a:pt x="15" y="183"/>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8" name="Freeform 253">
                  <a:extLst>
                    <a:ext uri="{FF2B5EF4-FFF2-40B4-BE49-F238E27FC236}">
                      <a16:creationId xmlns:a16="http://schemas.microsoft.com/office/drawing/2014/main" id="{2AF4905C-D990-2C57-BF53-60DC6E3D3B55}"/>
                    </a:ext>
                  </a:extLst>
                </p:cNvPr>
                <p:cNvSpPr>
                  <a:spLocks/>
                </p:cNvSpPr>
                <p:nvPr/>
              </p:nvSpPr>
              <p:spPr bwMode="auto">
                <a:xfrm>
                  <a:off x="3423227" y="2641419"/>
                  <a:ext cx="471603" cy="516728"/>
                </a:xfrm>
                <a:custGeom>
                  <a:avLst/>
                  <a:gdLst/>
                  <a:ahLst/>
                  <a:cxnLst>
                    <a:cxn ang="0">
                      <a:pos x="145" y="225"/>
                    </a:cxn>
                    <a:cxn ang="0">
                      <a:pos x="145" y="187"/>
                    </a:cxn>
                    <a:cxn ang="0">
                      <a:pos x="73" y="117"/>
                    </a:cxn>
                    <a:cxn ang="0">
                      <a:pos x="52" y="108"/>
                    </a:cxn>
                    <a:cxn ang="0">
                      <a:pos x="0" y="117"/>
                    </a:cxn>
                    <a:cxn ang="0">
                      <a:pos x="0" y="92"/>
                    </a:cxn>
                    <a:cxn ang="0">
                      <a:pos x="0" y="79"/>
                    </a:cxn>
                    <a:cxn ang="0">
                      <a:pos x="6" y="79"/>
                    </a:cxn>
                    <a:cxn ang="0">
                      <a:pos x="15" y="79"/>
                    </a:cxn>
                    <a:cxn ang="0">
                      <a:pos x="15" y="54"/>
                    </a:cxn>
                    <a:cxn ang="0">
                      <a:pos x="42" y="48"/>
                    </a:cxn>
                    <a:cxn ang="0">
                      <a:pos x="118" y="48"/>
                    </a:cxn>
                    <a:cxn ang="0">
                      <a:pos x="133" y="38"/>
                    </a:cxn>
                    <a:cxn ang="0">
                      <a:pos x="145" y="48"/>
                    </a:cxn>
                    <a:cxn ang="0">
                      <a:pos x="205" y="38"/>
                    </a:cxn>
                    <a:cxn ang="0">
                      <a:pos x="220" y="25"/>
                    </a:cxn>
                    <a:cxn ang="0">
                      <a:pos x="247" y="0"/>
                    </a:cxn>
                    <a:cxn ang="0">
                      <a:pos x="271" y="9"/>
                    </a:cxn>
                    <a:cxn ang="0">
                      <a:pos x="277" y="25"/>
                    </a:cxn>
                    <a:cxn ang="0">
                      <a:pos x="277" y="139"/>
                    </a:cxn>
                    <a:cxn ang="0">
                      <a:pos x="247" y="225"/>
                    </a:cxn>
                    <a:cxn ang="0">
                      <a:pos x="145" y="225"/>
                    </a:cxn>
                  </a:cxnLst>
                  <a:rect l="0" t="0" r="r" b="b"/>
                  <a:pathLst>
                    <a:path w="278" h="226">
                      <a:moveTo>
                        <a:pt x="145" y="225"/>
                      </a:moveTo>
                      <a:lnTo>
                        <a:pt x="145" y="187"/>
                      </a:lnTo>
                      <a:lnTo>
                        <a:pt x="73" y="117"/>
                      </a:lnTo>
                      <a:lnTo>
                        <a:pt x="52" y="108"/>
                      </a:lnTo>
                      <a:lnTo>
                        <a:pt x="0" y="117"/>
                      </a:lnTo>
                      <a:lnTo>
                        <a:pt x="0" y="92"/>
                      </a:lnTo>
                      <a:lnTo>
                        <a:pt x="0" y="79"/>
                      </a:lnTo>
                      <a:lnTo>
                        <a:pt x="6" y="79"/>
                      </a:lnTo>
                      <a:lnTo>
                        <a:pt x="15" y="79"/>
                      </a:lnTo>
                      <a:lnTo>
                        <a:pt x="15" y="54"/>
                      </a:lnTo>
                      <a:lnTo>
                        <a:pt x="42" y="48"/>
                      </a:lnTo>
                      <a:lnTo>
                        <a:pt x="118" y="48"/>
                      </a:lnTo>
                      <a:lnTo>
                        <a:pt x="133" y="38"/>
                      </a:lnTo>
                      <a:lnTo>
                        <a:pt x="145" y="48"/>
                      </a:lnTo>
                      <a:lnTo>
                        <a:pt x="205" y="38"/>
                      </a:lnTo>
                      <a:lnTo>
                        <a:pt x="220" y="25"/>
                      </a:lnTo>
                      <a:lnTo>
                        <a:pt x="247" y="0"/>
                      </a:lnTo>
                      <a:lnTo>
                        <a:pt x="271" y="9"/>
                      </a:lnTo>
                      <a:lnTo>
                        <a:pt x="277" y="25"/>
                      </a:lnTo>
                      <a:lnTo>
                        <a:pt x="277" y="139"/>
                      </a:lnTo>
                      <a:lnTo>
                        <a:pt x="247" y="225"/>
                      </a:lnTo>
                      <a:lnTo>
                        <a:pt x="145" y="22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29" name="Freeform 254">
                  <a:extLst>
                    <a:ext uri="{FF2B5EF4-FFF2-40B4-BE49-F238E27FC236}">
                      <a16:creationId xmlns:a16="http://schemas.microsoft.com/office/drawing/2014/main" id="{29055792-C25B-D585-71BA-C18E78F3CFD6}"/>
                    </a:ext>
                  </a:extLst>
                </p:cNvPr>
                <p:cNvSpPr>
                  <a:spLocks/>
                </p:cNvSpPr>
                <p:nvPr/>
              </p:nvSpPr>
              <p:spPr bwMode="auto">
                <a:xfrm>
                  <a:off x="6378605" y="2993393"/>
                  <a:ext cx="455883" cy="883679"/>
                </a:xfrm>
                <a:custGeom>
                  <a:avLst/>
                  <a:gdLst/>
                  <a:ahLst/>
                  <a:cxnLst>
                    <a:cxn ang="0">
                      <a:pos x="168" y="354"/>
                    </a:cxn>
                    <a:cxn ang="0">
                      <a:pos x="168" y="338"/>
                    </a:cxn>
                    <a:cxn ang="0">
                      <a:pos x="148" y="313"/>
                    </a:cxn>
                    <a:cxn ang="0">
                      <a:pos x="132" y="291"/>
                    </a:cxn>
                    <a:cxn ang="0">
                      <a:pos x="81" y="237"/>
                    </a:cxn>
                    <a:cxn ang="0">
                      <a:pos x="15" y="167"/>
                    </a:cxn>
                    <a:cxn ang="0">
                      <a:pos x="0" y="124"/>
                    </a:cxn>
                    <a:cxn ang="0">
                      <a:pos x="15" y="107"/>
                    </a:cxn>
                    <a:cxn ang="0">
                      <a:pos x="24" y="76"/>
                    </a:cxn>
                    <a:cxn ang="0">
                      <a:pos x="15" y="60"/>
                    </a:cxn>
                    <a:cxn ang="0">
                      <a:pos x="24" y="60"/>
                    </a:cxn>
                    <a:cxn ang="0">
                      <a:pos x="30" y="38"/>
                    </a:cxn>
                    <a:cxn ang="0">
                      <a:pos x="45" y="16"/>
                    </a:cxn>
                    <a:cxn ang="0">
                      <a:pos x="60" y="0"/>
                    </a:cxn>
                    <a:cxn ang="0">
                      <a:pos x="90" y="32"/>
                    </a:cxn>
                    <a:cxn ang="0">
                      <a:pos x="126" y="32"/>
                    </a:cxn>
                    <a:cxn ang="0">
                      <a:pos x="177" y="16"/>
                    </a:cxn>
                    <a:cxn ang="0">
                      <a:pos x="204" y="45"/>
                    </a:cxn>
                    <a:cxn ang="0">
                      <a:pos x="249" y="60"/>
                    </a:cxn>
                    <a:cxn ang="0">
                      <a:pos x="249" y="70"/>
                    </a:cxn>
                    <a:cxn ang="0">
                      <a:pos x="256" y="215"/>
                    </a:cxn>
                    <a:cxn ang="0">
                      <a:pos x="235" y="291"/>
                    </a:cxn>
                    <a:cxn ang="0">
                      <a:pos x="265" y="306"/>
                    </a:cxn>
                    <a:cxn ang="0">
                      <a:pos x="271" y="306"/>
                    </a:cxn>
                    <a:cxn ang="0">
                      <a:pos x="204" y="392"/>
                    </a:cxn>
                    <a:cxn ang="0">
                      <a:pos x="168" y="354"/>
                    </a:cxn>
                  </a:cxnLst>
                  <a:rect l="0" t="0" r="r" b="b"/>
                  <a:pathLst>
                    <a:path w="272" h="393">
                      <a:moveTo>
                        <a:pt x="168" y="354"/>
                      </a:moveTo>
                      <a:lnTo>
                        <a:pt x="168" y="338"/>
                      </a:lnTo>
                      <a:lnTo>
                        <a:pt x="148" y="313"/>
                      </a:lnTo>
                      <a:lnTo>
                        <a:pt x="132" y="291"/>
                      </a:lnTo>
                      <a:lnTo>
                        <a:pt x="81" y="237"/>
                      </a:lnTo>
                      <a:lnTo>
                        <a:pt x="15" y="167"/>
                      </a:lnTo>
                      <a:lnTo>
                        <a:pt x="0" y="124"/>
                      </a:lnTo>
                      <a:lnTo>
                        <a:pt x="15" y="107"/>
                      </a:lnTo>
                      <a:lnTo>
                        <a:pt x="24" y="76"/>
                      </a:lnTo>
                      <a:lnTo>
                        <a:pt x="15" y="60"/>
                      </a:lnTo>
                      <a:lnTo>
                        <a:pt x="24" y="60"/>
                      </a:lnTo>
                      <a:lnTo>
                        <a:pt x="30" y="38"/>
                      </a:lnTo>
                      <a:lnTo>
                        <a:pt x="45" y="16"/>
                      </a:lnTo>
                      <a:lnTo>
                        <a:pt x="60" y="0"/>
                      </a:lnTo>
                      <a:lnTo>
                        <a:pt x="90" y="32"/>
                      </a:lnTo>
                      <a:lnTo>
                        <a:pt x="126" y="32"/>
                      </a:lnTo>
                      <a:lnTo>
                        <a:pt x="177" y="16"/>
                      </a:lnTo>
                      <a:lnTo>
                        <a:pt x="204" y="45"/>
                      </a:lnTo>
                      <a:lnTo>
                        <a:pt x="249" y="60"/>
                      </a:lnTo>
                      <a:lnTo>
                        <a:pt x="249" y="70"/>
                      </a:lnTo>
                      <a:lnTo>
                        <a:pt x="256" y="215"/>
                      </a:lnTo>
                      <a:lnTo>
                        <a:pt x="235" y="291"/>
                      </a:lnTo>
                      <a:lnTo>
                        <a:pt x="265" y="306"/>
                      </a:lnTo>
                      <a:lnTo>
                        <a:pt x="271" y="306"/>
                      </a:lnTo>
                      <a:lnTo>
                        <a:pt x="204" y="392"/>
                      </a:lnTo>
                      <a:lnTo>
                        <a:pt x="168" y="354"/>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0" name="Freeform 255">
                  <a:extLst>
                    <a:ext uri="{FF2B5EF4-FFF2-40B4-BE49-F238E27FC236}">
                      <a16:creationId xmlns:a16="http://schemas.microsoft.com/office/drawing/2014/main" id="{CDA65FE1-0D74-6248-D377-FF21C696F3B0}"/>
                    </a:ext>
                  </a:extLst>
                </p:cNvPr>
                <p:cNvSpPr>
                  <a:spLocks/>
                </p:cNvSpPr>
                <p:nvPr/>
              </p:nvSpPr>
              <p:spPr bwMode="auto">
                <a:xfrm>
                  <a:off x="5545440" y="3307923"/>
                  <a:ext cx="298682" cy="486772"/>
                </a:xfrm>
                <a:custGeom>
                  <a:avLst/>
                  <a:gdLst/>
                  <a:ahLst/>
                  <a:cxnLst>
                    <a:cxn ang="0">
                      <a:pos x="0" y="120"/>
                    </a:cxn>
                    <a:cxn ang="0">
                      <a:pos x="27" y="113"/>
                    </a:cxn>
                    <a:cxn ang="0">
                      <a:pos x="36" y="120"/>
                    </a:cxn>
                    <a:cxn ang="0">
                      <a:pos x="27" y="98"/>
                    </a:cxn>
                    <a:cxn ang="0">
                      <a:pos x="57" y="66"/>
                    </a:cxn>
                    <a:cxn ang="0">
                      <a:pos x="51" y="44"/>
                    </a:cxn>
                    <a:cxn ang="0">
                      <a:pos x="57" y="28"/>
                    </a:cxn>
                    <a:cxn ang="0">
                      <a:pos x="114" y="0"/>
                    </a:cxn>
                    <a:cxn ang="0">
                      <a:pos x="160" y="53"/>
                    </a:cxn>
                    <a:cxn ang="0">
                      <a:pos x="166" y="107"/>
                    </a:cxn>
                    <a:cxn ang="0">
                      <a:pos x="175" y="145"/>
                    </a:cxn>
                    <a:cxn ang="0">
                      <a:pos x="109" y="215"/>
                    </a:cxn>
                    <a:cxn ang="0">
                      <a:pos x="0" y="120"/>
                    </a:cxn>
                  </a:cxnLst>
                  <a:rect l="0" t="0" r="r" b="b"/>
                  <a:pathLst>
                    <a:path w="176" h="216">
                      <a:moveTo>
                        <a:pt x="0" y="120"/>
                      </a:moveTo>
                      <a:lnTo>
                        <a:pt x="27" y="113"/>
                      </a:lnTo>
                      <a:lnTo>
                        <a:pt x="36" y="120"/>
                      </a:lnTo>
                      <a:lnTo>
                        <a:pt x="27" y="98"/>
                      </a:lnTo>
                      <a:lnTo>
                        <a:pt x="57" y="66"/>
                      </a:lnTo>
                      <a:lnTo>
                        <a:pt x="51" y="44"/>
                      </a:lnTo>
                      <a:lnTo>
                        <a:pt x="57" y="28"/>
                      </a:lnTo>
                      <a:lnTo>
                        <a:pt x="114" y="0"/>
                      </a:lnTo>
                      <a:lnTo>
                        <a:pt x="160" y="53"/>
                      </a:lnTo>
                      <a:lnTo>
                        <a:pt x="166" y="107"/>
                      </a:lnTo>
                      <a:lnTo>
                        <a:pt x="175" y="145"/>
                      </a:lnTo>
                      <a:lnTo>
                        <a:pt x="109" y="215"/>
                      </a:lnTo>
                      <a:lnTo>
                        <a:pt x="0" y="12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1" name="Freeform 256">
                  <a:extLst>
                    <a:ext uri="{FF2B5EF4-FFF2-40B4-BE49-F238E27FC236}">
                      <a16:creationId xmlns:a16="http://schemas.microsoft.com/office/drawing/2014/main" id="{AF74F36F-8991-49C5-04DD-82E3F4EC831A}"/>
                    </a:ext>
                  </a:extLst>
                </p:cNvPr>
                <p:cNvSpPr>
                  <a:spLocks/>
                </p:cNvSpPr>
                <p:nvPr/>
              </p:nvSpPr>
              <p:spPr bwMode="auto">
                <a:xfrm>
                  <a:off x="4877336" y="2783707"/>
                  <a:ext cx="377282" cy="419373"/>
                </a:xfrm>
                <a:custGeom>
                  <a:avLst/>
                  <a:gdLst/>
                  <a:ahLst/>
                  <a:cxnLst>
                    <a:cxn ang="0">
                      <a:pos x="190" y="152"/>
                    </a:cxn>
                    <a:cxn ang="0">
                      <a:pos x="174" y="168"/>
                    </a:cxn>
                    <a:cxn ang="0">
                      <a:pos x="169" y="168"/>
                    </a:cxn>
                    <a:cxn ang="0">
                      <a:pos x="160" y="184"/>
                    </a:cxn>
                    <a:cxn ang="0">
                      <a:pos x="145" y="168"/>
                    </a:cxn>
                    <a:cxn ang="0">
                      <a:pos x="129" y="177"/>
                    </a:cxn>
                    <a:cxn ang="0">
                      <a:pos x="117" y="146"/>
                    </a:cxn>
                    <a:cxn ang="0">
                      <a:pos x="108" y="152"/>
                    </a:cxn>
                    <a:cxn ang="0">
                      <a:pos x="72" y="168"/>
                    </a:cxn>
                    <a:cxn ang="0">
                      <a:pos x="57" y="168"/>
                    </a:cxn>
                    <a:cxn ang="0">
                      <a:pos x="36" y="168"/>
                    </a:cxn>
                    <a:cxn ang="0">
                      <a:pos x="30" y="168"/>
                    </a:cxn>
                    <a:cxn ang="0">
                      <a:pos x="0" y="162"/>
                    </a:cxn>
                    <a:cxn ang="0">
                      <a:pos x="102" y="0"/>
                    </a:cxn>
                    <a:cxn ang="0">
                      <a:pos x="153" y="0"/>
                    </a:cxn>
                    <a:cxn ang="0">
                      <a:pos x="160" y="16"/>
                    </a:cxn>
                    <a:cxn ang="0">
                      <a:pos x="190" y="16"/>
                    </a:cxn>
                    <a:cxn ang="0">
                      <a:pos x="196" y="45"/>
                    </a:cxn>
                    <a:cxn ang="0">
                      <a:pos x="220" y="60"/>
                    </a:cxn>
                    <a:cxn ang="0">
                      <a:pos x="196" y="124"/>
                    </a:cxn>
                    <a:cxn ang="0">
                      <a:pos x="220" y="168"/>
                    </a:cxn>
                    <a:cxn ang="0">
                      <a:pos x="205" y="184"/>
                    </a:cxn>
                    <a:cxn ang="0">
                      <a:pos x="190" y="152"/>
                    </a:cxn>
                  </a:cxnLst>
                  <a:rect l="0" t="0" r="r" b="b"/>
                  <a:pathLst>
                    <a:path w="221" h="185">
                      <a:moveTo>
                        <a:pt x="190" y="152"/>
                      </a:moveTo>
                      <a:lnTo>
                        <a:pt x="174" y="168"/>
                      </a:lnTo>
                      <a:lnTo>
                        <a:pt x="169" y="168"/>
                      </a:lnTo>
                      <a:lnTo>
                        <a:pt x="160" y="184"/>
                      </a:lnTo>
                      <a:lnTo>
                        <a:pt x="145" y="168"/>
                      </a:lnTo>
                      <a:lnTo>
                        <a:pt x="129" y="177"/>
                      </a:lnTo>
                      <a:lnTo>
                        <a:pt x="117" y="146"/>
                      </a:lnTo>
                      <a:lnTo>
                        <a:pt x="108" y="152"/>
                      </a:lnTo>
                      <a:lnTo>
                        <a:pt x="72" y="168"/>
                      </a:lnTo>
                      <a:lnTo>
                        <a:pt x="57" y="168"/>
                      </a:lnTo>
                      <a:lnTo>
                        <a:pt x="36" y="168"/>
                      </a:lnTo>
                      <a:lnTo>
                        <a:pt x="30" y="168"/>
                      </a:lnTo>
                      <a:lnTo>
                        <a:pt x="0" y="162"/>
                      </a:lnTo>
                      <a:lnTo>
                        <a:pt x="102" y="0"/>
                      </a:lnTo>
                      <a:lnTo>
                        <a:pt x="153" y="0"/>
                      </a:lnTo>
                      <a:lnTo>
                        <a:pt x="160" y="16"/>
                      </a:lnTo>
                      <a:lnTo>
                        <a:pt x="190" y="16"/>
                      </a:lnTo>
                      <a:lnTo>
                        <a:pt x="196" y="45"/>
                      </a:lnTo>
                      <a:lnTo>
                        <a:pt x="220" y="60"/>
                      </a:lnTo>
                      <a:lnTo>
                        <a:pt x="196" y="124"/>
                      </a:lnTo>
                      <a:lnTo>
                        <a:pt x="220" y="168"/>
                      </a:lnTo>
                      <a:lnTo>
                        <a:pt x="205" y="184"/>
                      </a:lnTo>
                      <a:lnTo>
                        <a:pt x="190" y="15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2" name="Freeform 257">
                  <a:extLst>
                    <a:ext uri="{FF2B5EF4-FFF2-40B4-BE49-F238E27FC236}">
                      <a16:creationId xmlns:a16="http://schemas.microsoft.com/office/drawing/2014/main" id="{3F3E9449-F8F4-DF2F-323A-9D27595C0DD2}"/>
                    </a:ext>
                  </a:extLst>
                </p:cNvPr>
                <p:cNvSpPr>
                  <a:spLocks/>
                </p:cNvSpPr>
                <p:nvPr/>
              </p:nvSpPr>
              <p:spPr bwMode="auto">
                <a:xfrm>
                  <a:off x="4484333" y="1555543"/>
                  <a:ext cx="448023" cy="381929"/>
                </a:xfrm>
                <a:custGeom>
                  <a:avLst/>
                  <a:gdLst/>
                  <a:ahLst/>
                  <a:cxnLst>
                    <a:cxn ang="0">
                      <a:pos x="265" y="9"/>
                    </a:cxn>
                    <a:cxn ang="0">
                      <a:pos x="256" y="154"/>
                    </a:cxn>
                    <a:cxn ang="0">
                      <a:pos x="256" y="161"/>
                    </a:cxn>
                    <a:cxn ang="0">
                      <a:pos x="250" y="161"/>
                    </a:cxn>
                    <a:cxn ang="0">
                      <a:pos x="220" y="161"/>
                    </a:cxn>
                    <a:cxn ang="0">
                      <a:pos x="214" y="148"/>
                    </a:cxn>
                    <a:cxn ang="0">
                      <a:pos x="190" y="148"/>
                    </a:cxn>
                    <a:cxn ang="0">
                      <a:pos x="175" y="148"/>
                    </a:cxn>
                    <a:cxn ang="0">
                      <a:pos x="163" y="161"/>
                    </a:cxn>
                    <a:cxn ang="0">
                      <a:pos x="147" y="154"/>
                    </a:cxn>
                    <a:cxn ang="0">
                      <a:pos x="118" y="154"/>
                    </a:cxn>
                    <a:cxn ang="0">
                      <a:pos x="118" y="148"/>
                    </a:cxn>
                    <a:cxn ang="0">
                      <a:pos x="111" y="154"/>
                    </a:cxn>
                    <a:cxn ang="0">
                      <a:pos x="102" y="148"/>
                    </a:cxn>
                    <a:cxn ang="0">
                      <a:pos x="88" y="161"/>
                    </a:cxn>
                    <a:cxn ang="0">
                      <a:pos x="82" y="161"/>
                    </a:cxn>
                    <a:cxn ang="0">
                      <a:pos x="51" y="170"/>
                    </a:cxn>
                    <a:cxn ang="0">
                      <a:pos x="60" y="123"/>
                    </a:cxn>
                    <a:cxn ang="0">
                      <a:pos x="9" y="85"/>
                    </a:cxn>
                    <a:cxn ang="0">
                      <a:pos x="0" y="53"/>
                    </a:cxn>
                    <a:cxn ang="0">
                      <a:pos x="36" y="0"/>
                    </a:cxn>
                    <a:cxn ang="0">
                      <a:pos x="265" y="9"/>
                    </a:cxn>
                  </a:cxnLst>
                  <a:rect l="0" t="0" r="r" b="b"/>
                  <a:pathLst>
                    <a:path w="266" h="171">
                      <a:moveTo>
                        <a:pt x="265" y="9"/>
                      </a:moveTo>
                      <a:lnTo>
                        <a:pt x="256" y="154"/>
                      </a:lnTo>
                      <a:lnTo>
                        <a:pt x="256" y="161"/>
                      </a:lnTo>
                      <a:lnTo>
                        <a:pt x="250" y="161"/>
                      </a:lnTo>
                      <a:lnTo>
                        <a:pt x="220" y="161"/>
                      </a:lnTo>
                      <a:lnTo>
                        <a:pt x="214" y="148"/>
                      </a:lnTo>
                      <a:lnTo>
                        <a:pt x="190" y="148"/>
                      </a:lnTo>
                      <a:lnTo>
                        <a:pt x="175" y="148"/>
                      </a:lnTo>
                      <a:lnTo>
                        <a:pt x="163" y="161"/>
                      </a:lnTo>
                      <a:lnTo>
                        <a:pt x="147" y="154"/>
                      </a:lnTo>
                      <a:lnTo>
                        <a:pt x="118" y="154"/>
                      </a:lnTo>
                      <a:lnTo>
                        <a:pt x="118" y="148"/>
                      </a:lnTo>
                      <a:lnTo>
                        <a:pt x="111" y="154"/>
                      </a:lnTo>
                      <a:lnTo>
                        <a:pt x="102" y="148"/>
                      </a:lnTo>
                      <a:lnTo>
                        <a:pt x="88" y="161"/>
                      </a:lnTo>
                      <a:lnTo>
                        <a:pt x="82" y="161"/>
                      </a:lnTo>
                      <a:lnTo>
                        <a:pt x="51" y="170"/>
                      </a:lnTo>
                      <a:lnTo>
                        <a:pt x="60" y="123"/>
                      </a:lnTo>
                      <a:lnTo>
                        <a:pt x="9" y="85"/>
                      </a:lnTo>
                      <a:lnTo>
                        <a:pt x="0" y="53"/>
                      </a:lnTo>
                      <a:lnTo>
                        <a:pt x="36" y="0"/>
                      </a:lnTo>
                      <a:lnTo>
                        <a:pt x="265" y="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3" name="Freeform 258">
                  <a:extLst>
                    <a:ext uri="{FF2B5EF4-FFF2-40B4-BE49-F238E27FC236}">
                      <a16:creationId xmlns:a16="http://schemas.microsoft.com/office/drawing/2014/main" id="{07BA3FBF-380C-4113-4DCE-B777B88AEDBD}"/>
                    </a:ext>
                  </a:extLst>
                </p:cNvPr>
                <p:cNvSpPr>
                  <a:spLocks/>
                </p:cNvSpPr>
                <p:nvPr/>
              </p:nvSpPr>
              <p:spPr bwMode="auto">
                <a:xfrm>
                  <a:off x="2047718" y="2559043"/>
                  <a:ext cx="652384" cy="486772"/>
                </a:xfrm>
                <a:custGeom>
                  <a:avLst/>
                  <a:gdLst/>
                  <a:ahLst/>
                  <a:cxnLst>
                    <a:cxn ang="0">
                      <a:pos x="12" y="117"/>
                    </a:cxn>
                    <a:cxn ang="0">
                      <a:pos x="27" y="92"/>
                    </a:cxn>
                    <a:cxn ang="0">
                      <a:pos x="58" y="85"/>
                    </a:cxn>
                    <a:cxn ang="0">
                      <a:pos x="87" y="70"/>
                    </a:cxn>
                    <a:cxn ang="0">
                      <a:pos x="145" y="70"/>
                    </a:cxn>
                    <a:cxn ang="0">
                      <a:pos x="166" y="63"/>
                    </a:cxn>
                    <a:cxn ang="0">
                      <a:pos x="175" y="70"/>
                    </a:cxn>
                    <a:cxn ang="0">
                      <a:pos x="217" y="70"/>
                    </a:cxn>
                    <a:cxn ang="0">
                      <a:pos x="247" y="38"/>
                    </a:cxn>
                    <a:cxn ang="0">
                      <a:pos x="268" y="38"/>
                    </a:cxn>
                    <a:cxn ang="0">
                      <a:pos x="289" y="16"/>
                    </a:cxn>
                    <a:cxn ang="0">
                      <a:pos x="319" y="22"/>
                    </a:cxn>
                    <a:cxn ang="0">
                      <a:pos x="334" y="0"/>
                    </a:cxn>
                    <a:cxn ang="0">
                      <a:pos x="355" y="0"/>
                    </a:cxn>
                    <a:cxn ang="0">
                      <a:pos x="371" y="9"/>
                    </a:cxn>
                    <a:cxn ang="0">
                      <a:pos x="364" y="22"/>
                    </a:cxn>
                    <a:cxn ang="0">
                      <a:pos x="380" y="32"/>
                    </a:cxn>
                    <a:cxn ang="0">
                      <a:pos x="371" y="54"/>
                    </a:cxn>
                    <a:cxn ang="0">
                      <a:pos x="386" y="70"/>
                    </a:cxn>
                    <a:cxn ang="0">
                      <a:pos x="371" y="92"/>
                    </a:cxn>
                    <a:cxn ang="0">
                      <a:pos x="350" y="85"/>
                    </a:cxn>
                    <a:cxn ang="0">
                      <a:pos x="305" y="117"/>
                    </a:cxn>
                    <a:cxn ang="0">
                      <a:pos x="289" y="117"/>
                    </a:cxn>
                    <a:cxn ang="0">
                      <a:pos x="283" y="145"/>
                    </a:cxn>
                    <a:cxn ang="0">
                      <a:pos x="298" y="161"/>
                    </a:cxn>
                    <a:cxn ang="0">
                      <a:pos x="289" y="183"/>
                    </a:cxn>
                    <a:cxn ang="0">
                      <a:pos x="247" y="192"/>
                    </a:cxn>
                    <a:cxn ang="0">
                      <a:pos x="232" y="209"/>
                    </a:cxn>
                    <a:cxn ang="0">
                      <a:pos x="226" y="199"/>
                    </a:cxn>
                    <a:cxn ang="0">
                      <a:pos x="130" y="215"/>
                    </a:cxn>
                    <a:cxn ang="0">
                      <a:pos x="123" y="192"/>
                    </a:cxn>
                    <a:cxn ang="0">
                      <a:pos x="160" y="177"/>
                    </a:cxn>
                    <a:cxn ang="0">
                      <a:pos x="175" y="161"/>
                    </a:cxn>
                    <a:cxn ang="0">
                      <a:pos x="175" y="130"/>
                    </a:cxn>
                    <a:cxn ang="0">
                      <a:pos x="160" y="139"/>
                    </a:cxn>
                    <a:cxn ang="0">
                      <a:pos x="145" y="130"/>
                    </a:cxn>
                    <a:cxn ang="0">
                      <a:pos x="145" y="139"/>
                    </a:cxn>
                    <a:cxn ang="0">
                      <a:pos x="73" y="123"/>
                    </a:cxn>
                    <a:cxn ang="0">
                      <a:pos x="73" y="130"/>
                    </a:cxn>
                    <a:cxn ang="0">
                      <a:pos x="42" y="130"/>
                    </a:cxn>
                    <a:cxn ang="0">
                      <a:pos x="12" y="117"/>
                    </a:cxn>
                    <a:cxn ang="0">
                      <a:pos x="6" y="130"/>
                    </a:cxn>
                    <a:cxn ang="0">
                      <a:pos x="0" y="117"/>
                    </a:cxn>
                    <a:cxn ang="0">
                      <a:pos x="12" y="117"/>
                    </a:cxn>
                  </a:cxnLst>
                  <a:rect l="0" t="0" r="r" b="b"/>
                  <a:pathLst>
                    <a:path w="387" h="216">
                      <a:moveTo>
                        <a:pt x="12" y="117"/>
                      </a:moveTo>
                      <a:lnTo>
                        <a:pt x="27" y="92"/>
                      </a:lnTo>
                      <a:lnTo>
                        <a:pt x="58" y="85"/>
                      </a:lnTo>
                      <a:lnTo>
                        <a:pt x="87" y="70"/>
                      </a:lnTo>
                      <a:lnTo>
                        <a:pt x="145" y="70"/>
                      </a:lnTo>
                      <a:lnTo>
                        <a:pt x="166" y="63"/>
                      </a:lnTo>
                      <a:lnTo>
                        <a:pt x="175" y="70"/>
                      </a:lnTo>
                      <a:lnTo>
                        <a:pt x="217" y="70"/>
                      </a:lnTo>
                      <a:lnTo>
                        <a:pt x="247" y="38"/>
                      </a:lnTo>
                      <a:lnTo>
                        <a:pt x="268" y="38"/>
                      </a:lnTo>
                      <a:lnTo>
                        <a:pt x="289" y="16"/>
                      </a:lnTo>
                      <a:lnTo>
                        <a:pt x="319" y="22"/>
                      </a:lnTo>
                      <a:lnTo>
                        <a:pt x="334" y="0"/>
                      </a:lnTo>
                      <a:lnTo>
                        <a:pt x="355" y="0"/>
                      </a:lnTo>
                      <a:lnTo>
                        <a:pt x="371" y="9"/>
                      </a:lnTo>
                      <a:lnTo>
                        <a:pt x="364" y="22"/>
                      </a:lnTo>
                      <a:lnTo>
                        <a:pt x="380" y="32"/>
                      </a:lnTo>
                      <a:lnTo>
                        <a:pt x="371" y="54"/>
                      </a:lnTo>
                      <a:lnTo>
                        <a:pt x="386" y="70"/>
                      </a:lnTo>
                      <a:lnTo>
                        <a:pt x="371" y="92"/>
                      </a:lnTo>
                      <a:lnTo>
                        <a:pt x="350" y="85"/>
                      </a:lnTo>
                      <a:lnTo>
                        <a:pt x="305" y="117"/>
                      </a:lnTo>
                      <a:lnTo>
                        <a:pt x="289" y="117"/>
                      </a:lnTo>
                      <a:lnTo>
                        <a:pt x="283" y="145"/>
                      </a:lnTo>
                      <a:lnTo>
                        <a:pt x="298" y="161"/>
                      </a:lnTo>
                      <a:lnTo>
                        <a:pt x="289" y="183"/>
                      </a:lnTo>
                      <a:lnTo>
                        <a:pt x="247" y="192"/>
                      </a:lnTo>
                      <a:lnTo>
                        <a:pt x="232" y="209"/>
                      </a:lnTo>
                      <a:lnTo>
                        <a:pt x="226" y="199"/>
                      </a:lnTo>
                      <a:lnTo>
                        <a:pt x="130" y="215"/>
                      </a:lnTo>
                      <a:lnTo>
                        <a:pt x="123" y="192"/>
                      </a:lnTo>
                      <a:lnTo>
                        <a:pt x="160" y="177"/>
                      </a:lnTo>
                      <a:lnTo>
                        <a:pt x="175" y="161"/>
                      </a:lnTo>
                      <a:lnTo>
                        <a:pt x="175" y="130"/>
                      </a:lnTo>
                      <a:lnTo>
                        <a:pt x="160" y="139"/>
                      </a:lnTo>
                      <a:lnTo>
                        <a:pt x="145" y="130"/>
                      </a:lnTo>
                      <a:lnTo>
                        <a:pt x="145" y="139"/>
                      </a:lnTo>
                      <a:lnTo>
                        <a:pt x="73" y="123"/>
                      </a:lnTo>
                      <a:lnTo>
                        <a:pt x="73" y="130"/>
                      </a:lnTo>
                      <a:lnTo>
                        <a:pt x="42" y="130"/>
                      </a:lnTo>
                      <a:lnTo>
                        <a:pt x="12" y="117"/>
                      </a:lnTo>
                      <a:lnTo>
                        <a:pt x="6" y="130"/>
                      </a:lnTo>
                      <a:lnTo>
                        <a:pt x="0" y="117"/>
                      </a:lnTo>
                      <a:lnTo>
                        <a:pt x="12" y="11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4" name="Freeform 259">
                  <a:extLst>
                    <a:ext uri="{FF2B5EF4-FFF2-40B4-BE49-F238E27FC236}">
                      <a16:creationId xmlns:a16="http://schemas.microsoft.com/office/drawing/2014/main" id="{573A05AD-C7DE-B907-89C7-7888D41A9055}"/>
                    </a:ext>
                  </a:extLst>
                </p:cNvPr>
                <p:cNvSpPr>
                  <a:spLocks/>
                </p:cNvSpPr>
                <p:nvPr/>
              </p:nvSpPr>
              <p:spPr bwMode="auto">
                <a:xfrm>
                  <a:off x="2786563" y="2873572"/>
                  <a:ext cx="393002" cy="464306"/>
                </a:xfrm>
                <a:custGeom>
                  <a:avLst/>
                  <a:gdLst/>
                  <a:ahLst/>
                  <a:cxnLst>
                    <a:cxn ang="0">
                      <a:pos x="190" y="161"/>
                    </a:cxn>
                    <a:cxn ang="0">
                      <a:pos x="175" y="152"/>
                    </a:cxn>
                    <a:cxn ang="0">
                      <a:pos x="175" y="168"/>
                    </a:cxn>
                    <a:cxn ang="0">
                      <a:pos x="160" y="168"/>
                    </a:cxn>
                    <a:cxn ang="0">
                      <a:pos x="145" y="184"/>
                    </a:cxn>
                    <a:cxn ang="0">
                      <a:pos x="133" y="184"/>
                    </a:cxn>
                    <a:cxn ang="0">
                      <a:pos x="133" y="177"/>
                    </a:cxn>
                    <a:cxn ang="0">
                      <a:pos x="22" y="206"/>
                    </a:cxn>
                    <a:cxn ang="0">
                      <a:pos x="0" y="193"/>
                    </a:cxn>
                    <a:cxn ang="0">
                      <a:pos x="36" y="146"/>
                    </a:cxn>
                    <a:cxn ang="0">
                      <a:pos x="31" y="139"/>
                    </a:cxn>
                    <a:cxn ang="0">
                      <a:pos x="58" y="99"/>
                    </a:cxn>
                    <a:cxn ang="0">
                      <a:pos x="58" y="70"/>
                    </a:cxn>
                    <a:cxn ang="0">
                      <a:pos x="88" y="54"/>
                    </a:cxn>
                    <a:cxn ang="0">
                      <a:pos x="103" y="54"/>
                    </a:cxn>
                    <a:cxn ang="0">
                      <a:pos x="145" y="0"/>
                    </a:cxn>
                    <a:cxn ang="0">
                      <a:pos x="205" y="60"/>
                    </a:cxn>
                    <a:cxn ang="0">
                      <a:pos x="232" y="146"/>
                    </a:cxn>
                    <a:cxn ang="0">
                      <a:pos x="190" y="161"/>
                    </a:cxn>
                  </a:cxnLst>
                  <a:rect l="0" t="0" r="r" b="b"/>
                  <a:pathLst>
                    <a:path w="233" h="207">
                      <a:moveTo>
                        <a:pt x="190" y="161"/>
                      </a:moveTo>
                      <a:lnTo>
                        <a:pt x="175" y="152"/>
                      </a:lnTo>
                      <a:lnTo>
                        <a:pt x="175" y="168"/>
                      </a:lnTo>
                      <a:lnTo>
                        <a:pt x="160" y="168"/>
                      </a:lnTo>
                      <a:lnTo>
                        <a:pt x="145" y="184"/>
                      </a:lnTo>
                      <a:lnTo>
                        <a:pt x="133" y="184"/>
                      </a:lnTo>
                      <a:lnTo>
                        <a:pt x="133" y="177"/>
                      </a:lnTo>
                      <a:lnTo>
                        <a:pt x="22" y="206"/>
                      </a:lnTo>
                      <a:lnTo>
                        <a:pt x="0" y="193"/>
                      </a:lnTo>
                      <a:lnTo>
                        <a:pt x="36" y="146"/>
                      </a:lnTo>
                      <a:lnTo>
                        <a:pt x="31" y="139"/>
                      </a:lnTo>
                      <a:lnTo>
                        <a:pt x="58" y="99"/>
                      </a:lnTo>
                      <a:lnTo>
                        <a:pt x="58" y="70"/>
                      </a:lnTo>
                      <a:lnTo>
                        <a:pt x="88" y="54"/>
                      </a:lnTo>
                      <a:lnTo>
                        <a:pt x="103" y="54"/>
                      </a:lnTo>
                      <a:lnTo>
                        <a:pt x="145" y="0"/>
                      </a:lnTo>
                      <a:lnTo>
                        <a:pt x="205" y="60"/>
                      </a:lnTo>
                      <a:lnTo>
                        <a:pt x="232" y="146"/>
                      </a:lnTo>
                      <a:lnTo>
                        <a:pt x="190" y="16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5" name="Freeform 260">
                  <a:extLst>
                    <a:ext uri="{FF2B5EF4-FFF2-40B4-BE49-F238E27FC236}">
                      <a16:creationId xmlns:a16="http://schemas.microsoft.com/office/drawing/2014/main" id="{B6F2DDDD-50BC-D3CD-F569-899610DB25C2}"/>
                    </a:ext>
                  </a:extLst>
                </p:cNvPr>
                <p:cNvSpPr>
                  <a:spLocks/>
                </p:cNvSpPr>
                <p:nvPr/>
              </p:nvSpPr>
              <p:spPr bwMode="auto">
                <a:xfrm>
                  <a:off x="8233577" y="2192091"/>
                  <a:ext cx="337982" cy="494261"/>
                </a:xfrm>
                <a:custGeom>
                  <a:avLst/>
                  <a:gdLst/>
                  <a:ahLst/>
                  <a:cxnLst>
                    <a:cxn ang="0">
                      <a:pos x="24" y="31"/>
                    </a:cxn>
                    <a:cxn ang="0">
                      <a:pos x="36" y="31"/>
                    </a:cxn>
                    <a:cxn ang="0">
                      <a:pos x="51" y="38"/>
                    </a:cxn>
                    <a:cxn ang="0">
                      <a:pos x="75" y="38"/>
                    </a:cxn>
                    <a:cxn ang="0">
                      <a:pos x="75" y="53"/>
                    </a:cxn>
                    <a:cxn ang="0">
                      <a:pos x="81" y="47"/>
                    </a:cxn>
                    <a:cxn ang="0">
                      <a:pos x="51" y="31"/>
                    </a:cxn>
                    <a:cxn ang="0">
                      <a:pos x="66" y="15"/>
                    </a:cxn>
                    <a:cxn ang="0">
                      <a:pos x="126" y="0"/>
                    </a:cxn>
                    <a:cxn ang="0">
                      <a:pos x="168" y="0"/>
                    </a:cxn>
                    <a:cxn ang="0">
                      <a:pos x="199" y="9"/>
                    </a:cxn>
                    <a:cxn ang="0">
                      <a:pos x="189" y="25"/>
                    </a:cxn>
                    <a:cxn ang="0">
                      <a:pos x="177" y="15"/>
                    </a:cxn>
                    <a:cxn ang="0">
                      <a:pos x="168" y="31"/>
                    </a:cxn>
                    <a:cxn ang="0">
                      <a:pos x="153" y="15"/>
                    </a:cxn>
                    <a:cxn ang="0">
                      <a:pos x="138" y="25"/>
                    </a:cxn>
                    <a:cxn ang="0">
                      <a:pos x="168" y="47"/>
                    </a:cxn>
                    <a:cxn ang="0">
                      <a:pos x="184" y="31"/>
                    </a:cxn>
                    <a:cxn ang="0">
                      <a:pos x="199" y="31"/>
                    </a:cxn>
                    <a:cxn ang="0">
                      <a:pos x="184" y="63"/>
                    </a:cxn>
                    <a:cxn ang="0">
                      <a:pos x="153" y="63"/>
                    </a:cxn>
                    <a:cxn ang="0">
                      <a:pos x="153" y="53"/>
                    </a:cxn>
                    <a:cxn ang="0">
                      <a:pos x="153" y="69"/>
                    </a:cxn>
                    <a:cxn ang="0">
                      <a:pos x="177" y="79"/>
                    </a:cxn>
                    <a:cxn ang="0">
                      <a:pos x="177" y="123"/>
                    </a:cxn>
                    <a:cxn ang="0">
                      <a:pos x="168" y="107"/>
                    </a:cxn>
                    <a:cxn ang="0">
                      <a:pos x="162" y="117"/>
                    </a:cxn>
                    <a:cxn ang="0">
                      <a:pos x="153" y="101"/>
                    </a:cxn>
                    <a:cxn ang="0">
                      <a:pos x="138" y="107"/>
                    </a:cxn>
                    <a:cxn ang="0">
                      <a:pos x="162" y="123"/>
                    </a:cxn>
                    <a:cxn ang="0">
                      <a:pos x="168" y="123"/>
                    </a:cxn>
                    <a:cxn ang="0">
                      <a:pos x="177" y="123"/>
                    </a:cxn>
                    <a:cxn ang="0">
                      <a:pos x="168" y="154"/>
                    </a:cxn>
                    <a:cxn ang="0">
                      <a:pos x="184" y="154"/>
                    </a:cxn>
                    <a:cxn ang="0">
                      <a:pos x="177" y="177"/>
                    </a:cxn>
                    <a:cxn ang="0">
                      <a:pos x="153" y="170"/>
                    </a:cxn>
                    <a:cxn ang="0">
                      <a:pos x="126" y="154"/>
                    </a:cxn>
                    <a:cxn ang="0">
                      <a:pos x="111" y="161"/>
                    </a:cxn>
                    <a:cxn ang="0">
                      <a:pos x="96" y="215"/>
                    </a:cxn>
                    <a:cxn ang="0">
                      <a:pos x="51" y="208"/>
                    </a:cxn>
                    <a:cxn ang="0">
                      <a:pos x="66" y="161"/>
                    </a:cxn>
                    <a:cxn ang="0">
                      <a:pos x="0" y="161"/>
                    </a:cxn>
                    <a:cxn ang="0">
                      <a:pos x="0" y="117"/>
                    </a:cxn>
                    <a:cxn ang="0">
                      <a:pos x="24" y="79"/>
                    </a:cxn>
                    <a:cxn ang="0">
                      <a:pos x="15" y="47"/>
                    </a:cxn>
                    <a:cxn ang="0">
                      <a:pos x="24" y="31"/>
                    </a:cxn>
                  </a:cxnLst>
                  <a:rect l="0" t="0" r="r" b="b"/>
                  <a:pathLst>
                    <a:path w="200" h="216">
                      <a:moveTo>
                        <a:pt x="24" y="31"/>
                      </a:moveTo>
                      <a:lnTo>
                        <a:pt x="36" y="31"/>
                      </a:lnTo>
                      <a:lnTo>
                        <a:pt x="51" y="38"/>
                      </a:lnTo>
                      <a:lnTo>
                        <a:pt x="75" y="38"/>
                      </a:lnTo>
                      <a:lnTo>
                        <a:pt x="75" y="53"/>
                      </a:lnTo>
                      <a:lnTo>
                        <a:pt x="81" y="47"/>
                      </a:lnTo>
                      <a:lnTo>
                        <a:pt x="51" y="31"/>
                      </a:lnTo>
                      <a:lnTo>
                        <a:pt x="66" y="15"/>
                      </a:lnTo>
                      <a:lnTo>
                        <a:pt x="126" y="0"/>
                      </a:lnTo>
                      <a:lnTo>
                        <a:pt x="168" y="0"/>
                      </a:lnTo>
                      <a:lnTo>
                        <a:pt x="199" y="9"/>
                      </a:lnTo>
                      <a:lnTo>
                        <a:pt x="189" y="25"/>
                      </a:lnTo>
                      <a:lnTo>
                        <a:pt x="177" y="15"/>
                      </a:lnTo>
                      <a:lnTo>
                        <a:pt x="168" y="31"/>
                      </a:lnTo>
                      <a:lnTo>
                        <a:pt x="153" y="15"/>
                      </a:lnTo>
                      <a:lnTo>
                        <a:pt x="138" y="25"/>
                      </a:lnTo>
                      <a:lnTo>
                        <a:pt x="168" y="47"/>
                      </a:lnTo>
                      <a:lnTo>
                        <a:pt x="184" y="31"/>
                      </a:lnTo>
                      <a:lnTo>
                        <a:pt x="199" y="31"/>
                      </a:lnTo>
                      <a:lnTo>
                        <a:pt x="184" y="63"/>
                      </a:lnTo>
                      <a:lnTo>
                        <a:pt x="153" y="63"/>
                      </a:lnTo>
                      <a:lnTo>
                        <a:pt x="153" y="53"/>
                      </a:lnTo>
                      <a:lnTo>
                        <a:pt x="153" y="69"/>
                      </a:lnTo>
                      <a:lnTo>
                        <a:pt x="177" y="79"/>
                      </a:lnTo>
                      <a:lnTo>
                        <a:pt x="177" y="123"/>
                      </a:lnTo>
                      <a:lnTo>
                        <a:pt x="168" y="107"/>
                      </a:lnTo>
                      <a:lnTo>
                        <a:pt x="162" y="117"/>
                      </a:lnTo>
                      <a:lnTo>
                        <a:pt x="153" y="101"/>
                      </a:lnTo>
                      <a:lnTo>
                        <a:pt x="138" y="107"/>
                      </a:lnTo>
                      <a:lnTo>
                        <a:pt x="162" y="123"/>
                      </a:lnTo>
                      <a:lnTo>
                        <a:pt x="168" y="123"/>
                      </a:lnTo>
                      <a:lnTo>
                        <a:pt x="177" y="123"/>
                      </a:lnTo>
                      <a:lnTo>
                        <a:pt x="168" y="154"/>
                      </a:lnTo>
                      <a:lnTo>
                        <a:pt x="184" y="154"/>
                      </a:lnTo>
                      <a:lnTo>
                        <a:pt x="177" y="177"/>
                      </a:lnTo>
                      <a:lnTo>
                        <a:pt x="153" y="170"/>
                      </a:lnTo>
                      <a:lnTo>
                        <a:pt x="126" y="154"/>
                      </a:lnTo>
                      <a:lnTo>
                        <a:pt x="111" y="161"/>
                      </a:lnTo>
                      <a:lnTo>
                        <a:pt x="96" y="215"/>
                      </a:lnTo>
                      <a:lnTo>
                        <a:pt x="51" y="208"/>
                      </a:lnTo>
                      <a:lnTo>
                        <a:pt x="66" y="161"/>
                      </a:lnTo>
                      <a:lnTo>
                        <a:pt x="0" y="161"/>
                      </a:lnTo>
                      <a:lnTo>
                        <a:pt x="0" y="117"/>
                      </a:lnTo>
                      <a:lnTo>
                        <a:pt x="24" y="79"/>
                      </a:lnTo>
                      <a:lnTo>
                        <a:pt x="15" y="47"/>
                      </a:lnTo>
                      <a:lnTo>
                        <a:pt x="24" y="3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6" name="Freeform 261">
                  <a:extLst>
                    <a:ext uri="{FF2B5EF4-FFF2-40B4-BE49-F238E27FC236}">
                      <a16:creationId xmlns:a16="http://schemas.microsoft.com/office/drawing/2014/main" id="{A1A2A550-8BEB-E884-96B3-3CCCAA3519AF}"/>
                    </a:ext>
                  </a:extLst>
                </p:cNvPr>
                <p:cNvSpPr>
                  <a:spLocks/>
                </p:cNvSpPr>
                <p:nvPr/>
              </p:nvSpPr>
              <p:spPr bwMode="auto">
                <a:xfrm>
                  <a:off x="4594374" y="3128191"/>
                  <a:ext cx="471603" cy="456817"/>
                </a:xfrm>
                <a:custGeom>
                  <a:avLst/>
                  <a:gdLst/>
                  <a:ahLst/>
                  <a:cxnLst>
                    <a:cxn ang="0">
                      <a:pos x="21" y="199"/>
                    </a:cxn>
                    <a:cxn ang="0">
                      <a:pos x="30" y="139"/>
                    </a:cxn>
                    <a:cxn ang="0">
                      <a:pos x="0" y="101"/>
                    </a:cxn>
                    <a:cxn ang="0">
                      <a:pos x="45" y="79"/>
                    </a:cxn>
                    <a:cxn ang="0">
                      <a:pos x="138" y="0"/>
                    </a:cxn>
                    <a:cxn ang="0">
                      <a:pos x="168" y="9"/>
                    </a:cxn>
                    <a:cxn ang="0">
                      <a:pos x="198" y="16"/>
                    </a:cxn>
                    <a:cxn ang="0">
                      <a:pos x="204" y="16"/>
                    </a:cxn>
                    <a:cxn ang="0">
                      <a:pos x="225" y="16"/>
                    </a:cxn>
                    <a:cxn ang="0">
                      <a:pos x="241" y="16"/>
                    </a:cxn>
                    <a:cxn ang="0">
                      <a:pos x="277" y="0"/>
                    </a:cxn>
                    <a:cxn ang="0">
                      <a:pos x="255" y="199"/>
                    </a:cxn>
                    <a:cxn ang="0">
                      <a:pos x="21" y="199"/>
                    </a:cxn>
                  </a:cxnLst>
                  <a:rect l="0" t="0" r="r" b="b"/>
                  <a:pathLst>
                    <a:path w="278" h="200">
                      <a:moveTo>
                        <a:pt x="21" y="199"/>
                      </a:moveTo>
                      <a:lnTo>
                        <a:pt x="30" y="139"/>
                      </a:lnTo>
                      <a:lnTo>
                        <a:pt x="0" y="101"/>
                      </a:lnTo>
                      <a:lnTo>
                        <a:pt x="45" y="79"/>
                      </a:lnTo>
                      <a:lnTo>
                        <a:pt x="138" y="0"/>
                      </a:lnTo>
                      <a:lnTo>
                        <a:pt x="168" y="9"/>
                      </a:lnTo>
                      <a:lnTo>
                        <a:pt x="198" y="16"/>
                      </a:lnTo>
                      <a:lnTo>
                        <a:pt x="204" y="16"/>
                      </a:lnTo>
                      <a:lnTo>
                        <a:pt x="225" y="16"/>
                      </a:lnTo>
                      <a:lnTo>
                        <a:pt x="241" y="16"/>
                      </a:lnTo>
                      <a:lnTo>
                        <a:pt x="277" y="0"/>
                      </a:lnTo>
                      <a:lnTo>
                        <a:pt x="255" y="199"/>
                      </a:lnTo>
                      <a:lnTo>
                        <a:pt x="21" y="199"/>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7" name="Freeform 262">
                  <a:extLst>
                    <a:ext uri="{FF2B5EF4-FFF2-40B4-BE49-F238E27FC236}">
                      <a16:creationId xmlns:a16="http://schemas.microsoft.com/office/drawing/2014/main" id="{5923D142-148E-D694-6AE9-736FB555C57F}"/>
                    </a:ext>
                  </a:extLst>
                </p:cNvPr>
                <p:cNvSpPr>
                  <a:spLocks/>
                </p:cNvSpPr>
                <p:nvPr/>
              </p:nvSpPr>
              <p:spPr bwMode="auto">
                <a:xfrm>
                  <a:off x="6504366" y="1578009"/>
                  <a:ext cx="188641" cy="449328"/>
                </a:xfrm>
                <a:custGeom>
                  <a:avLst/>
                  <a:gdLst/>
                  <a:ahLst/>
                  <a:cxnLst>
                    <a:cxn ang="0">
                      <a:pos x="93" y="0"/>
                    </a:cxn>
                    <a:cxn ang="0">
                      <a:pos x="114" y="123"/>
                    </a:cxn>
                    <a:cxn ang="0">
                      <a:pos x="102" y="145"/>
                    </a:cxn>
                    <a:cxn ang="0">
                      <a:pos x="87" y="161"/>
                    </a:cxn>
                    <a:cxn ang="0">
                      <a:pos x="66" y="161"/>
                    </a:cxn>
                    <a:cxn ang="0">
                      <a:pos x="42" y="199"/>
                    </a:cxn>
                    <a:cxn ang="0">
                      <a:pos x="27" y="199"/>
                    </a:cxn>
                    <a:cxn ang="0">
                      <a:pos x="15" y="183"/>
                    </a:cxn>
                    <a:cxn ang="0">
                      <a:pos x="15" y="192"/>
                    </a:cxn>
                    <a:cxn ang="0">
                      <a:pos x="0" y="44"/>
                    </a:cxn>
                    <a:cxn ang="0">
                      <a:pos x="15" y="15"/>
                    </a:cxn>
                    <a:cxn ang="0">
                      <a:pos x="27" y="0"/>
                    </a:cxn>
                    <a:cxn ang="0">
                      <a:pos x="93" y="0"/>
                    </a:cxn>
                  </a:cxnLst>
                  <a:rect l="0" t="0" r="r" b="b"/>
                  <a:pathLst>
                    <a:path w="115" h="200">
                      <a:moveTo>
                        <a:pt x="93" y="0"/>
                      </a:moveTo>
                      <a:lnTo>
                        <a:pt x="114" y="123"/>
                      </a:lnTo>
                      <a:lnTo>
                        <a:pt x="102" y="145"/>
                      </a:lnTo>
                      <a:lnTo>
                        <a:pt x="87" y="161"/>
                      </a:lnTo>
                      <a:lnTo>
                        <a:pt x="66" y="161"/>
                      </a:lnTo>
                      <a:lnTo>
                        <a:pt x="42" y="199"/>
                      </a:lnTo>
                      <a:lnTo>
                        <a:pt x="27" y="199"/>
                      </a:lnTo>
                      <a:lnTo>
                        <a:pt x="15" y="183"/>
                      </a:lnTo>
                      <a:lnTo>
                        <a:pt x="15" y="192"/>
                      </a:lnTo>
                      <a:lnTo>
                        <a:pt x="0" y="44"/>
                      </a:lnTo>
                      <a:lnTo>
                        <a:pt x="15" y="15"/>
                      </a:lnTo>
                      <a:lnTo>
                        <a:pt x="27" y="0"/>
                      </a:lnTo>
                      <a:lnTo>
                        <a:pt x="93"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8" name="Freeform 263">
                  <a:extLst>
                    <a:ext uri="{FF2B5EF4-FFF2-40B4-BE49-F238E27FC236}">
                      <a16:creationId xmlns:a16="http://schemas.microsoft.com/office/drawing/2014/main" id="{8438DA72-169F-AC75-4BFC-4E71709D6601}"/>
                    </a:ext>
                  </a:extLst>
                </p:cNvPr>
                <p:cNvSpPr>
                  <a:spLocks/>
                </p:cNvSpPr>
                <p:nvPr/>
              </p:nvSpPr>
              <p:spPr bwMode="auto">
                <a:xfrm>
                  <a:off x="6103504" y="2132181"/>
                  <a:ext cx="620944" cy="636548"/>
                </a:xfrm>
                <a:custGeom>
                  <a:avLst/>
                  <a:gdLst/>
                  <a:ahLst/>
                  <a:cxnLst>
                    <a:cxn ang="0">
                      <a:pos x="0" y="227"/>
                    </a:cxn>
                    <a:cxn ang="0">
                      <a:pos x="45" y="108"/>
                    </a:cxn>
                    <a:cxn ang="0">
                      <a:pos x="81" y="108"/>
                    </a:cxn>
                    <a:cxn ang="0">
                      <a:pos x="96" y="76"/>
                    </a:cxn>
                    <a:cxn ang="0">
                      <a:pos x="117" y="76"/>
                    </a:cxn>
                    <a:cxn ang="0">
                      <a:pos x="132" y="60"/>
                    </a:cxn>
                    <a:cxn ang="0">
                      <a:pos x="147" y="28"/>
                    </a:cxn>
                    <a:cxn ang="0">
                      <a:pos x="132" y="13"/>
                    </a:cxn>
                    <a:cxn ang="0">
                      <a:pos x="123" y="28"/>
                    </a:cxn>
                    <a:cxn ang="0">
                      <a:pos x="117" y="13"/>
                    </a:cxn>
                    <a:cxn ang="0">
                      <a:pos x="123" y="0"/>
                    </a:cxn>
                    <a:cxn ang="0">
                      <a:pos x="154" y="0"/>
                    </a:cxn>
                    <a:cxn ang="0">
                      <a:pos x="220" y="22"/>
                    </a:cxn>
                    <a:cxn ang="0">
                      <a:pos x="277" y="44"/>
                    </a:cxn>
                    <a:cxn ang="0">
                      <a:pos x="292" y="67"/>
                    </a:cxn>
                    <a:cxn ang="0">
                      <a:pos x="313" y="67"/>
                    </a:cxn>
                    <a:cxn ang="0">
                      <a:pos x="313" y="82"/>
                    </a:cxn>
                    <a:cxn ang="0">
                      <a:pos x="349" y="98"/>
                    </a:cxn>
                    <a:cxn ang="0">
                      <a:pos x="364" y="129"/>
                    </a:cxn>
                    <a:cxn ang="0">
                      <a:pos x="262" y="183"/>
                    </a:cxn>
                    <a:cxn ang="0">
                      <a:pos x="147" y="281"/>
                    </a:cxn>
                    <a:cxn ang="0">
                      <a:pos x="45" y="244"/>
                    </a:cxn>
                    <a:cxn ang="0">
                      <a:pos x="0" y="227"/>
                    </a:cxn>
                  </a:cxnLst>
                  <a:rect l="0" t="0" r="r" b="b"/>
                  <a:pathLst>
                    <a:path w="365" h="282">
                      <a:moveTo>
                        <a:pt x="0" y="227"/>
                      </a:moveTo>
                      <a:lnTo>
                        <a:pt x="45" y="108"/>
                      </a:lnTo>
                      <a:lnTo>
                        <a:pt x="81" y="108"/>
                      </a:lnTo>
                      <a:lnTo>
                        <a:pt x="96" y="76"/>
                      </a:lnTo>
                      <a:lnTo>
                        <a:pt x="117" y="76"/>
                      </a:lnTo>
                      <a:lnTo>
                        <a:pt x="132" y="60"/>
                      </a:lnTo>
                      <a:lnTo>
                        <a:pt x="147" y="28"/>
                      </a:lnTo>
                      <a:lnTo>
                        <a:pt x="132" y="13"/>
                      </a:lnTo>
                      <a:lnTo>
                        <a:pt x="123" y="28"/>
                      </a:lnTo>
                      <a:lnTo>
                        <a:pt x="117" y="13"/>
                      </a:lnTo>
                      <a:lnTo>
                        <a:pt x="123" y="0"/>
                      </a:lnTo>
                      <a:lnTo>
                        <a:pt x="154" y="0"/>
                      </a:lnTo>
                      <a:lnTo>
                        <a:pt x="220" y="22"/>
                      </a:lnTo>
                      <a:lnTo>
                        <a:pt x="277" y="44"/>
                      </a:lnTo>
                      <a:lnTo>
                        <a:pt x="292" y="67"/>
                      </a:lnTo>
                      <a:lnTo>
                        <a:pt x="313" y="67"/>
                      </a:lnTo>
                      <a:lnTo>
                        <a:pt x="313" y="82"/>
                      </a:lnTo>
                      <a:lnTo>
                        <a:pt x="349" y="98"/>
                      </a:lnTo>
                      <a:lnTo>
                        <a:pt x="364" y="129"/>
                      </a:lnTo>
                      <a:lnTo>
                        <a:pt x="262" y="183"/>
                      </a:lnTo>
                      <a:lnTo>
                        <a:pt x="147" y="281"/>
                      </a:lnTo>
                      <a:lnTo>
                        <a:pt x="45" y="244"/>
                      </a:lnTo>
                      <a:lnTo>
                        <a:pt x="0" y="227"/>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9" name="Freeform 264">
                  <a:extLst>
                    <a:ext uri="{FF2B5EF4-FFF2-40B4-BE49-F238E27FC236}">
                      <a16:creationId xmlns:a16="http://schemas.microsoft.com/office/drawing/2014/main" id="{14A01A94-9310-DA81-6755-7C104C51786F}"/>
                    </a:ext>
                  </a:extLst>
                </p:cNvPr>
                <p:cNvSpPr>
                  <a:spLocks/>
                </p:cNvSpPr>
                <p:nvPr/>
              </p:nvSpPr>
              <p:spPr bwMode="auto">
                <a:xfrm>
                  <a:off x="6661567" y="1578009"/>
                  <a:ext cx="353702" cy="396907"/>
                </a:xfrm>
                <a:custGeom>
                  <a:avLst/>
                  <a:gdLst/>
                  <a:ahLst/>
                  <a:cxnLst>
                    <a:cxn ang="0">
                      <a:pos x="205" y="0"/>
                    </a:cxn>
                    <a:cxn ang="0">
                      <a:pos x="211" y="22"/>
                    </a:cxn>
                    <a:cxn ang="0">
                      <a:pos x="199" y="85"/>
                    </a:cxn>
                    <a:cxn ang="0">
                      <a:pos x="154" y="177"/>
                    </a:cxn>
                    <a:cxn ang="0">
                      <a:pos x="139" y="168"/>
                    </a:cxn>
                    <a:cxn ang="0">
                      <a:pos x="112" y="168"/>
                    </a:cxn>
                    <a:cxn ang="0">
                      <a:pos x="97" y="152"/>
                    </a:cxn>
                    <a:cxn ang="0">
                      <a:pos x="73" y="152"/>
                    </a:cxn>
                    <a:cxn ang="0">
                      <a:pos x="67" y="152"/>
                    </a:cxn>
                    <a:cxn ang="0">
                      <a:pos x="9" y="145"/>
                    </a:cxn>
                    <a:cxn ang="0">
                      <a:pos x="21" y="123"/>
                    </a:cxn>
                    <a:cxn ang="0">
                      <a:pos x="0" y="0"/>
                    </a:cxn>
                    <a:cxn ang="0">
                      <a:pos x="205" y="0"/>
                    </a:cxn>
                  </a:cxnLst>
                  <a:rect l="0" t="0" r="r" b="b"/>
                  <a:pathLst>
                    <a:path w="212" h="178">
                      <a:moveTo>
                        <a:pt x="205" y="0"/>
                      </a:moveTo>
                      <a:lnTo>
                        <a:pt x="211" y="22"/>
                      </a:lnTo>
                      <a:lnTo>
                        <a:pt x="199" y="85"/>
                      </a:lnTo>
                      <a:lnTo>
                        <a:pt x="154" y="177"/>
                      </a:lnTo>
                      <a:lnTo>
                        <a:pt x="139" y="168"/>
                      </a:lnTo>
                      <a:lnTo>
                        <a:pt x="112" y="168"/>
                      </a:lnTo>
                      <a:lnTo>
                        <a:pt x="97" y="152"/>
                      </a:lnTo>
                      <a:lnTo>
                        <a:pt x="73" y="152"/>
                      </a:lnTo>
                      <a:lnTo>
                        <a:pt x="67" y="152"/>
                      </a:lnTo>
                      <a:lnTo>
                        <a:pt x="9" y="145"/>
                      </a:lnTo>
                      <a:lnTo>
                        <a:pt x="21" y="123"/>
                      </a:lnTo>
                      <a:lnTo>
                        <a:pt x="0" y="0"/>
                      </a:lnTo>
                      <a:lnTo>
                        <a:pt x="205" y="0"/>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0" name="Freeform 265">
                  <a:extLst>
                    <a:ext uri="{FF2B5EF4-FFF2-40B4-BE49-F238E27FC236}">
                      <a16:creationId xmlns:a16="http://schemas.microsoft.com/office/drawing/2014/main" id="{62D744D7-8706-E386-333D-FDB130977C82}"/>
                    </a:ext>
                  </a:extLst>
                </p:cNvPr>
                <p:cNvSpPr>
                  <a:spLocks/>
                </p:cNvSpPr>
                <p:nvPr/>
              </p:nvSpPr>
              <p:spPr bwMode="auto">
                <a:xfrm>
                  <a:off x="7879875" y="2237024"/>
                  <a:ext cx="393002" cy="329507"/>
                </a:xfrm>
                <a:custGeom>
                  <a:avLst/>
                  <a:gdLst/>
                  <a:ahLst/>
                  <a:cxnLst>
                    <a:cxn ang="0">
                      <a:pos x="57" y="48"/>
                    </a:cxn>
                    <a:cxn ang="0">
                      <a:pos x="72" y="23"/>
                    </a:cxn>
                    <a:cxn ang="0">
                      <a:pos x="153" y="23"/>
                    </a:cxn>
                    <a:cxn ang="0">
                      <a:pos x="205" y="0"/>
                    </a:cxn>
                    <a:cxn ang="0">
                      <a:pos x="220" y="10"/>
                    </a:cxn>
                    <a:cxn ang="0">
                      <a:pos x="226" y="32"/>
                    </a:cxn>
                    <a:cxn ang="0">
                      <a:pos x="235" y="64"/>
                    </a:cxn>
                    <a:cxn ang="0">
                      <a:pos x="211" y="101"/>
                    </a:cxn>
                    <a:cxn ang="0">
                      <a:pos x="211" y="146"/>
                    </a:cxn>
                    <a:cxn ang="0">
                      <a:pos x="102" y="139"/>
                    </a:cxn>
                    <a:cxn ang="0">
                      <a:pos x="0" y="139"/>
                    </a:cxn>
                    <a:cxn ang="0">
                      <a:pos x="36" y="64"/>
                    </a:cxn>
                    <a:cxn ang="0">
                      <a:pos x="57" y="38"/>
                    </a:cxn>
                    <a:cxn ang="0">
                      <a:pos x="57" y="48"/>
                    </a:cxn>
                  </a:cxnLst>
                  <a:rect l="0" t="0" r="r" b="b"/>
                  <a:pathLst>
                    <a:path w="236" h="147">
                      <a:moveTo>
                        <a:pt x="57" y="48"/>
                      </a:moveTo>
                      <a:lnTo>
                        <a:pt x="72" y="23"/>
                      </a:lnTo>
                      <a:lnTo>
                        <a:pt x="153" y="23"/>
                      </a:lnTo>
                      <a:lnTo>
                        <a:pt x="205" y="0"/>
                      </a:lnTo>
                      <a:lnTo>
                        <a:pt x="220" y="10"/>
                      </a:lnTo>
                      <a:lnTo>
                        <a:pt x="226" y="32"/>
                      </a:lnTo>
                      <a:lnTo>
                        <a:pt x="235" y="64"/>
                      </a:lnTo>
                      <a:lnTo>
                        <a:pt x="211" y="101"/>
                      </a:lnTo>
                      <a:lnTo>
                        <a:pt x="211" y="146"/>
                      </a:lnTo>
                      <a:lnTo>
                        <a:pt x="102" y="139"/>
                      </a:lnTo>
                      <a:lnTo>
                        <a:pt x="0" y="139"/>
                      </a:lnTo>
                      <a:lnTo>
                        <a:pt x="36" y="64"/>
                      </a:lnTo>
                      <a:lnTo>
                        <a:pt x="57" y="38"/>
                      </a:lnTo>
                      <a:lnTo>
                        <a:pt x="57" y="4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1" name="Freeform 266">
                  <a:extLst>
                    <a:ext uri="{FF2B5EF4-FFF2-40B4-BE49-F238E27FC236}">
                      <a16:creationId xmlns:a16="http://schemas.microsoft.com/office/drawing/2014/main" id="{B29E703B-7AE6-62D5-2BB2-48A29D1026B3}"/>
                    </a:ext>
                  </a:extLst>
                </p:cNvPr>
                <p:cNvSpPr>
                  <a:spLocks/>
                </p:cNvSpPr>
                <p:nvPr/>
              </p:nvSpPr>
              <p:spPr bwMode="auto">
                <a:xfrm>
                  <a:off x="3721909" y="1742763"/>
                  <a:ext cx="369422" cy="336996"/>
                </a:xfrm>
                <a:custGeom>
                  <a:avLst/>
                  <a:gdLst/>
                  <a:ahLst/>
                  <a:cxnLst>
                    <a:cxn ang="0">
                      <a:pos x="31" y="32"/>
                    </a:cxn>
                    <a:cxn ang="0">
                      <a:pos x="58" y="23"/>
                    </a:cxn>
                    <a:cxn ang="0">
                      <a:pos x="73" y="32"/>
                    </a:cxn>
                    <a:cxn ang="0">
                      <a:pos x="103" y="32"/>
                    </a:cxn>
                    <a:cxn ang="0">
                      <a:pos x="88" y="0"/>
                    </a:cxn>
                    <a:cxn ang="0">
                      <a:pos x="133" y="32"/>
                    </a:cxn>
                    <a:cxn ang="0">
                      <a:pos x="169" y="64"/>
                    </a:cxn>
                    <a:cxn ang="0">
                      <a:pos x="211" y="76"/>
                    </a:cxn>
                    <a:cxn ang="0">
                      <a:pos x="221" y="101"/>
                    </a:cxn>
                    <a:cxn ang="0">
                      <a:pos x="184" y="139"/>
                    </a:cxn>
                    <a:cxn ang="0">
                      <a:pos x="175" y="146"/>
                    </a:cxn>
                    <a:cxn ang="0">
                      <a:pos x="118" y="139"/>
                    </a:cxn>
                    <a:cxn ang="0">
                      <a:pos x="46" y="146"/>
                    </a:cxn>
                    <a:cxn ang="0">
                      <a:pos x="46" y="124"/>
                    </a:cxn>
                    <a:cxn ang="0">
                      <a:pos x="0" y="92"/>
                    </a:cxn>
                    <a:cxn ang="0">
                      <a:pos x="10" y="70"/>
                    </a:cxn>
                    <a:cxn ang="0">
                      <a:pos x="0" y="64"/>
                    </a:cxn>
                    <a:cxn ang="0">
                      <a:pos x="31" y="32"/>
                    </a:cxn>
                  </a:cxnLst>
                  <a:rect l="0" t="0" r="r" b="b"/>
                  <a:pathLst>
                    <a:path w="222" h="147">
                      <a:moveTo>
                        <a:pt x="31" y="32"/>
                      </a:moveTo>
                      <a:lnTo>
                        <a:pt x="58" y="23"/>
                      </a:lnTo>
                      <a:lnTo>
                        <a:pt x="73" y="32"/>
                      </a:lnTo>
                      <a:lnTo>
                        <a:pt x="103" y="32"/>
                      </a:lnTo>
                      <a:lnTo>
                        <a:pt x="88" y="0"/>
                      </a:lnTo>
                      <a:lnTo>
                        <a:pt x="133" y="32"/>
                      </a:lnTo>
                      <a:lnTo>
                        <a:pt x="169" y="64"/>
                      </a:lnTo>
                      <a:lnTo>
                        <a:pt x="211" y="76"/>
                      </a:lnTo>
                      <a:lnTo>
                        <a:pt x="221" y="101"/>
                      </a:lnTo>
                      <a:lnTo>
                        <a:pt x="184" y="139"/>
                      </a:lnTo>
                      <a:lnTo>
                        <a:pt x="175" y="146"/>
                      </a:lnTo>
                      <a:lnTo>
                        <a:pt x="118" y="139"/>
                      </a:lnTo>
                      <a:lnTo>
                        <a:pt x="46" y="146"/>
                      </a:lnTo>
                      <a:lnTo>
                        <a:pt x="46" y="124"/>
                      </a:lnTo>
                      <a:lnTo>
                        <a:pt x="0" y="92"/>
                      </a:lnTo>
                      <a:lnTo>
                        <a:pt x="10" y="70"/>
                      </a:lnTo>
                      <a:lnTo>
                        <a:pt x="0" y="64"/>
                      </a:lnTo>
                      <a:lnTo>
                        <a:pt x="31" y="3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2" name="Freeform 267">
                  <a:extLst>
                    <a:ext uri="{FF2B5EF4-FFF2-40B4-BE49-F238E27FC236}">
                      <a16:creationId xmlns:a16="http://schemas.microsoft.com/office/drawing/2014/main" id="{10434D0F-6707-1F21-7254-B4AD3A8D495C}"/>
                    </a:ext>
                  </a:extLst>
                </p:cNvPr>
                <p:cNvSpPr>
                  <a:spLocks/>
                </p:cNvSpPr>
                <p:nvPr/>
              </p:nvSpPr>
              <p:spPr bwMode="auto">
                <a:xfrm>
                  <a:off x="6677287" y="2678863"/>
                  <a:ext cx="416583" cy="524216"/>
                </a:xfrm>
                <a:custGeom>
                  <a:avLst/>
                  <a:gdLst/>
                  <a:ahLst/>
                  <a:cxnLst>
                    <a:cxn ang="0">
                      <a:pos x="202" y="215"/>
                    </a:cxn>
                    <a:cxn ang="0">
                      <a:pos x="202" y="231"/>
                    </a:cxn>
                    <a:cxn ang="0">
                      <a:pos x="190" y="215"/>
                    </a:cxn>
                    <a:cxn ang="0">
                      <a:pos x="160" y="215"/>
                    </a:cxn>
                    <a:cxn ang="0">
                      <a:pos x="160" y="209"/>
                    </a:cxn>
                    <a:cxn ang="0">
                      <a:pos x="139" y="199"/>
                    </a:cxn>
                    <a:cxn ang="0">
                      <a:pos x="115" y="215"/>
                    </a:cxn>
                    <a:cxn ang="0">
                      <a:pos x="72" y="209"/>
                    </a:cxn>
                    <a:cxn ang="0">
                      <a:pos x="72" y="199"/>
                    </a:cxn>
                    <a:cxn ang="0">
                      <a:pos x="27" y="184"/>
                    </a:cxn>
                    <a:cxn ang="0">
                      <a:pos x="0" y="155"/>
                    </a:cxn>
                    <a:cxn ang="0">
                      <a:pos x="12" y="139"/>
                    </a:cxn>
                    <a:cxn ang="0">
                      <a:pos x="72" y="123"/>
                    </a:cxn>
                    <a:cxn ang="0">
                      <a:pos x="72" y="92"/>
                    </a:cxn>
                    <a:cxn ang="0">
                      <a:pos x="115" y="0"/>
                    </a:cxn>
                    <a:cxn ang="0">
                      <a:pos x="124" y="0"/>
                    </a:cxn>
                    <a:cxn ang="0">
                      <a:pos x="232" y="0"/>
                    </a:cxn>
                    <a:cxn ang="0">
                      <a:pos x="232" y="10"/>
                    </a:cxn>
                    <a:cxn ang="0">
                      <a:pos x="232" y="86"/>
                    </a:cxn>
                    <a:cxn ang="0">
                      <a:pos x="247" y="117"/>
                    </a:cxn>
                    <a:cxn ang="0">
                      <a:pos x="232" y="123"/>
                    </a:cxn>
                    <a:cxn ang="0">
                      <a:pos x="232" y="215"/>
                    </a:cxn>
                    <a:cxn ang="0">
                      <a:pos x="202" y="215"/>
                    </a:cxn>
                  </a:cxnLst>
                  <a:rect l="0" t="0" r="r" b="b"/>
                  <a:pathLst>
                    <a:path w="248" h="232">
                      <a:moveTo>
                        <a:pt x="202" y="215"/>
                      </a:moveTo>
                      <a:lnTo>
                        <a:pt x="202" y="231"/>
                      </a:lnTo>
                      <a:lnTo>
                        <a:pt x="190" y="215"/>
                      </a:lnTo>
                      <a:lnTo>
                        <a:pt x="160" y="215"/>
                      </a:lnTo>
                      <a:lnTo>
                        <a:pt x="160" y="209"/>
                      </a:lnTo>
                      <a:lnTo>
                        <a:pt x="139" y="199"/>
                      </a:lnTo>
                      <a:lnTo>
                        <a:pt x="115" y="215"/>
                      </a:lnTo>
                      <a:lnTo>
                        <a:pt x="72" y="209"/>
                      </a:lnTo>
                      <a:lnTo>
                        <a:pt x="72" y="199"/>
                      </a:lnTo>
                      <a:lnTo>
                        <a:pt x="27" y="184"/>
                      </a:lnTo>
                      <a:lnTo>
                        <a:pt x="0" y="155"/>
                      </a:lnTo>
                      <a:lnTo>
                        <a:pt x="12" y="139"/>
                      </a:lnTo>
                      <a:lnTo>
                        <a:pt x="72" y="123"/>
                      </a:lnTo>
                      <a:lnTo>
                        <a:pt x="72" y="92"/>
                      </a:lnTo>
                      <a:lnTo>
                        <a:pt x="115" y="0"/>
                      </a:lnTo>
                      <a:lnTo>
                        <a:pt x="124" y="0"/>
                      </a:lnTo>
                      <a:lnTo>
                        <a:pt x="232" y="0"/>
                      </a:lnTo>
                      <a:lnTo>
                        <a:pt x="232" y="10"/>
                      </a:lnTo>
                      <a:lnTo>
                        <a:pt x="232" y="86"/>
                      </a:lnTo>
                      <a:lnTo>
                        <a:pt x="247" y="117"/>
                      </a:lnTo>
                      <a:lnTo>
                        <a:pt x="232" y="123"/>
                      </a:lnTo>
                      <a:lnTo>
                        <a:pt x="232" y="215"/>
                      </a:lnTo>
                      <a:lnTo>
                        <a:pt x="202" y="21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3" name="Freeform 268">
                  <a:extLst>
                    <a:ext uri="{FF2B5EF4-FFF2-40B4-BE49-F238E27FC236}">
                      <a16:creationId xmlns:a16="http://schemas.microsoft.com/office/drawing/2014/main" id="{AB31CF3A-4E71-B85D-6521-902C9DFC7165}"/>
                    </a:ext>
                  </a:extLst>
                </p:cNvPr>
                <p:cNvSpPr>
                  <a:spLocks/>
                </p:cNvSpPr>
                <p:nvPr/>
              </p:nvSpPr>
              <p:spPr bwMode="auto">
                <a:xfrm>
                  <a:off x="4028451" y="1697830"/>
                  <a:ext cx="558064" cy="516728"/>
                </a:xfrm>
                <a:custGeom>
                  <a:avLst/>
                  <a:gdLst/>
                  <a:ahLst/>
                  <a:cxnLst>
                    <a:cxn ang="0">
                      <a:pos x="226" y="215"/>
                    </a:cxn>
                    <a:cxn ang="0">
                      <a:pos x="196" y="206"/>
                    </a:cxn>
                    <a:cxn ang="0">
                      <a:pos x="175" y="215"/>
                    </a:cxn>
                    <a:cxn ang="0">
                      <a:pos x="160" y="206"/>
                    </a:cxn>
                    <a:cxn ang="0">
                      <a:pos x="130" y="215"/>
                    </a:cxn>
                    <a:cxn ang="0">
                      <a:pos x="103" y="231"/>
                    </a:cxn>
                    <a:cxn ang="0">
                      <a:pos x="63" y="193"/>
                    </a:cxn>
                    <a:cxn ang="0">
                      <a:pos x="51" y="193"/>
                    </a:cxn>
                    <a:cxn ang="0">
                      <a:pos x="43" y="193"/>
                    </a:cxn>
                    <a:cxn ang="0">
                      <a:pos x="36" y="177"/>
                    </a:cxn>
                    <a:cxn ang="0">
                      <a:pos x="6" y="177"/>
                    </a:cxn>
                    <a:cxn ang="0">
                      <a:pos x="0" y="161"/>
                    </a:cxn>
                    <a:cxn ang="0">
                      <a:pos x="36" y="124"/>
                    </a:cxn>
                    <a:cxn ang="0">
                      <a:pos x="27" y="98"/>
                    </a:cxn>
                    <a:cxn ang="0">
                      <a:pos x="57" y="76"/>
                    </a:cxn>
                    <a:cxn ang="0">
                      <a:pos x="79" y="86"/>
                    </a:cxn>
                    <a:cxn ang="0">
                      <a:pos x="88" y="38"/>
                    </a:cxn>
                    <a:cxn ang="0">
                      <a:pos x="103" y="38"/>
                    </a:cxn>
                    <a:cxn ang="0">
                      <a:pos x="124" y="45"/>
                    </a:cxn>
                    <a:cxn ang="0">
                      <a:pos x="138" y="38"/>
                    </a:cxn>
                    <a:cxn ang="0">
                      <a:pos x="181" y="7"/>
                    </a:cxn>
                    <a:cxn ang="0">
                      <a:pos x="196" y="16"/>
                    </a:cxn>
                    <a:cxn ang="0">
                      <a:pos x="211" y="0"/>
                    </a:cxn>
                    <a:cxn ang="0">
                      <a:pos x="226" y="7"/>
                    </a:cxn>
                    <a:cxn ang="0">
                      <a:pos x="241" y="7"/>
                    </a:cxn>
                    <a:cxn ang="0">
                      <a:pos x="247" y="38"/>
                    </a:cxn>
                    <a:cxn ang="0">
                      <a:pos x="268" y="38"/>
                    </a:cxn>
                    <a:cxn ang="0">
                      <a:pos x="277" y="22"/>
                    </a:cxn>
                    <a:cxn ang="0">
                      <a:pos x="329" y="60"/>
                    </a:cxn>
                    <a:cxn ang="0">
                      <a:pos x="320" y="108"/>
                    </a:cxn>
                    <a:cxn ang="0">
                      <a:pos x="313" y="200"/>
                    </a:cxn>
                    <a:cxn ang="0">
                      <a:pos x="268" y="200"/>
                    </a:cxn>
                    <a:cxn ang="0">
                      <a:pos x="247" y="206"/>
                    </a:cxn>
                    <a:cxn ang="0">
                      <a:pos x="226" y="215"/>
                    </a:cxn>
                  </a:cxnLst>
                  <a:rect l="0" t="0" r="r" b="b"/>
                  <a:pathLst>
                    <a:path w="330" h="232">
                      <a:moveTo>
                        <a:pt x="226" y="215"/>
                      </a:moveTo>
                      <a:lnTo>
                        <a:pt x="196" y="206"/>
                      </a:lnTo>
                      <a:lnTo>
                        <a:pt x="175" y="215"/>
                      </a:lnTo>
                      <a:lnTo>
                        <a:pt x="160" y="206"/>
                      </a:lnTo>
                      <a:lnTo>
                        <a:pt x="130" y="215"/>
                      </a:lnTo>
                      <a:lnTo>
                        <a:pt x="103" y="231"/>
                      </a:lnTo>
                      <a:lnTo>
                        <a:pt x="63" y="193"/>
                      </a:lnTo>
                      <a:lnTo>
                        <a:pt x="51" y="193"/>
                      </a:lnTo>
                      <a:lnTo>
                        <a:pt x="43" y="193"/>
                      </a:lnTo>
                      <a:lnTo>
                        <a:pt x="36" y="177"/>
                      </a:lnTo>
                      <a:lnTo>
                        <a:pt x="6" y="177"/>
                      </a:lnTo>
                      <a:lnTo>
                        <a:pt x="0" y="161"/>
                      </a:lnTo>
                      <a:lnTo>
                        <a:pt x="36" y="124"/>
                      </a:lnTo>
                      <a:lnTo>
                        <a:pt x="27" y="98"/>
                      </a:lnTo>
                      <a:lnTo>
                        <a:pt x="57" y="76"/>
                      </a:lnTo>
                      <a:lnTo>
                        <a:pt x="79" y="86"/>
                      </a:lnTo>
                      <a:lnTo>
                        <a:pt x="88" y="38"/>
                      </a:lnTo>
                      <a:lnTo>
                        <a:pt x="103" y="38"/>
                      </a:lnTo>
                      <a:lnTo>
                        <a:pt x="124" y="45"/>
                      </a:lnTo>
                      <a:lnTo>
                        <a:pt x="138" y="38"/>
                      </a:lnTo>
                      <a:lnTo>
                        <a:pt x="181" y="7"/>
                      </a:lnTo>
                      <a:lnTo>
                        <a:pt x="196" y="16"/>
                      </a:lnTo>
                      <a:lnTo>
                        <a:pt x="211" y="0"/>
                      </a:lnTo>
                      <a:lnTo>
                        <a:pt x="226" y="7"/>
                      </a:lnTo>
                      <a:lnTo>
                        <a:pt x="241" y="7"/>
                      </a:lnTo>
                      <a:lnTo>
                        <a:pt x="247" y="38"/>
                      </a:lnTo>
                      <a:lnTo>
                        <a:pt x="268" y="38"/>
                      </a:lnTo>
                      <a:lnTo>
                        <a:pt x="277" y="22"/>
                      </a:lnTo>
                      <a:lnTo>
                        <a:pt x="329" y="60"/>
                      </a:lnTo>
                      <a:lnTo>
                        <a:pt x="320" y="108"/>
                      </a:lnTo>
                      <a:lnTo>
                        <a:pt x="313" y="200"/>
                      </a:lnTo>
                      <a:lnTo>
                        <a:pt x="268" y="200"/>
                      </a:lnTo>
                      <a:lnTo>
                        <a:pt x="247" y="206"/>
                      </a:lnTo>
                      <a:lnTo>
                        <a:pt x="226" y="215"/>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4" name="Freeform 269">
                  <a:extLst>
                    <a:ext uri="{FF2B5EF4-FFF2-40B4-BE49-F238E27FC236}">
                      <a16:creationId xmlns:a16="http://schemas.microsoft.com/office/drawing/2014/main" id="{59F89B04-DDC6-CBBF-3723-CC6F835DD778}"/>
                    </a:ext>
                  </a:extLst>
                </p:cNvPr>
                <p:cNvSpPr>
                  <a:spLocks/>
                </p:cNvSpPr>
                <p:nvPr/>
              </p:nvSpPr>
              <p:spPr bwMode="auto">
                <a:xfrm>
                  <a:off x="6771608" y="2379311"/>
                  <a:ext cx="440163" cy="329507"/>
                </a:xfrm>
                <a:custGeom>
                  <a:avLst/>
                  <a:gdLst/>
                  <a:ahLst/>
                  <a:cxnLst>
                    <a:cxn ang="0">
                      <a:pos x="211" y="12"/>
                    </a:cxn>
                    <a:cxn ang="0">
                      <a:pos x="226" y="60"/>
                    </a:cxn>
                    <a:cxn ang="0">
                      <a:pos x="262" y="91"/>
                    </a:cxn>
                    <a:cxn ang="0">
                      <a:pos x="241" y="104"/>
                    </a:cxn>
                    <a:cxn ang="0">
                      <a:pos x="175" y="145"/>
                    </a:cxn>
                    <a:cxn ang="0">
                      <a:pos x="175" y="135"/>
                    </a:cxn>
                    <a:cxn ang="0">
                      <a:pos x="66" y="135"/>
                    </a:cxn>
                    <a:cxn ang="0">
                      <a:pos x="57" y="135"/>
                    </a:cxn>
                    <a:cxn ang="0">
                      <a:pos x="30" y="129"/>
                    </a:cxn>
                    <a:cxn ang="0">
                      <a:pos x="15" y="75"/>
                    </a:cxn>
                    <a:cxn ang="0">
                      <a:pos x="0" y="60"/>
                    </a:cxn>
                    <a:cxn ang="0">
                      <a:pos x="144" y="5"/>
                    </a:cxn>
                    <a:cxn ang="0">
                      <a:pos x="153" y="5"/>
                    </a:cxn>
                    <a:cxn ang="0">
                      <a:pos x="168" y="12"/>
                    </a:cxn>
                    <a:cxn ang="0">
                      <a:pos x="175" y="0"/>
                    </a:cxn>
                    <a:cxn ang="0">
                      <a:pos x="211" y="12"/>
                    </a:cxn>
                  </a:cxnLst>
                  <a:rect l="0" t="0" r="r" b="b"/>
                  <a:pathLst>
                    <a:path w="263" h="146">
                      <a:moveTo>
                        <a:pt x="211" y="12"/>
                      </a:moveTo>
                      <a:lnTo>
                        <a:pt x="226" y="60"/>
                      </a:lnTo>
                      <a:lnTo>
                        <a:pt x="262" y="91"/>
                      </a:lnTo>
                      <a:lnTo>
                        <a:pt x="241" y="104"/>
                      </a:lnTo>
                      <a:lnTo>
                        <a:pt x="175" y="145"/>
                      </a:lnTo>
                      <a:lnTo>
                        <a:pt x="175" y="135"/>
                      </a:lnTo>
                      <a:lnTo>
                        <a:pt x="66" y="135"/>
                      </a:lnTo>
                      <a:lnTo>
                        <a:pt x="57" y="135"/>
                      </a:lnTo>
                      <a:lnTo>
                        <a:pt x="30" y="129"/>
                      </a:lnTo>
                      <a:lnTo>
                        <a:pt x="15" y="75"/>
                      </a:lnTo>
                      <a:lnTo>
                        <a:pt x="0" y="60"/>
                      </a:lnTo>
                      <a:lnTo>
                        <a:pt x="144" y="5"/>
                      </a:lnTo>
                      <a:lnTo>
                        <a:pt x="153" y="5"/>
                      </a:lnTo>
                      <a:lnTo>
                        <a:pt x="168" y="12"/>
                      </a:lnTo>
                      <a:lnTo>
                        <a:pt x="175" y="0"/>
                      </a:lnTo>
                      <a:lnTo>
                        <a:pt x="211" y="1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5" name="Freeform 270">
                  <a:extLst>
                    <a:ext uri="{FF2B5EF4-FFF2-40B4-BE49-F238E27FC236}">
                      <a16:creationId xmlns:a16="http://schemas.microsoft.com/office/drawing/2014/main" id="{D1B3273E-DB76-8728-10B7-77ED51BDD134}"/>
                    </a:ext>
                  </a:extLst>
                </p:cNvPr>
                <p:cNvSpPr>
                  <a:spLocks/>
                </p:cNvSpPr>
                <p:nvPr/>
              </p:nvSpPr>
              <p:spPr bwMode="auto">
                <a:xfrm>
                  <a:off x="4555074" y="1885050"/>
                  <a:ext cx="369422" cy="277086"/>
                </a:xfrm>
                <a:custGeom>
                  <a:avLst/>
                  <a:gdLst/>
                  <a:ahLst/>
                  <a:cxnLst>
                    <a:cxn ang="0">
                      <a:pos x="94" y="114"/>
                    </a:cxn>
                    <a:cxn ang="0">
                      <a:pos x="0" y="114"/>
                    </a:cxn>
                    <a:cxn ang="0">
                      <a:pos x="7" y="22"/>
                    </a:cxn>
                    <a:cxn ang="0">
                      <a:pos x="37" y="12"/>
                    </a:cxn>
                    <a:cxn ang="0">
                      <a:pos x="43" y="12"/>
                    </a:cxn>
                    <a:cxn ang="0">
                      <a:pos x="58" y="0"/>
                    </a:cxn>
                    <a:cxn ang="0">
                      <a:pos x="67" y="6"/>
                    </a:cxn>
                    <a:cxn ang="0">
                      <a:pos x="73" y="0"/>
                    </a:cxn>
                    <a:cxn ang="0">
                      <a:pos x="73" y="6"/>
                    </a:cxn>
                    <a:cxn ang="0">
                      <a:pos x="103" y="6"/>
                    </a:cxn>
                    <a:cxn ang="0">
                      <a:pos x="118" y="12"/>
                    </a:cxn>
                    <a:cxn ang="0">
                      <a:pos x="130" y="0"/>
                    </a:cxn>
                    <a:cxn ang="0">
                      <a:pos x="145" y="0"/>
                    </a:cxn>
                    <a:cxn ang="0">
                      <a:pos x="169" y="0"/>
                    </a:cxn>
                    <a:cxn ang="0">
                      <a:pos x="175" y="12"/>
                    </a:cxn>
                    <a:cxn ang="0">
                      <a:pos x="205" y="12"/>
                    </a:cxn>
                    <a:cxn ang="0">
                      <a:pos x="212" y="12"/>
                    </a:cxn>
                    <a:cxn ang="0">
                      <a:pos x="221" y="28"/>
                    </a:cxn>
                    <a:cxn ang="0">
                      <a:pos x="221" y="75"/>
                    </a:cxn>
                    <a:cxn ang="0">
                      <a:pos x="205" y="82"/>
                    </a:cxn>
                    <a:cxn ang="0">
                      <a:pos x="190" y="91"/>
                    </a:cxn>
                    <a:cxn ang="0">
                      <a:pos x="190" y="120"/>
                    </a:cxn>
                    <a:cxn ang="0">
                      <a:pos x="94" y="114"/>
                    </a:cxn>
                  </a:cxnLst>
                  <a:rect l="0" t="0" r="r" b="b"/>
                  <a:pathLst>
                    <a:path w="222" h="121">
                      <a:moveTo>
                        <a:pt x="94" y="114"/>
                      </a:moveTo>
                      <a:lnTo>
                        <a:pt x="0" y="114"/>
                      </a:lnTo>
                      <a:lnTo>
                        <a:pt x="7" y="22"/>
                      </a:lnTo>
                      <a:lnTo>
                        <a:pt x="37" y="12"/>
                      </a:lnTo>
                      <a:lnTo>
                        <a:pt x="43" y="12"/>
                      </a:lnTo>
                      <a:lnTo>
                        <a:pt x="58" y="0"/>
                      </a:lnTo>
                      <a:lnTo>
                        <a:pt x="67" y="6"/>
                      </a:lnTo>
                      <a:lnTo>
                        <a:pt x="73" y="0"/>
                      </a:lnTo>
                      <a:lnTo>
                        <a:pt x="73" y="6"/>
                      </a:lnTo>
                      <a:lnTo>
                        <a:pt x="103" y="6"/>
                      </a:lnTo>
                      <a:lnTo>
                        <a:pt x="118" y="12"/>
                      </a:lnTo>
                      <a:lnTo>
                        <a:pt x="130" y="0"/>
                      </a:lnTo>
                      <a:lnTo>
                        <a:pt x="145" y="0"/>
                      </a:lnTo>
                      <a:lnTo>
                        <a:pt x="169" y="0"/>
                      </a:lnTo>
                      <a:lnTo>
                        <a:pt x="175" y="12"/>
                      </a:lnTo>
                      <a:lnTo>
                        <a:pt x="205" y="12"/>
                      </a:lnTo>
                      <a:lnTo>
                        <a:pt x="212" y="12"/>
                      </a:lnTo>
                      <a:lnTo>
                        <a:pt x="221" y="28"/>
                      </a:lnTo>
                      <a:lnTo>
                        <a:pt x="221" y="75"/>
                      </a:lnTo>
                      <a:lnTo>
                        <a:pt x="205" y="82"/>
                      </a:lnTo>
                      <a:lnTo>
                        <a:pt x="190" y="91"/>
                      </a:lnTo>
                      <a:lnTo>
                        <a:pt x="190" y="120"/>
                      </a:lnTo>
                      <a:lnTo>
                        <a:pt x="94" y="114"/>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6" name="Freeform 271">
                  <a:extLst>
                    <a:ext uri="{FF2B5EF4-FFF2-40B4-BE49-F238E27FC236}">
                      <a16:creationId xmlns:a16="http://schemas.microsoft.com/office/drawing/2014/main" id="{B8E1AB17-3EA7-897E-9D2D-55F5A419E038}"/>
                    </a:ext>
                  </a:extLst>
                </p:cNvPr>
                <p:cNvSpPr>
                  <a:spLocks/>
                </p:cNvSpPr>
                <p:nvPr/>
              </p:nvSpPr>
              <p:spPr bwMode="auto">
                <a:xfrm>
                  <a:off x="3226725" y="2109714"/>
                  <a:ext cx="314402" cy="449328"/>
                </a:xfrm>
                <a:custGeom>
                  <a:avLst/>
                  <a:gdLst/>
                  <a:ahLst/>
                  <a:cxnLst>
                    <a:cxn ang="0">
                      <a:pos x="22" y="38"/>
                    </a:cxn>
                    <a:cxn ang="0">
                      <a:pos x="46" y="9"/>
                    </a:cxn>
                    <a:cxn ang="0">
                      <a:pos x="61" y="0"/>
                    </a:cxn>
                    <a:cxn ang="0">
                      <a:pos x="67" y="9"/>
                    </a:cxn>
                    <a:cxn ang="0">
                      <a:pos x="73" y="0"/>
                    </a:cxn>
                    <a:cxn ang="0">
                      <a:pos x="88" y="31"/>
                    </a:cxn>
                    <a:cxn ang="0">
                      <a:pos x="97" y="31"/>
                    </a:cxn>
                    <a:cxn ang="0">
                      <a:pos x="103" y="22"/>
                    </a:cxn>
                    <a:cxn ang="0">
                      <a:pos x="124" y="53"/>
                    </a:cxn>
                    <a:cxn ang="0">
                      <a:pos x="124" y="38"/>
                    </a:cxn>
                    <a:cxn ang="0">
                      <a:pos x="154" y="38"/>
                    </a:cxn>
                    <a:cxn ang="0">
                      <a:pos x="154" y="69"/>
                    </a:cxn>
                    <a:cxn ang="0">
                      <a:pos x="169" y="85"/>
                    </a:cxn>
                    <a:cxn ang="0">
                      <a:pos x="175" y="76"/>
                    </a:cxn>
                    <a:cxn ang="0">
                      <a:pos x="184" y="129"/>
                    </a:cxn>
                    <a:cxn ang="0">
                      <a:pos x="154" y="177"/>
                    </a:cxn>
                    <a:cxn ang="0">
                      <a:pos x="124" y="199"/>
                    </a:cxn>
                    <a:cxn ang="0">
                      <a:pos x="118" y="192"/>
                    </a:cxn>
                    <a:cxn ang="0">
                      <a:pos x="112" y="183"/>
                    </a:cxn>
                    <a:cxn ang="0">
                      <a:pos x="88" y="167"/>
                    </a:cxn>
                    <a:cxn ang="0">
                      <a:pos x="82" y="138"/>
                    </a:cxn>
                    <a:cxn ang="0">
                      <a:pos x="73" y="129"/>
                    </a:cxn>
                    <a:cxn ang="0">
                      <a:pos x="52" y="138"/>
                    </a:cxn>
                    <a:cxn ang="0">
                      <a:pos x="31" y="101"/>
                    </a:cxn>
                    <a:cxn ang="0">
                      <a:pos x="9" y="85"/>
                    </a:cxn>
                    <a:cxn ang="0">
                      <a:pos x="16" y="69"/>
                    </a:cxn>
                    <a:cxn ang="0">
                      <a:pos x="0" y="53"/>
                    </a:cxn>
                    <a:cxn ang="0">
                      <a:pos x="22" y="38"/>
                    </a:cxn>
                  </a:cxnLst>
                  <a:rect l="0" t="0" r="r" b="b"/>
                  <a:pathLst>
                    <a:path w="185" h="200">
                      <a:moveTo>
                        <a:pt x="22" y="38"/>
                      </a:moveTo>
                      <a:lnTo>
                        <a:pt x="46" y="9"/>
                      </a:lnTo>
                      <a:lnTo>
                        <a:pt x="61" y="0"/>
                      </a:lnTo>
                      <a:lnTo>
                        <a:pt x="67" y="9"/>
                      </a:lnTo>
                      <a:lnTo>
                        <a:pt x="73" y="0"/>
                      </a:lnTo>
                      <a:lnTo>
                        <a:pt x="88" y="31"/>
                      </a:lnTo>
                      <a:lnTo>
                        <a:pt x="97" y="31"/>
                      </a:lnTo>
                      <a:lnTo>
                        <a:pt x="103" y="22"/>
                      </a:lnTo>
                      <a:lnTo>
                        <a:pt x="124" y="53"/>
                      </a:lnTo>
                      <a:lnTo>
                        <a:pt x="124" y="38"/>
                      </a:lnTo>
                      <a:lnTo>
                        <a:pt x="154" y="38"/>
                      </a:lnTo>
                      <a:lnTo>
                        <a:pt x="154" y="69"/>
                      </a:lnTo>
                      <a:lnTo>
                        <a:pt x="169" y="85"/>
                      </a:lnTo>
                      <a:lnTo>
                        <a:pt x="175" y="76"/>
                      </a:lnTo>
                      <a:lnTo>
                        <a:pt x="184" y="129"/>
                      </a:lnTo>
                      <a:lnTo>
                        <a:pt x="154" y="177"/>
                      </a:lnTo>
                      <a:lnTo>
                        <a:pt x="124" y="199"/>
                      </a:lnTo>
                      <a:lnTo>
                        <a:pt x="118" y="192"/>
                      </a:lnTo>
                      <a:lnTo>
                        <a:pt x="112" y="183"/>
                      </a:lnTo>
                      <a:lnTo>
                        <a:pt x="88" y="167"/>
                      </a:lnTo>
                      <a:lnTo>
                        <a:pt x="82" y="138"/>
                      </a:lnTo>
                      <a:lnTo>
                        <a:pt x="73" y="129"/>
                      </a:lnTo>
                      <a:lnTo>
                        <a:pt x="52" y="138"/>
                      </a:lnTo>
                      <a:lnTo>
                        <a:pt x="31" y="101"/>
                      </a:lnTo>
                      <a:lnTo>
                        <a:pt x="9" y="85"/>
                      </a:lnTo>
                      <a:lnTo>
                        <a:pt x="16" y="69"/>
                      </a:lnTo>
                      <a:lnTo>
                        <a:pt x="0" y="53"/>
                      </a:lnTo>
                      <a:lnTo>
                        <a:pt x="22" y="38"/>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7" name="Rectangle 846">
                  <a:extLst>
                    <a:ext uri="{FF2B5EF4-FFF2-40B4-BE49-F238E27FC236}">
                      <a16:creationId xmlns:a16="http://schemas.microsoft.com/office/drawing/2014/main" id="{C43376A7-02E3-774C-AB87-9E13DF177249}"/>
                    </a:ext>
                  </a:extLst>
                </p:cNvPr>
                <p:cNvSpPr>
                  <a:spLocks noChangeArrowheads="1"/>
                </p:cNvSpPr>
                <p:nvPr/>
              </p:nvSpPr>
              <p:spPr bwMode="auto">
                <a:xfrm>
                  <a:off x="6488646" y="4333889"/>
                  <a:ext cx="364725" cy="191398"/>
                </a:xfrm>
                <a:prstGeom prst="rect">
                  <a:avLst/>
                </a:prstGeom>
                <a:solidFill>
                  <a:srgbClr val="005EB8"/>
                </a:solidFill>
                <a:ln w="9525">
                  <a:noFill/>
                  <a:miter lim="800000"/>
                  <a:headEnd/>
                  <a:tailEnd/>
                </a:ln>
                <a:effectLst/>
              </p:spPr>
              <p:txBody>
                <a:bodyPr wrap="none" lIns="35313" tIns="17657" rIns="35313" bIns="17657" anchor="t" upright="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383" b="0" i="0" u="none" strike="noStrike" kern="1200" cap="none" spc="0" normalizeH="0" baseline="0" noProof="0" dirty="0">
                      <a:ln>
                        <a:noFill/>
                      </a:ln>
                      <a:solidFill>
                        <a:srgbClr val="000000"/>
                      </a:solidFill>
                      <a:effectLst/>
                      <a:uLnTx/>
                      <a:uFillTx/>
                      <a:latin typeface="Calibri"/>
                      <a:ea typeface="+mn-ea"/>
                      <a:cs typeface="Arial"/>
                    </a:rPr>
                    <a:t>Brunswick</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383" b="0" i="0" u="none" strike="noStrike" kern="1200" cap="none" spc="0" normalizeH="0" baseline="0" noProof="0" dirty="0">
                    <a:ln>
                      <a:noFill/>
                    </a:ln>
                    <a:solidFill>
                      <a:srgbClr val="000000"/>
                    </a:solidFill>
                    <a:effectLst/>
                    <a:uLnTx/>
                    <a:uFillTx/>
                    <a:latin typeface="Calibri"/>
                    <a:ea typeface="+mn-ea"/>
                    <a:cs typeface="Arial"/>
                  </a:endParaRPr>
                </a:p>
              </p:txBody>
            </p:sp>
            <p:sp>
              <p:nvSpPr>
                <p:cNvPr id="848" name="Rectangle 847">
                  <a:extLst>
                    <a:ext uri="{FF2B5EF4-FFF2-40B4-BE49-F238E27FC236}">
                      <a16:creationId xmlns:a16="http://schemas.microsoft.com/office/drawing/2014/main" id="{5F970CD1-1720-7E74-6FD9-FDA0D94C173A}"/>
                    </a:ext>
                  </a:extLst>
                </p:cNvPr>
                <p:cNvSpPr>
                  <a:spLocks noChangeArrowheads="1"/>
                </p:cNvSpPr>
                <p:nvPr/>
              </p:nvSpPr>
              <p:spPr bwMode="auto">
                <a:xfrm>
                  <a:off x="6150664" y="4124203"/>
                  <a:ext cx="364725" cy="191398"/>
                </a:xfrm>
                <a:prstGeom prst="rect">
                  <a:avLst/>
                </a:prstGeom>
                <a:solidFill>
                  <a:srgbClr val="005EB8"/>
                </a:solidFill>
                <a:ln w="9525">
                  <a:noFill/>
                  <a:miter lim="800000"/>
                  <a:headEnd/>
                  <a:tailEnd/>
                </a:ln>
                <a:effectLst/>
              </p:spPr>
              <p:txBody>
                <a:bodyPr wrap="none" lIns="35313" tIns="17657" rIns="35313" bIns="17657" anchor="t" upright="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383" b="0" i="0" u="none" strike="noStrike" kern="1200" cap="none" spc="0" normalizeH="0" baseline="0" noProof="0" dirty="0">
                      <a:ln>
                        <a:noFill/>
                      </a:ln>
                      <a:solidFill>
                        <a:srgbClr val="000000"/>
                      </a:solidFill>
                      <a:effectLst/>
                      <a:uLnTx/>
                      <a:uFillTx/>
                      <a:latin typeface="Calibri"/>
                      <a:ea typeface="+mn-ea"/>
                      <a:cs typeface="Arial"/>
                    </a:rPr>
                    <a:t>Columbus</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383" b="0" i="0" u="none" strike="noStrike" kern="1200" cap="none" spc="0" normalizeH="0" baseline="0" noProof="0" dirty="0">
                    <a:ln>
                      <a:noFill/>
                    </a:ln>
                    <a:solidFill>
                      <a:srgbClr val="000000"/>
                    </a:solidFill>
                    <a:effectLst/>
                    <a:uLnTx/>
                    <a:uFillTx/>
                    <a:latin typeface="Calibri"/>
                    <a:ea typeface="+mn-ea"/>
                    <a:cs typeface="Arial"/>
                  </a:endParaRPr>
                </a:p>
              </p:txBody>
            </p:sp>
            <p:sp>
              <p:nvSpPr>
                <p:cNvPr id="849" name="Freeform 274">
                  <a:extLst>
                    <a:ext uri="{FF2B5EF4-FFF2-40B4-BE49-F238E27FC236}">
                      <a16:creationId xmlns:a16="http://schemas.microsoft.com/office/drawing/2014/main" id="{CB4D3735-C216-65F0-C060-D8C6BA3C8A65}"/>
                    </a:ext>
                  </a:extLst>
                </p:cNvPr>
                <p:cNvSpPr>
                  <a:spLocks/>
                </p:cNvSpPr>
                <p:nvPr/>
              </p:nvSpPr>
              <p:spPr bwMode="auto">
                <a:xfrm>
                  <a:off x="6889509" y="4064292"/>
                  <a:ext cx="251522" cy="524216"/>
                </a:xfrm>
                <a:custGeom>
                  <a:avLst/>
                  <a:gdLst/>
                  <a:ahLst/>
                  <a:cxnLst>
                    <a:cxn ang="0">
                      <a:pos x="102" y="91"/>
                    </a:cxn>
                    <a:cxn ang="0">
                      <a:pos x="87" y="123"/>
                    </a:cxn>
                    <a:cxn ang="0">
                      <a:pos x="60" y="231"/>
                    </a:cxn>
                    <a:cxn ang="0">
                      <a:pos x="66" y="171"/>
                    </a:cxn>
                    <a:cxn ang="0">
                      <a:pos x="45" y="101"/>
                    </a:cxn>
                    <a:cxn ang="0">
                      <a:pos x="45" y="79"/>
                    </a:cxn>
                    <a:cxn ang="0">
                      <a:pos x="0" y="31"/>
                    </a:cxn>
                    <a:cxn ang="0">
                      <a:pos x="24" y="31"/>
                    </a:cxn>
                    <a:cxn ang="0">
                      <a:pos x="30" y="9"/>
                    </a:cxn>
                    <a:cxn ang="0">
                      <a:pos x="36" y="0"/>
                    </a:cxn>
                    <a:cxn ang="0">
                      <a:pos x="51" y="16"/>
                    </a:cxn>
                    <a:cxn ang="0">
                      <a:pos x="60" y="9"/>
                    </a:cxn>
                    <a:cxn ang="0">
                      <a:pos x="66" y="9"/>
                    </a:cxn>
                    <a:cxn ang="0">
                      <a:pos x="72" y="16"/>
                    </a:cxn>
                    <a:cxn ang="0">
                      <a:pos x="102" y="0"/>
                    </a:cxn>
                    <a:cxn ang="0">
                      <a:pos x="147" y="47"/>
                    </a:cxn>
                    <a:cxn ang="0">
                      <a:pos x="102" y="91"/>
                    </a:cxn>
                  </a:cxnLst>
                  <a:rect l="0" t="0" r="r" b="b"/>
                  <a:pathLst>
                    <a:path w="148" h="232">
                      <a:moveTo>
                        <a:pt x="102" y="91"/>
                      </a:moveTo>
                      <a:lnTo>
                        <a:pt x="87" y="123"/>
                      </a:lnTo>
                      <a:lnTo>
                        <a:pt x="60" y="231"/>
                      </a:lnTo>
                      <a:lnTo>
                        <a:pt x="66" y="171"/>
                      </a:lnTo>
                      <a:lnTo>
                        <a:pt x="45" y="101"/>
                      </a:lnTo>
                      <a:lnTo>
                        <a:pt x="45" y="79"/>
                      </a:lnTo>
                      <a:lnTo>
                        <a:pt x="0" y="31"/>
                      </a:lnTo>
                      <a:lnTo>
                        <a:pt x="24" y="31"/>
                      </a:lnTo>
                      <a:lnTo>
                        <a:pt x="30" y="9"/>
                      </a:lnTo>
                      <a:lnTo>
                        <a:pt x="36" y="0"/>
                      </a:lnTo>
                      <a:lnTo>
                        <a:pt x="51" y="16"/>
                      </a:lnTo>
                      <a:lnTo>
                        <a:pt x="60" y="9"/>
                      </a:lnTo>
                      <a:lnTo>
                        <a:pt x="66" y="9"/>
                      </a:lnTo>
                      <a:lnTo>
                        <a:pt x="72" y="16"/>
                      </a:lnTo>
                      <a:lnTo>
                        <a:pt x="102" y="0"/>
                      </a:lnTo>
                      <a:lnTo>
                        <a:pt x="147" y="47"/>
                      </a:lnTo>
                      <a:lnTo>
                        <a:pt x="102" y="9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0" name="Freeform 275">
                  <a:extLst>
                    <a:ext uri="{FF2B5EF4-FFF2-40B4-BE49-F238E27FC236}">
                      <a16:creationId xmlns:a16="http://schemas.microsoft.com/office/drawing/2014/main" id="{7BD9AA63-C53B-B030-49F5-EFCC4302A448}"/>
                    </a:ext>
                  </a:extLst>
                </p:cNvPr>
                <p:cNvSpPr>
                  <a:spLocks/>
                </p:cNvSpPr>
                <p:nvPr/>
              </p:nvSpPr>
              <p:spPr bwMode="auto">
                <a:xfrm>
                  <a:off x="6394325" y="4086759"/>
                  <a:ext cx="605224" cy="606593"/>
                </a:xfrm>
                <a:custGeom>
                  <a:avLst/>
                  <a:gdLst/>
                  <a:ahLst/>
                  <a:cxnLst>
                    <a:cxn ang="0">
                      <a:pos x="349" y="162"/>
                    </a:cxn>
                    <a:cxn ang="0">
                      <a:pos x="322" y="177"/>
                    </a:cxn>
                    <a:cxn ang="0">
                      <a:pos x="343" y="162"/>
                    </a:cxn>
                    <a:cxn ang="0">
                      <a:pos x="358" y="177"/>
                    </a:cxn>
                    <a:cxn ang="0">
                      <a:pos x="328" y="231"/>
                    </a:cxn>
                    <a:cxn ang="0">
                      <a:pos x="313" y="238"/>
                    </a:cxn>
                    <a:cxn ang="0">
                      <a:pos x="298" y="231"/>
                    </a:cxn>
                    <a:cxn ang="0">
                      <a:pos x="322" y="244"/>
                    </a:cxn>
                    <a:cxn ang="0">
                      <a:pos x="256" y="238"/>
                    </a:cxn>
                    <a:cxn ang="0">
                      <a:pos x="211" y="238"/>
                    </a:cxn>
                    <a:cxn ang="0">
                      <a:pos x="241" y="231"/>
                    </a:cxn>
                    <a:cxn ang="0">
                      <a:pos x="226" y="231"/>
                    </a:cxn>
                    <a:cxn ang="0">
                      <a:pos x="220" y="216"/>
                    </a:cxn>
                    <a:cxn ang="0">
                      <a:pos x="211" y="238"/>
                    </a:cxn>
                    <a:cxn ang="0">
                      <a:pos x="144" y="238"/>
                    </a:cxn>
                    <a:cxn ang="0">
                      <a:pos x="153" y="222"/>
                    </a:cxn>
                    <a:cxn ang="0">
                      <a:pos x="144" y="216"/>
                    </a:cxn>
                    <a:cxn ang="0">
                      <a:pos x="132" y="238"/>
                    </a:cxn>
                    <a:cxn ang="0">
                      <a:pos x="108" y="244"/>
                    </a:cxn>
                    <a:cxn ang="0">
                      <a:pos x="93" y="253"/>
                    </a:cxn>
                    <a:cxn ang="0">
                      <a:pos x="93" y="244"/>
                    </a:cxn>
                    <a:cxn ang="0">
                      <a:pos x="57" y="253"/>
                    </a:cxn>
                    <a:cxn ang="0">
                      <a:pos x="51" y="269"/>
                    </a:cxn>
                    <a:cxn ang="0">
                      <a:pos x="0" y="222"/>
                    </a:cxn>
                    <a:cxn ang="0">
                      <a:pos x="15" y="206"/>
                    </a:cxn>
                    <a:cxn ang="0">
                      <a:pos x="6" y="184"/>
                    </a:cxn>
                    <a:cxn ang="0">
                      <a:pos x="36" y="177"/>
                    </a:cxn>
                    <a:cxn ang="0">
                      <a:pos x="51" y="162"/>
                    </a:cxn>
                    <a:cxn ang="0">
                      <a:pos x="51" y="114"/>
                    </a:cxn>
                    <a:cxn ang="0">
                      <a:pos x="72" y="108"/>
                    </a:cxn>
                    <a:cxn ang="0">
                      <a:pos x="108" y="114"/>
                    </a:cxn>
                    <a:cxn ang="0">
                      <a:pos x="139" y="82"/>
                    </a:cxn>
                    <a:cxn ang="0">
                      <a:pos x="196" y="82"/>
                    </a:cxn>
                    <a:cxn ang="0">
                      <a:pos x="241" y="7"/>
                    </a:cxn>
                    <a:cxn ang="0">
                      <a:pos x="256" y="0"/>
                    </a:cxn>
                    <a:cxn ang="0">
                      <a:pos x="283" y="22"/>
                    </a:cxn>
                    <a:cxn ang="0">
                      <a:pos x="298" y="22"/>
                    </a:cxn>
                    <a:cxn ang="0">
                      <a:pos x="343" y="70"/>
                    </a:cxn>
                    <a:cxn ang="0">
                      <a:pos x="343" y="92"/>
                    </a:cxn>
                    <a:cxn ang="0">
                      <a:pos x="349" y="162"/>
                    </a:cxn>
                  </a:cxnLst>
                  <a:rect l="0" t="0" r="r" b="b"/>
                  <a:pathLst>
                    <a:path w="359" h="270">
                      <a:moveTo>
                        <a:pt x="349" y="162"/>
                      </a:moveTo>
                      <a:lnTo>
                        <a:pt x="322" y="177"/>
                      </a:lnTo>
                      <a:lnTo>
                        <a:pt x="343" y="162"/>
                      </a:lnTo>
                      <a:lnTo>
                        <a:pt x="358" y="177"/>
                      </a:lnTo>
                      <a:lnTo>
                        <a:pt x="328" y="231"/>
                      </a:lnTo>
                      <a:lnTo>
                        <a:pt x="313" y="238"/>
                      </a:lnTo>
                      <a:lnTo>
                        <a:pt x="298" y="231"/>
                      </a:lnTo>
                      <a:lnTo>
                        <a:pt x="322" y="244"/>
                      </a:lnTo>
                      <a:lnTo>
                        <a:pt x="256" y="238"/>
                      </a:lnTo>
                      <a:lnTo>
                        <a:pt x="211" y="238"/>
                      </a:lnTo>
                      <a:lnTo>
                        <a:pt x="241" y="231"/>
                      </a:lnTo>
                      <a:lnTo>
                        <a:pt x="226" y="231"/>
                      </a:lnTo>
                      <a:lnTo>
                        <a:pt x="220" y="216"/>
                      </a:lnTo>
                      <a:lnTo>
                        <a:pt x="211" y="238"/>
                      </a:lnTo>
                      <a:lnTo>
                        <a:pt x="144" y="238"/>
                      </a:lnTo>
                      <a:lnTo>
                        <a:pt x="153" y="222"/>
                      </a:lnTo>
                      <a:lnTo>
                        <a:pt x="144" y="216"/>
                      </a:lnTo>
                      <a:lnTo>
                        <a:pt x="132" y="238"/>
                      </a:lnTo>
                      <a:lnTo>
                        <a:pt x="108" y="244"/>
                      </a:lnTo>
                      <a:lnTo>
                        <a:pt x="93" y="253"/>
                      </a:lnTo>
                      <a:lnTo>
                        <a:pt x="93" y="244"/>
                      </a:lnTo>
                      <a:lnTo>
                        <a:pt x="57" y="253"/>
                      </a:lnTo>
                      <a:lnTo>
                        <a:pt x="51" y="269"/>
                      </a:lnTo>
                      <a:lnTo>
                        <a:pt x="0" y="222"/>
                      </a:lnTo>
                      <a:lnTo>
                        <a:pt x="15" y="206"/>
                      </a:lnTo>
                      <a:lnTo>
                        <a:pt x="6" y="184"/>
                      </a:lnTo>
                      <a:lnTo>
                        <a:pt x="36" y="177"/>
                      </a:lnTo>
                      <a:lnTo>
                        <a:pt x="51" y="162"/>
                      </a:lnTo>
                      <a:lnTo>
                        <a:pt x="51" y="114"/>
                      </a:lnTo>
                      <a:lnTo>
                        <a:pt x="72" y="108"/>
                      </a:lnTo>
                      <a:lnTo>
                        <a:pt x="108" y="114"/>
                      </a:lnTo>
                      <a:lnTo>
                        <a:pt x="139" y="82"/>
                      </a:lnTo>
                      <a:lnTo>
                        <a:pt x="196" y="82"/>
                      </a:lnTo>
                      <a:lnTo>
                        <a:pt x="241" y="7"/>
                      </a:lnTo>
                      <a:lnTo>
                        <a:pt x="256" y="0"/>
                      </a:lnTo>
                      <a:lnTo>
                        <a:pt x="283" y="22"/>
                      </a:lnTo>
                      <a:lnTo>
                        <a:pt x="298" y="22"/>
                      </a:lnTo>
                      <a:lnTo>
                        <a:pt x="343" y="70"/>
                      </a:lnTo>
                      <a:lnTo>
                        <a:pt x="343" y="92"/>
                      </a:lnTo>
                      <a:lnTo>
                        <a:pt x="349" y="162"/>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1" name="Freeform 276">
                  <a:extLst>
                    <a:ext uri="{FF2B5EF4-FFF2-40B4-BE49-F238E27FC236}">
                      <a16:creationId xmlns:a16="http://schemas.microsoft.com/office/drawing/2014/main" id="{042CD0DB-EA93-F924-3636-59E9D6CC1AE4}"/>
                    </a:ext>
                  </a:extLst>
                </p:cNvPr>
                <p:cNvSpPr>
                  <a:spLocks/>
                </p:cNvSpPr>
                <p:nvPr/>
              </p:nvSpPr>
              <p:spPr bwMode="auto">
                <a:xfrm>
                  <a:off x="6040623" y="3966938"/>
                  <a:ext cx="754565" cy="621571"/>
                </a:xfrm>
                <a:custGeom>
                  <a:avLst/>
                  <a:gdLst/>
                  <a:ahLst/>
                  <a:cxnLst>
                    <a:cxn ang="0">
                      <a:pos x="0" y="91"/>
                    </a:cxn>
                    <a:cxn ang="0">
                      <a:pos x="21" y="76"/>
                    </a:cxn>
                    <a:cxn ang="0">
                      <a:pos x="36" y="44"/>
                    </a:cxn>
                    <a:cxn ang="0">
                      <a:pos x="51" y="44"/>
                    </a:cxn>
                    <a:cxn ang="0">
                      <a:pos x="57" y="16"/>
                    </a:cxn>
                    <a:cxn ang="0">
                      <a:pos x="81" y="16"/>
                    </a:cxn>
                    <a:cxn ang="0">
                      <a:pos x="96" y="0"/>
                    </a:cxn>
                    <a:cxn ang="0">
                      <a:pos x="123" y="6"/>
                    </a:cxn>
                    <a:cxn ang="0">
                      <a:pos x="195" y="6"/>
                    </a:cxn>
                    <a:cxn ang="0">
                      <a:pos x="205" y="16"/>
                    </a:cxn>
                    <a:cxn ang="0">
                      <a:pos x="210" y="16"/>
                    </a:cxn>
                    <a:cxn ang="0">
                      <a:pos x="219" y="16"/>
                    </a:cxn>
                    <a:cxn ang="0">
                      <a:pos x="234" y="31"/>
                    </a:cxn>
                    <a:cxn ang="0">
                      <a:pos x="307" y="54"/>
                    </a:cxn>
                    <a:cxn ang="0">
                      <a:pos x="358" y="60"/>
                    </a:cxn>
                    <a:cxn ang="0">
                      <a:pos x="400" y="44"/>
                    </a:cxn>
                    <a:cxn ang="0">
                      <a:pos x="424" y="60"/>
                    </a:cxn>
                    <a:cxn ang="0">
                      <a:pos x="445" y="60"/>
                    </a:cxn>
                    <a:cxn ang="0">
                      <a:pos x="400" y="136"/>
                    </a:cxn>
                    <a:cxn ang="0">
                      <a:pos x="343" y="136"/>
                    </a:cxn>
                    <a:cxn ang="0">
                      <a:pos x="313" y="167"/>
                    </a:cxn>
                    <a:cxn ang="0">
                      <a:pos x="277" y="161"/>
                    </a:cxn>
                    <a:cxn ang="0">
                      <a:pos x="256" y="167"/>
                    </a:cxn>
                    <a:cxn ang="0">
                      <a:pos x="256" y="215"/>
                    </a:cxn>
                    <a:cxn ang="0">
                      <a:pos x="241" y="230"/>
                    </a:cxn>
                    <a:cxn ang="0">
                      <a:pos x="210" y="237"/>
                    </a:cxn>
                    <a:cxn ang="0">
                      <a:pos x="219" y="259"/>
                    </a:cxn>
                    <a:cxn ang="0">
                      <a:pos x="205" y="275"/>
                    </a:cxn>
                    <a:cxn ang="0">
                      <a:pos x="0" y="91"/>
                    </a:cxn>
                  </a:cxnLst>
                  <a:rect l="0" t="0" r="r" b="b"/>
                  <a:pathLst>
                    <a:path w="446" h="276">
                      <a:moveTo>
                        <a:pt x="0" y="91"/>
                      </a:moveTo>
                      <a:lnTo>
                        <a:pt x="21" y="76"/>
                      </a:lnTo>
                      <a:lnTo>
                        <a:pt x="36" y="44"/>
                      </a:lnTo>
                      <a:lnTo>
                        <a:pt x="51" y="44"/>
                      </a:lnTo>
                      <a:lnTo>
                        <a:pt x="57" y="16"/>
                      </a:lnTo>
                      <a:lnTo>
                        <a:pt x="81" y="16"/>
                      </a:lnTo>
                      <a:lnTo>
                        <a:pt x="96" y="0"/>
                      </a:lnTo>
                      <a:lnTo>
                        <a:pt x="123" y="6"/>
                      </a:lnTo>
                      <a:lnTo>
                        <a:pt x="195" y="6"/>
                      </a:lnTo>
                      <a:lnTo>
                        <a:pt x="205" y="16"/>
                      </a:lnTo>
                      <a:lnTo>
                        <a:pt x="210" y="16"/>
                      </a:lnTo>
                      <a:lnTo>
                        <a:pt x="219" y="16"/>
                      </a:lnTo>
                      <a:lnTo>
                        <a:pt x="234" y="31"/>
                      </a:lnTo>
                      <a:lnTo>
                        <a:pt x="307" y="54"/>
                      </a:lnTo>
                      <a:lnTo>
                        <a:pt x="358" y="60"/>
                      </a:lnTo>
                      <a:lnTo>
                        <a:pt x="400" y="44"/>
                      </a:lnTo>
                      <a:lnTo>
                        <a:pt x="424" y="60"/>
                      </a:lnTo>
                      <a:lnTo>
                        <a:pt x="445" y="60"/>
                      </a:lnTo>
                      <a:lnTo>
                        <a:pt x="400" y="136"/>
                      </a:lnTo>
                      <a:lnTo>
                        <a:pt x="343" y="136"/>
                      </a:lnTo>
                      <a:lnTo>
                        <a:pt x="313" y="167"/>
                      </a:lnTo>
                      <a:lnTo>
                        <a:pt x="277" y="161"/>
                      </a:lnTo>
                      <a:lnTo>
                        <a:pt x="256" y="167"/>
                      </a:lnTo>
                      <a:lnTo>
                        <a:pt x="256" y="215"/>
                      </a:lnTo>
                      <a:lnTo>
                        <a:pt x="241" y="230"/>
                      </a:lnTo>
                      <a:lnTo>
                        <a:pt x="210" y="237"/>
                      </a:lnTo>
                      <a:lnTo>
                        <a:pt x="219" y="259"/>
                      </a:lnTo>
                      <a:lnTo>
                        <a:pt x="205" y="275"/>
                      </a:lnTo>
                      <a:lnTo>
                        <a:pt x="0" y="91"/>
                      </a:lnTo>
                    </a:path>
                  </a:pathLst>
                </a:custGeom>
                <a:solidFill>
                  <a:srgbClr val="005EB8"/>
                </a:solidFill>
                <a:ln w="15875" cap="rnd" cmpd="sng">
                  <a:solidFill>
                    <a:srgbClr val="FFFF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2" name="Freeform 277">
                  <a:extLst>
                    <a:ext uri="{FF2B5EF4-FFF2-40B4-BE49-F238E27FC236}">
                      <a16:creationId xmlns:a16="http://schemas.microsoft.com/office/drawing/2014/main" id="{3655CF7B-5B2C-7837-ECA8-DBE124BF647B}"/>
                    </a:ext>
                  </a:extLst>
                </p:cNvPr>
                <p:cNvSpPr>
                  <a:spLocks/>
                </p:cNvSpPr>
                <p:nvPr/>
              </p:nvSpPr>
              <p:spPr bwMode="auto">
                <a:xfrm>
                  <a:off x="8044936" y="3277968"/>
                  <a:ext cx="518763" cy="576638"/>
                </a:xfrm>
                <a:custGeom>
                  <a:avLst/>
                  <a:gdLst/>
                  <a:ahLst/>
                  <a:cxnLst>
                    <a:cxn ang="0">
                      <a:pos x="266" y="0"/>
                    </a:cxn>
                    <a:cxn ang="0">
                      <a:pos x="279" y="0"/>
                    </a:cxn>
                    <a:cxn ang="0">
                      <a:pos x="279" y="8"/>
                    </a:cxn>
                    <a:cxn ang="0">
                      <a:pos x="241" y="34"/>
                    </a:cxn>
                    <a:cxn ang="0">
                      <a:pos x="148" y="123"/>
                    </a:cxn>
                    <a:cxn ang="0">
                      <a:pos x="122" y="156"/>
                    </a:cxn>
                    <a:cxn ang="0">
                      <a:pos x="76" y="220"/>
                    </a:cxn>
                    <a:cxn ang="0">
                      <a:pos x="59" y="249"/>
                    </a:cxn>
                    <a:cxn ang="0">
                      <a:pos x="50" y="271"/>
                    </a:cxn>
                    <a:cxn ang="0">
                      <a:pos x="42" y="254"/>
                    </a:cxn>
                    <a:cxn ang="0">
                      <a:pos x="46" y="237"/>
                    </a:cxn>
                    <a:cxn ang="0">
                      <a:pos x="0" y="216"/>
                    </a:cxn>
                    <a:cxn ang="0">
                      <a:pos x="4" y="211"/>
                    </a:cxn>
                    <a:cxn ang="0">
                      <a:pos x="59" y="233"/>
                    </a:cxn>
                    <a:cxn ang="0">
                      <a:pos x="97" y="173"/>
                    </a:cxn>
                    <a:cxn ang="0">
                      <a:pos x="110" y="152"/>
                    </a:cxn>
                    <a:cxn ang="0">
                      <a:pos x="220" y="46"/>
                    </a:cxn>
                    <a:cxn ang="0">
                      <a:pos x="258" y="0"/>
                    </a:cxn>
                    <a:cxn ang="0">
                      <a:pos x="266" y="0"/>
                    </a:cxn>
                  </a:cxnLst>
                  <a:rect l="0" t="0" r="r" b="b"/>
                  <a:pathLst>
                    <a:path w="279" h="271">
                      <a:moveTo>
                        <a:pt x="266" y="0"/>
                      </a:moveTo>
                      <a:lnTo>
                        <a:pt x="279" y="0"/>
                      </a:lnTo>
                      <a:lnTo>
                        <a:pt x="279" y="8"/>
                      </a:lnTo>
                      <a:lnTo>
                        <a:pt x="241" y="34"/>
                      </a:lnTo>
                      <a:lnTo>
                        <a:pt x="148" y="123"/>
                      </a:lnTo>
                      <a:lnTo>
                        <a:pt x="122" y="156"/>
                      </a:lnTo>
                      <a:lnTo>
                        <a:pt x="76" y="220"/>
                      </a:lnTo>
                      <a:lnTo>
                        <a:pt x="59" y="249"/>
                      </a:lnTo>
                      <a:lnTo>
                        <a:pt x="50" y="271"/>
                      </a:lnTo>
                      <a:lnTo>
                        <a:pt x="42" y="254"/>
                      </a:lnTo>
                      <a:lnTo>
                        <a:pt x="46" y="237"/>
                      </a:lnTo>
                      <a:lnTo>
                        <a:pt x="0" y="216"/>
                      </a:lnTo>
                      <a:lnTo>
                        <a:pt x="4" y="211"/>
                      </a:lnTo>
                      <a:lnTo>
                        <a:pt x="59" y="233"/>
                      </a:lnTo>
                      <a:lnTo>
                        <a:pt x="97" y="173"/>
                      </a:lnTo>
                      <a:lnTo>
                        <a:pt x="110" y="152"/>
                      </a:lnTo>
                      <a:lnTo>
                        <a:pt x="220" y="46"/>
                      </a:lnTo>
                      <a:lnTo>
                        <a:pt x="258" y="0"/>
                      </a:lnTo>
                      <a:lnTo>
                        <a:pt x="266" y="0"/>
                      </a:lnTo>
                      <a:close/>
                    </a:path>
                  </a:pathLst>
                </a:custGeom>
                <a:solidFill>
                  <a:srgbClr val="005EB8"/>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3" name="Freeform 278">
                  <a:extLst>
                    <a:ext uri="{FF2B5EF4-FFF2-40B4-BE49-F238E27FC236}">
                      <a16:creationId xmlns:a16="http://schemas.microsoft.com/office/drawing/2014/main" id="{B7D11DBB-D584-0D4A-58A5-91D210D83DB3}"/>
                    </a:ext>
                  </a:extLst>
                </p:cNvPr>
                <p:cNvSpPr>
                  <a:spLocks/>
                </p:cNvSpPr>
                <p:nvPr/>
              </p:nvSpPr>
              <p:spPr bwMode="auto">
                <a:xfrm>
                  <a:off x="7651933" y="3704830"/>
                  <a:ext cx="361562" cy="82377"/>
                </a:xfrm>
                <a:custGeom>
                  <a:avLst/>
                  <a:gdLst/>
                  <a:ahLst/>
                  <a:cxnLst>
                    <a:cxn ang="0">
                      <a:pos x="161" y="0"/>
                    </a:cxn>
                    <a:cxn ang="0">
                      <a:pos x="191" y="4"/>
                    </a:cxn>
                    <a:cxn ang="0">
                      <a:pos x="195" y="8"/>
                    </a:cxn>
                    <a:cxn ang="0">
                      <a:pos x="195" y="12"/>
                    </a:cxn>
                    <a:cxn ang="0">
                      <a:pos x="174" y="12"/>
                    </a:cxn>
                    <a:cxn ang="0">
                      <a:pos x="153" y="12"/>
                    </a:cxn>
                    <a:cxn ang="0">
                      <a:pos x="76" y="21"/>
                    </a:cxn>
                    <a:cxn ang="0">
                      <a:pos x="17" y="34"/>
                    </a:cxn>
                    <a:cxn ang="0">
                      <a:pos x="5" y="42"/>
                    </a:cxn>
                    <a:cxn ang="0">
                      <a:pos x="0" y="38"/>
                    </a:cxn>
                    <a:cxn ang="0">
                      <a:pos x="9" y="29"/>
                    </a:cxn>
                    <a:cxn ang="0">
                      <a:pos x="21" y="25"/>
                    </a:cxn>
                    <a:cxn ang="0">
                      <a:pos x="51" y="21"/>
                    </a:cxn>
                    <a:cxn ang="0">
                      <a:pos x="140" y="4"/>
                    </a:cxn>
                    <a:cxn ang="0">
                      <a:pos x="161" y="0"/>
                    </a:cxn>
                  </a:cxnLst>
                  <a:rect l="0" t="0" r="r" b="b"/>
                  <a:pathLst>
                    <a:path w="195" h="42">
                      <a:moveTo>
                        <a:pt x="161" y="0"/>
                      </a:moveTo>
                      <a:lnTo>
                        <a:pt x="191" y="4"/>
                      </a:lnTo>
                      <a:lnTo>
                        <a:pt x="195" y="8"/>
                      </a:lnTo>
                      <a:lnTo>
                        <a:pt x="195" y="12"/>
                      </a:lnTo>
                      <a:lnTo>
                        <a:pt x="174" y="12"/>
                      </a:lnTo>
                      <a:lnTo>
                        <a:pt x="153" y="12"/>
                      </a:lnTo>
                      <a:lnTo>
                        <a:pt x="76" y="21"/>
                      </a:lnTo>
                      <a:lnTo>
                        <a:pt x="17" y="34"/>
                      </a:lnTo>
                      <a:lnTo>
                        <a:pt x="5" y="42"/>
                      </a:lnTo>
                      <a:lnTo>
                        <a:pt x="0" y="38"/>
                      </a:lnTo>
                      <a:lnTo>
                        <a:pt x="9" y="29"/>
                      </a:lnTo>
                      <a:lnTo>
                        <a:pt x="21" y="25"/>
                      </a:lnTo>
                      <a:lnTo>
                        <a:pt x="51" y="21"/>
                      </a:lnTo>
                      <a:lnTo>
                        <a:pt x="140" y="4"/>
                      </a:lnTo>
                      <a:lnTo>
                        <a:pt x="161" y="0"/>
                      </a:lnTo>
                      <a:close/>
                    </a:path>
                  </a:pathLst>
                </a:custGeom>
                <a:solidFill>
                  <a:srgbClr val="005EB8"/>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4" name="Freeform 279">
                  <a:extLst>
                    <a:ext uri="{FF2B5EF4-FFF2-40B4-BE49-F238E27FC236}">
                      <a16:creationId xmlns:a16="http://schemas.microsoft.com/office/drawing/2014/main" id="{0ABA2EDC-4F5D-5FE0-1254-3742CC48B979}"/>
                    </a:ext>
                  </a:extLst>
                </p:cNvPr>
                <p:cNvSpPr>
                  <a:spLocks/>
                </p:cNvSpPr>
                <p:nvPr/>
              </p:nvSpPr>
              <p:spPr bwMode="auto">
                <a:xfrm>
                  <a:off x="8658020" y="1578009"/>
                  <a:ext cx="117901" cy="359463"/>
                </a:xfrm>
                <a:custGeom>
                  <a:avLst/>
                  <a:gdLst/>
                  <a:ahLst/>
                  <a:cxnLst>
                    <a:cxn ang="0">
                      <a:pos x="59" y="174"/>
                    </a:cxn>
                    <a:cxn ang="0">
                      <a:pos x="55" y="178"/>
                    </a:cxn>
                    <a:cxn ang="0">
                      <a:pos x="38" y="170"/>
                    </a:cxn>
                    <a:cxn ang="0">
                      <a:pos x="17" y="136"/>
                    </a:cxn>
                    <a:cxn ang="0">
                      <a:pos x="25" y="106"/>
                    </a:cxn>
                    <a:cxn ang="0">
                      <a:pos x="12" y="89"/>
                    </a:cxn>
                    <a:cxn ang="0">
                      <a:pos x="12" y="68"/>
                    </a:cxn>
                    <a:cxn ang="0">
                      <a:pos x="0" y="38"/>
                    </a:cxn>
                    <a:cxn ang="0">
                      <a:pos x="0" y="0"/>
                    </a:cxn>
                    <a:cxn ang="0">
                      <a:pos x="17" y="0"/>
                    </a:cxn>
                    <a:cxn ang="0">
                      <a:pos x="42" y="123"/>
                    </a:cxn>
                    <a:cxn ang="0">
                      <a:pos x="59" y="174"/>
                    </a:cxn>
                  </a:cxnLst>
                  <a:rect l="0" t="0" r="r" b="b"/>
                  <a:pathLst>
                    <a:path w="59" h="178">
                      <a:moveTo>
                        <a:pt x="59" y="174"/>
                      </a:moveTo>
                      <a:lnTo>
                        <a:pt x="55" y="178"/>
                      </a:lnTo>
                      <a:lnTo>
                        <a:pt x="38" y="170"/>
                      </a:lnTo>
                      <a:lnTo>
                        <a:pt x="17" y="136"/>
                      </a:lnTo>
                      <a:lnTo>
                        <a:pt x="25" y="106"/>
                      </a:lnTo>
                      <a:lnTo>
                        <a:pt x="12" y="89"/>
                      </a:lnTo>
                      <a:lnTo>
                        <a:pt x="12" y="68"/>
                      </a:lnTo>
                      <a:lnTo>
                        <a:pt x="0" y="38"/>
                      </a:lnTo>
                      <a:lnTo>
                        <a:pt x="0" y="0"/>
                      </a:lnTo>
                      <a:lnTo>
                        <a:pt x="17" y="0"/>
                      </a:lnTo>
                      <a:lnTo>
                        <a:pt x="42" y="123"/>
                      </a:lnTo>
                      <a:lnTo>
                        <a:pt x="59" y="174"/>
                      </a:lnTo>
                      <a:close/>
                    </a:path>
                  </a:pathLst>
                </a:custGeom>
                <a:solidFill>
                  <a:srgbClr val="005EB8"/>
                </a:solidFill>
                <a:ln w="1587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5" name="Freeform 280">
                  <a:extLst>
                    <a:ext uri="{FF2B5EF4-FFF2-40B4-BE49-F238E27FC236}">
                      <a16:creationId xmlns:a16="http://schemas.microsoft.com/office/drawing/2014/main" id="{061E7AB0-E251-43EA-91CC-FFCBA2F85B91}"/>
                    </a:ext>
                  </a:extLst>
                </p:cNvPr>
                <p:cNvSpPr>
                  <a:spLocks/>
                </p:cNvSpPr>
                <p:nvPr/>
              </p:nvSpPr>
              <p:spPr bwMode="auto">
                <a:xfrm>
                  <a:off x="8571559" y="1578009"/>
                  <a:ext cx="78600" cy="59910"/>
                </a:xfrm>
                <a:custGeom>
                  <a:avLst/>
                  <a:gdLst/>
                  <a:ahLst/>
                  <a:cxnLst>
                    <a:cxn ang="0">
                      <a:pos x="46" y="0"/>
                    </a:cxn>
                    <a:cxn ang="0">
                      <a:pos x="42" y="17"/>
                    </a:cxn>
                    <a:cxn ang="0">
                      <a:pos x="46" y="34"/>
                    </a:cxn>
                    <a:cxn ang="0">
                      <a:pos x="38" y="34"/>
                    </a:cxn>
                    <a:cxn ang="0">
                      <a:pos x="17" y="34"/>
                    </a:cxn>
                    <a:cxn ang="0">
                      <a:pos x="8" y="30"/>
                    </a:cxn>
                    <a:cxn ang="0">
                      <a:pos x="8" y="17"/>
                    </a:cxn>
                    <a:cxn ang="0">
                      <a:pos x="0" y="0"/>
                    </a:cxn>
                    <a:cxn ang="0">
                      <a:pos x="46" y="0"/>
                    </a:cxn>
                  </a:cxnLst>
                  <a:rect l="0" t="0" r="r" b="b"/>
                  <a:pathLst>
                    <a:path w="46" h="34">
                      <a:moveTo>
                        <a:pt x="46" y="0"/>
                      </a:moveTo>
                      <a:lnTo>
                        <a:pt x="42" y="17"/>
                      </a:lnTo>
                      <a:lnTo>
                        <a:pt x="46" y="34"/>
                      </a:lnTo>
                      <a:lnTo>
                        <a:pt x="38" y="34"/>
                      </a:lnTo>
                      <a:lnTo>
                        <a:pt x="17" y="34"/>
                      </a:lnTo>
                      <a:lnTo>
                        <a:pt x="8" y="30"/>
                      </a:lnTo>
                      <a:lnTo>
                        <a:pt x="8" y="17"/>
                      </a:lnTo>
                      <a:lnTo>
                        <a:pt x="0" y="0"/>
                      </a:lnTo>
                      <a:lnTo>
                        <a:pt x="46" y="0"/>
                      </a:lnTo>
                      <a:close/>
                    </a:path>
                  </a:pathLst>
                </a:custGeom>
                <a:solidFill>
                  <a:srgbClr val="005EB8"/>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6" name="Freeform 281">
                  <a:extLst>
                    <a:ext uri="{FF2B5EF4-FFF2-40B4-BE49-F238E27FC236}">
                      <a16:creationId xmlns:a16="http://schemas.microsoft.com/office/drawing/2014/main" id="{C8A55CB5-B1DD-D1A0-4CB9-D2DED4852A0A}"/>
                    </a:ext>
                  </a:extLst>
                </p:cNvPr>
                <p:cNvSpPr>
                  <a:spLocks/>
                </p:cNvSpPr>
                <p:nvPr/>
              </p:nvSpPr>
              <p:spPr bwMode="auto">
                <a:xfrm>
                  <a:off x="8791641" y="2461688"/>
                  <a:ext cx="235801" cy="681481"/>
                </a:xfrm>
                <a:custGeom>
                  <a:avLst/>
                  <a:gdLst/>
                  <a:ahLst/>
                  <a:cxnLst>
                    <a:cxn ang="0">
                      <a:pos x="97" y="0"/>
                    </a:cxn>
                    <a:cxn ang="0">
                      <a:pos x="110" y="30"/>
                    </a:cxn>
                    <a:cxn ang="0">
                      <a:pos x="126" y="102"/>
                    </a:cxn>
                    <a:cxn ang="0">
                      <a:pos x="126" y="127"/>
                    </a:cxn>
                    <a:cxn ang="0">
                      <a:pos x="122" y="157"/>
                    </a:cxn>
                    <a:cxn ang="0">
                      <a:pos x="114" y="216"/>
                    </a:cxn>
                    <a:cxn ang="0">
                      <a:pos x="97" y="313"/>
                    </a:cxn>
                    <a:cxn ang="0">
                      <a:pos x="67" y="305"/>
                    </a:cxn>
                    <a:cxn ang="0">
                      <a:pos x="4" y="330"/>
                    </a:cxn>
                    <a:cxn ang="0">
                      <a:pos x="0" y="330"/>
                    </a:cxn>
                    <a:cxn ang="0">
                      <a:pos x="0" y="322"/>
                    </a:cxn>
                    <a:cxn ang="0">
                      <a:pos x="67" y="284"/>
                    </a:cxn>
                    <a:cxn ang="0">
                      <a:pos x="93" y="280"/>
                    </a:cxn>
                    <a:cxn ang="0">
                      <a:pos x="114" y="148"/>
                    </a:cxn>
                    <a:cxn ang="0">
                      <a:pos x="114" y="72"/>
                    </a:cxn>
                    <a:cxn ang="0">
                      <a:pos x="93" y="4"/>
                    </a:cxn>
                    <a:cxn ang="0">
                      <a:pos x="93" y="0"/>
                    </a:cxn>
                    <a:cxn ang="0">
                      <a:pos x="97" y="0"/>
                    </a:cxn>
                  </a:cxnLst>
                  <a:rect l="0" t="0" r="r" b="b"/>
                  <a:pathLst>
                    <a:path w="126" h="330">
                      <a:moveTo>
                        <a:pt x="97" y="0"/>
                      </a:moveTo>
                      <a:lnTo>
                        <a:pt x="110" y="30"/>
                      </a:lnTo>
                      <a:lnTo>
                        <a:pt x="126" y="102"/>
                      </a:lnTo>
                      <a:lnTo>
                        <a:pt x="126" y="127"/>
                      </a:lnTo>
                      <a:lnTo>
                        <a:pt x="122" y="157"/>
                      </a:lnTo>
                      <a:lnTo>
                        <a:pt x="114" y="216"/>
                      </a:lnTo>
                      <a:lnTo>
                        <a:pt x="97" y="313"/>
                      </a:lnTo>
                      <a:lnTo>
                        <a:pt x="67" y="305"/>
                      </a:lnTo>
                      <a:lnTo>
                        <a:pt x="4" y="330"/>
                      </a:lnTo>
                      <a:lnTo>
                        <a:pt x="0" y="330"/>
                      </a:lnTo>
                      <a:lnTo>
                        <a:pt x="0" y="322"/>
                      </a:lnTo>
                      <a:lnTo>
                        <a:pt x="67" y="284"/>
                      </a:lnTo>
                      <a:lnTo>
                        <a:pt x="93" y="280"/>
                      </a:lnTo>
                      <a:lnTo>
                        <a:pt x="114" y="148"/>
                      </a:lnTo>
                      <a:lnTo>
                        <a:pt x="114" y="72"/>
                      </a:lnTo>
                      <a:lnTo>
                        <a:pt x="93" y="4"/>
                      </a:lnTo>
                      <a:lnTo>
                        <a:pt x="93" y="0"/>
                      </a:lnTo>
                      <a:lnTo>
                        <a:pt x="97" y="0"/>
                      </a:lnTo>
                      <a:close/>
                    </a:path>
                  </a:pathLst>
                </a:custGeom>
                <a:solidFill>
                  <a:srgbClr val="005EB8"/>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7" name="Freeform 282">
                  <a:extLst>
                    <a:ext uri="{FF2B5EF4-FFF2-40B4-BE49-F238E27FC236}">
                      <a16:creationId xmlns:a16="http://schemas.microsoft.com/office/drawing/2014/main" id="{28621EF3-EB01-DD61-BDE7-F1EFA7DD913C}"/>
                    </a:ext>
                  </a:extLst>
                </p:cNvPr>
                <p:cNvSpPr>
                  <a:spLocks/>
                </p:cNvSpPr>
                <p:nvPr/>
              </p:nvSpPr>
              <p:spPr bwMode="auto">
                <a:xfrm>
                  <a:off x="8775920" y="1937472"/>
                  <a:ext cx="196501" cy="509239"/>
                </a:xfrm>
                <a:custGeom>
                  <a:avLst/>
                  <a:gdLst/>
                  <a:ahLst/>
                  <a:cxnLst>
                    <a:cxn ang="0">
                      <a:pos x="0" y="4"/>
                    </a:cxn>
                    <a:cxn ang="0">
                      <a:pos x="4" y="0"/>
                    </a:cxn>
                    <a:cxn ang="0">
                      <a:pos x="29" y="72"/>
                    </a:cxn>
                    <a:cxn ang="0">
                      <a:pos x="59" y="131"/>
                    </a:cxn>
                    <a:cxn ang="0">
                      <a:pos x="97" y="211"/>
                    </a:cxn>
                    <a:cxn ang="0">
                      <a:pos x="110" y="241"/>
                    </a:cxn>
                    <a:cxn ang="0">
                      <a:pos x="105" y="241"/>
                    </a:cxn>
                    <a:cxn ang="0">
                      <a:pos x="67" y="186"/>
                    </a:cxn>
                    <a:cxn ang="0">
                      <a:pos x="67" y="161"/>
                    </a:cxn>
                    <a:cxn ang="0">
                      <a:pos x="34" y="131"/>
                    </a:cxn>
                    <a:cxn ang="0">
                      <a:pos x="21" y="123"/>
                    </a:cxn>
                    <a:cxn ang="0">
                      <a:pos x="0" y="4"/>
                    </a:cxn>
                  </a:cxnLst>
                  <a:rect l="0" t="0" r="r" b="b"/>
                  <a:pathLst>
                    <a:path w="110" h="241">
                      <a:moveTo>
                        <a:pt x="0" y="4"/>
                      </a:moveTo>
                      <a:lnTo>
                        <a:pt x="4" y="0"/>
                      </a:lnTo>
                      <a:lnTo>
                        <a:pt x="29" y="72"/>
                      </a:lnTo>
                      <a:lnTo>
                        <a:pt x="59" y="131"/>
                      </a:lnTo>
                      <a:lnTo>
                        <a:pt x="97" y="211"/>
                      </a:lnTo>
                      <a:lnTo>
                        <a:pt x="110" y="241"/>
                      </a:lnTo>
                      <a:lnTo>
                        <a:pt x="105" y="241"/>
                      </a:lnTo>
                      <a:lnTo>
                        <a:pt x="67" y="186"/>
                      </a:lnTo>
                      <a:lnTo>
                        <a:pt x="67" y="161"/>
                      </a:lnTo>
                      <a:lnTo>
                        <a:pt x="34" y="131"/>
                      </a:lnTo>
                      <a:lnTo>
                        <a:pt x="21" y="123"/>
                      </a:lnTo>
                      <a:lnTo>
                        <a:pt x="0" y="4"/>
                      </a:lnTo>
                      <a:close/>
                    </a:path>
                  </a:pathLst>
                </a:custGeom>
                <a:solidFill>
                  <a:srgbClr val="005EB8"/>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58" name="Freeform 283">
                  <a:extLst>
                    <a:ext uri="{FF2B5EF4-FFF2-40B4-BE49-F238E27FC236}">
                      <a16:creationId xmlns:a16="http://schemas.microsoft.com/office/drawing/2014/main" id="{6DACB17D-1AB6-0B0C-E67A-AB8D082A654F}"/>
                    </a:ext>
                  </a:extLst>
                </p:cNvPr>
                <p:cNvSpPr>
                  <a:spLocks/>
                </p:cNvSpPr>
                <p:nvPr/>
              </p:nvSpPr>
              <p:spPr bwMode="auto">
                <a:xfrm>
                  <a:off x="8571559" y="3143169"/>
                  <a:ext cx="212221" cy="157265"/>
                </a:xfrm>
                <a:custGeom>
                  <a:avLst/>
                  <a:gdLst/>
                  <a:ahLst/>
                  <a:cxnLst>
                    <a:cxn ang="0">
                      <a:pos x="114" y="0"/>
                    </a:cxn>
                    <a:cxn ang="0">
                      <a:pos x="114" y="4"/>
                    </a:cxn>
                    <a:cxn ang="0">
                      <a:pos x="38" y="42"/>
                    </a:cxn>
                    <a:cxn ang="0">
                      <a:pos x="4" y="72"/>
                    </a:cxn>
                    <a:cxn ang="0">
                      <a:pos x="0" y="68"/>
                    </a:cxn>
                    <a:cxn ang="0">
                      <a:pos x="13" y="51"/>
                    </a:cxn>
                    <a:cxn ang="0">
                      <a:pos x="13" y="42"/>
                    </a:cxn>
                    <a:cxn ang="0">
                      <a:pos x="30" y="38"/>
                    </a:cxn>
                    <a:cxn ang="0">
                      <a:pos x="97" y="4"/>
                    </a:cxn>
                    <a:cxn ang="0">
                      <a:pos x="114" y="0"/>
                    </a:cxn>
                  </a:cxnLst>
                  <a:rect l="0" t="0" r="r" b="b"/>
                  <a:pathLst>
                    <a:path w="114" h="72">
                      <a:moveTo>
                        <a:pt x="114" y="0"/>
                      </a:moveTo>
                      <a:lnTo>
                        <a:pt x="114" y="4"/>
                      </a:lnTo>
                      <a:lnTo>
                        <a:pt x="38" y="42"/>
                      </a:lnTo>
                      <a:lnTo>
                        <a:pt x="4" y="72"/>
                      </a:lnTo>
                      <a:lnTo>
                        <a:pt x="0" y="68"/>
                      </a:lnTo>
                      <a:lnTo>
                        <a:pt x="13" y="51"/>
                      </a:lnTo>
                      <a:lnTo>
                        <a:pt x="13" y="42"/>
                      </a:lnTo>
                      <a:lnTo>
                        <a:pt x="30" y="38"/>
                      </a:lnTo>
                      <a:lnTo>
                        <a:pt x="97" y="4"/>
                      </a:lnTo>
                      <a:lnTo>
                        <a:pt x="114" y="0"/>
                      </a:lnTo>
                      <a:close/>
                    </a:path>
                  </a:pathLst>
                </a:custGeom>
                <a:solidFill>
                  <a:srgbClr val="005EB8"/>
                </a:solidFill>
                <a:ln w="0">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nvGrpSpPr>
              <p:cNvPr id="739" name="Group 738">
                <a:extLst>
                  <a:ext uri="{FF2B5EF4-FFF2-40B4-BE49-F238E27FC236}">
                    <a16:creationId xmlns:a16="http://schemas.microsoft.com/office/drawing/2014/main" id="{C40C656F-0E32-8F81-63F6-6539AA95B705}"/>
                  </a:ext>
                </a:extLst>
              </p:cNvPr>
              <p:cNvGrpSpPr/>
              <p:nvPr/>
            </p:nvGrpSpPr>
            <p:grpSpPr>
              <a:xfrm>
                <a:off x="6872015" y="2568406"/>
                <a:ext cx="1493254" cy="523253"/>
                <a:chOff x="8779548" y="3464395"/>
                <a:chExt cx="1917580" cy="671941"/>
              </a:xfrm>
            </p:grpSpPr>
            <p:sp>
              <p:nvSpPr>
                <p:cNvPr id="745" name="Rectangle 744">
                  <a:extLst>
                    <a:ext uri="{FF2B5EF4-FFF2-40B4-BE49-F238E27FC236}">
                      <a16:creationId xmlns:a16="http://schemas.microsoft.com/office/drawing/2014/main" id="{D5E95867-A821-4A6D-43B7-4DCBBF236ADF}"/>
                    </a:ext>
                  </a:extLst>
                </p:cNvPr>
                <p:cNvSpPr/>
                <p:nvPr/>
              </p:nvSpPr>
              <p:spPr>
                <a:xfrm>
                  <a:off x="8779548" y="3464395"/>
                  <a:ext cx="1917580" cy="671941"/>
                </a:xfrm>
                <a:prstGeom prst="rect">
                  <a:avLst/>
                </a:prstGeom>
                <a:solidFill>
                  <a:srgbClr val="005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46" name="Picture 745">
                  <a:extLst>
                    <a:ext uri="{FF2B5EF4-FFF2-40B4-BE49-F238E27FC236}">
                      <a16:creationId xmlns:a16="http://schemas.microsoft.com/office/drawing/2014/main" id="{AB1AD924-A25A-97A7-7E45-20ECF0BDA4F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69658" y="3597258"/>
                  <a:ext cx="1737360" cy="405980"/>
                </a:xfrm>
                <a:prstGeom prst="rect">
                  <a:avLst/>
                </a:prstGeom>
              </p:spPr>
            </p:pic>
          </p:grpSp>
          <p:grpSp>
            <p:nvGrpSpPr>
              <p:cNvPr id="859" name="Group 858">
                <a:extLst>
                  <a:ext uri="{FF2B5EF4-FFF2-40B4-BE49-F238E27FC236}">
                    <a16:creationId xmlns:a16="http://schemas.microsoft.com/office/drawing/2014/main" id="{B6EAF630-F505-EFD4-D832-03D08D4DCA17}"/>
                  </a:ext>
                </a:extLst>
              </p:cNvPr>
              <p:cNvGrpSpPr/>
              <p:nvPr/>
            </p:nvGrpSpPr>
            <p:grpSpPr>
              <a:xfrm>
                <a:off x="6228387" y="3240200"/>
                <a:ext cx="2684998" cy="1293736"/>
                <a:chOff x="6228387" y="3240200"/>
                <a:chExt cx="2684998" cy="1293736"/>
              </a:xfrm>
            </p:grpSpPr>
            <p:pic>
              <p:nvPicPr>
                <p:cNvPr id="736" name="Picture 16" descr="https://wellcareportal19.wellcare.com/sites/ICS/Icons/Miscellaneous/ICN_DirectionLocation.png">
                  <a:extLst>
                    <a:ext uri="{FF2B5EF4-FFF2-40B4-BE49-F238E27FC236}">
                      <a16:creationId xmlns:a16="http://schemas.microsoft.com/office/drawing/2014/main" id="{A3ED3903-9F02-FA23-FD38-086043D79E0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39486" y="3756464"/>
                  <a:ext cx="320040" cy="32004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37" name="Picture 8" descr="https://wellcareportal19.wellcare.com/sites/ICS/Icons/Time/ICN_UpcomingCalendarEvent.png">
                  <a:extLst>
                    <a:ext uri="{FF2B5EF4-FFF2-40B4-BE49-F238E27FC236}">
                      <a16:creationId xmlns:a16="http://schemas.microsoft.com/office/drawing/2014/main" id="{D3A1D365-08EA-E02F-97D1-0D040CC7DAA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65278" y="3300939"/>
                  <a:ext cx="320040" cy="32004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41" name="TextBox 740">
                  <a:extLst>
                    <a:ext uri="{FF2B5EF4-FFF2-40B4-BE49-F238E27FC236}">
                      <a16:creationId xmlns:a16="http://schemas.microsoft.com/office/drawing/2014/main" id="{DE94D378-5CBE-1DA7-79A5-CFBF63D4FE79}"/>
                    </a:ext>
                  </a:extLst>
                </p:cNvPr>
                <p:cNvSpPr txBox="1"/>
                <p:nvPr/>
              </p:nvSpPr>
              <p:spPr>
                <a:xfrm>
                  <a:off x="6643859" y="3787516"/>
                  <a:ext cx="2268176" cy="215444"/>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100 Counties</a:t>
                  </a:r>
                </a:p>
              </p:txBody>
            </p:sp>
            <p:sp>
              <p:nvSpPr>
                <p:cNvPr id="742" name="TextBox 741">
                  <a:extLst>
                    <a:ext uri="{FF2B5EF4-FFF2-40B4-BE49-F238E27FC236}">
                      <a16:creationId xmlns:a16="http://schemas.microsoft.com/office/drawing/2014/main" id="{C16459A8-37C8-150D-A6E6-26B693CD0DB4}"/>
                    </a:ext>
                  </a:extLst>
                </p:cNvPr>
                <p:cNvSpPr txBox="1"/>
                <p:nvPr/>
              </p:nvSpPr>
              <p:spPr>
                <a:xfrm>
                  <a:off x="6633097" y="3240200"/>
                  <a:ext cx="2268176" cy="430887"/>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The ACA plans are offered in the 2022 AEP</a:t>
                  </a:r>
                </a:p>
              </p:txBody>
            </p:sp>
            <p:pic>
              <p:nvPicPr>
                <p:cNvPr id="743" name="Picture 742" descr="Shape&#10;&#10;Description automatically generated with low confidence">
                  <a:extLst>
                    <a:ext uri="{FF2B5EF4-FFF2-40B4-BE49-F238E27FC236}">
                      <a16:creationId xmlns:a16="http://schemas.microsoft.com/office/drawing/2014/main" id="{0AF761CF-4A0F-568A-14E8-9F7594E0BC2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28387" y="4213896"/>
                  <a:ext cx="320040" cy="320040"/>
                </a:xfrm>
                <a:prstGeom prst="rect">
                  <a:avLst/>
                </a:prstGeom>
                <a:effectLst>
                  <a:outerShdw blurRad="50800" dist="38100" dir="5400000" algn="t" rotWithShape="0">
                    <a:prstClr val="black">
                      <a:alpha val="40000"/>
                    </a:prstClr>
                  </a:outerShdw>
                </a:effectLst>
              </p:spPr>
            </p:pic>
            <p:sp>
              <p:nvSpPr>
                <p:cNvPr id="744" name="TextBox 743">
                  <a:extLst>
                    <a:ext uri="{FF2B5EF4-FFF2-40B4-BE49-F238E27FC236}">
                      <a16:creationId xmlns:a16="http://schemas.microsoft.com/office/drawing/2014/main" id="{3698C04F-09DA-DEE5-49CF-3DDBC27D3A55}"/>
                    </a:ext>
                  </a:extLst>
                </p:cNvPr>
                <p:cNvSpPr txBox="1"/>
                <p:nvPr/>
              </p:nvSpPr>
              <p:spPr>
                <a:xfrm>
                  <a:off x="6625688" y="4179656"/>
                  <a:ext cx="2287697" cy="276999"/>
                </a:xfrm>
                <a:prstGeom prst="rect">
                  <a:avLst/>
                </a:prstGeom>
                <a:noFill/>
              </p:spPr>
              <p:txBody>
                <a:bodyPr wrap="square" lIns="0" tIns="0"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Network-Multiplan</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grpSp>
        </p:grpSp>
      </p:grpSp>
      <p:sp>
        <p:nvSpPr>
          <p:cNvPr id="4" name="Slide Number Placeholder 3">
            <a:extLst>
              <a:ext uri="{FF2B5EF4-FFF2-40B4-BE49-F238E27FC236}">
                <a16:creationId xmlns:a16="http://schemas.microsoft.com/office/drawing/2014/main" id="{25384511-6675-BFC2-1AF9-D64C957B17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b="0" i="0" u="none" strike="noStrike" cap="none" dirty="0">
              <a:solidFill>
                <a:srgbClr val="000000"/>
              </a:solidFill>
              <a:latin typeface="Arial"/>
              <a:ea typeface="Arial"/>
              <a:cs typeface="Arial"/>
              <a:sym typeface="Arial"/>
            </a:endParaRPr>
          </a:p>
        </p:txBody>
      </p:sp>
      <p:sp>
        <p:nvSpPr>
          <p:cNvPr id="7" name="Rectangle 6">
            <a:extLst>
              <a:ext uri="{FF2B5EF4-FFF2-40B4-BE49-F238E27FC236}">
                <a16:creationId xmlns:a16="http://schemas.microsoft.com/office/drawing/2014/main" id="{7CA26541-6956-BD19-3AE3-E624D6FD7250}"/>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spTree>
    <p:extLst>
      <p:ext uri="{BB962C8B-B14F-4D97-AF65-F5344CB8AC3E}">
        <p14:creationId xmlns:p14="http://schemas.microsoft.com/office/powerpoint/2010/main" val="126900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259661" y="225499"/>
            <a:ext cx="8520602" cy="572703"/>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chemeClr val="accent1"/>
              </a:buClr>
              <a:buSzPts val="2300"/>
              <a:buFont typeface="Verdana"/>
              <a:buNone/>
            </a:pPr>
            <a:r>
              <a:rPr lang="en-US" sz="2300" b="1" dirty="0">
                <a:latin typeface="Verdana"/>
                <a:ea typeface="Verdana"/>
                <a:cs typeface="Verdana"/>
                <a:sym typeface="Verdana"/>
              </a:rPr>
              <a:t>                at-a-glace</a:t>
            </a:r>
            <a:endParaRPr dirty="0"/>
          </a:p>
        </p:txBody>
      </p:sp>
      <p:pic>
        <p:nvPicPr>
          <p:cNvPr id="2" name="Picture 1">
            <a:extLst>
              <a:ext uri="{FF2B5EF4-FFF2-40B4-BE49-F238E27FC236}">
                <a16:creationId xmlns:a16="http://schemas.microsoft.com/office/drawing/2014/main" id="{5C1C45D3-6A67-2F82-9578-A7199FA0A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370" y="358979"/>
            <a:ext cx="1652219" cy="402053"/>
          </a:xfrm>
          <a:prstGeom prst="rect">
            <a:avLst/>
          </a:prstGeom>
          <a:noFill/>
        </p:spPr>
      </p:pic>
      <p:sp>
        <p:nvSpPr>
          <p:cNvPr id="7" name="TextBox 6">
            <a:extLst>
              <a:ext uri="{FF2B5EF4-FFF2-40B4-BE49-F238E27FC236}">
                <a16:creationId xmlns:a16="http://schemas.microsoft.com/office/drawing/2014/main" id="{758400A8-E6FE-A0A9-53CA-D5D0EA33DD68}"/>
              </a:ext>
            </a:extLst>
          </p:cNvPr>
          <p:cNvSpPr txBox="1"/>
          <p:nvPr/>
        </p:nvSpPr>
        <p:spPr>
          <a:xfrm>
            <a:off x="391641" y="866927"/>
            <a:ext cx="4864031" cy="1038746"/>
          </a:xfrm>
          <a:prstGeom prst="rect">
            <a:avLst/>
          </a:prstGeom>
          <a:noFill/>
        </p:spPr>
        <p:txBody>
          <a:bodyPr wrap="square" lIns="0" tIns="0" rIns="0" bIns="0" rtlCol="0">
            <a:spAutoFit/>
          </a:bodyPr>
          <a:lstStyle/>
          <a:p>
            <a:r>
              <a:rPr lang="en-US" sz="1350" dirty="0">
                <a:latin typeface="Calibri" panose="020F0502020204030204" pitchFamily="34" charset="0"/>
                <a:cs typeface="Calibri" panose="020F0502020204030204" pitchFamily="34" charset="0"/>
              </a:rPr>
              <a:t>Centene offers affordable and high-quality products to nearly 1 in 15 individuals across the nation, including Medicaid and Medicare members (including Medicare Prescription Drug Plans) as well as individuals and families served by the Health Insurance Marketplace and the TRICARE program.</a:t>
            </a:r>
          </a:p>
        </p:txBody>
      </p:sp>
      <p:grpSp>
        <p:nvGrpSpPr>
          <p:cNvPr id="11" name="Group 10">
            <a:extLst>
              <a:ext uri="{FF2B5EF4-FFF2-40B4-BE49-F238E27FC236}">
                <a16:creationId xmlns:a16="http://schemas.microsoft.com/office/drawing/2014/main" id="{FA84170C-8041-AD4C-E1EB-664B5E74731B}"/>
              </a:ext>
            </a:extLst>
          </p:cNvPr>
          <p:cNvGrpSpPr/>
          <p:nvPr/>
        </p:nvGrpSpPr>
        <p:grpSpPr>
          <a:xfrm>
            <a:off x="326080" y="3427224"/>
            <a:ext cx="2329835" cy="1046310"/>
            <a:chOff x="2853502" y="2151245"/>
            <a:chExt cx="2329835" cy="1046310"/>
          </a:xfrm>
        </p:grpSpPr>
        <p:sp>
          <p:nvSpPr>
            <p:cNvPr id="18" name="TextBox 17">
              <a:extLst>
                <a:ext uri="{FF2B5EF4-FFF2-40B4-BE49-F238E27FC236}">
                  <a16:creationId xmlns:a16="http://schemas.microsoft.com/office/drawing/2014/main" id="{078CB472-AC94-2E7B-D9DC-D174B86344D4}"/>
                </a:ext>
              </a:extLst>
            </p:cNvPr>
            <p:cNvSpPr txBox="1"/>
            <p:nvPr/>
          </p:nvSpPr>
          <p:spPr>
            <a:xfrm>
              <a:off x="2858553" y="2151245"/>
              <a:ext cx="2107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rgbClr val="00548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50 states</a:t>
              </a:r>
            </a:p>
          </p:txBody>
        </p:sp>
        <p:sp>
          <p:nvSpPr>
            <p:cNvPr id="19" name="TextBox 18">
              <a:extLst>
                <a:ext uri="{FF2B5EF4-FFF2-40B4-BE49-F238E27FC236}">
                  <a16:creationId xmlns:a16="http://schemas.microsoft.com/office/drawing/2014/main" id="{876812A5-5048-1AFC-E504-00E2F614917C}"/>
                </a:ext>
              </a:extLst>
            </p:cNvPr>
            <p:cNvSpPr txBox="1"/>
            <p:nvPr/>
          </p:nvSpPr>
          <p:spPr>
            <a:xfrm>
              <a:off x="2853502" y="2735890"/>
              <a:ext cx="23298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 GOVERNMENT-SPONSORED HEALTHCARE PROGRAMS</a:t>
              </a:r>
            </a:p>
          </p:txBody>
        </p:sp>
      </p:grpSp>
      <p:grpSp>
        <p:nvGrpSpPr>
          <p:cNvPr id="20" name="Group 19">
            <a:extLst>
              <a:ext uri="{FF2B5EF4-FFF2-40B4-BE49-F238E27FC236}">
                <a16:creationId xmlns:a16="http://schemas.microsoft.com/office/drawing/2014/main" id="{DAD28988-5727-920E-727A-F43599E7D540}"/>
              </a:ext>
            </a:extLst>
          </p:cNvPr>
          <p:cNvGrpSpPr/>
          <p:nvPr/>
        </p:nvGrpSpPr>
        <p:grpSpPr>
          <a:xfrm>
            <a:off x="401575" y="2116779"/>
            <a:ext cx="1978476" cy="1250059"/>
            <a:chOff x="304800" y="228600"/>
            <a:chExt cx="8610600" cy="5440431"/>
          </a:xfrm>
        </p:grpSpPr>
        <p:grpSp>
          <p:nvGrpSpPr>
            <p:cNvPr id="21" name="USA">
              <a:extLst>
                <a:ext uri="{FF2B5EF4-FFF2-40B4-BE49-F238E27FC236}">
                  <a16:creationId xmlns:a16="http://schemas.microsoft.com/office/drawing/2014/main" id="{B8810EF5-CAE2-DC86-EFBB-ADB9C24AB4EB}"/>
                </a:ext>
              </a:extLst>
            </p:cNvPr>
            <p:cNvGrpSpPr>
              <a:grpSpLocks/>
            </p:cNvGrpSpPr>
            <p:nvPr/>
          </p:nvGrpSpPr>
          <p:grpSpPr bwMode="auto">
            <a:xfrm>
              <a:off x="304800" y="228600"/>
              <a:ext cx="8610600" cy="5440431"/>
              <a:chOff x="62" y="532"/>
              <a:chExt cx="5253" cy="3319"/>
            </a:xfrm>
          </p:grpSpPr>
          <p:sp>
            <p:nvSpPr>
              <p:cNvPr id="38" name="Freeform 191">
                <a:extLst>
                  <a:ext uri="{FF2B5EF4-FFF2-40B4-BE49-F238E27FC236}">
                    <a16:creationId xmlns:a16="http://schemas.microsoft.com/office/drawing/2014/main" id="{FD2F6425-C624-4714-3B3B-A7D601317A45}"/>
                  </a:ext>
                </a:extLst>
              </p:cNvPr>
              <p:cNvSpPr>
                <a:spLocks/>
              </p:cNvSpPr>
              <p:nvPr/>
            </p:nvSpPr>
            <p:spPr bwMode="auto">
              <a:xfrm>
                <a:off x="4753" y="2423"/>
                <a:ext cx="34" cy="34"/>
              </a:xfrm>
              <a:custGeom>
                <a:avLst/>
                <a:gdLst>
                  <a:gd name="T0" fmla="*/ 0 w 34"/>
                  <a:gd name="T1" fmla="*/ 30 h 34"/>
                  <a:gd name="T2" fmla="*/ 4 w 34"/>
                  <a:gd name="T3" fmla="*/ 34 h 34"/>
                  <a:gd name="T4" fmla="*/ 34 w 34"/>
                  <a:gd name="T5" fmla="*/ 4 h 34"/>
                  <a:gd name="T6" fmla="*/ 30 w 34"/>
                  <a:gd name="T7" fmla="*/ 0 h 34"/>
                  <a:gd name="T8" fmla="*/ 0 w 34"/>
                  <a:gd name="T9" fmla="*/ 3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0" y="30"/>
                    </a:moveTo>
                    <a:lnTo>
                      <a:pt x="4" y="34"/>
                    </a:lnTo>
                    <a:lnTo>
                      <a:pt x="34" y="4"/>
                    </a:lnTo>
                    <a:lnTo>
                      <a:pt x="30" y="0"/>
                    </a:lnTo>
                    <a:lnTo>
                      <a:pt x="0" y="3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Freeform 192">
                <a:extLst>
                  <a:ext uri="{FF2B5EF4-FFF2-40B4-BE49-F238E27FC236}">
                    <a16:creationId xmlns:a16="http://schemas.microsoft.com/office/drawing/2014/main" id="{7A619F88-15B0-B931-12C6-32B45A54D668}"/>
                  </a:ext>
                </a:extLst>
              </p:cNvPr>
              <p:cNvSpPr>
                <a:spLocks/>
              </p:cNvSpPr>
              <p:nvPr/>
            </p:nvSpPr>
            <p:spPr bwMode="auto">
              <a:xfrm>
                <a:off x="4773" y="2309"/>
                <a:ext cx="38" cy="108"/>
              </a:xfrm>
              <a:custGeom>
                <a:avLst/>
                <a:gdLst>
                  <a:gd name="T0" fmla="*/ 18 w 38"/>
                  <a:gd name="T1" fmla="*/ 108 h 108"/>
                  <a:gd name="T2" fmla="*/ 22 w 38"/>
                  <a:gd name="T3" fmla="*/ 108 h 108"/>
                  <a:gd name="T4" fmla="*/ 38 w 38"/>
                  <a:gd name="T5" fmla="*/ 100 h 108"/>
                  <a:gd name="T6" fmla="*/ 36 w 38"/>
                  <a:gd name="T7" fmla="*/ 50 h 108"/>
                  <a:gd name="T8" fmla="*/ 2 w 38"/>
                  <a:gd name="T9" fmla="*/ 0 h 108"/>
                  <a:gd name="T10" fmla="*/ 0 w 38"/>
                  <a:gd name="T11" fmla="*/ 4 h 108"/>
                  <a:gd name="T12" fmla="*/ 32 w 38"/>
                  <a:gd name="T13" fmla="*/ 50 h 108"/>
                  <a:gd name="T14" fmla="*/ 34 w 38"/>
                  <a:gd name="T15" fmla="*/ 94 h 108"/>
                  <a:gd name="T16" fmla="*/ 18 w 38"/>
                  <a:gd name="T17" fmla="*/ 10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8">
                    <a:moveTo>
                      <a:pt x="18" y="108"/>
                    </a:moveTo>
                    <a:lnTo>
                      <a:pt x="22" y="108"/>
                    </a:lnTo>
                    <a:lnTo>
                      <a:pt x="38" y="100"/>
                    </a:lnTo>
                    <a:lnTo>
                      <a:pt x="36" y="50"/>
                    </a:lnTo>
                    <a:lnTo>
                      <a:pt x="2" y="0"/>
                    </a:lnTo>
                    <a:lnTo>
                      <a:pt x="0" y="4"/>
                    </a:lnTo>
                    <a:lnTo>
                      <a:pt x="32" y="50"/>
                    </a:lnTo>
                    <a:lnTo>
                      <a:pt x="34" y="94"/>
                    </a:lnTo>
                    <a:lnTo>
                      <a:pt x="18" y="108"/>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Freeform 193">
                <a:extLst>
                  <a:ext uri="{FF2B5EF4-FFF2-40B4-BE49-F238E27FC236}">
                    <a16:creationId xmlns:a16="http://schemas.microsoft.com/office/drawing/2014/main" id="{4C2C45DF-14D3-5968-4BF2-DF631C3B1B3C}"/>
                  </a:ext>
                </a:extLst>
              </p:cNvPr>
              <p:cNvSpPr>
                <a:spLocks/>
              </p:cNvSpPr>
              <p:nvPr/>
            </p:nvSpPr>
            <p:spPr bwMode="auto">
              <a:xfrm>
                <a:off x="5083" y="1524"/>
                <a:ext cx="36" cy="26"/>
              </a:xfrm>
              <a:custGeom>
                <a:avLst/>
                <a:gdLst>
                  <a:gd name="T0" fmla="*/ 0 w 36"/>
                  <a:gd name="T1" fmla="*/ 20 h 26"/>
                  <a:gd name="T2" fmla="*/ 10 w 36"/>
                  <a:gd name="T3" fmla="*/ 26 h 26"/>
                  <a:gd name="T4" fmla="*/ 16 w 36"/>
                  <a:gd name="T5" fmla="*/ 18 h 26"/>
                  <a:gd name="T6" fmla="*/ 32 w 36"/>
                  <a:gd name="T7" fmla="*/ 12 h 26"/>
                  <a:gd name="T8" fmla="*/ 36 w 36"/>
                  <a:gd name="T9" fmla="*/ 16 h 26"/>
                  <a:gd name="T10" fmla="*/ 34 w 36"/>
                  <a:gd name="T11" fmla="*/ 2 h 26"/>
                  <a:gd name="T12" fmla="*/ 28 w 36"/>
                  <a:gd name="T13" fmla="*/ 4 h 26"/>
                  <a:gd name="T14" fmla="*/ 20 w 36"/>
                  <a:gd name="T15" fmla="*/ 0 h 26"/>
                  <a:gd name="T16" fmla="*/ 10 w 36"/>
                  <a:gd name="T17" fmla="*/ 4 h 26"/>
                  <a:gd name="T18" fmla="*/ 8 w 36"/>
                  <a:gd name="T19" fmla="*/ 16 h 26"/>
                  <a:gd name="T20" fmla="*/ 0 w 36"/>
                  <a:gd name="T21" fmla="*/ 2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6">
                    <a:moveTo>
                      <a:pt x="0" y="20"/>
                    </a:moveTo>
                    <a:lnTo>
                      <a:pt x="10" y="26"/>
                    </a:lnTo>
                    <a:lnTo>
                      <a:pt x="16" y="18"/>
                    </a:lnTo>
                    <a:lnTo>
                      <a:pt x="32" y="12"/>
                    </a:lnTo>
                    <a:lnTo>
                      <a:pt x="36" y="16"/>
                    </a:lnTo>
                    <a:lnTo>
                      <a:pt x="34" y="2"/>
                    </a:lnTo>
                    <a:lnTo>
                      <a:pt x="28" y="4"/>
                    </a:lnTo>
                    <a:lnTo>
                      <a:pt x="20" y="0"/>
                    </a:lnTo>
                    <a:lnTo>
                      <a:pt x="10" y="4"/>
                    </a:lnTo>
                    <a:lnTo>
                      <a:pt x="8" y="16"/>
                    </a:lnTo>
                    <a:lnTo>
                      <a:pt x="0" y="2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Freeform 194">
                <a:extLst>
                  <a:ext uri="{FF2B5EF4-FFF2-40B4-BE49-F238E27FC236}">
                    <a16:creationId xmlns:a16="http://schemas.microsoft.com/office/drawing/2014/main" id="{334BBB4D-34DD-311A-9AC8-3FD92B47A889}"/>
                  </a:ext>
                </a:extLst>
              </p:cNvPr>
              <p:cNvSpPr>
                <a:spLocks/>
              </p:cNvSpPr>
              <p:nvPr/>
            </p:nvSpPr>
            <p:spPr bwMode="auto">
              <a:xfrm>
                <a:off x="5139" y="1520"/>
                <a:ext cx="26" cy="22"/>
              </a:xfrm>
              <a:custGeom>
                <a:avLst/>
                <a:gdLst>
                  <a:gd name="T0" fmla="*/ 0 w 26"/>
                  <a:gd name="T1" fmla="*/ 18 h 22"/>
                  <a:gd name="T2" fmla="*/ 14 w 26"/>
                  <a:gd name="T3" fmla="*/ 22 h 22"/>
                  <a:gd name="T4" fmla="*/ 24 w 26"/>
                  <a:gd name="T5" fmla="*/ 20 h 22"/>
                  <a:gd name="T6" fmla="*/ 26 w 26"/>
                  <a:gd name="T7" fmla="*/ 10 h 22"/>
                  <a:gd name="T8" fmla="*/ 16 w 26"/>
                  <a:gd name="T9" fmla="*/ 0 h 22"/>
                  <a:gd name="T10" fmla="*/ 18 w 26"/>
                  <a:gd name="T11" fmla="*/ 8 h 22"/>
                  <a:gd name="T12" fmla="*/ 16 w 26"/>
                  <a:gd name="T13" fmla="*/ 14 h 22"/>
                  <a:gd name="T14" fmla="*/ 2 w 26"/>
                  <a:gd name="T15" fmla="*/ 14 h 22"/>
                  <a:gd name="T16" fmla="*/ 0 w 26"/>
                  <a:gd name="T17" fmla="*/ 1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18"/>
                    </a:moveTo>
                    <a:lnTo>
                      <a:pt x="14" y="22"/>
                    </a:lnTo>
                    <a:lnTo>
                      <a:pt x="24" y="20"/>
                    </a:lnTo>
                    <a:lnTo>
                      <a:pt x="26" y="10"/>
                    </a:lnTo>
                    <a:lnTo>
                      <a:pt x="16" y="0"/>
                    </a:lnTo>
                    <a:lnTo>
                      <a:pt x="18" y="8"/>
                    </a:lnTo>
                    <a:lnTo>
                      <a:pt x="16" y="14"/>
                    </a:lnTo>
                    <a:lnTo>
                      <a:pt x="2" y="14"/>
                    </a:lnTo>
                    <a:lnTo>
                      <a:pt x="0" y="18"/>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Freeform 195">
                <a:extLst>
                  <a:ext uri="{FF2B5EF4-FFF2-40B4-BE49-F238E27FC236}">
                    <a16:creationId xmlns:a16="http://schemas.microsoft.com/office/drawing/2014/main" id="{F2EB5FDE-935F-E9DF-2ADB-A362154ECE5E}"/>
                  </a:ext>
                </a:extLst>
              </p:cNvPr>
              <p:cNvSpPr>
                <a:spLocks/>
              </p:cNvSpPr>
              <p:nvPr/>
            </p:nvSpPr>
            <p:spPr bwMode="auto">
              <a:xfrm>
                <a:off x="4819" y="1356"/>
                <a:ext cx="344" cy="172"/>
              </a:xfrm>
              <a:custGeom>
                <a:avLst/>
                <a:gdLst>
                  <a:gd name="T0" fmla="*/ 2 w 344"/>
                  <a:gd name="T1" fmla="*/ 164 h 172"/>
                  <a:gd name="T2" fmla="*/ 0 w 344"/>
                  <a:gd name="T3" fmla="*/ 164 h 172"/>
                  <a:gd name="T4" fmla="*/ 2 w 344"/>
                  <a:gd name="T5" fmla="*/ 72 h 172"/>
                  <a:gd name="T6" fmla="*/ 180 w 344"/>
                  <a:gd name="T7" fmla="*/ 30 h 172"/>
                  <a:gd name="T8" fmla="*/ 208 w 344"/>
                  <a:gd name="T9" fmla="*/ 2 h 172"/>
                  <a:gd name="T10" fmla="*/ 218 w 344"/>
                  <a:gd name="T11" fmla="*/ 0 h 172"/>
                  <a:gd name="T12" fmla="*/ 244 w 344"/>
                  <a:gd name="T13" fmla="*/ 30 h 172"/>
                  <a:gd name="T14" fmla="*/ 238 w 344"/>
                  <a:gd name="T15" fmla="*/ 36 h 172"/>
                  <a:gd name="T16" fmla="*/ 234 w 344"/>
                  <a:gd name="T17" fmla="*/ 52 h 172"/>
                  <a:gd name="T18" fmla="*/ 230 w 344"/>
                  <a:gd name="T19" fmla="*/ 56 h 172"/>
                  <a:gd name="T20" fmla="*/ 228 w 344"/>
                  <a:gd name="T21" fmla="*/ 64 h 172"/>
                  <a:gd name="T22" fmla="*/ 228 w 344"/>
                  <a:gd name="T23" fmla="*/ 72 h 172"/>
                  <a:gd name="T24" fmla="*/ 232 w 344"/>
                  <a:gd name="T25" fmla="*/ 76 h 172"/>
                  <a:gd name="T26" fmla="*/ 248 w 344"/>
                  <a:gd name="T27" fmla="*/ 78 h 172"/>
                  <a:gd name="T28" fmla="*/ 258 w 344"/>
                  <a:gd name="T29" fmla="*/ 84 h 172"/>
                  <a:gd name="T30" fmla="*/ 264 w 344"/>
                  <a:gd name="T31" fmla="*/ 102 h 172"/>
                  <a:gd name="T32" fmla="*/ 274 w 344"/>
                  <a:gd name="T33" fmla="*/ 106 h 172"/>
                  <a:gd name="T34" fmla="*/ 286 w 344"/>
                  <a:gd name="T35" fmla="*/ 124 h 172"/>
                  <a:gd name="T36" fmla="*/ 322 w 344"/>
                  <a:gd name="T37" fmla="*/ 128 h 172"/>
                  <a:gd name="T38" fmla="*/ 332 w 344"/>
                  <a:gd name="T39" fmla="*/ 120 h 172"/>
                  <a:gd name="T40" fmla="*/ 334 w 344"/>
                  <a:gd name="T41" fmla="*/ 114 h 172"/>
                  <a:gd name="T42" fmla="*/ 328 w 344"/>
                  <a:gd name="T43" fmla="*/ 94 h 172"/>
                  <a:gd name="T44" fmla="*/ 332 w 344"/>
                  <a:gd name="T45" fmla="*/ 92 h 172"/>
                  <a:gd name="T46" fmla="*/ 336 w 344"/>
                  <a:gd name="T47" fmla="*/ 94 h 172"/>
                  <a:gd name="T48" fmla="*/ 344 w 344"/>
                  <a:gd name="T49" fmla="*/ 118 h 172"/>
                  <a:gd name="T50" fmla="*/ 342 w 344"/>
                  <a:gd name="T51" fmla="*/ 122 h 172"/>
                  <a:gd name="T52" fmla="*/ 326 w 344"/>
                  <a:gd name="T53" fmla="*/ 140 h 172"/>
                  <a:gd name="T54" fmla="*/ 316 w 344"/>
                  <a:gd name="T55" fmla="*/ 140 h 172"/>
                  <a:gd name="T56" fmla="*/ 298 w 344"/>
                  <a:gd name="T57" fmla="*/ 154 h 172"/>
                  <a:gd name="T58" fmla="*/ 288 w 344"/>
                  <a:gd name="T59" fmla="*/ 154 h 172"/>
                  <a:gd name="T60" fmla="*/ 282 w 344"/>
                  <a:gd name="T61" fmla="*/ 144 h 172"/>
                  <a:gd name="T62" fmla="*/ 276 w 344"/>
                  <a:gd name="T63" fmla="*/ 144 h 172"/>
                  <a:gd name="T64" fmla="*/ 256 w 344"/>
                  <a:gd name="T65" fmla="*/ 164 h 172"/>
                  <a:gd name="T66" fmla="*/ 244 w 344"/>
                  <a:gd name="T67" fmla="*/ 170 h 172"/>
                  <a:gd name="T68" fmla="*/ 238 w 344"/>
                  <a:gd name="T69" fmla="*/ 172 h 172"/>
                  <a:gd name="T70" fmla="*/ 230 w 344"/>
                  <a:gd name="T71" fmla="*/ 156 h 172"/>
                  <a:gd name="T72" fmla="*/ 204 w 344"/>
                  <a:gd name="T73" fmla="*/ 146 h 172"/>
                  <a:gd name="T74" fmla="*/ 202 w 344"/>
                  <a:gd name="T75" fmla="*/ 134 h 172"/>
                  <a:gd name="T76" fmla="*/ 198 w 344"/>
                  <a:gd name="T77" fmla="*/ 134 h 172"/>
                  <a:gd name="T78" fmla="*/ 194 w 344"/>
                  <a:gd name="T79" fmla="*/ 118 h 172"/>
                  <a:gd name="T80" fmla="*/ 70 w 344"/>
                  <a:gd name="T81" fmla="*/ 148 h 172"/>
                  <a:gd name="T82" fmla="*/ 68 w 344"/>
                  <a:gd name="T83" fmla="*/ 154 h 172"/>
                  <a:gd name="T84" fmla="*/ 64 w 344"/>
                  <a:gd name="T85" fmla="*/ 150 h 172"/>
                  <a:gd name="T86" fmla="*/ 2 w 344"/>
                  <a:gd name="T87" fmla="*/ 164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172">
                    <a:moveTo>
                      <a:pt x="2" y="164"/>
                    </a:moveTo>
                    <a:lnTo>
                      <a:pt x="0" y="164"/>
                    </a:lnTo>
                    <a:lnTo>
                      <a:pt x="2" y="72"/>
                    </a:lnTo>
                    <a:lnTo>
                      <a:pt x="180" y="30"/>
                    </a:lnTo>
                    <a:lnTo>
                      <a:pt x="208" y="2"/>
                    </a:lnTo>
                    <a:lnTo>
                      <a:pt x="218" y="0"/>
                    </a:lnTo>
                    <a:lnTo>
                      <a:pt x="244" y="30"/>
                    </a:lnTo>
                    <a:lnTo>
                      <a:pt x="238" y="36"/>
                    </a:lnTo>
                    <a:lnTo>
                      <a:pt x="234" y="52"/>
                    </a:lnTo>
                    <a:lnTo>
                      <a:pt x="230" y="56"/>
                    </a:lnTo>
                    <a:lnTo>
                      <a:pt x="228" y="64"/>
                    </a:lnTo>
                    <a:lnTo>
                      <a:pt x="228" y="72"/>
                    </a:lnTo>
                    <a:lnTo>
                      <a:pt x="232" y="76"/>
                    </a:lnTo>
                    <a:lnTo>
                      <a:pt x="248" y="78"/>
                    </a:lnTo>
                    <a:lnTo>
                      <a:pt x="258" y="84"/>
                    </a:lnTo>
                    <a:lnTo>
                      <a:pt x="264" y="102"/>
                    </a:lnTo>
                    <a:lnTo>
                      <a:pt x="274" y="106"/>
                    </a:lnTo>
                    <a:lnTo>
                      <a:pt x="286" y="124"/>
                    </a:lnTo>
                    <a:lnTo>
                      <a:pt x="322" y="128"/>
                    </a:lnTo>
                    <a:lnTo>
                      <a:pt x="332" y="120"/>
                    </a:lnTo>
                    <a:lnTo>
                      <a:pt x="334" y="114"/>
                    </a:lnTo>
                    <a:lnTo>
                      <a:pt x="328" y="94"/>
                    </a:lnTo>
                    <a:lnTo>
                      <a:pt x="332" y="92"/>
                    </a:lnTo>
                    <a:lnTo>
                      <a:pt x="336" y="94"/>
                    </a:lnTo>
                    <a:lnTo>
                      <a:pt x="344" y="118"/>
                    </a:lnTo>
                    <a:lnTo>
                      <a:pt x="342" y="122"/>
                    </a:lnTo>
                    <a:lnTo>
                      <a:pt x="326" y="140"/>
                    </a:lnTo>
                    <a:lnTo>
                      <a:pt x="316" y="140"/>
                    </a:lnTo>
                    <a:lnTo>
                      <a:pt x="298" y="154"/>
                    </a:lnTo>
                    <a:lnTo>
                      <a:pt x="288" y="154"/>
                    </a:lnTo>
                    <a:lnTo>
                      <a:pt x="282" y="144"/>
                    </a:lnTo>
                    <a:lnTo>
                      <a:pt x="276" y="144"/>
                    </a:lnTo>
                    <a:lnTo>
                      <a:pt x="256" y="164"/>
                    </a:lnTo>
                    <a:lnTo>
                      <a:pt x="244" y="170"/>
                    </a:lnTo>
                    <a:lnTo>
                      <a:pt x="238" y="172"/>
                    </a:lnTo>
                    <a:lnTo>
                      <a:pt x="230" y="156"/>
                    </a:lnTo>
                    <a:lnTo>
                      <a:pt x="204" y="146"/>
                    </a:lnTo>
                    <a:lnTo>
                      <a:pt x="202" y="134"/>
                    </a:lnTo>
                    <a:lnTo>
                      <a:pt x="198" y="134"/>
                    </a:lnTo>
                    <a:lnTo>
                      <a:pt x="194" y="118"/>
                    </a:lnTo>
                    <a:lnTo>
                      <a:pt x="70" y="148"/>
                    </a:lnTo>
                    <a:lnTo>
                      <a:pt x="68" y="154"/>
                    </a:lnTo>
                    <a:lnTo>
                      <a:pt x="64" y="150"/>
                    </a:lnTo>
                    <a:lnTo>
                      <a:pt x="2" y="16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Freeform 196">
                <a:extLst>
                  <a:ext uri="{FF2B5EF4-FFF2-40B4-BE49-F238E27FC236}">
                    <a16:creationId xmlns:a16="http://schemas.microsoft.com/office/drawing/2014/main" id="{E0545742-B290-6B46-92F8-FCBCB7C3038E}"/>
                  </a:ext>
                </a:extLst>
              </p:cNvPr>
              <p:cNvSpPr>
                <a:spLocks/>
              </p:cNvSpPr>
              <p:nvPr/>
            </p:nvSpPr>
            <p:spPr bwMode="auto">
              <a:xfrm>
                <a:off x="3383" y="2062"/>
                <a:ext cx="734" cy="373"/>
              </a:xfrm>
              <a:custGeom>
                <a:avLst/>
                <a:gdLst>
                  <a:gd name="T0" fmla="*/ 578 w 734"/>
                  <a:gd name="T1" fmla="*/ 299 h 373"/>
                  <a:gd name="T2" fmla="*/ 638 w 734"/>
                  <a:gd name="T3" fmla="*/ 269 h 373"/>
                  <a:gd name="T4" fmla="*/ 656 w 734"/>
                  <a:gd name="T5" fmla="*/ 249 h 373"/>
                  <a:gd name="T6" fmla="*/ 668 w 734"/>
                  <a:gd name="T7" fmla="*/ 229 h 373"/>
                  <a:gd name="T8" fmla="*/ 734 w 734"/>
                  <a:gd name="T9" fmla="*/ 169 h 373"/>
                  <a:gd name="T10" fmla="*/ 712 w 734"/>
                  <a:gd name="T11" fmla="*/ 159 h 373"/>
                  <a:gd name="T12" fmla="*/ 696 w 734"/>
                  <a:gd name="T13" fmla="*/ 143 h 373"/>
                  <a:gd name="T14" fmla="*/ 678 w 734"/>
                  <a:gd name="T15" fmla="*/ 120 h 373"/>
                  <a:gd name="T16" fmla="*/ 664 w 734"/>
                  <a:gd name="T17" fmla="*/ 88 h 373"/>
                  <a:gd name="T18" fmla="*/ 660 w 734"/>
                  <a:gd name="T19" fmla="*/ 68 h 373"/>
                  <a:gd name="T20" fmla="*/ 632 w 734"/>
                  <a:gd name="T21" fmla="*/ 50 h 373"/>
                  <a:gd name="T22" fmla="*/ 612 w 734"/>
                  <a:gd name="T23" fmla="*/ 34 h 373"/>
                  <a:gd name="T24" fmla="*/ 586 w 734"/>
                  <a:gd name="T25" fmla="*/ 54 h 373"/>
                  <a:gd name="T26" fmla="*/ 554 w 734"/>
                  <a:gd name="T27" fmla="*/ 46 h 373"/>
                  <a:gd name="T28" fmla="*/ 542 w 734"/>
                  <a:gd name="T29" fmla="*/ 52 h 373"/>
                  <a:gd name="T30" fmla="*/ 494 w 734"/>
                  <a:gd name="T31" fmla="*/ 36 h 373"/>
                  <a:gd name="T32" fmla="*/ 468 w 734"/>
                  <a:gd name="T33" fmla="*/ 2 h 373"/>
                  <a:gd name="T34" fmla="*/ 440 w 734"/>
                  <a:gd name="T35" fmla="*/ 0 h 373"/>
                  <a:gd name="T36" fmla="*/ 432 w 734"/>
                  <a:gd name="T37" fmla="*/ 22 h 373"/>
                  <a:gd name="T38" fmla="*/ 438 w 734"/>
                  <a:gd name="T39" fmla="*/ 34 h 373"/>
                  <a:gd name="T40" fmla="*/ 420 w 734"/>
                  <a:gd name="T41" fmla="*/ 48 h 373"/>
                  <a:gd name="T42" fmla="*/ 392 w 734"/>
                  <a:gd name="T43" fmla="*/ 56 h 373"/>
                  <a:gd name="T44" fmla="*/ 380 w 734"/>
                  <a:gd name="T45" fmla="*/ 84 h 373"/>
                  <a:gd name="T46" fmla="*/ 358 w 734"/>
                  <a:gd name="T47" fmla="*/ 116 h 373"/>
                  <a:gd name="T48" fmla="*/ 338 w 734"/>
                  <a:gd name="T49" fmla="*/ 133 h 373"/>
                  <a:gd name="T50" fmla="*/ 326 w 734"/>
                  <a:gd name="T51" fmla="*/ 161 h 373"/>
                  <a:gd name="T52" fmla="*/ 300 w 734"/>
                  <a:gd name="T53" fmla="*/ 141 h 373"/>
                  <a:gd name="T54" fmla="*/ 296 w 734"/>
                  <a:gd name="T55" fmla="*/ 143 h 373"/>
                  <a:gd name="T56" fmla="*/ 286 w 734"/>
                  <a:gd name="T57" fmla="*/ 151 h 373"/>
                  <a:gd name="T58" fmla="*/ 280 w 734"/>
                  <a:gd name="T59" fmla="*/ 169 h 373"/>
                  <a:gd name="T60" fmla="*/ 268 w 734"/>
                  <a:gd name="T61" fmla="*/ 181 h 373"/>
                  <a:gd name="T62" fmla="*/ 256 w 734"/>
                  <a:gd name="T63" fmla="*/ 175 h 373"/>
                  <a:gd name="T64" fmla="*/ 230 w 734"/>
                  <a:gd name="T65" fmla="*/ 177 h 373"/>
                  <a:gd name="T66" fmla="*/ 192 w 734"/>
                  <a:gd name="T67" fmla="*/ 177 h 373"/>
                  <a:gd name="T68" fmla="*/ 172 w 734"/>
                  <a:gd name="T69" fmla="*/ 173 h 373"/>
                  <a:gd name="T70" fmla="*/ 168 w 734"/>
                  <a:gd name="T71" fmla="*/ 193 h 373"/>
                  <a:gd name="T72" fmla="*/ 152 w 734"/>
                  <a:gd name="T73" fmla="*/ 187 h 373"/>
                  <a:gd name="T74" fmla="*/ 140 w 734"/>
                  <a:gd name="T75" fmla="*/ 185 h 373"/>
                  <a:gd name="T76" fmla="*/ 138 w 734"/>
                  <a:gd name="T77" fmla="*/ 201 h 373"/>
                  <a:gd name="T78" fmla="*/ 120 w 734"/>
                  <a:gd name="T79" fmla="*/ 217 h 373"/>
                  <a:gd name="T80" fmla="*/ 90 w 734"/>
                  <a:gd name="T81" fmla="*/ 253 h 373"/>
                  <a:gd name="T82" fmla="*/ 98 w 734"/>
                  <a:gd name="T83" fmla="*/ 285 h 373"/>
                  <a:gd name="T84" fmla="*/ 40 w 734"/>
                  <a:gd name="T85" fmla="*/ 279 h 373"/>
                  <a:gd name="T86" fmla="*/ 30 w 734"/>
                  <a:gd name="T87" fmla="*/ 313 h 373"/>
                  <a:gd name="T88" fmla="*/ 20 w 734"/>
                  <a:gd name="T89" fmla="*/ 363 h 373"/>
                  <a:gd name="T90" fmla="*/ 0 w 734"/>
                  <a:gd name="T91" fmla="*/ 373 h 373"/>
                  <a:gd name="T92" fmla="*/ 136 w 734"/>
                  <a:gd name="T93" fmla="*/ 341 h 373"/>
                  <a:gd name="T94" fmla="*/ 160 w 734"/>
                  <a:gd name="T95" fmla="*/ 345 h 373"/>
                  <a:gd name="T96" fmla="*/ 292 w 734"/>
                  <a:gd name="T97" fmla="*/ 329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4" h="373">
                    <a:moveTo>
                      <a:pt x="432" y="315"/>
                    </a:moveTo>
                    <a:lnTo>
                      <a:pt x="578" y="299"/>
                    </a:lnTo>
                    <a:lnTo>
                      <a:pt x="632" y="283"/>
                    </a:lnTo>
                    <a:lnTo>
                      <a:pt x="638" y="269"/>
                    </a:lnTo>
                    <a:lnTo>
                      <a:pt x="656" y="261"/>
                    </a:lnTo>
                    <a:lnTo>
                      <a:pt x="656" y="249"/>
                    </a:lnTo>
                    <a:lnTo>
                      <a:pt x="670" y="241"/>
                    </a:lnTo>
                    <a:lnTo>
                      <a:pt x="668" y="229"/>
                    </a:lnTo>
                    <a:lnTo>
                      <a:pt x="734" y="169"/>
                    </a:lnTo>
                    <a:lnTo>
                      <a:pt x="718" y="167"/>
                    </a:lnTo>
                    <a:lnTo>
                      <a:pt x="712" y="159"/>
                    </a:lnTo>
                    <a:lnTo>
                      <a:pt x="700" y="155"/>
                    </a:lnTo>
                    <a:lnTo>
                      <a:pt x="696" y="143"/>
                    </a:lnTo>
                    <a:lnTo>
                      <a:pt x="678" y="126"/>
                    </a:lnTo>
                    <a:lnTo>
                      <a:pt x="678" y="120"/>
                    </a:lnTo>
                    <a:lnTo>
                      <a:pt x="658" y="100"/>
                    </a:lnTo>
                    <a:lnTo>
                      <a:pt x="664" y="88"/>
                    </a:lnTo>
                    <a:lnTo>
                      <a:pt x="660" y="68"/>
                    </a:lnTo>
                    <a:lnTo>
                      <a:pt x="646" y="52"/>
                    </a:lnTo>
                    <a:lnTo>
                      <a:pt x="632" y="50"/>
                    </a:lnTo>
                    <a:lnTo>
                      <a:pt x="624" y="30"/>
                    </a:lnTo>
                    <a:lnTo>
                      <a:pt x="612" y="34"/>
                    </a:lnTo>
                    <a:lnTo>
                      <a:pt x="602" y="48"/>
                    </a:lnTo>
                    <a:lnTo>
                      <a:pt x="586" y="54"/>
                    </a:lnTo>
                    <a:lnTo>
                      <a:pt x="564" y="42"/>
                    </a:lnTo>
                    <a:lnTo>
                      <a:pt x="554" y="46"/>
                    </a:lnTo>
                    <a:lnTo>
                      <a:pt x="552" y="52"/>
                    </a:lnTo>
                    <a:lnTo>
                      <a:pt x="542" y="52"/>
                    </a:lnTo>
                    <a:lnTo>
                      <a:pt x="528" y="38"/>
                    </a:lnTo>
                    <a:lnTo>
                      <a:pt x="494" y="36"/>
                    </a:lnTo>
                    <a:lnTo>
                      <a:pt x="482" y="12"/>
                    </a:lnTo>
                    <a:lnTo>
                      <a:pt x="468" y="2"/>
                    </a:lnTo>
                    <a:lnTo>
                      <a:pt x="452" y="8"/>
                    </a:lnTo>
                    <a:lnTo>
                      <a:pt x="440" y="0"/>
                    </a:lnTo>
                    <a:lnTo>
                      <a:pt x="426" y="12"/>
                    </a:lnTo>
                    <a:lnTo>
                      <a:pt x="432" y="22"/>
                    </a:lnTo>
                    <a:lnTo>
                      <a:pt x="428" y="32"/>
                    </a:lnTo>
                    <a:lnTo>
                      <a:pt x="438" y="34"/>
                    </a:lnTo>
                    <a:lnTo>
                      <a:pt x="436" y="46"/>
                    </a:lnTo>
                    <a:lnTo>
                      <a:pt x="420" y="48"/>
                    </a:lnTo>
                    <a:lnTo>
                      <a:pt x="402" y="62"/>
                    </a:lnTo>
                    <a:lnTo>
                      <a:pt x="392" y="56"/>
                    </a:lnTo>
                    <a:lnTo>
                      <a:pt x="376" y="60"/>
                    </a:lnTo>
                    <a:lnTo>
                      <a:pt x="380" y="84"/>
                    </a:lnTo>
                    <a:lnTo>
                      <a:pt x="362" y="96"/>
                    </a:lnTo>
                    <a:lnTo>
                      <a:pt x="358" y="116"/>
                    </a:lnTo>
                    <a:lnTo>
                      <a:pt x="342" y="120"/>
                    </a:lnTo>
                    <a:lnTo>
                      <a:pt x="338" y="133"/>
                    </a:lnTo>
                    <a:lnTo>
                      <a:pt x="336" y="151"/>
                    </a:lnTo>
                    <a:lnTo>
                      <a:pt x="326" y="161"/>
                    </a:lnTo>
                    <a:lnTo>
                      <a:pt x="302" y="151"/>
                    </a:lnTo>
                    <a:lnTo>
                      <a:pt x="300" y="141"/>
                    </a:lnTo>
                    <a:lnTo>
                      <a:pt x="290" y="135"/>
                    </a:lnTo>
                    <a:lnTo>
                      <a:pt x="296" y="143"/>
                    </a:lnTo>
                    <a:lnTo>
                      <a:pt x="282" y="145"/>
                    </a:lnTo>
                    <a:lnTo>
                      <a:pt x="286" y="151"/>
                    </a:lnTo>
                    <a:lnTo>
                      <a:pt x="278" y="157"/>
                    </a:lnTo>
                    <a:lnTo>
                      <a:pt x="280" y="169"/>
                    </a:lnTo>
                    <a:lnTo>
                      <a:pt x="272" y="173"/>
                    </a:lnTo>
                    <a:lnTo>
                      <a:pt x="268" y="181"/>
                    </a:lnTo>
                    <a:lnTo>
                      <a:pt x="266" y="175"/>
                    </a:lnTo>
                    <a:lnTo>
                      <a:pt x="256" y="175"/>
                    </a:lnTo>
                    <a:lnTo>
                      <a:pt x="248" y="165"/>
                    </a:lnTo>
                    <a:lnTo>
                      <a:pt x="230" y="177"/>
                    </a:lnTo>
                    <a:lnTo>
                      <a:pt x="222" y="193"/>
                    </a:lnTo>
                    <a:lnTo>
                      <a:pt x="192" y="177"/>
                    </a:lnTo>
                    <a:lnTo>
                      <a:pt x="176" y="181"/>
                    </a:lnTo>
                    <a:lnTo>
                      <a:pt x="172" y="173"/>
                    </a:lnTo>
                    <a:lnTo>
                      <a:pt x="174" y="189"/>
                    </a:lnTo>
                    <a:lnTo>
                      <a:pt x="168" y="193"/>
                    </a:lnTo>
                    <a:lnTo>
                      <a:pt x="164" y="183"/>
                    </a:lnTo>
                    <a:lnTo>
                      <a:pt x="152" y="187"/>
                    </a:lnTo>
                    <a:lnTo>
                      <a:pt x="144" y="181"/>
                    </a:lnTo>
                    <a:lnTo>
                      <a:pt x="140" y="185"/>
                    </a:lnTo>
                    <a:lnTo>
                      <a:pt x="144" y="195"/>
                    </a:lnTo>
                    <a:lnTo>
                      <a:pt x="138" y="201"/>
                    </a:lnTo>
                    <a:lnTo>
                      <a:pt x="130" y="197"/>
                    </a:lnTo>
                    <a:lnTo>
                      <a:pt x="120" y="217"/>
                    </a:lnTo>
                    <a:lnTo>
                      <a:pt x="128" y="239"/>
                    </a:lnTo>
                    <a:lnTo>
                      <a:pt x="90" y="253"/>
                    </a:lnTo>
                    <a:lnTo>
                      <a:pt x="88" y="267"/>
                    </a:lnTo>
                    <a:lnTo>
                      <a:pt x="98" y="285"/>
                    </a:lnTo>
                    <a:lnTo>
                      <a:pt x="88" y="295"/>
                    </a:lnTo>
                    <a:lnTo>
                      <a:pt x="40" y="279"/>
                    </a:lnTo>
                    <a:lnTo>
                      <a:pt x="24" y="299"/>
                    </a:lnTo>
                    <a:lnTo>
                      <a:pt x="30" y="313"/>
                    </a:lnTo>
                    <a:lnTo>
                      <a:pt x="30" y="337"/>
                    </a:lnTo>
                    <a:lnTo>
                      <a:pt x="20" y="363"/>
                    </a:lnTo>
                    <a:lnTo>
                      <a:pt x="6" y="357"/>
                    </a:lnTo>
                    <a:lnTo>
                      <a:pt x="0" y="373"/>
                    </a:lnTo>
                    <a:lnTo>
                      <a:pt x="142" y="365"/>
                    </a:lnTo>
                    <a:lnTo>
                      <a:pt x="136" y="341"/>
                    </a:lnTo>
                    <a:lnTo>
                      <a:pt x="158" y="341"/>
                    </a:lnTo>
                    <a:lnTo>
                      <a:pt x="160" y="345"/>
                    </a:lnTo>
                    <a:lnTo>
                      <a:pt x="288" y="335"/>
                    </a:lnTo>
                    <a:lnTo>
                      <a:pt x="292" y="329"/>
                    </a:lnTo>
                    <a:lnTo>
                      <a:pt x="432" y="315"/>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97">
                <a:extLst>
                  <a:ext uri="{FF2B5EF4-FFF2-40B4-BE49-F238E27FC236}">
                    <a16:creationId xmlns:a16="http://schemas.microsoft.com/office/drawing/2014/main" id="{23A11F61-8553-639C-1D5C-E78FBF353D1B}"/>
                  </a:ext>
                </a:extLst>
              </p:cNvPr>
              <p:cNvSpPr>
                <a:spLocks/>
              </p:cNvSpPr>
              <p:nvPr/>
            </p:nvSpPr>
            <p:spPr bwMode="auto">
              <a:xfrm>
                <a:off x="3921" y="2235"/>
                <a:ext cx="866" cy="404"/>
              </a:xfrm>
              <a:custGeom>
                <a:avLst/>
                <a:gdLst>
                  <a:gd name="T0" fmla="*/ 242 w 866"/>
                  <a:gd name="T1" fmla="*/ 100 h 404"/>
                  <a:gd name="T2" fmla="*/ 242 w 866"/>
                  <a:gd name="T3" fmla="*/ 124 h 404"/>
                  <a:gd name="T4" fmla="*/ 244 w 866"/>
                  <a:gd name="T5" fmla="*/ 142 h 404"/>
                  <a:gd name="T6" fmla="*/ 224 w 866"/>
                  <a:gd name="T7" fmla="*/ 150 h 404"/>
                  <a:gd name="T8" fmla="*/ 196 w 866"/>
                  <a:gd name="T9" fmla="*/ 172 h 404"/>
                  <a:gd name="T10" fmla="*/ 164 w 866"/>
                  <a:gd name="T11" fmla="*/ 202 h 404"/>
                  <a:gd name="T12" fmla="*/ 142 w 866"/>
                  <a:gd name="T13" fmla="*/ 200 h 404"/>
                  <a:gd name="T14" fmla="*/ 130 w 866"/>
                  <a:gd name="T15" fmla="*/ 208 h 404"/>
                  <a:gd name="T16" fmla="*/ 124 w 866"/>
                  <a:gd name="T17" fmla="*/ 230 h 404"/>
                  <a:gd name="T18" fmla="*/ 76 w 866"/>
                  <a:gd name="T19" fmla="*/ 264 h 404"/>
                  <a:gd name="T20" fmla="*/ 38 w 866"/>
                  <a:gd name="T21" fmla="*/ 276 h 404"/>
                  <a:gd name="T22" fmla="*/ 20 w 866"/>
                  <a:gd name="T23" fmla="*/ 310 h 404"/>
                  <a:gd name="T24" fmla="*/ 0 w 866"/>
                  <a:gd name="T25" fmla="*/ 316 h 404"/>
                  <a:gd name="T26" fmla="*/ 124 w 866"/>
                  <a:gd name="T27" fmla="*/ 328 h 404"/>
                  <a:gd name="T28" fmla="*/ 160 w 866"/>
                  <a:gd name="T29" fmla="*/ 318 h 404"/>
                  <a:gd name="T30" fmla="*/ 190 w 866"/>
                  <a:gd name="T31" fmla="*/ 300 h 404"/>
                  <a:gd name="T32" fmla="*/ 332 w 866"/>
                  <a:gd name="T33" fmla="*/ 284 h 404"/>
                  <a:gd name="T34" fmla="*/ 344 w 866"/>
                  <a:gd name="T35" fmla="*/ 286 h 404"/>
                  <a:gd name="T36" fmla="*/ 364 w 866"/>
                  <a:gd name="T37" fmla="*/ 322 h 404"/>
                  <a:gd name="T38" fmla="*/ 614 w 866"/>
                  <a:gd name="T39" fmla="*/ 404 h 404"/>
                  <a:gd name="T40" fmla="*/ 688 w 866"/>
                  <a:gd name="T41" fmla="*/ 366 h 404"/>
                  <a:gd name="T42" fmla="*/ 708 w 866"/>
                  <a:gd name="T43" fmla="*/ 316 h 404"/>
                  <a:gd name="T44" fmla="*/ 792 w 866"/>
                  <a:gd name="T45" fmla="*/ 270 h 404"/>
                  <a:gd name="T46" fmla="*/ 818 w 866"/>
                  <a:gd name="T47" fmla="*/ 236 h 404"/>
                  <a:gd name="T48" fmla="*/ 798 w 866"/>
                  <a:gd name="T49" fmla="*/ 222 h 404"/>
                  <a:gd name="T50" fmla="*/ 788 w 866"/>
                  <a:gd name="T51" fmla="*/ 232 h 404"/>
                  <a:gd name="T52" fmla="*/ 786 w 866"/>
                  <a:gd name="T53" fmla="*/ 218 h 404"/>
                  <a:gd name="T54" fmla="*/ 794 w 866"/>
                  <a:gd name="T55" fmla="*/ 198 h 404"/>
                  <a:gd name="T56" fmla="*/ 792 w 866"/>
                  <a:gd name="T57" fmla="*/ 182 h 404"/>
                  <a:gd name="T58" fmla="*/ 784 w 866"/>
                  <a:gd name="T59" fmla="*/ 172 h 404"/>
                  <a:gd name="T60" fmla="*/ 802 w 866"/>
                  <a:gd name="T61" fmla="*/ 170 h 404"/>
                  <a:gd name="T62" fmla="*/ 816 w 866"/>
                  <a:gd name="T63" fmla="*/ 176 h 404"/>
                  <a:gd name="T64" fmla="*/ 844 w 866"/>
                  <a:gd name="T65" fmla="*/ 164 h 404"/>
                  <a:gd name="T66" fmla="*/ 866 w 866"/>
                  <a:gd name="T67" fmla="*/ 130 h 404"/>
                  <a:gd name="T68" fmla="*/ 848 w 866"/>
                  <a:gd name="T69" fmla="*/ 92 h 404"/>
                  <a:gd name="T70" fmla="*/ 836 w 866"/>
                  <a:gd name="T71" fmla="*/ 124 h 404"/>
                  <a:gd name="T72" fmla="*/ 828 w 866"/>
                  <a:gd name="T73" fmla="*/ 118 h 404"/>
                  <a:gd name="T74" fmla="*/ 778 w 866"/>
                  <a:gd name="T75" fmla="*/ 112 h 404"/>
                  <a:gd name="T76" fmla="*/ 756 w 866"/>
                  <a:gd name="T77" fmla="*/ 70 h 404"/>
                  <a:gd name="T78" fmla="*/ 768 w 866"/>
                  <a:gd name="T79" fmla="*/ 90 h 404"/>
                  <a:gd name="T80" fmla="*/ 786 w 866"/>
                  <a:gd name="T81" fmla="*/ 92 h 404"/>
                  <a:gd name="T82" fmla="*/ 816 w 866"/>
                  <a:gd name="T83" fmla="*/ 70 h 404"/>
                  <a:gd name="T84" fmla="*/ 828 w 866"/>
                  <a:gd name="T85" fmla="*/ 64 h 404"/>
                  <a:gd name="T86" fmla="*/ 848 w 866"/>
                  <a:gd name="T87" fmla="*/ 76 h 404"/>
                  <a:gd name="T88" fmla="*/ 842 w 866"/>
                  <a:gd name="T89" fmla="*/ 60 h 404"/>
                  <a:gd name="T90" fmla="*/ 826 w 866"/>
                  <a:gd name="T91" fmla="*/ 36 h 404"/>
                  <a:gd name="T92" fmla="*/ 822 w 866"/>
                  <a:gd name="T93" fmla="*/ 0 h 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66" h="404">
                    <a:moveTo>
                      <a:pt x="744" y="16"/>
                    </a:moveTo>
                    <a:lnTo>
                      <a:pt x="242" y="100"/>
                    </a:lnTo>
                    <a:lnTo>
                      <a:pt x="240" y="118"/>
                    </a:lnTo>
                    <a:lnTo>
                      <a:pt x="242" y="124"/>
                    </a:lnTo>
                    <a:lnTo>
                      <a:pt x="238" y="136"/>
                    </a:lnTo>
                    <a:lnTo>
                      <a:pt x="244" y="142"/>
                    </a:lnTo>
                    <a:lnTo>
                      <a:pt x="234" y="142"/>
                    </a:lnTo>
                    <a:lnTo>
                      <a:pt x="224" y="150"/>
                    </a:lnTo>
                    <a:lnTo>
                      <a:pt x="212" y="178"/>
                    </a:lnTo>
                    <a:lnTo>
                      <a:pt x="196" y="172"/>
                    </a:lnTo>
                    <a:lnTo>
                      <a:pt x="188" y="176"/>
                    </a:lnTo>
                    <a:lnTo>
                      <a:pt x="164" y="202"/>
                    </a:lnTo>
                    <a:lnTo>
                      <a:pt x="156" y="190"/>
                    </a:lnTo>
                    <a:lnTo>
                      <a:pt x="142" y="200"/>
                    </a:lnTo>
                    <a:lnTo>
                      <a:pt x="140" y="210"/>
                    </a:lnTo>
                    <a:lnTo>
                      <a:pt x="130" y="208"/>
                    </a:lnTo>
                    <a:lnTo>
                      <a:pt x="130" y="216"/>
                    </a:lnTo>
                    <a:lnTo>
                      <a:pt x="124" y="230"/>
                    </a:lnTo>
                    <a:lnTo>
                      <a:pt x="106" y="236"/>
                    </a:lnTo>
                    <a:lnTo>
                      <a:pt x="76" y="264"/>
                    </a:lnTo>
                    <a:lnTo>
                      <a:pt x="50" y="268"/>
                    </a:lnTo>
                    <a:lnTo>
                      <a:pt x="38" y="276"/>
                    </a:lnTo>
                    <a:lnTo>
                      <a:pt x="26" y="288"/>
                    </a:lnTo>
                    <a:lnTo>
                      <a:pt x="20" y="310"/>
                    </a:lnTo>
                    <a:lnTo>
                      <a:pt x="4" y="310"/>
                    </a:lnTo>
                    <a:lnTo>
                      <a:pt x="0" y="316"/>
                    </a:lnTo>
                    <a:lnTo>
                      <a:pt x="0" y="344"/>
                    </a:lnTo>
                    <a:lnTo>
                      <a:pt x="124" y="328"/>
                    </a:lnTo>
                    <a:lnTo>
                      <a:pt x="156" y="316"/>
                    </a:lnTo>
                    <a:lnTo>
                      <a:pt x="160" y="318"/>
                    </a:lnTo>
                    <a:lnTo>
                      <a:pt x="166" y="308"/>
                    </a:lnTo>
                    <a:lnTo>
                      <a:pt x="190" y="300"/>
                    </a:lnTo>
                    <a:lnTo>
                      <a:pt x="194" y="294"/>
                    </a:lnTo>
                    <a:lnTo>
                      <a:pt x="332" y="284"/>
                    </a:lnTo>
                    <a:lnTo>
                      <a:pt x="336" y="294"/>
                    </a:lnTo>
                    <a:lnTo>
                      <a:pt x="344" y="286"/>
                    </a:lnTo>
                    <a:lnTo>
                      <a:pt x="362" y="304"/>
                    </a:lnTo>
                    <a:lnTo>
                      <a:pt x="364" y="322"/>
                    </a:lnTo>
                    <a:lnTo>
                      <a:pt x="480" y="304"/>
                    </a:lnTo>
                    <a:lnTo>
                      <a:pt x="614" y="404"/>
                    </a:lnTo>
                    <a:lnTo>
                      <a:pt x="656" y="388"/>
                    </a:lnTo>
                    <a:lnTo>
                      <a:pt x="688" y="366"/>
                    </a:lnTo>
                    <a:lnTo>
                      <a:pt x="690" y="354"/>
                    </a:lnTo>
                    <a:lnTo>
                      <a:pt x="708" y="316"/>
                    </a:lnTo>
                    <a:lnTo>
                      <a:pt x="752" y="280"/>
                    </a:lnTo>
                    <a:lnTo>
                      <a:pt x="792" y="270"/>
                    </a:lnTo>
                    <a:lnTo>
                      <a:pt x="816" y="248"/>
                    </a:lnTo>
                    <a:lnTo>
                      <a:pt x="818" y="236"/>
                    </a:lnTo>
                    <a:lnTo>
                      <a:pt x="814" y="222"/>
                    </a:lnTo>
                    <a:lnTo>
                      <a:pt x="798" y="222"/>
                    </a:lnTo>
                    <a:lnTo>
                      <a:pt x="788" y="228"/>
                    </a:lnTo>
                    <a:lnTo>
                      <a:pt x="788" y="232"/>
                    </a:lnTo>
                    <a:lnTo>
                      <a:pt x="786" y="228"/>
                    </a:lnTo>
                    <a:lnTo>
                      <a:pt x="786" y="218"/>
                    </a:lnTo>
                    <a:lnTo>
                      <a:pt x="792" y="208"/>
                    </a:lnTo>
                    <a:lnTo>
                      <a:pt x="794" y="198"/>
                    </a:lnTo>
                    <a:lnTo>
                      <a:pt x="802" y="188"/>
                    </a:lnTo>
                    <a:lnTo>
                      <a:pt x="792" y="182"/>
                    </a:lnTo>
                    <a:lnTo>
                      <a:pt x="762" y="176"/>
                    </a:lnTo>
                    <a:lnTo>
                      <a:pt x="784" y="172"/>
                    </a:lnTo>
                    <a:lnTo>
                      <a:pt x="794" y="158"/>
                    </a:lnTo>
                    <a:lnTo>
                      <a:pt x="802" y="170"/>
                    </a:lnTo>
                    <a:lnTo>
                      <a:pt x="808" y="170"/>
                    </a:lnTo>
                    <a:lnTo>
                      <a:pt x="816" y="176"/>
                    </a:lnTo>
                    <a:lnTo>
                      <a:pt x="834" y="172"/>
                    </a:lnTo>
                    <a:lnTo>
                      <a:pt x="844" y="164"/>
                    </a:lnTo>
                    <a:lnTo>
                      <a:pt x="856" y="138"/>
                    </a:lnTo>
                    <a:lnTo>
                      <a:pt x="866" y="130"/>
                    </a:lnTo>
                    <a:lnTo>
                      <a:pt x="858" y="102"/>
                    </a:lnTo>
                    <a:lnTo>
                      <a:pt x="848" y="92"/>
                    </a:lnTo>
                    <a:lnTo>
                      <a:pt x="840" y="104"/>
                    </a:lnTo>
                    <a:lnTo>
                      <a:pt x="836" y="124"/>
                    </a:lnTo>
                    <a:lnTo>
                      <a:pt x="834" y="124"/>
                    </a:lnTo>
                    <a:lnTo>
                      <a:pt x="828" y="118"/>
                    </a:lnTo>
                    <a:lnTo>
                      <a:pt x="822" y="96"/>
                    </a:lnTo>
                    <a:lnTo>
                      <a:pt x="778" y="112"/>
                    </a:lnTo>
                    <a:lnTo>
                      <a:pt x="766" y="112"/>
                    </a:lnTo>
                    <a:lnTo>
                      <a:pt x="756" y="70"/>
                    </a:lnTo>
                    <a:lnTo>
                      <a:pt x="758" y="66"/>
                    </a:lnTo>
                    <a:lnTo>
                      <a:pt x="768" y="90"/>
                    </a:lnTo>
                    <a:lnTo>
                      <a:pt x="776" y="94"/>
                    </a:lnTo>
                    <a:lnTo>
                      <a:pt x="786" y="92"/>
                    </a:lnTo>
                    <a:lnTo>
                      <a:pt x="810" y="70"/>
                    </a:lnTo>
                    <a:lnTo>
                      <a:pt x="816" y="70"/>
                    </a:lnTo>
                    <a:lnTo>
                      <a:pt x="816" y="62"/>
                    </a:lnTo>
                    <a:lnTo>
                      <a:pt x="828" y="64"/>
                    </a:lnTo>
                    <a:lnTo>
                      <a:pt x="838" y="62"/>
                    </a:lnTo>
                    <a:lnTo>
                      <a:pt x="848" y="76"/>
                    </a:lnTo>
                    <a:lnTo>
                      <a:pt x="848" y="74"/>
                    </a:lnTo>
                    <a:lnTo>
                      <a:pt x="842" y="60"/>
                    </a:lnTo>
                    <a:lnTo>
                      <a:pt x="832" y="52"/>
                    </a:lnTo>
                    <a:lnTo>
                      <a:pt x="826" y="36"/>
                    </a:lnTo>
                    <a:lnTo>
                      <a:pt x="822" y="30"/>
                    </a:lnTo>
                    <a:lnTo>
                      <a:pt x="822" y="0"/>
                    </a:lnTo>
                    <a:lnTo>
                      <a:pt x="744" y="16"/>
                    </a:lnTo>
                    <a:close/>
                  </a:path>
                </a:pathLst>
              </a:custGeom>
              <a:solidFill>
                <a:srgbClr val="E77721"/>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98">
                <a:extLst>
                  <a:ext uri="{FF2B5EF4-FFF2-40B4-BE49-F238E27FC236}">
                    <a16:creationId xmlns:a16="http://schemas.microsoft.com/office/drawing/2014/main" id="{DA048A38-36DD-9889-EFA8-A8E346690717}"/>
                  </a:ext>
                </a:extLst>
              </p:cNvPr>
              <p:cNvSpPr>
                <a:spLocks/>
              </p:cNvSpPr>
              <p:nvPr/>
            </p:nvSpPr>
            <p:spPr bwMode="auto">
              <a:xfrm>
                <a:off x="3523" y="2593"/>
                <a:ext cx="380" cy="624"/>
              </a:xfrm>
              <a:custGeom>
                <a:avLst/>
                <a:gdLst>
                  <a:gd name="T0" fmla="*/ 20 w 380"/>
                  <a:gd name="T1" fmla="*/ 610 h 624"/>
                  <a:gd name="T2" fmla="*/ 36 w 380"/>
                  <a:gd name="T3" fmla="*/ 610 h 624"/>
                  <a:gd name="T4" fmla="*/ 44 w 380"/>
                  <a:gd name="T5" fmla="*/ 606 h 624"/>
                  <a:gd name="T6" fmla="*/ 56 w 380"/>
                  <a:gd name="T7" fmla="*/ 540 h 624"/>
                  <a:gd name="T8" fmla="*/ 70 w 380"/>
                  <a:gd name="T9" fmla="*/ 604 h 624"/>
                  <a:gd name="T10" fmla="*/ 64 w 380"/>
                  <a:gd name="T11" fmla="*/ 616 h 624"/>
                  <a:gd name="T12" fmla="*/ 68 w 380"/>
                  <a:gd name="T13" fmla="*/ 624 h 624"/>
                  <a:gd name="T14" fmla="*/ 126 w 380"/>
                  <a:gd name="T15" fmla="*/ 604 h 624"/>
                  <a:gd name="T16" fmla="*/ 122 w 380"/>
                  <a:gd name="T17" fmla="*/ 584 h 624"/>
                  <a:gd name="T18" fmla="*/ 126 w 380"/>
                  <a:gd name="T19" fmla="*/ 568 h 624"/>
                  <a:gd name="T20" fmla="*/ 100 w 380"/>
                  <a:gd name="T21" fmla="*/ 544 h 624"/>
                  <a:gd name="T22" fmla="*/ 100 w 380"/>
                  <a:gd name="T23" fmla="*/ 526 h 624"/>
                  <a:gd name="T24" fmla="*/ 380 w 380"/>
                  <a:gd name="T25" fmla="*/ 500 h 624"/>
                  <a:gd name="T26" fmla="*/ 368 w 380"/>
                  <a:gd name="T27" fmla="*/ 480 h 624"/>
                  <a:gd name="T28" fmla="*/ 368 w 380"/>
                  <a:gd name="T29" fmla="*/ 410 h 624"/>
                  <a:gd name="T30" fmla="*/ 360 w 380"/>
                  <a:gd name="T31" fmla="*/ 388 h 624"/>
                  <a:gd name="T32" fmla="*/ 360 w 380"/>
                  <a:gd name="T33" fmla="*/ 358 h 624"/>
                  <a:gd name="T34" fmla="*/ 376 w 380"/>
                  <a:gd name="T35" fmla="*/ 338 h 624"/>
                  <a:gd name="T36" fmla="*/ 364 w 380"/>
                  <a:gd name="T37" fmla="*/ 332 h 624"/>
                  <a:gd name="T38" fmla="*/ 366 w 380"/>
                  <a:gd name="T39" fmla="*/ 320 h 624"/>
                  <a:gd name="T40" fmla="*/ 348 w 380"/>
                  <a:gd name="T41" fmla="*/ 294 h 624"/>
                  <a:gd name="T42" fmla="*/ 264 w 380"/>
                  <a:gd name="T43" fmla="*/ 0 h 624"/>
                  <a:gd name="T44" fmla="*/ 0 w 380"/>
                  <a:gd name="T45" fmla="*/ 22 h 624"/>
                  <a:gd name="T46" fmla="*/ 12 w 380"/>
                  <a:gd name="T47" fmla="*/ 36 h 624"/>
                  <a:gd name="T48" fmla="*/ 20 w 380"/>
                  <a:gd name="T49" fmla="*/ 610 h 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0" h="624">
                    <a:moveTo>
                      <a:pt x="20" y="610"/>
                    </a:moveTo>
                    <a:lnTo>
                      <a:pt x="36" y="610"/>
                    </a:lnTo>
                    <a:lnTo>
                      <a:pt x="44" y="606"/>
                    </a:lnTo>
                    <a:lnTo>
                      <a:pt x="56" y="540"/>
                    </a:lnTo>
                    <a:lnTo>
                      <a:pt x="70" y="604"/>
                    </a:lnTo>
                    <a:lnTo>
                      <a:pt x="64" y="616"/>
                    </a:lnTo>
                    <a:lnTo>
                      <a:pt x="68" y="624"/>
                    </a:lnTo>
                    <a:lnTo>
                      <a:pt x="126" y="604"/>
                    </a:lnTo>
                    <a:lnTo>
                      <a:pt x="122" y="584"/>
                    </a:lnTo>
                    <a:lnTo>
                      <a:pt x="126" y="568"/>
                    </a:lnTo>
                    <a:lnTo>
                      <a:pt x="100" y="544"/>
                    </a:lnTo>
                    <a:lnTo>
                      <a:pt x="100" y="526"/>
                    </a:lnTo>
                    <a:lnTo>
                      <a:pt x="380" y="500"/>
                    </a:lnTo>
                    <a:lnTo>
                      <a:pt x="368" y="480"/>
                    </a:lnTo>
                    <a:lnTo>
                      <a:pt x="368" y="410"/>
                    </a:lnTo>
                    <a:lnTo>
                      <a:pt x="360" y="388"/>
                    </a:lnTo>
                    <a:lnTo>
                      <a:pt x="360" y="358"/>
                    </a:lnTo>
                    <a:lnTo>
                      <a:pt x="376" y="338"/>
                    </a:lnTo>
                    <a:lnTo>
                      <a:pt x="364" y="332"/>
                    </a:lnTo>
                    <a:lnTo>
                      <a:pt x="366" y="320"/>
                    </a:lnTo>
                    <a:lnTo>
                      <a:pt x="348" y="294"/>
                    </a:lnTo>
                    <a:lnTo>
                      <a:pt x="264" y="0"/>
                    </a:lnTo>
                    <a:lnTo>
                      <a:pt x="0" y="22"/>
                    </a:lnTo>
                    <a:lnTo>
                      <a:pt x="12" y="36"/>
                    </a:lnTo>
                    <a:lnTo>
                      <a:pt x="20" y="61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99">
                <a:extLst>
                  <a:ext uri="{FF2B5EF4-FFF2-40B4-BE49-F238E27FC236}">
                    <a16:creationId xmlns:a16="http://schemas.microsoft.com/office/drawing/2014/main" id="{58698464-2C83-F2EB-FE54-2627AADD0E16}"/>
                  </a:ext>
                </a:extLst>
              </p:cNvPr>
              <p:cNvSpPr>
                <a:spLocks/>
              </p:cNvSpPr>
              <p:nvPr/>
            </p:nvSpPr>
            <p:spPr bwMode="auto">
              <a:xfrm>
                <a:off x="2861" y="2437"/>
                <a:ext cx="504" cy="458"/>
              </a:xfrm>
              <a:custGeom>
                <a:avLst/>
                <a:gdLst>
                  <a:gd name="T0" fmla="*/ 364 w 504"/>
                  <a:gd name="T1" fmla="*/ 4 h 458"/>
                  <a:gd name="T2" fmla="*/ 0 w 504"/>
                  <a:gd name="T3" fmla="*/ 14 h 458"/>
                  <a:gd name="T4" fmla="*/ 16 w 504"/>
                  <a:gd name="T5" fmla="*/ 378 h 458"/>
                  <a:gd name="T6" fmla="*/ 24 w 504"/>
                  <a:gd name="T7" fmla="*/ 388 h 458"/>
                  <a:gd name="T8" fmla="*/ 46 w 504"/>
                  <a:gd name="T9" fmla="*/ 384 h 458"/>
                  <a:gd name="T10" fmla="*/ 60 w 504"/>
                  <a:gd name="T11" fmla="*/ 390 h 458"/>
                  <a:gd name="T12" fmla="*/ 62 w 504"/>
                  <a:gd name="T13" fmla="*/ 458 h 458"/>
                  <a:gd name="T14" fmla="*/ 368 w 504"/>
                  <a:gd name="T15" fmla="*/ 450 h 458"/>
                  <a:gd name="T16" fmla="*/ 366 w 504"/>
                  <a:gd name="T17" fmla="*/ 436 h 458"/>
                  <a:gd name="T18" fmla="*/ 372 w 504"/>
                  <a:gd name="T19" fmla="*/ 430 h 458"/>
                  <a:gd name="T20" fmla="*/ 372 w 504"/>
                  <a:gd name="T21" fmla="*/ 418 h 458"/>
                  <a:gd name="T22" fmla="*/ 364 w 504"/>
                  <a:gd name="T23" fmla="*/ 412 h 458"/>
                  <a:gd name="T24" fmla="*/ 368 w 504"/>
                  <a:gd name="T25" fmla="*/ 392 h 458"/>
                  <a:gd name="T26" fmla="*/ 356 w 504"/>
                  <a:gd name="T27" fmla="*/ 382 h 458"/>
                  <a:gd name="T28" fmla="*/ 364 w 504"/>
                  <a:gd name="T29" fmla="*/ 378 h 458"/>
                  <a:gd name="T30" fmla="*/ 364 w 504"/>
                  <a:gd name="T31" fmla="*/ 372 h 458"/>
                  <a:gd name="T32" fmla="*/ 356 w 504"/>
                  <a:gd name="T33" fmla="*/ 366 h 458"/>
                  <a:gd name="T34" fmla="*/ 372 w 504"/>
                  <a:gd name="T35" fmla="*/ 350 h 458"/>
                  <a:gd name="T36" fmla="*/ 376 w 504"/>
                  <a:gd name="T37" fmla="*/ 332 h 458"/>
                  <a:gd name="T38" fmla="*/ 370 w 504"/>
                  <a:gd name="T39" fmla="*/ 326 h 458"/>
                  <a:gd name="T40" fmla="*/ 390 w 504"/>
                  <a:gd name="T41" fmla="*/ 318 h 458"/>
                  <a:gd name="T42" fmla="*/ 390 w 504"/>
                  <a:gd name="T43" fmla="*/ 310 h 458"/>
                  <a:gd name="T44" fmla="*/ 382 w 504"/>
                  <a:gd name="T45" fmla="*/ 304 h 458"/>
                  <a:gd name="T46" fmla="*/ 392 w 504"/>
                  <a:gd name="T47" fmla="*/ 298 h 458"/>
                  <a:gd name="T48" fmla="*/ 394 w 504"/>
                  <a:gd name="T49" fmla="*/ 288 h 458"/>
                  <a:gd name="T50" fmla="*/ 400 w 504"/>
                  <a:gd name="T51" fmla="*/ 288 h 458"/>
                  <a:gd name="T52" fmla="*/ 400 w 504"/>
                  <a:gd name="T53" fmla="*/ 276 h 458"/>
                  <a:gd name="T54" fmla="*/ 420 w 504"/>
                  <a:gd name="T55" fmla="*/ 268 h 458"/>
                  <a:gd name="T56" fmla="*/ 416 w 504"/>
                  <a:gd name="T57" fmla="*/ 242 h 458"/>
                  <a:gd name="T58" fmla="*/ 420 w 504"/>
                  <a:gd name="T59" fmla="*/ 228 h 458"/>
                  <a:gd name="T60" fmla="*/ 430 w 504"/>
                  <a:gd name="T61" fmla="*/ 228 h 458"/>
                  <a:gd name="T62" fmla="*/ 430 w 504"/>
                  <a:gd name="T63" fmla="*/ 218 h 458"/>
                  <a:gd name="T64" fmla="*/ 448 w 504"/>
                  <a:gd name="T65" fmla="*/ 204 h 458"/>
                  <a:gd name="T66" fmla="*/ 444 w 504"/>
                  <a:gd name="T67" fmla="*/ 192 h 458"/>
                  <a:gd name="T68" fmla="*/ 454 w 504"/>
                  <a:gd name="T69" fmla="*/ 186 h 458"/>
                  <a:gd name="T70" fmla="*/ 456 w 504"/>
                  <a:gd name="T71" fmla="*/ 178 h 458"/>
                  <a:gd name="T72" fmla="*/ 466 w 504"/>
                  <a:gd name="T73" fmla="*/ 176 h 458"/>
                  <a:gd name="T74" fmla="*/ 462 w 504"/>
                  <a:gd name="T75" fmla="*/ 148 h 458"/>
                  <a:gd name="T76" fmla="*/ 472 w 504"/>
                  <a:gd name="T77" fmla="*/ 126 h 458"/>
                  <a:gd name="T78" fmla="*/ 480 w 504"/>
                  <a:gd name="T79" fmla="*/ 124 h 458"/>
                  <a:gd name="T80" fmla="*/ 476 w 504"/>
                  <a:gd name="T81" fmla="*/ 116 h 458"/>
                  <a:gd name="T82" fmla="*/ 482 w 504"/>
                  <a:gd name="T83" fmla="*/ 110 h 458"/>
                  <a:gd name="T84" fmla="*/ 476 w 504"/>
                  <a:gd name="T85" fmla="*/ 100 h 458"/>
                  <a:gd name="T86" fmla="*/ 496 w 504"/>
                  <a:gd name="T87" fmla="*/ 88 h 458"/>
                  <a:gd name="T88" fmla="*/ 498 w 504"/>
                  <a:gd name="T89" fmla="*/ 84 h 458"/>
                  <a:gd name="T90" fmla="*/ 492 w 504"/>
                  <a:gd name="T91" fmla="*/ 78 h 458"/>
                  <a:gd name="T92" fmla="*/ 504 w 504"/>
                  <a:gd name="T93" fmla="*/ 76 h 458"/>
                  <a:gd name="T94" fmla="*/ 496 w 504"/>
                  <a:gd name="T95" fmla="*/ 64 h 458"/>
                  <a:gd name="T96" fmla="*/ 430 w 504"/>
                  <a:gd name="T97" fmla="*/ 66 h 458"/>
                  <a:gd name="T98" fmla="*/ 460 w 504"/>
                  <a:gd name="T99" fmla="*/ 28 h 458"/>
                  <a:gd name="T100" fmla="*/ 460 w 504"/>
                  <a:gd name="T101" fmla="*/ 18 h 458"/>
                  <a:gd name="T102" fmla="*/ 450 w 504"/>
                  <a:gd name="T103" fmla="*/ 0 h 458"/>
                  <a:gd name="T104" fmla="*/ 364 w 504"/>
                  <a:gd name="T105" fmla="*/ 4 h 4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4" h="458">
                    <a:moveTo>
                      <a:pt x="364" y="4"/>
                    </a:moveTo>
                    <a:lnTo>
                      <a:pt x="0" y="14"/>
                    </a:lnTo>
                    <a:lnTo>
                      <a:pt x="16" y="378"/>
                    </a:lnTo>
                    <a:lnTo>
                      <a:pt x="24" y="388"/>
                    </a:lnTo>
                    <a:lnTo>
                      <a:pt x="46" y="384"/>
                    </a:lnTo>
                    <a:lnTo>
                      <a:pt x="60" y="390"/>
                    </a:lnTo>
                    <a:lnTo>
                      <a:pt x="62" y="458"/>
                    </a:lnTo>
                    <a:lnTo>
                      <a:pt x="368" y="450"/>
                    </a:lnTo>
                    <a:lnTo>
                      <a:pt x="366" y="436"/>
                    </a:lnTo>
                    <a:lnTo>
                      <a:pt x="372" y="430"/>
                    </a:lnTo>
                    <a:lnTo>
                      <a:pt x="372" y="418"/>
                    </a:lnTo>
                    <a:lnTo>
                      <a:pt x="364" y="412"/>
                    </a:lnTo>
                    <a:lnTo>
                      <a:pt x="368" y="392"/>
                    </a:lnTo>
                    <a:lnTo>
                      <a:pt x="356" y="382"/>
                    </a:lnTo>
                    <a:lnTo>
                      <a:pt x="364" y="378"/>
                    </a:lnTo>
                    <a:lnTo>
                      <a:pt x="364" y="372"/>
                    </a:lnTo>
                    <a:lnTo>
                      <a:pt x="356" y="366"/>
                    </a:lnTo>
                    <a:lnTo>
                      <a:pt x="372" y="350"/>
                    </a:lnTo>
                    <a:lnTo>
                      <a:pt x="376" y="332"/>
                    </a:lnTo>
                    <a:lnTo>
                      <a:pt x="370" y="326"/>
                    </a:lnTo>
                    <a:lnTo>
                      <a:pt x="390" y="318"/>
                    </a:lnTo>
                    <a:lnTo>
                      <a:pt x="390" y="310"/>
                    </a:lnTo>
                    <a:lnTo>
                      <a:pt x="382" y="304"/>
                    </a:lnTo>
                    <a:lnTo>
                      <a:pt x="392" y="298"/>
                    </a:lnTo>
                    <a:lnTo>
                      <a:pt x="394" y="288"/>
                    </a:lnTo>
                    <a:lnTo>
                      <a:pt x="400" y="288"/>
                    </a:lnTo>
                    <a:lnTo>
                      <a:pt x="400" y="276"/>
                    </a:lnTo>
                    <a:lnTo>
                      <a:pt x="420" y="268"/>
                    </a:lnTo>
                    <a:lnTo>
                      <a:pt x="416" y="242"/>
                    </a:lnTo>
                    <a:lnTo>
                      <a:pt x="420" y="228"/>
                    </a:lnTo>
                    <a:lnTo>
                      <a:pt x="430" y="228"/>
                    </a:lnTo>
                    <a:lnTo>
                      <a:pt x="430" y="218"/>
                    </a:lnTo>
                    <a:lnTo>
                      <a:pt x="448" y="204"/>
                    </a:lnTo>
                    <a:lnTo>
                      <a:pt x="444" y="192"/>
                    </a:lnTo>
                    <a:lnTo>
                      <a:pt x="454" y="186"/>
                    </a:lnTo>
                    <a:lnTo>
                      <a:pt x="456" y="178"/>
                    </a:lnTo>
                    <a:lnTo>
                      <a:pt x="466" y="176"/>
                    </a:lnTo>
                    <a:lnTo>
                      <a:pt x="462" y="148"/>
                    </a:lnTo>
                    <a:lnTo>
                      <a:pt x="472" y="126"/>
                    </a:lnTo>
                    <a:lnTo>
                      <a:pt x="480" y="124"/>
                    </a:lnTo>
                    <a:lnTo>
                      <a:pt x="476" y="116"/>
                    </a:lnTo>
                    <a:lnTo>
                      <a:pt x="482" y="110"/>
                    </a:lnTo>
                    <a:lnTo>
                      <a:pt x="476" y="100"/>
                    </a:lnTo>
                    <a:lnTo>
                      <a:pt x="496" y="88"/>
                    </a:lnTo>
                    <a:lnTo>
                      <a:pt x="498" y="84"/>
                    </a:lnTo>
                    <a:lnTo>
                      <a:pt x="492" y="78"/>
                    </a:lnTo>
                    <a:lnTo>
                      <a:pt x="504" y="76"/>
                    </a:lnTo>
                    <a:lnTo>
                      <a:pt x="496" y="64"/>
                    </a:lnTo>
                    <a:lnTo>
                      <a:pt x="430" y="66"/>
                    </a:lnTo>
                    <a:lnTo>
                      <a:pt x="460" y="28"/>
                    </a:lnTo>
                    <a:lnTo>
                      <a:pt x="460" y="18"/>
                    </a:lnTo>
                    <a:lnTo>
                      <a:pt x="450" y="0"/>
                    </a:lnTo>
                    <a:lnTo>
                      <a:pt x="364" y="4"/>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200">
                <a:extLst>
                  <a:ext uri="{FF2B5EF4-FFF2-40B4-BE49-F238E27FC236}">
                    <a16:creationId xmlns:a16="http://schemas.microsoft.com/office/drawing/2014/main" id="{840F8470-6421-3696-4588-505D1028F212}"/>
                  </a:ext>
                </a:extLst>
              </p:cNvPr>
              <p:cNvSpPr>
                <a:spLocks/>
              </p:cNvSpPr>
              <p:nvPr/>
            </p:nvSpPr>
            <p:spPr bwMode="auto">
              <a:xfrm>
                <a:off x="2118" y="1978"/>
                <a:ext cx="743" cy="409"/>
              </a:xfrm>
              <a:custGeom>
                <a:avLst/>
                <a:gdLst>
                  <a:gd name="T0" fmla="*/ 645 w 743"/>
                  <a:gd name="T1" fmla="*/ 24 h 409"/>
                  <a:gd name="T2" fmla="*/ 28 w 743"/>
                  <a:gd name="T3" fmla="*/ 0 h 409"/>
                  <a:gd name="T4" fmla="*/ 0 w 743"/>
                  <a:gd name="T5" fmla="*/ 383 h 409"/>
                  <a:gd name="T6" fmla="*/ 743 w 743"/>
                  <a:gd name="T7" fmla="*/ 409 h 409"/>
                  <a:gd name="T8" fmla="*/ 741 w 743"/>
                  <a:gd name="T9" fmla="*/ 136 h 409"/>
                  <a:gd name="T10" fmla="*/ 721 w 743"/>
                  <a:gd name="T11" fmla="*/ 130 h 409"/>
                  <a:gd name="T12" fmla="*/ 713 w 743"/>
                  <a:gd name="T13" fmla="*/ 108 h 409"/>
                  <a:gd name="T14" fmla="*/ 693 w 743"/>
                  <a:gd name="T15" fmla="*/ 86 h 409"/>
                  <a:gd name="T16" fmla="*/ 707 w 743"/>
                  <a:gd name="T17" fmla="*/ 62 h 409"/>
                  <a:gd name="T18" fmla="*/ 717 w 743"/>
                  <a:gd name="T19" fmla="*/ 62 h 409"/>
                  <a:gd name="T20" fmla="*/ 709 w 743"/>
                  <a:gd name="T21" fmla="*/ 42 h 409"/>
                  <a:gd name="T22" fmla="*/ 693 w 743"/>
                  <a:gd name="T23" fmla="*/ 46 h 409"/>
                  <a:gd name="T24" fmla="*/ 663 w 743"/>
                  <a:gd name="T25" fmla="*/ 24 h 409"/>
                  <a:gd name="T26" fmla="*/ 645 w 743"/>
                  <a:gd name="T27" fmla="*/ 24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3" h="409">
                    <a:moveTo>
                      <a:pt x="645" y="24"/>
                    </a:moveTo>
                    <a:lnTo>
                      <a:pt x="28" y="0"/>
                    </a:lnTo>
                    <a:lnTo>
                      <a:pt x="0" y="383"/>
                    </a:lnTo>
                    <a:lnTo>
                      <a:pt x="743" y="409"/>
                    </a:lnTo>
                    <a:lnTo>
                      <a:pt x="741" y="136"/>
                    </a:lnTo>
                    <a:lnTo>
                      <a:pt x="721" y="130"/>
                    </a:lnTo>
                    <a:lnTo>
                      <a:pt x="713" y="108"/>
                    </a:lnTo>
                    <a:lnTo>
                      <a:pt x="693" y="86"/>
                    </a:lnTo>
                    <a:lnTo>
                      <a:pt x="707" y="62"/>
                    </a:lnTo>
                    <a:lnTo>
                      <a:pt x="717" y="62"/>
                    </a:lnTo>
                    <a:lnTo>
                      <a:pt x="709" y="42"/>
                    </a:lnTo>
                    <a:lnTo>
                      <a:pt x="693" y="46"/>
                    </a:lnTo>
                    <a:lnTo>
                      <a:pt x="663" y="24"/>
                    </a:lnTo>
                    <a:lnTo>
                      <a:pt x="645" y="2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201">
                <a:extLst>
                  <a:ext uri="{FF2B5EF4-FFF2-40B4-BE49-F238E27FC236}">
                    <a16:creationId xmlns:a16="http://schemas.microsoft.com/office/drawing/2014/main" id="{3AAF2425-FE19-AB1A-61C2-DBF87ACB9210}"/>
                  </a:ext>
                </a:extLst>
              </p:cNvPr>
              <p:cNvSpPr>
                <a:spLocks/>
              </p:cNvSpPr>
              <p:nvPr/>
            </p:nvSpPr>
            <p:spPr bwMode="auto">
              <a:xfrm>
                <a:off x="2670" y="1554"/>
                <a:ext cx="607" cy="400"/>
              </a:xfrm>
              <a:custGeom>
                <a:avLst/>
                <a:gdLst>
                  <a:gd name="T0" fmla="*/ 499 w 607"/>
                  <a:gd name="T1" fmla="*/ 0 h 400"/>
                  <a:gd name="T2" fmla="*/ 551 w 607"/>
                  <a:gd name="T3" fmla="*/ 106 h 400"/>
                  <a:gd name="T4" fmla="*/ 557 w 607"/>
                  <a:gd name="T5" fmla="*/ 130 h 400"/>
                  <a:gd name="T6" fmla="*/ 581 w 607"/>
                  <a:gd name="T7" fmla="*/ 156 h 400"/>
                  <a:gd name="T8" fmla="*/ 607 w 607"/>
                  <a:gd name="T9" fmla="*/ 188 h 400"/>
                  <a:gd name="T10" fmla="*/ 593 w 607"/>
                  <a:gd name="T11" fmla="*/ 220 h 400"/>
                  <a:gd name="T12" fmla="*/ 559 w 607"/>
                  <a:gd name="T13" fmla="*/ 258 h 400"/>
                  <a:gd name="T14" fmla="*/ 521 w 607"/>
                  <a:gd name="T15" fmla="*/ 288 h 400"/>
                  <a:gd name="T16" fmla="*/ 537 w 607"/>
                  <a:gd name="T17" fmla="*/ 322 h 400"/>
                  <a:gd name="T18" fmla="*/ 521 w 607"/>
                  <a:gd name="T19" fmla="*/ 360 h 400"/>
                  <a:gd name="T20" fmla="*/ 499 w 607"/>
                  <a:gd name="T21" fmla="*/ 394 h 400"/>
                  <a:gd name="T22" fmla="*/ 463 w 607"/>
                  <a:gd name="T23" fmla="*/ 370 h 400"/>
                  <a:gd name="T24" fmla="*/ 77 w 607"/>
                  <a:gd name="T25" fmla="*/ 368 h 400"/>
                  <a:gd name="T26" fmla="*/ 73 w 607"/>
                  <a:gd name="T27" fmla="*/ 340 h 400"/>
                  <a:gd name="T28" fmla="*/ 71 w 607"/>
                  <a:gd name="T29" fmla="*/ 302 h 400"/>
                  <a:gd name="T30" fmla="*/ 69 w 607"/>
                  <a:gd name="T31" fmla="*/ 286 h 400"/>
                  <a:gd name="T32" fmla="*/ 65 w 607"/>
                  <a:gd name="T33" fmla="*/ 266 h 400"/>
                  <a:gd name="T34" fmla="*/ 57 w 607"/>
                  <a:gd name="T35" fmla="*/ 254 h 400"/>
                  <a:gd name="T36" fmla="*/ 47 w 607"/>
                  <a:gd name="T37" fmla="*/ 238 h 400"/>
                  <a:gd name="T38" fmla="*/ 43 w 607"/>
                  <a:gd name="T39" fmla="*/ 210 h 400"/>
                  <a:gd name="T40" fmla="*/ 35 w 607"/>
                  <a:gd name="T41" fmla="*/ 192 h 400"/>
                  <a:gd name="T42" fmla="*/ 27 w 607"/>
                  <a:gd name="T43" fmla="*/ 174 h 400"/>
                  <a:gd name="T44" fmla="*/ 21 w 607"/>
                  <a:gd name="T45" fmla="*/ 150 h 400"/>
                  <a:gd name="T46" fmla="*/ 14 w 607"/>
                  <a:gd name="T47" fmla="*/ 132 h 400"/>
                  <a:gd name="T48" fmla="*/ 10 w 607"/>
                  <a:gd name="T49" fmla="*/ 118 h 400"/>
                  <a:gd name="T50" fmla="*/ 0 w 607"/>
                  <a:gd name="T51" fmla="*/ 102 h 400"/>
                  <a:gd name="T52" fmla="*/ 14 w 607"/>
                  <a:gd name="T53" fmla="*/ 70 h 400"/>
                  <a:gd name="T54" fmla="*/ 16 w 607"/>
                  <a:gd name="T55" fmla="*/ 42 h 400"/>
                  <a:gd name="T56" fmla="*/ 10 w 607"/>
                  <a:gd name="T57" fmla="*/ 38 h 400"/>
                  <a:gd name="T58" fmla="*/ 12 w 607"/>
                  <a:gd name="T59" fmla="*/ 32 h 400"/>
                  <a:gd name="T60" fmla="*/ 6 w 607"/>
                  <a:gd name="T61" fmla="*/ 14 h 400"/>
                  <a:gd name="T62" fmla="*/ 47 w 607"/>
                  <a:gd name="T63" fmla="*/ 6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7" h="400">
                    <a:moveTo>
                      <a:pt x="47" y="6"/>
                    </a:moveTo>
                    <a:lnTo>
                      <a:pt x="499" y="0"/>
                    </a:lnTo>
                    <a:lnTo>
                      <a:pt x="519" y="96"/>
                    </a:lnTo>
                    <a:lnTo>
                      <a:pt x="551" y="106"/>
                    </a:lnTo>
                    <a:lnTo>
                      <a:pt x="557" y="118"/>
                    </a:lnTo>
                    <a:lnTo>
                      <a:pt x="557" y="130"/>
                    </a:lnTo>
                    <a:lnTo>
                      <a:pt x="577" y="142"/>
                    </a:lnTo>
                    <a:lnTo>
                      <a:pt x="581" y="156"/>
                    </a:lnTo>
                    <a:lnTo>
                      <a:pt x="603" y="172"/>
                    </a:lnTo>
                    <a:lnTo>
                      <a:pt x="607" y="188"/>
                    </a:lnTo>
                    <a:lnTo>
                      <a:pt x="603" y="210"/>
                    </a:lnTo>
                    <a:lnTo>
                      <a:pt x="593" y="220"/>
                    </a:lnTo>
                    <a:lnTo>
                      <a:pt x="589" y="240"/>
                    </a:lnTo>
                    <a:lnTo>
                      <a:pt x="559" y="258"/>
                    </a:lnTo>
                    <a:lnTo>
                      <a:pt x="525" y="266"/>
                    </a:lnTo>
                    <a:lnTo>
                      <a:pt x="521" y="288"/>
                    </a:lnTo>
                    <a:lnTo>
                      <a:pt x="535" y="304"/>
                    </a:lnTo>
                    <a:lnTo>
                      <a:pt x="537" y="322"/>
                    </a:lnTo>
                    <a:lnTo>
                      <a:pt x="525" y="338"/>
                    </a:lnTo>
                    <a:lnTo>
                      <a:pt x="521" y="360"/>
                    </a:lnTo>
                    <a:lnTo>
                      <a:pt x="495" y="374"/>
                    </a:lnTo>
                    <a:lnTo>
                      <a:pt x="499" y="394"/>
                    </a:lnTo>
                    <a:lnTo>
                      <a:pt x="491" y="400"/>
                    </a:lnTo>
                    <a:lnTo>
                      <a:pt x="463" y="370"/>
                    </a:lnTo>
                    <a:lnTo>
                      <a:pt x="79" y="376"/>
                    </a:lnTo>
                    <a:lnTo>
                      <a:pt x="77" y="368"/>
                    </a:lnTo>
                    <a:lnTo>
                      <a:pt x="69" y="360"/>
                    </a:lnTo>
                    <a:lnTo>
                      <a:pt x="73" y="340"/>
                    </a:lnTo>
                    <a:lnTo>
                      <a:pt x="69" y="318"/>
                    </a:lnTo>
                    <a:lnTo>
                      <a:pt x="71" y="302"/>
                    </a:lnTo>
                    <a:lnTo>
                      <a:pt x="63" y="298"/>
                    </a:lnTo>
                    <a:lnTo>
                      <a:pt x="69" y="286"/>
                    </a:lnTo>
                    <a:lnTo>
                      <a:pt x="61" y="282"/>
                    </a:lnTo>
                    <a:lnTo>
                      <a:pt x="65" y="266"/>
                    </a:lnTo>
                    <a:lnTo>
                      <a:pt x="57" y="264"/>
                    </a:lnTo>
                    <a:lnTo>
                      <a:pt x="57" y="254"/>
                    </a:lnTo>
                    <a:lnTo>
                      <a:pt x="49" y="256"/>
                    </a:lnTo>
                    <a:lnTo>
                      <a:pt x="47" y="238"/>
                    </a:lnTo>
                    <a:lnTo>
                      <a:pt x="51" y="224"/>
                    </a:lnTo>
                    <a:lnTo>
                      <a:pt x="43" y="210"/>
                    </a:lnTo>
                    <a:lnTo>
                      <a:pt x="45" y="200"/>
                    </a:lnTo>
                    <a:lnTo>
                      <a:pt x="35" y="192"/>
                    </a:lnTo>
                    <a:lnTo>
                      <a:pt x="33" y="184"/>
                    </a:lnTo>
                    <a:lnTo>
                      <a:pt x="27" y="174"/>
                    </a:lnTo>
                    <a:lnTo>
                      <a:pt x="27" y="162"/>
                    </a:lnTo>
                    <a:lnTo>
                      <a:pt x="21" y="150"/>
                    </a:lnTo>
                    <a:lnTo>
                      <a:pt x="21" y="134"/>
                    </a:lnTo>
                    <a:lnTo>
                      <a:pt x="14" y="132"/>
                    </a:lnTo>
                    <a:lnTo>
                      <a:pt x="14" y="126"/>
                    </a:lnTo>
                    <a:lnTo>
                      <a:pt x="10" y="118"/>
                    </a:lnTo>
                    <a:lnTo>
                      <a:pt x="12" y="114"/>
                    </a:lnTo>
                    <a:lnTo>
                      <a:pt x="0" y="102"/>
                    </a:lnTo>
                    <a:lnTo>
                      <a:pt x="14" y="70"/>
                    </a:lnTo>
                    <a:lnTo>
                      <a:pt x="18" y="54"/>
                    </a:lnTo>
                    <a:lnTo>
                      <a:pt x="16" y="42"/>
                    </a:lnTo>
                    <a:lnTo>
                      <a:pt x="8" y="40"/>
                    </a:lnTo>
                    <a:lnTo>
                      <a:pt x="10" y="38"/>
                    </a:lnTo>
                    <a:lnTo>
                      <a:pt x="6" y="34"/>
                    </a:lnTo>
                    <a:lnTo>
                      <a:pt x="12" y="32"/>
                    </a:lnTo>
                    <a:lnTo>
                      <a:pt x="12" y="22"/>
                    </a:lnTo>
                    <a:lnTo>
                      <a:pt x="6" y="14"/>
                    </a:lnTo>
                    <a:lnTo>
                      <a:pt x="6" y="6"/>
                    </a:lnTo>
                    <a:lnTo>
                      <a:pt x="47" y="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202">
                <a:extLst>
                  <a:ext uri="{FF2B5EF4-FFF2-40B4-BE49-F238E27FC236}">
                    <a16:creationId xmlns:a16="http://schemas.microsoft.com/office/drawing/2014/main" id="{0BAABFD3-6F50-1328-CFC4-B3BBDA3E7186}"/>
                  </a:ext>
                </a:extLst>
              </p:cNvPr>
              <p:cNvSpPr>
                <a:spLocks/>
              </p:cNvSpPr>
              <p:nvPr/>
            </p:nvSpPr>
            <p:spPr bwMode="auto">
              <a:xfrm>
                <a:off x="1310" y="2283"/>
                <a:ext cx="710" cy="724"/>
              </a:xfrm>
              <a:custGeom>
                <a:avLst/>
                <a:gdLst>
                  <a:gd name="T0" fmla="*/ 270 w 710"/>
                  <a:gd name="T1" fmla="*/ 686 h 724"/>
                  <a:gd name="T2" fmla="*/ 266 w 710"/>
                  <a:gd name="T3" fmla="*/ 664 h 724"/>
                  <a:gd name="T4" fmla="*/ 650 w 710"/>
                  <a:gd name="T5" fmla="*/ 704 h 724"/>
                  <a:gd name="T6" fmla="*/ 698 w 710"/>
                  <a:gd name="T7" fmla="*/ 134 h 724"/>
                  <a:gd name="T8" fmla="*/ 704 w 710"/>
                  <a:gd name="T9" fmla="*/ 134 h 724"/>
                  <a:gd name="T10" fmla="*/ 710 w 710"/>
                  <a:gd name="T11" fmla="*/ 70 h 724"/>
                  <a:gd name="T12" fmla="*/ 600 w 710"/>
                  <a:gd name="T13" fmla="*/ 60 h 724"/>
                  <a:gd name="T14" fmla="*/ 106 w 710"/>
                  <a:gd name="T15" fmla="*/ 0 h 724"/>
                  <a:gd name="T16" fmla="*/ 0 w 710"/>
                  <a:gd name="T17" fmla="*/ 712 h 724"/>
                  <a:gd name="T18" fmla="*/ 86 w 710"/>
                  <a:gd name="T19" fmla="*/ 724 h 724"/>
                  <a:gd name="T20" fmla="*/ 94 w 710"/>
                  <a:gd name="T21" fmla="*/ 664 h 724"/>
                  <a:gd name="T22" fmla="*/ 270 w 710"/>
                  <a:gd name="T23" fmla="*/ 686 h 7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0" h="724">
                    <a:moveTo>
                      <a:pt x="270" y="686"/>
                    </a:moveTo>
                    <a:lnTo>
                      <a:pt x="266" y="664"/>
                    </a:lnTo>
                    <a:lnTo>
                      <a:pt x="650" y="704"/>
                    </a:lnTo>
                    <a:lnTo>
                      <a:pt x="698" y="134"/>
                    </a:lnTo>
                    <a:lnTo>
                      <a:pt x="704" y="134"/>
                    </a:lnTo>
                    <a:lnTo>
                      <a:pt x="710" y="70"/>
                    </a:lnTo>
                    <a:lnTo>
                      <a:pt x="600" y="60"/>
                    </a:lnTo>
                    <a:lnTo>
                      <a:pt x="106" y="0"/>
                    </a:lnTo>
                    <a:lnTo>
                      <a:pt x="0" y="712"/>
                    </a:lnTo>
                    <a:lnTo>
                      <a:pt x="86" y="724"/>
                    </a:lnTo>
                    <a:lnTo>
                      <a:pt x="94" y="664"/>
                    </a:lnTo>
                    <a:lnTo>
                      <a:pt x="270" y="68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207">
                <a:extLst>
                  <a:ext uri="{FF2B5EF4-FFF2-40B4-BE49-F238E27FC236}">
                    <a16:creationId xmlns:a16="http://schemas.microsoft.com/office/drawing/2014/main" id="{089464BD-8A2A-C4E3-A042-A586BB19DDC9}"/>
                  </a:ext>
                </a:extLst>
              </p:cNvPr>
              <p:cNvSpPr>
                <a:spLocks/>
              </p:cNvSpPr>
              <p:nvPr/>
            </p:nvSpPr>
            <p:spPr bwMode="auto">
              <a:xfrm>
                <a:off x="62" y="1336"/>
                <a:ext cx="784" cy="1387"/>
              </a:xfrm>
              <a:custGeom>
                <a:avLst/>
                <a:gdLst>
                  <a:gd name="T0" fmla="*/ 344 w 784"/>
                  <a:gd name="T1" fmla="*/ 478 h 1387"/>
                  <a:gd name="T2" fmla="*/ 74 w 784"/>
                  <a:gd name="T3" fmla="*/ 0 h 1387"/>
                  <a:gd name="T4" fmla="*/ 40 w 784"/>
                  <a:gd name="T5" fmla="*/ 148 h 1387"/>
                  <a:gd name="T6" fmla="*/ 0 w 784"/>
                  <a:gd name="T7" fmla="*/ 200 h 1387"/>
                  <a:gd name="T8" fmla="*/ 28 w 784"/>
                  <a:gd name="T9" fmla="*/ 294 h 1387"/>
                  <a:gd name="T10" fmla="*/ 22 w 784"/>
                  <a:gd name="T11" fmla="*/ 312 h 1387"/>
                  <a:gd name="T12" fmla="*/ 46 w 784"/>
                  <a:gd name="T13" fmla="*/ 480 h 1387"/>
                  <a:gd name="T14" fmla="*/ 44 w 784"/>
                  <a:gd name="T15" fmla="*/ 510 h 1387"/>
                  <a:gd name="T16" fmla="*/ 56 w 784"/>
                  <a:gd name="T17" fmla="*/ 532 h 1387"/>
                  <a:gd name="T18" fmla="*/ 66 w 784"/>
                  <a:gd name="T19" fmla="*/ 544 h 1387"/>
                  <a:gd name="T20" fmla="*/ 80 w 784"/>
                  <a:gd name="T21" fmla="*/ 544 h 1387"/>
                  <a:gd name="T22" fmla="*/ 90 w 784"/>
                  <a:gd name="T23" fmla="*/ 516 h 1387"/>
                  <a:gd name="T24" fmla="*/ 134 w 784"/>
                  <a:gd name="T25" fmla="*/ 538 h 1387"/>
                  <a:gd name="T26" fmla="*/ 108 w 784"/>
                  <a:gd name="T27" fmla="*/ 542 h 1387"/>
                  <a:gd name="T28" fmla="*/ 96 w 784"/>
                  <a:gd name="T29" fmla="*/ 562 h 1387"/>
                  <a:gd name="T30" fmla="*/ 104 w 784"/>
                  <a:gd name="T31" fmla="*/ 608 h 1387"/>
                  <a:gd name="T32" fmla="*/ 86 w 784"/>
                  <a:gd name="T33" fmla="*/ 566 h 1387"/>
                  <a:gd name="T34" fmla="*/ 72 w 784"/>
                  <a:gd name="T35" fmla="*/ 576 h 1387"/>
                  <a:gd name="T36" fmla="*/ 80 w 784"/>
                  <a:gd name="T37" fmla="*/ 668 h 1387"/>
                  <a:gd name="T38" fmla="*/ 108 w 784"/>
                  <a:gd name="T39" fmla="*/ 700 h 1387"/>
                  <a:gd name="T40" fmla="*/ 88 w 784"/>
                  <a:gd name="T41" fmla="*/ 726 h 1387"/>
                  <a:gd name="T42" fmla="*/ 142 w 784"/>
                  <a:gd name="T43" fmla="*/ 889 h 1387"/>
                  <a:gd name="T44" fmla="*/ 148 w 784"/>
                  <a:gd name="T45" fmla="*/ 917 h 1387"/>
                  <a:gd name="T46" fmla="*/ 166 w 784"/>
                  <a:gd name="T47" fmla="*/ 945 h 1387"/>
                  <a:gd name="T48" fmla="*/ 158 w 784"/>
                  <a:gd name="T49" fmla="*/ 961 h 1387"/>
                  <a:gd name="T50" fmla="*/ 154 w 784"/>
                  <a:gd name="T51" fmla="*/ 1013 h 1387"/>
                  <a:gd name="T52" fmla="*/ 218 w 784"/>
                  <a:gd name="T53" fmla="*/ 1053 h 1387"/>
                  <a:gd name="T54" fmla="*/ 238 w 784"/>
                  <a:gd name="T55" fmla="*/ 1055 h 1387"/>
                  <a:gd name="T56" fmla="*/ 274 w 784"/>
                  <a:gd name="T57" fmla="*/ 1095 h 1387"/>
                  <a:gd name="T58" fmla="*/ 312 w 784"/>
                  <a:gd name="T59" fmla="*/ 1131 h 1387"/>
                  <a:gd name="T60" fmla="*/ 330 w 784"/>
                  <a:gd name="T61" fmla="*/ 1123 h 1387"/>
                  <a:gd name="T62" fmla="*/ 346 w 784"/>
                  <a:gd name="T63" fmla="*/ 1167 h 1387"/>
                  <a:gd name="T64" fmla="*/ 372 w 784"/>
                  <a:gd name="T65" fmla="*/ 1179 h 1387"/>
                  <a:gd name="T66" fmla="*/ 440 w 784"/>
                  <a:gd name="T67" fmla="*/ 1289 h 1387"/>
                  <a:gd name="T68" fmla="*/ 674 w 784"/>
                  <a:gd name="T69" fmla="*/ 1387 h 1387"/>
                  <a:gd name="T70" fmla="*/ 700 w 784"/>
                  <a:gd name="T71" fmla="*/ 1383 h 1387"/>
                  <a:gd name="T72" fmla="*/ 714 w 784"/>
                  <a:gd name="T73" fmla="*/ 1353 h 1387"/>
                  <a:gd name="T74" fmla="*/ 700 w 784"/>
                  <a:gd name="T75" fmla="*/ 1319 h 1387"/>
                  <a:gd name="T76" fmla="*/ 698 w 784"/>
                  <a:gd name="T77" fmla="*/ 1295 h 1387"/>
                  <a:gd name="T78" fmla="*/ 724 w 784"/>
                  <a:gd name="T79" fmla="*/ 1279 h 1387"/>
                  <a:gd name="T80" fmla="*/ 732 w 784"/>
                  <a:gd name="T81" fmla="*/ 1259 h 1387"/>
                  <a:gd name="T82" fmla="*/ 746 w 784"/>
                  <a:gd name="T83" fmla="*/ 1223 h 1387"/>
                  <a:gd name="T84" fmla="*/ 784 w 784"/>
                  <a:gd name="T85" fmla="*/ 1199 h 1387"/>
                  <a:gd name="T86" fmla="*/ 764 w 784"/>
                  <a:gd name="T87" fmla="*/ 1161 h 1387"/>
                  <a:gd name="T88" fmla="*/ 750 w 784"/>
                  <a:gd name="T89" fmla="*/ 1099 h 13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84" h="1387">
                    <a:moveTo>
                      <a:pt x="674" y="985"/>
                    </a:moveTo>
                    <a:lnTo>
                      <a:pt x="344" y="478"/>
                    </a:lnTo>
                    <a:lnTo>
                      <a:pt x="444" y="108"/>
                    </a:lnTo>
                    <a:lnTo>
                      <a:pt x="74" y="0"/>
                    </a:lnTo>
                    <a:lnTo>
                      <a:pt x="68" y="78"/>
                    </a:lnTo>
                    <a:lnTo>
                      <a:pt x="40" y="148"/>
                    </a:lnTo>
                    <a:lnTo>
                      <a:pt x="6" y="176"/>
                    </a:lnTo>
                    <a:lnTo>
                      <a:pt x="0" y="200"/>
                    </a:lnTo>
                    <a:lnTo>
                      <a:pt x="8" y="214"/>
                    </a:lnTo>
                    <a:lnTo>
                      <a:pt x="28" y="294"/>
                    </a:lnTo>
                    <a:lnTo>
                      <a:pt x="28" y="304"/>
                    </a:lnTo>
                    <a:lnTo>
                      <a:pt x="22" y="312"/>
                    </a:lnTo>
                    <a:lnTo>
                      <a:pt x="10" y="400"/>
                    </a:lnTo>
                    <a:lnTo>
                      <a:pt x="46" y="480"/>
                    </a:lnTo>
                    <a:lnTo>
                      <a:pt x="48" y="496"/>
                    </a:lnTo>
                    <a:lnTo>
                      <a:pt x="44" y="510"/>
                    </a:lnTo>
                    <a:lnTo>
                      <a:pt x="46" y="518"/>
                    </a:lnTo>
                    <a:lnTo>
                      <a:pt x="56" y="532"/>
                    </a:lnTo>
                    <a:lnTo>
                      <a:pt x="66" y="538"/>
                    </a:lnTo>
                    <a:lnTo>
                      <a:pt x="66" y="544"/>
                    </a:lnTo>
                    <a:lnTo>
                      <a:pt x="72" y="548"/>
                    </a:lnTo>
                    <a:lnTo>
                      <a:pt x="80" y="544"/>
                    </a:lnTo>
                    <a:lnTo>
                      <a:pt x="82" y="540"/>
                    </a:lnTo>
                    <a:lnTo>
                      <a:pt x="90" y="516"/>
                    </a:lnTo>
                    <a:lnTo>
                      <a:pt x="114" y="524"/>
                    </a:lnTo>
                    <a:lnTo>
                      <a:pt x="134" y="538"/>
                    </a:lnTo>
                    <a:lnTo>
                      <a:pt x="120" y="542"/>
                    </a:lnTo>
                    <a:lnTo>
                      <a:pt x="108" y="542"/>
                    </a:lnTo>
                    <a:lnTo>
                      <a:pt x="98" y="550"/>
                    </a:lnTo>
                    <a:lnTo>
                      <a:pt x="96" y="562"/>
                    </a:lnTo>
                    <a:lnTo>
                      <a:pt x="104" y="598"/>
                    </a:lnTo>
                    <a:lnTo>
                      <a:pt x="104" y="608"/>
                    </a:lnTo>
                    <a:lnTo>
                      <a:pt x="86" y="578"/>
                    </a:lnTo>
                    <a:lnTo>
                      <a:pt x="86" y="566"/>
                    </a:lnTo>
                    <a:lnTo>
                      <a:pt x="78" y="562"/>
                    </a:lnTo>
                    <a:lnTo>
                      <a:pt x="72" y="576"/>
                    </a:lnTo>
                    <a:lnTo>
                      <a:pt x="70" y="646"/>
                    </a:lnTo>
                    <a:lnTo>
                      <a:pt x="80" y="668"/>
                    </a:lnTo>
                    <a:lnTo>
                      <a:pt x="102" y="680"/>
                    </a:lnTo>
                    <a:lnTo>
                      <a:pt x="108" y="700"/>
                    </a:lnTo>
                    <a:lnTo>
                      <a:pt x="102" y="720"/>
                    </a:lnTo>
                    <a:lnTo>
                      <a:pt x="88" y="726"/>
                    </a:lnTo>
                    <a:lnTo>
                      <a:pt x="82" y="750"/>
                    </a:lnTo>
                    <a:lnTo>
                      <a:pt x="142" y="889"/>
                    </a:lnTo>
                    <a:lnTo>
                      <a:pt x="152" y="897"/>
                    </a:lnTo>
                    <a:lnTo>
                      <a:pt x="148" y="917"/>
                    </a:lnTo>
                    <a:lnTo>
                      <a:pt x="160" y="929"/>
                    </a:lnTo>
                    <a:lnTo>
                      <a:pt x="166" y="945"/>
                    </a:lnTo>
                    <a:lnTo>
                      <a:pt x="166" y="949"/>
                    </a:lnTo>
                    <a:lnTo>
                      <a:pt x="158" y="961"/>
                    </a:lnTo>
                    <a:lnTo>
                      <a:pt x="152" y="1005"/>
                    </a:lnTo>
                    <a:lnTo>
                      <a:pt x="154" y="1013"/>
                    </a:lnTo>
                    <a:lnTo>
                      <a:pt x="198" y="1035"/>
                    </a:lnTo>
                    <a:lnTo>
                      <a:pt x="218" y="1053"/>
                    </a:lnTo>
                    <a:lnTo>
                      <a:pt x="228" y="1051"/>
                    </a:lnTo>
                    <a:lnTo>
                      <a:pt x="238" y="1055"/>
                    </a:lnTo>
                    <a:lnTo>
                      <a:pt x="268" y="1081"/>
                    </a:lnTo>
                    <a:lnTo>
                      <a:pt x="274" y="1095"/>
                    </a:lnTo>
                    <a:lnTo>
                      <a:pt x="308" y="1123"/>
                    </a:lnTo>
                    <a:lnTo>
                      <a:pt x="312" y="1131"/>
                    </a:lnTo>
                    <a:lnTo>
                      <a:pt x="322" y="1121"/>
                    </a:lnTo>
                    <a:lnTo>
                      <a:pt x="330" y="1123"/>
                    </a:lnTo>
                    <a:lnTo>
                      <a:pt x="348" y="1147"/>
                    </a:lnTo>
                    <a:lnTo>
                      <a:pt x="346" y="1167"/>
                    </a:lnTo>
                    <a:lnTo>
                      <a:pt x="348" y="1171"/>
                    </a:lnTo>
                    <a:lnTo>
                      <a:pt x="372" y="1179"/>
                    </a:lnTo>
                    <a:lnTo>
                      <a:pt x="434" y="1269"/>
                    </a:lnTo>
                    <a:lnTo>
                      <a:pt x="440" y="1289"/>
                    </a:lnTo>
                    <a:lnTo>
                      <a:pt x="436" y="1355"/>
                    </a:lnTo>
                    <a:lnTo>
                      <a:pt x="674" y="1387"/>
                    </a:lnTo>
                    <a:lnTo>
                      <a:pt x="686" y="1377"/>
                    </a:lnTo>
                    <a:lnTo>
                      <a:pt x="700" y="1383"/>
                    </a:lnTo>
                    <a:lnTo>
                      <a:pt x="712" y="1367"/>
                    </a:lnTo>
                    <a:lnTo>
                      <a:pt x="714" y="1353"/>
                    </a:lnTo>
                    <a:lnTo>
                      <a:pt x="694" y="1335"/>
                    </a:lnTo>
                    <a:lnTo>
                      <a:pt x="700" y="1319"/>
                    </a:lnTo>
                    <a:lnTo>
                      <a:pt x="696" y="1307"/>
                    </a:lnTo>
                    <a:lnTo>
                      <a:pt x="698" y="1295"/>
                    </a:lnTo>
                    <a:lnTo>
                      <a:pt x="708" y="1295"/>
                    </a:lnTo>
                    <a:lnTo>
                      <a:pt x="724" y="1279"/>
                    </a:lnTo>
                    <a:lnTo>
                      <a:pt x="726" y="1263"/>
                    </a:lnTo>
                    <a:lnTo>
                      <a:pt x="732" y="1259"/>
                    </a:lnTo>
                    <a:lnTo>
                      <a:pt x="734" y="1229"/>
                    </a:lnTo>
                    <a:lnTo>
                      <a:pt x="746" y="1223"/>
                    </a:lnTo>
                    <a:lnTo>
                      <a:pt x="752" y="1213"/>
                    </a:lnTo>
                    <a:lnTo>
                      <a:pt x="784" y="1199"/>
                    </a:lnTo>
                    <a:lnTo>
                      <a:pt x="776" y="1173"/>
                    </a:lnTo>
                    <a:lnTo>
                      <a:pt x="764" y="1161"/>
                    </a:lnTo>
                    <a:lnTo>
                      <a:pt x="748" y="1113"/>
                    </a:lnTo>
                    <a:lnTo>
                      <a:pt x="750" y="1099"/>
                    </a:lnTo>
                    <a:lnTo>
                      <a:pt x="674" y="985"/>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208">
                <a:extLst>
                  <a:ext uri="{FF2B5EF4-FFF2-40B4-BE49-F238E27FC236}">
                    <a16:creationId xmlns:a16="http://schemas.microsoft.com/office/drawing/2014/main" id="{7D71A981-26E0-AFBE-9544-4B5EB1E8E991}"/>
                  </a:ext>
                </a:extLst>
              </p:cNvPr>
              <p:cNvSpPr>
                <a:spLocks/>
              </p:cNvSpPr>
              <p:nvPr/>
            </p:nvSpPr>
            <p:spPr bwMode="auto">
              <a:xfrm>
                <a:off x="1032" y="674"/>
                <a:ext cx="1030" cy="658"/>
              </a:xfrm>
              <a:custGeom>
                <a:avLst/>
                <a:gdLst>
                  <a:gd name="T0" fmla="*/ 358 w 1030"/>
                  <a:gd name="T1" fmla="*/ 576 h 658"/>
                  <a:gd name="T2" fmla="*/ 334 w 1030"/>
                  <a:gd name="T3" fmla="*/ 624 h 658"/>
                  <a:gd name="T4" fmla="*/ 324 w 1030"/>
                  <a:gd name="T5" fmla="*/ 602 h 658"/>
                  <a:gd name="T6" fmla="*/ 314 w 1030"/>
                  <a:gd name="T7" fmla="*/ 612 h 658"/>
                  <a:gd name="T8" fmla="*/ 310 w 1030"/>
                  <a:gd name="T9" fmla="*/ 626 h 658"/>
                  <a:gd name="T10" fmla="*/ 280 w 1030"/>
                  <a:gd name="T11" fmla="*/ 624 h 658"/>
                  <a:gd name="T12" fmla="*/ 256 w 1030"/>
                  <a:gd name="T13" fmla="*/ 618 h 658"/>
                  <a:gd name="T14" fmla="*/ 234 w 1030"/>
                  <a:gd name="T15" fmla="*/ 614 h 658"/>
                  <a:gd name="T16" fmla="*/ 202 w 1030"/>
                  <a:gd name="T17" fmla="*/ 612 h 658"/>
                  <a:gd name="T18" fmla="*/ 186 w 1030"/>
                  <a:gd name="T19" fmla="*/ 618 h 658"/>
                  <a:gd name="T20" fmla="*/ 184 w 1030"/>
                  <a:gd name="T21" fmla="*/ 626 h 658"/>
                  <a:gd name="T22" fmla="*/ 174 w 1030"/>
                  <a:gd name="T23" fmla="*/ 602 h 658"/>
                  <a:gd name="T24" fmla="*/ 172 w 1030"/>
                  <a:gd name="T25" fmla="*/ 586 h 658"/>
                  <a:gd name="T26" fmla="*/ 160 w 1030"/>
                  <a:gd name="T27" fmla="*/ 562 h 658"/>
                  <a:gd name="T28" fmla="*/ 144 w 1030"/>
                  <a:gd name="T29" fmla="*/ 554 h 658"/>
                  <a:gd name="T30" fmla="*/ 146 w 1030"/>
                  <a:gd name="T31" fmla="*/ 540 h 658"/>
                  <a:gd name="T32" fmla="*/ 144 w 1030"/>
                  <a:gd name="T33" fmla="*/ 520 h 658"/>
                  <a:gd name="T34" fmla="*/ 138 w 1030"/>
                  <a:gd name="T35" fmla="*/ 508 h 658"/>
                  <a:gd name="T36" fmla="*/ 132 w 1030"/>
                  <a:gd name="T37" fmla="*/ 484 h 658"/>
                  <a:gd name="T38" fmla="*/ 132 w 1030"/>
                  <a:gd name="T39" fmla="*/ 468 h 658"/>
                  <a:gd name="T40" fmla="*/ 130 w 1030"/>
                  <a:gd name="T41" fmla="*/ 456 h 658"/>
                  <a:gd name="T42" fmla="*/ 114 w 1030"/>
                  <a:gd name="T43" fmla="*/ 446 h 658"/>
                  <a:gd name="T44" fmla="*/ 90 w 1030"/>
                  <a:gd name="T45" fmla="*/ 456 h 658"/>
                  <a:gd name="T46" fmla="*/ 72 w 1030"/>
                  <a:gd name="T47" fmla="*/ 450 h 658"/>
                  <a:gd name="T48" fmla="*/ 72 w 1030"/>
                  <a:gd name="T49" fmla="*/ 430 h 658"/>
                  <a:gd name="T50" fmla="*/ 86 w 1030"/>
                  <a:gd name="T51" fmla="*/ 410 h 658"/>
                  <a:gd name="T52" fmla="*/ 86 w 1030"/>
                  <a:gd name="T53" fmla="*/ 398 h 658"/>
                  <a:gd name="T54" fmla="*/ 86 w 1030"/>
                  <a:gd name="T55" fmla="*/ 382 h 658"/>
                  <a:gd name="T56" fmla="*/ 90 w 1030"/>
                  <a:gd name="T57" fmla="*/ 372 h 658"/>
                  <a:gd name="T58" fmla="*/ 102 w 1030"/>
                  <a:gd name="T59" fmla="*/ 340 h 658"/>
                  <a:gd name="T60" fmla="*/ 106 w 1030"/>
                  <a:gd name="T61" fmla="*/ 332 h 658"/>
                  <a:gd name="T62" fmla="*/ 88 w 1030"/>
                  <a:gd name="T63" fmla="*/ 314 h 658"/>
                  <a:gd name="T64" fmla="*/ 86 w 1030"/>
                  <a:gd name="T65" fmla="*/ 304 h 658"/>
                  <a:gd name="T66" fmla="*/ 74 w 1030"/>
                  <a:gd name="T67" fmla="*/ 302 h 658"/>
                  <a:gd name="T68" fmla="*/ 66 w 1030"/>
                  <a:gd name="T69" fmla="*/ 284 h 658"/>
                  <a:gd name="T70" fmla="*/ 58 w 1030"/>
                  <a:gd name="T71" fmla="*/ 262 h 658"/>
                  <a:gd name="T72" fmla="*/ 28 w 1030"/>
                  <a:gd name="T73" fmla="*/ 216 h 658"/>
                  <a:gd name="T74" fmla="*/ 12 w 1030"/>
                  <a:gd name="T75" fmla="*/ 196 h 658"/>
                  <a:gd name="T76" fmla="*/ 14 w 1030"/>
                  <a:gd name="T77" fmla="*/ 180 h 658"/>
                  <a:gd name="T78" fmla="*/ 20 w 1030"/>
                  <a:gd name="T79" fmla="*/ 162 h 658"/>
                  <a:gd name="T80" fmla="*/ 26 w 1030"/>
                  <a:gd name="T81" fmla="*/ 0 h 658"/>
                  <a:gd name="T82" fmla="*/ 528 w 1030"/>
                  <a:gd name="T83" fmla="*/ 98 h 658"/>
                  <a:gd name="T84" fmla="*/ 982 w 1030"/>
                  <a:gd name="T85" fmla="*/ 658 h 6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30" h="658">
                    <a:moveTo>
                      <a:pt x="902" y="650"/>
                    </a:moveTo>
                    <a:lnTo>
                      <a:pt x="358" y="576"/>
                    </a:lnTo>
                    <a:lnTo>
                      <a:pt x="346" y="638"/>
                    </a:lnTo>
                    <a:lnTo>
                      <a:pt x="334" y="624"/>
                    </a:lnTo>
                    <a:lnTo>
                      <a:pt x="328" y="606"/>
                    </a:lnTo>
                    <a:lnTo>
                      <a:pt x="324" y="602"/>
                    </a:lnTo>
                    <a:lnTo>
                      <a:pt x="314" y="606"/>
                    </a:lnTo>
                    <a:lnTo>
                      <a:pt x="314" y="612"/>
                    </a:lnTo>
                    <a:lnTo>
                      <a:pt x="308" y="618"/>
                    </a:lnTo>
                    <a:lnTo>
                      <a:pt x="310" y="626"/>
                    </a:lnTo>
                    <a:lnTo>
                      <a:pt x="292" y="620"/>
                    </a:lnTo>
                    <a:lnTo>
                      <a:pt x="280" y="624"/>
                    </a:lnTo>
                    <a:lnTo>
                      <a:pt x="274" y="618"/>
                    </a:lnTo>
                    <a:lnTo>
                      <a:pt x="256" y="618"/>
                    </a:lnTo>
                    <a:lnTo>
                      <a:pt x="242" y="610"/>
                    </a:lnTo>
                    <a:lnTo>
                      <a:pt x="234" y="614"/>
                    </a:lnTo>
                    <a:lnTo>
                      <a:pt x="226" y="622"/>
                    </a:lnTo>
                    <a:lnTo>
                      <a:pt x="202" y="612"/>
                    </a:lnTo>
                    <a:lnTo>
                      <a:pt x="194" y="612"/>
                    </a:lnTo>
                    <a:lnTo>
                      <a:pt x="186" y="618"/>
                    </a:lnTo>
                    <a:lnTo>
                      <a:pt x="188" y="624"/>
                    </a:lnTo>
                    <a:lnTo>
                      <a:pt x="184" y="626"/>
                    </a:lnTo>
                    <a:lnTo>
                      <a:pt x="172" y="612"/>
                    </a:lnTo>
                    <a:lnTo>
                      <a:pt x="174" y="602"/>
                    </a:lnTo>
                    <a:lnTo>
                      <a:pt x="168" y="592"/>
                    </a:lnTo>
                    <a:lnTo>
                      <a:pt x="172" y="586"/>
                    </a:lnTo>
                    <a:lnTo>
                      <a:pt x="168" y="570"/>
                    </a:lnTo>
                    <a:lnTo>
                      <a:pt x="160" y="562"/>
                    </a:lnTo>
                    <a:lnTo>
                      <a:pt x="150" y="564"/>
                    </a:lnTo>
                    <a:lnTo>
                      <a:pt x="144" y="554"/>
                    </a:lnTo>
                    <a:lnTo>
                      <a:pt x="140" y="544"/>
                    </a:lnTo>
                    <a:lnTo>
                      <a:pt x="146" y="540"/>
                    </a:lnTo>
                    <a:lnTo>
                      <a:pt x="146" y="534"/>
                    </a:lnTo>
                    <a:lnTo>
                      <a:pt x="144" y="520"/>
                    </a:lnTo>
                    <a:lnTo>
                      <a:pt x="138" y="520"/>
                    </a:lnTo>
                    <a:lnTo>
                      <a:pt x="138" y="508"/>
                    </a:lnTo>
                    <a:lnTo>
                      <a:pt x="130" y="494"/>
                    </a:lnTo>
                    <a:lnTo>
                      <a:pt x="132" y="484"/>
                    </a:lnTo>
                    <a:lnTo>
                      <a:pt x="128" y="478"/>
                    </a:lnTo>
                    <a:lnTo>
                      <a:pt x="132" y="468"/>
                    </a:lnTo>
                    <a:lnTo>
                      <a:pt x="126" y="464"/>
                    </a:lnTo>
                    <a:lnTo>
                      <a:pt x="130" y="456"/>
                    </a:lnTo>
                    <a:lnTo>
                      <a:pt x="116" y="440"/>
                    </a:lnTo>
                    <a:lnTo>
                      <a:pt x="114" y="446"/>
                    </a:lnTo>
                    <a:lnTo>
                      <a:pt x="102" y="454"/>
                    </a:lnTo>
                    <a:lnTo>
                      <a:pt x="90" y="456"/>
                    </a:lnTo>
                    <a:lnTo>
                      <a:pt x="82" y="462"/>
                    </a:lnTo>
                    <a:lnTo>
                      <a:pt x="72" y="450"/>
                    </a:lnTo>
                    <a:lnTo>
                      <a:pt x="64" y="446"/>
                    </a:lnTo>
                    <a:lnTo>
                      <a:pt x="72" y="430"/>
                    </a:lnTo>
                    <a:lnTo>
                      <a:pt x="68" y="420"/>
                    </a:lnTo>
                    <a:lnTo>
                      <a:pt x="86" y="410"/>
                    </a:lnTo>
                    <a:lnTo>
                      <a:pt x="84" y="404"/>
                    </a:lnTo>
                    <a:lnTo>
                      <a:pt x="86" y="398"/>
                    </a:lnTo>
                    <a:lnTo>
                      <a:pt x="80" y="394"/>
                    </a:lnTo>
                    <a:lnTo>
                      <a:pt x="86" y="382"/>
                    </a:lnTo>
                    <a:lnTo>
                      <a:pt x="82" y="374"/>
                    </a:lnTo>
                    <a:lnTo>
                      <a:pt x="90" y="372"/>
                    </a:lnTo>
                    <a:lnTo>
                      <a:pt x="90" y="362"/>
                    </a:lnTo>
                    <a:lnTo>
                      <a:pt x="102" y="340"/>
                    </a:lnTo>
                    <a:lnTo>
                      <a:pt x="100" y="334"/>
                    </a:lnTo>
                    <a:lnTo>
                      <a:pt x="106" y="332"/>
                    </a:lnTo>
                    <a:lnTo>
                      <a:pt x="110" y="316"/>
                    </a:lnTo>
                    <a:lnTo>
                      <a:pt x="88" y="314"/>
                    </a:lnTo>
                    <a:lnTo>
                      <a:pt x="84" y="308"/>
                    </a:lnTo>
                    <a:lnTo>
                      <a:pt x="86" y="304"/>
                    </a:lnTo>
                    <a:lnTo>
                      <a:pt x="84" y="298"/>
                    </a:lnTo>
                    <a:lnTo>
                      <a:pt x="74" y="302"/>
                    </a:lnTo>
                    <a:lnTo>
                      <a:pt x="76" y="294"/>
                    </a:lnTo>
                    <a:lnTo>
                      <a:pt x="66" y="284"/>
                    </a:lnTo>
                    <a:lnTo>
                      <a:pt x="66" y="272"/>
                    </a:lnTo>
                    <a:lnTo>
                      <a:pt x="58" y="262"/>
                    </a:lnTo>
                    <a:lnTo>
                      <a:pt x="42" y="224"/>
                    </a:lnTo>
                    <a:lnTo>
                      <a:pt x="28" y="216"/>
                    </a:lnTo>
                    <a:lnTo>
                      <a:pt x="22" y="204"/>
                    </a:lnTo>
                    <a:lnTo>
                      <a:pt x="12" y="196"/>
                    </a:lnTo>
                    <a:lnTo>
                      <a:pt x="20" y="190"/>
                    </a:lnTo>
                    <a:lnTo>
                      <a:pt x="14" y="180"/>
                    </a:lnTo>
                    <a:lnTo>
                      <a:pt x="20" y="174"/>
                    </a:lnTo>
                    <a:lnTo>
                      <a:pt x="20" y="162"/>
                    </a:lnTo>
                    <a:lnTo>
                      <a:pt x="0" y="120"/>
                    </a:lnTo>
                    <a:lnTo>
                      <a:pt x="26" y="0"/>
                    </a:lnTo>
                    <a:lnTo>
                      <a:pt x="190" y="36"/>
                    </a:lnTo>
                    <a:lnTo>
                      <a:pt x="528" y="98"/>
                    </a:lnTo>
                    <a:lnTo>
                      <a:pt x="1030" y="162"/>
                    </a:lnTo>
                    <a:lnTo>
                      <a:pt x="982" y="658"/>
                    </a:lnTo>
                    <a:lnTo>
                      <a:pt x="902" y="65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209">
                <a:extLst>
                  <a:ext uri="{FF2B5EF4-FFF2-40B4-BE49-F238E27FC236}">
                    <a16:creationId xmlns:a16="http://schemas.microsoft.com/office/drawing/2014/main" id="{EC4CC0BF-BA2F-E1F6-87C3-0A666DFAABD6}"/>
                  </a:ext>
                </a:extLst>
              </p:cNvPr>
              <p:cNvSpPr>
                <a:spLocks/>
              </p:cNvSpPr>
              <p:nvPr/>
            </p:nvSpPr>
            <p:spPr bwMode="auto">
              <a:xfrm>
                <a:off x="4175" y="1562"/>
                <a:ext cx="582" cy="374"/>
              </a:xfrm>
              <a:custGeom>
                <a:avLst/>
                <a:gdLst>
                  <a:gd name="T0" fmla="*/ 582 w 582"/>
                  <a:gd name="T1" fmla="*/ 216 h 374"/>
                  <a:gd name="T2" fmla="*/ 554 w 582"/>
                  <a:gd name="T3" fmla="*/ 192 h 374"/>
                  <a:gd name="T4" fmla="*/ 546 w 582"/>
                  <a:gd name="T5" fmla="*/ 190 h 374"/>
                  <a:gd name="T6" fmla="*/ 540 w 582"/>
                  <a:gd name="T7" fmla="*/ 176 h 374"/>
                  <a:gd name="T8" fmla="*/ 530 w 582"/>
                  <a:gd name="T9" fmla="*/ 176 h 374"/>
                  <a:gd name="T10" fmla="*/ 524 w 582"/>
                  <a:gd name="T11" fmla="*/ 160 h 374"/>
                  <a:gd name="T12" fmla="*/ 526 w 582"/>
                  <a:gd name="T13" fmla="*/ 162 h 374"/>
                  <a:gd name="T14" fmla="*/ 524 w 582"/>
                  <a:gd name="T15" fmla="*/ 152 h 374"/>
                  <a:gd name="T16" fmla="*/ 530 w 582"/>
                  <a:gd name="T17" fmla="*/ 146 h 374"/>
                  <a:gd name="T18" fmla="*/ 532 w 582"/>
                  <a:gd name="T19" fmla="*/ 134 h 374"/>
                  <a:gd name="T20" fmla="*/ 524 w 582"/>
                  <a:gd name="T21" fmla="*/ 122 h 374"/>
                  <a:gd name="T22" fmla="*/ 534 w 582"/>
                  <a:gd name="T23" fmla="*/ 108 h 374"/>
                  <a:gd name="T24" fmla="*/ 544 w 582"/>
                  <a:gd name="T25" fmla="*/ 80 h 374"/>
                  <a:gd name="T26" fmla="*/ 552 w 582"/>
                  <a:gd name="T27" fmla="*/ 66 h 374"/>
                  <a:gd name="T28" fmla="*/ 548 w 582"/>
                  <a:gd name="T29" fmla="*/ 60 h 374"/>
                  <a:gd name="T30" fmla="*/ 524 w 582"/>
                  <a:gd name="T31" fmla="*/ 56 h 374"/>
                  <a:gd name="T32" fmla="*/ 512 w 582"/>
                  <a:gd name="T33" fmla="*/ 42 h 374"/>
                  <a:gd name="T34" fmla="*/ 510 w 582"/>
                  <a:gd name="T35" fmla="*/ 22 h 374"/>
                  <a:gd name="T36" fmla="*/ 504 w 582"/>
                  <a:gd name="T37" fmla="*/ 20 h 374"/>
                  <a:gd name="T38" fmla="*/ 506 w 582"/>
                  <a:gd name="T39" fmla="*/ 16 h 374"/>
                  <a:gd name="T40" fmla="*/ 488 w 582"/>
                  <a:gd name="T41" fmla="*/ 14 h 374"/>
                  <a:gd name="T42" fmla="*/ 484 w 582"/>
                  <a:gd name="T43" fmla="*/ 4 h 374"/>
                  <a:gd name="T44" fmla="*/ 472 w 582"/>
                  <a:gd name="T45" fmla="*/ 0 h 374"/>
                  <a:gd name="T46" fmla="*/ 70 w 582"/>
                  <a:gd name="T47" fmla="*/ 76 h 374"/>
                  <a:gd name="T48" fmla="*/ 64 w 582"/>
                  <a:gd name="T49" fmla="*/ 42 h 374"/>
                  <a:gd name="T50" fmla="*/ 50 w 582"/>
                  <a:gd name="T51" fmla="*/ 54 h 374"/>
                  <a:gd name="T52" fmla="*/ 32 w 582"/>
                  <a:gd name="T53" fmla="*/ 60 h 374"/>
                  <a:gd name="T54" fmla="*/ 0 w 582"/>
                  <a:gd name="T55" fmla="*/ 90 h 374"/>
                  <a:gd name="T56" fmla="*/ 44 w 582"/>
                  <a:gd name="T57" fmla="*/ 374 h 374"/>
                  <a:gd name="T58" fmla="*/ 144 w 582"/>
                  <a:gd name="T59" fmla="*/ 358 h 374"/>
                  <a:gd name="T60" fmla="*/ 494 w 582"/>
                  <a:gd name="T61" fmla="*/ 292 h 374"/>
                  <a:gd name="T62" fmla="*/ 504 w 582"/>
                  <a:gd name="T63" fmla="*/ 274 h 374"/>
                  <a:gd name="T64" fmla="*/ 516 w 582"/>
                  <a:gd name="T65" fmla="*/ 272 h 374"/>
                  <a:gd name="T66" fmla="*/ 530 w 582"/>
                  <a:gd name="T67" fmla="*/ 276 h 374"/>
                  <a:gd name="T68" fmla="*/ 534 w 582"/>
                  <a:gd name="T69" fmla="*/ 270 h 374"/>
                  <a:gd name="T70" fmla="*/ 552 w 582"/>
                  <a:gd name="T71" fmla="*/ 260 h 374"/>
                  <a:gd name="T72" fmla="*/ 554 w 582"/>
                  <a:gd name="T73" fmla="*/ 256 h 374"/>
                  <a:gd name="T74" fmla="*/ 552 w 582"/>
                  <a:gd name="T75" fmla="*/ 252 h 374"/>
                  <a:gd name="T76" fmla="*/ 582 w 582"/>
                  <a:gd name="T77" fmla="*/ 216 h 3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2" h="374">
                    <a:moveTo>
                      <a:pt x="582" y="216"/>
                    </a:moveTo>
                    <a:lnTo>
                      <a:pt x="554" y="192"/>
                    </a:lnTo>
                    <a:lnTo>
                      <a:pt x="546" y="190"/>
                    </a:lnTo>
                    <a:lnTo>
                      <a:pt x="540" y="176"/>
                    </a:lnTo>
                    <a:lnTo>
                      <a:pt x="530" y="176"/>
                    </a:lnTo>
                    <a:lnTo>
                      <a:pt x="524" y="160"/>
                    </a:lnTo>
                    <a:lnTo>
                      <a:pt x="526" y="162"/>
                    </a:lnTo>
                    <a:lnTo>
                      <a:pt x="524" y="152"/>
                    </a:lnTo>
                    <a:lnTo>
                      <a:pt x="530" y="146"/>
                    </a:lnTo>
                    <a:lnTo>
                      <a:pt x="532" y="134"/>
                    </a:lnTo>
                    <a:lnTo>
                      <a:pt x="524" y="122"/>
                    </a:lnTo>
                    <a:lnTo>
                      <a:pt x="534" y="108"/>
                    </a:lnTo>
                    <a:lnTo>
                      <a:pt x="544" y="80"/>
                    </a:lnTo>
                    <a:lnTo>
                      <a:pt x="552" y="66"/>
                    </a:lnTo>
                    <a:lnTo>
                      <a:pt x="548" y="60"/>
                    </a:lnTo>
                    <a:lnTo>
                      <a:pt x="524" y="56"/>
                    </a:lnTo>
                    <a:lnTo>
                      <a:pt x="512" y="42"/>
                    </a:lnTo>
                    <a:lnTo>
                      <a:pt x="510" y="22"/>
                    </a:lnTo>
                    <a:lnTo>
                      <a:pt x="504" y="20"/>
                    </a:lnTo>
                    <a:lnTo>
                      <a:pt x="506" y="16"/>
                    </a:lnTo>
                    <a:lnTo>
                      <a:pt x="488" y="14"/>
                    </a:lnTo>
                    <a:lnTo>
                      <a:pt x="484" y="4"/>
                    </a:lnTo>
                    <a:lnTo>
                      <a:pt x="472" y="0"/>
                    </a:lnTo>
                    <a:lnTo>
                      <a:pt x="70" y="76"/>
                    </a:lnTo>
                    <a:lnTo>
                      <a:pt x="64" y="42"/>
                    </a:lnTo>
                    <a:lnTo>
                      <a:pt x="50" y="54"/>
                    </a:lnTo>
                    <a:lnTo>
                      <a:pt x="32" y="60"/>
                    </a:lnTo>
                    <a:lnTo>
                      <a:pt x="0" y="90"/>
                    </a:lnTo>
                    <a:lnTo>
                      <a:pt x="44" y="374"/>
                    </a:lnTo>
                    <a:lnTo>
                      <a:pt x="144" y="358"/>
                    </a:lnTo>
                    <a:lnTo>
                      <a:pt x="494" y="292"/>
                    </a:lnTo>
                    <a:lnTo>
                      <a:pt x="504" y="274"/>
                    </a:lnTo>
                    <a:lnTo>
                      <a:pt x="516" y="272"/>
                    </a:lnTo>
                    <a:lnTo>
                      <a:pt x="530" y="276"/>
                    </a:lnTo>
                    <a:lnTo>
                      <a:pt x="534" y="270"/>
                    </a:lnTo>
                    <a:lnTo>
                      <a:pt x="552" y="260"/>
                    </a:lnTo>
                    <a:lnTo>
                      <a:pt x="554" y="256"/>
                    </a:lnTo>
                    <a:lnTo>
                      <a:pt x="552" y="252"/>
                    </a:lnTo>
                    <a:lnTo>
                      <a:pt x="582" y="21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210">
                <a:extLst>
                  <a:ext uri="{FF2B5EF4-FFF2-40B4-BE49-F238E27FC236}">
                    <a16:creationId xmlns:a16="http://schemas.microsoft.com/office/drawing/2014/main" id="{872356E6-F2A5-BEFE-C56D-A288295D1B36}"/>
                  </a:ext>
                </a:extLst>
              </p:cNvPr>
              <p:cNvSpPr>
                <a:spLocks/>
              </p:cNvSpPr>
              <p:nvPr/>
            </p:nvSpPr>
            <p:spPr bwMode="auto">
              <a:xfrm>
                <a:off x="2923" y="2887"/>
                <a:ext cx="548" cy="494"/>
              </a:xfrm>
              <a:custGeom>
                <a:avLst/>
                <a:gdLst>
                  <a:gd name="T0" fmla="*/ 428 w 548"/>
                  <a:gd name="T1" fmla="*/ 324 h 494"/>
                  <a:gd name="T2" fmla="*/ 400 w 548"/>
                  <a:gd name="T3" fmla="*/ 356 h 494"/>
                  <a:gd name="T4" fmla="*/ 436 w 548"/>
                  <a:gd name="T5" fmla="*/ 366 h 494"/>
                  <a:gd name="T6" fmla="*/ 458 w 548"/>
                  <a:gd name="T7" fmla="*/ 352 h 494"/>
                  <a:gd name="T8" fmla="*/ 470 w 548"/>
                  <a:gd name="T9" fmla="*/ 376 h 494"/>
                  <a:gd name="T10" fmla="*/ 490 w 548"/>
                  <a:gd name="T11" fmla="*/ 366 h 494"/>
                  <a:gd name="T12" fmla="*/ 516 w 548"/>
                  <a:gd name="T13" fmla="*/ 356 h 494"/>
                  <a:gd name="T14" fmla="*/ 518 w 548"/>
                  <a:gd name="T15" fmla="*/ 388 h 494"/>
                  <a:gd name="T16" fmla="*/ 488 w 548"/>
                  <a:gd name="T17" fmla="*/ 422 h 494"/>
                  <a:gd name="T18" fmla="*/ 504 w 548"/>
                  <a:gd name="T19" fmla="*/ 446 h 494"/>
                  <a:gd name="T20" fmla="*/ 548 w 548"/>
                  <a:gd name="T21" fmla="*/ 472 h 494"/>
                  <a:gd name="T22" fmla="*/ 522 w 548"/>
                  <a:gd name="T23" fmla="*/ 494 h 494"/>
                  <a:gd name="T24" fmla="*/ 476 w 548"/>
                  <a:gd name="T25" fmla="*/ 456 h 494"/>
                  <a:gd name="T26" fmla="*/ 450 w 548"/>
                  <a:gd name="T27" fmla="*/ 444 h 494"/>
                  <a:gd name="T28" fmla="*/ 448 w 548"/>
                  <a:gd name="T29" fmla="*/ 456 h 494"/>
                  <a:gd name="T30" fmla="*/ 434 w 548"/>
                  <a:gd name="T31" fmla="*/ 480 h 494"/>
                  <a:gd name="T32" fmla="*/ 392 w 548"/>
                  <a:gd name="T33" fmla="*/ 482 h 494"/>
                  <a:gd name="T34" fmla="*/ 366 w 548"/>
                  <a:gd name="T35" fmla="*/ 484 h 494"/>
                  <a:gd name="T36" fmla="*/ 342 w 548"/>
                  <a:gd name="T37" fmla="*/ 474 h 494"/>
                  <a:gd name="T38" fmla="*/ 296 w 548"/>
                  <a:gd name="T39" fmla="*/ 440 h 494"/>
                  <a:gd name="T40" fmla="*/ 270 w 548"/>
                  <a:gd name="T41" fmla="*/ 424 h 494"/>
                  <a:gd name="T42" fmla="*/ 218 w 548"/>
                  <a:gd name="T43" fmla="*/ 410 h 494"/>
                  <a:gd name="T44" fmla="*/ 214 w 548"/>
                  <a:gd name="T45" fmla="*/ 428 h 494"/>
                  <a:gd name="T46" fmla="*/ 86 w 548"/>
                  <a:gd name="T47" fmla="*/ 416 h 494"/>
                  <a:gd name="T48" fmla="*/ 14 w 548"/>
                  <a:gd name="T49" fmla="*/ 412 h 494"/>
                  <a:gd name="T50" fmla="*/ 32 w 548"/>
                  <a:gd name="T51" fmla="*/ 390 h 494"/>
                  <a:gd name="T52" fmla="*/ 42 w 548"/>
                  <a:gd name="T53" fmla="*/ 370 h 494"/>
                  <a:gd name="T54" fmla="*/ 34 w 548"/>
                  <a:gd name="T55" fmla="*/ 344 h 494"/>
                  <a:gd name="T56" fmla="*/ 36 w 548"/>
                  <a:gd name="T57" fmla="*/ 318 h 494"/>
                  <a:gd name="T58" fmla="*/ 54 w 548"/>
                  <a:gd name="T59" fmla="*/ 276 h 494"/>
                  <a:gd name="T60" fmla="*/ 54 w 548"/>
                  <a:gd name="T61" fmla="*/ 262 h 494"/>
                  <a:gd name="T62" fmla="*/ 54 w 548"/>
                  <a:gd name="T63" fmla="*/ 250 h 494"/>
                  <a:gd name="T64" fmla="*/ 54 w 548"/>
                  <a:gd name="T65" fmla="*/ 238 h 494"/>
                  <a:gd name="T66" fmla="*/ 50 w 548"/>
                  <a:gd name="T67" fmla="*/ 236 h 494"/>
                  <a:gd name="T68" fmla="*/ 44 w 548"/>
                  <a:gd name="T69" fmla="*/ 214 h 494"/>
                  <a:gd name="T70" fmla="*/ 36 w 548"/>
                  <a:gd name="T71" fmla="*/ 198 h 494"/>
                  <a:gd name="T72" fmla="*/ 26 w 548"/>
                  <a:gd name="T73" fmla="*/ 174 h 494"/>
                  <a:gd name="T74" fmla="*/ 0 w 548"/>
                  <a:gd name="T75" fmla="*/ 136 h 494"/>
                  <a:gd name="T76" fmla="*/ 306 w 548"/>
                  <a:gd name="T77" fmla="*/ 0 h 494"/>
                  <a:gd name="T78" fmla="*/ 314 w 548"/>
                  <a:gd name="T79" fmla="*/ 10 h 494"/>
                  <a:gd name="T80" fmla="*/ 316 w 548"/>
                  <a:gd name="T81" fmla="*/ 40 h 494"/>
                  <a:gd name="T82" fmla="*/ 314 w 548"/>
                  <a:gd name="T83" fmla="*/ 58 h 494"/>
                  <a:gd name="T84" fmla="*/ 336 w 548"/>
                  <a:gd name="T85" fmla="*/ 86 h 494"/>
                  <a:gd name="T86" fmla="*/ 316 w 548"/>
                  <a:gd name="T87" fmla="*/ 110 h 494"/>
                  <a:gd name="T88" fmla="*/ 290 w 548"/>
                  <a:gd name="T89" fmla="*/ 152 h 494"/>
                  <a:gd name="T90" fmla="*/ 274 w 548"/>
                  <a:gd name="T91" fmla="*/ 192 h 494"/>
                  <a:gd name="T92" fmla="*/ 274 w 548"/>
                  <a:gd name="T93" fmla="*/ 218 h 494"/>
                  <a:gd name="T94" fmla="*/ 270 w 548"/>
                  <a:gd name="T95" fmla="*/ 248 h 494"/>
                  <a:gd name="T96" fmla="*/ 262 w 548"/>
                  <a:gd name="T97" fmla="*/ 256 h 494"/>
                  <a:gd name="T98" fmla="*/ 460 w 548"/>
                  <a:gd name="T99" fmla="*/ 290 h 494"/>
                  <a:gd name="T100" fmla="*/ 480 w 548"/>
                  <a:gd name="T101" fmla="*/ 314 h 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8" h="494">
                    <a:moveTo>
                      <a:pt x="490" y="340"/>
                    </a:moveTo>
                    <a:lnTo>
                      <a:pt x="428" y="324"/>
                    </a:lnTo>
                    <a:lnTo>
                      <a:pt x="404" y="334"/>
                    </a:lnTo>
                    <a:lnTo>
                      <a:pt x="400" y="356"/>
                    </a:lnTo>
                    <a:lnTo>
                      <a:pt x="416" y="368"/>
                    </a:lnTo>
                    <a:lnTo>
                      <a:pt x="436" y="366"/>
                    </a:lnTo>
                    <a:lnTo>
                      <a:pt x="450" y="354"/>
                    </a:lnTo>
                    <a:lnTo>
                      <a:pt x="458" y="352"/>
                    </a:lnTo>
                    <a:lnTo>
                      <a:pt x="464" y="354"/>
                    </a:lnTo>
                    <a:lnTo>
                      <a:pt x="470" y="376"/>
                    </a:lnTo>
                    <a:lnTo>
                      <a:pt x="478" y="378"/>
                    </a:lnTo>
                    <a:lnTo>
                      <a:pt x="490" y="366"/>
                    </a:lnTo>
                    <a:lnTo>
                      <a:pt x="512" y="354"/>
                    </a:lnTo>
                    <a:lnTo>
                      <a:pt x="516" y="356"/>
                    </a:lnTo>
                    <a:lnTo>
                      <a:pt x="522" y="360"/>
                    </a:lnTo>
                    <a:lnTo>
                      <a:pt x="518" y="388"/>
                    </a:lnTo>
                    <a:lnTo>
                      <a:pt x="496" y="406"/>
                    </a:lnTo>
                    <a:lnTo>
                      <a:pt x="488" y="422"/>
                    </a:lnTo>
                    <a:lnTo>
                      <a:pt x="488" y="428"/>
                    </a:lnTo>
                    <a:lnTo>
                      <a:pt x="504" y="446"/>
                    </a:lnTo>
                    <a:lnTo>
                      <a:pt x="538" y="460"/>
                    </a:lnTo>
                    <a:lnTo>
                      <a:pt x="548" y="472"/>
                    </a:lnTo>
                    <a:lnTo>
                      <a:pt x="544" y="482"/>
                    </a:lnTo>
                    <a:lnTo>
                      <a:pt x="522" y="494"/>
                    </a:lnTo>
                    <a:lnTo>
                      <a:pt x="500" y="466"/>
                    </a:lnTo>
                    <a:lnTo>
                      <a:pt x="476" y="456"/>
                    </a:lnTo>
                    <a:lnTo>
                      <a:pt x="460" y="444"/>
                    </a:lnTo>
                    <a:lnTo>
                      <a:pt x="450" y="444"/>
                    </a:lnTo>
                    <a:lnTo>
                      <a:pt x="448" y="448"/>
                    </a:lnTo>
                    <a:lnTo>
                      <a:pt x="448" y="456"/>
                    </a:lnTo>
                    <a:lnTo>
                      <a:pt x="446" y="462"/>
                    </a:lnTo>
                    <a:lnTo>
                      <a:pt x="434" y="480"/>
                    </a:lnTo>
                    <a:lnTo>
                      <a:pt x="402" y="476"/>
                    </a:lnTo>
                    <a:lnTo>
                      <a:pt x="392" y="482"/>
                    </a:lnTo>
                    <a:lnTo>
                      <a:pt x="382" y="474"/>
                    </a:lnTo>
                    <a:lnTo>
                      <a:pt x="366" y="484"/>
                    </a:lnTo>
                    <a:lnTo>
                      <a:pt x="348" y="480"/>
                    </a:lnTo>
                    <a:lnTo>
                      <a:pt x="342" y="474"/>
                    </a:lnTo>
                    <a:lnTo>
                      <a:pt x="320" y="474"/>
                    </a:lnTo>
                    <a:lnTo>
                      <a:pt x="296" y="440"/>
                    </a:lnTo>
                    <a:lnTo>
                      <a:pt x="284" y="438"/>
                    </a:lnTo>
                    <a:lnTo>
                      <a:pt x="270" y="424"/>
                    </a:lnTo>
                    <a:lnTo>
                      <a:pt x="238" y="410"/>
                    </a:lnTo>
                    <a:lnTo>
                      <a:pt x="218" y="410"/>
                    </a:lnTo>
                    <a:lnTo>
                      <a:pt x="212" y="416"/>
                    </a:lnTo>
                    <a:lnTo>
                      <a:pt x="214" y="428"/>
                    </a:lnTo>
                    <a:lnTo>
                      <a:pt x="200" y="440"/>
                    </a:lnTo>
                    <a:lnTo>
                      <a:pt x="86" y="416"/>
                    </a:lnTo>
                    <a:lnTo>
                      <a:pt x="26" y="426"/>
                    </a:lnTo>
                    <a:lnTo>
                      <a:pt x="14" y="412"/>
                    </a:lnTo>
                    <a:lnTo>
                      <a:pt x="26" y="402"/>
                    </a:lnTo>
                    <a:lnTo>
                      <a:pt x="32" y="390"/>
                    </a:lnTo>
                    <a:lnTo>
                      <a:pt x="38" y="380"/>
                    </a:lnTo>
                    <a:lnTo>
                      <a:pt x="42" y="370"/>
                    </a:lnTo>
                    <a:lnTo>
                      <a:pt x="40" y="352"/>
                    </a:lnTo>
                    <a:lnTo>
                      <a:pt x="34" y="344"/>
                    </a:lnTo>
                    <a:lnTo>
                      <a:pt x="40" y="332"/>
                    </a:lnTo>
                    <a:lnTo>
                      <a:pt x="36" y="318"/>
                    </a:lnTo>
                    <a:lnTo>
                      <a:pt x="54" y="284"/>
                    </a:lnTo>
                    <a:lnTo>
                      <a:pt x="54" y="276"/>
                    </a:lnTo>
                    <a:lnTo>
                      <a:pt x="58" y="270"/>
                    </a:lnTo>
                    <a:lnTo>
                      <a:pt x="54" y="262"/>
                    </a:lnTo>
                    <a:lnTo>
                      <a:pt x="60" y="258"/>
                    </a:lnTo>
                    <a:lnTo>
                      <a:pt x="54" y="250"/>
                    </a:lnTo>
                    <a:lnTo>
                      <a:pt x="56" y="238"/>
                    </a:lnTo>
                    <a:lnTo>
                      <a:pt x="54" y="238"/>
                    </a:lnTo>
                    <a:lnTo>
                      <a:pt x="50" y="236"/>
                    </a:lnTo>
                    <a:lnTo>
                      <a:pt x="42" y="222"/>
                    </a:lnTo>
                    <a:lnTo>
                      <a:pt x="44" y="214"/>
                    </a:lnTo>
                    <a:lnTo>
                      <a:pt x="34" y="202"/>
                    </a:lnTo>
                    <a:lnTo>
                      <a:pt x="36" y="198"/>
                    </a:lnTo>
                    <a:lnTo>
                      <a:pt x="24" y="188"/>
                    </a:lnTo>
                    <a:lnTo>
                      <a:pt x="26" y="174"/>
                    </a:lnTo>
                    <a:lnTo>
                      <a:pt x="24" y="162"/>
                    </a:lnTo>
                    <a:lnTo>
                      <a:pt x="0" y="136"/>
                    </a:lnTo>
                    <a:lnTo>
                      <a:pt x="0" y="8"/>
                    </a:lnTo>
                    <a:lnTo>
                      <a:pt x="306" y="0"/>
                    </a:lnTo>
                    <a:lnTo>
                      <a:pt x="304" y="6"/>
                    </a:lnTo>
                    <a:lnTo>
                      <a:pt x="314" y="10"/>
                    </a:lnTo>
                    <a:lnTo>
                      <a:pt x="306" y="32"/>
                    </a:lnTo>
                    <a:lnTo>
                      <a:pt x="316" y="40"/>
                    </a:lnTo>
                    <a:lnTo>
                      <a:pt x="306" y="46"/>
                    </a:lnTo>
                    <a:lnTo>
                      <a:pt x="314" y="58"/>
                    </a:lnTo>
                    <a:lnTo>
                      <a:pt x="314" y="70"/>
                    </a:lnTo>
                    <a:lnTo>
                      <a:pt x="336" y="86"/>
                    </a:lnTo>
                    <a:lnTo>
                      <a:pt x="324" y="110"/>
                    </a:lnTo>
                    <a:lnTo>
                      <a:pt x="316" y="110"/>
                    </a:lnTo>
                    <a:lnTo>
                      <a:pt x="318" y="126"/>
                    </a:lnTo>
                    <a:lnTo>
                      <a:pt x="290" y="152"/>
                    </a:lnTo>
                    <a:lnTo>
                      <a:pt x="284" y="182"/>
                    </a:lnTo>
                    <a:lnTo>
                      <a:pt x="274" y="192"/>
                    </a:lnTo>
                    <a:lnTo>
                      <a:pt x="278" y="206"/>
                    </a:lnTo>
                    <a:lnTo>
                      <a:pt x="274" y="218"/>
                    </a:lnTo>
                    <a:lnTo>
                      <a:pt x="260" y="224"/>
                    </a:lnTo>
                    <a:lnTo>
                      <a:pt x="270" y="248"/>
                    </a:lnTo>
                    <a:lnTo>
                      <a:pt x="262" y="258"/>
                    </a:lnTo>
                    <a:lnTo>
                      <a:pt x="262" y="256"/>
                    </a:lnTo>
                    <a:lnTo>
                      <a:pt x="470" y="248"/>
                    </a:lnTo>
                    <a:lnTo>
                      <a:pt x="460" y="290"/>
                    </a:lnTo>
                    <a:lnTo>
                      <a:pt x="466" y="302"/>
                    </a:lnTo>
                    <a:lnTo>
                      <a:pt x="480" y="314"/>
                    </a:lnTo>
                    <a:lnTo>
                      <a:pt x="490" y="34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211">
                <a:extLst>
                  <a:ext uri="{FF2B5EF4-FFF2-40B4-BE49-F238E27FC236}">
                    <a16:creationId xmlns:a16="http://schemas.microsoft.com/office/drawing/2014/main" id="{46FC2669-AB33-E385-ED59-A90E5A635D2B}"/>
                  </a:ext>
                </a:extLst>
              </p:cNvPr>
              <p:cNvSpPr>
                <a:spLocks/>
              </p:cNvSpPr>
              <p:nvPr/>
            </p:nvSpPr>
            <p:spPr bwMode="auto">
              <a:xfrm>
                <a:off x="4749" y="1116"/>
                <a:ext cx="168" cy="312"/>
              </a:xfrm>
              <a:custGeom>
                <a:avLst/>
                <a:gdLst>
                  <a:gd name="T0" fmla="*/ 144 w 168"/>
                  <a:gd name="T1" fmla="*/ 296 h 312"/>
                  <a:gd name="T2" fmla="*/ 132 w 168"/>
                  <a:gd name="T3" fmla="*/ 282 h 312"/>
                  <a:gd name="T4" fmla="*/ 136 w 168"/>
                  <a:gd name="T5" fmla="*/ 262 h 312"/>
                  <a:gd name="T6" fmla="*/ 126 w 168"/>
                  <a:gd name="T7" fmla="*/ 194 h 312"/>
                  <a:gd name="T8" fmla="*/ 140 w 168"/>
                  <a:gd name="T9" fmla="*/ 136 h 312"/>
                  <a:gd name="T10" fmla="*/ 136 w 168"/>
                  <a:gd name="T11" fmla="*/ 92 h 312"/>
                  <a:gd name="T12" fmla="*/ 150 w 168"/>
                  <a:gd name="T13" fmla="*/ 84 h 312"/>
                  <a:gd name="T14" fmla="*/ 168 w 168"/>
                  <a:gd name="T15" fmla="*/ 56 h 312"/>
                  <a:gd name="T16" fmla="*/ 168 w 168"/>
                  <a:gd name="T17" fmla="*/ 46 h 312"/>
                  <a:gd name="T18" fmla="*/ 156 w 168"/>
                  <a:gd name="T19" fmla="*/ 28 h 312"/>
                  <a:gd name="T20" fmla="*/ 162 w 168"/>
                  <a:gd name="T21" fmla="*/ 8 h 312"/>
                  <a:gd name="T22" fmla="*/ 158 w 168"/>
                  <a:gd name="T23" fmla="*/ 0 h 312"/>
                  <a:gd name="T24" fmla="*/ 0 w 168"/>
                  <a:gd name="T25" fmla="*/ 38 h 312"/>
                  <a:gd name="T26" fmla="*/ 4 w 168"/>
                  <a:gd name="T27" fmla="*/ 46 h 312"/>
                  <a:gd name="T28" fmla="*/ 2 w 168"/>
                  <a:gd name="T29" fmla="*/ 54 h 312"/>
                  <a:gd name="T30" fmla="*/ 6 w 168"/>
                  <a:gd name="T31" fmla="*/ 62 h 312"/>
                  <a:gd name="T32" fmla="*/ 8 w 168"/>
                  <a:gd name="T33" fmla="*/ 82 h 312"/>
                  <a:gd name="T34" fmla="*/ 20 w 168"/>
                  <a:gd name="T35" fmla="*/ 102 h 312"/>
                  <a:gd name="T36" fmla="*/ 18 w 168"/>
                  <a:gd name="T37" fmla="*/ 112 h 312"/>
                  <a:gd name="T38" fmla="*/ 24 w 168"/>
                  <a:gd name="T39" fmla="*/ 126 h 312"/>
                  <a:gd name="T40" fmla="*/ 20 w 168"/>
                  <a:gd name="T41" fmla="*/ 134 h 312"/>
                  <a:gd name="T42" fmla="*/ 18 w 168"/>
                  <a:gd name="T43" fmla="*/ 154 h 312"/>
                  <a:gd name="T44" fmla="*/ 34 w 168"/>
                  <a:gd name="T45" fmla="*/ 190 h 312"/>
                  <a:gd name="T46" fmla="*/ 32 w 168"/>
                  <a:gd name="T47" fmla="*/ 204 h 312"/>
                  <a:gd name="T48" fmla="*/ 34 w 168"/>
                  <a:gd name="T49" fmla="*/ 212 h 312"/>
                  <a:gd name="T50" fmla="*/ 42 w 168"/>
                  <a:gd name="T51" fmla="*/ 204 h 312"/>
                  <a:gd name="T52" fmla="*/ 50 w 168"/>
                  <a:gd name="T53" fmla="*/ 212 h 312"/>
                  <a:gd name="T54" fmla="*/ 68 w 168"/>
                  <a:gd name="T55" fmla="*/ 302 h 312"/>
                  <a:gd name="T56" fmla="*/ 72 w 168"/>
                  <a:gd name="T57" fmla="*/ 312 h 312"/>
                  <a:gd name="T58" fmla="*/ 144 w 168"/>
                  <a:gd name="T59" fmla="*/ 296 h 3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8" h="312">
                    <a:moveTo>
                      <a:pt x="144" y="296"/>
                    </a:moveTo>
                    <a:lnTo>
                      <a:pt x="132" y="282"/>
                    </a:lnTo>
                    <a:lnTo>
                      <a:pt x="136" y="262"/>
                    </a:lnTo>
                    <a:lnTo>
                      <a:pt x="126" y="194"/>
                    </a:lnTo>
                    <a:lnTo>
                      <a:pt x="140" y="136"/>
                    </a:lnTo>
                    <a:lnTo>
                      <a:pt x="136" y="92"/>
                    </a:lnTo>
                    <a:lnTo>
                      <a:pt x="150" y="84"/>
                    </a:lnTo>
                    <a:lnTo>
                      <a:pt x="168" y="56"/>
                    </a:lnTo>
                    <a:lnTo>
                      <a:pt x="168" y="46"/>
                    </a:lnTo>
                    <a:lnTo>
                      <a:pt x="156" y="28"/>
                    </a:lnTo>
                    <a:lnTo>
                      <a:pt x="162" y="8"/>
                    </a:lnTo>
                    <a:lnTo>
                      <a:pt x="158" y="0"/>
                    </a:lnTo>
                    <a:lnTo>
                      <a:pt x="0" y="38"/>
                    </a:lnTo>
                    <a:lnTo>
                      <a:pt x="4" y="46"/>
                    </a:lnTo>
                    <a:lnTo>
                      <a:pt x="2" y="54"/>
                    </a:lnTo>
                    <a:lnTo>
                      <a:pt x="6" y="62"/>
                    </a:lnTo>
                    <a:lnTo>
                      <a:pt x="8" y="82"/>
                    </a:lnTo>
                    <a:lnTo>
                      <a:pt x="20" y="102"/>
                    </a:lnTo>
                    <a:lnTo>
                      <a:pt x="18" y="112"/>
                    </a:lnTo>
                    <a:lnTo>
                      <a:pt x="24" y="126"/>
                    </a:lnTo>
                    <a:lnTo>
                      <a:pt x="20" y="134"/>
                    </a:lnTo>
                    <a:lnTo>
                      <a:pt x="18" y="154"/>
                    </a:lnTo>
                    <a:lnTo>
                      <a:pt x="34" y="190"/>
                    </a:lnTo>
                    <a:lnTo>
                      <a:pt x="32" y="204"/>
                    </a:lnTo>
                    <a:lnTo>
                      <a:pt x="34" y="212"/>
                    </a:lnTo>
                    <a:lnTo>
                      <a:pt x="42" y="204"/>
                    </a:lnTo>
                    <a:lnTo>
                      <a:pt x="50" y="212"/>
                    </a:lnTo>
                    <a:lnTo>
                      <a:pt x="68" y="302"/>
                    </a:lnTo>
                    <a:lnTo>
                      <a:pt x="72" y="312"/>
                    </a:lnTo>
                    <a:lnTo>
                      <a:pt x="144" y="29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Freeform 212">
                <a:extLst>
                  <a:ext uri="{FF2B5EF4-FFF2-40B4-BE49-F238E27FC236}">
                    <a16:creationId xmlns:a16="http://schemas.microsoft.com/office/drawing/2014/main" id="{3689B706-5826-7FD3-4EDA-3161FE5DEE32}"/>
                  </a:ext>
                </a:extLst>
              </p:cNvPr>
              <p:cNvSpPr>
                <a:spLocks/>
              </p:cNvSpPr>
              <p:nvPr/>
            </p:nvSpPr>
            <p:spPr bwMode="auto">
              <a:xfrm>
                <a:off x="4693" y="1628"/>
                <a:ext cx="142" cy="300"/>
              </a:xfrm>
              <a:custGeom>
                <a:avLst/>
                <a:gdLst>
                  <a:gd name="T0" fmla="*/ 6 w 142"/>
                  <a:gd name="T1" fmla="*/ 242 h 300"/>
                  <a:gd name="T2" fmla="*/ 36 w 142"/>
                  <a:gd name="T3" fmla="*/ 264 h 300"/>
                  <a:gd name="T4" fmla="*/ 50 w 142"/>
                  <a:gd name="T5" fmla="*/ 266 h 300"/>
                  <a:gd name="T6" fmla="*/ 64 w 142"/>
                  <a:gd name="T7" fmla="*/ 274 h 300"/>
                  <a:gd name="T8" fmla="*/ 82 w 142"/>
                  <a:gd name="T9" fmla="*/ 272 h 300"/>
                  <a:gd name="T10" fmla="*/ 86 w 142"/>
                  <a:gd name="T11" fmla="*/ 294 h 300"/>
                  <a:gd name="T12" fmla="*/ 90 w 142"/>
                  <a:gd name="T13" fmla="*/ 300 h 300"/>
                  <a:gd name="T14" fmla="*/ 126 w 142"/>
                  <a:gd name="T15" fmla="*/ 220 h 300"/>
                  <a:gd name="T16" fmla="*/ 124 w 142"/>
                  <a:gd name="T17" fmla="*/ 214 h 300"/>
                  <a:gd name="T18" fmla="*/ 132 w 142"/>
                  <a:gd name="T19" fmla="*/ 208 h 300"/>
                  <a:gd name="T20" fmla="*/ 134 w 142"/>
                  <a:gd name="T21" fmla="*/ 202 h 300"/>
                  <a:gd name="T22" fmla="*/ 132 w 142"/>
                  <a:gd name="T23" fmla="*/ 166 h 300"/>
                  <a:gd name="T24" fmla="*/ 134 w 142"/>
                  <a:gd name="T25" fmla="*/ 162 h 300"/>
                  <a:gd name="T26" fmla="*/ 138 w 142"/>
                  <a:gd name="T27" fmla="*/ 162 h 300"/>
                  <a:gd name="T28" fmla="*/ 142 w 142"/>
                  <a:gd name="T29" fmla="*/ 160 h 300"/>
                  <a:gd name="T30" fmla="*/ 142 w 142"/>
                  <a:gd name="T31" fmla="*/ 124 h 300"/>
                  <a:gd name="T32" fmla="*/ 138 w 142"/>
                  <a:gd name="T33" fmla="*/ 116 h 300"/>
                  <a:gd name="T34" fmla="*/ 126 w 142"/>
                  <a:gd name="T35" fmla="*/ 106 h 300"/>
                  <a:gd name="T36" fmla="*/ 112 w 142"/>
                  <a:gd name="T37" fmla="*/ 102 h 300"/>
                  <a:gd name="T38" fmla="*/ 110 w 142"/>
                  <a:gd name="T39" fmla="*/ 100 h 300"/>
                  <a:gd name="T40" fmla="*/ 108 w 142"/>
                  <a:gd name="T41" fmla="*/ 92 h 300"/>
                  <a:gd name="T42" fmla="*/ 112 w 142"/>
                  <a:gd name="T43" fmla="*/ 76 h 300"/>
                  <a:gd name="T44" fmla="*/ 116 w 142"/>
                  <a:gd name="T45" fmla="*/ 70 h 300"/>
                  <a:gd name="T46" fmla="*/ 120 w 142"/>
                  <a:gd name="T47" fmla="*/ 30 h 300"/>
                  <a:gd name="T48" fmla="*/ 34 w 142"/>
                  <a:gd name="T49" fmla="*/ 0 h 300"/>
                  <a:gd name="T50" fmla="*/ 26 w 142"/>
                  <a:gd name="T51" fmla="*/ 14 h 300"/>
                  <a:gd name="T52" fmla="*/ 16 w 142"/>
                  <a:gd name="T53" fmla="*/ 42 h 300"/>
                  <a:gd name="T54" fmla="*/ 6 w 142"/>
                  <a:gd name="T55" fmla="*/ 56 h 300"/>
                  <a:gd name="T56" fmla="*/ 14 w 142"/>
                  <a:gd name="T57" fmla="*/ 68 h 300"/>
                  <a:gd name="T58" fmla="*/ 12 w 142"/>
                  <a:gd name="T59" fmla="*/ 80 h 300"/>
                  <a:gd name="T60" fmla="*/ 6 w 142"/>
                  <a:gd name="T61" fmla="*/ 86 h 300"/>
                  <a:gd name="T62" fmla="*/ 8 w 142"/>
                  <a:gd name="T63" fmla="*/ 96 h 300"/>
                  <a:gd name="T64" fmla="*/ 6 w 142"/>
                  <a:gd name="T65" fmla="*/ 94 h 300"/>
                  <a:gd name="T66" fmla="*/ 12 w 142"/>
                  <a:gd name="T67" fmla="*/ 110 h 300"/>
                  <a:gd name="T68" fmla="*/ 22 w 142"/>
                  <a:gd name="T69" fmla="*/ 110 h 300"/>
                  <a:gd name="T70" fmla="*/ 28 w 142"/>
                  <a:gd name="T71" fmla="*/ 124 h 300"/>
                  <a:gd name="T72" fmla="*/ 36 w 142"/>
                  <a:gd name="T73" fmla="*/ 126 h 300"/>
                  <a:gd name="T74" fmla="*/ 64 w 142"/>
                  <a:gd name="T75" fmla="*/ 150 h 300"/>
                  <a:gd name="T76" fmla="*/ 34 w 142"/>
                  <a:gd name="T77" fmla="*/ 186 h 300"/>
                  <a:gd name="T78" fmla="*/ 36 w 142"/>
                  <a:gd name="T79" fmla="*/ 190 h 300"/>
                  <a:gd name="T80" fmla="*/ 34 w 142"/>
                  <a:gd name="T81" fmla="*/ 194 h 300"/>
                  <a:gd name="T82" fmla="*/ 16 w 142"/>
                  <a:gd name="T83" fmla="*/ 204 h 300"/>
                  <a:gd name="T84" fmla="*/ 6 w 142"/>
                  <a:gd name="T85" fmla="*/ 216 h 300"/>
                  <a:gd name="T86" fmla="*/ 0 w 142"/>
                  <a:gd name="T87" fmla="*/ 234 h 300"/>
                  <a:gd name="T88" fmla="*/ 6 w 142"/>
                  <a:gd name="T89" fmla="*/ 242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 h="300">
                    <a:moveTo>
                      <a:pt x="6" y="242"/>
                    </a:moveTo>
                    <a:lnTo>
                      <a:pt x="36" y="264"/>
                    </a:lnTo>
                    <a:lnTo>
                      <a:pt x="50" y="266"/>
                    </a:lnTo>
                    <a:lnTo>
                      <a:pt x="64" y="274"/>
                    </a:lnTo>
                    <a:lnTo>
                      <a:pt x="82" y="272"/>
                    </a:lnTo>
                    <a:lnTo>
                      <a:pt x="86" y="294"/>
                    </a:lnTo>
                    <a:lnTo>
                      <a:pt x="90" y="300"/>
                    </a:lnTo>
                    <a:lnTo>
                      <a:pt x="126" y="220"/>
                    </a:lnTo>
                    <a:lnTo>
                      <a:pt x="124" y="214"/>
                    </a:lnTo>
                    <a:lnTo>
                      <a:pt x="132" y="208"/>
                    </a:lnTo>
                    <a:lnTo>
                      <a:pt x="134" y="202"/>
                    </a:lnTo>
                    <a:lnTo>
                      <a:pt x="132" y="166"/>
                    </a:lnTo>
                    <a:lnTo>
                      <a:pt x="134" y="162"/>
                    </a:lnTo>
                    <a:lnTo>
                      <a:pt x="138" y="162"/>
                    </a:lnTo>
                    <a:lnTo>
                      <a:pt x="142" y="160"/>
                    </a:lnTo>
                    <a:lnTo>
                      <a:pt x="142" y="124"/>
                    </a:lnTo>
                    <a:lnTo>
                      <a:pt x="138" y="116"/>
                    </a:lnTo>
                    <a:lnTo>
                      <a:pt x="126" y="106"/>
                    </a:lnTo>
                    <a:lnTo>
                      <a:pt x="112" y="102"/>
                    </a:lnTo>
                    <a:lnTo>
                      <a:pt x="110" y="100"/>
                    </a:lnTo>
                    <a:lnTo>
                      <a:pt x="108" y="92"/>
                    </a:lnTo>
                    <a:lnTo>
                      <a:pt x="112" y="76"/>
                    </a:lnTo>
                    <a:lnTo>
                      <a:pt x="116" y="70"/>
                    </a:lnTo>
                    <a:lnTo>
                      <a:pt x="120" y="30"/>
                    </a:lnTo>
                    <a:lnTo>
                      <a:pt x="34" y="0"/>
                    </a:lnTo>
                    <a:lnTo>
                      <a:pt x="26" y="14"/>
                    </a:lnTo>
                    <a:lnTo>
                      <a:pt x="16" y="42"/>
                    </a:lnTo>
                    <a:lnTo>
                      <a:pt x="6" y="56"/>
                    </a:lnTo>
                    <a:lnTo>
                      <a:pt x="14" y="68"/>
                    </a:lnTo>
                    <a:lnTo>
                      <a:pt x="12" y="80"/>
                    </a:lnTo>
                    <a:lnTo>
                      <a:pt x="6" y="86"/>
                    </a:lnTo>
                    <a:lnTo>
                      <a:pt x="8" y="96"/>
                    </a:lnTo>
                    <a:lnTo>
                      <a:pt x="6" y="94"/>
                    </a:lnTo>
                    <a:lnTo>
                      <a:pt x="12" y="110"/>
                    </a:lnTo>
                    <a:lnTo>
                      <a:pt x="22" y="110"/>
                    </a:lnTo>
                    <a:lnTo>
                      <a:pt x="28" y="124"/>
                    </a:lnTo>
                    <a:lnTo>
                      <a:pt x="36" y="126"/>
                    </a:lnTo>
                    <a:lnTo>
                      <a:pt x="64" y="150"/>
                    </a:lnTo>
                    <a:lnTo>
                      <a:pt x="34" y="186"/>
                    </a:lnTo>
                    <a:lnTo>
                      <a:pt x="36" y="190"/>
                    </a:lnTo>
                    <a:lnTo>
                      <a:pt x="34" y="194"/>
                    </a:lnTo>
                    <a:lnTo>
                      <a:pt x="16" y="204"/>
                    </a:lnTo>
                    <a:lnTo>
                      <a:pt x="6" y="216"/>
                    </a:lnTo>
                    <a:lnTo>
                      <a:pt x="0" y="234"/>
                    </a:lnTo>
                    <a:lnTo>
                      <a:pt x="6" y="24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Freeform 213">
                <a:extLst>
                  <a:ext uri="{FF2B5EF4-FFF2-40B4-BE49-F238E27FC236}">
                    <a16:creationId xmlns:a16="http://schemas.microsoft.com/office/drawing/2014/main" id="{FA0D61D9-0B91-E63D-0AA4-93DB2A93869C}"/>
                  </a:ext>
                </a:extLst>
              </p:cNvPr>
              <p:cNvSpPr>
                <a:spLocks/>
              </p:cNvSpPr>
              <p:nvPr/>
            </p:nvSpPr>
            <p:spPr bwMode="auto">
              <a:xfrm>
                <a:off x="4975" y="1474"/>
                <a:ext cx="66" cy="98"/>
              </a:xfrm>
              <a:custGeom>
                <a:avLst/>
                <a:gdLst>
                  <a:gd name="T0" fmla="*/ 18 w 66"/>
                  <a:gd name="T1" fmla="*/ 98 h 98"/>
                  <a:gd name="T2" fmla="*/ 52 w 66"/>
                  <a:gd name="T3" fmla="*/ 78 h 98"/>
                  <a:gd name="T4" fmla="*/ 60 w 66"/>
                  <a:gd name="T5" fmla="*/ 68 h 98"/>
                  <a:gd name="T6" fmla="*/ 62 w 66"/>
                  <a:gd name="T7" fmla="*/ 40 h 98"/>
                  <a:gd name="T8" fmla="*/ 66 w 66"/>
                  <a:gd name="T9" fmla="*/ 36 h 98"/>
                  <a:gd name="T10" fmla="*/ 48 w 66"/>
                  <a:gd name="T11" fmla="*/ 28 h 98"/>
                  <a:gd name="T12" fmla="*/ 46 w 66"/>
                  <a:gd name="T13" fmla="*/ 16 h 98"/>
                  <a:gd name="T14" fmla="*/ 42 w 66"/>
                  <a:gd name="T15" fmla="*/ 16 h 98"/>
                  <a:gd name="T16" fmla="*/ 38 w 66"/>
                  <a:gd name="T17" fmla="*/ 0 h 98"/>
                  <a:gd name="T18" fmla="*/ 0 w 66"/>
                  <a:gd name="T19" fmla="*/ 10 h 98"/>
                  <a:gd name="T20" fmla="*/ 18 w 66"/>
                  <a:gd name="T21" fmla="*/ 86 h 98"/>
                  <a:gd name="T22" fmla="*/ 16 w 66"/>
                  <a:gd name="T23" fmla="*/ 88 h 98"/>
                  <a:gd name="T24" fmla="*/ 18 w 66"/>
                  <a:gd name="T25" fmla="*/ 98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98">
                    <a:moveTo>
                      <a:pt x="18" y="98"/>
                    </a:moveTo>
                    <a:lnTo>
                      <a:pt x="52" y="78"/>
                    </a:lnTo>
                    <a:lnTo>
                      <a:pt x="60" y="68"/>
                    </a:lnTo>
                    <a:lnTo>
                      <a:pt x="62" y="40"/>
                    </a:lnTo>
                    <a:lnTo>
                      <a:pt x="66" y="36"/>
                    </a:lnTo>
                    <a:lnTo>
                      <a:pt x="48" y="28"/>
                    </a:lnTo>
                    <a:lnTo>
                      <a:pt x="46" y="16"/>
                    </a:lnTo>
                    <a:lnTo>
                      <a:pt x="42" y="16"/>
                    </a:lnTo>
                    <a:lnTo>
                      <a:pt x="38" y="0"/>
                    </a:lnTo>
                    <a:lnTo>
                      <a:pt x="0" y="10"/>
                    </a:lnTo>
                    <a:lnTo>
                      <a:pt x="18" y="86"/>
                    </a:lnTo>
                    <a:lnTo>
                      <a:pt x="16" y="88"/>
                    </a:lnTo>
                    <a:lnTo>
                      <a:pt x="18" y="98"/>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Freeform 214">
                <a:extLst>
                  <a:ext uri="{FF2B5EF4-FFF2-40B4-BE49-F238E27FC236}">
                    <a16:creationId xmlns:a16="http://schemas.microsoft.com/office/drawing/2014/main" id="{0E9DABAE-7800-A958-172C-13F677639A37}"/>
                  </a:ext>
                </a:extLst>
              </p:cNvPr>
              <p:cNvSpPr>
                <a:spLocks/>
              </p:cNvSpPr>
              <p:nvPr/>
            </p:nvSpPr>
            <p:spPr bwMode="auto">
              <a:xfrm>
                <a:off x="4025" y="2519"/>
                <a:ext cx="510" cy="388"/>
              </a:xfrm>
              <a:custGeom>
                <a:avLst/>
                <a:gdLst>
                  <a:gd name="T0" fmla="*/ 298 w 510"/>
                  <a:gd name="T1" fmla="*/ 378 h 388"/>
                  <a:gd name="T2" fmla="*/ 316 w 510"/>
                  <a:gd name="T3" fmla="*/ 362 h 388"/>
                  <a:gd name="T4" fmla="*/ 332 w 510"/>
                  <a:gd name="T5" fmla="*/ 352 h 388"/>
                  <a:gd name="T6" fmla="*/ 312 w 510"/>
                  <a:gd name="T7" fmla="*/ 324 h 388"/>
                  <a:gd name="T8" fmla="*/ 374 w 510"/>
                  <a:gd name="T9" fmla="*/ 310 h 388"/>
                  <a:gd name="T10" fmla="*/ 420 w 510"/>
                  <a:gd name="T11" fmla="*/ 262 h 388"/>
                  <a:gd name="T12" fmla="*/ 432 w 510"/>
                  <a:gd name="T13" fmla="*/ 254 h 388"/>
                  <a:gd name="T14" fmla="*/ 450 w 510"/>
                  <a:gd name="T15" fmla="*/ 232 h 388"/>
                  <a:gd name="T16" fmla="*/ 464 w 510"/>
                  <a:gd name="T17" fmla="*/ 208 h 388"/>
                  <a:gd name="T18" fmla="*/ 468 w 510"/>
                  <a:gd name="T19" fmla="*/ 186 h 388"/>
                  <a:gd name="T20" fmla="*/ 510 w 510"/>
                  <a:gd name="T21" fmla="*/ 130 h 388"/>
                  <a:gd name="T22" fmla="*/ 376 w 510"/>
                  <a:gd name="T23" fmla="*/ 20 h 388"/>
                  <a:gd name="T24" fmla="*/ 258 w 510"/>
                  <a:gd name="T25" fmla="*/ 20 h 388"/>
                  <a:gd name="T26" fmla="*/ 232 w 510"/>
                  <a:gd name="T27" fmla="*/ 10 h 388"/>
                  <a:gd name="T28" fmla="*/ 90 w 510"/>
                  <a:gd name="T29" fmla="*/ 10 h 388"/>
                  <a:gd name="T30" fmla="*/ 62 w 510"/>
                  <a:gd name="T31" fmla="*/ 24 h 388"/>
                  <a:gd name="T32" fmla="*/ 52 w 510"/>
                  <a:gd name="T33" fmla="*/ 32 h 388"/>
                  <a:gd name="T34" fmla="*/ 22 w 510"/>
                  <a:gd name="T35" fmla="*/ 44 h 388"/>
                  <a:gd name="T36" fmla="*/ 10 w 510"/>
                  <a:gd name="T37" fmla="*/ 64 h 388"/>
                  <a:gd name="T38" fmla="*/ 38 w 510"/>
                  <a:gd name="T39" fmla="*/ 112 h 388"/>
                  <a:gd name="T40" fmla="*/ 60 w 510"/>
                  <a:gd name="T41" fmla="*/ 124 h 388"/>
                  <a:gd name="T42" fmla="*/ 72 w 510"/>
                  <a:gd name="T43" fmla="*/ 146 h 388"/>
                  <a:gd name="T44" fmla="*/ 90 w 510"/>
                  <a:gd name="T45" fmla="*/ 164 h 388"/>
                  <a:gd name="T46" fmla="*/ 124 w 510"/>
                  <a:gd name="T47" fmla="*/ 186 h 388"/>
                  <a:gd name="T48" fmla="*/ 136 w 510"/>
                  <a:gd name="T49" fmla="*/ 204 h 388"/>
                  <a:gd name="T50" fmla="*/ 168 w 510"/>
                  <a:gd name="T51" fmla="*/ 238 h 388"/>
                  <a:gd name="T52" fmla="*/ 180 w 510"/>
                  <a:gd name="T53" fmla="*/ 250 h 388"/>
                  <a:gd name="T54" fmla="*/ 190 w 510"/>
                  <a:gd name="T55" fmla="*/ 260 h 388"/>
                  <a:gd name="T56" fmla="*/ 222 w 510"/>
                  <a:gd name="T57" fmla="*/ 282 h 388"/>
                  <a:gd name="T58" fmla="*/ 238 w 510"/>
                  <a:gd name="T59" fmla="*/ 324 h 388"/>
                  <a:gd name="T60" fmla="*/ 272 w 510"/>
                  <a:gd name="T61" fmla="*/ 356 h 388"/>
                  <a:gd name="T62" fmla="*/ 302 w 510"/>
                  <a:gd name="T63" fmla="*/ 388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388">
                    <a:moveTo>
                      <a:pt x="302" y="388"/>
                    </a:moveTo>
                    <a:lnTo>
                      <a:pt x="298" y="378"/>
                    </a:lnTo>
                    <a:lnTo>
                      <a:pt x="300" y="374"/>
                    </a:lnTo>
                    <a:lnTo>
                      <a:pt x="316" y="362"/>
                    </a:lnTo>
                    <a:lnTo>
                      <a:pt x="326" y="360"/>
                    </a:lnTo>
                    <a:lnTo>
                      <a:pt x="332" y="352"/>
                    </a:lnTo>
                    <a:lnTo>
                      <a:pt x="314" y="328"/>
                    </a:lnTo>
                    <a:lnTo>
                      <a:pt x="312" y="324"/>
                    </a:lnTo>
                    <a:lnTo>
                      <a:pt x="314" y="320"/>
                    </a:lnTo>
                    <a:lnTo>
                      <a:pt x="374" y="310"/>
                    </a:lnTo>
                    <a:lnTo>
                      <a:pt x="382" y="306"/>
                    </a:lnTo>
                    <a:lnTo>
                      <a:pt x="420" y="262"/>
                    </a:lnTo>
                    <a:lnTo>
                      <a:pt x="424" y="262"/>
                    </a:lnTo>
                    <a:lnTo>
                      <a:pt x="432" y="254"/>
                    </a:lnTo>
                    <a:lnTo>
                      <a:pt x="434" y="240"/>
                    </a:lnTo>
                    <a:lnTo>
                      <a:pt x="450" y="232"/>
                    </a:lnTo>
                    <a:lnTo>
                      <a:pt x="460" y="220"/>
                    </a:lnTo>
                    <a:lnTo>
                      <a:pt x="464" y="208"/>
                    </a:lnTo>
                    <a:lnTo>
                      <a:pt x="458" y="198"/>
                    </a:lnTo>
                    <a:lnTo>
                      <a:pt x="468" y="186"/>
                    </a:lnTo>
                    <a:lnTo>
                      <a:pt x="486" y="146"/>
                    </a:lnTo>
                    <a:lnTo>
                      <a:pt x="510" y="130"/>
                    </a:lnTo>
                    <a:lnTo>
                      <a:pt x="510" y="120"/>
                    </a:lnTo>
                    <a:lnTo>
                      <a:pt x="376" y="20"/>
                    </a:lnTo>
                    <a:lnTo>
                      <a:pt x="260" y="38"/>
                    </a:lnTo>
                    <a:lnTo>
                      <a:pt x="258" y="20"/>
                    </a:lnTo>
                    <a:lnTo>
                      <a:pt x="240" y="2"/>
                    </a:lnTo>
                    <a:lnTo>
                      <a:pt x="232" y="10"/>
                    </a:lnTo>
                    <a:lnTo>
                      <a:pt x="228" y="0"/>
                    </a:lnTo>
                    <a:lnTo>
                      <a:pt x="90" y="10"/>
                    </a:lnTo>
                    <a:lnTo>
                      <a:pt x="86" y="16"/>
                    </a:lnTo>
                    <a:lnTo>
                      <a:pt x="62" y="24"/>
                    </a:lnTo>
                    <a:lnTo>
                      <a:pt x="56" y="34"/>
                    </a:lnTo>
                    <a:lnTo>
                      <a:pt x="52" y="32"/>
                    </a:lnTo>
                    <a:lnTo>
                      <a:pt x="20" y="44"/>
                    </a:lnTo>
                    <a:lnTo>
                      <a:pt x="22" y="44"/>
                    </a:lnTo>
                    <a:lnTo>
                      <a:pt x="20" y="56"/>
                    </a:lnTo>
                    <a:lnTo>
                      <a:pt x="10" y="64"/>
                    </a:lnTo>
                    <a:lnTo>
                      <a:pt x="0" y="86"/>
                    </a:lnTo>
                    <a:lnTo>
                      <a:pt x="38" y="112"/>
                    </a:lnTo>
                    <a:lnTo>
                      <a:pt x="52" y="110"/>
                    </a:lnTo>
                    <a:lnTo>
                      <a:pt x="60" y="124"/>
                    </a:lnTo>
                    <a:lnTo>
                      <a:pt x="72" y="146"/>
                    </a:lnTo>
                    <a:lnTo>
                      <a:pt x="90" y="164"/>
                    </a:lnTo>
                    <a:lnTo>
                      <a:pt x="94" y="172"/>
                    </a:lnTo>
                    <a:lnTo>
                      <a:pt x="124" y="186"/>
                    </a:lnTo>
                    <a:lnTo>
                      <a:pt x="136" y="204"/>
                    </a:lnTo>
                    <a:lnTo>
                      <a:pt x="168" y="224"/>
                    </a:lnTo>
                    <a:lnTo>
                      <a:pt x="168" y="238"/>
                    </a:lnTo>
                    <a:lnTo>
                      <a:pt x="180" y="242"/>
                    </a:lnTo>
                    <a:lnTo>
                      <a:pt x="180" y="250"/>
                    </a:lnTo>
                    <a:lnTo>
                      <a:pt x="190" y="254"/>
                    </a:lnTo>
                    <a:lnTo>
                      <a:pt x="190" y="260"/>
                    </a:lnTo>
                    <a:lnTo>
                      <a:pt x="222" y="276"/>
                    </a:lnTo>
                    <a:lnTo>
                      <a:pt x="222" y="282"/>
                    </a:lnTo>
                    <a:lnTo>
                      <a:pt x="236" y="306"/>
                    </a:lnTo>
                    <a:lnTo>
                      <a:pt x="238" y="324"/>
                    </a:lnTo>
                    <a:lnTo>
                      <a:pt x="256" y="332"/>
                    </a:lnTo>
                    <a:lnTo>
                      <a:pt x="272" y="356"/>
                    </a:lnTo>
                    <a:lnTo>
                      <a:pt x="274" y="380"/>
                    </a:lnTo>
                    <a:lnTo>
                      <a:pt x="302" y="388"/>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Freeform 215">
                <a:extLst>
                  <a:ext uri="{FF2B5EF4-FFF2-40B4-BE49-F238E27FC236}">
                    <a16:creationId xmlns:a16="http://schemas.microsoft.com/office/drawing/2014/main" id="{06A9B5A4-481F-B896-2280-C32D0C5A0CB1}"/>
                  </a:ext>
                </a:extLst>
              </p:cNvPr>
              <p:cNvSpPr>
                <a:spLocks/>
              </p:cNvSpPr>
              <p:nvPr/>
            </p:nvSpPr>
            <p:spPr bwMode="auto">
              <a:xfrm>
                <a:off x="4713" y="2054"/>
                <a:ext cx="54" cy="124"/>
              </a:xfrm>
              <a:custGeom>
                <a:avLst/>
                <a:gdLst>
                  <a:gd name="T0" fmla="*/ 10 w 54"/>
                  <a:gd name="T1" fmla="*/ 18 h 124"/>
                  <a:gd name="T2" fmla="*/ 18 w 54"/>
                  <a:gd name="T3" fmla="*/ 20 h 124"/>
                  <a:gd name="T4" fmla="*/ 18 w 54"/>
                  <a:gd name="T5" fmla="*/ 30 h 124"/>
                  <a:gd name="T6" fmla="*/ 10 w 54"/>
                  <a:gd name="T7" fmla="*/ 34 h 124"/>
                  <a:gd name="T8" fmla="*/ 0 w 54"/>
                  <a:gd name="T9" fmla="*/ 88 h 124"/>
                  <a:gd name="T10" fmla="*/ 10 w 54"/>
                  <a:gd name="T11" fmla="*/ 120 h 124"/>
                  <a:gd name="T12" fmla="*/ 16 w 54"/>
                  <a:gd name="T13" fmla="*/ 124 h 124"/>
                  <a:gd name="T14" fmla="*/ 24 w 54"/>
                  <a:gd name="T15" fmla="*/ 122 h 124"/>
                  <a:gd name="T16" fmla="*/ 28 w 54"/>
                  <a:gd name="T17" fmla="*/ 116 h 124"/>
                  <a:gd name="T18" fmla="*/ 54 w 54"/>
                  <a:gd name="T19" fmla="*/ 0 h 124"/>
                  <a:gd name="T20" fmla="*/ 10 w 54"/>
                  <a:gd name="T21" fmla="*/ 18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4">
                    <a:moveTo>
                      <a:pt x="10" y="18"/>
                    </a:moveTo>
                    <a:lnTo>
                      <a:pt x="18" y="20"/>
                    </a:lnTo>
                    <a:lnTo>
                      <a:pt x="18" y="30"/>
                    </a:lnTo>
                    <a:lnTo>
                      <a:pt x="10" y="34"/>
                    </a:lnTo>
                    <a:lnTo>
                      <a:pt x="0" y="88"/>
                    </a:lnTo>
                    <a:lnTo>
                      <a:pt x="10" y="120"/>
                    </a:lnTo>
                    <a:lnTo>
                      <a:pt x="16" y="124"/>
                    </a:lnTo>
                    <a:lnTo>
                      <a:pt x="24" y="122"/>
                    </a:lnTo>
                    <a:lnTo>
                      <a:pt x="28" y="116"/>
                    </a:lnTo>
                    <a:lnTo>
                      <a:pt x="54" y="0"/>
                    </a:lnTo>
                    <a:lnTo>
                      <a:pt x="10" y="18"/>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Freeform 216">
                <a:extLst>
                  <a:ext uri="{FF2B5EF4-FFF2-40B4-BE49-F238E27FC236}">
                    <a16:creationId xmlns:a16="http://schemas.microsoft.com/office/drawing/2014/main" id="{A23FC0DF-87EB-870D-0599-6CE59D6A513C}"/>
                  </a:ext>
                </a:extLst>
              </p:cNvPr>
              <p:cNvSpPr>
                <a:spLocks/>
              </p:cNvSpPr>
              <p:nvPr/>
            </p:nvSpPr>
            <p:spPr bwMode="auto">
              <a:xfrm>
                <a:off x="320" y="532"/>
                <a:ext cx="658" cy="490"/>
              </a:xfrm>
              <a:custGeom>
                <a:avLst/>
                <a:gdLst>
                  <a:gd name="T0" fmla="*/ 658 w 658"/>
                  <a:gd name="T1" fmla="*/ 124 h 490"/>
                  <a:gd name="T2" fmla="*/ 588 w 658"/>
                  <a:gd name="T3" fmla="*/ 470 h 490"/>
                  <a:gd name="T4" fmla="*/ 584 w 658"/>
                  <a:gd name="T5" fmla="*/ 490 h 490"/>
                  <a:gd name="T6" fmla="*/ 394 w 658"/>
                  <a:gd name="T7" fmla="*/ 450 h 490"/>
                  <a:gd name="T8" fmla="*/ 342 w 658"/>
                  <a:gd name="T9" fmla="*/ 448 h 490"/>
                  <a:gd name="T10" fmla="*/ 290 w 658"/>
                  <a:gd name="T11" fmla="*/ 450 h 490"/>
                  <a:gd name="T12" fmla="*/ 258 w 658"/>
                  <a:gd name="T13" fmla="*/ 440 h 490"/>
                  <a:gd name="T14" fmla="*/ 196 w 658"/>
                  <a:gd name="T15" fmla="*/ 428 h 490"/>
                  <a:gd name="T16" fmla="*/ 136 w 658"/>
                  <a:gd name="T17" fmla="*/ 420 h 490"/>
                  <a:gd name="T18" fmla="*/ 72 w 658"/>
                  <a:gd name="T19" fmla="*/ 398 h 490"/>
                  <a:gd name="T20" fmla="*/ 76 w 658"/>
                  <a:gd name="T21" fmla="*/ 346 h 490"/>
                  <a:gd name="T22" fmla="*/ 8 w 658"/>
                  <a:gd name="T23" fmla="*/ 292 h 490"/>
                  <a:gd name="T24" fmla="*/ 8 w 658"/>
                  <a:gd name="T25" fmla="*/ 248 h 490"/>
                  <a:gd name="T26" fmla="*/ 8 w 658"/>
                  <a:gd name="T27" fmla="*/ 272 h 490"/>
                  <a:gd name="T28" fmla="*/ 16 w 658"/>
                  <a:gd name="T29" fmla="*/ 270 h 490"/>
                  <a:gd name="T30" fmla="*/ 24 w 658"/>
                  <a:gd name="T31" fmla="*/ 236 h 490"/>
                  <a:gd name="T32" fmla="*/ 14 w 658"/>
                  <a:gd name="T33" fmla="*/ 232 h 490"/>
                  <a:gd name="T34" fmla="*/ 16 w 658"/>
                  <a:gd name="T35" fmla="*/ 218 h 490"/>
                  <a:gd name="T36" fmla="*/ 28 w 658"/>
                  <a:gd name="T37" fmla="*/ 202 h 490"/>
                  <a:gd name="T38" fmla="*/ 16 w 658"/>
                  <a:gd name="T39" fmla="*/ 200 h 490"/>
                  <a:gd name="T40" fmla="*/ 18 w 658"/>
                  <a:gd name="T41" fmla="*/ 98 h 490"/>
                  <a:gd name="T42" fmla="*/ 8 w 658"/>
                  <a:gd name="T43" fmla="*/ 54 h 490"/>
                  <a:gd name="T44" fmla="*/ 22 w 658"/>
                  <a:gd name="T45" fmla="*/ 28 h 490"/>
                  <a:gd name="T46" fmla="*/ 82 w 658"/>
                  <a:gd name="T47" fmla="*/ 64 h 490"/>
                  <a:gd name="T48" fmla="*/ 152 w 658"/>
                  <a:gd name="T49" fmla="*/ 98 h 490"/>
                  <a:gd name="T50" fmla="*/ 172 w 658"/>
                  <a:gd name="T51" fmla="*/ 114 h 490"/>
                  <a:gd name="T52" fmla="*/ 162 w 658"/>
                  <a:gd name="T53" fmla="*/ 130 h 490"/>
                  <a:gd name="T54" fmla="*/ 124 w 658"/>
                  <a:gd name="T55" fmla="*/ 162 h 490"/>
                  <a:gd name="T56" fmla="*/ 132 w 658"/>
                  <a:gd name="T57" fmla="*/ 184 h 490"/>
                  <a:gd name="T58" fmla="*/ 132 w 658"/>
                  <a:gd name="T59" fmla="*/ 172 h 490"/>
                  <a:gd name="T60" fmla="*/ 156 w 658"/>
                  <a:gd name="T61" fmla="*/ 158 h 490"/>
                  <a:gd name="T62" fmla="*/ 184 w 658"/>
                  <a:gd name="T63" fmla="*/ 138 h 490"/>
                  <a:gd name="T64" fmla="*/ 188 w 658"/>
                  <a:gd name="T65" fmla="*/ 152 h 490"/>
                  <a:gd name="T66" fmla="*/ 206 w 658"/>
                  <a:gd name="T67" fmla="*/ 112 h 490"/>
                  <a:gd name="T68" fmla="*/ 192 w 658"/>
                  <a:gd name="T69" fmla="*/ 64 h 490"/>
                  <a:gd name="T70" fmla="*/ 200 w 658"/>
                  <a:gd name="T71" fmla="*/ 62 h 490"/>
                  <a:gd name="T72" fmla="*/ 214 w 658"/>
                  <a:gd name="T73" fmla="*/ 40 h 490"/>
                  <a:gd name="T74" fmla="*/ 222 w 658"/>
                  <a:gd name="T75" fmla="*/ 44 h 490"/>
                  <a:gd name="T76" fmla="*/ 222 w 658"/>
                  <a:gd name="T77" fmla="*/ 36 h 490"/>
                  <a:gd name="T78" fmla="*/ 200 w 658"/>
                  <a:gd name="T79" fmla="*/ 26 h 490"/>
                  <a:gd name="T80" fmla="*/ 194 w 658"/>
                  <a:gd name="T81" fmla="*/ 0 h 4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8" h="490">
                    <a:moveTo>
                      <a:pt x="286" y="26"/>
                    </a:moveTo>
                    <a:lnTo>
                      <a:pt x="658" y="124"/>
                    </a:lnTo>
                    <a:lnTo>
                      <a:pt x="582" y="442"/>
                    </a:lnTo>
                    <a:lnTo>
                      <a:pt x="588" y="470"/>
                    </a:lnTo>
                    <a:lnTo>
                      <a:pt x="580" y="478"/>
                    </a:lnTo>
                    <a:lnTo>
                      <a:pt x="584" y="490"/>
                    </a:lnTo>
                    <a:lnTo>
                      <a:pt x="404" y="446"/>
                    </a:lnTo>
                    <a:lnTo>
                      <a:pt x="394" y="450"/>
                    </a:lnTo>
                    <a:lnTo>
                      <a:pt x="352" y="442"/>
                    </a:lnTo>
                    <a:lnTo>
                      <a:pt x="342" y="448"/>
                    </a:lnTo>
                    <a:lnTo>
                      <a:pt x="316" y="446"/>
                    </a:lnTo>
                    <a:lnTo>
                      <a:pt x="290" y="450"/>
                    </a:lnTo>
                    <a:lnTo>
                      <a:pt x="268" y="448"/>
                    </a:lnTo>
                    <a:lnTo>
                      <a:pt x="258" y="440"/>
                    </a:lnTo>
                    <a:lnTo>
                      <a:pt x="206" y="442"/>
                    </a:lnTo>
                    <a:lnTo>
                      <a:pt x="196" y="428"/>
                    </a:lnTo>
                    <a:lnTo>
                      <a:pt x="154" y="414"/>
                    </a:lnTo>
                    <a:lnTo>
                      <a:pt x="136" y="420"/>
                    </a:lnTo>
                    <a:lnTo>
                      <a:pt x="108" y="422"/>
                    </a:lnTo>
                    <a:lnTo>
                      <a:pt x="72" y="398"/>
                    </a:lnTo>
                    <a:lnTo>
                      <a:pt x="78" y="360"/>
                    </a:lnTo>
                    <a:lnTo>
                      <a:pt x="76" y="346"/>
                    </a:lnTo>
                    <a:lnTo>
                      <a:pt x="42" y="302"/>
                    </a:lnTo>
                    <a:lnTo>
                      <a:pt x="8" y="292"/>
                    </a:lnTo>
                    <a:lnTo>
                      <a:pt x="0" y="282"/>
                    </a:lnTo>
                    <a:lnTo>
                      <a:pt x="8" y="248"/>
                    </a:lnTo>
                    <a:lnTo>
                      <a:pt x="12" y="254"/>
                    </a:lnTo>
                    <a:lnTo>
                      <a:pt x="8" y="272"/>
                    </a:lnTo>
                    <a:lnTo>
                      <a:pt x="14" y="274"/>
                    </a:lnTo>
                    <a:lnTo>
                      <a:pt x="16" y="270"/>
                    </a:lnTo>
                    <a:lnTo>
                      <a:pt x="24" y="240"/>
                    </a:lnTo>
                    <a:lnTo>
                      <a:pt x="24" y="236"/>
                    </a:lnTo>
                    <a:lnTo>
                      <a:pt x="18" y="236"/>
                    </a:lnTo>
                    <a:lnTo>
                      <a:pt x="14" y="232"/>
                    </a:lnTo>
                    <a:lnTo>
                      <a:pt x="12" y="228"/>
                    </a:lnTo>
                    <a:lnTo>
                      <a:pt x="16" y="218"/>
                    </a:lnTo>
                    <a:lnTo>
                      <a:pt x="24" y="210"/>
                    </a:lnTo>
                    <a:lnTo>
                      <a:pt x="28" y="202"/>
                    </a:lnTo>
                    <a:lnTo>
                      <a:pt x="26" y="192"/>
                    </a:lnTo>
                    <a:lnTo>
                      <a:pt x="16" y="200"/>
                    </a:lnTo>
                    <a:lnTo>
                      <a:pt x="14" y="198"/>
                    </a:lnTo>
                    <a:lnTo>
                      <a:pt x="18" y="98"/>
                    </a:lnTo>
                    <a:lnTo>
                      <a:pt x="8" y="66"/>
                    </a:lnTo>
                    <a:lnTo>
                      <a:pt x="8" y="54"/>
                    </a:lnTo>
                    <a:lnTo>
                      <a:pt x="14" y="40"/>
                    </a:lnTo>
                    <a:lnTo>
                      <a:pt x="22" y="28"/>
                    </a:lnTo>
                    <a:lnTo>
                      <a:pt x="30" y="22"/>
                    </a:lnTo>
                    <a:lnTo>
                      <a:pt x="82" y="64"/>
                    </a:lnTo>
                    <a:lnTo>
                      <a:pt x="134" y="84"/>
                    </a:lnTo>
                    <a:lnTo>
                      <a:pt x="152" y="98"/>
                    </a:lnTo>
                    <a:lnTo>
                      <a:pt x="170" y="102"/>
                    </a:lnTo>
                    <a:lnTo>
                      <a:pt x="172" y="114"/>
                    </a:lnTo>
                    <a:lnTo>
                      <a:pt x="164" y="128"/>
                    </a:lnTo>
                    <a:lnTo>
                      <a:pt x="162" y="130"/>
                    </a:lnTo>
                    <a:lnTo>
                      <a:pt x="152" y="132"/>
                    </a:lnTo>
                    <a:lnTo>
                      <a:pt x="124" y="162"/>
                    </a:lnTo>
                    <a:lnTo>
                      <a:pt x="120" y="180"/>
                    </a:lnTo>
                    <a:lnTo>
                      <a:pt x="132" y="184"/>
                    </a:lnTo>
                    <a:lnTo>
                      <a:pt x="136" y="174"/>
                    </a:lnTo>
                    <a:lnTo>
                      <a:pt x="132" y="172"/>
                    </a:lnTo>
                    <a:lnTo>
                      <a:pt x="138" y="166"/>
                    </a:lnTo>
                    <a:lnTo>
                      <a:pt x="156" y="158"/>
                    </a:lnTo>
                    <a:lnTo>
                      <a:pt x="174" y="140"/>
                    </a:lnTo>
                    <a:lnTo>
                      <a:pt x="184" y="138"/>
                    </a:lnTo>
                    <a:lnTo>
                      <a:pt x="186" y="142"/>
                    </a:lnTo>
                    <a:lnTo>
                      <a:pt x="188" y="152"/>
                    </a:lnTo>
                    <a:lnTo>
                      <a:pt x="190" y="154"/>
                    </a:lnTo>
                    <a:lnTo>
                      <a:pt x="206" y="112"/>
                    </a:lnTo>
                    <a:lnTo>
                      <a:pt x="204" y="80"/>
                    </a:lnTo>
                    <a:lnTo>
                      <a:pt x="192" y="64"/>
                    </a:lnTo>
                    <a:lnTo>
                      <a:pt x="192" y="62"/>
                    </a:lnTo>
                    <a:lnTo>
                      <a:pt x="200" y="62"/>
                    </a:lnTo>
                    <a:lnTo>
                      <a:pt x="208" y="54"/>
                    </a:lnTo>
                    <a:lnTo>
                      <a:pt x="214" y="40"/>
                    </a:lnTo>
                    <a:lnTo>
                      <a:pt x="218" y="40"/>
                    </a:lnTo>
                    <a:lnTo>
                      <a:pt x="222" y="44"/>
                    </a:lnTo>
                    <a:lnTo>
                      <a:pt x="226" y="44"/>
                    </a:lnTo>
                    <a:lnTo>
                      <a:pt x="222" y="36"/>
                    </a:lnTo>
                    <a:lnTo>
                      <a:pt x="210" y="28"/>
                    </a:lnTo>
                    <a:lnTo>
                      <a:pt x="200" y="26"/>
                    </a:lnTo>
                    <a:lnTo>
                      <a:pt x="196" y="14"/>
                    </a:lnTo>
                    <a:lnTo>
                      <a:pt x="194" y="0"/>
                    </a:lnTo>
                    <a:lnTo>
                      <a:pt x="286" y="2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Freeform 217">
                <a:extLst>
                  <a:ext uri="{FF2B5EF4-FFF2-40B4-BE49-F238E27FC236}">
                    <a16:creationId xmlns:a16="http://schemas.microsoft.com/office/drawing/2014/main" id="{6B02EE48-0346-EFE5-E344-0B2AB1A7BF02}"/>
                  </a:ext>
                </a:extLst>
              </p:cNvPr>
              <p:cNvSpPr>
                <a:spLocks/>
              </p:cNvSpPr>
              <p:nvPr/>
            </p:nvSpPr>
            <p:spPr bwMode="auto">
              <a:xfrm>
                <a:off x="3961" y="1934"/>
                <a:ext cx="782" cy="427"/>
              </a:xfrm>
              <a:custGeom>
                <a:avLst/>
                <a:gdLst>
                  <a:gd name="T0" fmla="*/ 202 w 782"/>
                  <a:gd name="T1" fmla="*/ 401 h 427"/>
                  <a:gd name="T2" fmla="*/ 54 w 782"/>
                  <a:gd name="T3" fmla="*/ 411 h 427"/>
                  <a:gd name="T4" fmla="*/ 78 w 782"/>
                  <a:gd name="T5" fmla="*/ 389 h 427"/>
                  <a:gd name="T6" fmla="*/ 92 w 782"/>
                  <a:gd name="T7" fmla="*/ 369 h 427"/>
                  <a:gd name="T8" fmla="*/ 156 w 782"/>
                  <a:gd name="T9" fmla="*/ 297 h 427"/>
                  <a:gd name="T10" fmla="*/ 160 w 782"/>
                  <a:gd name="T11" fmla="*/ 299 h 427"/>
                  <a:gd name="T12" fmla="*/ 162 w 782"/>
                  <a:gd name="T13" fmla="*/ 309 h 427"/>
                  <a:gd name="T14" fmla="*/ 174 w 782"/>
                  <a:gd name="T15" fmla="*/ 325 h 427"/>
                  <a:gd name="T16" fmla="*/ 216 w 782"/>
                  <a:gd name="T17" fmla="*/ 321 h 427"/>
                  <a:gd name="T18" fmla="*/ 236 w 782"/>
                  <a:gd name="T19" fmla="*/ 323 h 427"/>
                  <a:gd name="T20" fmla="*/ 270 w 782"/>
                  <a:gd name="T21" fmla="*/ 305 h 427"/>
                  <a:gd name="T22" fmla="*/ 268 w 782"/>
                  <a:gd name="T23" fmla="*/ 295 h 427"/>
                  <a:gd name="T24" fmla="*/ 300 w 782"/>
                  <a:gd name="T25" fmla="*/ 285 h 427"/>
                  <a:gd name="T26" fmla="*/ 324 w 782"/>
                  <a:gd name="T27" fmla="*/ 273 h 427"/>
                  <a:gd name="T28" fmla="*/ 328 w 782"/>
                  <a:gd name="T29" fmla="*/ 259 h 427"/>
                  <a:gd name="T30" fmla="*/ 342 w 782"/>
                  <a:gd name="T31" fmla="*/ 208 h 427"/>
                  <a:gd name="T32" fmla="*/ 356 w 782"/>
                  <a:gd name="T33" fmla="*/ 174 h 427"/>
                  <a:gd name="T34" fmla="*/ 362 w 782"/>
                  <a:gd name="T35" fmla="*/ 152 h 427"/>
                  <a:gd name="T36" fmla="*/ 374 w 782"/>
                  <a:gd name="T37" fmla="*/ 132 h 427"/>
                  <a:gd name="T38" fmla="*/ 402 w 782"/>
                  <a:gd name="T39" fmla="*/ 146 h 427"/>
                  <a:gd name="T40" fmla="*/ 436 w 782"/>
                  <a:gd name="T41" fmla="*/ 94 h 427"/>
                  <a:gd name="T42" fmla="*/ 448 w 782"/>
                  <a:gd name="T43" fmla="*/ 74 h 427"/>
                  <a:gd name="T44" fmla="*/ 470 w 782"/>
                  <a:gd name="T45" fmla="*/ 40 h 427"/>
                  <a:gd name="T46" fmla="*/ 526 w 782"/>
                  <a:gd name="T47" fmla="*/ 30 h 427"/>
                  <a:gd name="T48" fmla="*/ 550 w 782"/>
                  <a:gd name="T49" fmla="*/ 6 h 427"/>
                  <a:gd name="T50" fmla="*/ 558 w 782"/>
                  <a:gd name="T51" fmla="*/ 26 h 427"/>
                  <a:gd name="T52" fmla="*/ 584 w 782"/>
                  <a:gd name="T53" fmla="*/ 34 h 427"/>
                  <a:gd name="T54" fmla="*/ 600 w 782"/>
                  <a:gd name="T55" fmla="*/ 44 h 427"/>
                  <a:gd name="T56" fmla="*/ 606 w 782"/>
                  <a:gd name="T57" fmla="*/ 46 h 427"/>
                  <a:gd name="T58" fmla="*/ 614 w 782"/>
                  <a:gd name="T59" fmla="*/ 68 h 427"/>
                  <a:gd name="T60" fmla="*/ 606 w 782"/>
                  <a:gd name="T61" fmla="*/ 86 h 427"/>
                  <a:gd name="T62" fmla="*/ 596 w 782"/>
                  <a:gd name="T63" fmla="*/ 104 h 427"/>
                  <a:gd name="T64" fmla="*/ 602 w 782"/>
                  <a:gd name="T65" fmla="*/ 114 h 427"/>
                  <a:gd name="T66" fmla="*/ 654 w 782"/>
                  <a:gd name="T67" fmla="*/ 136 h 427"/>
                  <a:gd name="T68" fmla="*/ 708 w 782"/>
                  <a:gd name="T69" fmla="*/ 154 h 427"/>
                  <a:gd name="T70" fmla="*/ 712 w 782"/>
                  <a:gd name="T71" fmla="*/ 188 h 427"/>
                  <a:gd name="T72" fmla="*/ 710 w 782"/>
                  <a:gd name="T73" fmla="*/ 208 h 427"/>
                  <a:gd name="T74" fmla="*/ 730 w 782"/>
                  <a:gd name="T75" fmla="*/ 226 h 427"/>
                  <a:gd name="T76" fmla="*/ 716 w 782"/>
                  <a:gd name="T77" fmla="*/ 232 h 427"/>
                  <a:gd name="T78" fmla="*/ 724 w 782"/>
                  <a:gd name="T79" fmla="*/ 248 h 427"/>
                  <a:gd name="T80" fmla="*/ 738 w 782"/>
                  <a:gd name="T81" fmla="*/ 258 h 427"/>
                  <a:gd name="T82" fmla="*/ 712 w 782"/>
                  <a:gd name="T83" fmla="*/ 267 h 427"/>
                  <a:gd name="T84" fmla="*/ 724 w 782"/>
                  <a:gd name="T85" fmla="*/ 281 h 427"/>
                  <a:gd name="T86" fmla="*/ 738 w 782"/>
                  <a:gd name="T87" fmla="*/ 277 h 427"/>
                  <a:gd name="T88" fmla="*/ 774 w 782"/>
                  <a:gd name="T89" fmla="*/ 277 h 427"/>
                  <a:gd name="T90" fmla="*/ 704 w 782"/>
                  <a:gd name="T91" fmla="*/ 317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2" h="427">
                    <a:moveTo>
                      <a:pt x="704" y="317"/>
                    </a:moveTo>
                    <a:lnTo>
                      <a:pt x="202" y="401"/>
                    </a:lnTo>
                    <a:lnTo>
                      <a:pt x="0" y="427"/>
                    </a:lnTo>
                    <a:lnTo>
                      <a:pt x="54" y="411"/>
                    </a:lnTo>
                    <a:lnTo>
                      <a:pt x="60" y="397"/>
                    </a:lnTo>
                    <a:lnTo>
                      <a:pt x="78" y="389"/>
                    </a:lnTo>
                    <a:lnTo>
                      <a:pt x="78" y="377"/>
                    </a:lnTo>
                    <a:lnTo>
                      <a:pt x="92" y="369"/>
                    </a:lnTo>
                    <a:lnTo>
                      <a:pt x="90" y="357"/>
                    </a:lnTo>
                    <a:lnTo>
                      <a:pt x="156" y="297"/>
                    </a:lnTo>
                    <a:lnTo>
                      <a:pt x="160" y="299"/>
                    </a:lnTo>
                    <a:lnTo>
                      <a:pt x="156" y="305"/>
                    </a:lnTo>
                    <a:lnTo>
                      <a:pt x="162" y="309"/>
                    </a:lnTo>
                    <a:lnTo>
                      <a:pt x="164" y="317"/>
                    </a:lnTo>
                    <a:lnTo>
                      <a:pt x="174" y="325"/>
                    </a:lnTo>
                    <a:lnTo>
                      <a:pt x="196" y="333"/>
                    </a:lnTo>
                    <a:lnTo>
                      <a:pt x="216" y="321"/>
                    </a:lnTo>
                    <a:lnTo>
                      <a:pt x="220" y="313"/>
                    </a:lnTo>
                    <a:lnTo>
                      <a:pt x="236" y="323"/>
                    </a:lnTo>
                    <a:lnTo>
                      <a:pt x="266" y="309"/>
                    </a:lnTo>
                    <a:lnTo>
                      <a:pt x="270" y="305"/>
                    </a:lnTo>
                    <a:lnTo>
                      <a:pt x="266" y="299"/>
                    </a:lnTo>
                    <a:lnTo>
                      <a:pt x="268" y="295"/>
                    </a:lnTo>
                    <a:lnTo>
                      <a:pt x="280" y="299"/>
                    </a:lnTo>
                    <a:lnTo>
                      <a:pt x="300" y="285"/>
                    </a:lnTo>
                    <a:lnTo>
                      <a:pt x="308" y="289"/>
                    </a:lnTo>
                    <a:lnTo>
                      <a:pt x="324" y="273"/>
                    </a:lnTo>
                    <a:lnTo>
                      <a:pt x="320" y="269"/>
                    </a:lnTo>
                    <a:lnTo>
                      <a:pt x="328" y="259"/>
                    </a:lnTo>
                    <a:lnTo>
                      <a:pt x="320" y="254"/>
                    </a:lnTo>
                    <a:lnTo>
                      <a:pt x="342" y="208"/>
                    </a:lnTo>
                    <a:lnTo>
                      <a:pt x="346" y="188"/>
                    </a:lnTo>
                    <a:lnTo>
                      <a:pt x="356" y="174"/>
                    </a:lnTo>
                    <a:lnTo>
                      <a:pt x="354" y="168"/>
                    </a:lnTo>
                    <a:lnTo>
                      <a:pt x="362" y="152"/>
                    </a:lnTo>
                    <a:lnTo>
                      <a:pt x="364" y="130"/>
                    </a:lnTo>
                    <a:lnTo>
                      <a:pt x="374" y="132"/>
                    </a:lnTo>
                    <a:lnTo>
                      <a:pt x="380" y="142"/>
                    </a:lnTo>
                    <a:lnTo>
                      <a:pt x="402" y="146"/>
                    </a:lnTo>
                    <a:lnTo>
                      <a:pt x="422" y="88"/>
                    </a:lnTo>
                    <a:lnTo>
                      <a:pt x="436" y="94"/>
                    </a:lnTo>
                    <a:lnTo>
                      <a:pt x="444" y="72"/>
                    </a:lnTo>
                    <a:lnTo>
                      <a:pt x="448" y="74"/>
                    </a:lnTo>
                    <a:lnTo>
                      <a:pt x="456" y="66"/>
                    </a:lnTo>
                    <a:lnTo>
                      <a:pt x="470" y="40"/>
                    </a:lnTo>
                    <a:lnTo>
                      <a:pt x="472" y="0"/>
                    </a:lnTo>
                    <a:lnTo>
                      <a:pt x="526" y="30"/>
                    </a:lnTo>
                    <a:lnTo>
                      <a:pt x="532" y="6"/>
                    </a:lnTo>
                    <a:lnTo>
                      <a:pt x="550" y="6"/>
                    </a:lnTo>
                    <a:lnTo>
                      <a:pt x="562" y="14"/>
                    </a:lnTo>
                    <a:lnTo>
                      <a:pt x="558" y="26"/>
                    </a:lnTo>
                    <a:lnTo>
                      <a:pt x="566" y="32"/>
                    </a:lnTo>
                    <a:lnTo>
                      <a:pt x="584" y="34"/>
                    </a:lnTo>
                    <a:lnTo>
                      <a:pt x="590" y="40"/>
                    </a:lnTo>
                    <a:lnTo>
                      <a:pt x="600" y="44"/>
                    </a:lnTo>
                    <a:lnTo>
                      <a:pt x="606" y="46"/>
                    </a:lnTo>
                    <a:lnTo>
                      <a:pt x="610" y="52"/>
                    </a:lnTo>
                    <a:lnTo>
                      <a:pt x="614" y="68"/>
                    </a:lnTo>
                    <a:lnTo>
                      <a:pt x="606" y="72"/>
                    </a:lnTo>
                    <a:lnTo>
                      <a:pt x="606" y="86"/>
                    </a:lnTo>
                    <a:lnTo>
                      <a:pt x="600" y="92"/>
                    </a:lnTo>
                    <a:lnTo>
                      <a:pt x="596" y="104"/>
                    </a:lnTo>
                    <a:lnTo>
                      <a:pt x="598" y="108"/>
                    </a:lnTo>
                    <a:lnTo>
                      <a:pt x="602" y="114"/>
                    </a:lnTo>
                    <a:lnTo>
                      <a:pt x="634" y="122"/>
                    </a:lnTo>
                    <a:lnTo>
                      <a:pt x="654" y="136"/>
                    </a:lnTo>
                    <a:lnTo>
                      <a:pt x="698" y="144"/>
                    </a:lnTo>
                    <a:lnTo>
                      <a:pt x="708" y="154"/>
                    </a:lnTo>
                    <a:lnTo>
                      <a:pt x="712" y="166"/>
                    </a:lnTo>
                    <a:lnTo>
                      <a:pt x="712" y="188"/>
                    </a:lnTo>
                    <a:lnTo>
                      <a:pt x="706" y="192"/>
                    </a:lnTo>
                    <a:lnTo>
                      <a:pt x="710" y="208"/>
                    </a:lnTo>
                    <a:lnTo>
                      <a:pt x="720" y="212"/>
                    </a:lnTo>
                    <a:lnTo>
                      <a:pt x="730" y="226"/>
                    </a:lnTo>
                    <a:lnTo>
                      <a:pt x="724" y="226"/>
                    </a:lnTo>
                    <a:lnTo>
                      <a:pt x="716" y="232"/>
                    </a:lnTo>
                    <a:lnTo>
                      <a:pt x="718" y="238"/>
                    </a:lnTo>
                    <a:lnTo>
                      <a:pt x="724" y="248"/>
                    </a:lnTo>
                    <a:lnTo>
                      <a:pt x="734" y="252"/>
                    </a:lnTo>
                    <a:lnTo>
                      <a:pt x="738" y="258"/>
                    </a:lnTo>
                    <a:lnTo>
                      <a:pt x="730" y="263"/>
                    </a:lnTo>
                    <a:lnTo>
                      <a:pt x="712" y="267"/>
                    </a:lnTo>
                    <a:lnTo>
                      <a:pt x="712" y="277"/>
                    </a:lnTo>
                    <a:lnTo>
                      <a:pt x="724" y="281"/>
                    </a:lnTo>
                    <a:lnTo>
                      <a:pt x="734" y="283"/>
                    </a:lnTo>
                    <a:lnTo>
                      <a:pt x="738" y="277"/>
                    </a:lnTo>
                    <a:lnTo>
                      <a:pt x="742" y="275"/>
                    </a:lnTo>
                    <a:lnTo>
                      <a:pt x="774" y="277"/>
                    </a:lnTo>
                    <a:lnTo>
                      <a:pt x="782" y="301"/>
                    </a:lnTo>
                    <a:lnTo>
                      <a:pt x="704" y="317"/>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Freeform 218">
                <a:extLst>
                  <a:ext uri="{FF2B5EF4-FFF2-40B4-BE49-F238E27FC236}">
                    <a16:creationId xmlns:a16="http://schemas.microsoft.com/office/drawing/2014/main" id="{B81AF257-33A1-5EE9-23F6-846A1FAEA3E6}"/>
                  </a:ext>
                </a:extLst>
              </p:cNvPr>
              <p:cNvSpPr>
                <a:spLocks/>
              </p:cNvSpPr>
              <p:nvPr/>
            </p:nvSpPr>
            <p:spPr bwMode="auto">
              <a:xfrm>
                <a:off x="2749" y="1924"/>
                <a:ext cx="664" cy="579"/>
              </a:xfrm>
              <a:custGeom>
                <a:avLst/>
                <a:gdLst>
                  <a:gd name="T0" fmla="*/ 0 w 664"/>
                  <a:gd name="T1" fmla="*/ 6 h 579"/>
                  <a:gd name="T2" fmla="*/ 6 w 664"/>
                  <a:gd name="T3" fmla="*/ 16 h 579"/>
                  <a:gd name="T4" fmla="*/ 28 w 664"/>
                  <a:gd name="T5" fmla="*/ 52 h 579"/>
                  <a:gd name="T6" fmla="*/ 34 w 664"/>
                  <a:gd name="T7" fmla="*/ 68 h 579"/>
                  <a:gd name="T8" fmla="*/ 62 w 664"/>
                  <a:gd name="T9" fmla="*/ 100 h 579"/>
                  <a:gd name="T10" fmla="*/ 86 w 664"/>
                  <a:gd name="T11" fmla="*/ 116 h 579"/>
                  <a:gd name="T12" fmla="*/ 62 w 664"/>
                  <a:gd name="T13" fmla="*/ 140 h 579"/>
                  <a:gd name="T14" fmla="*/ 90 w 664"/>
                  <a:gd name="T15" fmla="*/ 184 h 579"/>
                  <a:gd name="T16" fmla="*/ 112 w 664"/>
                  <a:gd name="T17" fmla="*/ 527 h 579"/>
                  <a:gd name="T18" fmla="*/ 572 w 664"/>
                  <a:gd name="T19" fmla="*/ 531 h 579"/>
                  <a:gd name="T20" fmla="*/ 542 w 664"/>
                  <a:gd name="T21" fmla="*/ 579 h 579"/>
                  <a:gd name="T22" fmla="*/ 620 w 664"/>
                  <a:gd name="T23" fmla="*/ 559 h 579"/>
                  <a:gd name="T24" fmla="*/ 624 w 664"/>
                  <a:gd name="T25" fmla="*/ 543 h 579"/>
                  <a:gd name="T26" fmla="*/ 626 w 664"/>
                  <a:gd name="T27" fmla="*/ 527 h 579"/>
                  <a:gd name="T28" fmla="*/ 628 w 664"/>
                  <a:gd name="T29" fmla="*/ 505 h 579"/>
                  <a:gd name="T30" fmla="*/ 640 w 664"/>
                  <a:gd name="T31" fmla="*/ 495 h 579"/>
                  <a:gd name="T32" fmla="*/ 664 w 664"/>
                  <a:gd name="T33" fmla="*/ 475 h 579"/>
                  <a:gd name="T34" fmla="*/ 656 w 664"/>
                  <a:gd name="T35" fmla="*/ 449 h 579"/>
                  <a:gd name="T36" fmla="*/ 644 w 664"/>
                  <a:gd name="T37" fmla="*/ 437 h 579"/>
                  <a:gd name="T38" fmla="*/ 636 w 664"/>
                  <a:gd name="T39" fmla="*/ 441 h 579"/>
                  <a:gd name="T40" fmla="*/ 620 w 664"/>
                  <a:gd name="T41" fmla="*/ 415 h 579"/>
                  <a:gd name="T42" fmla="*/ 618 w 664"/>
                  <a:gd name="T43" fmla="*/ 377 h 579"/>
                  <a:gd name="T44" fmla="*/ 576 w 664"/>
                  <a:gd name="T45" fmla="*/ 329 h 579"/>
                  <a:gd name="T46" fmla="*/ 532 w 664"/>
                  <a:gd name="T47" fmla="*/ 297 h 579"/>
                  <a:gd name="T48" fmla="*/ 546 w 664"/>
                  <a:gd name="T49" fmla="*/ 246 h 579"/>
                  <a:gd name="T50" fmla="*/ 550 w 664"/>
                  <a:gd name="T51" fmla="*/ 222 h 579"/>
                  <a:gd name="T52" fmla="*/ 536 w 664"/>
                  <a:gd name="T53" fmla="*/ 208 h 579"/>
                  <a:gd name="T54" fmla="*/ 508 w 664"/>
                  <a:gd name="T55" fmla="*/ 216 h 579"/>
                  <a:gd name="T56" fmla="*/ 494 w 664"/>
                  <a:gd name="T57" fmla="*/ 204 h 579"/>
                  <a:gd name="T58" fmla="*/ 458 w 664"/>
                  <a:gd name="T59" fmla="*/ 146 h 579"/>
                  <a:gd name="T60" fmla="*/ 424 w 664"/>
                  <a:gd name="T61" fmla="*/ 112 h 579"/>
                  <a:gd name="T62" fmla="*/ 412 w 664"/>
                  <a:gd name="T63" fmla="*/ 30 h 579"/>
                  <a:gd name="T64" fmla="*/ 326 w 664"/>
                  <a:gd name="T65" fmla="*/ 2 h 5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4" h="579">
                    <a:moveTo>
                      <a:pt x="326" y="2"/>
                    </a:moveTo>
                    <a:lnTo>
                      <a:pt x="0" y="6"/>
                    </a:lnTo>
                    <a:lnTo>
                      <a:pt x="0" y="14"/>
                    </a:lnTo>
                    <a:lnTo>
                      <a:pt x="6" y="16"/>
                    </a:lnTo>
                    <a:lnTo>
                      <a:pt x="10" y="44"/>
                    </a:lnTo>
                    <a:lnTo>
                      <a:pt x="28" y="52"/>
                    </a:lnTo>
                    <a:lnTo>
                      <a:pt x="26" y="58"/>
                    </a:lnTo>
                    <a:lnTo>
                      <a:pt x="34" y="68"/>
                    </a:lnTo>
                    <a:lnTo>
                      <a:pt x="32" y="78"/>
                    </a:lnTo>
                    <a:lnTo>
                      <a:pt x="62" y="100"/>
                    </a:lnTo>
                    <a:lnTo>
                      <a:pt x="78" y="96"/>
                    </a:lnTo>
                    <a:lnTo>
                      <a:pt x="86" y="116"/>
                    </a:lnTo>
                    <a:lnTo>
                      <a:pt x="76" y="116"/>
                    </a:lnTo>
                    <a:lnTo>
                      <a:pt x="62" y="140"/>
                    </a:lnTo>
                    <a:lnTo>
                      <a:pt x="82" y="162"/>
                    </a:lnTo>
                    <a:lnTo>
                      <a:pt x="90" y="184"/>
                    </a:lnTo>
                    <a:lnTo>
                      <a:pt x="110" y="190"/>
                    </a:lnTo>
                    <a:lnTo>
                      <a:pt x="112" y="527"/>
                    </a:lnTo>
                    <a:lnTo>
                      <a:pt x="562" y="513"/>
                    </a:lnTo>
                    <a:lnTo>
                      <a:pt x="572" y="531"/>
                    </a:lnTo>
                    <a:lnTo>
                      <a:pt x="572" y="541"/>
                    </a:lnTo>
                    <a:lnTo>
                      <a:pt x="542" y="579"/>
                    </a:lnTo>
                    <a:lnTo>
                      <a:pt x="608" y="577"/>
                    </a:lnTo>
                    <a:lnTo>
                      <a:pt x="620" y="559"/>
                    </a:lnTo>
                    <a:lnTo>
                      <a:pt x="612" y="545"/>
                    </a:lnTo>
                    <a:lnTo>
                      <a:pt x="624" y="543"/>
                    </a:lnTo>
                    <a:lnTo>
                      <a:pt x="616" y="535"/>
                    </a:lnTo>
                    <a:lnTo>
                      <a:pt x="626" y="527"/>
                    </a:lnTo>
                    <a:lnTo>
                      <a:pt x="622" y="507"/>
                    </a:lnTo>
                    <a:lnTo>
                      <a:pt x="628" y="505"/>
                    </a:lnTo>
                    <a:lnTo>
                      <a:pt x="632" y="519"/>
                    </a:lnTo>
                    <a:lnTo>
                      <a:pt x="640" y="495"/>
                    </a:lnTo>
                    <a:lnTo>
                      <a:pt x="654" y="501"/>
                    </a:lnTo>
                    <a:lnTo>
                      <a:pt x="664" y="475"/>
                    </a:lnTo>
                    <a:lnTo>
                      <a:pt x="664" y="451"/>
                    </a:lnTo>
                    <a:lnTo>
                      <a:pt x="656" y="449"/>
                    </a:lnTo>
                    <a:lnTo>
                      <a:pt x="648" y="435"/>
                    </a:lnTo>
                    <a:lnTo>
                      <a:pt x="644" y="437"/>
                    </a:lnTo>
                    <a:lnTo>
                      <a:pt x="648" y="447"/>
                    </a:lnTo>
                    <a:lnTo>
                      <a:pt x="636" y="441"/>
                    </a:lnTo>
                    <a:lnTo>
                      <a:pt x="626" y="417"/>
                    </a:lnTo>
                    <a:lnTo>
                      <a:pt x="620" y="415"/>
                    </a:lnTo>
                    <a:lnTo>
                      <a:pt x="628" y="395"/>
                    </a:lnTo>
                    <a:lnTo>
                      <a:pt x="618" y="377"/>
                    </a:lnTo>
                    <a:lnTo>
                      <a:pt x="618" y="361"/>
                    </a:lnTo>
                    <a:lnTo>
                      <a:pt x="576" y="329"/>
                    </a:lnTo>
                    <a:lnTo>
                      <a:pt x="564" y="327"/>
                    </a:lnTo>
                    <a:lnTo>
                      <a:pt x="532" y="297"/>
                    </a:lnTo>
                    <a:lnTo>
                      <a:pt x="528" y="281"/>
                    </a:lnTo>
                    <a:lnTo>
                      <a:pt x="546" y="246"/>
                    </a:lnTo>
                    <a:lnTo>
                      <a:pt x="544" y="234"/>
                    </a:lnTo>
                    <a:lnTo>
                      <a:pt x="550" y="222"/>
                    </a:lnTo>
                    <a:lnTo>
                      <a:pt x="550" y="218"/>
                    </a:lnTo>
                    <a:lnTo>
                      <a:pt x="536" y="208"/>
                    </a:lnTo>
                    <a:lnTo>
                      <a:pt x="518" y="204"/>
                    </a:lnTo>
                    <a:lnTo>
                      <a:pt x="508" y="216"/>
                    </a:lnTo>
                    <a:lnTo>
                      <a:pt x="500" y="214"/>
                    </a:lnTo>
                    <a:lnTo>
                      <a:pt x="494" y="204"/>
                    </a:lnTo>
                    <a:lnTo>
                      <a:pt x="482" y="164"/>
                    </a:lnTo>
                    <a:lnTo>
                      <a:pt x="458" y="146"/>
                    </a:lnTo>
                    <a:lnTo>
                      <a:pt x="452" y="134"/>
                    </a:lnTo>
                    <a:lnTo>
                      <a:pt x="424" y="112"/>
                    </a:lnTo>
                    <a:lnTo>
                      <a:pt x="408" y="62"/>
                    </a:lnTo>
                    <a:lnTo>
                      <a:pt x="412" y="30"/>
                    </a:lnTo>
                    <a:lnTo>
                      <a:pt x="384" y="0"/>
                    </a:lnTo>
                    <a:lnTo>
                      <a:pt x="326" y="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Freeform 219">
                <a:extLst>
                  <a:ext uri="{FF2B5EF4-FFF2-40B4-BE49-F238E27FC236}">
                    <a16:creationId xmlns:a16="http://schemas.microsoft.com/office/drawing/2014/main" id="{66C78809-6DD9-0509-3B40-FCA63E6EE8A1}"/>
                  </a:ext>
                </a:extLst>
              </p:cNvPr>
              <p:cNvSpPr>
                <a:spLocks/>
              </p:cNvSpPr>
              <p:nvPr/>
            </p:nvSpPr>
            <p:spPr bwMode="auto">
              <a:xfrm>
                <a:off x="2026" y="836"/>
                <a:ext cx="658" cy="416"/>
              </a:xfrm>
              <a:custGeom>
                <a:avLst/>
                <a:gdLst>
                  <a:gd name="T0" fmla="*/ 590 w 658"/>
                  <a:gd name="T1" fmla="*/ 34 h 416"/>
                  <a:gd name="T2" fmla="*/ 260 w 658"/>
                  <a:gd name="T3" fmla="*/ 18 h 416"/>
                  <a:gd name="T4" fmla="*/ 36 w 658"/>
                  <a:gd name="T5" fmla="*/ 0 h 416"/>
                  <a:gd name="T6" fmla="*/ 0 w 658"/>
                  <a:gd name="T7" fmla="*/ 378 h 416"/>
                  <a:gd name="T8" fmla="*/ 620 w 658"/>
                  <a:gd name="T9" fmla="*/ 414 h 416"/>
                  <a:gd name="T10" fmla="*/ 658 w 658"/>
                  <a:gd name="T11" fmla="*/ 416 h 416"/>
                  <a:gd name="T12" fmla="*/ 656 w 658"/>
                  <a:gd name="T13" fmla="*/ 368 h 416"/>
                  <a:gd name="T14" fmla="*/ 646 w 658"/>
                  <a:gd name="T15" fmla="*/ 352 h 416"/>
                  <a:gd name="T16" fmla="*/ 638 w 658"/>
                  <a:gd name="T17" fmla="*/ 326 h 416"/>
                  <a:gd name="T18" fmla="*/ 644 w 658"/>
                  <a:gd name="T19" fmla="*/ 292 h 416"/>
                  <a:gd name="T20" fmla="*/ 640 w 658"/>
                  <a:gd name="T21" fmla="*/ 290 h 416"/>
                  <a:gd name="T22" fmla="*/ 636 w 658"/>
                  <a:gd name="T23" fmla="*/ 206 h 416"/>
                  <a:gd name="T24" fmla="*/ 614 w 658"/>
                  <a:gd name="T25" fmla="*/ 136 h 416"/>
                  <a:gd name="T26" fmla="*/ 614 w 658"/>
                  <a:gd name="T27" fmla="*/ 86 h 416"/>
                  <a:gd name="T28" fmla="*/ 618 w 658"/>
                  <a:gd name="T29" fmla="*/ 72 h 416"/>
                  <a:gd name="T30" fmla="*/ 608 w 658"/>
                  <a:gd name="T31" fmla="*/ 34 h 416"/>
                  <a:gd name="T32" fmla="*/ 608 w 658"/>
                  <a:gd name="T33" fmla="*/ 34 h 416"/>
                  <a:gd name="T34" fmla="*/ 590 w 658"/>
                  <a:gd name="T35" fmla="*/ 34 h 4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8" h="416">
                    <a:moveTo>
                      <a:pt x="590" y="34"/>
                    </a:moveTo>
                    <a:lnTo>
                      <a:pt x="260" y="18"/>
                    </a:lnTo>
                    <a:lnTo>
                      <a:pt x="36" y="0"/>
                    </a:lnTo>
                    <a:lnTo>
                      <a:pt x="0" y="378"/>
                    </a:lnTo>
                    <a:lnTo>
                      <a:pt x="620" y="414"/>
                    </a:lnTo>
                    <a:lnTo>
                      <a:pt x="658" y="416"/>
                    </a:lnTo>
                    <a:lnTo>
                      <a:pt x="656" y="368"/>
                    </a:lnTo>
                    <a:lnTo>
                      <a:pt x="646" y="352"/>
                    </a:lnTo>
                    <a:lnTo>
                      <a:pt x="638" y="326"/>
                    </a:lnTo>
                    <a:lnTo>
                      <a:pt x="644" y="292"/>
                    </a:lnTo>
                    <a:lnTo>
                      <a:pt x="640" y="290"/>
                    </a:lnTo>
                    <a:lnTo>
                      <a:pt x="636" y="206"/>
                    </a:lnTo>
                    <a:lnTo>
                      <a:pt x="614" y="136"/>
                    </a:lnTo>
                    <a:lnTo>
                      <a:pt x="614" y="86"/>
                    </a:lnTo>
                    <a:lnTo>
                      <a:pt x="618" y="72"/>
                    </a:lnTo>
                    <a:lnTo>
                      <a:pt x="608" y="34"/>
                    </a:lnTo>
                    <a:lnTo>
                      <a:pt x="590" y="3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Freeform 220">
                <a:extLst>
                  <a:ext uri="{FF2B5EF4-FFF2-40B4-BE49-F238E27FC236}">
                    <a16:creationId xmlns:a16="http://schemas.microsoft.com/office/drawing/2014/main" id="{06B88C7C-5F8E-B84D-C89A-552286387CDF}"/>
                  </a:ext>
                </a:extLst>
              </p:cNvPr>
              <p:cNvSpPr>
                <a:spLocks/>
              </p:cNvSpPr>
              <p:nvPr/>
            </p:nvSpPr>
            <p:spPr bwMode="auto">
              <a:xfrm>
                <a:off x="406" y="1444"/>
                <a:ext cx="642" cy="991"/>
              </a:xfrm>
              <a:custGeom>
                <a:avLst/>
                <a:gdLst>
                  <a:gd name="T0" fmla="*/ 330 w 642"/>
                  <a:gd name="T1" fmla="*/ 877 h 991"/>
                  <a:gd name="T2" fmla="*/ 0 w 642"/>
                  <a:gd name="T3" fmla="*/ 370 h 991"/>
                  <a:gd name="T4" fmla="*/ 100 w 642"/>
                  <a:gd name="T5" fmla="*/ 0 h 991"/>
                  <a:gd name="T6" fmla="*/ 370 w 642"/>
                  <a:gd name="T7" fmla="*/ 68 h 991"/>
                  <a:gd name="T8" fmla="*/ 642 w 642"/>
                  <a:gd name="T9" fmla="*/ 130 h 991"/>
                  <a:gd name="T10" fmla="*/ 496 w 642"/>
                  <a:gd name="T11" fmla="*/ 853 h 991"/>
                  <a:gd name="T12" fmla="*/ 484 w 642"/>
                  <a:gd name="T13" fmla="*/ 869 h 991"/>
                  <a:gd name="T14" fmla="*/ 478 w 642"/>
                  <a:gd name="T15" fmla="*/ 871 h 991"/>
                  <a:gd name="T16" fmla="*/ 470 w 642"/>
                  <a:gd name="T17" fmla="*/ 869 h 991"/>
                  <a:gd name="T18" fmla="*/ 462 w 642"/>
                  <a:gd name="T19" fmla="*/ 853 h 991"/>
                  <a:gd name="T20" fmla="*/ 454 w 642"/>
                  <a:gd name="T21" fmla="*/ 853 h 991"/>
                  <a:gd name="T22" fmla="*/ 444 w 642"/>
                  <a:gd name="T23" fmla="*/ 847 h 991"/>
                  <a:gd name="T24" fmla="*/ 428 w 642"/>
                  <a:gd name="T25" fmla="*/ 859 h 991"/>
                  <a:gd name="T26" fmla="*/ 422 w 642"/>
                  <a:gd name="T27" fmla="*/ 869 h 991"/>
                  <a:gd name="T28" fmla="*/ 426 w 642"/>
                  <a:gd name="T29" fmla="*/ 879 h 991"/>
                  <a:gd name="T30" fmla="*/ 418 w 642"/>
                  <a:gd name="T31" fmla="*/ 897 h 991"/>
                  <a:gd name="T32" fmla="*/ 416 w 642"/>
                  <a:gd name="T33" fmla="*/ 971 h 991"/>
                  <a:gd name="T34" fmla="*/ 410 w 642"/>
                  <a:gd name="T35" fmla="*/ 973 h 991"/>
                  <a:gd name="T36" fmla="*/ 406 w 642"/>
                  <a:gd name="T37" fmla="*/ 991 h 991"/>
                  <a:gd name="T38" fmla="*/ 330 w 642"/>
                  <a:gd name="T39" fmla="*/ 877 h 9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2" h="991">
                    <a:moveTo>
                      <a:pt x="330" y="877"/>
                    </a:moveTo>
                    <a:lnTo>
                      <a:pt x="0" y="370"/>
                    </a:lnTo>
                    <a:lnTo>
                      <a:pt x="100" y="0"/>
                    </a:lnTo>
                    <a:lnTo>
                      <a:pt x="370" y="68"/>
                    </a:lnTo>
                    <a:lnTo>
                      <a:pt x="642" y="130"/>
                    </a:lnTo>
                    <a:lnTo>
                      <a:pt x="496" y="853"/>
                    </a:lnTo>
                    <a:lnTo>
                      <a:pt x="484" y="869"/>
                    </a:lnTo>
                    <a:lnTo>
                      <a:pt x="478" y="871"/>
                    </a:lnTo>
                    <a:lnTo>
                      <a:pt x="470" y="869"/>
                    </a:lnTo>
                    <a:lnTo>
                      <a:pt x="462" y="853"/>
                    </a:lnTo>
                    <a:lnTo>
                      <a:pt x="454" y="853"/>
                    </a:lnTo>
                    <a:lnTo>
                      <a:pt x="444" y="847"/>
                    </a:lnTo>
                    <a:lnTo>
                      <a:pt x="428" y="859"/>
                    </a:lnTo>
                    <a:lnTo>
                      <a:pt x="422" y="869"/>
                    </a:lnTo>
                    <a:lnTo>
                      <a:pt x="426" y="879"/>
                    </a:lnTo>
                    <a:lnTo>
                      <a:pt x="418" y="897"/>
                    </a:lnTo>
                    <a:lnTo>
                      <a:pt x="416" y="971"/>
                    </a:lnTo>
                    <a:lnTo>
                      <a:pt x="410" y="973"/>
                    </a:lnTo>
                    <a:lnTo>
                      <a:pt x="406" y="991"/>
                    </a:lnTo>
                    <a:lnTo>
                      <a:pt x="330" y="877"/>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4" name="Freeform 221">
                <a:extLst>
                  <a:ext uri="{FF2B5EF4-FFF2-40B4-BE49-F238E27FC236}">
                    <a16:creationId xmlns:a16="http://schemas.microsoft.com/office/drawing/2014/main" id="{FFEFDDEE-DC3A-4DA7-7288-106B571E670A}"/>
                  </a:ext>
                </a:extLst>
              </p:cNvPr>
              <p:cNvSpPr>
                <a:spLocks/>
              </p:cNvSpPr>
              <p:nvPr/>
            </p:nvSpPr>
            <p:spPr bwMode="auto">
              <a:xfrm>
                <a:off x="1304" y="1250"/>
                <a:ext cx="710" cy="588"/>
              </a:xfrm>
              <a:custGeom>
                <a:avLst/>
                <a:gdLst>
                  <a:gd name="T0" fmla="*/ 630 w 710"/>
                  <a:gd name="T1" fmla="*/ 74 h 588"/>
                  <a:gd name="T2" fmla="*/ 86 w 710"/>
                  <a:gd name="T3" fmla="*/ 0 h 588"/>
                  <a:gd name="T4" fmla="*/ 0 w 710"/>
                  <a:gd name="T5" fmla="*/ 500 h 588"/>
                  <a:gd name="T6" fmla="*/ 188 w 710"/>
                  <a:gd name="T7" fmla="*/ 530 h 588"/>
                  <a:gd name="T8" fmla="*/ 662 w 710"/>
                  <a:gd name="T9" fmla="*/ 588 h 588"/>
                  <a:gd name="T10" fmla="*/ 710 w 710"/>
                  <a:gd name="T11" fmla="*/ 82 h 588"/>
                  <a:gd name="T12" fmla="*/ 630 w 710"/>
                  <a:gd name="T13" fmla="*/ 74 h 5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0" h="588">
                    <a:moveTo>
                      <a:pt x="630" y="74"/>
                    </a:moveTo>
                    <a:lnTo>
                      <a:pt x="86" y="0"/>
                    </a:lnTo>
                    <a:lnTo>
                      <a:pt x="0" y="500"/>
                    </a:lnTo>
                    <a:lnTo>
                      <a:pt x="188" y="530"/>
                    </a:lnTo>
                    <a:lnTo>
                      <a:pt x="662" y="588"/>
                    </a:lnTo>
                    <a:lnTo>
                      <a:pt x="710" y="82"/>
                    </a:lnTo>
                    <a:lnTo>
                      <a:pt x="630" y="7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5" name="Freeform 222">
                <a:extLst>
                  <a:ext uri="{FF2B5EF4-FFF2-40B4-BE49-F238E27FC236}">
                    <a16:creationId xmlns:a16="http://schemas.microsoft.com/office/drawing/2014/main" id="{A9D319B6-67B6-5D19-5990-11FBCB435795}"/>
                  </a:ext>
                </a:extLst>
              </p:cNvPr>
              <p:cNvSpPr>
                <a:spLocks/>
              </p:cNvSpPr>
              <p:nvPr/>
            </p:nvSpPr>
            <p:spPr bwMode="auto">
              <a:xfrm>
                <a:off x="4937" y="752"/>
                <a:ext cx="378" cy="578"/>
              </a:xfrm>
              <a:custGeom>
                <a:avLst/>
                <a:gdLst>
                  <a:gd name="T0" fmla="*/ 0 w 378"/>
                  <a:gd name="T1" fmla="*/ 318 h 578"/>
                  <a:gd name="T2" fmla="*/ 30 w 378"/>
                  <a:gd name="T3" fmla="*/ 312 h 578"/>
                  <a:gd name="T4" fmla="*/ 30 w 378"/>
                  <a:gd name="T5" fmla="*/ 300 h 578"/>
                  <a:gd name="T6" fmla="*/ 42 w 378"/>
                  <a:gd name="T7" fmla="*/ 298 h 578"/>
                  <a:gd name="T8" fmla="*/ 36 w 378"/>
                  <a:gd name="T9" fmla="*/ 280 h 578"/>
                  <a:gd name="T10" fmla="*/ 50 w 378"/>
                  <a:gd name="T11" fmla="*/ 256 h 578"/>
                  <a:gd name="T12" fmla="*/ 68 w 378"/>
                  <a:gd name="T13" fmla="*/ 24 h 578"/>
                  <a:gd name="T14" fmla="*/ 86 w 378"/>
                  <a:gd name="T15" fmla="*/ 14 h 578"/>
                  <a:gd name="T16" fmla="*/ 110 w 378"/>
                  <a:gd name="T17" fmla="*/ 34 h 578"/>
                  <a:gd name="T18" fmla="*/ 156 w 378"/>
                  <a:gd name="T19" fmla="*/ 22 h 578"/>
                  <a:gd name="T20" fmla="*/ 174 w 378"/>
                  <a:gd name="T21" fmla="*/ 0 h 578"/>
                  <a:gd name="T22" fmla="*/ 272 w 378"/>
                  <a:gd name="T23" fmla="*/ 190 h 578"/>
                  <a:gd name="T24" fmla="*/ 312 w 378"/>
                  <a:gd name="T25" fmla="*/ 228 h 578"/>
                  <a:gd name="T26" fmla="*/ 334 w 378"/>
                  <a:gd name="T27" fmla="*/ 238 h 578"/>
                  <a:gd name="T28" fmla="*/ 354 w 378"/>
                  <a:gd name="T29" fmla="*/ 234 h 578"/>
                  <a:gd name="T30" fmla="*/ 366 w 378"/>
                  <a:gd name="T31" fmla="*/ 252 h 578"/>
                  <a:gd name="T32" fmla="*/ 364 w 378"/>
                  <a:gd name="T33" fmla="*/ 268 h 578"/>
                  <a:gd name="T34" fmla="*/ 378 w 378"/>
                  <a:gd name="T35" fmla="*/ 274 h 578"/>
                  <a:gd name="T36" fmla="*/ 370 w 378"/>
                  <a:gd name="T37" fmla="*/ 292 h 578"/>
                  <a:gd name="T38" fmla="*/ 354 w 378"/>
                  <a:gd name="T39" fmla="*/ 302 h 578"/>
                  <a:gd name="T40" fmla="*/ 340 w 378"/>
                  <a:gd name="T41" fmla="*/ 314 h 578"/>
                  <a:gd name="T42" fmla="*/ 314 w 378"/>
                  <a:gd name="T43" fmla="*/ 338 h 578"/>
                  <a:gd name="T44" fmla="*/ 298 w 378"/>
                  <a:gd name="T45" fmla="*/ 348 h 578"/>
                  <a:gd name="T46" fmla="*/ 286 w 378"/>
                  <a:gd name="T47" fmla="*/ 370 h 578"/>
                  <a:gd name="T48" fmla="*/ 262 w 378"/>
                  <a:gd name="T49" fmla="*/ 368 h 578"/>
                  <a:gd name="T50" fmla="*/ 248 w 378"/>
                  <a:gd name="T51" fmla="*/ 372 h 578"/>
                  <a:gd name="T52" fmla="*/ 236 w 378"/>
                  <a:gd name="T53" fmla="*/ 354 h 578"/>
                  <a:gd name="T54" fmla="*/ 228 w 378"/>
                  <a:gd name="T55" fmla="*/ 358 h 578"/>
                  <a:gd name="T56" fmla="*/ 224 w 378"/>
                  <a:gd name="T57" fmla="*/ 384 h 578"/>
                  <a:gd name="T58" fmla="*/ 222 w 378"/>
                  <a:gd name="T59" fmla="*/ 408 h 578"/>
                  <a:gd name="T60" fmla="*/ 216 w 378"/>
                  <a:gd name="T61" fmla="*/ 426 h 578"/>
                  <a:gd name="T62" fmla="*/ 200 w 378"/>
                  <a:gd name="T63" fmla="*/ 434 h 578"/>
                  <a:gd name="T64" fmla="*/ 190 w 378"/>
                  <a:gd name="T65" fmla="*/ 452 h 578"/>
                  <a:gd name="T66" fmla="*/ 180 w 378"/>
                  <a:gd name="T67" fmla="*/ 446 h 578"/>
                  <a:gd name="T68" fmla="*/ 176 w 378"/>
                  <a:gd name="T69" fmla="*/ 464 h 578"/>
                  <a:gd name="T70" fmla="*/ 170 w 378"/>
                  <a:gd name="T71" fmla="*/ 472 h 578"/>
                  <a:gd name="T72" fmla="*/ 154 w 378"/>
                  <a:gd name="T73" fmla="*/ 462 h 578"/>
                  <a:gd name="T74" fmla="*/ 134 w 378"/>
                  <a:gd name="T75" fmla="*/ 488 h 578"/>
                  <a:gd name="T76" fmla="*/ 120 w 378"/>
                  <a:gd name="T77" fmla="*/ 552 h 578"/>
                  <a:gd name="T78" fmla="*/ 90 w 378"/>
                  <a:gd name="T79" fmla="*/ 570 h 578"/>
                  <a:gd name="T80" fmla="*/ 68 w 378"/>
                  <a:gd name="T81" fmla="*/ 544 h 5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8" h="578">
                    <a:moveTo>
                      <a:pt x="36" y="430"/>
                    </a:moveTo>
                    <a:lnTo>
                      <a:pt x="0" y="318"/>
                    </a:lnTo>
                    <a:lnTo>
                      <a:pt x="12" y="308"/>
                    </a:lnTo>
                    <a:lnTo>
                      <a:pt x="30" y="312"/>
                    </a:lnTo>
                    <a:lnTo>
                      <a:pt x="28" y="302"/>
                    </a:lnTo>
                    <a:lnTo>
                      <a:pt x="30" y="300"/>
                    </a:lnTo>
                    <a:lnTo>
                      <a:pt x="42" y="302"/>
                    </a:lnTo>
                    <a:lnTo>
                      <a:pt x="42" y="298"/>
                    </a:lnTo>
                    <a:lnTo>
                      <a:pt x="36" y="288"/>
                    </a:lnTo>
                    <a:lnTo>
                      <a:pt x="36" y="280"/>
                    </a:lnTo>
                    <a:lnTo>
                      <a:pt x="48" y="262"/>
                    </a:lnTo>
                    <a:lnTo>
                      <a:pt x="50" y="256"/>
                    </a:lnTo>
                    <a:lnTo>
                      <a:pt x="44" y="102"/>
                    </a:lnTo>
                    <a:lnTo>
                      <a:pt x="68" y="24"/>
                    </a:lnTo>
                    <a:lnTo>
                      <a:pt x="76" y="16"/>
                    </a:lnTo>
                    <a:lnTo>
                      <a:pt x="86" y="14"/>
                    </a:lnTo>
                    <a:lnTo>
                      <a:pt x="98" y="20"/>
                    </a:lnTo>
                    <a:lnTo>
                      <a:pt x="110" y="34"/>
                    </a:lnTo>
                    <a:lnTo>
                      <a:pt x="132" y="36"/>
                    </a:lnTo>
                    <a:lnTo>
                      <a:pt x="156" y="22"/>
                    </a:lnTo>
                    <a:lnTo>
                      <a:pt x="162" y="2"/>
                    </a:lnTo>
                    <a:lnTo>
                      <a:pt x="174" y="0"/>
                    </a:lnTo>
                    <a:lnTo>
                      <a:pt x="224" y="26"/>
                    </a:lnTo>
                    <a:lnTo>
                      <a:pt x="272" y="190"/>
                    </a:lnTo>
                    <a:lnTo>
                      <a:pt x="300" y="196"/>
                    </a:lnTo>
                    <a:lnTo>
                      <a:pt x="312" y="228"/>
                    </a:lnTo>
                    <a:lnTo>
                      <a:pt x="318" y="234"/>
                    </a:lnTo>
                    <a:lnTo>
                      <a:pt x="334" y="238"/>
                    </a:lnTo>
                    <a:lnTo>
                      <a:pt x="348" y="236"/>
                    </a:lnTo>
                    <a:lnTo>
                      <a:pt x="354" y="234"/>
                    </a:lnTo>
                    <a:lnTo>
                      <a:pt x="354" y="228"/>
                    </a:lnTo>
                    <a:lnTo>
                      <a:pt x="366" y="252"/>
                    </a:lnTo>
                    <a:lnTo>
                      <a:pt x="362" y="264"/>
                    </a:lnTo>
                    <a:lnTo>
                      <a:pt x="364" y="268"/>
                    </a:lnTo>
                    <a:lnTo>
                      <a:pt x="374" y="266"/>
                    </a:lnTo>
                    <a:lnTo>
                      <a:pt x="378" y="274"/>
                    </a:lnTo>
                    <a:lnTo>
                      <a:pt x="378" y="282"/>
                    </a:lnTo>
                    <a:lnTo>
                      <a:pt x="370" y="292"/>
                    </a:lnTo>
                    <a:lnTo>
                      <a:pt x="358" y="296"/>
                    </a:lnTo>
                    <a:lnTo>
                      <a:pt x="354" y="302"/>
                    </a:lnTo>
                    <a:lnTo>
                      <a:pt x="344" y="306"/>
                    </a:lnTo>
                    <a:lnTo>
                      <a:pt x="340" y="314"/>
                    </a:lnTo>
                    <a:lnTo>
                      <a:pt x="316" y="326"/>
                    </a:lnTo>
                    <a:lnTo>
                      <a:pt x="314" y="338"/>
                    </a:lnTo>
                    <a:lnTo>
                      <a:pt x="306" y="346"/>
                    </a:lnTo>
                    <a:lnTo>
                      <a:pt x="298" y="348"/>
                    </a:lnTo>
                    <a:lnTo>
                      <a:pt x="290" y="360"/>
                    </a:lnTo>
                    <a:lnTo>
                      <a:pt x="286" y="370"/>
                    </a:lnTo>
                    <a:lnTo>
                      <a:pt x="280" y="374"/>
                    </a:lnTo>
                    <a:lnTo>
                      <a:pt x="262" y="368"/>
                    </a:lnTo>
                    <a:lnTo>
                      <a:pt x="256" y="374"/>
                    </a:lnTo>
                    <a:lnTo>
                      <a:pt x="248" y="372"/>
                    </a:lnTo>
                    <a:lnTo>
                      <a:pt x="242" y="366"/>
                    </a:lnTo>
                    <a:lnTo>
                      <a:pt x="236" y="354"/>
                    </a:lnTo>
                    <a:lnTo>
                      <a:pt x="234" y="354"/>
                    </a:lnTo>
                    <a:lnTo>
                      <a:pt x="228" y="358"/>
                    </a:lnTo>
                    <a:lnTo>
                      <a:pt x="222" y="366"/>
                    </a:lnTo>
                    <a:lnTo>
                      <a:pt x="224" y="384"/>
                    </a:lnTo>
                    <a:lnTo>
                      <a:pt x="220" y="396"/>
                    </a:lnTo>
                    <a:lnTo>
                      <a:pt x="222" y="408"/>
                    </a:lnTo>
                    <a:lnTo>
                      <a:pt x="218" y="424"/>
                    </a:lnTo>
                    <a:lnTo>
                      <a:pt x="216" y="426"/>
                    </a:lnTo>
                    <a:lnTo>
                      <a:pt x="204" y="426"/>
                    </a:lnTo>
                    <a:lnTo>
                      <a:pt x="200" y="434"/>
                    </a:lnTo>
                    <a:lnTo>
                      <a:pt x="198" y="446"/>
                    </a:lnTo>
                    <a:lnTo>
                      <a:pt x="190" y="452"/>
                    </a:lnTo>
                    <a:lnTo>
                      <a:pt x="186" y="452"/>
                    </a:lnTo>
                    <a:lnTo>
                      <a:pt x="180" y="446"/>
                    </a:lnTo>
                    <a:lnTo>
                      <a:pt x="176" y="448"/>
                    </a:lnTo>
                    <a:lnTo>
                      <a:pt x="176" y="464"/>
                    </a:lnTo>
                    <a:lnTo>
                      <a:pt x="172" y="474"/>
                    </a:lnTo>
                    <a:lnTo>
                      <a:pt x="170" y="472"/>
                    </a:lnTo>
                    <a:lnTo>
                      <a:pt x="160" y="462"/>
                    </a:lnTo>
                    <a:lnTo>
                      <a:pt x="154" y="462"/>
                    </a:lnTo>
                    <a:lnTo>
                      <a:pt x="142" y="472"/>
                    </a:lnTo>
                    <a:lnTo>
                      <a:pt x="134" y="488"/>
                    </a:lnTo>
                    <a:lnTo>
                      <a:pt x="136" y="508"/>
                    </a:lnTo>
                    <a:lnTo>
                      <a:pt x="120" y="552"/>
                    </a:lnTo>
                    <a:lnTo>
                      <a:pt x="100" y="578"/>
                    </a:lnTo>
                    <a:lnTo>
                      <a:pt x="90" y="570"/>
                    </a:lnTo>
                    <a:lnTo>
                      <a:pt x="88" y="560"/>
                    </a:lnTo>
                    <a:lnTo>
                      <a:pt x="68" y="544"/>
                    </a:lnTo>
                    <a:lnTo>
                      <a:pt x="36" y="43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6" name="Freeform 223">
                <a:extLst>
                  <a:ext uri="{FF2B5EF4-FFF2-40B4-BE49-F238E27FC236}">
                    <a16:creationId xmlns:a16="http://schemas.microsoft.com/office/drawing/2014/main" id="{9D186ED9-AD9D-E91F-5BBD-369BBF13CD78}"/>
                  </a:ext>
                </a:extLst>
              </p:cNvPr>
              <p:cNvSpPr>
                <a:spLocks/>
              </p:cNvSpPr>
              <p:nvPr/>
            </p:nvSpPr>
            <p:spPr bwMode="auto">
              <a:xfrm>
                <a:off x="3505" y="1730"/>
                <a:ext cx="316" cy="533"/>
              </a:xfrm>
              <a:custGeom>
                <a:avLst/>
                <a:gdLst>
                  <a:gd name="T0" fmla="*/ 40 w 316"/>
                  <a:gd name="T1" fmla="*/ 36 h 533"/>
                  <a:gd name="T2" fmla="*/ 44 w 316"/>
                  <a:gd name="T3" fmla="*/ 328 h 533"/>
                  <a:gd name="T4" fmla="*/ 38 w 316"/>
                  <a:gd name="T5" fmla="*/ 350 h 533"/>
                  <a:gd name="T6" fmla="*/ 46 w 316"/>
                  <a:gd name="T7" fmla="*/ 382 h 533"/>
                  <a:gd name="T8" fmla="*/ 50 w 316"/>
                  <a:gd name="T9" fmla="*/ 408 h 533"/>
                  <a:gd name="T10" fmla="*/ 40 w 316"/>
                  <a:gd name="T11" fmla="*/ 440 h 533"/>
                  <a:gd name="T12" fmla="*/ 22 w 316"/>
                  <a:gd name="T13" fmla="*/ 467 h 533"/>
                  <a:gd name="T14" fmla="*/ 8 w 316"/>
                  <a:gd name="T15" fmla="*/ 475 h 533"/>
                  <a:gd name="T16" fmla="*/ 6 w 316"/>
                  <a:gd name="T17" fmla="*/ 493 h 533"/>
                  <a:gd name="T18" fmla="*/ 4 w 316"/>
                  <a:gd name="T19" fmla="*/ 499 h 533"/>
                  <a:gd name="T20" fmla="*/ 0 w 316"/>
                  <a:gd name="T21" fmla="*/ 519 h 533"/>
                  <a:gd name="T22" fmla="*/ 2 w 316"/>
                  <a:gd name="T23" fmla="*/ 529 h 533"/>
                  <a:gd name="T24" fmla="*/ 8 w 316"/>
                  <a:gd name="T25" fmla="*/ 529 h 533"/>
                  <a:gd name="T26" fmla="*/ 22 w 316"/>
                  <a:gd name="T27" fmla="*/ 527 h 533"/>
                  <a:gd name="T28" fmla="*/ 22 w 316"/>
                  <a:gd name="T29" fmla="*/ 513 h 533"/>
                  <a:gd name="T30" fmla="*/ 42 w 316"/>
                  <a:gd name="T31" fmla="*/ 515 h 533"/>
                  <a:gd name="T32" fmla="*/ 52 w 316"/>
                  <a:gd name="T33" fmla="*/ 521 h 533"/>
                  <a:gd name="T34" fmla="*/ 54 w 316"/>
                  <a:gd name="T35" fmla="*/ 513 h 533"/>
                  <a:gd name="T36" fmla="*/ 100 w 316"/>
                  <a:gd name="T37" fmla="*/ 525 h 533"/>
                  <a:gd name="T38" fmla="*/ 126 w 316"/>
                  <a:gd name="T39" fmla="*/ 497 h 533"/>
                  <a:gd name="T40" fmla="*/ 144 w 316"/>
                  <a:gd name="T41" fmla="*/ 507 h 533"/>
                  <a:gd name="T42" fmla="*/ 150 w 316"/>
                  <a:gd name="T43" fmla="*/ 505 h 533"/>
                  <a:gd name="T44" fmla="*/ 156 w 316"/>
                  <a:gd name="T45" fmla="*/ 489 h 533"/>
                  <a:gd name="T46" fmla="*/ 160 w 316"/>
                  <a:gd name="T47" fmla="*/ 477 h 533"/>
                  <a:gd name="T48" fmla="*/ 168 w 316"/>
                  <a:gd name="T49" fmla="*/ 467 h 533"/>
                  <a:gd name="T50" fmla="*/ 180 w 316"/>
                  <a:gd name="T51" fmla="*/ 483 h 533"/>
                  <a:gd name="T52" fmla="*/ 214 w 316"/>
                  <a:gd name="T53" fmla="*/ 483 h 533"/>
                  <a:gd name="T54" fmla="*/ 220 w 316"/>
                  <a:gd name="T55" fmla="*/ 452 h 533"/>
                  <a:gd name="T56" fmla="*/ 240 w 316"/>
                  <a:gd name="T57" fmla="*/ 428 h 533"/>
                  <a:gd name="T58" fmla="*/ 254 w 316"/>
                  <a:gd name="T59" fmla="*/ 392 h 533"/>
                  <a:gd name="T60" fmla="*/ 280 w 316"/>
                  <a:gd name="T61" fmla="*/ 394 h 533"/>
                  <a:gd name="T62" fmla="*/ 314 w 316"/>
                  <a:gd name="T63" fmla="*/ 378 h 533"/>
                  <a:gd name="T64" fmla="*/ 306 w 316"/>
                  <a:gd name="T65" fmla="*/ 364 h 533"/>
                  <a:gd name="T66" fmla="*/ 304 w 316"/>
                  <a:gd name="T67" fmla="*/ 344 h 533"/>
                  <a:gd name="T68" fmla="*/ 274 w 316"/>
                  <a:gd name="T69" fmla="*/ 0 h 533"/>
                  <a:gd name="T70" fmla="*/ 54 w 316"/>
                  <a:gd name="T71" fmla="*/ 36 h 5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6" h="533">
                    <a:moveTo>
                      <a:pt x="54" y="36"/>
                    </a:moveTo>
                    <a:lnTo>
                      <a:pt x="40" y="36"/>
                    </a:lnTo>
                    <a:lnTo>
                      <a:pt x="20" y="30"/>
                    </a:lnTo>
                    <a:lnTo>
                      <a:pt x="44" y="328"/>
                    </a:lnTo>
                    <a:lnTo>
                      <a:pt x="34" y="338"/>
                    </a:lnTo>
                    <a:lnTo>
                      <a:pt x="38" y="350"/>
                    </a:lnTo>
                    <a:lnTo>
                      <a:pt x="32" y="362"/>
                    </a:lnTo>
                    <a:lnTo>
                      <a:pt x="46" y="382"/>
                    </a:lnTo>
                    <a:lnTo>
                      <a:pt x="44" y="392"/>
                    </a:lnTo>
                    <a:lnTo>
                      <a:pt x="50" y="408"/>
                    </a:lnTo>
                    <a:lnTo>
                      <a:pt x="38" y="432"/>
                    </a:lnTo>
                    <a:lnTo>
                      <a:pt x="40" y="440"/>
                    </a:lnTo>
                    <a:lnTo>
                      <a:pt x="30" y="446"/>
                    </a:lnTo>
                    <a:lnTo>
                      <a:pt x="22" y="467"/>
                    </a:lnTo>
                    <a:lnTo>
                      <a:pt x="12" y="467"/>
                    </a:lnTo>
                    <a:lnTo>
                      <a:pt x="8" y="475"/>
                    </a:lnTo>
                    <a:lnTo>
                      <a:pt x="16" y="487"/>
                    </a:lnTo>
                    <a:lnTo>
                      <a:pt x="6" y="493"/>
                    </a:lnTo>
                    <a:lnTo>
                      <a:pt x="12" y="495"/>
                    </a:lnTo>
                    <a:lnTo>
                      <a:pt x="4" y="499"/>
                    </a:lnTo>
                    <a:lnTo>
                      <a:pt x="8" y="519"/>
                    </a:lnTo>
                    <a:lnTo>
                      <a:pt x="0" y="519"/>
                    </a:lnTo>
                    <a:lnTo>
                      <a:pt x="8" y="525"/>
                    </a:lnTo>
                    <a:lnTo>
                      <a:pt x="2" y="529"/>
                    </a:lnTo>
                    <a:lnTo>
                      <a:pt x="6" y="529"/>
                    </a:lnTo>
                    <a:lnTo>
                      <a:pt x="8" y="529"/>
                    </a:lnTo>
                    <a:lnTo>
                      <a:pt x="16" y="533"/>
                    </a:lnTo>
                    <a:lnTo>
                      <a:pt x="22" y="527"/>
                    </a:lnTo>
                    <a:lnTo>
                      <a:pt x="18" y="517"/>
                    </a:lnTo>
                    <a:lnTo>
                      <a:pt x="22" y="513"/>
                    </a:lnTo>
                    <a:lnTo>
                      <a:pt x="30" y="519"/>
                    </a:lnTo>
                    <a:lnTo>
                      <a:pt x="42" y="515"/>
                    </a:lnTo>
                    <a:lnTo>
                      <a:pt x="46" y="525"/>
                    </a:lnTo>
                    <a:lnTo>
                      <a:pt x="52" y="521"/>
                    </a:lnTo>
                    <a:lnTo>
                      <a:pt x="50" y="505"/>
                    </a:lnTo>
                    <a:lnTo>
                      <a:pt x="54" y="513"/>
                    </a:lnTo>
                    <a:lnTo>
                      <a:pt x="70" y="509"/>
                    </a:lnTo>
                    <a:lnTo>
                      <a:pt x="100" y="525"/>
                    </a:lnTo>
                    <a:lnTo>
                      <a:pt x="108" y="509"/>
                    </a:lnTo>
                    <a:lnTo>
                      <a:pt x="126" y="497"/>
                    </a:lnTo>
                    <a:lnTo>
                      <a:pt x="134" y="507"/>
                    </a:lnTo>
                    <a:lnTo>
                      <a:pt x="144" y="507"/>
                    </a:lnTo>
                    <a:lnTo>
                      <a:pt x="146" y="513"/>
                    </a:lnTo>
                    <a:lnTo>
                      <a:pt x="150" y="505"/>
                    </a:lnTo>
                    <a:lnTo>
                      <a:pt x="158" y="501"/>
                    </a:lnTo>
                    <a:lnTo>
                      <a:pt x="156" y="489"/>
                    </a:lnTo>
                    <a:lnTo>
                      <a:pt x="164" y="483"/>
                    </a:lnTo>
                    <a:lnTo>
                      <a:pt x="160" y="477"/>
                    </a:lnTo>
                    <a:lnTo>
                      <a:pt x="174" y="475"/>
                    </a:lnTo>
                    <a:lnTo>
                      <a:pt x="168" y="467"/>
                    </a:lnTo>
                    <a:lnTo>
                      <a:pt x="178" y="473"/>
                    </a:lnTo>
                    <a:lnTo>
                      <a:pt x="180" y="483"/>
                    </a:lnTo>
                    <a:lnTo>
                      <a:pt x="204" y="493"/>
                    </a:lnTo>
                    <a:lnTo>
                      <a:pt x="214" y="483"/>
                    </a:lnTo>
                    <a:lnTo>
                      <a:pt x="216" y="465"/>
                    </a:lnTo>
                    <a:lnTo>
                      <a:pt x="220" y="452"/>
                    </a:lnTo>
                    <a:lnTo>
                      <a:pt x="236" y="448"/>
                    </a:lnTo>
                    <a:lnTo>
                      <a:pt x="240" y="428"/>
                    </a:lnTo>
                    <a:lnTo>
                      <a:pt x="258" y="416"/>
                    </a:lnTo>
                    <a:lnTo>
                      <a:pt x="254" y="392"/>
                    </a:lnTo>
                    <a:lnTo>
                      <a:pt x="270" y="388"/>
                    </a:lnTo>
                    <a:lnTo>
                      <a:pt x="280" y="394"/>
                    </a:lnTo>
                    <a:lnTo>
                      <a:pt x="298" y="380"/>
                    </a:lnTo>
                    <a:lnTo>
                      <a:pt x="314" y="378"/>
                    </a:lnTo>
                    <a:lnTo>
                      <a:pt x="316" y="366"/>
                    </a:lnTo>
                    <a:lnTo>
                      <a:pt x="306" y="364"/>
                    </a:lnTo>
                    <a:lnTo>
                      <a:pt x="310" y="354"/>
                    </a:lnTo>
                    <a:lnTo>
                      <a:pt x="304" y="344"/>
                    </a:lnTo>
                    <a:lnTo>
                      <a:pt x="310" y="338"/>
                    </a:lnTo>
                    <a:lnTo>
                      <a:pt x="274" y="0"/>
                    </a:lnTo>
                    <a:lnTo>
                      <a:pt x="76" y="18"/>
                    </a:lnTo>
                    <a:lnTo>
                      <a:pt x="54" y="36"/>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7" name="Freeform 224">
                <a:extLst>
                  <a:ext uri="{FF2B5EF4-FFF2-40B4-BE49-F238E27FC236}">
                    <a16:creationId xmlns:a16="http://schemas.microsoft.com/office/drawing/2014/main" id="{08B0082F-E9CD-CB0F-0459-50E1377E3461}"/>
                  </a:ext>
                </a:extLst>
              </p:cNvPr>
              <p:cNvSpPr>
                <a:spLocks/>
              </p:cNvSpPr>
              <p:nvPr/>
            </p:nvSpPr>
            <p:spPr bwMode="auto">
              <a:xfrm>
                <a:off x="3009" y="1120"/>
                <a:ext cx="524" cy="564"/>
              </a:xfrm>
              <a:custGeom>
                <a:avLst/>
                <a:gdLst>
                  <a:gd name="T0" fmla="*/ 492 w 524"/>
                  <a:gd name="T1" fmla="*/ 284 h 564"/>
                  <a:gd name="T2" fmla="*/ 518 w 524"/>
                  <a:gd name="T3" fmla="*/ 190 h 564"/>
                  <a:gd name="T4" fmla="*/ 494 w 524"/>
                  <a:gd name="T5" fmla="*/ 246 h 564"/>
                  <a:gd name="T6" fmla="*/ 448 w 524"/>
                  <a:gd name="T7" fmla="*/ 286 h 564"/>
                  <a:gd name="T8" fmla="*/ 460 w 524"/>
                  <a:gd name="T9" fmla="*/ 244 h 564"/>
                  <a:gd name="T10" fmla="*/ 480 w 524"/>
                  <a:gd name="T11" fmla="*/ 212 h 564"/>
                  <a:gd name="T12" fmla="*/ 476 w 524"/>
                  <a:gd name="T13" fmla="*/ 212 h 564"/>
                  <a:gd name="T14" fmla="*/ 468 w 524"/>
                  <a:gd name="T15" fmla="*/ 182 h 564"/>
                  <a:gd name="T16" fmla="*/ 448 w 524"/>
                  <a:gd name="T17" fmla="*/ 180 h 564"/>
                  <a:gd name="T18" fmla="*/ 454 w 524"/>
                  <a:gd name="T19" fmla="*/ 164 h 564"/>
                  <a:gd name="T20" fmla="*/ 454 w 524"/>
                  <a:gd name="T21" fmla="*/ 152 h 564"/>
                  <a:gd name="T22" fmla="*/ 452 w 524"/>
                  <a:gd name="T23" fmla="*/ 140 h 564"/>
                  <a:gd name="T24" fmla="*/ 422 w 524"/>
                  <a:gd name="T25" fmla="*/ 128 h 564"/>
                  <a:gd name="T26" fmla="*/ 422 w 524"/>
                  <a:gd name="T27" fmla="*/ 112 h 564"/>
                  <a:gd name="T28" fmla="*/ 374 w 524"/>
                  <a:gd name="T29" fmla="*/ 106 h 564"/>
                  <a:gd name="T30" fmla="*/ 232 w 524"/>
                  <a:gd name="T31" fmla="*/ 50 h 564"/>
                  <a:gd name="T32" fmla="*/ 216 w 524"/>
                  <a:gd name="T33" fmla="*/ 46 h 564"/>
                  <a:gd name="T34" fmla="*/ 182 w 524"/>
                  <a:gd name="T35" fmla="*/ 40 h 564"/>
                  <a:gd name="T36" fmla="*/ 174 w 524"/>
                  <a:gd name="T37" fmla="*/ 42 h 564"/>
                  <a:gd name="T38" fmla="*/ 176 w 524"/>
                  <a:gd name="T39" fmla="*/ 10 h 564"/>
                  <a:gd name="T40" fmla="*/ 110 w 524"/>
                  <a:gd name="T41" fmla="*/ 40 h 564"/>
                  <a:gd name="T42" fmla="*/ 76 w 524"/>
                  <a:gd name="T43" fmla="*/ 44 h 564"/>
                  <a:gd name="T44" fmla="*/ 60 w 524"/>
                  <a:gd name="T45" fmla="*/ 28 h 564"/>
                  <a:gd name="T46" fmla="*/ 50 w 524"/>
                  <a:gd name="T47" fmla="*/ 38 h 564"/>
                  <a:gd name="T48" fmla="*/ 46 w 524"/>
                  <a:gd name="T49" fmla="*/ 118 h 564"/>
                  <a:gd name="T50" fmla="*/ 8 w 524"/>
                  <a:gd name="T51" fmla="*/ 152 h 564"/>
                  <a:gd name="T52" fmla="*/ 0 w 524"/>
                  <a:gd name="T53" fmla="*/ 176 h 564"/>
                  <a:gd name="T54" fmla="*/ 22 w 524"/>
                  <a:gd name="T55" fmla="*/ 196 h 564"/>
                  <a:gd name="T56" fmla="*/ 14 w 524"/>
                  <a:gd name="T57" fmla="*/ 234 h 564"/>
                  <a:gd name="T58" fmla="*/ 14 w 524"/>
                  <a:gd name="T59" fmla="*/ 258 h 564"/>
                  <a:gd name="T60" fmla="*/ 18 w 524"/>
                  <a:gd name="T61" fmla="*/ 292 h 564"/>
                  <a:gd name="T62" fmla="*/ 48 w 524"/>
                  <a:gd name="T63" fmla="*/ 312 h 564"/>
                  <a:gd name="T64" fmla="*/ 78 w 524"/>
                  <a:gd name="T65" fmla="*/ 318 h 564"/>
                  <a:gd name="T66" fmla="*/ 102 w 524"/>
                  <a:gd name="T67" fmla="*/ 354 h 564"/>
                  <a:gd name="T68" fmla="*/ 154 w 524"/>
                  <a:gd name="T69" fmla="*/ 398 h 564"/>
                  <a:gd name="T70" fmla="*/ 180 w 524"/>
                  <a:gd name="T71" fmla="*/ 530 h 564"/>
                  <a:gd name="T72" fmla="*/ 218 w 524"/>
                  <a:gd name="T73" fmla="*/ 552 h 564"/>
                  <a:gd name="T74" fmla="*/ 482 w 524"/>
                  <a:gd name="T75" fmla="*/ 546 h 564"/>
                  <a:gd name="T76" fmla="*/ 490 w 524"/>
                  <a:gd name="T77" fmla="*/ 348 h 5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24" h="564">
                    <a:moveTo>
                      <a:pt x="490" y="348"/>
                    </a:moveTo>
                    <a:lnTo>
                      <a:pt x="492" y="284"/>
                    </a:lnTo>
                    <a:lnTo>
                      <a:pt x="524" y="204"/>
                    </a:lnTo>
                    <a:lnTo>
                      <a:pt x="518" y="190"/>
                    </a:lnTo>
                    <a:lnTo>
                      <a:pt x="498" y="218"/>
                    </a:lnTo>
                    <a:lnTo>
                      <a:pt x="494" y="246"/>
                    </a:lnTo>
                    <a:lnTo>
                      <a:pt x="484" y="248"/>
                    </a:lnTo>
                    <a:lnTo>
                      <a:pt x="448" y="286"/>
                    </a:lnTo>
                    <a:lnTo>
                      <a:pt x="448" y="278"/>
                    </a:lnTo>
                    <a:lnTo>
                      <a:pt x="460" y="244"/>
                    </a:lnTo>
                    <a:lnTo>
                      <a:pt x="470" y="232"/>
                    </a:lnTo>
                    <a:lnTo>
                      <a:pt x="480" y="212"/>
                    </a:lnTo>
                    <a:lnTo>
                      <a:pt x="474" y="212"/>
                    </a:lnTo>
                    <a:lnTo>
                      <a:pt x="476" y="212"/>
                    </a:lnTo>
                    <a:lnTo>
                      <a:pt x="462" y="202"/>
                    </a:lnTo>
                    <a:lnTo>
                      <a:pt x="468" y="182"/>
                    </a:lnTo>
                    <a:lnTo>
                      <a:pt x="466" y="178"/>
                    </a:lnTo>
                    <a:lnTo>
                      <a:pt x="448" y="180"/>
                    </a:lnTo>
                    <a:lnTo>
                      <a:pt x="448" y="172"/>
                    </a:lnTo>
                    <a:lnTo>
                      <a:pt x="454" y="164"/>
                    </a:lnTo>
                    <a:lnTo>
                      <a:pt x="450" y="156"/>
                    </a:lnTo>
                    <a:lnTo>
                      <a:pt x="454" y="152"/>
                    </a:lnTo>
                    <a:lnTo>
                      <a:pt x="450" y="144"/>
                    </a:lnTo>
                    <a:lnTo>
                      <a:pt x="452" y="140"/>
                    </a:lnTo>
                    <a:lnTo>
                      <a:pt x="442" y="132"/>
                    </a:lnTo>
                    <a:lnTo>
                      <a:pt x="422" y="128"/>
                    </a:lnTo>
                    <a:lnTo>
                      <a:pt x="424" y="118"/>
                    </a:lnTo>
                    <a:lnTo>
                      <a:pt x="422" y="112"/>
                    </a:lnTo>
                    <a:lnTo>
                      <a:pt x="384" y="102"/>
                    </a:lnTo>
                    <a:lnTo>
                      <a:pt x="374" y="106"/>
                    </a:lnTo>
                    <a:lnTo>
                      <a:pt x="242" y="72"/>
                    </a:lnTo>
                    <a:lnTo>
                      <a:pt x="232" y="50"/>
                    </a:lnTo>
                    <a:lnTo>
                      <a:pt x="222" y="44"/>
                    </a:lnTo>
                    <a:lnTo>
                      <a:pt x="216" y="46"/>
                    </a:lnTo>
                    <a:lnTo>
                      <a:pt x="214" y="42"/>
                    </a:lnTo>
                    <a:lnTo>
                      <a:pt x="182" y="40"/>
                    </a:lnTo>
                    <a:lnTo>
                      <a:pt x="176" y="46"/>
                    </a:lnTo>
                    <a:lnTo>
                      <a:pt x="174" y="42"/>
                    </a:lnTo>
                    <a:lnTo>
                      <a:pt x="178" y="24"/>
                    </a:lnTo>
                    <a:lnTo>
                      <a:pt x="176" y="10"/>
                    </a:lnTo>
                    <a:lnTo>
                      <a:pt x="166" y="0"/>
                    </a:lnTo>
                    <a:lnTo>
                      <a:pt x="110" y="40"/>
                    </a:lnTo>
                    <a:lnTo>
                      <a:pt x="90" y="44"/>
                    </a:lnTo>
                    <a:lnTo>
                      <a:pt x="76" y="44"/>
                    </a:lnTo>
                    <a:lnTo>
                      <a:pt x="68" y="34"/>
                    </a:lnTo>
                    <a:lnTo>
                      <a:pt x="60" y="28"/>
                    </a:lnTo>
                    <a:lnTo>
                      <a:pt x="56" y="38"/>
                    </a:lnTo>
                    <a:lnTo>
                      <a:pt x="50" y="38"/>
                    </a:lnTo>
                    <a:lnTo>
                      <a:pt x="52" y="110"/>
                    </a:lnTo>
                    <a:lnTo>
                      <a:pt x="46" y="118"/>
                    </a:lnTo>
                    <a:lnTo>
                      <a:pt x="16" y="134"/>
                    </a:lnTo>
                    <a:lnTo>
                      <a:pt x="8" y="152"/>
                    </a:lnTo>
                    <a:lnTo>
                      <a:pt x="0" y="160"/>
                    </a:lnTo>
                    <a:lnTo>
                      <a:pt x="0" y="176"/>
                    </a:lnTo>
                    <a:lnTo>
                      <a:pt x="12" y="178"/>
                    </a:lnTo>
                    <a:lnTo>
                      <a:pt x="22" y="196"/>
                    </a:lnTo>
                    <a:lnTo>
                      <a:pt x="12" y="212"/>
                    </a:lnTo>
                    <a:lnTo>
                      <a:pt x="14" y="234"/>
                    </a:lnTo>
                    <a:lnTo>
                      <a:pt x="10" y="240"/>
                    </a:lnTo>
                    <a:lnTo>
                      <a:pt x="14" y="258"/>
                    </a:lnTo>
                    <a:lnTo>
                      <a:pt x="10" y="280"/>
                    </a:lnTo>
                    <a:lnTo>
                      <a:pt x="18" y="292"/>
                    </a:lnTo>
                    <a:lnTo>
                      <a:pt x="38" y="298"/>
                    </a:lnTo>
                    <a:lnTo>
                      <a:pt x="48" y="312"/>
                    </a:lnTo>
                    <a:lnTo>
                      <a:pt x="62" y="310"/>
                    </a:lnTo>
                    <a:lnTo>
                      <a:pt x="78" y="318"/>
                    </a:lnTo>
                    <a:lnTo>
                      <a:pt x="96" y="338"/>
                    </a:lnTo>
                    <a:lnTo>
                      <a:pt x="102" y="354"/>
                    </a:lnTo>
                    <a:lnTo>
                      <a:pt x="146" y="382"/>
                    </a:lnTo>
                    <a:lnTo>
                      <a:pt x="154" y="398"/>
                    </a:lnTo>
                    <a:lnTo>
                      <a:pt x="160" y="434"/>
                    </a:lnTo>
                    <a:lnTo>
                      <a:pt x="180" y="530"/>
                    </a:lnTo>
                    <a:lnTo>
                      <a:pt x="212" y="540"/>
                    </a:lnTo>
                    <a:lnTo>
                      <a:pt x="218" y="552"/>
                    </a:lnTo>
                    <a:lnTo>
                      <a:pt x="218" y="564"/>
                    </a:lnTo>
                    <a:lnTo>
                      <a:pt x="482" y="546"/>
                    </a:lnTo>
                    <a:lnTo>
                      <a:pt x="468" y="452"/>
                    </a:lnTo>
                    <a:lnTo>
                      <a:pt x="490" y="348"/>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8" name="Freeform 225">
                <a:extLst>
                  <a:ext uri="{FF2B5EF4-FFF2-40B4-BE49-F238E27FC236}">
                    <a16:creationId xmlns:a16="http://schemas.microsoft.com/office/drawing/2014/main" id="{F767DC63-BFDB-AD79-891A-8F20FE355E85}"/>
                  </a:ext>
                </a:extLst>
              </p:cNvPr>
              <p:cNvSpPr>
                <a:spLocks/>
              </p:cNvSpPr>
              <p:nvPr/>
            </p:nvSpPr>
            <p:spPr bwMode="auto">
              <a:xfrm>
                <a:off x="4821" y="1596"/>
                <a:ext cx="174" cy="112"/>
              </a:xfrm>
              <a:custGeom>
                <a:avLst/>
                <a:gdLst>
                  <a:gd name="T0" fmla="*/ 146 w 174"/>
                  <a:gd name="T1" fmla="*/ 0 h 112"/>
                  <a:gd name="T2" fmla="*/ 118 w 174"/>
                  <a:gd name="T3" fmla="*/ 34 h 112"/>
                  <a:gd name="T4" fmla="*/ 36 w 174"/>
                  <a:gd name="T5" fmla="*/ 64 h 112"/>
                  <a:gd name="T6" fmla="*/ 12 w 174"/>
                  <a:gd name="T7" fmla="*/ 82 h 112"/>
                  <a:gd name="T8" fmla="*/ 8 w 174"/>
                  <a:gd name="T9" fmla="*/ 92 h 112"/>
                  <a:gd name="T10" fmla="*/ 0 w 174"/>
                  <a:gd name="T11" fmla="*/ 96 h 112"/>
                  <a:gd name="T12" fmla="*/ 0 w 174"/>
                  <a:gd name="T13" fmla="*/ 110 h 112"/>
                  <a:gd name="T14" fmla="*/ 2 w 174"/>
                  <a:gd name="T15" fmla="*/ 112 h 112"/>
                  <a:gd name="T16" fmla="*/ 2 w 174"/>
                  <a:gd name="T17" fmla="*/ 106 h 112"/>
                  <a:gd name="T18" fmla="*/ 10 w 174"/>
                  <a:gd name="T19" fmla="*/ 102 h 112"/>
                  <a:gd name="T20" fmla="*/ 12 w 174"/>
                  <a:gd name="T21" fmla="*/ 108 h 112"/>
                  <a:gd name="T22" fmla="*/ 20 w 174"/>
                  <a:gd name="T23" fmla="*/ 110 h 112"/>
                  <a:gd name="T24" fmla="*/ 174 w 174"/>
                  <a:gd name="T25" fmla="*/ 14 h 112"/>
                  <a:gd name="T26" fmla="*/ 154 w 174"/>
                  <a:gd name="T27" fmla="*/ 16 h 112"/>
                  <a:gd name="T28" fmla="*/ 142 w 174"/>
                  <a:gd name="T29" fmla="*/ 26 h 112"/>
                  <a:gd name="T30" fmla="*/ 136 w 174"/>
                  <a:gd name="T31" fmla="*/ 34 h 112"/>
                  <a:gd name="T32" fmla="*/ 124 w 174"/>
                  <a:gd name="T33" fmla="*/ 40 h 112"/>
                  <a:gd name="T34" fmla="*/ 126 w 174"/>
                  <a:gd name="T35" fmla="*/ 34 h 112"/>
                  <a:gd name="T36" fmla="*/ 142 w 174"/>
                  <a:gd name="T37" fmla="*/ 10 h 112"/>
                  <a:gd name="T38" fmla="*/ 146 w 174"/>
                  <a:gd name="T39" fmla="*/ 0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4" h="112">
                    <a:moveTo>
                      <a:pt x="146" y="0"/>
                    </a:moveTo>
                    <a:lnTo>
                      <a:pt x="118" y="34"/>
                    </a:lnTo>
                    <a:lnTo>
                      <a:pt x="36" y="64"/>
                    </a:lnTo>
                    <a:lnTo>
                      <a:pt x="12" y="82"/>
                    </a:lnTo>
                    <a:lnTo>
                      <a:pt x="8" y="92"/>
                    </a:lnTo>
                    <a:lnTo>
                      <a:pt x="0" y="96"/>
                    </a:lnTo>
                    <a:lnTo>
                      <a:pt x="0" y="110"/>
                    </a:lnTo>
                    <a:lnTo>
                      <a:pt x="2" y="112"/>
                    </a:lnTo>
                    <a:lnTo>
                      <a:pt x="2" y="106"/>
                    </a:lnTo>
                    <a:lnTo>
                      <a:pt x="10" y="102"/>
                    </a:lnTo>
                    <a:lnTo>
                      <a:pt x="12" y="108"/>
                    </a:lnTo>
                    <a:lnTo>
                      <a:pt x="20" y="110"/>
                    </a:lnTo>
                    <a:lnTo>
                      <a:pt x="174" y="14"/>
                    </a:lnTo>
                    <a:lnTo>
                      <a:pt x="154" y="16"/>
                    </a:lnTo>
                    <a:lnTo>
                      <a:pt x="142" y="26"/>
                    </a:lnTo>
                    <a:lnTo>
                      <a:pt x="136" y="34"/>
                    </a:lnTo>
                    <a:lnTo>
                      <a:pt x="124" y="40"/>
                    </a:lnTo>
                    <a:lnTo>
                      <a:pt x="126" y="34"/>
                    </a:lnTo>
                    <a:lnTo>
                      <a:pt x="142" y="10"/>
                    </a:lnTo>
                    <a:lnTo>
                      <a:pt x="146" y="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 name="Freeform 226">
                <a:extLst>
                  <a:ext uri="{FF2B5EF4-FFF2-40B4-BE49-F238E27FC236}">
                    <a16:creationId xmlns:a16="http://schemas.microsoft.com/office/drawing/2014/main" id="{5F515605-9B84-F2D9-4BD6-FA06B11A220D}"/>
                  </a:ext>
                </a:extLst>
              </p:cNvPr>
              <p:cNvSpPr>
                <a:spLocks/>
              </p:cNvSpPr>
              <p:nvPr/>
            </p:nvSpPr>
            <p:spPr bwMode="auto">
              <a:xfrm>
                <a:off x="4493" y="3749"/>
                <a:ext cx="22" cy="36"/>
              </a:xfrm>
              <a:custGeom>
                <a:avLst/>
                <a:gdLst>
                  <a:gd name="T0" fmla="*/ 22 w 22"/>
                  <a:gd name="T1" fmla="*/ 2 h 36"/>
                  <a:gd name="T2" fmla="*/ 16 w 22"/>
                  <a:gd name="T3" fmla="*/ 0 h 36"/>
                  <a:gd name="T4" fmla="*/ 0 w 22"/>
                  <a:gd name="T5" fmla="*/ 32 h 36"/>
                  <a:gd name="T6" fmla="*/ 2 w 22"/>
                  <a:gd name="T7" fmla="*/ 36 h 36"/>
                  <a:gd name="T8" fmla="*/ 22 w 22"/>
                  <a:gd name="T9" fmla="*/ 2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6">
                    <a:moveTo>
                      <a:pt x="22" y="2"/>
                    </a:moveTo>
                    <a:lnTo>
                      <a:pt x="16" y="0"/>
                    </a:lnTo>
                    <a:lnTo>
                      <a:pt x="0" y="32"/>
                    </a:lnTo>
                    <a:lnTo>
                      <a:pt x="2" y="36"/>
                    </a:lnTo>
                    <a:lnTo>
                      <a:pt x="22" y="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0" name="Freeform 227">
                <a:extLst>
                  <a:ext uri="{FF2B5EF4-FFF2-40B4-BE49-F238E27FC236}">
                    <a16:creationId xmlns:a16="http://schemas.microsoft.com/office/drawing/2014/main" id="{2557A099-72AC-9E9A-5955-1055D64116EB}"/>
                  </a:ext>
                </a:extLst>
              </p:cNvPr>
              <p:cNvSpPr>
                <a:spLocks/>
              </p:cNvSpPr>
              <p:nvPr/>
            </p:nvSpPr>
            <p:spPr bwMode="auto">
              <a:xfrm>
                <a:off x="4463" y="3793"/>
                <a:ext cx="20" cy="16"/>
              </a:xfrm>
              <a:custGeom>
                <a:avLst/>
                <a:gdLst>
                  <a:gd name="T0" fmla="*/ 20 w 20"/>
                  <a:gd name="T1" fmla="*/ 0 h 16"/>
                  <a:gd name="T2" fmla="*/ 0 w 20"/>
                  <a:gd name="T3" fmla="*/ 12 h 16"/>
                  <a:gd name="T4" fmla="*/ 2 w 20"/>
                  <a:gd name="T5" fmla="*/ 16 h 16"/>
                  <a:gd name="T6" fmla="*/ 20 w 20"/>
                  <a:gd name="T7" fmla="*/ 6 h 16"/>
                  <a:gd name="T8" fmla="*/ 20 w 20"/>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20" y="0"/>
                    </a:moveTo>
                    <a:lnTo>
                      <a:pt x="0" y="12"/>
                    </a:lnTo>
                    <a:lnTo>
                      <a:pt x="2" y="16"/>
                    </a:lnTo>
                    <a:lnTo>
                      <a:pt x="20" y="6"/>
                    </a:lnTo>
                    <a:lnTo>
                      <a:pt x="20" y="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1" name="Freeform 228">
                <a:extLst>
                  <a:ext uri="{FF2B5EF4-FFF2-40B4-BE49-F238E27FC236}">
                    <a16:creationId xmlns:a16="http://schemas.microsoft.com/office/drawing/2014/main" id="{6441C5A5-ADEA-ADCD-F10C-2E22F521473B}"/>
                  </a:ext>
                </a:extLst>
              </p:cNvPr>
              <p:cNvSpPr>
                <a:spLocks/>
              </p:cNvSpPr>
              <p:nvPr/>
            </p:nvSpPr>
            <p:spPr bwMode="auto">
              <a:xfrm>
                <a:off x="4359" y="3819"/>
                <a:ext cx="56" cy="32"/>
              </a:xfrm>
              <a:custGeom>
                <a:avLst/>
                <a:gdLst>
                  <a:gd name="T0" fmla="*/ 56 w 56"/>
                  <a:gd name="T1" fmla="*/ 14 h 32"/>
                  <a:gd name="T2" fmla="*/ 40 w 56"/>
                  <a:gd name="T3" fmla="*/ 14 h 32"/>
                  <a:gd name="T4" fmla="*/ 16 w 56"/>
                  <a:gd name="T5" fmla="*/ 28 h 32"/>
                  <a:gd name="T6" fmla="*/ 0 w 56"/>
                  <a:gd name="T7" fmla="*/ 32 h 32"/>
                  <a:gd name="T8" fmla="*/ 4 w 56"/>
                  <a:gd name="T9" fmla="*/ 24 h 32"/>
                  <a:gd name="T10" fmla="*/ 20 w 56"/>
                  <a:gd name="T11" fmla="*/ 18 h 32"/>
                  <a:gd name="T12" fmla="*/ 40 w 56"/>
                  <a:gd name="T13" fmla="*/ 0 h 32"/>
                  <a:gd name="T14" fmla="*/ 56 w 56"/>
                  <a:gd name="T15" fmla="*/ 2 h 32"/>
                  <a:gd name="T16" fmla="*/ 56 w 56"/>
                  <a:gd name="T17" fmla="*/ 1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32">
                    <a:moveTo>
                      <a:pt x="56" y="14"/>
                    </a:moveTo>
                    <a:lnTo>
                      <a:pt x="40" y="14"/>
                    </a:lnTo>
                    <a:lnTo>
                      <a:pt x="16" y="28"/>
                    </a:lnTo>
                    <a:lnTo>
                      <a:pt x="0" y="32"/>
                    </a:lnTo>
                    <a:lnTo>
                      <a:pt x="4" y="24"/>
                    </a:lnTo>
                    <a:lnTo>
                      <a:pt x="20" y="18"/>
                    </a:lnTo>
                    <a:lnTo>
                      <a:pt x="40" y="0"/>
                    </a:lnTo>
                    <a:lnTo>
                      <a:pt x="56" y="2"/>
                    </a:lnTo>
                    <a:lnTo>
                      <a:pt x="56" y="14"/>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2" name="Freeform 229">
                <a:extLst>
                  <a:ext uri="{FF2B5EF4-FFF2-40B4-BE49-F238E27FC236}">
                    <a16:creationId xmlns:a16="http://schemas.microsoft.com/office/drawing/2014/main" id="{F8303C9F-55A4-61D8-2131-F00B3E3AE221}"/>
                  </a:ext>
                </a:extLst>
              </p:cNvPr>
              <p:cNvSpPr>
                <a:spLocks/>
              </p:cNvSpPr>
              <p:nvPr/>
            </p:nvSpPr>
            <p:spPr bwMode="auto">
              <a:xfrm>
                <a:off x="5163" y="1144"/>
                <a:ext cx="16" cy="22"/>
              </a:xfrm>
              <a:custGeom>
                <a:avLst/>
                <a:gdLst>
                  <a:gd name="T0" fmla="*/ 0 w 16"/>
                  <a:gd name="T1" fmla="*/ 14 h 22"/>
                  <a:gd name="T2" fmla="*/ 6 w 16"/>
                  <a:gd name="T3" fmla="*/ 22 h 22"/>
                  <a:gd name="T4" fmla="*/ 14 w 16"/>
                  <a:gd name="T5" fmla="*/ 22 h 22"/>
                  <a:gd name="T6" fmla="*/ 16 w 16"/>
                  <a:gd name="T7" fmla="*/ 14 h 22"/>
                  <a:gd name="T8" fmla="*/ 10 w 16"/>
                  <a:gd name="T9" fmla="*/ 12 h 22"/>
                  <a:gd name="T10" fmla="*/ 6 w 16"/>
                  <a:gd name="T11" fmla="*/ 0 h 22"/>
                  <a:gd name="T12" fmla="*/ 0 w 16"/>
                  <a:gd name="T13" fmla="*/ 2 h 22"/>
                  <a:gd name="T14" fmla="*/ 0 w 16"/>
                  <a:gd name="T15" fmla="*/ 14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22">
                    <a:moveTo>
                      <a:pt x="0" y="14"/>
                    </a:moveTo>
                    <a:lnTo>
                      <a:pt x="6" y="22"/>
                    </a:lnTo>
                    <a:lnTo>
                      <a:pt x="14" y="22"/>
                    </a:lnTo>
                    <a:lnTo>
                      <a:pt x="16" y="14"/>
                    </a:lnTo>
                    <a:lnTo>
                      <a:pt x="10" y="12"/>
                    </a:lnTo>
                    <a:lnTo>
                      <a:pt x="6" y="0"/>
                    </a:lnTo>
                    <a:lnTo>
                      <a:pt x="0" y="2"/>
                    </a:lnTo>
                    <a:lnTo>
                      <a:pt x="0" y="1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3" name="Freeform 230">
                <a:extLst>
                  <a:ext uri="{FF2B5EF4-FFF2-40B4-BE49-F238E27FC236}">
                    <a16:creationId xmlns:a16="http://schemas.microsoft.com/office/drawing/2014/main" id="{8964F4A3-88D3-59D3-C17C-2B39AFDB91FA}"/>
                  </a:ext>
                </a:extLst>
              </p:cNvPr>
              <p:cNvSpPr>
                <a:spLocks/>
              </p:cNvSpPr>
              <p:nvPr/>
            </p:nvSpPr>
            <p:spPr bwMode="auto">
              <a:xfrm>
                <a:off x="5175" y="1132"/>
                <a:ext cx="12" cy="14"/>
              </a:xfrm>
              <a:custGeom>
                <a:avLst/>
                <a:gdLst>
                  <a:gd name="T0" fmla="*/ 4 w 12"/>
                  <a:gd name="T1" fmla="*/ 14 h 14"/>
                  <a:gd name="T2" fmla="*/ 10 w 12"/>
                  <a:gd name="T3" fmla="*/ 14 h 14"/>
                  <a:gd name="T4" fmla="*/ 12 w 12"/>
                  <a:gd name="T5" fmla="*/ 8 h 14"/>
                  <a:gd name="T6" fmla="*/ 8 w 12"/>
                  <a:gd name="T7" fmla="*/ 0 h 14"/>
                  <a:gd name="T8" fmla="*/ 4 w 12"/>
                  <a:gd name="T9" fmla="*/ 0 h 14"/>
                  <a:gd name="T10" fmla="*/ 0 w 12"/>
                  <a:gd name="T11" fmla="*/ 8 h 14"/>
                  <a:gd name="T12" fmla="*/ 4 w 12"/>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4" y="14"/>
                    </a:moveTo>
                    <a:lnTo>
                      <a:pt x="10" y="14"/>
                    </a:lnTo>
                    <a:lnTo>
                      <a:pt x="12" y="8"/>
                    </a:lnTo>
                    <a:lnTo>
                      <a:pt x="8" y="0"/>
                    </a:lnTo>
                    <a:lnTo>
                      <a:pt x="4" y="0"/>
                    </a:lnTo>
                    <a:lnTo>
                      <a:pt x="0" y="8"/>
                    </a:lnTo>
                    <a:lnTo>
                      <a:pt x="4" y="1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4" name="Freeform 231">
                <a:extLst>
                  <a:ext uri="{FF2B5EF4-FFF2-40B4-BE49-F238E27FC236}">
                    <a16:creationId xmlns:a16="http://schemas.microsoft.com/office/drawing/2014/main" id="{F754D00F-7D1E-672A-F306-CB786DB4DA10}"/>
                  </a:ext>
                </a:extLst>
              </p:cNvPr>
              <p:cNvSpPr>
                <a:spLocks/>
              </p:cNvSpPr>
              <p:nvPr/>
            </p:nvSpPr>
            <p:spPr bwMode="auto">
              <a:xfrm>
                <a:off x="5187" y="1150"/>
                <a:ext cx="8" cy="16"/>
              </a:xfrm>
              <a:custGeom>
                <a:avLst/>
                <a:gdLst>
                  <a:gd name="T0" fmla="*/ 0 w 8"/>
                  <a:gd name="T1" fmla="*/ 8 h 16"/>
                  <a:gd name="T2" fmla="*/ 2 w 8"/>
                  <a:gd name="T3" fmla="*/ 14 h 16"/>
                  <a:gd name="T4" fmla="*/ 8 w 8"/>
                  <a:gd name="T5" fmla="*/ 16 h 16"/>
                  <a:gd name="T6" fmla="*/ 8 w 8"/>
                  <a:gd name="T7" fmla="*/ 6 h 16"/>
                  <a:gd name="T8" fmla="*/ 4 w 8"/>
                  <a:gd name="T9" fmla="*/ 0 h 16"/>
                  <a:gd name="T10" fmla="*/ 0 w 8"/>
                  <a:gd name="T11" fmla="*/ 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6">
                    <a:moveTo>
                      <a:pt x="0" y="8"/>
                    </a:moveTo>
                    <a:lnTo>
                      <a:pt x="2" y="14"/>
                    </a:lnTo>
                    <a:lnTo>
                      <a:pt x="8" y="16"/>
                    </a:lnTo>
                    <a:lnTo>
                      <a:pt x="8" y="6"/>
                    </a:lnTo>
                    <a:lnTo>
                      <a:pt x="4" y="0"/>
                    </a:lnTo>
                    <a:lnTo>
                      <a:pt x="0" y="8"/>
                    </a:lnTo>
                    <a:close/>
                  </a:path>
                </a:pathLst>
              </a:custGeom>
              <a:solidFill>
                <a:schemeClr val="bg1">
                  <a:lumMod val="8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5" name="Freeform 232">
                <a:extLst>
                  <a:ext uri="{FF2B5EF4-FFF2-40B4-BE49-F238E27FC236}">
                    <a16:creationId xmlns:a16="http://schemas.microsoft.com/office/drawing/2014/main" id="{0BEC43C3-6045-F835-4BD6-E580FAF0E6BE}"/>
                  </a:ext>
                </a:extLst>
              </p:cNvPr>
              <p:cNvSpPr>
                <a:spLocks/>
              </p:cNvSpPr>
              <p:nvPr/>
            </p:nvSpPr>
            <p:spPr bwMode="auto">
              <a:xfrm>
                <a:off x="4041" y="1820"/>
                <a:ext cx="452" cy="447"/>
              </a:xfrm>
              <a:custGeom>
                <a:avLst/>
                <a:gdLst>
                  <a:gd name="T0" fmla="*/ 26 w 452"/>
                  <a:gd name="T1" fmla="*/ 302 h 447"/>
                  <a:gd name="T2" fmla="*/ 38 w 452"/>
                  <a:gd name="T3" fmla="*/ 278 h 447"/>
                  <a:gd name="T4" fmla="*/ 44 w 452"/>
                  <a:gd name="T5" fmla="*/ 228 h 447"/>
                  <a:gd name="T6" fmla="*/ 58 w 452"/>
                  <a:gd name="T7" fmla="*/ 242 h 447"/>
                  <a:gd name="T8" fmla="*/ 72 w 452"/>
                  <a:gd name="T9" fmla="*/ 234 h 447"/>
                  <a:gd name="T10" fmla="*/ 70 w 452"/>
                  <a:gd name="T11" fmla="*/ 212 h 447"/>
                  <a:gd name="T12" fmla="*/ 74 w 452"/>
                  <a:gd name="T13" fmla="*/ 190 h 447"/>
                  <a:gd name="T14" fmla="*/ 94 w 452"/>
                  <a:gd name="T15" fmla="*/ 168 h 447"/>
                  <a:gd name="T16" fmla="*/ 116 w 452"/>
                  <a:gd name="T17" fmla="*/ 166 h 447"/>
                  <a:gd name="T18" fmla="*/ 148 w 452"/>
                  <a:gd name="T19" fmla="*/ 120 h 447"/>
                  <a:gd name="T20" fmla="*/ 148 w 452"/>
                  <a:gd name="T21" fmla="*/ 102 h 447"/>
                  <a:gd name="T22" fmla="*/ 150 w 452"/>
                  <a:gd name="T23" fmla="*/ 94 h 447"/>
                  <a:gd name="T24" fmla="*/ 158 w 452"/>
                  <a:gd name="T25" fmla="*/ 42 h 447"/>
                  <a:gd name="T26" fmla="*/ 156 w 452"/>
                  <a:gd name="T27" fmla="*/ 24 h 447"/>
                  <a:gd name="T28" fmla="*/ 148 w 452"/>
                  <a:gd name="T29" fmla="*/ 4 h 447"/>
                  <a:gd name="T30" fmla="*/ 160 w 452"/>
                  <a:gd name="T31" fmla="*/ 0 h 447"/>
                  <a:gd name="T32" fmla="*/ 278 w 452"/>
                  <a:gd name="T33" fmla="*/ 100 h 447"/>
                  <a:gd name="T34" fmla="*/ 304 w 452"/>
                  <a:gd name="T35" fmla="*/ 150 h 447"/>
                  <a:gd name="T36" fmla="*/ 324 w 452"/>
                  <a:gd name="T37" fmla="*/ 122 h 447"/>
                  <a:gd name="T38" fmla="*/ 344 w 452"/>
                  <a:gd name="T39" fmla="*/ 108 h 447"/>
                  <a:gd name="T40" fmla="*/ 350 w 452"/>
                  <a:gd name="T41" fmla="*/ 102 h 447"/>
                  <a:gd name="T42" fmla="*/ 368 w 452"/>
                  <a:gd name="T43" fmla="*/ 110 h 447"/>
                  <a:gd name="T44" fmla="*/ 382 w 452"/>
                  <a:gd name="T45" fmla="*/ 104 h 447"/>
                  <a:gd name="T46" fmla="*/ 382 w 452"/>
                  <a:gd name="T47" fmla="*/ 98 h 447"/>
                  <a:gd name="T48" fmla="*/ 394 w 452"/>
                  <a:gd name="T49" fmla="*/ 92 h 447"/>
                  <a:gd name="T50" fmla="*/ 422 w 452"/>
                  <a:gd name="T51" fmla="*/ 90 h 447"/>
                  <a:gd name="T52" fmla="*/ 438 w 452"/>
                  <a:gd name="T53" fmla="*/ 90 h 447"/>
                  <a:gd name="T54" fmla="*/ 436 w 452"/>
                  <a:gd name="T55" fmla="*/ 98 h 447"/>
                  <a:gd name="T56" fmla="*/ 440 w 452"/>
                  <a:gd name="T57" fmla="*/ 100 h 447"/>
                  <a:gd name="T58" fmla="*/ 442 w 452"/>
                  <a:gd name="T59" fmla="*/ 106 h 447"/>
                  <a:gd name="T60" fmla="*/ 452 w 452"/>
                  <a:gd name="T61" fmla="*/ 120 h 447"/>
                  <a:gd name="T62" fmla="*/ 392 w 452"/>
                  <a:gd name="T63" fmla="*/ 114 h 447"/>
                  <a:gd name="T64" fmla="*/ 376 w 452"/>
                  <a:gd name="T65" fmla="*/ 180 h 447"/>
                  <a:gd name="T66" fmla="*/ 364 w 452"/>
                  <a:gd name="T67" fmla="*/ 186 h 447"/>
                  <a:gd name="T68" fmla="*/ 342 w 452"/>
                  <a:gd name="T69" fmla="*/ 202 h 447"/>
                  <a:gd name="T70" fmla="*/ 300 w 452"/>
                  <a:gd name="T71" fmla="*/ 256 h 447"/>
                  <a:gd name="T72" fmla="*/ 284 w 452"/>
                  <a:gd name="T73" fmla="*/ 244 h 447"/>
                  <a:gd name="T74" fmla="*/ 274 w 452"/>
                  <a:gd name="T75" fmla="*/ 282 h 447"/>
                  <a:gd name="T76" fmla="*/ 266 w 452"/>
                  <a:gd name="T77" fmla="*/ 302 h 447"/>
                  <a:gd name="T78" fmla="*/ 240 w 452"/>
                  <a:gd name="T79" fmla="*/ 368 h 447"/>
                  <a:gd name="T80" fmla="*/ 240 w 452"/>
                  <a:gd name="T81" fmla="*/ 383 h 447"/>
                  <a:gd name="T82" fmla="*/ 228 w 452"/>
                  <a:gd name="T83" fmla="*/ 403 h 447"/>
                  <a:gd name="T84" fmla="*/ 200 w 452"/>
                  <a:gd name="T85" fmla="*/ 413 h 447"/>
                  <a:gd name="T86" fmla="*/ 186 w 452"/>
                  <a:gd name="T87" fmla="*/ 413 h 447"/>
                  <a:gd name="T88" fmla="*/ 186 w 452"/>
                  <a:gd name="T89" fmla="*/ 423 h 447"/>
                  <a:gd name="T90" fmla="*/ 140 w 452"/>
                  <a:gd name="T91" fmla="*/ 427 h 447"/>
                  <a:gd name="T92" fmla="*/ 116 w 452"/>
                  <a:gd name="T93" fmla="*/ 447 h 447"/>
                  <a:gd name="T94" fmla="*/ 84 w 452"/>
                  <a:gd name="T95" fmla="*/ 431 h 447"/>
                  <a:gd name="T96" fmla="*/ 76 w 452"/>
                  <a:gd name="T97" fmla="*/ 419 h 447"/>
                  <a:gd name="T98" fmla="*/ 76 w 452"/>
                  <a:gd name="T99" fmla="*/ 411 h 447"/>
                  <a:gd name="T100" fmla="*/ 54 w 452"/>
                  <a:gd name="T101" fmla="*/ 401 h 447"/>
                  <a:gd name="T102" fmla="*/ 38 w 452"/>
                  <a:gd name="T103" fmla="*/ 385 h 447"/>
                  <a:gd name="T104" fmla="*/ 20 w 452"/>
                  <a:gd name="T105" fmla="*/ 362 h 447"/>
                  <a:gd name="T106" fmla="*/ 6 w 452"/>
                  <a:gd name="T107" fmla="*/ 330 h 447"/>
                  <a:gd name="T108" fmla="*/ 2 w 452"/>
                  <a:gd name="T109" fmla="*/ 310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47">
                    <a:moveTo>
                      <a:pt x="2" y="310"/>
                    </a:moveTo>
                    <a:lnTo>
                      <a:pt x="26" y="302"/>
                    </a:lnTo>
                    <a:lnTo>
                      <a:pt x="28" y="284"/>
                    </a:lnTo>
                    <a:lnTo>
                      <a:pt x="38" y="278"/>
                    </a:lnTo>
                    <a:lnTo>
                      <a:pt x="30" y="258"/>
                    </a:lnTo>
                    <a:lnTo>
                      <a:pt x="44" y="228"/>
                    </a:lnTo>
                    <a:lnTo>
                      <a:pt x="54" y="228"/>
                    </a:lnTo>
                    <a:lnTo>
                      <a:pt x="58" y="242"/>
                    </a:lnTo>
                    <a:lnTo>
                      <a:pt x="66" y="232"/>
                    </a:lnTo>
                    <a:lnTo>
                      <a:pt x="72" y="234"/>
                    </a:lnTo>
                    <a:lnTo>
                      <a:pt x="64" y="216"/>
                    </a:lnTo>
                    <a:lnTo>
                      <a:pt x="70" y="212"/>
                    </a:lnTo>
                    <a:lnTo>
                      <a:pt x="68" y="202"/>
                    </a:lnTo>
                    <a:lnTo>
                      <a:pt x="74" y="190"/>
                    </a:lnTo>
                    <a:lnTo>
                      <a:pt x="84" y="186"/>
                    </a:lnTo>
                    <a:lnTo>
                      <a:pt x="94" y="168"/>
                    </a:lnTo>
                    <a:lnTo>
                      <a:pt x="104" y="176"/>
                    </a:lnTo>
                    <a:lnTo>
                      <a:pt x="116" y="166"/>
                    </a:lnTo>
                    <a:lnTo>
                      <a:pt x="146" y="134"/>
                    </a:lnTo>
                    <a:lnTo>
                      <a:pt x="148" y="120"/>
                    </a:lnTo>
                    <a:lnTo>
                      <a:pt x="142" y="114"/>
                    </a:lnTo>
                    <a:lnTo>
                      <a:pt x="148" y="102"/>
                    </a:lnTo>
                    <a:lnTo>
                      <a:pt x="146" y="96"/>
                    </a:lnTo>
                    <a:lnTo>
                      <a:pt x="150" y="94"/>
                    </a:lnTo>
                    <a:lnTo>
                      <a:pt x="150" y="72"/>
                    </a:lnTo>
                    <a:lnTo>
                      <a:pt x="158" y="42"/>
                    </a:lnTo>
                    <a:lnTo>
                      <a:pt x="154" y="32"/>
                    </a:lnTo>
                    <a:lnTo>
                      <a:pt x="156" y="24"/>
                    </a:lnTo>
                    <a:lnTo>
                      <a:pt x="146" y="8"/>
                    </a:lnTo>
                    <a:lnTo>
                      <a:pt x="148" y="4"/>
                    </a:lnTo>
                    <a:lnTo>
                      <a:pt x="160" y="0"/>
                    </a:lnTo>
                    <a:lnTo>
                      <a:pt x="178" y="116"/>
                    </a:lnTo>
                    <a:lnTo>
                      <a:pt x="278" y="100"/>
                    </a:lnTo>
                    <a:lnTo>
                      <a:pt x="286" y="166"/>
                    </a:lnTo>
                    <a:lnTo>
                      <a:pt x="304" y="150"/>
                    </a:lnTo>
                    <a:lnTo>
                      <a:pt x="318" y="126"/>
                    </a:lnTo>
                    <a:lnTo>
                      <a:pt x="324" y="122"/>
                    </a:lnTo>
                    <a:lnTo>
                      <a:pt x="332" y="126"/>
                    </a:lnTo>
                    <a:lnTo>
                      <a:pt x="344" y="108"/>
                    </a:lnTo>
                    <a:lnTo>
                      <a:pt x="346" y="98"/>
                    </a:lnTo>
                    <a:lnTo>
                      <a:pt x="350" y="102"/>
                    </a:lnTo>
                    <a:lnTo>
                      <a:pt x="350" y="106"/>
                    </a:lnTo>
                    <a:lnTo>
                      <a:pt x="368" y="110"/>
                    </a:lnTo>
                    <a:lnTo>
                      <a:pt x="378" y="108"/>
                    </a:lnTo>
                    <a:lnTo>
                      <a:pt x="382" y="104"/>
                    </a:lnTo>
                    <a:lnTo>
                      <a:pt x="378" y="100"/>
                    </a:lnTo>
                    <a:lnTo>
                      <a:pt x="382" y="98"/>
                    </a:lnTo>
                    <a:lnTo>
                      <a:pt x="380" y="96"/>
                    </a:lnTo>
                    <a:lnTo>
                      <a:pt x="394" y="92"/>
                    </a:lnTo>
                    <a:lnTo>
                      <a:pt x="402" y="82"/>
                    </a:lnTo>
                    <a:lnTo>
                      <a:pt x="422" y="90"/>
                    </a:lnTo>
                    <a:lnTo>
                      <a:pt x="436" y="86"/>
                    </a:lnTo>
                    <a:lnTo>
                      <a:pt x="438" y="90"/>
                    </a:lnTo>
                    <a:lnTo>
                      <a:pt x="434" y="94"/>
                    </a:lnTo>
                    <a:lnTo>
                      <a:pt x="436" y="98"/>
                    </a:lnTo>
                    <a:lnTo>
                      <a:pt x="440" y="96"/>
                    </a:lnTo>
                    <a:lnTo>
                      <a:pt x="440" y="100"/>
                    </a:lnTo>
                    <a:lnTo>
                      <a:pt x="446" y="100"/>
                    </a:lnTo>
                    <a:lnTo>
                      <a:pt x="442" y="106"/>
                    </a:lnTo>
                    <a:lnTo>
                      <a:pt x="450" y="110"/>
                    </a:lnTo>
                    <a:lnTo>
                      <a:pt x="452" y="120"/>
                    </a:lnTo>
                    <a:lnTo>
                      <a:pt x="446" y="144"/>
                    </a:lnTo>
                    <a:lnTo>
                      <a:pt x="392" y="114"/>
                    </a:lnTo>
                    <a:lnTo>
                      <a:pt x="390" y="154"/>
                    </a:lnTo>
                    <a:lnTo>
                      <a:pt x="376" y="180"/>
                    </a:lnTo>
                    <a:lnTo>
                      <a:pt x="368" y="188"/>
                    </a:lnTo>
                    <a:lnTo>
                      <a:pt x="364" y="186"/>
                    </a:lnTo>
                    <a:lnTo>
                      <a:pt x="356" y="208"/>
                    </a:lnTo>
                    <a:lnTo>
                      <a:pt x="342" y="202"/>
                    </a:lnTo>
                    <a:lnTo>
                      <a:pt x="322" y="260"/>
                    </a:lnTo>
                    <a:lnTo>
                      <a:pt x="300" y="256"/>
                    </a:lnTo>
                    <a:lnTo>
                      <a:pt x="294" y="246"/>
                    </a:lnTo>
                    <a:lnTo>
                      <a:pt x="284" y="244"/>
                    </a:lnTo>
                    <a:lnTo>
                      <a:pt x="282" y="266"/>
                    </a:lnTo>
                    <a:lnTo>
                      <a:pt x="274" y="282"/>
                    </a:lnTo>
                    <a:lnTo>
                      <a:pt x="276" y="288"/>
                    </a:lnTo>
                    <a:lnTo>
                      <a:pt x="266" y="302"/>
                    </a:lnTo>
                    <a:lnTo>
                      <a:pt x="262" y="322"/>
                    </a:lnTo>
                    <a:lnTo>
                      <a:pt x="240" y="368"/>
                    </a:lnTo>
                    <a:lnTo>
                      <a:pt x="248" y="373"/>
                    </a:lnTo>
                    <a:lnTo>
                      <a:pt x="240" y="383"/>
                    </a:lnTo>
                    <a:lnTo>
                      <a:pt x="244" y="387"/>
                    </a:lnTo>
                    <a:lnTo>
                      <a:pt x="228" y="403"/>
                    </a:lnTo>
                    <a:lnTo>
                      <a:pt x="220" y="399"/>
                    </a:lnTo>
                    <a:lnTo>
                      <a:pt x="200" y="413"/>
                    </a:lnTo>
                    <a:lnTo>
                      <a:pt x="188" y="409"/>
                    </a:lnTo>
                    <a:lnTo>
                      <a:pt x="186" y="413"/>
                    </a:lnTo>
                    <a:lnTo>
                      <a:pt x="190" y="419"/>
                    </a:lnTo>
                    <a:lnTo>
                      <a:pt x="186" y="423"/>
                    </a:lnTo>
                    <a:lnTo>
                      <a:pt x="156" y="437"/>
                    </a:lnTo>
                    <a:lnTo>
                      <a:pt x="140" y="427"/>
                    </a:lnTo>
                    <a:lnTo>
                      <a:pt x="136" y="435"/>
                    </a:lnTo>
                    <a:lnTo>
                      <a:pt x="116" y="447"/>
                    </a:lnTo>
                    <a:lnTo>
                      <a:pt x="94" y="439"/>
                    </a:lnTo>
                    <a:lnTo>
                      <a:pt x="84" y="431"/>
                    </a:lnTo>
                    <a:lnTo>
                      <a:pt x="82" y="423"/>
                    </a:lnTo>
                    <a:lnTo>
                      <a:pt x="76" y="419"/>
                    </a:lnTo>
                    <a:lnTo>
                      <a:pt x="80" y="413"/>
                    </a:lnTo>
                    <a:lnTo>
                      <a:pt x="76" y="411"/>
                    </a:lnTo>
                    <a:lnTo>
                      <a:pt x="60" y="409"/>
                    </a:lnTo>
                    <a:lnTo>
                      <a:pt x="54" y="401"/>
                    </a:lnTo>
                    <a:lnTo>
                      <a:pt x="42" y="397"/>
                    </a:lnTo>
                    <a:lnTo>
                      <a:pt x="38" y="385"/>
                    </a:lnTo>
                    <a:lnTo>
                      <a:pt x="20" y="368"/>
                    </a:lnTo>
                    <a:lnTo>
                      <a:pt x="20" y="362"/>
                    </a:lnTo>
                    <a:lnTo>
                      <a:pt x="0" y="342"/>
                    </a:lnTo>
                    <a:lnTo>
                      <a:pt x="6" y="330"/>
                    </a:lnTo>
                    <a:lnTo>
                      <a:pt x="2" y="31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6" name="Freeform 233">
                <a:extLst>
                  <a:ext uri="{FF2B5EF4-FFF2-40B4-BE49-F238E27FC236}">
                    <a16:creationId xmlns:a16="http://schemas.microsoft.com/office/drawing/2014/main" id="{7D4ECD6E-1862-0CB1-B5EF-735A19DC336D}"/>
                  </a:ext>
                </a:extLst>
              </p:cNvPr>
              <p:cNvSpPr>
                <a:spLocks/>
              </p:cNvSpPr>
              <p:nvPr/>
            </p:nvSpPr>
            <p:spPr bwMode="auto">
              <a:xfrm>
                <a:off x="3305" y="2335"/>
                <a:ext cx="860" cy="294"/>
              </a:xfrm>
              <a:custGeom>
                <a:avLst/>
                <a:gdLst>
                  <a:gd name="T0" fmla="*/ 858 w 860"/>
                  <a:gd name="T1" fmla="*/ 0 h 294"/>
                  <a:gd name="T2" fmla="*/ 656 w 860"/>
                  <a:gd name="T3" fmla="*/ 26 h 294"/>
                  <a:gd name="T4" fmla="*/ 370 w 860"/>
                  <a:gd name="T5" fmla="*/ 56 h 294"/>
                  <a:gd name="T6" fmla="*/ 366 w 860"/>
                  <a:gd name="T7" fmla="*/ 62 h 294"/>
                  <a:gd name="T8" fmla="*/ 238 w 860"/>
                  <a:gd name="T9" fmla="*/ 72 h 294"/>
                  <a:gd name="T10" fmla="*/ 236 w 860"/>
                  <a:gd name="T11" fmla="*/ 68 h 294"/>
                  <a:gd name="T12" fmla="*/ 214 w 860"/>
                  <a:gd name="T13" fmla="*/ 68 h 294"/>
                  <a:gd name="T14" fmla="*/ 220 w 860"/>
                  <a:gd name="T15" fmla="*/ 92 h 294"/>
                  <a:gd name="T16" fmla="*/ 78 w 860"/>
                  <a:gd name="T17" fmla="*/ 100 h 294"/>
                  <a:gd name="T18" fmla="*/ 76 w 860"/>
                  <a:gd name="T19" fmla="*/ 108 h 294"/>
                  <a:gd name="T20" fmla="*/ 72 w 860"/>
                  <a:gd name="T21" fmla="*/ 94 h 294"/>
                  <a:gd name="T22" fmla="*/ 66 w 860"/>
                  <a:gd name="T23" fmla="*/ 96 h 294"/>
                  <a:gd name="T24" fmla="*/ 70 w 860"/>
                  <a:gd name="T25" fmla="*/ 116 h 294"/>
                  <a:gd name="T26" fmla="*/ 60 w 860"/>
                  <a:gd name="T27" fmla="*/ 124 h 294"/>
                  <a:gd name="T28" fmla="*/ 68 w 860"/>
                  <a:gd name="T29" fmla="*/ 132 h 294"/>
                  <a:gd name="T30" fmla="*/ 56 w 860"/>
                  <a:gd name="T31" fmla="*/ 134 h 294"/>
                  <a:gd name="T32" fmla="*/ 64 w 860"/>
                  <a:gd name="T33" fmla="*/ 148 h 294"/>
                  <a:gd name="T34" fmla="*/ 52 w 860"/>
                  <a:gd name="T35" fmla="*/ 166 h 294"/>
                  <a:gd name="T36" fmla="*/ 60 w 860"/>
                  <a:gd name="T37" fmla="*/ 178 h 294"/>
                  <a:gd name="T38" fmla="*/ 48 w 860"/>
                  <a:gd name="T39" fmla="*/ 180 h 294"/>
                  <a:gd name="T40" fmla="*/ 54 w 860"/>
                  <a:gd name="T41" fmla="*/ 186 h 294"/>
                  <a:gd name="T42" fmla="*/ 52 w 860"/>
                  <a:gd name="T43" fmla="*/ 190 h 294"/>
                  <a:gd name="T44" fmla="*/ 32 w 860"/>
                  <a:gd name="T45" fmla="*/ 202 h 294"/>
                  <a:gd name="T46" fmla="*/ 38 w 860"/>
                  <a:gd name="T47" fmla="*/ 212 h 294"/>
                  <a:gd name="T48" fmla="*/ 32 w 860"/>
                  <a:gd name="T49" fmla="*/ 218 h 294"/>
                  <a:gd name="T50" fmla="*/ 36 w 860"/>
                  <a:gd name="T51" fmla="*/ 226 h 294"/>
                  <a:gd name="T52" fmla="*/ 28 w 860"/>
                  <a:gd name="T53" fmla="*/ 228 h 294"/>
                  <a:gd name="T54" fmla="*/ 18 w 860"/>
                  <a:gd name="T55" fmla="*/ 250 h 294"/>
                  <a:gd name="T56" fmla="*/ 22 w 860"/>
                  <a:gd name="T57" fmla="*/ 278 h 294"/>
                  <a:gd name="T58" fmla="*/ 12 w 860"/>
                  <a:gd name="T59" fmla="*/ 280 h 294"/>
                  <a:gd name="T60" fmla="*/ 10 w 860"/>
                  <a:gd name="T61" fmla="*/ 288 h 294"/>
                  <a:gd name="T62" fmla="*/ 0 w 860"/>
                  <a:gd name="T63" fmla="*/ 294 h 294"/>
                  <a:gd name="T64" fmla="*/ 218 w 860"/>
                  <a:gd name="T65" fmla="*/ 280 h 294"/>
                  <a:gd name="T66" fmla="*/ 482 w 860"/>
                  <a:gd name="T67" fmla="*/ 258 h 294"/>
                  <a:gd name="T68" fmla="*/ 616 w 860"/>
                  <a:gd name="T69" fmla="*/ 244 h 294"/>
                  <a:gd name="T70" fmla="*/ 616 w 860"/>
                  <a:gd name="T71" fmla="*/ 216 h 294"/>
                  <a:gd name="T72" fmla="*/ 620 w 860"/>
                  <a:gd name="T73" fmla="*/ 210 h 294"/>
                  <a:gd name="T74" fmla="*/ 636 w 860"/>
                  <a:gd name="T75" fmla="*/ 210 h 294"/>
                  <a:gd name="T76" fmla="*/ 642 w 860"/>
                  <a:gd name="T77" fmla="*/ 188 h 294"/>
                  <a:gd name="T78" fmla="*/ 654 w 860"/>
                  <a:gd name="T79" fmla="*/ 176 h 294"/>
                  <a:gd name="T80" fmla="*/ 666 w 860"/>
                  <a:gd name="T81" fmla="*/ 168 h 294"/>
                  <a:gd name="T82" fmla="*/ 692 w 860"/>
                  <a:gd name="T83" fmla="*/ 164 h 294"/>
                  <a:gd name="T84" fmla="*/ 722 w 860"/>
                  <a:gd name="T85" fmla="*/ 136 h 294"/>
                  <a:gd name="T86" fmla="*/ 740 w 860"/>
                  <a:gd name="T87" fmla="*/ 130 h 294"/>
                  <a:gd name="T88" fmla="*/ 746 w 860"/>
                  <a:gd name="T89" fmla="*/ 116 h 294"/>
                  <a:gd name="T90" fmla="*/ 746 w 860"/>
                  <a:gd name="T91" fmla="*/ 108 h 294"/>
                  <a:gd name="T92" fmla="*/ 756 w 860"/>
                  <a:gd name="T93" fmla="*/ 110 h 294"/>
                  <a:gd name="T94" fmla="*/ 758 w 860"/>
                  <a:gd name="T95" fmla="*/ 100 h 294"/>
                  <a:gd name="T96" fmla="*/ 772 w 860"/>
                  <a:gd name="T97" fmla="*/ 90 h 294"/>
                  <a:gd name="T98" fmla="*/ 780 w 860"/>
                  <a:gd name="T99" fmla="*/ 102 h 294"/>
                  <a:gd name="T100" fmla="*/ 804 w 860"/>
                  <a:gd name="T101" fmla="*/ 76 h 294"/>
                  <a:gd name="T102" fmla="*/ 812 w 860"/>
                  <a:gd name="T103" fmla="*/ 72 h 294"/>
                  <a:gd name="T104" fmla="*/ 828 w 860"/>
                  <a:gd name="T105" fmla="*/ 78 h 294"/>
                  <a:gd name="T106" fmla="*/ 840 w 860"/>
                  <a:gd name="T107" fmla="*/ 50 h 294"/>
                  <a:gd name="T108" fmla="*/ 850 w 860"/>
                  <a:gd name="T109" fmla="*/ 42 h 294"/>
                  <a:gd name="T110" fmla="*/ 860 w 860"/>
                  <a:gd name="T111" fmla="*/ 42 h 294"/>
                  <a:gd name="T112" fmla="*/ 854 w 860"/>
                  <a:gd name="T113" fmla="*/ 36 h 294"/>
                  <a:gd name="T114" fmla="*/ 858 w 860"/>
                  <a:gd name="T115" fmla="*/ 24 h 294"/>
                  <a:gd name="T116" fmla="*/ 856 w 860"/>
                  <a:gd name="T117" fmla="*/ 18 h 294"/>
                  <a:gd name="T118" fmla="*/ 858 w 860"/>
                  <a:gd name="T119" fmla="*/ 0 h 2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294">
                    <a:moveTo>
                      <a:pt x="858" y="0"/>
                    </a:moveTo>
                    <a:lnTo>
                      <a:pt x="656" y="26"/>
                    </a:lnTo>
                    <a:lnTo>
                      <a:pt x="370" y="56"/>
                    </a:lnTo>
                    <a:lnTo>
                      <a:pt x="366" y="62"/>
                    </a:lnTo>
                    <a:lnTo>
                      <a:pt x="238" y="72"/>
                    </a:lnTo>
                    <a:lnTo>
                      <a:pt x="236" y="68"/>
                    </a:lnTo>
                    <a:lnTo>
                      <a:pt x="214" y="68"/>
                    </a:lnTo>
                    <a:lnTo>
                      <a:pt x="220" y="92"/>
                    </a:lnTo>
                    <a:lnTo>
                      <a:pt x="78" y="100"/>
                    </a:lnTo>
                    <a:lnTo>
                      <a:pt x="76" y="108"/>
                    </a:lnTo>
                    <a:lnTo>
                      <a:pt x="72" y="94"/>
                    </a:lnTo>
                    <a:lnTo>
                      <a:pt x="66" y="96"/>
                    </a:lnTo>
                    <a:lnTo>
                      <a:pt x="70" y="116"/>
                    </a:lnTo>
                    <a:lnTo>
                      <a:pt x="60" y="124"/>
                    </a:lnTo>
                    <a:lnTo>
                      <a:pt x="68" y="132"/>
                    </a:lnTo>
                    <a:lnTo>
                      <a:pt x="56" y="134"/>
                    </a:lnTo>
                    <a:lnTo>
                      <a:pt x="64" y="148"/>
                    </a:lnTo>
                    <a:lnTo>
                      <a:pt x="52" y="166"/>
                    </a:lnTo>
                    <a:lnTo>
                      <a:pt x="60" y="178"/>
                    </a:lnTo>
                    <a:lnTo>
                      <a:pt x="48" y="180"/>
                    </a:lnTo>
                    <a:lnTo>
                      <a:pt x="54" y="186"/>
                    </a:lnTo>
                    <a:lnTo>
                      <a:pt x="52" y="190"/>
                    </a:lnTo>
                    <a:lnTo>
                      <a:pt x="32" y="202"/>
                    </a:lnTo>
                    <a:lnTo>
                      <a:pt x="38" y="212"/>
                    </a:lnTo>
                    <a:lnTo>
                      <a:pt x="32" y="218"/>
                    </a:lnTo>
                    <a:lnTo>
                      <a:pt x="36" y="226"/>
                    </a:lnTo>
                    <a:lnTo>
                      <a:pt x="28" y="228"/>
                    </a:lnTo>
                    <a:lnTo>
                      <a:pt x="18" y="250"/>
                    </a:lnTo>
                    <a:lnTo>
                      <a:pt x="22" y="278"/>
                    </a:lnTo>
                    <a:lnTo>
                      <a:pt x="12" y="280"/>
                    </a:lnTo>
                    <a:lnTo>
                      <a:pt x="10" y="288"/>
                    </a:lnTo>
                    <a:lnTo>
                      <a:pt x="0" y="294"/>
                    </a:lnTo>
                    <a:lnTo>
                      <a:pt x="218" y="280"/>
                    </a:lnTo>
                    <a:lnTo>
                      <a:pt x="482" y="258"/>
                    </a:lnTo>
                    <a:lnTo>
                      <a:pt x="616" y="244"/>
                    </a:lnTo>
                    <a:lnTo>
                      <a:pt x="616" y="216"/>
                    </a:lnTo>
                    <a:lnTo>
                      <a:pt x="620" y="210"/>
                    </a:lnTo>
                    <a:lnTo>
                      <a:pt x="636" y="210"/>
                    </a:lnTo>
                    <a:lnTo>
                      <a:pt x="642" y="188"/>
                    </a:lnTo>
                    <a:lnTo>
                      <a:pt x="654" y="176"/>
                    </a:lnTo>
                    <a:lnTo>
                      <a:pt x="666" y="168"/>
                    </a:lnTo>
                    <a:lnTo>
                      <a:pt x="692" y="164"/>
                    </a:lnTo>
                    <a:lnTo>
                      <a:pt x="722" y="136"/>
                    </a:lnTo>
                    <a:lnTo>
                      <a:pt x="740" y="130"/>
                    </a:lnTo>
                    <a:lnTo>
                      <a:pt x="746" y="116"/>
                    </a:lnTo>
                    <a:lnTo>
                      <a:pt x="746" y="108"/>
                    </a:lnTo>
                    <a:lnTo>
                      <a:pt x="756" y="110"/>
                    </a:lnTo>
                    <a:lnTo>
                      <a:pt x="758" y="100"/>
                    </a:lnTo>
                    <a:lnTo>
                      <a:pt x="772" y="90"/>
                    </a:lnTo>
                    <a:lnTo>
                      <a:pt x="780" y="102"/>
                    </a:lnTo>
                    <a:lnTo>
                      <a:pt x="804" y="76"/>
                    </a:lnTo>
                    <a:lnTo>
                      <a:pt x="812" y="72"/>
                    </a:lnTo>
                    <a:lnTo>
                      <a:pt x="828" y="78"/>
                    </a:lnTo>
                    <a:lnTo>
                      <a:pt x="840" y="50"/>
                    </a:lnTo>
                    <a:lnTo>
                      <a:pt x="850" y="42"/>
                    </a:lnTo>
                    <a:lnTo>
                      <a:pt x="860" y="42"/>
                    </a:lnTo>
                    <a:lnTo>
                      <a:pt x="854" y="36"/>
                    </a:lnTo>
                    <a:lnTo>
                      <a:pt x="858" y="24"/>
                    </a:lnTo>
                    <a:lnTo>
                      <a:pt x="856" y="18"/>
                    </a:lnTo>
                    <a:lnTo>
                      <a:pt x="858" y="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7" name="Freeform 234">
                <a:extLst>
                  <a:ext uri="{FF2B5EF4-FFF2-40B4-BE49-F238E27FC236}">
                    <a16:creationId xmlns:a16="http://schemas.microsoft.com/office/drawing/2014/main" id="{6B08DAD0-A255-B4C9-FBAE-C5A134D8B3CF}"/>
                  </a:ext>
                </a:extLst>
              </p:cNvPr>
              <p:cNvSpPr>
                <a:spLocks/>
              </p:cNvSpPr>
              <p:nvPr/>
            </p:nvSpPr>
            <p:spPr bwMode="auto">
              <a:xfrm>
                <a:off x="3623" y="3077"/>
                <a:ext cx="902" cy="692"/>
              </a:xfrm>
              <a:custGeom>
                <a:avLst/>
                <a:gdLst>
                  <a:gd name="T0" fmla="*/ 42 w 902"/>
                  <a:gd name="T1" fmla="*/ 102 h 692"/>
                  <a:gd name="T2" fmla="*/ 62 w 902"/>
                  <a:gd name="T3" fmla="*/ 90 h 692"/>
                  <a:gd name="T4" fmla="*/ 66 w 902"/>
                  <a:gd name="T5" fmla="*/ 96 h 692"/>
                  <a:gd name="T6" fmla="*/ 140 w 902"/>
                  <a:gd name="T7" fmla="*/ 94 h 692"/>
                  <a:gd name="T8" fmla="*/ 148 w 902"/>
                  <a:gd name="T9" fmla="*/ 102 h 692"/>
                  <a:gd name="T10" fmla="*/ 144 w 902"/>
                  <a:gd name="T11" fmla="*/ 108 h 692"/>
                  <a:gd name="T12" fmla="*/ 256 w 902"/>
                  <a:gd name="T13" fmla="*/ 172 h 692"/>
                  <a:gd name="T14" fmla="*/ 322 w 902"/>
                  <a:gd name="T15" fmla="*/ 162 h 692"/>
                  <a:gd name="T16" fmla="*/ 360 w 902"/>
                  <a:gd name="T17" fmla="*/ 142 h 692"/>
                  <a:gd name="T18" fmla="*/ 362 w 902"/>
                  <a:gd name="T19" fmla="*/ 130 h 692"/>
                  <a:gd name="T20" fmla="*/ 400 w 902"/>
                  <a:gd name="T21" fmla="*/ 118 h 692"/>
                  <a:gd name="T22" fmla="*/ 458 w 902"/>
                  <a:gd name="T23" fmla="*/ 156 h 692"/>
                  <a:gd name="T24" fmla="*/ 472 w 902"/>
                  <a:gd name="T25" fmla="*/ 180 h 692"/>
                  <a:gd name="T26" fmla="*/ 506 w 902"/>
                  <a:gd name="T27" fmla="*/ 206 h 692"/>
                  <a:gd name="T28" fmla="*/ 552 w 902"/>
                  <a:gd name="T29" fmla="*/ 226 h 692"/>
                  <a:gd name="T30" fmla="*/ 572 w 902"/>
                  <a:gd name="T31" fmla="*/ 384 h 692"/>
                  <a:gd name="T32" fmla="*/ 580 w 902"/>
                  <a:gd name="T33" fmla="*/ 364 h 692"/>
                  <a:gd name="T34" fmla="*/ 600 w 902"/>
                  <a:gd name="T35" fmla="*/ 372 h 692"/>
                  <a:gd name="T36" fmla="*/ 598 w 902"/>
                  <a:gd name="T37" fmla="*/ 438 h 692"/>
                  <a:gd name="T38" fmla="*/ 650 w 902"/>
                  <a:gd name="T39" fmla="*/ 496 h 692"/>
                  <a:gd name="T40" fmla="*/ 674 w 902"/>
                  <a:gd name="T41" fmla="*/ 522 h 692"/>
                  <a:gd name="T42" fmla="*/ 686 w 902"/>
                  <a:gd name="T43" fmla="*/ 518 h 692"/>
                  <a:gd name="T44" fmla="*/ 680 w 902"/>
                  <a:gd name="T45" fmla="*/ 536 h 692"/>
                  <a:gd name="T46" fmla="*/ 720 w 902"/>
                  <a:gd name="T47" fmla="*/ 598 h 692"/>
                  <a:gd name="T48" fmla="*/ 750 w 902"/>
                  <a:gd name="T49" fmla="*/ 606 h 692"/>
                  <a:gd name="T50" fmla="*/ 792 w 902"/>
                  <a:gd name="T51" fmla="*/ 658 h 692"/>
                  <a:gd name="T52" fmla="*/ 796 w 902"/>
                  <a:gd name="T53" fmla="*/ 688 h 692"/>
                  <a:gd name="T54" fmla="*/ 852 w 902"/>
                  <a:gd name="T55" fmla="*/ 680 h 692"/>
                  <a:gd name="T56" fmla="*/ 894 w 902"/>
                  <a:gd name="T57" fmla="*/ 670 h 692"/>
                  <a:gd name="T58" fmla="*/ 890 w 902"/>
                  <a:gd name="T59" fmla="*/ 646 h 692"/>
                  <a:gd name="T60" fmla="*/ 886 w 902"/>
                  <a:gd name="T61" fmla="*/ 452 h 692"/>
                  <a:gd name="T62" fmla="*/ 796 w 902"/>
                  <a:gd name="T63" fmla="*/ 260 h 692"/>
                  <a:gd name="T64" fmla="*/ 660 w 902"/>
                  <a:gd name="T65" fmla="*/ 18 h 692"/>
                  <a:gd name="T66" fmla="*/ 612 w 902"/>
                  <a:gd name="T67" fmla="*/ 0 h 692"/>
                  <a:gd name="T68" fmla="*/ 612 w 902"/>
                  <a:gd name="T69" fmla="*/ 32 h 692"/>
                  <a:gd name="T70" fmla="*/ 598 w 902"/>
                  <a:gd name="T71" fmla="*/ 58 h 692"/>
                  <a:gd name="T72" fmla="*/ 588 w 902"/>
                  <a:gd name="T73" fmla="*/ 34 h 692"/>
                  <a:gd name="T74" fmla="*/ 288 w 902"/>
                  <a:gd name="T75" fmla="*/ 38 h 692"/>
                  <a:gd name="T76" fmla="*/ 0 w 902"/>
                  <a:gd name="T77" fmla="*/ 42 h 692"/>
                  <a:gd name="T78" fmla="*/ 26 w 902"/>
                  <a:gd name="T79" fmla="*/ 84 h 692"/>
                  <a:gd name="T80" fmla="*/ 26 w 902"/>
                  <a:gd name="T81" fmla="*/ 120 h 6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2" h="692">
                    <a:moveTo>
                      <a:pt x="26" y="120"/>
                    </a:moveTo>
                    <a:lnTo>
                      <a:pt x="42" y="102"/>
                    </a:lnTo>
                    <a:lnTo>
                      <a:pt x="52" y="100"/>
                    </a:lnTo>
                    <a:lnTo>
                      <a:pt x="62" y="90"/>
                    </a:lnTo>
                    <a:lnTo>
                      <a:pt x="64" y="90"/>
                    </a:lnTo>
                    <a:lnTo>
                      <a:pt x="66" y="96"/>
                    </a:lnTo>
                    <a:lnTo>
                      <a:pt x="60" y="110"/>
                    </a:lnTo>
                    <a:lnTo>
                      <a:pt x="140" y="94"/>
                    </a:lnTo>
                    <a:lnTo>
                      <a:pt x="150" y="96"/>
                    </a:lnTo>
                    <a:lnTo>
                      <a:pt x="148" y="102"/>
                    </a:lnTo>
                    <a:lnTo>
                      <a:pt x="142" y="106"/>
                    </a:lnTo>
                    <a:lnTo>
                      <a:pt x="144" y="108"/>
                    </a:lnTo>
                    <a:lnTo>
                      <a:pt x="234" y="146"/>
                    </a:lnTo>
                    <a:lnTo>
                      <a:pt x="256" y="172"/>
                    </a:lnTo>
                    <a:lnTo>
                      <a:pt x="266" y="178"/>
                    </a:lnTo>
                    <a:lnTo>
                      <a:pt x="322" y="162"/>
                    </a:lnTo>
                    <a:lnTo>
                      <a:pt x="348" y="144"/>
                    </a:lnTo>
                    <a:lnTo>
                      <a:pt x="360" y="142"/>
                    </a:lnTo>
                    <a:lnTo>
                      <a:pt x="362" y="140"/>
                    </a:lnTo>
                    <a:lnTo>
                      <a:pt x="362" y="130"/>
                    </a:lnTo>
                    <a:lnTo>
                      <a:pt x="372" y="122"/>
                    </a:lnTo>
                    <a:lnTo>
                      <a:pt x="400" y="118"/>
                    </a:lnTo>
                    <a:lnTo>
                      <a:pt x="420" y="124"/>
                    </a:lnTo>
                    <a:lnTo>
                      <a:pt x="458" y="156"/>
                    </a:lnTo>
                    <a:lnTo>
                      <a:pt x="468" y="160"/>
                    </a:lnTo>
                    <a:lnTo>
                      <a:pt x="472" y="180"/>
                    </a:lnTo>
                    <a:lnTo>
                      <a:pt x="482" y="184"/>
                    </a:lnTo>
                    <a:lnTo>
                      <a:pt x="506" y="206"/>
                    </a:lnTo>
                    <a:lnTo>
                      <a:pt x="546" y="220"/>
                    </a:lnTo>
                    <a:lnTo>
                      <a:pt x="552" y="226"/>
                    </a:lnTo>
                    <a:lnTo>
                      <a:pt x="570" y="382"/>
                    </a:lnTo>
                    <a:lnTo>
                      <a:pt x="572" y="384"/>
                    </a:lnTo>
                    <a:lnTo>
                      <a:pt x="582" y="382"/>
                    </a:lnTo>
                    <a:lnTo>
                      <a:pt x="580" y="364"/>
                    </a:lnTo>
                    <a:lnTo>
                      <a:pt x="590" y="366"/>
                    </a:lnTo>
                    <a:lnTo>
                      <a:pt x="600" y="372"/>
                    </a:lnTo>
                    <a:lnTo>
                      <a:pt x="592" y="418"/>
                    </a:lnTo>
                    <a:lnTo>
                      <a:pt x="598" y="438"/>
                    </a:lnTo>
                    <a:lnTo>
                      <a:pt x="646" y="494"/>
                    </a:lnTo>
                    <a:lnTo>
                      <a:pt x="650" y="496"/>
                    </a:lnTo>
                    <a:lnTo>
                      <a:pt x="664" y="488"/>
                    </a:lnTo>
                    <a:lnTo>
                      <a:pt x="674" y="522"/>
                    </a:lnTo>
                    <a:lnTo>
                      <a:pt x="684" y="518"/>
                    </a:lnTo>
                    <a:lnTo>
                      <a:pt x="686" y="518"/>
                    </a:lnTo>
                    <a:lnTo>
                      <a:pt x="682" y="530"/>
                    </a:lnTo>
                    <a:lnTo>
                      <a:pt x="680" y="536"/>
                    </a:lnTo>
                    <a:lnTo>
                      <a:pt x="702" y="560"/>
                    </a:lnTo>
                    <a:lnTo>
                      <a:pt x="720" y="598"/>
                    </a:lnTo>
                    <a:lnTo>
                      <a:pt x="732" y="608"/>
                    </a:lnTo>
                    <a:lnTo>
                      <a:pt x="750" y="606"/>
                    </a:lnTo>
                    <a:lnTo>
                      <a:pt x="764" y="616"/>
                    </a:lnTo>
                    <a:lnTo>
                      <a:pt x="792" y="658"/>
                    </a:lnTo>
                    <a:lnTo>
                      <a:pt x="794" y="684"/>
                    </a:lnTo>
                    <a:lnTo>
                      <a:pt x="796" y="688"/>
                    </a:lnTo>
                    <a:lnTo>
                      <a:pt x="806" y="692"/>
                    </a:lnTo>
                    <a:lnTo>
                      <a:pt x="852" y="680"/>
                    </a:lnTo>
                    <a:lnTo>
                      <a:pt x="876" y="664"/>
                    </a:lnTo>
                    <a:lnTo>
                      <a:pt x="894" y="670"/>
                    </a:lnTo>
                    <a:lnTo>
                      <a:pt x="902" y="652"/>
                    </a:lnTo>
                    <a:lnTo>
                      <a:pt x="890" y="646"/>
                    </a:lnTo>
                    <a:lnTo>
                      <a:pt x="902" y="560"/>
                    </a:lnTo>
                    <a:lnTo>
                      <a:pt x="886" y="452"/>
                    </a:lnTo>
                    <a:lnTo>
                      <a:pt x="804" y="312"/>
                    </a:lnTo>
                    <a:lnTo>
                      <a:pt x="796" y="260"/>
                    </a:lnTo>
                    <a:lnTo>
                      <a:pt x="732" y="182"/>
                    </a:lnTo>
                    <a:lnTo>
                      <a:pt x="660" y="18"/>
                    </a:lnTo>
                    <a:lnTo>
                      <a:pt x="662" y="4"/>
                    </a:lnTo>
                    <a:lnTo>
                      <a:pt x="612" y="0"/>
                    </a:lnTo>
                    <a:lnTo>
                      <a:pt x="604" y="10"/>
                    </a:lnTo>
                    <a:lnTo>
                      <a:pt x="612" y="32"/>
                    </a:lnTo>
                    <a:lnTo>
                      <a:pt x="610" y="56"/>
                    </a:lnTo>
                    <a:lnTo>
                      <a:pt x="598" y="58"/>
                    </a:lnTo>
                    <a:lnTo>
                      <a:pt x="592" y="52"/>
                    </a:lnTo>
                    <a:lnTo>
                      <a:pt x="588" y="34"/>
                    </a:lnTo>
                    <a:lnTo>
                      <a:pt x="300" y="50"/>
                    </a:lnTo>
                    <a:lnTo>
                      <a:pt x="288" y="38"/>
                    </a:lnTo>
                    <a:lnTo>
                      <a:pt x="280" y="16"/>
                    </a:lnTo>
                    <a:lnTo>
                      <a:pt x="0" y="42"/>
                    </a:lnTo>
                    <a:lnTo>
                      <a:pt x="0" y="60"/>
                    </a:lnTo>
                    <a:lnTo>
                      <a:pt x="26" y="84"/>
                    </a:lnTo>
                    <a:lnTo>
                      <a:pt x="22" y="100"/>
                    </a:lnTo>
                    <a:lnTo>
                      <a:pt x="26" y="12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8" name="Freeform 235">
                <a:extLst>
                  <a:ext uri="{FF2B5EF4-FFF2-40B4-BE49-F238E27FC236}">
                    <a16:creationId xmlns:a16="http://schemas.microsoft.com/office/drawing/2014/main" id="{E269585B-0FE0-40C1-6406-36DD8CCEED7E}"/>
                  </a:ext>
                </a:extLst>
              </p:cNvPr>
              <p:cNvSpPr>
                <a:spLocks/>
              </p:cNvSpPr>
              <p:nvPr/>
            </p:nvSpPr>
            <p:spPr bwMode="auto">
              <a:xfrm>
                <a:off x="4669" y="1834"/>
                <a:ext cx="108" cy="178"/>
              </a:xfrm>
              <a:custGeom>
                <a:avLst/>
                <a:gdLst>
                  <a:gd name="T0" fmla="*/ 0 w 108"/>
                  <a:gd name="T1" fmla="*/ 20 h 178"/>
                  <a:gd name="T2" fmla="*/ 10 w 108"/>
                  <a:gd name="T3" fmla="*/ 2 h 178"/>
                  <a:gd name="T4" fmla="*/ 22 w 108"/>
                  <a:gd name="T5" fmla="*/ 0 h 178"/>
                  <a:gd name="T6" fmla="*/ 36 w 108"/>
                  <a:gd name="T7" fmla="*/ 4 h 178"/>
                  <a:gd name="T8" fmla="*/ 30 w 108"/>
                  <a:gd name="T9" fmla="*/ 10 h 178"/>
                  <a:gd name="T10" fmla="*/ 24 w 108"/>
                  <a:gd name="T11" fmla="*/ 28 h 178"/>
                  <a:gd name="T12" fmla="*/ 30 w 108"/>
                  <a:gd name="T13" fmla="*/ 36 h 178"/>
                  <a:gd name="T14" fmla="*/ 30 w 108"/>
                  <a:gd name="T15" fmla="*/ 48 h 178"/>
                  <a:gd name="T16" fmla="*/ 108 w 108"/>
                  <a:gd name="T17" fmla="*/ 152 h 178"/>
                  <a:gd name="T18" fmla="*/ 104 w 108"/>
                  <a:gd name="T19" fmla="*/ 164 h 178"/>
                  <a:gd name="T20" fmla="*/ 40 w 108"/>
                  <a:gd name="T21" fmla="*/ 178 h 178"/>
                  <a:gd name="T22" fmla="*/ 0 w 108"/>
                  <a:gd name="T23" fmla="*/ 2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178">
                    <a:moveTo>
                      <a:pt x="0" y="20"/>
                    </a:moveTo>
                    <a:lnTo>
                      <a:pt x="10" y="2"/>
                    </a:lnTo>
                    <a:lnTo>
                      <a:pt x="22" y="0"/>
                    </a:lnTo>
                    <a:lnTo>
                      <a:pt x="36" y="4"/>
                    </a:lnTo>
                    <a:lnTo>
                      <a:pt x="30" y="10"/>
                    </a:lnTo>
                    <a:lnTo>
                      <a:pt x="24" y="28"/>
                    </a:lnTo>
                    <a:lnTo>
                      <a:pt x="30" y="36"/>
                    </a:lnTo>
                    <a:lnTo>
                      <a:pt x="30" y="48"/>
                    </a:lnTo>
                    <a:lnTo>
                      <a:pt x="108" y="152"/>
                    </a:lnTo>
                    <a:lnTo>
                      <a:pt x="104" y="164"/>
                    </a:lnTo>
                    <a:lnTo>
                      <a:pt x="40" y="178"/>
                    </a:lnTo>
                    <a:lnTo>
                      <a:pt x="0" y="2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0" name="Freeform 236">
                <a:extLst>
                  <a:ext uri="{FF2B5EF4-FFF2-40B4-BE49-F238E27FC236}">
                    <a16:creationId xmlns:a16="http://schemas.microsoft.com/office/drawing/2014/main" id="{817BF8AE-2903-893A-3354-630421C50556}"/>
                  </a:ext>
                </a:extLst>
              </p:cNvPr>
              <p:cNvSpPr>
                <a:spLocks/>
              </p:cNvSpPr>
              <p:nvPr/>
            </p:nvSpPr>
            <p:spPr bwMode="auto">
              <a:xfrm>
                <a:off x="136" y="840"/>
                <a:ext cx="794" cy="674"/>
              </a:xfrm>
              <a:custGeom>
                <a:avLst/>
                <a:gdLst>
                  <a:gd name="T0" fmla="*/ 370 w 794"/>
                  <a:gd name="T1" fmla="*/ 604 h 674"/>
                  <a:gd name="T2" fmla="*/ 0 w 794"/>
                  <a:gd name="T3" fmla="*/ 496 h 674"/>
                  <a:gd name="T4" fmla="*/ 12 w 794"/>
                  <a:gd name="T5" fmla="*/ 382 h 674"/>
                  <a:gd name="T6" fmla="*/ 34 w 794"/>
                  <a:gd name="T7" fmla="*/ 342 h 674"/>
                  <a:gd name="T8" fmla="*/ 48 w 794"/>
                  <a:gd name="T9" fmla="*/ 328 h 674"/>
                  <a:gd name="T10" fmla="*/ 60 w 794"/>
                  <a:gd name="T11" fmla="*/ 326 h 674"/>
                  <a:gd name="T12" fmla="*/ 62 w 794"/>
                  <a:gd name="T13" fmla="*/ 312 h 674"/>
                  <a:gd name="T14" fmla="*/ 58 w 794"/>
                  <a:gd name="T15" fmla="*/ 312 h 674"/>
                  <a:gd name="T16" fmla="*/ 152 w 794"/>
                  <a:gd name="T17" fmla="*/ 88 h 674"/>
                  <a:gd name="T18" fmla="*/ 162 w 794"/>
                  <a:gd name="T19" fmla="*/ 76 h 674"/>
                  <a:gd name="T20" fmla="*/ 166 w 794"/>
                  <a:gd name="T21" fmla="*/ 58 h 674"/>
                  <a:gd name="T22" fmla="*/ 172 w 794"/>
                  <a:gd name="T23" fmla="*/ 50 h 674"/>
                  <a:gd name="T24" fmla="*/ 168 w 794"/>
                  <a:gd name="T25" fmla="*/ 44 h 674"/>
                  <a:gd name="T26" fmla="*/ 184 w 794"/>
                  <a:gd name="T27" fmla="*/ 4 h 674"/>
                  <a:gd name="T28" fmla="*/ 190 w 794"/>
                  <a:gd name="T29" fmla="*/ 0 h 674"/>
                  <a:gd name="T30" fmla="*/ 222 w 794"/>
                  <a:gd name="T31" fmla="*/ 8 h 674"/>
                  <a:gd name="T32" fmla="*/ 236 w 794"/>
                  <a:gd name="T33" fmla="*/ 18 h 674"/>
                  <a:gd name="T34" fmla="*/ 240 w 794"/>
                  <a:gd name="T35" fmla="*/ 14 h 674"/>
                  <a:gd name="T36" fmla="*/ 260 w 794"/>
                  <a:gd name="T37" fmla="*/ 38 h 674"/>
                  <a:gd name="T38" fmla="*/ 262 w 794"/>
                  <a:gd name="T39" fmla="*/ 52 h 674"/>
                  <a:gd name="T40" fmla="*/ 256 w 794"/>
                  <a:gd name="T41" fmla="*/ 90 h 674"/>
                  <a:gd name="T42" fmla="*/ 292 w 794"/>
                  <a:gd name="T43" fmla="*/ 114 h 674"/>
                  <a:gd name="T44" fmla="*/ 320 w 794"/>
                  <a:gd name="T45" fmla="*/ 112 h 674"/>
                  <a:gd name="T46" fmla="*/ 338 w 794"/>
                  <a:gd name="T47" fmla="*/ 106 h 674"/>
                  <a:gd name="T48" fmla="*/ 380 w 794"/>
                  <a:gd name="T49" fmla="*/ 120 h 674"/>
                  <a:gd name="T50" fmla="*/ 390 w 794"/>
                  <a:gd name="T51" fmla="*/ 134 h 674"/>
                  <a:gd name="T52" fmla="*/ 442 w 794"/>
                  <a:gd name="T53" fmla="*/ 132 h 674"/>
                  <a:gd name="T54" fmla="*/ 452 w 794"/>
                  <a:gd name="T55" fmla="*/ 140 h 674"/>
                  <a:gd name="T56" fmla="*/ 474 w 794"/>
                  <a:gd name="T57" fmla="*/ 142 h 674"/>
                  <a:gd name="T58" fmla="*/ 500 w 794"/>
                  <a:gd name="T59" fmla="*/ 138 h 674"/>
                  <a:gd name="T60" fmla="*/ 526 w 794"/>
                  <a:gd name="T61" fmla="*/ 140 h 674"/>
                  <a:gd name="T62" fmla="*/ 536 w 794"/>
                  <a:gd name="T63" fmla="*/ 134 h 674"/>
                  <a:gd name="T64" fmla="*/ 578 w 794"/>
                  <a:gd name="T65" fmla="*/ 142 h 674"/>
                  <a:gd name="T66" fmla="*/ 588 w 794"/>
                  <a:gd name="T67" fmla="*/ 138 h 674"/>
                  <a:gd name="T68" fmla="*/ 768 w 794"/>
                  <a:gd name="T69" fmla="*/ 182 h 674"/>
                  <a:gd name="T70" fmla="*/ 774 w 794"/>
                  <a:gd name="T71" fmla="*/ 206 h 674"/>
                  <a:gd name="T72" fmla="*/ 792 w 794"/>
                  <a:gd name="T73" fmla="*/ 218 h 674"/>
                  <a:gd name="T74" fmla="*/ 794 w 794"/>
                  <a:gd name="T75" fmla="*/ 240 h 674"/>
                  <a:gd name="T76" fmla="*/ 770 w 794"/>
                  <a:gd name="T77" fmla="*/ 266 h 674"/>
                  <a:gd name="T78" fmla="*/ 760 w 794"/>
                  <a:gd name="T79" fmla="*/ 288 h 674"/>
                  <a:gd name="T80" fmla="*/ 744 w 794"/>
                  <a:gd name="T81" fmla="*/ 304 h 674"/>
                  <a:gd name="T82" fmla="*/ 742 w 794"/>
                  <a:gd name="T83" fmla="*/ 316 h 674"/>
                  <a:gd name="T84" fmla="*/ 734 w 794"/>
                  <a:gd name="T85" fmla="*/ 326 h 674"/>
                  <a:gd name="T86" fmla="*/ 720 w 794"/>
                  <a:gd name="T87" fmla="*/ 334 h 674"/>
                  <a:gd name="T88" fmla="*/ 696 w 794"/>
                  <a:gd name="T89" fmla="*/ 362 h 674"/>
                  <a:gd name="T90" fmla="*/ 692 w 794"/>
                  <a:gd name="T91" fmla="*/ 386 h 674"/>
                  <a:gd name="T92" fmla="*/ 710 w 794"/>
                  <a:gd name="T93" fmla="*/ 394 h 674"/>
                  <a:gd name="T94" fmla="*/ 716 w 794"/>
                  <a:gd name="T95" fmla="*/ 408 h 674"/>
                  <a:gd name="T96" fmla="*/ 706 w 794"/>
                  <a:gd name="T97" fmla="*/ 416 h 674"/>
                  <a:gd name="T98" fmla="*/ 708 w 794"/>
                  <a:gd name="T99" fmla="*/ 426 h 674"/>
                  <a:gd name="T100" fmla="*/ 694 w 794"/>
                  <a:gd name="T101" fmla="*/ 448 h 674"/>
                  <a:gd name="T102" fmla="*/ 640 w 794"/>
                  <a:gd name="T103" fmla="*/ 674 h 674"/>
                  <a:gd name="T104" fmla="*/ 370 w 794"/>
                  <a:gd name="T105" fmla="*/ 604 h 6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94" h="674">
                    <a:moveTo>
                      <a:pt x="370" y="604"/>
                    </a:moveTo>
                    <a:lnTo>
                      <a:pt x="0" y="496"/>
                    </a:lnTo>
                    <a:lnTo>
                      <a:pt x="12" y="382"/>
                    </a:lnTo>
                    <a:lnTo>
                      <a:pt x="34" y="342"/>
                    </a:lnTo>
                    <a:lnTo>
                      <a:pt x="48" y="328"/>
                    </a:lnTo>
                    <a:lnTo>
                      <a:pt x="60" y="326"/>
                    </a:lnTo>
                    <a:lnTo>
                      <a:pt x="62" y="312"/>
                    </a:lnTo>
                    <a:lnTo>
                      <a:pt x="58" y="312"/>
                    </a:lnTo>
                    <a:lnTo>
                      <a:pt x="152" y="88"/>
                    </a:lnTo>
                    <a:lnTo>
                      <a:pt x="162" y="76"/>
                    </a:lnTo>
                    <a:lnTo>
                      <a:pt x="166" y="58"/>
                    </a:lnTo>
                    <a:lnTo>
                      <a:pt x="172" y="50"/>
                    </a:lnTo>
                    <a:lnTo>
                      <a:pt x="168" y="44"/>
                    </a:lnTo>
                    <a:lnTo>
                      <a:pt x="184" y="4"/>
                    </a:lnTo>
                    <a:lnTo>
                      <a:pt x="190" y="0"/>
                    </a:lnTo>
                    <a:lnTo>
                      <a:pt x="222" y="8"/>
                    </a:lnTo>
                    <a:lnTo>
                      <a:pt x="236" y="18"/>
                    </a:lnTo>
                    <a:lnTo>
                      <a:pt x="240" y="14"/>
                    </a:lnTo>
                    <a:lnTo>
                      <a:pt x="260" y="38"/>
                    </a:lnTo>
                    <a:lnTo>
                      <a:pt x="262" y="52"/>
                    </a:lnTo>
                    <a:lnTo>
                      <a:pt x="256" y="90"/>
                    </a:lnTo>
                    <a:lnTo>
                      <a:pt x="292" y="114"/>
                    </a:lnTo>
                    <a:lnTo>
                      <a:pt x="320" y="112"/>
                    </a:lnTo>
                    <a:lnTo>
                      <a:pt x="338" y="106"/>
                    </a:lnTo>
                    <a:lnTo>
                      <a:pt x="380" y="120"/>
                    </a:lnTo>
                    <a:lnTo>
                      <a:pt x="390" y="134"/>
                    </a:lnTo>
                    <a:lnTo>
                      <a:pt x="442" y="132"/>
                    </a:lnTo>
                    <a:lnTo>
                      <a:pt x="452" y="140"/>
                    </a:lnTo>
                    <a:lnTo>
                      <a:pt x="474" y="142"/>
                    </a:lnTo>
                    <a:lnTo>
                      <a:pt x="500" y="138"/>
                    </a:lnTo>
                    <a:lnTo>
                      <a:pt x="526" y="140"/>
                    </a:lnTo>
                    <a:lnTo>
                      <a:pt x="536" y="134"/>
                    </a:lnTo>
                    <a:lnTo>
                      <a:pt x="578" y="142"/>
                    </a:lnTo>
                    <a:lnTo>
                      <a:pt x="588" y="138"/>
                    </a:lnTo>
                    <a:lnTo>
                      <a:pt x="768" y="182"/>
                    </a:lnTo>
                    <a:lnTo>
                      <a:pt x="774" y="206"/>
                    </a:lnTo>
                    <a:lnTo>
                      <a:pt x="792" y="218"/>
                    </a:lnTo>
                    <a:lnTo>
                      <a:pt x="794" y="240"/>
                    </a:lnTo>
                    <a:lnTo>
                      <a:pt x="770" y="266"/>
                    </a:lnTo>
                    <a:lnTo>
                      <a:pt x="760" y="288"/>
                    </a:lnTo>
                    <a:lnTo>
                      <a:pt x="744" y="304"/>
                    </a:lnTo>
                    <a:lnTo>
                      <a:pt x="742" y="316"/>
                    </a:lnTo>
                    <a:lnTo>
                      <a:pt x="734" y="326"/>
                    </a:lnTo>
                    <a:lnTo>
                      <a:pt x="720" y="334"/>
                    </a:lnTo>
                    <a:lnTo>
                      <a:pt x="696" y="362"/>
                    </a:lnTo>
                    <a:lnTo>
                      <a:pt x="692" y="386"/>
                    </a:lnTo>
                    <a:lnTo>
                      <a:pt x="710" y="394"/>
                    </a:lnTo>
                    <a:lnTo>
                      <a:pt x="716" y="408"/>
                    </a:lnTo>
                    <a:lnTo>
                      <a:pt x="706" y="416"/>
                    </a:lnTo>
                    <a:lnTo>
                      <a:pt x="708" y="426"/>
                    </a:lnTo>
                    <a:lnTo>
                      <a:pt x="694" y="448"/>
                    </a:lnTo>
                    <a:lnTo>
                      <a:pt x="640" y="674"/>
                    </a:lnTo>
                    <a:lnTo>
                      <a:pt x="370" y="604"/>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1" name="Freeform 237">
                <a:extLst>
                  <a:ext uri="{FF2B5EF4-FFF2-40B4-BE49-F238E27FC236}">
                    <a16:creationId xmlns:a16="http://schemas.microsoft.com/office/drawing/2014/main" id="{641ED2F3-A526-AE65-ED16-217EA29A65C7}"/>
                  </a:ext>
                </a:extLst>
              </p:cNvPr>
              <p:cNvSpPr>
                <a:spLocks/>
              </p:cNvSpPr>
              <p:nvPr/>
            </p:nvSpPr>
            <p:spPr bwMode="auto">
              <a:xfrm>
                <a:off x="922" y="1574"/>
                <a:ext cx="570" cy="709"/>
              </a:xfrm>
              <a:custGeom>
                <a:avLst/>
                <a:gdLst>
                  <a:gd name="T0" fmla="*/ 186 w 570"/>
                  <a:gd name="T1" fmla="*/ 10 h 709"/>
                  <a:gd name="T2" fmla="*/ 402 w 570"/>
                  <a:gd name="T3" fmla="*/ 50 h 709"/>
                  <a:gd name="T4" fmla="*/ 382 w 570"/>
                  <a:gd name="T5" fmla="*/ 176 h 709"/>
                  <a:gd name="T6" fmla="*/ 570 w 570"/>
                  <a:gd name="T7" fmla="*/ 206 h 709"/>
                  <a:gd name="T8" fmla="*/ 494 w 570"/>
                  <a:gd name="T9" fmla="*/ 709 h 709"/>
                  <a:gd name="T10" fmla="*/ 74 w 570"/>
                  <a:gd name="T11" fmla="*/ 637 h 709"/>
                  <a:gd name="T12" fmla="*/ 0 w 570"/>
                  <a:gd name="T13" fmla="*/ 621 h 709"/>
                  <a:gd name="T14" fmla="*/ 126 w 570"/>
                  <a:gd name="T15" fmla="*/ 0 h 709"/>
                  <a:gd name="T16" fmla="*/ 186 w 570"/>
                  <a:gd name="T17" fmla="*/ 10 h 7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0" h="709">
                    <a:moveTo>
                      <a:pt x="186" y="10"/>
                    </a:moveTo>
                    <a:lnTo>
                      <a:pt x="402" y="50"/>
                    </a:lnTo>
                    <a:lnTo>
                      <a:pt x="382" y="176"/>
                    </a:lnTo>
                    <a:lnTo>
                      <a:pt x="570" y="206"/>
                    </a:lnTo>
                    <a:lnTo>
                      <a:pt x="494" y="709"/>
                    </a:lnTo>
                    <a:lnTo>
                      <a:pt x="74" y="637"/>
                    </a:lnTo>
                    <a:lnTo>
                      <a:pt x="0" y="621"/>
                    </a:lnTo>
                    <a:lnTo>
                      <a:pt x="126" y="0"/>
                    </a:lnTo>
                    <a:lnTo>
                      <a:pt x="186" y="1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2" name="Freeform 238">
                <a:extLst>
                  <a:ext uri="{FF2B5EF4-FFF2-40B4-BE49-F238E27FC236}">
                    <a16:creationId xmlns:a16="http://schemas.microsoft.com/office/drawing/2014/main" id="{0D10BCB7-752B-7241-E3D7-FC3AAD0C0B5D}"/>
                  </a:ext>
                </a:extLst>
              </p:cNvPr>
              <p:cNvSpPr>
                <a:spLocks/>
              </p:cNvSpPr>
              <p:nvPr/>
            </p:nvSpPr>
            <p:spPr bwMode="auto">
              <a:xfrm>
                <a:off x="1966" y="1584"/>
                <a:ext cx="817" cy="418"/>
              </a:xfrm>
              <a:custGeom>
                <a:avLst/>
                <a:gdLst>
                  <a:gd name="T0" fmla="*/ 500 w 817"/>
                  <a:gd name="T1" fmla="*/ 32 h 418"/>
                  <a:gd name="T2" fmla="*/ 24 w 817"/>
                  <a:gd name="T3" fmla="*/ 0 h 418"/>
                  <a:gd name="T4" fmla="*/ 0 w 817"/>
                  <a:gd name="T5" fmla="*/ 254 h 418"/>
                  <a:gd name="T6" fmla="*/ 190 w 817"/>
                  <a:gd name="T7" fmla="*/ 270 h 418"/>
                  <a:gd name="T8" fmla="*/ 180 w 817"/>
                  <a:gd name="T9" fmla="*/ 394 h 418"/>
                  <a:gd name="T10" fmla="*/ 815 w 817"/>
                  <a:gd name="T11" fmla="*/ 418 h 418"/>
                  <a:gd name="T12" fmla="*/ 817 w 817"/>
                  <a:gd name="T13" fmla="*/ 408 h 418"/>
                  <a:gd name="T14" fmla="*/ 809 w 817"/>
                  <a:gd name="T15" fmla="*/ 398 h 418"/>
                  <a:gd name="T16" fmla="*/ 811 w 817"/>
                  <a:gd name="T17" fmla="*/ 392 h 418"/>
                  <a:gd name="T18" fmla="*/ 793 w 817"/>
                  <a:gd name="T19" fmla="*/ 384 h 418"/>
                  <a:gd name="T20" fmla="*/ 789 w 817"/>
                  <a:gd name="T21" fmla="*/ 356 h 418"/>
                  <a:gd name="T22" fmla="*/ 783 w 817"/>
                  <a:gd name="T23" fmla="*/ 354 h 418"/>
                  <a:gd name="T24" fmla="*/ 781 w 817"/>
                  <a:gd name="T25" fmla="*/ 338 h 418"/>
                  <a:gd name="T26" fmla="*/ 773 w 817"/>
                  <a:gd name="T27" fmla="*/ 330 h 418"/>
                  <a:gd name="T28" fmla="*/ 777 w 817"/>
                  <a:gd name="T29" fmla="*/ 310 h 418"/>
                  <a:gd name="T30" fmla="*/ 773 w 817"/>
                  <a:gd name="T31" fmla="*/ 288 h 418"/>
                  <a:gd name="T32" fmla="*/ 775 w 817"/>
                  <a:gd name="T33" fmla="*/ 272 h 418"/>
                  <a:gd name="T34" fmla="*/ 767 w 817"/>
                  <a:gd name="T35" fmla="*/ 268 h 418"/>
                  <a:gd name="T36" fmla="*/ 773 w 817"/>
                  <a:gd name="T37" fmla="*/ 256 h 418"/>
                  <a:gd name="T38" fmla="*/ 765 w 817"/>
                  <a:gd name="T39" fmla="*/ 252 h 418"/>
                  <a:gd name="T40" fmla="*/ 769 w 817"/>
                  <a:gd name="T41" fmla="*/ 236 h 418"/>
                  <a:gd name="T42" fmla="*/ 761 w 817"/>
                  <a:gd name="T43" fmla="*/ 234 h 418"/>
                  <a:gd name="T44" fmla="*/ 761 w 817"/>
                  <a:gd name="T45" fmla="*/ 224 h 418"/>
                  <a:gd name="T46" fmla="*/ 753 w 817"/>
                  <a:gd name="T47" fmla="*/ 226 h 418"/>
                  <a:gd name="T48" fmla="*/ 751 w 817"/>
                  <a:gd name="T49" fmla="*/ 208 h 418"/>
                  <a:gd name="T50" fmla="*/ 755 w 817"/>
                  <a:gd name="T51" fmla="*/ 194 h 418"/>
                  <a:gd name="T52" fmla="*/ 747 w 817"/>
                  <a:gd name="T53" fmla="*/ 180 h 418"/>
                  <a:gd name="T54" fmla="*/ 749 w 817"/>
                  <a:gd name="T55" fmla="*/ 170 h 418"/>
                  <a:gd name="T56" fmla="*/ 739 w 817"/>
                  <a:gd name="T57" fmla="*/ 162 h 418"/>
                  <a:gd name="T58" fmla="*/ 737 w 817"/>
                  <a:gd name="T59" fmla="*/ 154 h 418"/>
                  <a:gd name="T60" fmla="*/ 731 w 817"/>
                  <a:gd name="T61" fmla="*/ 144 h 418"/>
                  <a:gd name="T62" fmla="*/ 731 w 817"/>
                  <a:gd name="T63" fmla="*/ 132 h 418"/>
                  <a:gd name="T64" fmla="*/ 725 w 817"/>
                  <a:gd name="T65" fmla="*/ 120 h 418"/>
                  <a:gd name="T66" fmla="*/ 725 w 817"/>
                  <a:gd name="T67" fmla="*/ 104 h 418"/>
                  <a:gd name="T68" fmla="*/ 706 w 817"/>
                  <a:gd name="T69" fmla="*/ 100 h 418"/>
                  <a:gd name="T70" fmla="*/ 698 w 817"/>
                  <a:gd name="T71" fmla="*/ 80 h 418"/>
                  <a:gd name="T72" fmla="*/ 660 w 817"/>
                  <a:gd name="T73" fmla="*/ 66 h 418"/>
                  <a:gd name="T74" fmla="*/ 648 w 817"/>
                  <a:gd name="T75" fmla="*/ 54 h 418"/>
                  <a:gd name="T76" fmla="*/ 592 w 817"/>
                  <a:gd name="T77" fmla="*/ 54 h 418"/>
                  <a:gd name="T78" fmla="*/ 586 w 817"/>
                  <a:gd name="T79" fmla="*/ 64 h 418"/>
                  <a:gd name="T80" fmla="*/ 578 w 817"/>
                  <a:gd name="T81" fmla="*/ 64 h 418"/>
                  <a:gd name="T82" fmla="*/ 544 w 817"/>
                  <a:gd name="T83" fmla="*/ 46 h 418"/>
                  <a:gd name="T84" fmla="*/ 534 w 817"/>
                  <a:gd name="T85" fmla="*/ 34 h 418"/>
                  <a:gd name="T86" fmla="*/ 534 w 817"/>
                  <a:gd name="T87" fmla="*/ 34 h 418"/>
                  <a:gd name="T88" fmla="*/ 500 w 817"/>
                  <a:gd name="T89" fmla="*/ 32 h 4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17" h="418">
                    <a:moveTo>
                      <a:pt x="500" y="32"/>
                    </a:moveTo>
                    <a:lnTo>
                      <a:pt x="24" y="0"/>
                    </a:lnTo>
                    <a:lnTo>
                      <a:pt x="0" y="254"/>
                    </a:lnTo>
                    <a:lnTo>
                      <a:pt x="190" y="270"/>
                    </a:lnTo>
                    <a:lnTo>
                      <a:pt x="180" y="394"/>
                    </a:lnTo>
                    <a:lnTo>
                      <a:pt x="815" y="418"/>
                    </a:lnTo>
                    <a:lnTo>
                      <a:pt x="817" y="408"/>
                    </a:lnTo>
                    <a:lnTo>
                      <a:pt x="809" y="398"/>
                    </a:lnTo>
                    <a:lnTo>
                      <a:pt x="811" y="392"/>
                    </a:lnTo>
                    <a:lnTo>
                      <a:pt x="793" y="384"/>
                    </a:lnTo>
                    <a:lnTo>
                      <a:pt x="789" y="356"/>
                    </a:lnTo>
                    <a:lnTo>
                      <a:pt x="783" y="354"/>
                    </a:lnTo>
                    <a:lnTo>
                      <a:pt x="781" y="338"/>
                    </a:lnTo>
                    <a:lnTo>
                      <a:pt x="773" y="330"/>
                    </a:lnTo>
                    <a:lnTo>
                      <a:pt x="777" y="310"/>
                    </a:lnTo>
                    <a:lnTo>
                      <a:pt x="773" y="288"/>
                    </a:lnTo>
                    <a:lnTo>
                      <a:pt x="775" y="272"/>
                    </a:lnTo>
                    <a:lnTo>
                      <a:pt x="767" y="268"/>
                    </a:lnTo>
                    <a:lnTo>
                      <a:pt x="773" y="256"/>
                    </a:lnTo>
                    <a:lnTo>
                      <a:pt x="765" y="252"/>
                    </a:lnTo>
                    <a:lnTo>
                      <a:pt x="769" y="236"/>
                    </a:lnTo>
                    <a:lnTo>
                      <a:pt x="761" y="234"/>
                    </a:lnTo>
                    <a:lnTo>
                      <a:pt x="761" y="224"/>
                    </a:lnTo>
                    <a:lnTo>
                      <a:pt x="753" y="226"/>
                    </a:lnTo>
                    <a:lnTo>
                      <a:pt x="751" y="208"/>
                    </a:lnTo>
                    <a:lnTo>
                      <a:pt x="755" y="194"/>
                    </a:lnTo>
                    <a:lnTo>
                      <a:pt x="747" y="180"/>
                    </a:lnTo>
                    <a:lnTo>
                      <a:pt x="749" y="170"/>
                    </a:lnTo>
                    <a:lnTo>
                      <a:pt x="739" y="162"/>
                    </a:lnTo>
                    <a:lnTo>
                      <a:pt x="737" y="154"/>
                    </a:lnTo>
                    <a:lnTo>
                      <a:pt x="731" y="144"/>
                    </a:lnTo>
                    <a:lnTo>
                      <a:pt x="731" y="132"/>
                    </a:lnTo>
                    <a:lnTo>
                      <a:pt x="725" y="120"/>
                    </a:lnTo>
                    <a:lnTo>
                      <a:pt x="725" y="104"/>
                    </a:lnTo>
                    <a:lnTo>
                      <a:pt x="706" y="100"/>
                    </a:lnTo>
                    <a:lnTo>
                      <a:pt x="698" y="80"/>
                    </a:lnTo>
                    <a:lnTo>
                      <a:pt x="660" y="66"/>
                    </a:lnTo>
                    <a:lnTo>
                      <a:pt x="648" y="54"/>
                    </a:lnTo>
                    <a:lnTo>
                      <a:pt x="592" y="54"/>
                    </a:lnTo>
                    <a:lnTo>
                      <a:pt x="586" y="64"/>
                    </a:lnTo>
                    <a:lnTo>
                      <a:pt x="578" y="64"/>
                    </a:lnTo>
                    <a:lnTo>
                      <a:pt x="544" y="46"/>
                    </a:lnTo>
                    <a:lnTo>
                      <a:pt x="534" y="34"/>
                    </a:lnTo>
                    <a:lnTo>
                      <a:pt x="500" y="3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3" name="Freeform 239">
                <a:extLst>
                  <a:ext uri="{FF2B5EF4-FFF2-40B4-BE49-F238E27FC236}">
                    <a16:creationId xmlns:a16="http://schemas.microsoft.com/office/drawing/2014/main" id="{3EF44875-A8FC-2DFD-487F-07756B37DE38}"/>
                  </a:ext>
                </a:extLst>
              </p:cNvPr>
              <p:cNvSpPr>
                <a:spLocks/>
              </p:cNvSpPr>
              <p:nvPr/>
            </p:nvSpPr>
            <p:spPr bwMode="auto">
              <a:xfrm>
                <a:off x="4875" y="1070"/>
                <a:ext cx="162" cy="342"/>
              </a:xfrm>
              <a:custGeom>
                <a:avLst/>
                <a:gdLst>
                  <a:gd name="T0" fmla="*/ 162 w 162"/>
                  <a:gd name="T1" fmla="*/ 260 h 342"/>
                  <a:gd name="T2" fmla="*/ 152 w 162"/>
                  <a:gd name="T3" fmla="*/ 252 h 342"/>
                  <a:gd name="T4" fmla="*/ 150 w 162"/>
                  <a:gd name="T5" fmla="*/ 242 h 342"/>
                  <a:gd name="T6" fmla="*/ 130 w 162"/>
                  <a:gd name="T7" fmla="*/ 226 h 342"/>
                  <a:gd name="T8" fmla="*/ 98 w 162"/>
                  <a:gd name="T9" fmla="*/ 112 h 342"/>
                  <a:gd name="T10" fmla="*/ 62 w 162"/>
                  <a:gd name="T11" fmla="*/ 0 h 342"/>
                  <a:gd name="T12" fmla="*/ 58 w 162"/>
                  <a:gd name="T13" fmla="*/ 4 h 342"/>
                  <a:gd name="T14" fmla="*/ 40 w 162"/>
                  <a:gd name="T15" fmla="*/ 10 h 342"/>
                  <a:gd name="T16" fmla="*/ 36 w 162"/>
                  <a:gd name="T17" fmla="*/ 18 h 342"/>
                  <a:gd name="T18" fmla="*/ 32 w 162"/>
                  <a:gd name="T19" fmla="*/ 46 h 342"/>
                  <a:gd name="T20" fmla="*/ 36 w 162"/>
                  <a:gd name="T21" fmla="*/ 54 h 342"/>
                  <a:gd name="T22" fmla="*/ 30 w 162"/>
                  <a:gd name="T23" fmla="*/ 74 h 342"/>
                  <a:gd name="T24" fmla="*/ 42 w 162"/>
                  <a:gd name="T25" fmla="*/ 92 h 342"/>
                  <a:gd name="T26" fmla="*/ 42 w 162"/>
                  <a:gd name="T27" fmla="*/ 102 h 342"/>
                  <a:gd name="T28" fmla="*/ 24 w 162"/>
                  <a:gd name="T29" fmla="*/ 130 h 342"/>
                  <a:gd name="T30" fmla="*/ 10 w 162"/>
                  <a:gd name="T31" fmla="*/ 138 h 342"/>
                  <a:gd name="T32" fmla="*/ 14 w 162"/>
                  <a:gd name="T33" fmla="*/ 182 h 342"/>
                  <a:gd name="T34" fmla="*/ 0 w 162"/>
                  <a:gd name="T35" fmla="*/ 240 h 342"/>
                  <a:gd name="T36" fmla="*/ 10 w 162"/>
                  <a:gd name="T37" fmla="*/ 308 h 342"/>
                  <a:gd name="T38" fmla="*/ 6 w 162"/>
                  <a:gd name="T39" fmla="*/ 328 h 342"/>
                  <a:gd name="T40" fmla="*/ 18 w 162"/>
                  <a:gd name="T41" fmla="*/ 342 h 342"/>
                  <a:gd name="T42" fmla="*/ 124 w 162"/>
                  <a:gd name="T43" fmla="*/ 316 h 342"/>
                  <a:gd name="T44" fmla="*/ 152 w 162"/>
                  <a:gd name="T45" fmla="*/ 288 h 342"/>
                  <a:gd name="T46" fmla="*/ 162 w 162"/>
                  <a:gd name="T47" fmla="*/ 286 h 342"/>
                  <a:gd name="T48" fmla="*/ 162 w 162"/>
                  <a:gd name="T49" fmla="*/ 260 h 3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342">
                    <a:moveTo>
                      <a:pt x="162" y="260"/>
                    </a:moveTo>
                    <a:lnTo>
                      <a:pt x="152" y="252"/>
                    </a:lnTo>
                    <a:lnTo>
                      <a:pt x="150" y="242"/>
                    </a:lnTo>
                    <a:lnTo>
                      <a:pt x="130" y="226"/>
                    </a:lnTo>
                    <a:lnTo>
                      <a:pt x="98" y="112"/>
                    </a:lnTo>
                    <a:lnTo>
                      <a:pt x="62" y="0"/>
                    </a:lnTo>
                    <a:lnTo>
                      <a:pt x="58" y="4"/>
                    </a:lnTo>
                    <a:lnTo>
                      <a:pt x="40" y="10"/>
                    </a:lnTo>
                    <a:lnTo>
                      <a:pt x="36" y="18"/>
                    </a:lnTo>
                    <a:lnTo>
                      <a:pt x="32" y="46"/>
                    </a:lnTo>
                    <a:lnTo>
                      <a:pt x="36" y="54"/>
                    </a:lnTo>
                    <a:lnTo>
                      <a:pt x="30" y="74"/>
                    </a:lnTo>
                    <a:lnTo>
                      <a:pt x="42" y="92"/>
                    </a:lnTo>
                    <a:lnTo>
                      <a:pt x="42" y="102"/>
                    </a:lnTo>
                    <a:lnTo>
                      <a:pt x="24" y="130"/>
                    </a:lnTo>
                    <a:lnTo>
                      <a:pt x="10" y="138"/>
                    </a:lnTo>
                    <a:lnTo>
                      <a:pt x="14" y="182"/>
                    </a:lnTo>
                    <a:lnTo>
                      <a:pt x="0" y="240"/>
                    </a:lnTo>
                    <a:lnTo>
                      <a:pt x="10" y="308"/>
                    </a:lnTo>
                    <a:lnTo>
                      <a:pt x="6" y="328"/>
                    </a:lnTo>
                    <a:lnTo>
                      <a:pt x="18" y="342"/>
                    </a:lnTo>
                    <a:lnTo>
                      <a:pt x="124" y="316"/>
                    </a:lnTo>
                    <a:lnTo>
                      <a:pt x="152" y="288"/>
                    </a:lnTo>
                    <a:lnTo>
                      <a:pt x="162" y="286"/>
                    </a:lnTo>
                    <a:lnTo>
                      <a:pt x="162" y="26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4" name="Freeform 240">
                <a:extLst>
                  <a:ext uri="{FF2B5EF4-FFF2-40B4-BE49-F238E27FC236}">
                    <a16:creationId xmlns:a16="http://schemas.microsoft.com/office/drawing/2014/main" id="{ED30EAF1-B6AE-50DD-C151-948EFF54882F}"/>
                  </a:ext>
                </a:extLst>
              </p:cNvPr>
              <p:cNvSpPr>
                <a:spLocks/>
              </p:cNvSpPr>
              <p:nvPr/>
            </p:nvSpPr>
            <p:spPr bwMode="auto">
              <a:xfrm>
                <a:off x="2014" y="2353"/>
                <a:ext cx="863" cy="462"/>
              </a:xfrm>
              <a:custGeom>
                <a:avLst/>
                <a:gdLst>
                  <a:gd name="T0" fmla="*/ 56 w 863"/>
                  <a:gd name="T1" fmla="*/ 70 h 462"/>
                  <a:gd name="T2" fmla="*/ 302 w 863"/>
                  <a:gd name="T3" fmla="*/ 86 h 462"/>
                  <a:gd name="T4" fmla="*/ 290 w 863"/>
                  <a:gd name="T5" fmla="*/ 332 h 462"/>
                  <a:gd name="T6" fmla="*/ 302 w 863"/>
                  <a:gd name="T7" fmla="*/ 332 h 462"/>
                  <a:gd name="T8" fmla="*/ 326 w 863"/>
                  <a:gd name="T9" fmla="*/ 356 h 462"/>
                  <a:gd name="T10" fmla="*/ 336 w 863"/>
                  <a:gd name="T11" fmla="*/ 354 h 462"/>
                  <a:gd name="T12" fmla="*/ 350 w 863"/>
                  <a:gd name="T13" fmla="*/ 358 h 462"/>
                  <a:gd name="T14" fmla="*/ 356 w 863"/>
                  <a:gd name="T15" fmla="*/ 348 h 462"/>
                  <a:gd name="T16" fmla="*/ 372 w 863"/>
                  <a:gd name="T17" fmla="*/ 364 h 462"/>
                  <a:gd name="T18" fmla="*/ 374 w 863"/>
                  <a:gd name="T19" fmla="*/ 380 h 462"/>
                  <a:gd name="T20" fmla="*/ 394 w 863"/>
                  <a:gd name="T21" fmla="*/ 380 h 462"/>
                  <a:gd name="T22" fmla="*/ 418 w 863"/>
                  <a:gd name="T23" fmla="*/ 392 h 462"/>
                  <a:gd name="T24" fmla="*/ 434 w 863"/>
                  <a:gd name="T25" fmla="*/ 390 h 462"/>
                  <a:gd name="T26" fmla="*/ 448 w 863"/>
                  <a:gd name="T27" fmla="*/ 402 h 462"/>
                  <a:gd name="T28" fmla="*/ 458 w 863"/>
                  <a:gd name="T29" fmla="*/ 392 h 462"/>
                  <a:gd name="T30" fmla="*/ 486 w 863"/>
                  <a:gd name="T31" fmla="*/ 394 h 462"/>
                  <a:gd name="T32" fmla="*/ 486 w 863"/>
                  <a:gd name="T33" fmla="*/ 408 h 462"/>
                  <a:gd name="T34" fmla="*/ 500 w 863"/>
                  <a:gd name="T35" fmla="*/ 414 h 462"/>
                  <a:gd name="T36" fmla="*/ 498 w 863"/>
                  <a:gd name="T37" fmla="*/ 426 h 462"/>
                  <a:gd name="T38" fmla="*/ 508 w 863"/>
                  <a:gd name="T39" fmla="*/ 430 h 462"/>
                  <a:gd name="T40" fmla="*/ 532 w 863"/>
                  <a:gd name="T41" fmla="*/ 414 h 462"/>
                  <a:gd name="T42" fmla="*/ 538 w 863"/>
                  <a:gd name="T43" fmla="*/ 418 h 462"/>
                  <a:gd name="T44" fmla="*/ 538 w 863"/>
                  <a:gd name="T45" fmla="*/ 426 h 462"/>
                  <a:gd name="T46" fmla="*/ 550 w 863"/>
                  <a:gd name="T47" fmla="*/ 426 h 462"/>
                  <a:gd name="T48" fmla="*/ 554 w 863"/>
                  <a:gd name="T49" fmla="*/ 436 h 462"/>
                  <a:gd name="T50" fmla="*/ 578 w 863"/>
                  <a:gd name="T51" fmla="*/ 428 h 462"/>
                  <a:gd name="T52" fmla="*/ 578 w 863"/>
                  <a:gd name="T53" fmla="*/ 440 h 462"/>
                  <a:gd name="T54" fmla="*/ 586 w 863"/>
                  <a:gd name="T55" fmla="*/ 450 h 462"/>
                  <a:gd name="T56" fmla="*/ 594 w 863"/>
                  <a:gd name="T57" fmla="*/ 438 h 462"/>
                  <a:gd name="T58" fmla="*/ 592 w 863"/>
                  <a:gd name="T59" fmla="*/ 434 h 462"/>
                  <a:gd name="T60" fmla="*/ 622 w 863"/>
                  <a:gd name="T61" fmla="*/ 424 h 462"/>
                  <a:gd name="T62" fmla="*/ 632 w 863"/>
                  <a:gd name="T63" fmla="*/ 434 h 462"/>
                  <a:gd name="T64" fmla="*/ 662 w 863"/>
                  <a:gd name="T65" fmla="*/ 444 h 462"/>
                  <a:gd name="T66" fmla="*/ 670 w 863"/>
                  <a:gd name="T67" fmla="*/ 454 h 462"/>
                  <a:gd name="T68" fmla="*/ 674 w 863"/>
                  <a:gd name="T69" fmla="*/ 446 h 462"/>
                  <a:gd name="T70" fmla="*/ 681 w 863"/>
                  <a:gd name="T71" fmla="*/ 446 h 462"/>
                  <a:gd name="T72" fmla="*/ 687 w 863"/>
                  <a:gd name="T73" fmla="*/ 438 h 462"/>
                  <a:gd name="T74" fmla="*/ 709 w 863"/>
                  <a:gd name="T75" fmla="*/ 430 h 462"/>
                  <a:gd name="T76" fmla="*/ 727 w 863"/>
                  <a:gd name="T77" fmla="*/ 436 h 462"/>
                  <a:gd name="T78" fmla="*/ 727 w 863"/>
                  <a:gd name="T79" fmla="*/ 430 h 462"/>
                  <a:gd name="T80" fmla="*/ 745 w 863"/>
                  <a:gd name="T81" fmla="*/ 424 h 462"/>
                  <a:gd name="T82" fmla="*/ 751 w 863"/>
                  <a:gd name="T83" fmla="*/ 432 h 462"/>
                  <a:gd name="T84" fmla="*/ 773 w 863"/>
                  <a:gd name="T85" fmla="*/ 434 h 462"/>
                  <a:gd name="T86" fmla="*/ 785 w 863"/>
                  <a:gd name="T87" fmla="*/ 422 h 462"/>
                  <a:gd name="T88" fmla="*/ 811 w 863"/>
                  <a:gd name="T89" fmla="*/ 434 h 462"/>
                  <a:gd name="T90" fmla="*/ 821 w 863"/>
                  <a:gd name="T91" fmla="*/ 448 h 462"/>
                  <a:gd name="T92" fmla="*/ 863 w 863"/>
                  <a:gd name="T93" fmla="*/ 462 h 462"/>
                  <a:gd name="T94" fmla="*/ 847 w 863"/>
                  <a:gd name="T95" fmla="*/ 34 h 462"/>
                  <a:gd name="T96" fmla="*/ 104 w 863"/>
                  <a:gd name="T97" fmla="*/ 8 h 462"/>
                  <a:gd name="T98" fmla="*/ 6 w 863"/>
                  <a:gd name="T99" fmla="*/ 0 h 462"/>
                  <a:gd name="T100" fmla="*/ 0 w 863"/>
                  <a:gd name="T101" fmla="*/ 64 h 462"/>
                  <a:gd name="T102" fmla="*/ 56 w 863"/>
                  <a:gd name="T103" fmla="*/ 70 h 4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63" h="462">
                    <a:moveTo>
                      <a:pt x="56" y="70"/>
                    </a:moveTo>
                    <a:lnTo>
                      <a:pt x="302" y="86"/>
                    </a:lnTo>
                    <a:lnTo>
                      <a:pt x="290" y="332"/>
                    </a:lnTo>
                    <a:lnTo>
                      <a:pt x="302" y="332"/>
                    </a:lnTo>
                    <a:lnTo>
                      <a:pt x="326" y="356"/>
                    </a:lnTo>
                    <a:lnTo>
                      <a:pt x="336" y="354"/>
                    </a:lnTo>
                    <a:lnTo>
                      <a:pt x="350" y="358"/>
                    </a:lnTo>
                    <a:lnTo>
                      <a:pt x="356" y="348"/>
                    </a:lnTo>
                    <a:lnTo>
                      <a:pt x="372" y="364"/>
                    </a:lnTo>
                    <a:lnTo>
                      <a:pt x="374" y="380"/>
                    </a:lnTo>
                    <a:lnTo>
                      <a:pt x="394" y="380"/>
                    </a:lnTo>
                    <a:lnTo>
                      <a:pt x="418" y="392"/>
                    </a:lnTo>
                    <a:lnTo>
                      <a:pt x="434" y="390"/>
                    </a:lnTo>
                    <a:lnTo>
                      <a:pt x="448" y="402"/>
                    </a:lnTo>
                    <a:lnTo>
                      <a:pt x="458" y="392"/>
                    </a:lnTo>
                    <a:lnTo>
                      <a:pt x="486" y="394"/>
                    </a:lnTo>
                    <a:lnTo>
                      <a:pt x="486" y="408"/>
                    </a:lnTo>
                    <a:lnTo>
                      <a:pt x="500" y="414"/>
                    </a:lnTo>
                    <a:lnTo>
                      <a:pt x="498" y="426"/>
                    </a:lnTo>
                    <a:lnTo>
                      <a:pt x="508" y="430"/>
                    </a:lnTo>
                    <a:lnTo>
                      <a:pt x="532" y="414"/>
                    </a:lnTo>
                    <a:lnTo>
                      <a:pt x="538" y="418"/>
                    </a:lnTo>
                    <a:lnTo>
                      <a:pt x="538" y="426"/>
                    </a:lnTo>
                    <a:lnTo>
                      <a:pt x="550" y="426"/>
                    </a:lnTo>
                    <a:lnTo>
                      <a:pt x="554" y="436"/>
                    </a:lnTo>
                    <a:lnTo>
                      <a:pt x="578" y="428"/>
                    </a:lnTo>
                    <a:lnTo>
                      <a:pt x="578" y="440"/>
                    </a:lnTo>
                    <a:lnTo>
                      <a:pt x="586" y="450"/>
                    </a:lnTo>
                    <a:lnTo>
                      <a:pt x="594" y="438"/>
                    </a:lnTo>
                    <a:lnTo>
                      <a:pt x="592" y="434"/>
                    </a:lnTo>
                    <a:lnTo>
                      <a:pt x="622" y="424"/>
                    </a:lnTo>
                    <a:lnTo>
                      <a:pt x="632" y="434"/>
                    </a:lnTo>
                    <a:lnTo>
                      <a:pt x="662" y="444"/>
                    </a:lnTo>
                    <a:lnTo>
                      <a:pt x="670" y="454"/>
                    </a:lnTo>
                    <a:lnTo>
                      <a:pt x="674" y="446"/>
                    </a:lnTo>
                    <a:lnTo>
                      <a:pt x="681" y="446"/>
                    </a:lnTo>
                    <a:lnTo>
                      <a:pt x="687" y="438"/>
                    </a:lnTo>
                    <a:lnTo>
                      <a:pt x="709" y="430"/>
                    </a:lnTo>
                    <a:lnTo>
                      <a:pt x="727" y="436"/>
                    </a:lnTo>
                    <a:lnTo>
                      <a:pt x="727" y="430"/>
                    </a:lnTo>
                    <a:lnTo>
                      <a:pt x="745" y="424"/>
                    </a:lnTo>
                    <a:lnTo>
                      <a:pt x="751" y="432"/>
                    </a:lnTo>
                    <a:lnTo>
                      <a:pt x="773" y="434"/>
                    </a:lnTo>
                    <a:lnTo>
                      <a:pt x="785" y="422"/>
                    </a:lnTo>
                    <a:lnTo>
                      <a:pt x="811" y="434"/>
                    </a:lnTo>
                    <a:lnTo>
                      <a:pt x="821" y="448"/>
                    </a:lnTo>
                    <a:lnTo>
                      <a:pt x="863" y="462"/>
                    </a:lnTo>
                    <a:lnTo>
                      <a:pt x="847" y="34"/>
                    </a:lnTo>
                    <a:lnTo>
                      <a:pt x="104" y="8"/>
                    </a:lnTo>
                    <a:lnTo>
                      <a:pt x="6" y="0"/>
                    </a:lnTo>
                    <a:lnTo>
                      <a:pt x="0" y="64"/>
                    </a:lnTo>
                    <a:lnTo>
                      <a:pt x="56" y="7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5" name="Freeform 241">
                <a:extLst>
                  <a:ext uri="{FF2B5EF4-FFF2-40B4-BE49-F238E27FC236}">
                    <a16:creationId xmlns:a16="http://schemas.microsoft.com/office/drawing/2014/main" id="{E838558C-9AD7-DDA0-1209-76D68C899F1A}"/>
                  </a:ext>
                </a:extLst>
              </p:cNvPr>
              <p:cNvSpPr>
                <a:spLocks/>
              </p:cNvSpPr>
              <p:nvPr/>
            </p:nvSpPr>
            <p:spPr bwMode="auto">
              <a:xfrm>
                <a:off x="4239" y="1154"/>
                <a:ext cx="606" cy="542"/>
              </a:xfrm>
              <a:custGeom>
                <a:avLst/>
                <a:gdLst>
                  <a:gd name="T0" fmla="*/ 590 w 606"/>
                  <a:gd name="T1" fmla="*/ 516 h 542"/>
                  <a:gd name="T2" fmla="*/ 586 w 606"/>
                  <a:gd name="T3" fmla="*/ 486 h 542"/>
                  <a:gd name="T4" fmla="*/ 596 w 606"/>
                  <a:gd name="T5" fmla="*/ 458 h 542"/>
                  <a:gd name="T6" fmla="*/ 580 w 606"/>
                  <a:gd name="T7" fmla="*/ 366 h 542"/>
                  <a:gd name="T8" fmla="*/ 578 w 606"/>
                  <a:gd name="T9" fmla="*/ 264 h 542"/>
                  <a:gd name="T10" fmla="*/ 552 w 606"/>
                  <a:gd name="T11" fmla="*/ 166 h 542"/>
                  <a:gd name="T12" fmla="*/ 542 w 606"/>
                  <a:gd name="T13" fmla="*/ 166 h 542"/>
                  <a:gd name="T14" fmla="*/ 528 w 606"/>
                  <a:gd name="T15" fmla="*/ 116 h 542"/>
                  <a:gd name="T16" fmla="*/ 534 w 606"/>
                  <a:gd name="T17" fmla="*/ 88 h 542"/>
                  <a:gd name="T18" fmla="*/ 530 w 606"/>
                  <a:gd name="T19" fmla="*/ 64 h 542"/>
                  <a:gd name="T20" fmla="*/ 516 w 606"/>
                  <a:gd name="T21" fmla="*/ 24 h 542"/>
                  <a:gd name="T22" fmla="*/ 514 w 606"/>
                  <a:gd name="T23" fmla="*/ 8 h 542"/>
                  <a:gd name="T24" fmla="*/ 366 w 606"/>
                  <a:gd name="T25" fmla="*/ 32 h 542"/>
                  <a:gd name="T26" fmla="*/ 308 w 606"/>
                  <a:gd name="T27" fmla="*/ 126 h 542"/>
                  <a:gd name="T28" fmla="*/ 274 w 606"/>
                  <a:gd name="T29" fmla="*/ 162 h 542"/>
                  <a:gd name="T30" fmla="*/ 290 w 606"/>
                  <a:gd name="T31" fmla="*/ 168 h 542"/>
                  <a:gd name="T32" fmla="*/ 296 w 606"/>
                  <a:gd name="T33" fmla="*/ 180 h 542"/>
                  <a:gd name="T34" fmla="*/ 284 w 606"/>
                  <a:gd name="T35" fmla="*/ 186 h 542"/>
                  <a:gd name="T36" fmla="*/ 286 w 606"/>
                  <a:gd name="T37" fmla="*/ 196 h 542"/>
                  <a:gd name="T38" fmla="*/ 302 w 606"/>
                  <a:gd name="T39" fmla="*/ 218 h 542"/>
                  <a:gd name="T40" fmla="*/ 274 w 606"/>
                  <a:gd name="T41" fmla="*/ 240 h 542"/>
                  <a:gd name="T42" fmla="*/ 238 w 606"/>
                  <a:gd name="T43" fmla="*/ 274 h 542"/>
                  <a:gd name="T44" fmla="*/ 198 w 606"/>
                  <a:gd name="T45" fmla="*/ 282 h 542"/>
                  <a:gd name="T46" fmla="*/ 166 w 606"/>
                  <a:gd name="T47" fmla="*/ 282 h 542"/>
                  <a:gd name="T48" fmla="*/ 50 w 606"/>
                  <a:gd name="T49" fmla="*/ 316 h 542"/>
                  <a:gd name="T50" fmla="*/ 56 w 606"/>
                  <a:gd name="T51" fmla="*/ 388 h 542"/>
                  <a:gd name="T52" fmla="*/ 46 w 606"/>
                  <a:gd name="T53" fmla="*/ 404 h 542"/>
                  <a:gd name="T54" fmla="*/ 0 w 606"/>
                  <a:gd name="T55" fmla="*/ 450 h 542"/>
                  <a:gd name="T56" fmla="*/ 408 w 606"/>
                  <a:gd name="T57" fmla="*/ 408 h 542"/>
                  <a:gd name="T58" fmla="*/ 424 w 606"/>
                  <a:gd name="T59" fmla="*/ 422 h 542"/>
                  <a:gd name="T60" fmla="*/ 440 w 606"/>
                  <a:gd name="T61" fmla="*/ 428 h 542"/>
                  <a:gd name="T62" fmla="*/ 448 w 606"/>
                  <a:gd name="T63" fmla="*/ 450 h 542"/>
                  <a:gd name="T64" fmla="*/ 484 w 606"/>
                  <a:gd name="T65" fmla="*/ 468 h 542"/>
                  <a:gd name="T66" fmla="*/ 574 w 606"/>
                  <a:gd name="T67" fmla="*/ 504 h 542"/>
                  <a:gd name="T68" fmla="*/ 580 w 606"/>
                  <a:gd name="T69" fmla="*/ 518 h 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6" h="542">
                    <a:moveTo>
                      <a:pt x="580" y="518"/>
                    </a:moveTo>
                    <a:lnTo>
                      <a:pt x="590" y="516"/>
                    </a:lnTo>
                    <a:lnTo>
                      <a:pt x="596" y="496"/>
                    </a:lnTo>
                    <a:lnTo>
                      <a:pt x="586" y="486"/>
                    </a:lnTo>
                    <a:lnTo>
                      <a:pt x="606" y="468"/>
                    </a:lnTo>
                    <a:lnTo>
                      <a:pt x="596" y="458"/>
                    </a:lnTo>
                    <a:lnTo>
                      <a:pt x="582" y="366"/>
                    </a:lnTo>
                    <a:lnTo>
                      <a:pt x="580" y="366"/>
                    </a:lnTo>
                    <a:lnTo>
                      <a:pt x="582" y="274"/>
                    </a:lnTo>
                    <a:lnTo>
                      <a:pt x="578" y="264"/>
                    </a:lnTo>
                    <a:lnTo>
                      <a:pt x="560" y="174"/>
                    </a:lnTo>
                    <a:lnTo>
                      <a:pt x="552" y="166"/>
                    </a:lnTo>
                    <a:lnTo>
                      <a:pt x="544" y="174"/>
                    </a:lnTo>
                    <a:lnTo>
                      <a:pt x="542" y="166"/>
                    </a:lnTo>
                    <a:lnTo>
                      <a:pt x="544" y="152"/>
                    </a:lnTo>
                    <a:lnTo>
                      <a:pt x="528" y="116"/>
                    </a:lnTo>
                    <a:lnTo>
                      <a:pt x="530" y="96"/>
                    </a:lnTo>
                    <a:lnTo>
                      <a:pt x="534" y="88"/>
                    </a:lnTo>
                    <a:lnTo>
                      <a:pt x="528" y="74"/>
                    </a:lnTo>
                    <a:lnTo>
                      <a:pt x="530" y="64"/>
                    </a:lnTo>
                    <a:lnTo>
                      <a:pt x="518" y="44"/>
                    </a:lnTo>
                    <a:lnTo>
                      <a:pt x="516" y="24"/>
                    </a:lnTo>
                    <a:lnTo>
                      <a:pt x="512" y="16"/>
                    </a:lnTo>
                    <a:lnTo>
                      <a:pt x="514" y="8"/>
                    </a:lnTo>
                    <a:lnTo>
                      <a:pt x="510" y="0"/>
                    </a:lnTo>
                    <a:lnTo>
                      <a:pt x="366" y="32"/>
                    </a:lnTo>
                    <a:lnTo>
                      <a:pt x="318" y="84"/>
                    </a:lnTo>
                    <a:lnTo>
                      <a:pt x="308" y="126"/>
                    </a:lnTo>
                    <a:lnTo>
                      <a:pt x="278" y="154"/>
                    </a:lnTo>
                    <a:lnTo>
                      <a:pt x="274" y="162"/>
                    </a:lnTo>
                    <a:lnTo>
                      <a:pt x="278" y="170"/>
                    </a:lnTo>
                    <a:lnTo>
                      <a:pt x="290" y="168"/>
                    </a:lnTo>
                    <a:lnTo>
                      <a:pt x="296" y="174"/>
                    </a:lnTo>
                    <a:lnTo>
                      <a:pt x="296" y="180"/>
                    </a:lnTo>
                    <a:lnTo>
                      <a:pt x="292" y="186"/>
                    </a:lnTo>
                    <a:lnTo>
                      <a:pt x="284" y="186"/>
                    </a:lnTo>
                    <a:lnTo>
                      <a:pt x="284" y="190"/>
                    </a:lnTo>
                    <a:lnTo>
                      <a:pt x="286" y="196"/>
                    </a:lnTo>
                    <a:lnTo>
                      <a:pt x="296" y="204"/>
                    </a:lnTo>
                    <a:lnTo>
                      <a:pt x="302" y="218"/>
                    </a:lnTo>
                    <a:lnTo>
                      <a:pt x="300" y="230"/>
                    </a:lnTo>
                    <a:lnTo>
                      <a:pt x="274" y="240"/>
                    </a:lnTo>
                    <a:lnTo>
                      <a:pt x="252" y="268"/>
                    </a:lnTo>
                    <a:lnTo>
                      <a:pt x="238" y="274"/>
                    </a:lnTo>
                    <a:lnTo>
                      <a:pt x="206" y="282"/>
                    </a:lnTo>
                    <a:lnTo>
                      <a:pt x="198" y="282"/>
                    </a:lnTo>
                    <a:lnTo>
                      <a:pt x="182" y="290"/>
                    </a:lnTo>
                    <a:lnTo>
                      <a:pt x="166" y="282"/>
                    </a:lnTo>
                    <a:lnTo>
                      <a:pt x="130" y="282"/>
                    </a:lnTo>
                    <a:lnTo>
                      <a:pt x="50" y="316"/>
                    </a:lnTo>
                    <a:lnTo>
                      <a:pt x="74" y="366"/>
                    </a:lnTo>
                    <a:lnTo>
                      <a:pt x="56" y="388"/>
                    </a:lnTo>
                    <a:lnTo>
                      <a:pt x="52" y="400"/>
                    </a:lnTo>
                    <a:lnTo>
                      <a:pt x="46" y="404"/>
                    </a:lnTo>
                    <a:lnTo>
                      <a:pt x="40" y="406"/>
                    </a:lnTo>
                    <a:lnTo>
                      <a:pt x="0" y="450"/>
                    </a:lnTo>
                    <a:lnTo>
                      <a:pt x="6" y="484"/>
                    </a:lnTo>
                    <a:lnTo>
                      <a:pt x="408" y="408"/>
                    </a:lnTo>
                    <a:lnTo>
                      <a:pt x="420" y="412"/>
                    </a:lnTo>
                    <a:lnTo>
                      <a:pt x="424" y="422"/>
                    </a:lnTo>
                    <a:lnTo>
                      <a:pt x="442" y="424"/>
                    </a:lnTo>
                    <a:lnTo>
                      <a:pt x="440" y="428"/>
                    </a:lnTo>
                    <a:lnTo>
                      <a:pt x="446" y="430"/>
                    </a:lnTo>
                    <a:lnTo>
                      <a:pt x="448" y="450"/>
                    </a:lnTo>
                    <a:lnTo>
                      <a:pt x="460" y="464"/>
                    </a:lnTo>
                    <a:lnTo>
                      <a:pt x="484" y="468"/>
                    </a:lnTo>
                    <a:lnTo>
                      <a:pt x="488" y="474"/>
                    </a:lnTo>
                    <a:lnTo>
                      <a:pt x="574" y="504"/>
                    </a:lnTo>
                    <a:lnTo>
                      <a:pt x="570" y="542"/>
                    </a:lnTo>
                    <a:lnTo>
                      <a:pt x="580" y="518"/>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6" name="Freeform 242">
                <a:extLst>
                  <a:ext uri="{FF2B5EF4-FFF2-40B4-BE49-F238E27FC236}">
                    <a16:creationId xmlns:a16="http://schemas.microsoft.com/office/drawing/2014/main" id="{0EA9EEAA-8D7D-CB87-D67D-7421365A2656}"/>
                  </a:ext>
                </a:extLst>
              </p:cNvPr>
              <p:cNvSpPr>
                <a:spLocks/>
              </p:cNvSpPr>
              <p:nvPr/>
            </p:nvSpPr>
            <p:spPr bwMode="auto">
              <a:xfrm>
                <a:off x="2634" y="818"/>
                <a:ext cx="641" cy="742"/>
              </a:xfrm>
              <a:custGeom>
                <a:avLst/>
                <a:gdLst>
                  <a:gd name="T0" fmla="*/ 641 w 641"/>
                  <a:gd name="T1" fmla="*/ 166 h 742"/>
                  <a:gd name="T2" fmla="*/ 633 w 641"/>
                  <a:gd name="T3" fmla="*/ 166 h 742"/>
                  <a:gd name="T4" fmla="*/ 577 w 641"/>
                  <a:gd name="T5" fmla="*/ 158 h 742"/>
                  <a:gd name="T6" fmla="*/ 571 w 641"/>
                  <a:gd name="T7" fmla="*/ 158 h 742"/>
                  <a:gd name="T8" fmla="*/ 543 w 641"/>
                  <a:gd name="T9" fmla="*/ 150 h 742"/>
                  <a:gd name="T10" fmla="*/ 509 w 641"/>
                  <a:gd name="T11" fmla="*/ 162 h 742"/>
                  <a:gd name="T12" fmla="*/ 499 w 641"/>
                  <a:gd name="T13" fmla="*/ 164 h 742"/>
                  <a:gd name="T14" fmla="*/ 479 w 641"/>
                  <a:gd name="T15" fmla="*/ 154 h 742"/>
                  <a:gd name="T16" fmla="*/ 447 w 641"/>
                  <a:gd name="T17" fmla="*/ 136 h 742"/>
                  <a:gd name="T18" fmla="*/ 415 w 641"/>
                  <a:gd name="T19" fmla="*/ 118 h 742"/>
                  <a:gd name="T20" fmla="*/ 375 w 641"/>
                  <a:gd name="T21" fmla="*/ 96 h 742"/>
                  <a:gd name="T22" fmla="*/ 323 w 641"/>
                  <a:gd name="T23" fmla="*/ 100 h 742"/>
                  <a:gd name="T24" fmla="*/ 307 w 641"/>
                  <a:gd name="T25" fmla="*/ 102 h 742"/>
                  <a:gd name="T26" fmla="*/ 295 w 641"/>
                  <a:gd name="T27" fmla="*/ 98 h 742"/>
                  <a:gd name="T28" fmla="*/ 291 w 641"/>
                  <a:gd name="T29" fmla="*/ 94 h 742"/>
                  <a:gd name="T30" fmla="*/ 255 w 641"/>
                  <a:gd name="T31" fmla="*/ 84 h 742"/>
                  <a:gd name="T32" fmla="*/ 243 w 641"/>
                  <a:gd name="T33" fmla="*/ 86 h 742"/>
                  <a:gd name="T34" fmla="*/ 241 w 641"/>
                  <a:gd name="T35" fmla="*/ 84 h 742"/>
                  <a:gd name="T36" fmla="*/ 227 w 641"/>
                  <a:gd name="T37" fmla="*/ 86 h 742"/>
                  <a:gd name="T38" fmla="*/ 213 w 641"/>
                  <a:gd name="T39" fmla="*/ 52 h 742"/>
                  <a:gd name="T40" fmla="*/ 193 w 641"/>
                  <a:gd name="T41" fmla="*/ 2 h 742"/>
                  <a:gd name="T42" fmla="*/ 175 w 641"/>
                  <a:gd name="T43" fmla="*/ 54 h 742"/>
                  <a:gd name="T44" fmla="*/ 10 w 641"/>
                  <a:gd name="T45" fmla="*/ 90 h 742"/>
                  <a:gd name="T46" fmla="*/ 6 w 641"/>
                  <a:gd name="T47" fmla="*/ 154 h 742"/>
                  <a:gd name="T48" fmla="*/ 32 w 641"/>
                  <a:gd name="T49" fmla="*/ 308 h 742"/>
                  <a:gd name="T50" fmla="*/ 30 w 641"/>
                  <a:gd name="T51" fmla="*/ 344 h 742"/>
                  <a:gd name="T52" fmla="*/ 48 w 641"/>
                  <a:gd name="T53" fmla="*/ 386 h 742"/>
                  <a:gd name="T54" fmla="*/ 48 w 641"/>
                  <a:gd name="T55" fmla="*/ 446 h 742"/>
                  <a:gd name="T56" fmla="*/ 26 w 641"/>
                  <a:gd name="T57" fmla="*/ 470 h 742"/>
                  <a:gd name="T58" fmla="*/ 38 w 641"/>
                  <a:gd name="T59" fmla="*/ 500 h 742"/>
                  <a:gd name="T60" fmla="*/ 57 w 641"/>
                  <a:gd name="T61" fmla="*/ 514 h 742"/>
                  <a:gd name="T62" fmla="*/ 535 w 641"/>
                  <a:gd name="T63" fmla="*/ 736 h 742"/>
                  <a:gd name="T64" fmla="*/ 521 w 641"/>
                  <a:gd name="T65" fmla="*/ 684 h 742"/>
                  <a:gd name="T66" fmla="*/ 471 w 641"/>
                  <a:gd name="T67" fmla="*/ 640 h 742"/>
                  <a:gd name="T68" fmla="*/ 437 w 641"/>
                  <a:gd name="T69" fmla="*/ 612 h 742"/>
                  <a:gd name="T70" fmla="*/ 413 w 641"/>
                  <a:gd name="T71" fmla="*/ 600 h 742"/>
                  <a:gd name="T72" fmla="*/ 385 w 641"/>
                  <a:gd name="T73" fmla="*/ 582 h 742"/>
                  <a:gd name="T74" fmla="*/ 385 w 641"/>
                  <a:gd name="T75" fmla="*/ 542 h 742"/>
                  <a:gd name="T76" fmla="*/ 387 w 641"/>
                  <a:gd name="T77" fmla="*/ 514 h 742"/>
                  <a:gd name="T78" fmla="*/ 387 w 641"/>
                  <a:gd name="T79" fmla="*/ 480 h 742"/>
                  <a:gd name="T80" fmla="*/ 375 w 641"/>
                  <a:gd name="T81" fmla="*/ 462 h 742"/>
                  <a:gd name="T82" fmla="*/ 391 w 641"/>
                  <a:gd name="T83" fmla="*/ 436 h 742"/>
                  <a:gd name="T84" fmla="*/ 427 w 641"/>
                  <a:gd name="T85" fmla="*/ 412 h 742"/>
                  <a:gd name="T86" fmla="*/ 431 w 641"/>
                  <a:gd name="T87" fmla="*/ 340 h 742"/>
                  <a:gd name="T88" fmla="*/ 443 w 641"/>
                  <a:gd name="T89" fmla="*/ 336 h 742"/>
                  <a:gd name="T90" fmla="*/ 607 w 641"/>
                  <a:gd name="T91" fmla="*/ 200 h 7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1" h="742">
                    <a:moveTo>
                      <a:pt x="607" y="200"/>
                    </a:moveTo>
                    <a:lnTo>
                      <a:pt x="641" y="166"/>
                    </a:lnTo>
                    <a:lnTo>
                      <a:pt x="633" y="166"/>
                    </a:lnTo>
                    <a:lnTo>
                      <a:pt x="611" y="158"/>
                    </a:lnTo>
                    <a:lnTo>
                      <a:pt x="577" y="158"/>
                    </a:lnTo>
                    <a:lnTo>
                      <a:pt x="571" y="158"/>
                    </a:lnTo>
                    <a:lnTo>
                      <a:pt x="543" y="150"/>
                    </a:lnTo>
                    <a:lnTo>
                      <a:pt x="529" y="150"/>
                    </a:lnTo>
                    <a:lnTo>
                      <a:pt x="509" y="162"/>
                    </a:lnTo>
                    <a:lnTo>
                      <a:pt x="499" y="164"/>
                    </a:lnTo>
                    <a:lnTo>
                      <a:pt x="479" y="154"/>
                    </a:lnTo>
                    <a:lnTo>
                      <a:pt x="467" y="140"/>
                    </a:lnTo>
                    <a:lnTo>
                      <a:pt x="447" y="136"/>
                    </a:lnTo>
                    <a:lnTo>
                      <a:pt x="437" y="126"/>
                    </a:lnTo>
                    <a:lnTo>
                      <a:pt x="415" y="118"/>
                    </a:lnTo>
                    <a:lnTo>
                      <a:pt x="405" y="108"/>
                    </a:lnTo>
                    <a:lnTo>
                      <a:pt x="375" y="96"/>
                    </a:lnTo>
                    <a:lnTo>
                      <a:pt x="335" y="92"/>
                    </a:lnTo>
                    <a:lnTo>
                      <a:pt x="323" y="100"/>
                    </a:lnTo>
                    <a:lnTo>
                      <a:pt x="307" y="102"/>
                    </a:lnTo>
                    <a:lnTo>
                      <a:pt x="295" y="98"/>
                    </a:lnTo>
                    <a:lnTo>
                      <a:pt x="295" y="96"/>
                    </a:lnTo>
                    <a:lnTo>
                      <a:pt x="291" y="94"/>
                    </a:lnTo>
                    <a:lnTo>
                      <a:pt x="265" y="84"/>
                    </a:lnTo>
                    <a:lnTo>
                      <a:pt x="255" y="84"/>
                    </a:lnTo>
                    <a:lnTo>
                      <a:pt x="243" y="86"/>
                    </a:lnTo>
                    <a:lnTo>
                      <a:pt x="241" y="84"/>
                    </a:lnTo>
                    <a:lnTo>
                      <a:pt x="229" y="86"/>
                    </a:lnTo>
                    <a:lnTo>
                      <a:pt x="227" y="86"/>
                    </a:lnTo>
                    <a:lnTo>
                      <a:pt x="213" y="52"/>
                    </a:lnTo>
                    <a:lnTo>
                      <a:pt x="211" y="50"/>
                    </a:lnTo>
                    <a:lnTo>
                      <a:pt x="193" y="2"/>
                    </a:lnTo>
                    <a:lnTo>
                      <a:pt x="175" y="0"/>
                    </a:lnTo>
                    <a:lnTo>
                      <a:pt x="175" y="54"/>
                    </a:lnTo>
                    <a:lnTo>
                      <a:pt x="0" y="52"/>
                    </a:lnTo>
                    <a:lnTo>
                      <a:pt x="10" y="90"/>
                    </a:lnTo>
                    <a:lnTo>
                      <a:pt x="6" y="104"/>
                    </a:lnTo>
                    <a:lnTo>
                      <a:pt x="6" y="154"/>
                    </a:lnTo>
                    <a:lnTo>
                      <a:pt x="28" y="224"/>
                    </a:lnTo>
                    <a:lnTo>
                      <a:pt x="32" y="308"/>
                    </a:lnTo>
                    <a:lnTo>
                      <a:pt x="36" y="310"/>
                    </a:lnTo>
                    <a:lnTo>
                      <a:pt x="30" y="344"/>
                    </a:lnTo>
                    <a:lnTo>
                      <a:pt x="38" y="370"/>
                    </a:lnTo>
                    <a:lnTo>
                      <a:pt x="48" y="386"/>
                    </a:lnTo>
                    <a:lnTo>
                      <a:pt x="50" y="434"/>
                    </a:lnTo>
                    <a:lnTo>
                      <a:pt x="48" y="446"/>
                    </a:lnTo>
                    <a:lnTo>
                      <a:pt x="42" y="458"/>
                    </a:lnTo>
                    <a:lnTo>
                      <a:pt x="26" y="470"/>
                    </a:lnTo>
                    <a:lnTo>
                      <a:pt x="24" y="476"/>
                    </a:lnTo>
                    <a:lnTo>
                      <a:pt x="38" y="500"/>
                    </a:lnTo>
                    <a:lnTo>
                      <a:pt x="52" y="504"/>
                    </a:lnTo>
                    <a:lnTo>
                      <a:pt x="57" y="514"/>
                    </a:lnTo>
                    <a:lnTo>
                      <a:pt x="56" y="742"/>
                    </a:lnTo>
                    <a:lnTo>
                      <a:pt x="535" y="736"/>
                    </a:lnTo>
                    <a:lnTo>
                      <a:pt x="529" y="700"/>
                    </a:lnTo>
                    <a:lnTo>
                      <a:pt x="521" y="684"/>
                    </a:lnTo>
                    <a:lnTo>
                      <a:pt x="477" y="656"/>
                    </a:lnTo>
                    <a:lnTo>
                      <a:pt x="471" y="640"/>
                    </a:lnTo>
                    <a:lnTo>
                      <a:pt x="453" y="620"/>
                    </a:lnTo>
                    <a:lnTo>
                      <a:pt x="437" y="612"/>
                    </a:lnTo>
                    <a:lnTo>
                      <a:pt x="423" y="614"/>
                    </a:lnTo>
                    <a:lnTo>
                      <a:pt x="413" y="600"/>
                    </a:lnTo>
                    <a:lnTo>
                      <a:pt x="393" y="594"/>
                    </a:lnTo>
                    <a:lnTo>
                      <a:pt x="385" y="582"/>
                    </a:lnTo>
                    <a:lnTo>
                      <a:pt x="389" y="560"/>
                    </a:lnTo>
                    <a:lnTo>
                      <a:pt x="385" y="542"/>
                    </a:lnTo>
                    <a:lnTo>
                      <a:pt x="389" y="536"/>
                    </a:lnTo>
                    <a:lnTo>
                      <a:pt x="387" y="514"/>
                    </a:lnTo>
                    <a:lnTo>
                      <a:pt x="397" y="498"/>
                    </a:lnTo>
                    <a:lnTo>
                      <a:pt x="387" y="480"/>
                    </a:lnTo>
                    <a:lnTo>
                      <a:pt x="375" y="478"/>
                    </a:lnTo>
                    <a:lnTo>
                      <a:pt x="375" y="462"/>
                    </a:lnTo>
                    <a:lnTo>
                      <a:pt x="383" y="454"/>
                    </a:lnTo>
                    <a:lnTo>
                      <a:pt x="391" y="436"/>
                    </a:lnTo>
                    <a:lnTo>
                      <a:pt x="421" y="420"/>
                    </a:lnTo>
                    <a:lnTo>
                      <a:pt x="427" y="412"/>
                    </a:lnTo>
                    <a:lnTo>
                      <a:pt x="425" y="340"/>
                    </a:lnTo>
                    <a:lnTo>
                      <a:pt x="431" y="340"/>
                    </a:lnTo>
                    <a:lnTo>
                      <a:pt x="435" y="330"/>
                    </a:lnTo>
                    <a:lnTo>
                      <a:pt x="443" y="336"/>
                    </a:lnTo>
                    <a:lnTo>
                      <a:pt x="577" y="212"/>
                    </a:lnTo>
                    <a:lnTo>
                      <a:pt x="607" y="20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7" name="Freeform 243">
                <a:extLst>
                  <a:ext uri="{FF2B5EF4-FFF2-40B4-BE49-F238E27FC236}">
                    <a16:creationId xmlns:a16="http://schemas.microsoft.com/office/drawing/2014/main" id="{07F026F4-C3C4-346C-1B1E-B56254409AD9}"/>
                  </a:ext>
                </a:extLst>
              </p:cNvPr>
              <p:cNvSpPr>
                <a:spLocks/>
              </p:cNvSpPr>
              <p:nvPr/>
            </p:nvSpPr>
            <p:spPr bwMode="auto">
              <a:xfrm>
                <a:off x="3223" y="1036"/>
                <a:ext cx="574" cy="296"/>
              </a:xfrm>
              <a:custGeom>
                <a:avLst/>
                <a:gdLst>
                  <a:gd name="T0" fmla="*/ 330 w 574"/>
                  <a:gd name="T1" fmla="*/ 206 h 296"/>
                  <a:gd name="T2" fmla="*/ 342 w 574"/>
                  <a:gd name="T3" fmla="*/ 226 h 296"/>
                  <a:gd name="T4" fmla="*/ 376 w 574"/>
                  <a:gd name="T5" fmla="*/ 192 h 296"/>
                  <a:gd name="T6" fmla="*/ 432 w 574"/>
                  <a:gd name="T7" fmla="*/ 162 h 296"/>
                  <a:gd name="T8" fmla="*/ 494 w 574"/>
                  <a:gd name="T9" fmla="*/ 168 h 296"/>
                  <a:gd name="T10" fmla="*/ 514 w 574"/>
                  <a:gd name="T11" fmla="*/ 176 h 296"/>
                  <a:gd name="T12" fmla="*/ 518 w 574"/>
                  <a:gd name="T13" fmla="*/ 156 h 296"/>
                  <a:gd name="T14" fmla="*/ 534 w 574"/>
                  <a:gd name="T15" fmla="*/ 168 h 296"/>
                  <a:gd name="T16" fmla="*/ 574 w 574"/>
                  <a:gd name="T17" fmla="*/ 156 h 296"/>
                  <a:gd name="T18" fmla="*/ 562 w 574"/>
                  <a:gd name="T19" fmla="*/ 146 h 296"/>
                  <a:gd name="T20" fmla="*/ 546 w 574"/>
                  <a:gd name="T21" fmla="*/ 134 h 296"/>
                  <a:gd name="T22" fmla="*/ 538 w 574"/>
                  <a:gd name="T23" fmla="*/ 108 h 296"/>
                  <a:gd name="T24" fmla="*/ 532 w 574"/>
                  <a:gd name="T25" fmla="*/ 96 h 296"/>
                  <a:gd name="T26" fmla="*/ 496 w 574"/>
                  <a:gd name="T27" fmla="*/ 102 h 296"/>
                  <a:gd name="T28" fmla="*/ 468 w 574"/>
                  <a:gd name="T29" fmla="*/ 78 h 296"/>
                  <a:gd name="T30" fmla="*/ 450 w 574"/>
                  <a:gd name="T31" fmla="*/ 70 h 296"/>
                  <a:gd name="T32" fmla="*/ 372 w 574"/>
                  <a:gd name="T33" fmla="*/ 88 h 296"/>
                  <a:gd name="T34" fmla="*/ 334 w 574"/>
                  <a:gd name="T35" fmla="*/ 118 h 296"/>
                  <a:gd name="T36" fmla="*/ 288 w 574"/>
                  <a:gd name="T37" fmla="*/ 118 h 296"/>
                  <a:gd name="T38" fmla="*/ 242 w 574"/>
                  <a:gd name="T39" fmla="*/ 90 h 296"/>
                  <a:gd name="T40" fmla="*/ 188 w 574"/>
                  <a:gd name="T41" fmla="*/ 84 h 296"/>
                  <a:gd name="T42" fmla="*/ 168 w 574"/>
                  <a:gd name="T43" fmla="*/ 94 h 296"/>
                  <a:gd name="T44" fmla="*/ 174 w 574"/>
                  <a:gd name="T45" fmla="*/ 58 h 296"/>
                  <a:gd name="T46" fmla="*/ 222 w 574"/>
                  <a:gd name="T47" fmla="*/ 8 h 296"/>
                  <a:gd name="T48" fmla="*/ 202 w 574"/>
                  <a:gd name="T49" fmla="*/ 2 h 296"/>
                  <a:gd name="T50" fmla="*/ 50 w 574"/>
                  <a:gd name="T51" fmla="*/ 100 h 296"/>
                  <a:gd name="T52" fmla="*/ 0 w 574"/>
                  <a:gd name="T53" fmla="*/ 126 h 296"/>
                  <a:gd name="T54" fmla="*/ 8 w 574"/>
                  <a:gd name="T55" fmla="*/ 128 h 296"/>
                  <a:gd name="T56" fmla="*/ 28 w 574"/>
                  <a:gd name="T57" fmla="*/ 156 h 296"/>
                  <a:gd name="T58" fmla="*/ 170 w 574"/>
                  <a:gd name="T59" fmla="*/ 186 h 296"/>
                  <a:gd name="T60" fmla="*/ 210 w 574"/>
                  <a:gd name="T61" fmla="*/ 202 h 296"/>
                  <a:gd name="T62" fmla="*/ 228 w 574"/>
                  <a:gd name="T63" fmla="*/ 216 h 296"/>
                  <a:gd name="T64" fmla="*/ 236 w 574"/>
                  <a:gd name="T65" fmla="*/ 228 h 296"/>
                  <a:gd name="T66" fmla="*/ 236 w 574"/>
                  <a:gd name="T67" fmla="*/ 240 h 296"/>
                  <a:gd name="T68" fmla="*/ 234 w 574"/>
                  <a:gd name="T69" fmla="*/ 256 h 296"/>
                  <a:gd name="T70" fmla="*/ 252 w 574"/>
                  <a:gd name="T71" fmla="*/ 262 h 296"/>
                  <a:gd name="T72" fmla="*/ 248 w 574"/>
                  <a:gd name="T73" fmla="*/ 286 h 296"/>
                  <a:gd name="T74" fmla="*/ 260 w 574"/>
                  <a:gd name="T75" fmla="*/ 296 h 296"/>
                  <a:gd name="T76" fmla="*/ 312 w 574"/>
                  <a:gd name="T77" fmla="*/ 212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4" h="296">
                    <a:moveTo>
                      <a:pt x="318" y="212"/>
                    </a:moveTo>
                    <a:lnTo>
                      <a:pt x="330" y="206"/>
                    </a:lnTo>
                    <a:lnTo>
                      <a:pt x="340" y="194"/>
                    </a:lnTo>
                    <a:lnTo>
                      <a:pt x="342" y="226"/>
                    </a:lnTo>
                    <a:lnTo>
                      <a:pt x="350" y="224"/>
                    </a:lnTo>
                    <a:lnTo>
                      <a:pt x="376" y="192"/>
                    </a:lnTo>
                    <a:lnTo>
                      <a:pt x="422" y="176"/>
                    </a:lnTo>
                    <a:lnTo>
                      <a:pt x="432" y="162"/>
                    </a:lnTo>
                    <a:lnTo>
                      <a:pt x="452" y="156"/>
                    </a:lnTo>
                    <a:lnTo>
                      <a:pt x="494" y="168"/>
                    </a:lnTo>
                    <a:lnTo>
                      <a:pt x="502" y="176"/>
                    </a:lnTo>
                    <a:lnTo>
                      <a:pt x="514" y="176"/>
                    </a:lnTo>
                    <a:lnTo>
                      <a:pt x="514" y="164"/>
                    </a:lnTo>
                    <a:lnTo>
                      <a:pt x="518" y="156"/>
                    </a:lnTo>
                    <a:lnTo>
                      <a:pt x="526" y="160"/>
                    </a:lnTo>
                    <a:lnTo>
                      <a:pt x="534" y="168"/>
                    </a:lnTo>
                    <a:lnTo>
                      <a:pt x="574" y="156"/>
                    </a:lnTo>
                    <a:lnTo>
                      <a:pt x="572" y="150"/>
                    </a:lnTo>
                    <a:lnTo>
                      <a:pt x="562" y="146"/>
                    </a:lnTo>
                    <a:lnTo>
                      <a:pt x="556" y="138"/>
                    </a:lnTo>
                    <a:lnTo>
                      <a:pt x="546" y="134"/>
                    </a:lnTo>
                    <a:lnTo>
                      <a:pt x="542" y="116"/>
                    </a:lnTo>
                    <a:lnTo>
                      <a:pt x="538" y="108"/>
                    </a:lnTo>
                    <a:lnTo>
                      <a:pt x="536" y="100"/>
                    </a:lnTo>
                    <a:lnTo>
                      <a:pt x="532" y="96"/>
                    </a:lnTo>
                    <a:lnTo>
                      <a:pt x="530" y="96"/>
                    </a:lnTo>
                    <a:lnTo>
                      <a:pt x="496" y="102"/>
                    </a:lnTo>
                    <a:lnTo>
                      <a:pt x="470" y="96"/>
                    </a:lnTo>
                    <a:lnTo>
                      <a:pt x="468" y="78"/>
                    </a:lnTo>
                    <a:lnTo>
                      <a:pt x="462" y="70"/>
                    </a:lnTo>
                    <a:lnTo>
                      <a:pt x="450" y="70"/>
                    </a:lnTo>
                    <a:lnTo>
                      <a:pt x="434" y="80"/>
                    </a:lnTo>
                    <a:lnTo>
                      <a:pt x="372" y="88"/>
                    </a:lnTo>
                    <a:lnTo>
                      <a:pt x="344" y="106"/>
                    </a:lnTo>
                    <a:lnTo>
                      <a:pt x="334" y="118"/>
                    </a:lnTo>
                    <a:lnTo>
                      <a:pt x="326" y="122"/>
                    </a:lnTo>
                    <a:lnTo>
                      <a:pt x="288" y="118"/>
                    </a:lnTo>
                    <a:lnTo>
                      <a:pt x="272" y="122"/>
                    </a:lnTo>
                    <a:lnTo>
                      <a:pt x="242" y="90"/>
                    </a:lnTo>
                    <a:lnTo>
                      <a:pt x="212" y="76"/>
                    </a:lnTo>
                    <a:lnTo>
                      <a:pt x="188" y="84"/>
                    </a:lnTo>
                    <a:lnTo>
                      <a:pt x="180" y="82"/>
                    </a:lnTo>
                    <a:lnTo>
                      <a:pt x="168" y="94"/>
                    </a:lnTo>
                    <a:lnTo>
                      <a:pt x="168" y="70"/>
                    </a:lnTo>
                    <a:lnTo>
                      <a:pt x="174" y="58"/>
                    </a:lnTo>
                    <a:lnTo>
                      <a:pt x="184" y="52"/>
                    </a:lnTo>
                    <a:lnTo>
                      <a:pt x="222" y="8"/>
                    </a:lnTo>
                    <a:lnTo>
                      <a:pt x="222" y="0"/>
                    </a:lnTo>
                    <a:lnTo>
                      <a:pt x="202" y="2"/>
                    </a:lnTo>
                    <a:lnTo>
                      <a:pt x="94" y="86"/>
                    </a:lnTo>
                    <a:lnTo>
                      <a:pt x="50" y="100"/>
                    </a:lnTo>
                    <a:lnTo>
                      <a:pt x="22" y="122"/>
                    </a:lnTo>
                    <a:lnTo>
                      <a:pt x="0" y="126"/>
                    </a:lnTo>
                    <a:lnTo>
                      <a:pt x="2" y="130"/>
                    </a:lnTo>
                    <a:lnTo>
                      <a:pt x="8" y="128"/>
                    </a:lnTo>
                    <a:lnTo>
                      <a:pt x="18" y="134"/>
                    </a:lnTo>
                    <a:lnTo>
                      <a:pt x="28" y="156"/>
                    </a:lnTo>
                    <a:lnTo>
                      <a:pt x="160" y="190"/>
                    </a:lnTo>
                    <a:lnTo>
                      <a:pt x="170" y="186"/>
                    </a:lnTo>
                    <a:lnTo>
                      <a:pt x="208" y="196"/>
                    </a:lnTo>
                    <a:lnTo>
                      <a:pt x="210" y="202"/>
                    </a:lnTo>
                    <a:lnTo>
                      <a:pt x="208" y="212"/>
                    </a:lnTo>
                    <a:lnTo>
                      <a:pt x="228" y="216"/>
                    </a:lnTo>
                    <a:lnTo>
                      <a:pt x="238" y="224"/>
                    </a:lnTo>
                    <a:lnTo>
                      <a:pt x="236" y="228"/>
                    </a:lnTo>
                    <a:lnTo>
                      <a:pt x="240" y="236"/>
                    </a:lnTo>
                    <a:lnTo>
                      <a:pt x="236" y="240"/>
                    </a:lnTo>
                    <a:lnTo>
                      <a:pt x="240" y="248"/>
                    </a:lnTo>
                    <a:lnTo>
                      <a:pt x="234" y="256"/>
                    </a:lnTo>
                    <a:lnTo>
                      <a:pt x="234" y="264"/>
                    </a:lnTo>
                    <a:lnTo>
                      <a:pt x="252" y="262"/>
                    </a:lnTo>
                    <a:lnTo>
                      <a:pt x="254" y="266"/>
                    </a:lnTo>
                    <a:lnTo>
                      <a:pt x="248" y="286"/>
                    </a:lnTo>
                    <a:lnTo>
                      <a:pt x="262" y="296"/>
                    </a:lnTo>
                    <a:lnTo>
                      <a:pt x="260" y="296"/>
                    </a:lnTo>
                    <a:lnTo>
                      <a:pt x="266" y="296"/>
                    </a:lnTo>
                    <a:lnTo>
                      <a:pt x="312" y="212"/>
                    </a:lnTo>
                    <a:lnTo>
                      <a:pt x="318" y="21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8" name="Freeform 244">
                <a:extLst>
                  <a:ext uri="{FF2B5EF4-FFF2-40B4-BE49-F238E27FC236}">
                    <a16:creationId xmlns:a16="http://schemas.microsoft.com/office/drawing/2014/main" id="{61B9C864-E64F-FF2F-9E8C-4349FD83892C}"/>
                  </a:ext>
                </a:extLst>
              </p:cNvPr>
              <p:cNvSpPr>
                <a:spLocks/>
              </p:cNvSpPr>
              <p:nvPr/>
            </p:nvSpPr>
            <p:spPr bwMode="auto">
              <a:xfrm>
                <a:off x="3581" y="1234"/>
                <a:ext cx="396" cy="514"/>
              </a:xfrm>
              <a:custGeom>
                <a:avLst/>
                <a:gdLst>
                  <a:gd name="T0" fmla="*/ 354 w 396"/>
                  <a:gd name="T1" fmla="*/ 450 h 514"/>
                  <a:gd name="T2" fmla="*/ 358 w 396"/>
                  <a:gd name="T3" fmla="*/ 410 h 514"/>
                  <a:gd name="T4" fmla="*/ 364 w 396"/>
                  <a:gd name="T5" fmla="*/ 388 h 514"/>
                  <a:gd name="T6" fmla="*/ 376 w 396"/>
                  <a:gd name="T7" fmla="*/ 366 h 514"/>
                  <a:gd name="T8" fmla="*/ 396 w 396"/>
                  <a:gd name="T9" fmla="*/ 302 h 514"/>
                  <a:gd name="T10" fmla="*/ 386 w 396"/>
                  <a:gd name="T11" fmla="*/ 286 h 514"/>
                  <a:gd name="T12" fmla="*/ 338 w 396"/>
                  <a:gd name="T13" fmla="*/ 184 h 514"/>
                  <a:gd name="T14" fmla="*/ 296 w 396"/>
                  <a:gd name="T15" fmla="*/ 206 h 514"/>
                  <a:gd name="T16" fmla="*/ 268 w 396"/>
                  <a:gd name="T17" fmla="*/ 248 h 514"/>
                  <a:gd name="T18" fmla="*/ 252 w 396"/>
                  <a:gd name="T19" fmla="*/ 240 h 514"/>
                  <a:gd name="T20" fmla="*/ 282 w 396"/>
                  <a:gd name="T21" fmla="*/ 184 h 514"/>
                  <a:gd name="T22" fmla="*/ 294 w 396"/>
                  <a:gd name="T23" fmla="*/ 156 h 514"/>
                  <a:gd name="T24" fmla="*/ 284 w 396"/>
                  <a:gd name="T25" fmla="*/ 96 h 514"/>
                  <a:gd name="T26" fmla="*/ 276 w 396"/>
                  <a:gd name="T27" fmla="*/ 72 h 514"/>
                  <a:gd name="T28" fmla="*/ 282 w 396"/>
                  <a:gd name="T29" fmla="*/ 64 h 514"/>
                  <a:gd name="T30" fmla="*/ 256 w 396"/>
                  <a:gd name="T31" fmla="*/ 34 h 514"/>
                  <a:gd name="T32" fmla="*/ 220 w 396"/>
                  <a:gd name="T33" fmla="*/ 22 h 514"/>
                  <a:gd name="T34" fmla="*/ 190 w 396"/>
                  <a:gd name="T35" fmla="*/ 4 h 514"/>
                  <a:gd name="T36" fmla="*/ 170 w 396"/>
                  <a:gd name="T37" fmla="*/ 6 h 514"/>
                  <a:gd name="T38" fmla="*/ 148 w 396"/>
                  <a:gd name="T39" fmla="*/ 0 h 514"/>
                  <a:gd name="T40" fmla="*/ 122 w 396"/>
                  <a:gd name="T41" fmla="*/ 14 h 514"/>
                  <a:gd name="T42" fmla="*/ 134 w 396"/>
                  <a:gd name="T43" fmla="*/ 42 h 514"/>
                  <a:gd name="T44" fmla="*/ 98 w 396"/>
                  <a:gd name="T45" fmla="*/ 62 h 514"/>
                  <a:gd name="T46" fmla="*/ 90 w 396"/>
                  <a:gd name="T47" fmla="*/ 106 h 514"/>
                  <a:gd name="T48" fmla="*/ 82 w 396"/>
                  <a:gd name="T49" fmla="*/ 112 h 514"/>
                  <a:gd name="T50" fmla="*/ 74 w 396"/>
                  <a:gd name="T51" fmla="*/ 82 h 514"/>
                  <a:gd name="T52" fmla="*/ 58 w 396"/>
                  <a:gd name="T53" fmla="*/ 98 h 514"/>
                  <a:gd name="T54" fmla="*/ 36 w 396"/>
                  <a:gd name="T55" fmla="*/ 130 h 514"/>
                  <a:gd name="T56" fmla="*/ 28 w 396"/>
                  <a:gd name="T57" fmla="*/ 190 h 514"/>
                  <a:gd name="T58" fmla="*/ 22 w 396"/>
                  <a:gd name="T59" fmla="*/ 204 h 514"/>
                  <a:gd name="T60" fmla="*/ 48 w 396"/>
                  <a:gd name="T61" fmla="*/ 342 h 514"/>
                  <a:gd name="T62" fmla="*/ 22 w 396"/>
                  <a:gd name="T63" fmla="*/ 498 h 514"/>
                  <a:gd name="T64" fmla="*/ 198 w 396"/>
                  <a:gd name="T65" fmla="*/ 496 h 514"/>
                  <a:gd name="T66" fmla="*/ 328 w 396"/>
                  <a:gd name="T67" fmla="*/ 488 h 514"/>
                  <a:gd name="T68" fmla="*/ 354 w 396"/>
                  <a:gd name="T69" fmla="*/ 450 h 5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514">
                    <a:moveTo>
                      <a:pt x="354" y="450"/>
                    </a:moveTo>
                    <a:lnTo>
                      <a:pt x="354" y="450"/>
                    </a:lnTo>
                    <a:lnTo>
                      <a:pt x="352" y="430"/>
                    </a:lnTo>
                    <a:lnTo>
                      <a:pt x="358" y="410"/>
                    </a:lnTo>
                    <a:lnTo>
                      <a:pt x="366" y="398"/>
                    </a:lnTo>
                    <a:lnTo>
                      <a:pt x="364" y="388"/>
                    </a:lnTo>
                    <a:lnTo>
                      <a:pt x="366" y="378"/>
                    </a:lnTo>
                    <a:lnTo>
                      <a:pt x="376" y="366"/>
                    </a:lnTo>
                    <a:lnTo>
                      <a:pt x="396" y="364"/>
                    </a:lnTo>
                    <a:lnTo>
                      <a:pt x="396" y="302"/>
                    </a:lnTo>
                    <a:lnTo>
                      <a:pt x="392" y="296"/>
                    </a:lnTo>
                    <a:lnTo>
                      <a:pt x="386" y="286"/>
                    </a:lnTo>
                    <a:lnTo>
                      <a:pt x="372" y="232"/>
                    </a:lnTo>
                    <a:lnTo>
                      <a:pt x="338" y="184"/>
                    </a:lnTo>
                    <a:lnTo>
                      <a:pt x="298" y="202"/>
                    </a:lnTo>
                    <a:lnTo>
                      <a:pt x="296" y="206"/>
                    </a:lnTo>
                    <a:lnTo>
                      <a:pt x="288" y="234"/>
                    </a:lnTo>
                    <a:lnTo>
                      <a:pt x="268" y="248"/>
                    </a:lnTo>
                    <a:lnTo>
                      <a:pt x="256" y="246"/>
                    </a:lnTo>
                    <a:lnTo>
                      <a:pt x="252" y="240"/>
                    </a:lnTo>
                    <a:lnTo>
                      <a:pt x="260" y="206"/>
                    </a:lnTo>
                    <a:lnTo>
                      <a:pt x="282" y="184"/>
                    </a:lnTo>
                    <a:lnTo>
                      <a:pt x="286" y="168"/>
                    </a:lnTo>
                    <a:lnTo>
                      <a:pt x="294" y="156"/>
                    </a:lnTo>
                    <a:lnTo>
                      <a:pt x="298" y="146"/>
                    </a:lnTo>
                    <a:lnTo>
                      <a:pt x="284" y="96"/>
                    </a:lnTo>
                    <a:lnTo>
                      <a:pt x="278" y="84"/>
                    </a:lnTo>
                    <a:lnTo>
                      <a:pt x="276" y="72"/>
                    </a:lnTo>
                    <a:lnTo>
                      <a:pt x="280" y="64"/>
                    </a:lnTo>
                    <a:lnTo>
                      <a:pt x="282" y="64"/>
                    </a:lnTo>
                    <a:lnTo>
                      <a:pt x="268" y="44"/>
                    </a:lnTo>
                    <a:lnTo>
                      <a:pt x="256" y="34"/>
                    </a:lnTo>
                    <a:lnTo>
                      <a:pt x="230" y="28"/>
                    </a:lnTo>
                    <a:lnTo>
                      <a:pt x="220" y="22"/>
                    </a:lnTo>
                    <a:lnTo>
                      <a:pt x="212" y="20"/>
                    </a:lnTo>
                    <a:lnTo>
                      <a:pt x="190" y="4"/>
                    </a:lnTo>
                    <a:lnTo>
                      <a:pt x="180" y="2"/>
                    </a:lnTo>
                    <a:lnTo>
                      <a:pt x="170" y="6"/>
                    </a:lnTo>
                    <a:lnTo>
                      <a:pt x="166" y="2"/>
                    </a:lnTo>
                    <a:lnTo>
                      <a:pt x="148" y="0"/>
                    </a:lnTo>
                    <a:lnTo>
                      <a:pt x="130" y="2"/>
                    </a:lnTo>
                    <a:lnTo>
                      <a:pt x="122" y="14"/>
                    </a:lnTo>
                    <a:lnTo>
                      <a:pt x="126" y="32"/>
                    </a:lnTo>
                    <a:lnTo>
                      <a:pt x="134" y="42"/>
                    </a:lnTo>
                    <a:lnTo>
                      <a:pt x="132" y="46"/>
                    </a:lnTo>
                    <a:lnTo>
                      <a:pt x="98" y="62"/>
                    </a:lnTo>
                    <a:lnTo>
                      <a:pt x="98" y="104"/>
                    </a:lnTo>
                    <a:lnTo>
                      <a:pt x="90" y="106"/>
                    </a:lnTo>
                    <a:lnTo>
                      <a:pt x="84" y="118"/>
                    </a:lnTo>
                    <a:lnTo>
                      <a:pt x="82" y="112"/>
                    </a:lnTo>
                    <a:lnTo>
                      <a:pt x="78" y="90"/>
                    </a:lnTo>
                    <a:lnTo>
                      <a:pt x="74" y="82"/>
                    </a:lnTo>
                    <a:lnTo>
                      <a:pt x="66" y="88"/>
                    </a:lnTo>
                    <a:lnTo>
                      <a:pt x="58" y="98"/>
                    </a:lnTo>
                    <a:lnTo>
                      <a:pt x="38" y="114"/>
                    </a:lnTo>
                    <a:lnTo>
                      <a:pt x="36" y="130"/>
                    </a:lnTo>
                    <a:lnTo>
                      <a:pt x="28" y="142"/>
                    </a:lnTo>
                    <a:lnTo>
                      <a:pt x="28" y="190"/>
                    </a:lnTo>
                    <a:lnTo>
                      <a:pt x="30" y="196"/>
                    </a:lnTo>
                    <a:lnTo>
                      <a:pt x="22" y="204"/>
                    </a:lnTo>
                    <a:lnTo>
                      <a:pt x="14" y="272"/>
                    </a:lnTo>
                    <a:lnTo>
                      <a:pt x="48" y="342"/>
                    </a:lnTo>
                    <a:lnTo>
                      <a:pt x="50" y="400"/>
                    </a:lnTo>
                    <a:lnTo>
                      <a:pt x="22" y="498"/>
                    </a:lnTo>
                    <a:lnTo>
                      <a:pt x="0" y="514"/>
                    </a:lnTo>
                    <a:lnTo>
                      <a:pt x="198" y="496"/>
                    </a:lnTo>
                    <a:lnTo>
                      <a:pt x="198" y="504"/>
                    </a:lnTo>
                    <a:lnTo>
                      <a:pt x="328" y="488"/>
                    </a:lnTo>
                    <a:lnTo>
                      <a:pt x="354" y="45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 name="Freeform 245">
                <a:extLst>
                  <a:ext uri="{FF2B5EF4-FFF2-40B4-BE49-F238E27FC236}">
                    <a16:creationId xmlns:a16="http://schemas.microsoft.com/office/drawing/2014/main" id="{47E09873-F84E-B49F-9128-0B7422E5CFFF}"/>
                  </a:ext>
                </a:extLst>
              </p:cNvPr>
              <p:cNvSpPr>
                <a:spLocks/>
              </p:cNvSpPr>
              <p:nvPr/>
            </p:nvSpPr>
            <p:spPr bwMode="auto">
              <a:xfrm>
                <a:off x="4821" y="1484"/>
                <a:ext cx="172" cy="166"/>
              </a:xfrm>
              <a:custGeom>
                <a:avLst/>
                <a:gdLst>
                  <a:gd name="T0" fmla="*/ 14 w 172"/>
                  <a:gd name="T1" fmla="*/ 166 h 166"/>
                  <a:gd name="T2" fmla="*/ 68 w 172"/>
                  <a:gd name="T3" fmla="*/ 134 h 166"/>
                  <a:gd name="T4" fmla="*/ 72 w 172"/>
                  <a:gd name="T5" fmla="*/ 122 h 166"/>
                  <a:gd name="T6" fmla="*/ 84 w 172"/>
                  <a:gd name="T7" fmla="*/ 112 h 166"/>
                  <a:gd name="T8" fmla="*/ 108 w 172"/>
                  <a:gd name="T9" fmla="*/ 112 h 166"/>
                  <a:gd name="T10" fmla="*/ 172 w 172"/>
                  <a:gd name="T11" fmla="*/ 88 h 166"/>
                  <a:gd name="T12" fmla="*/ 170 w 172"/>
                  <a:gd name="T13" fmla="*/ 78 h 166"/>
                  <a:gd name="T14" fmla="*/ 172 w 172"/>
                  <a:gd name="T15" fmla="*/ 76 h 166"/>
                  <a:gd name="T16" fmla="*/ 154 w 172"/>
                  <a:gd name="T17" fmla="*/ 0 h 166"/>
                  <a:gd name="T18" fmla="*/ 68 w 172"/>
                  <a:gd name="T19" fmla="*/ 20 h 166"/>
                  <a:gd name="T20" fmla="*/ 66 w 172"/>
                  <a:gd name="T21" fmla="*/ 26 h 166"/>
                  <a:gd name="T22" fmla="*/ 62 w 172"/>
                  <a:gd name="T23" fmla="*/ 22 h 166"/>
                  <a:gd name="T24" fmla="*/ 0 w 172"/>
                  <a:gd name="T25" fmla="*/ 36 h 166"/>
                  <a:gd name="T26" fmla="*/ 14 w 172"/>
                  <a:gd name="T27" fmla="*/ 128 h 166"/>
                  <a:gd name="T28" fmla="*/ 24 w 172"/>
                  <a:gd name="T29" fmla="*/ 138 h 166"/>
                  <a:gd name="T30" fmla="*/ 4 w 172"/>
                  <a:gd name="T31" fmla="*/ 156 h 166"/>
                  <a:gd name="T32" fmla="*/ 14 w 172"/>
                  <a:gd name="T33" fmla="*/ 166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166">
                    <a:moveTo>
                      <a:pt x="14" y="166"/>
                    </a:moveTo>
                    <a:lnTo>
                      <a:pt x="68" y="134"/>
                    </a:lnTo>
                    <a:lnTo>
                      <a:pt x="72" y="122"/>
                    </a:lnTo>
                    <a:lnTo>
                      <a:pt x="84" y="112"/>
                    </a:lnTo>
                    <a:lnTo>
                      <a:pt x="108" y="112"/>
                    </a:lnTo>
                    <a:lnTo>
                      <a:pt x="172" y="88"/>
                    </a:lnTo>
                    <a:lnTo>
                      <a:pt x="170" y="78"/>
                    </a:lnTo>
                    <a:lnTo>
                      <a:pt x="172" y="76"/>
                    </a:lnTo>
                    <a:lnTo>
                      <a:pt x="154" y="0"/>
                    </a:lnTo>
                    <a:lnTo>
                      <a:pt x="68" y="20"/>
                    </a:lnTo>
                    <a:lnTo>
                      <a:pt x="66" y="26"/>
                    </a:lnTo>
                    <a:lnTo>
                      <a:pt x="62" y="22"/>
                    </a:lnTo>
                    <a:lnTo>
                      <a:pt x="0" y="36"/>
                    </a:lnTo>
                    <a:lnTo>
                      <a:pt x="14" y="128"/>
                    </a:lnTo>
                    <a:lnTo>
                      <a:pt x="24" y="138"/>
                    </a:lnTo>
                    <a:lnTo>
                      <a:pt x="4" y="156"/>
                    </a:lnTo>
                    <a:lnTo>
                      <a:pt x="14" y="166"/>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 name="Freeform 246">
                <a:extLst>
                  <a:ext uri="{FF2B5EF4-FFF2-40B4-BE49-F238E27FC236}">
                    <a16:creationId xmlns:a16="http://schemas.microsoft.com/office/drawing/2014/main" id="{CC6E532D-44D7-8002-CC2F-3E5A475D56DD}"/>
                  </a:ext>
                </a:extLst>
              </p:cNvPr>
              <p:cNvSpPr>
                <a:spLocks/>
              </p:cNvSpPr>
              <p:nvPr/>
            </p:nvSpPr>
            <p:spPr bwMode="auto">
              <a:xfrm>
                <a:off x="4317" y="1854"/>
                <a:ext cx="456" cy="218"/>
              </a:xfrm>
              <a:custGeom>
                <a:avLst/>
                <a:gdLst>
                  <a:gd name="T0" fmla="*/ 0 w 456"/>
                  <a:gd name="T1" fmla="*/ 66 h 218"/>
                  <a:gd name="T2" fmla="*/ 10 w 456"/>
                  <a:gd name="T3" fmla="*/ 132 h 218"/>
                  <a:gd name="T4" fmla="*/ 42 w 456"/>
                  <a:gd name="T5" fmla="*/ 92 h 218"/>
                  <a:gd name="T6" fmla="*/ 56 w 456"/>
                  <a:gd name="T7" fmla="*/ 92 h 218"/>
                  <a:gd name="T8" fmla="*/ 70 w 456"/>
                  <a:gd name="T9" fmla="*/ 64 h 218"/>
                  <a:gd name="T10" fmla="*/ 74 w 456"/>
                  <a:gd name="T11" fmla="*/ 72 h 218"/>
                  <a:gd name="T12" fmla="*/ 102 w 456"/>
                  <a:gd name="T13" fmla="*/ 74 h 218"/>
                  <a:gd name="T14" fmla="*/ 102 w 456"/>
                  <a:gd name="T15" fmla="*/ 66 h 218"/>
                  <a:gd name="T16" fmla="*/ 104 w 456"/>
                  <a:gd name="T17" fmla="*/ 62 h 218"/>
                  <a:gd name="T18" fmla="*/ 126 w 456"/>
                  <a:gd name="T19" fmla="*/ 48 h 218"/>
                  <a:gd name="T20" fmla="*/ 160 w 456"/>
                  <a:gd name="T21" fmla="*/ 52 h 218"/>
                  <a:gd name="T22" fmla="*/ 158 w 456"/>
                  <a:gd name="T23" fmla="*/ 60 h 218"/>
                  <a:gd name="T24" fmla="*/ 164 w 456"/>
                  <a:gd name="T25" fmla="*/ 62 h 218"/>
                  <a:gd name="T26" fmla="*/ 170 w 456"/>
                  <a:gd name="T27" fmla="*/ 66 h 218"/>
                  <a:gd name="T28" fmla="*/ 174 w 456"/>
                  <a:gd name="T29" fmla="*/ 76 h 218"/>
                  <a:gd name="T30" fmla="*/ 194 w 456"/>
                  <a:gd name="T31" fmla="*/ 86 h 218"/>
                  <a:gd name="T32" fmla="*/ 202 w 456"/>
                  <a:gd name="T33" fmla="*/ 106 h 218"/>
                  <a:gd name="T34" fmla="*/ 228 w 456"/>
                  <a:gd name="T35" fmla="*/ 114 h 218"/>
                  <a:gd name="T36" fmla="*/ 244 w 456"/>
                  <a:gd name="T37" fmla="*/ 124 h 218"/>
                  <a:gd name="T38" fmla="*/ 254 w 456"/>
                  <a:gd name="T39" fmla="*/ 132 h 218"/>
                  <a:gd name="T40" fmla="*/ 258 w 456"/>
                  <a:gd name="T41" fmla="*/ 148 h 218"/>
                  <a:gd name="T42" fmla="*/ 250 w 456"/>
                  <a:gd name="T43" fmla="*/ 166 h 218"/>
                  <a:gd name="T44" fmla="*/ 248 w 456"/>
                  <a:gd name="T45" fmla="*/ 184 h 218"/>
                  <a:gd name="T46" fmla="*/ 266 w 456"/>
                  <a:gd name="T47" fmla="*/ 188 h 218"/>
                  <a:gd name="T48" fmla="*/ 298 w 456"/>
                  <a:gd name="T49" fmla="*/ 192 h 218"/>
                  <a:gd name="T50" fmla="*/ 320 w 456"/>
                  <a:gd name="T51" fmla="*/ 200 h 218"/>
                  <a:gd name="T52" fmla="*/ 344 w 456"/>
                  <a:gd name="T53" fmla="*/ 212 h 218"/>
                  <a:gd name="T54" fmla="*/ 316 w 456"/>
                  <a:gd name="T55" fmla="*/ 174 h 218"/>
                  <a:gd name="T56" fmla="*/ 324 w 456"/>
                  <a:gd name="T57" fmla="*/ 170 h 218"/>
                  <a:gd name="T58" fmla="*/ 308 w 456"/>
                  <a:gd name="T59" fmla="*/ 92 h 218"/>
                  <a:gd name="T60" fmla="*/ 332 w 456"/>
                  <a:gd name="T61" fmla="*/ 46 h 218"/>
                  <a:gd name="T62" fmla="*/ 344 w 456"/>
                  <a:gd name="T63" fmla="*/ 22 h 218"/>
                  <a:gd name="T64" fmla="*/ 350 w 456"/>
                  <a:gd name="T65" fmla="*/ 30 h 218"/>
                  <a:gd name="T66" fmla="*/ 346 w 456"/>
                  <a:gd name="T67" fmla="*/ 48 h 218"/>
                  <a:gd name="T68" fmla="*/ 334 w 456"/>
                  <a:gd name="T69" fmla="*/ 66 h 218"/>
                  <a:gd name="T70" fmla="*/ 340 w 456"/>
                  <a:gd name="T71" fmla="*/ 84 h 218"/>
                  <a:gd name="T72" fmla="*/ 330 w 456"/>
                  <a:gd name="T73" fmla="*/ 108 h 218"/>
                  <a:gd name="T74" fmla="*/ 344 w 456"/>
                  <a:gd name="T75" fmla="*/ 110 h 218"/>
                  <a:gd name="T76" fmla="*/ 354 w 456"/>
                  <a:gd name="T77" fmla="*/ 140 h 218"/>
                  <a:gd name="T78" fmla="*/ 344 w 456"/>
                  <a:gd name="T79" fmla="*/ 154 h 218"/>
                  <a:gd name="T80" fmla="*/ 350 w 456"/>
                  <a:gd name="T81" fmla="*/ 174 h 218"/>
                  <a:gd name="T82" fmla="*/ 378 w 456"/>
                  <a:gd name="T83" fmla="*/ 182 h 218"/>
                  <a:gd name="T84" fmla="*/ 398 w 456"/>
                  <a:gd name="T85" fmla="*/ 202 h 218"/>
                  <a:gd name="T86" fmla="*/ 406 w 456"/>
                  <a:gd name="T87" fmla="*/ 218 h 218"/>
                  <a:gd name="T88" fmla="*/ 446 w 456"/>
                  <a:gd name="T89" fmla="*/ 184 h 218"/>
                  <a:gd name="T90" fmla="*/ 456 w 456"/>
                  <a:gd name="T91" fmla="*/ 144 h 218"/>
                  <a:gd name="T92" fmla="*/ 352 w 456"/>
                  <a:gd name="T93" fmla="*/ 0 h 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6" h="218">
                    <a:moveTo>
                      <a:pt x="352" y="0"/>
                    </a:moveTo>
                    <a:lnTo>
                      <a:pt x="0" y="66"/>
                    </a:lnTo>
                    <a:lnTo>
                      <a:pt x="2" y="66"/>
                    </a:lnTo>
                    <a:lnTo>
                      <a:pt x="10" y="132"/>
                    </a:lnTo>
                    <a:lnTo>
                      <a:pt x="28" y="116"/>
                    </a:lnTo>
                    <a:lnTo>
                      <a:pt x="42" y="92"/>
                    </a:lnTo>
                    <a:lnTo>
                      <a:pt x="48" y="88"/>
                    </a:lnTo>
                    <a:lnTo>
                      <a:pt x="56" y="92"/>
                    </a:lnTo>
                    <a:lnTo>
                      <a:pt x="68" y="74"/>
                    </a:lnTo>
                    <a:lnTo>
                      <a:pt x="70" y="64"/>
                    </a:lnTo>
                    <a:lnTo>
                      <a:pt x="74" y="68"/>
                    </a:lnTo>
                    <a:lnTo>
                      <a:pt x="74" y="72"/>
                    </a:lnTo>
                    <a:lnTo>
                      <a:pt x="92" y="76"/>
                    </a:lnTo>
                    <a:lnTo>
                      <a:pt x="102" y="74"/>
                    </a:lnTo>
                    <a:lnTo>
                      <a:pt x="106" y="70"/>
                    </a:lnTo>
                    <a:lnTo>
                      <a:pt x="102" y="66"/>
                    </a:lnTo>
                    <a:lnTo>
                      <a:pt x="106" y="64"/>
                    </a:lnTo>
                    <a:lnTo>
                      <a:pt x="104" y="62"/>
                    </a:lnTo>
                    <a:lnTo>
                      <a:pt x="118" y="58"/>
                    </a:lnTo>
                    <a:lnTo>
                      <a:pt x="126" y="48"/>
                    </a:lnTo>
                    <a:lnTo>
                      <a:pt x="146" y="56"/>
                    </a:lnTo>
                    <a:lnTo>
                      <a:pt x="160" y="52"/>
                    </a:lnTo>
                    <a:lnTo>
                      <a:pt x="162" y="56"/>
                    </a:lnTo>
                    <a:lnTo>
                      <a:pt x="158" y="60"/>
                    </a:lnTo>
                    <a:lnTo>
                      <a:pt x="160" y="64"/>
                    </a:lnTo>
                    <a:lnTo>
                      <a:pt x="164" y="62"/>
                    </a:lnTo>
                    <a:lnTo>
                      <a:pt x="164" y="66"/>
                    </a:lnTo>
                    <a:lnTo>
                      <a:pt x="170" y="66"/>
                    </a:lnTo>
                    <a:lnTo>
                      <a:pt x="166" y="72"/>
                    </a:lnTo>
                    <a:lnTo>
                      <a:pt x="174" y="76"/>
                    </a:lnTo>
                    <a:lnTo>
                      <a:pt x="176" y="86"/>
                    </a:lnTo>
                    <a:lnTo>
                      <a:pt x="194" y="86"/>
                    </a:lnTo>
                    <a:lnTo>
                      <a:pt x="206" y="94"/>
                    </a:lnTo>
                    <a:lnTo>
                      <a:pt x="202" y="106"/>
                    </a:lnTo>
                    <a:lnTo>
                      <a:pt x="210" y="112"/>
                    </a:lnTo>
                    <a:lnTo>
                      <a:pt x="228" y="114"/>
                    </a:lnTo>
                    <a:lnTo>
                      <a:pt x="234" y="120"/>
                    </a:lnTo>
                    <a:lnTo>
                      <a:pt x="244" y="124"/>
                    </a:lnTo>
                    <a:lnTo>
                      <a:pt x="250" y="126"/>
                    </a:lnTo>
                    <a:lnTo>
                      <a:pt x="254" y="132"/>
                    </a:lnTo>
                    <a:lnTo>
                      <a:pt x="256" y="140"/>
                    </a:lnTo>
                    <a:lnTo>
                      <a:pt x="258" y="148"/>
                    </a:lnTo>
                    <a:lnTo>
                      <a:pt x="250" y="152"/>
                    </a:lnTo>
                    <a:lnTo>
                      <a:pt x="250" y="166"/>
                    </a:lnTo>
                    <a:lnTo>
                      <a:pt x="250" y="172"/>
                    </a:lnTo>
                    <a:lnTo>
                      <a:pt x="248" y="184"/>
                    </a:lnTo>
                    <a:lnTo>
                      <a:pt x="252" y="188"/>
                    </a:lnTo>
                    <a:lnTo>
                      <a:pt x="266" y="188"/>
                    </a:lnTo>
                    <a:lnTo>
                      <a:pt x="288" y="196"/>
                    </a:lnTo>
                    <a:lnTo>
                      <a:pt x="298" y="192"/>
                    </a:lnTo>
                    <a:lnTo>
                      <a:pt x="306" y="198"/>
                    </a:lnTo>
                    <a:lnTo>
                      <a:pt x="320" y="200"/>
                    </a:lnTo>
                    <a:lnTo>
                      <a:pt x="330" y="208"/>
                    </a:lnTo>
                    <a:lnTo>
                      <a:pt x="344" y="212"/>
                    </a:lnTo>
                    <a:lnTo>
                      <a:pt x="332" y="184"/>
                    </a:lnTo>
                    <a:lnTo>
                      <a:pt x="316" y="174"/>
                    </a:lnTo>
                    <a:lnTo>
                      <a:pt x="324" y="172"/>
                    </a:lnTo>
                    <a:lnTo>
                      <a:pt x="324" y="170"/>
                    </a:lnTo>
                    <a:lnTo>
                      <a:pt x="312" y="140"/>
                    </a:lnTo>
                    <a:lnTo>
                      <a:pt x="308" y="92"/>
                    </a:lnTo>
                    <a:lnTo>
                      <a:pt x="300" y="78"/>
                    </a:lnTo>
                    <a:lnTo>
                      <a:pt x="332" y="46"/>
                    </a:lnTo>
                    <a:lnTo>
                      <a:pt x="340" y="24"/>
                    </a:lnTo>
                    <a:lnTo>
                      <a:pt x="344" y="22"/>
                    </a:lnTo>
                    <a:lnTo>
                      <a:pt x="348" y="26"/>
                    </a:lnTo>
                    <a:lnTo>
                      <a:pt x="350" y="30"/>
                    </a:lnTo>
                    <a:lnTo>
                      <a:pt x="350" y="40"/>
                    </a:lnTo>
                    <a:lnTo>
                      <a:pt x="346" y="48"/>
                    </a:lnTo>
                    <a:lnTo>
                      <a:pt x="338" y="54"/>
                    </a:lnTo>
                    <a:lnTo>
                      <a:pt x="334" y="66"/>
                    </a:lnTo>
                    <a:lnTo>
                      <a:pt x="334" y="74"/>
                    </a:lnTo>
                    <a:lnTo>
                      <a:pt x="340" y="84"/>
                    </a:lnTo>
                    <a:lnTo>
                      <a:pt x="340" y="90"/>
                    </a:lnTo>
                    <a:lnTo>
                      <a:pt x="330" y="108"/>
                    </a:lnTo>
                    <a:lnTo>
                      <a:pt x="334" y="112"/>
                    </a:lnTo>
                    <a:lnTo>
                      <a:pt x="344" y="110"/>
                    </a:lnTo>
                    <a:lnTo>
                      <a:pt x="348" y="114"/>
                    </a:lnTo>
                    <a:lnTo>
                      <a:pt x="354" y="140"/>
                    </a:lnTo>
                    <a:lnTo>
                      <a:pt x="348" y="148"/>
                    </a:lnTo>
                    <a:lnTo>
                      <a:pt x="344" y="154"/>
                    </a:lnTo>
                    <a:lnTo>
                      <a:pt x="344" y="164"/>
                    </a:lnTo>
                    <a:lnTo>
                      <a:pt x="350" y="174"/>
                    </a:lnTo>
                    <a:lnTo>
                      <a:pt x="364" y="186"/>
                    </a:lnTo>
                    <a:lnTo>
                      <a:pt x="378" y="182"/>
                    </a:lnTo>
                    <a:lnTo>
                      <a:pt x="386" y="184"/>
                    </a:lnTo>
                    <a:lnTo>
                      <a:pt x="398" y="202"/>
                    </a:lnTo>
                    <a:lnTo>
                      <a:pt x="402" y="214"/>
                    </a:lnTo>
                    <a:lnTo>
                      <a:pt x="406" y="218"/>
                    </a:lnTo>
                    <a:lnTo>
                      <a:pt x="450" y="200"/>
                    </a:lnTo>
                    <a:lnTo>
                      <a:pt x="446" y="184"/>
                    </a:lnTo>
                    <a:lnTo>
                      <a:pt x="456" y="160"/>
                    </a:lnTo>
                    <a:lnTo>
                      <a:pt x="456" y="144"/>
                    </a:lnTo>
                    <a:lnTo>
                      <a:pt x="392" y="158"/>
                    </a:lnTo>
                    <a:lnTo>
                      <a:pt x="352" y="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1" name="Freeform 247">
                <a:extLst>
                  <a:ext uri="{FF2B5EF4-FFF2-40B4-BE49-F238E27FC236}">
                    <a16:creationId xmlns:a16="http://schemas.microsoft.com/office/drawing/2014/main" id="{1030E74E-D486-4EFD-BDA9-12DB2001D615}"/>
                  </a:ext>
                </a:extLst>
              </p:cNvPr>
              <p:cNvSpPr>
                <a:spLocks/>
              </p:cNvSpPr>
              <p:nvPr/>
            </p:nvSpPr>
            <p:spPr bwMode="auto">
              <a:xfrm>
                <a:off x="3787" y="2563"/>
                <a:ext cx="540" cy="572"/>
              </a:xfrm>
              <a:custGeom>
                <a:avLst/>
                <a:gdLst>
                  <a:gd name="T0" fmla="*/ 498 w 540"/>
                  <a:gd name="T1" fmla="*/ 518 h 572"/>
                  <a:gd name="T2" fmla="*/ 494 w 540"/>
                  <a:gd name="T3" fmla="*/ 488 h 572"/>
                  <a:gd name="T4" fmla="*/ 534 w 540"/>
                  <a:gd name="T5" fmla="*/ 346 h 572"/>
                  <a:gd name="T6" fmla="*/ 540 w 540"/>
                  <a:gd name="T7" fmla="*/ 344 h 572"/>
                  <a:gd name="T8" fmla="*/ 512 w 540"/>
                  <a:gd name="T9" fmla="*/ 336 h 572"/>
                  <a:gd name="T10" fmla="*/ 510 w 540"/>
                  <a:gd name="T11" fmla="*/ 312 h 572"/>
                  <a:gd name="T12" fmla="*/ 494 w 540"/>
                  <a:gd name="T13" fmla="*/ 288 h 572"/>
                  <a:gd name="T14" fmla="*/ 476 w 540"/>
                  <a:gd name="T15" fmla="*/ 280 h 572"/>
                  <a:gd name="T16" fmla="*/ 474 w 540"/>
                  <a:gd name="T17" fmla="*/ 262 h 572"/>
                  <a:gd name="T18" fmla="*/ 460 w 540"/>
                  <a:gd name="T19" fmla="*/ 238 h 572"/>
                  <a:gd name="T20" fmla="*/ 460 w 540"/>
                  <a:gd name="T21" fmla="*/ 232 h 572"/>
                  <a:gd name="T22" fmla="*/ 428 w 540"/>
                  <a:gd name="T23" fmla="*/ 216 h 572"/>
                  <a:gd name="T24" fmla="*/ 428 w 540"/>
                  <a:gd name="T25" fmla="*/ 210 h 572"/>
                  <a:gd name="T26" fmla="*/ 418 w 540"/>
                  <a:gd name="T27" fmla="*/ 206 h 572"/>
                  <a:gd name="T28" fmla="*/ 418 w 540"/>
                  <a:gd name="T29" fmla="*/ 198 h 572"/>
                  <a:gd name="T30" fmla="*/ 406 w 540"/>
                  <a:gd name="T31" fmla="*/ 194 h 572"/>
                  <a:gd name="T32" fmla="*/ 406 w 540"/>
                  <a:gd name="T33" fmla="*/ 180 h 572"/>
                  <a:gd name="T34" fmla="*/ 374 w 540"/>
                  <a:gd name="T35" fmla="*/ 160 h 572"/>
                  <a:gd name="T36" fmla="*/ 374 w 540"/>
                  <a:gd name="T37" fmla="*/ 160 h 572"/>
                  <a:gd name="T38" fmla="*/ 362 w 540"/>
                  <a:gd name="T39" fmla="*/ 142 h 572"/>
                  <a:gd name="T40" fmla="*/ 332 w 540"/>
                  <a:gd name="T41" fmla="*/ 128 h 572"/>
                  <a:gd name="T42" fmla="*/ 328 w 540"/>
                  <a:gd name="T43" fmla="*/ 120 h 572"/>
                  <a:gd name="T44" fmla="*/ 328 w 540"/>
                  <a:gd name="T45" fmla="*/ 120 h 572"/>
                  <a:gd name="T46" fmla="*/ 310 w 540"/>
                  <a:gd name="T47" fmla="*/ 102 h 572"/>
                  <a:gd name="T48" fmla="*/ 298 w 540"/>
                  <a:gd name="T49" fmla="*/ 80 h 572"/>
                  <a:gd name="T50" fmla="*/ 298 w 540"/>
                  <a:gd name="T51" fmla="*/ 80 h 572"/>
                  <a:gd name="T52" fmla="*/ 290 w 540"/>
                  <a:gd name="T53" fmla="*/ 66 h 572"/>
                  <a:gd name="T54" fmla="*/ 276 w 540"/>
                  <a:gd name="T55" fmla="*/ 68 h 572"/>
                  <a:gd name="T56" fmla="*/ 238 w 540"/>
                  <a:gd name="T57" fmla="*/ 42 h 572"/>
                  <a:gd name="T58" fmla="*/ 248 w 540"/>
                  <a:gd name="T59" fmla="*/ 20 h 572"/>
                  <a:gd name="T60" fmla="*/ 258 w 540"/>
                  <a:gd name="T61" fmla="*/ 12 h 572"/>
                  <a:gd name="T62" fmla="*/ 260 w 540"/>
                  <a:gd name="T63" fmla="*/ 0 h 572"/>
                  <a:gd name="T64" fmla="*/ 0 w 540"/>
                  <a:gd name="T65" fmla="*/ 30 h 572"/>
                  <a:gd name="T66" fmla="*/ 84 w 540"/>
                  <a:gd name="T67" fmla="*/ 324 h 572"/>
                  <a:gd name="T68" fmla="*/ 102 w 540"/>
                  <a:gd name="T69" fmla="*/ 350 h 572"/>
                  <a:gd name="T70" fmla="*/ 100 w 540"/>
                  <a:gd name="T71" fmla="*/ 362 h 572"/>
                  <a:gd name="T72" fmla="*/ 112 w 540"/>
                  <a:gd name="T73" fmla="*/ 368 h 572"/>
                  <a:gd name="T74" fmla="*/ 96 w 540"/>
                  <a:gd name="T75" fmla="*/ 388 h 572"/>
                  <a:gd name="T76" fmla="*/ 96 w 540"/>
                  <a:gd name="T77" fmla="*/ 418 h 572"/>
                  <a:gd name="T78" fmla="*/ 104 w 540"/>
                  <a:gd name="T79" fmla="*/ 440 h 572"/>
                  <a:gd name="T80" fmla="*/ 104 w 540"/>
                  <a:gd name="T81" fmla="*/ 510 h 572"/>
                  <a:gd name="T82" fmla="*/ 124 w 540"/>
                  <a:gd name="T83" fmla="*/ 552 h 572"/>
                  <a:gd name="T84" fmla="*/ 136 w 540"/>
                  <a:gd name="T85" fmla="*/ 564 h 572"/>
                  <a:gd name="T86" fmla="*/ 424 w 540"/>
                  <a:gd name="T87" fmla="*/ 548 h 572"/>
                  <a:gd name="T88" fmla="*/ 428 w 540"/>
                  <a:gd name="T89" fmla="*/ 566 h 572"/>
                  <a:gd name="T90" fmla="*/ 434 w 540"/>
                  <a:gd name="T91" fmla="*/ 572 h 572"/>
                  <a:gd name="T92" fmla="*/ 446 w 540"/>
                  <a:gd name="T93" fmla="*/ 570 h 572"/>
                  <a:gd name="T94" fmla="*/ 448 w 540"/>
                  <a:gd name="T95" fmla="*/ 546 h 572"/>
                  <a:gd name="T96" fmla="*/ 440 w 540"/>
                  <a:gd name="T97" fmla="*/ 524 h 572"/>
                  <a:gd name="T98" fmla="*/ 448 w 540"/>
                  <a:gd name="T99" fmla="*/ 514 h 572"/>
                  <a:gd name="T100" fmla="*/ 498 w 540"/>
                  <a:gd name="T101" fmla="*/ 518 h 5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0" h="572">
                    <a:moveTo>
                      <a:pt x="498" y="518"/>
                    </a:moveTo>
                    <a:lnTo>
                      <a:pt x="494" y="488"/>
                    </a:lnTo>
                    <a:lnTo>
                      <a:pt x="534" y="346"/>
                    </a:lnTo>
                    <a:lnTo>
                      <a:pt x="540" y="344"/>
                    </a:lnTo>
                    <a:lnTo>
                      <a:pt x="512" y="336"/>
                    </a:lnTo>
                    <a:lnTo>
                      <a:pt x="510" y="312"/>
                    </a:lnTo>
                    <a:lnTo>
                      <a:pt x="494" y="288"/>
                    </a:lnTo>
                    <a:lnTo>
                      <a:pt x="476" y="280"/>
                    </a:lnTo>
                    <a:lnTo>
                      <a:pt x="474" y="262"/>
                    </a:lnTo>
                    <a:lnTo>
                      <a:pt x="460" y="238"/>
                    </a:lnTo>
                    <a:lnTo>
                      <a:pt x="460" y="232"/>
                    </a:lnTo>
                    <a:lnTo>
                      <a:pt x="428" y="216"/>
                    </a:lnTo>
                    <a:lnTo>
                      <a:pt x="428" y="210"/>
                    </a:lnTo>
                    <a:lnTo>
                      <a:pt x="418" y="206"/>
                    </a:lnTo>
                    <a:lnTo>
                      <a:pt x="418" y="198"/>
                    </a:lnTo>
                    <a:lnTo>
                      <a:pt x="406" y="194"/>
                    </a:lnTo>
                    <a:lnTo>
                      <a:pt x="406" y="180"/>
                    </a:lnTo>
                    <a:lnTo>
                      <a:pt x="374" y="160"/>
                    </a:lnTo>
                    <a:lnTo>
                      <a:pt x="362" y="142"/>
                    </a:lnTo>
                    <a:lnTo>
                      <a:pt x="332" y="128"/>
                    </a:lnTo>
                    <a:lnTo>
                      <a:pt x="328" y="120"/>
                    </a:lnTo>
                    <a:lnTo>
                      <a:pt x="310" y="102"/>
                    </a:lnTo>
                    <a:lnTo>
                      <a:pt x="298" y="80"/>
                    </a:lnTo>
                    <a:lnTo>
                      <a:pt x="290" y="66"/>
                    </a:lnTo>
                    <a:lnTo>
                      <a:pt x="276" y="68"/>
                    </a:lnTo>
                    <a:lnTo>
                      <a:pt x="238" y="42"/>
                    </a:lnTo>
                    <a:lnTo>
                      <a:pt x="248" y="20"/>
                    </a:lnTo>
                    <a:lnTo>
                      <a:pt x="258" y="12"/>
                    </a:lnTo>
                    <a:lnTo>
                      <a:pt x="260" y="0"/>
                    </a:lnTo>
                    <a:lnTo>
                      <a:pt x="0" y="30"/>
                    </a:lnTo>
                    <a:lnTo>
                      <a:pt x="84" y="324"/>
                    </a:lnTo>
                    <a:lnTo>
                      <a:pt x="102" y="350"/>
                    </a:lnTo>
                    <a:lnTo>
                      <a:pt x="100" y="362"/>
                    </a:lnTo>
                    <a:lnTo>
                      <a:pt x="112" y="368"/>
                    </a:lnTo>
                    <a:lnTo>
                      <a:pt x="96" y="388"/>
                    </a:lnTo>
                    <a:lnTo>
                      <a:pt x="96" y="418"/>
                    </a:lnTo>
                    <a:lnTo>
                      <a:pt x="104" y="440"/>
                    </a:lnTo>
                    <a:lnTo>
                      <a:pt x="104" y="510"/>
                    </a:lnTo>
                    <a:lnTo>
                      <a:pt x="124" y="552"/>
                    </a:lnTo>
                    <a:lnTo>
                      <a:pt x="136" y="564"/>
                    </a:lnTo>
                    <a:lnTo>
                      <a:pt x="424" y="548"/>
                    </a:lnTo>
                    <a:lnTo>
                      <a:pt x="428" y="566"/>
                    </a:lnTo>
                    <a:lnTo>
                      <a:pt x="434" y="572"/>
                    </a:lnTo>
                    <a:lnTo>
                      <a:pt x="446" y="570"/>
                    </a:lnTo>
                    <a:lnTo>
                      <a:pt x="448" y="546"/>
                    </a:lnTo>
                    <a:lnTo>
                      <a:pt x="440" y="524"/>
                    </a:lnTo>
                    <a:lnTo>
                      <a:pt x="448" y="514"/>
                    </a:lnTo>
                    <a:lnTo>
                      <a:pt x="498" y="518"/>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2" name="Freeform 248">
                <a:extLst>
                  <a:ext uri="{FF2B5EF4-FFF2-40B4-BE49-F238E27FC236}">
                    <a16:creationId xmlns:a16="http://schemas.microsoft.com/office/drawing/2014/main" id="{34B0B82F-2FEF-24B5-FFFC-2653DF723AB7}"/>
                  </a:ext>
                </a:extLst>
              </p:cNvPr>
              <p:cNvSpPr>
                <a:spLocks/>
              </p:cNvSpPr>
              <p:nvPr/>
            </p:nvSpPr>
            <p:spPr bwMode="auto">
              <a:xfrm>
                <a:off x="736" y="2195"/>
                <a:ext cx="680" cy="800"/>
              </a:xfrm>
              <a:custGeom>
                <a:avLst/>
                <a:gdLst>
                  <a:gd name="T0" fmla="*/ 260 w 680"/>
                  <a:gd name="T1" fmla="*/ 16 h 800"/>
                  <a:gd name="T2" fmla="*/ 680 w 680"/>
                  <a:gd name="T3" fmla="*/ 88 h 800"/>
                  <a:gd name="T4" fmla="*/ 574 w 680"/>
                  <a:gd name="T5" fmla="*/ 800 h 800"/>
                  <a:gd name="T6" fmla="*/ 372 w 680"/>
                  <a:gd name="T7" fmla="*/ 766 h 800"/>
                  <a:gd name="T8" fmla="*/ 0 w 680"/>
                  <a:gd name="T9" fmla="*/ 540 h 800"/>
                  <a:gd name="T10" fmla="*/ 0 w 680"/>
                  <a:gd name="T11" fmla="*/ 528 h 800"/>
                  <a:gd name="T12" fmla="*/ 12 w 680"/>
                  <a:gd name="T13" fmla="*/ 518 h 800"/>
                  <a:gd name="T14" fmla="*/ 26 w 680"/>
                  <a:gd name="T15" fmla="*/ 524 h 800"/>
                  <a:gd name="T16" fmla="*/ 38 w 680"/>
                  <a:gd name="T17" fmla="*/ 508 h 800"/>
                  <a:gd name="T18" fmla="*/ 40 w 680"/>
                  <a:gd name="T19" fmla="*/ 494 h 800"/>
                  <a:gd name="T20" fmla="*/ 20 w 680"/>
                  <a:gd name="T21" fmla="*/ 476 h 800"/>
                  <a:gd name="T22" fmla="*/ 26 w 680"/>
                  <a:gd name="T23" fmla="*/ 460 h 800"/>
                  <a:gd name="T24" fmla="*/ 22 w 680"/>
                  <a:gd name="T25" fmla="*/ 448 h 800"/>
                  <a:gd name="T26" fmla="*/ 24 w 680"/>
                  <a:gd name="T27" fmla="*/ 436 h 800"/>
                  <a:gd name="T28" fmla="*/ 34 w 680"/>
                  <a:gd name="T29" fmla="*/ 436 h 800"/>
                  <a:gd name="T30" fmla="*/ 50 w 680"/>
                  <a:gd name="T31" fmla="*/ 420 h 800"/>
                  <a:gd name="T32" fmla="*/ 52 w 680"/>
                  <a:gd name="T33" fmla="*/ 404 h 800"/>
                  <a:gd name="T34" fmla="*/ 58 w 680"/>
                  <a:gd name="T35" fmla="*/ 400 h 800"/>
                  <a:gd name="T36" fmla="*/ 60 w 680"/>
                  <a:gd name="T37" fmla="*/ 370 h 800"/>
                  <a:gd name="T38" fmla="*/ 72 w 680"/>
                  <a:gd name="T39" fmla="*/ 364 h 800"/>
                  <a:gd name="T40" fmla="*/ 78 w 680"/>
                  <a:gd name="T41" fmla="*/ 354 h 800"/>
                  <a:gd name="T42" fmla="*/ 110 w 680"/>
                  <a:gd name="T43" fmla="*/ 340 h 800"/>
                  <a:gd name="T44" fmla="*/ 102 w 680"/>
                  <a:gd name="T45" fmla="*/ 314 h 800"/>
                  <a:gd name="T46" fmla="*/ 90 w 680"/>
                  <a:gd name="T47" fmla="*/ 302 h 800"/>
                  <a:gd name="T48" fmla="*/ 74 w 680"/>
                  <a:gd name="T49" fmla="*/ 254 h 800"/>
                  <a:gd name="T50" fmla="*/ 80 w 680"/>
                  <a:gd name="T51" fmla="*/ 222 h 800"/>
                  <a:gd name="T52" fmla="*/ 86 w 680"/>
                  <a:gd name="T53" fmla="*/ 220 h 800"/>
                  <a:gd name="T54" fmla="*/ 88 w 680"/>
                  <a:gd name="T55" fmla="*/ 146 h 800"/>
                  <a:gd name="T56" fmla="*/ 96 w 680"/>
                  <a:gd name="T57" fmla="*/ 128 h 800"/>
                  <a:gd name="T58" fmla="*/ 92 w 680"/>
                  <a:gd name="T59" fmla="*/ 118 h 800"/>
                  <a:gd name="T60" fmla="*/ 98 w 680"/>
                  <a:gd name="T61" fmla="*/ 108 h 800"/>
                  <a:gd name="T62" fmla="*/ 114 w 680"/>
                  <a:gd name="T63" fmla="*/ 96 h 800"/>
                  <a:gd name="T64" fmla="*/ 124 w 680"/>
                  <a:gd name="T65" fmla="*/ 102 h 800"/>
                  <a:gd name="T66" fmla="*/ 132 w 680"/>
                  <a:gd name="T67" fmla="*/ 102 h 800"/>
                  <a:gd name="T68" fmla="*/ 140 w 680"/>
                  <a:gd name="T69" fmla="*/ 118 h 800"/>
                  <a:gd name="T70" fmla="*/ 148 w 680"/>
                  <a:gd name="T71" fmla="*/ 120 h 800"/>
                  <a:gd name="T72" fmla="*/ 154 w 680"/>
                  <a:gd name="T73" fmla="*/ 118 h 800"/>
                  <a:gd name="T74" fmla="*/ 166 w 680"/>
                  <a:gd name="T75" fmla="*/ 102 h 800"/>
                  <a:gd name="T76" fmla="*/ 186 w 680"/>
                  <a:gd name="T77" fmla="*/ 0 h 800"/>
                  <a:gd name="T78" fmla="*/ 260 w 680"/>
                  <a:gd name="T79" fmla="*/ 16 h 8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0" h="800">
                    <a:moveTo>
                      <a:pt x="260" y="16"/>
                    </a:moveTo>
                    <a:lnTo>
                      <a:pt x="680" y="88"/>
                    </a:lnTo>
                    <a:lnTo>
                      <a:pt x="574" y="800"/>
                    </a:lnTo>
                    <a:lnTo>
                      <a:pt x="372" y="766"/>
                    </a:lnTo>
                    <a:lnTo>
                      <a:pt x="0" y="540"/>
                    </a:lnTo>
                    <a:lnTo>
                      <a:pt x="0" y="528"/>
                    </a:lnTo>
                    <a:lnTo>
                      <a:pt x="12" y="518"/>
                    </a:lnTo>
                    <a:lnTo>
                      <a:pt x="26" y="524"/>
                    </a:lnTo>
                    <a:lnTo>
                      <a:pt x="38" y="508"/>
                    </a:lnTo>
                    <a:lnTo>
                      <a:pt x="40" y="494"/>
                    </a:lnTo>
                    <a:lnTo>
                      <a:pt x="20" y="476"/>
                    </a:lnTo>
                    <a:lnTo>
                      <a:pt x="26" y="460"/>
                    </a:lnTo>
                    <a:lnTo>
                      <a:pt x="22" y="448"/>
                    </a:lnTo>
                    <a:lnTo>
                      <a:pt x="24" y="436"/>
                    </a:lnTo>
                    <a:lnTo>
                      <a:pt x="34" y="436"/>
                    </a:lnTo>
                    <a:lnTo>
                      <a:pt x="50" y="420"/>
                    </a:lnTo>
                    <a:lnTo>
                      <a:pt x="52" y="404"/>
                    </a:lnTo>
                    <a:lnTo>
                      <a:pt x="58" y="400"/>
                    </a:lnTo>
                    <a:lnTo>
                      <a:pt x="60" y="370"/>
                    </a:lnTo>
                    <a:lnTo>
                      <a:pt x="72" y="364"/>
                    </a:lnTo>
                    <a:lnTo>
                      <a:pt x="78" y="354"/>
                    </a:lnTo>
                    <a:lnTo>
                      <a:pt x="110" y="340"/>
                    </a:lnTo>
                    <a:lnTo>
                      <a:pt x="102" y="314"/>
                    </a:lnTo>
                    <a:lnTo>
                      <a:pt x="90" y="302"/>
                    </a:lnTo>
                    <a:lnTo>
                      <a:pt x="74" y="254"/>
                    </a:lnTo>
                    <a:lnTo>
                      <a:pt x="80" y="222"/>
                    </a:lnTo>
                    <a:lnTo>
                      <a:pt x="86" y="220"/>
                    </a:lnTo>
                    <a:lnTo>
                      <a:pt x="88" y="146"/>
                    </a:lnTo>
                    <a:lnTo>
                      <a:pt x="96" y="128"/>
                    </a:lnTo>
                    <a:lnTo>
                      <a:pt x="92" y="118"/>
                    </a:lnTo>
                    <a:lnTo>
                      <a:pt x="98" y="108"/>
                    </a:lnTo>
                    <a:lnTo>
                      <a:pt x="114" y="96"/>
                    </a:lnTo>
                    <a:lnTo>
                      <a:pt x="124" y="102"/>
                    </a:lnTo>
                    <a:lnTo>
                      <a:pt x="132" y="102"/>
                    </a:lnTo>
                    <a:lnTo>
                      <a:pt x="140" y="118"/>
                    </a:lnTo>
                    <a:lnTo>
                      <a:pt x="148" y="120"/>
                    </a:lnTo>
                    <a:lnTo>
                      <a:pt x="154" y="118"/>
                    </a:lnTo>
                    <a:lnTo>
                      <a:pt x="166" y="102"/>
                    </a:lnTo>
                    <a:lnTo>
                      <a:pt x="186" y="0"/>
                    </a:lnTo>
                    <a:lnTo>
                      <a:pt x="260" y="16"/>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3" name="Freeform 249">
                <a:extLst>
                  <a:ext uri="{FF2B5EF4-FFF2-40B4-BE49-F238E27FC236}">
                    <a16:creationId xmlns:a16="http://schemas.microsoft.com/office/drawing/2014/main" id="{F99CFB0C-7F5B-0D78-B4D6-ECF335DF5802}"/>
                  </a:ext>
                </a:extLst>
              </p:cNvPr>
              <p:cNvSpPr>
                <a:spLocks/>
              </p:cNvSpPr>
              <p:nvPr/>
            </p:nvSpPr>
            <p:spPr bwMode="auto">
              <a:xfrm>
                <a:off x="3183" y="2615"/>
                <a:ext cx="360" cy="612"/>
              </a:xfrm>
              <a:custGeom>
                <a:avLst/>
                <a:gdLst>
                  <a:gd name="T0" fmla="*/ 360 w 360"/>
                  <a:gd name="T1" fmla="*/ 588 h 612"/>
                  <a:gd name="T2" fmla="*/ 294 w 360"/>
                  <a:gd name="T3" fmla="*/ 588 h 612"/>
                  <a:gd name="T4" fmla="*/ 270 w 360"/>
                  <a:gd name="T5" fmla="*/ 602 h 612"/>
                  <a:gd name="T6" fmla="*/ 254 w 360"/>
                  <a:gd name="T7" fmla="*/ 598 h 612"/>
                  <a:gd name="T8" fmla="*/ 230 w 360"/>
                  <a:gd name="T9" fmla="*/ 612 h 612"/>
                  <a:gd name="T10" fmla="*/ 220 w 360"/>
                  <a:gd name="T11" fmla="*/ 586 h 612"/>
                  <a:gd name="T12" fmla="*/ 206 w 360"/>
                  <a:gd name="T13" fmla="*/ 574 h 612"/>
                  <a:gd name="T14" fmla="*/ 200 w 360"/>
                  <a:gd name="T15" fmla="*/ 562 h 612"/>
                  <a:gd name="T16" fmla="*/ 210 w 360"/>
                  <a:gd name="T17" fmla="*/ 520 h 612"/>
                  <a:gd name="T18" fmla="*/ 2 w 360"/>
                  <a:gd name="T19" fmla="*/ 528 h 612"/>
                  <a:gd name="T20" fmla="*/ 2 w 360"/>
                  <a:gd name="T21" fmla="*/ 530 h 612"/>
                  <a:gd name="T22" fmla="*/ 10 w 360"/>
                  <a:gd name="T23" fmla="*/ 520 h 612"/>
                  <a:gd name="T24" fmla="*/ 0 w 360"/>
                  <a:gd name="T25" fmla="*/ 496 h 612"/>
                  <a:gd name="T26" fmla="*/ 14 w 360"/>
                  <a:gd name="T27" fmla="*/ 490 h 612"/>
                  <a:gd name="T28" fmla="*/ 18 w 360"/>
                  <a:gd name="T29" fmla="*/ 478 h 612"/>
                  <a:gd name="T30" fmla="*/ 14 w 360"/>
                  <a:gd name="T31" fmla="*/ 464 h 612"/>
                  <a:gd name="T32" fmla="*/ 24 w 360"/>
                  <a:gd name="T33" fmla="*/ 454 h 612"/>
                  <a:gd name="T34" fmla="*/ 30 w 360"/>
                  <a:gd name="T35" fmla="*/ 424 h 612"/>
                  <a:gd name="T36" fmla="*/ 58 w 360"/>
                  <a:gd name="T37" fmla="*/ 398 h 612"/>
                  <a:gd name="T38" fmla="*/ 56 w 360"/>
                  <a:gd name="T39" fmla="*/ 382 h 612"/>
                  <a:gd name="T40" fmla="*/ 64 w 360"/>
                  <a:gd name="T41" fmla="*/ 382 h 612"/>
                  <a:gd name="T42" fmla="*/ 76 w 360"/>
                  <a:gd name="T43" fmla="*/ 358 h 612"/>
                  <a:gd name="T44" fmla="*/ 54 w 360"/>
                  <a:gd name="T45" fmla="*/ 342 h 612"/>
                  <a:gd name="T46" fmla="*/ 54 w 360"/>
                  <a:gd name="T47" fmla="*/ 330 h 612"/>
                  <a:gd name="T48" fmla="*/ 46 w 360"/>
                  <a:gd name="T49" fmla="*/ 318 h 612"/>
                  <a:gd name="T50" fmla="*/ 56 w 360"/>
                  <a:gd name="T51" fmla="*/ 312 h 612"/>
                  <a:gd name="T52" fmla="*/ 46 w 360"/>
                  <a:gd name="T53" fmla="*/ 304 h 612"/>
                  <a:gd name="T54" fmla="*/ 54 w 360"/>
                  <a:gd name="T55" fmla="*/ 282 h 612"/>
                  <a:gd name="T56" fmla="*/ 44 w 360"/>
                  <a:gd name="T57" fmla="*/ 278 h 612"/>
                  <a:gd name="T58" fmla="*/ 46 w 360"/>
                  <a:gd name="T59" fmla="*/ 272 h 612"/>
                  <a:gd name="T60" fmla="*/ 44 w 360"/>
                  <a:gd name="T61" fmla="*/ 258 h 612"/>
                  <a:gd name="T62" fmla="*/ 50 w 360"/>
                  <a:gd name="T63" fmla="*/ 252 h 612"/>
                  <a:gd name="T64" fmla="*/ 50 w 360"/>
                  <a:gd name="T65" fmla="*/ 240 h 612"/>
                  <a:gd name="T66" fmla="*/ 42 w 360"/>
                  <a:gd name="T67" fmla="*/ 234 h 612"/>
                  <a:gd name="T68" fmla="*/ 46 w 360"/>
                  <a:gd name="T69" fmla="*/ 214 h 612"/>
                  <a:gd name="T70" fmla="*/ 34 w 360"/>
                  <a:gd name="T71" fmla="*/ 204 h 612"/>
                  <a:gd name="T72" fmla="*/ 42 w 360"/>
                  <a:gd name="T73" fmla="*/ 200 h 612"/>
                  <a:gd name="T74" fmla="*/ 42 w 360"/>
                  <a:gd name="T75" fmla="*/ 194 h 612"/>
                  <a:gd name="T76" fmla="*/ 34 w 360"/>
                  <a:gd name="T77" fmla="*/ 188 h 612"/>
                  <a:gd name="T78" fmla="*/ 50 w 360"/>
                  <a:gd name="T79" fmla="*/ 172 h 612"/>
                  <a:gd name="T80" fmla="*/ 54 w 360"/>
                  <a:gd name="T81" fmla="*/ 154 h 612"/>
                  <a:gd name="T82" fmla="*/ 48 w 360"/>
                  <a:gd name="T83" fmla="*/ 148 h 612"/>
                  <a:gd name="T84" fmla="*/ 68 w 360"/>
                  <a:gd name="T85" fmla="*/ 140 h 612"/>
                  <a:gd name="T86" fmla="*/ 68 w 360"/>
                  <a:gd name="T87" fmla="*/ 132 h 612"/>
                  <a:gd name="T88" fmla="*/ 60 w 360"/>
                  <a:gd name="T89" fmla="*/ 126 h 612"/>
                  <a:gd name="T90" fmla="*/ 70 w 360"/>
                  <a:gd name="T91" fmla="*/ 120 h 612"/>
                  <a:gd name="T92" fmla="*/ 72 w 360"/>
                  <a:gd name="T93" fmla="*/ 110 h 612"/>
                  <a:gd name="T94" fmla="*/ 78 w 360"/>
                  <a:gd name="T95" fmla="*/ 110 h 612"/>
                  <a:gd name="T96" fmla="*/ 78 w 360"/>
                  <a:gd name="T97" fmla="*/ 98 h 612"/>
                  <a:gd name="T98" fmla="*/ 98 w 360"/>
                  <a:gd name="T99" fmla="*/ 90 h 612"/>
                  <a:gd name="T100" fmla="*/ 94 w 360"/>
                  <a:gd name="T101" fmla="*/ 64 h 612"/>
                  <a:gd name="T102" fmla="*/ 98 w 360"/>
                  <a:gd name="T103" fmla="*/ 50 h 612"/>
                  <a:gd name="T104" fmla="*/ 108 w 360"/>
                  <a:gd name="T105" fmla="*/ 50 h 612"/>
                  <a:gd name="T106" fmla="*/ 108 w 360"/>
                  <a:gd name="T107" fmla="*/ 40 h 612"/>
                  <a:gd name="T108" fmla="*/ 126 w 360"/>
                  <a:gd name="T109" fmla="*/ 26 h 612"/>
                  <a:gd name="T110" fmla="*/ 122 w 360"/>
                  <a:gd name="T111" fmla="*/ 14 h 612"/>
                  <a:gd name="T112" fmla="*/ 340 w 360"/>
                  <a:gd name="T113" fmla="*/ 0 h 612"/>
                  <a:gd name="T114" fmla="*/ 352 w 360"/>
                  <a:gd name="T115" fmla="*/ 14 h 612"/>
                  <a:gd name="T116" fmla="*/ 360 w 360"/>
                  <a:gd name="T117" fmla="*/ 588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0" h="612">
                    <a:moveTo>
                      <a:pt x="360" y="588"/>
                    </a:moveTo>
                    <a:lnTo>
                      <a:pt x="294" y="588"/>
                    </a:lnTo>
                    <a:lnTo>
                      <a:pt x="270" y="602"/>
                    </a:lnTo>
                    <a:lnTo>
                      <a:pt x="254" y="598"/>
                    </a:lnTo>
                    <a:lnTo>
                      <a:pt x="230" y="612"/>
                    </a:lnTo>
                    <a:lnTo>
                      <a:pt x="220" y="586"/>
                    </a:lnTo>
                    <a:lnTo>
                      <a:pt x="206" y="574"/>
                    </a:lnTo>
                    <a:lnTo>
                      <a:pt x="200" y="562"/>
                    </a:lnTo>
                    <a:lnTo>
                      <a:pt x="210" y="520"/>
                    </a:lnTo>
                    <a:lnTo>
                      <a:pt x="2" y="528"/>
                    </a:lnTo>
                    <a:lnTo>
                      <a:pt x="2" y="530"/>
                    </a:lnTo>
                    <a:lnTo>
                      <a:pt x="10" y="520"/>
                    </a:lnTo>
                    <a:lnTo>
                      <a:pt x="0" y="496"/>
                    </a:lnTo>
                    <a:lnTo>
                      <a:pt x="14" y="490"/>
                    </a:lnTo>
                    <a:lnTo>
                      <a:pt x="18" y="478"/>
                    </a:lnTo>
                    <a:lnTo>
                      <a:pt x="14" y="464"/>
                    </a:lnTo>
                    <a:lnTo>
                      <a:pt x="24" y="454"/>
                    </a:lnTo>
                    <a:lnTo>
                      <a:pt x="30" y="424"/>
                    </a:lnTo>
                    <a:lnTo>
                      <a:pt x="58" y="398"/>
                    </a:lnTo>
                    <a:lnTo>
                      <a:pt x="56" y="382"/>
                    </a:lnTo>
                    <a:lnTo>
                      <a:pt x="64" y="382"/>
                    </a:lnTo>
                    <a:lnTo>
                      <a:pt x="76" y="358"/>
                    </a:lnTo>
                    <a:lnTo>
                      <a:pt x="54" y="342"/>
                    </a:lnTo>
                    <a:lnTo>
                      <a:pt x="54" y="330"/>
                    </a:lnTo>
                    <a:lnTo>
                      <a:pt x="46" y="318"/>
                    </a:lnTo>
                    <a:lnTo>
                      <a:pt x="56" y="312"/>
                    </a:lnTo>
                    <a:lnTo>
                      <a:pt x="46" y="304"/>
                    </a:lnTo>
                    <a:lnTo>
                      <a:pt x="54" y="282"/>
                    </a:lnTo>
                    <a:lnTo>
                      <a:pt x="44" y="278"/>
                    </a:lnTo>
                    <a:lnTo>
                      <a:pt x="46" y="272"/>
                    </a:lnTo>
                    <a:lnTo>
                      <a:pt x="44" y="258"/>
                    </a:lnTo>
                    <a:lnTo>
                      <a:pt x="50" y="252"/>
                    </a:lnTo>
                    <a:lnTo>
                      <a:pt x="50" y="240"/>
                    </a:lnTo>
                    <a:lnTo>
                      <a:pt x="42" y="234"/>
                    </a:lnTo>
                    <a:lnTo>
                      <a:pt x="46" y="214"/>
                    </a:lnTo>
                    <a:lnTo>
                      <a:pt x="34" y="204"/>
                    </a:lnTo>
                    <a:lnTo>
                      <a:pt x="42" y="200"/>
                    </a:lnTo>
                    <a:lnTo>
                      <a:pt x="42" y="194"/>
                    </a:lnTo>
                    <a:lnTo>
                      <a:pt x="34" y="188"/>
                    </a:lnTo>
                    <a:lnTo>
                      <a:pt x="50" y="172"/>
                    </a:lnTo>
                    <a:lnTo>
                      <a:pt x="54" y="154"/>
                    </a:lnTo>
                    <a:lnTo>
                      <a:pt x="48" y="148"/>
                    </a:lnTo>
                    <a:lnTo>
                      <a:pt x="68" y="140"/>
                    </a:lnTo>
                    <a:lnTo>
                      <a:pt x="68" y="132"/>
                    </a:lnTo>
                    <a:lnTo>
                      <a:pt x="60" y="126"/>
                    </a:lnTo>
                    <a:lnTo>
                      <a:pt x="70" y="120"/>
                    </a:lnTo>
                    <a:lnTo>
                      <a:pt x="72" y="110"/>
                    </a:lnTo>
                    <a:lnTo>
                      <a:pt x="78" y="110"/>
                    </a:lnTo>
                    <a:lnTo>
                      <a:pt x="78" y="98"/>
                    </a:lnTo>
                    <a:lnTo>
                      <a:pt x="98" y="90"/>
                    </a:lnTo>
                    <a:lnTo>
                      <a:pt x="94" y="64"/>
                    </a:lnTo>
                    <a:lnTo>
                      <a:pt x="98" y="50"/>
                    </a:lnTo>
                    <a:lnTo>
                      <a:pt x="108" y="50"/>
                    </a:lnTo>
                    <a:lnTo>
                      <a:pt x="108" y="40"/>
                    </a:lnTo>
                    <a:lnTo>
                      <a:pt x="126" y="26"/>
                    </a:lnTo>
                    <a:lnTo>
                      <a:pt x="122" y="14"/>
                    </a:lnTo>
                    <a:lnTo>
                      <a:pt x="340" y="0"/>
                    </a:lnTo>
                    <a:lnTo>
                      <a:pt x="352" y="14"/>
                    </a:lnTo>
                    <a:lnTo>
                      <a:pt x="360" y="588"/>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4" name="Freeform 250">
                <a:extLst>
                  <a:ext uri="{FF2B5EF4-FFF2-40B4-BE49-F238E27FC236}">
                    <a16:creationId xmlns:a16="http://schemas.microsoft.com/office/drawing/2014/main" id="{0578E71C-00FE-D4FC-1861-ACCA539E3A45}"/>
                  </a:ext>
                </a:extLst>
              </p:cNvPr>
              <p:cNvSpPr>
                <a:spLocks/>
              </p:cNvSpPr>
              <p:nvPr/>
            </p:nvSpPr>
            <p:spPr bwMode="auto">
              <a:xfrm>
                <a:off x="1990" y="1214"/>
                <a:ext cx="701" cy="472"/>
              </a:xfrm>
              <a:custGeom>
                <a:avLst/>
                <a:gdLst>
                  <a:gd name="T0" fmla="*/ 658 w 701"/>
                  <a:gd name="T1" fmla="*/ 36 h 472"/>
                  <a:gd name="T2" fmla="*/ 36 w 701"/>
                  <a:gd name="T3" fmla="*/ 0 h 472"/>
                  <a:gd name="T4" fmla="*/ 0 w 701"/>
                  <a:gd name="T5" fmla="*/ 370 h 472"/>
                  <a:gd name="T6" fmla="*/ 510 w 701"/>
                  <a:gd name="T7" fmla="*/ 404 h 472"/>
                  <a:gd name="T8" fmla="*/ 510 w 701"/>
                  <a:gd name="T9" fmla="*/ 404 h 472"/>
                  <a:gd name="T10" fmla="*/ 520 w 701"/>
                  <a:gd name="T11" fmla="*/ 416 h 472"/>
                  <a:gd name="T12" fmla="*/ 554 w 701"/>
                  <a:gd name="T13" fmla="*/ 434 h 472"/>
                  <a:gd name="T14" fmla="*/ 562 w 701"/>
                  <a:gd name="T15" fmla="*/ 434 h 472"/>
                  <a:gd name="T16" fmla="*/ 568 w 701"/>
                  <a:gd name="T17" fmla="*/ 424 h 472"/>
                  <a:gd name="T18" fmla="*/ 624 w 701"/>
                  <a:gd name="T19" fmla="*/ 424 h 472"/>
                  <a:gd name="T20" fmla="*/ 636 w 701"/>
                  <a:gd name="T21" fmla="*/ 436 h 472"/>
                  <a:gd name="T22" fmla="*/ 674 w 701"/>
                  <a:gd name="T23" fmla="*/ 450 h 472"/>
                  <a:gd name="T24" fmla="*/ 682 w 701"/>
                  <a:gd name="T25" fmla="*/ 470 h 472"/>
                  <a:gd name="T26" fmla="*/ 694 w 701"/>
                  <a:gd name="T27" fmla="*/ 472 h 472"/>
                  <a:gd name="T28" fmla="*/ 694 w 701"/>
                  <a:gd name="T29" fmla="*/ 466 h 472"/>
                  <a:gd name="T30" fmla="*/ 690 w 701"/>
                  <a:gd name="T31" fmla="*/ 458 h 472"/>
                  <a:gd name="T32" fmla="*/ 692 w 701"/>
                  <a:gd name="T33" fmla="*/ 454 h 472"/>
                  <a:gd name="T34" fmla="*/ 680 w 701"/>
                  <a:gd name="T35" fmla="*/ 442 h 472"/>
                  <a:gd name="T36" fmla="*/ 694 w 701"/>
                  <a:gd name="T37" fmla="*/ 410 h 472"/>
                  <a:gd name="T38" fmla="*/ 694 w 701"/>
                  <a:gd name="T39" fmla="*/ 410 h 472"/>
                  <a:gd name="T40" fmla="*/ 698 w 701"/>
                  <a:gd name="T41" fmla="*/ 394 h 472"/>
                  <a:gd name="T42" fmla="*/ 696 w 701"/>
                  <a:gd name="T43" fmla="*/ 382 h 472"/>
                  <a:gd name="T44" fmla="*/ 688 w 701"/>
                  <a:gd name="T45" fmla="*/ 380 h 472"/>
                  <a:gd name="T46" fmla="*/ 690 w 701"/>
                  <a:gd name="T47" fmla="*/ 378 h 472"/>
                  <a:gd name="T48" fmla="*/ 686 w 701"/>
                  <a:gd name="T49" fmla="*/ 374 h 472"/>
                  <a:gd name="T50" fmla="*/ 692 w 701"/>
                  <a:gd name="T51" fmla="*/ 372 h 472"/>
                  <a:gd name="T52" fmla="*/ 692 w 701"/>
                  <a:gd name="T53" fmla="*/ 362 h 472"/>
                  <a:gd name="T54" fmla="*/ 686 w 701"/>
                  <a:gd name="T55" fmla="*/ 354 h 472"/>
                  <a:gd name="T56" fmla="*/ 686 w 701"/>
                  <a:gd name="T57" fmla="*/ 346 h 472"/>
                  <a:gd name="T58" fmla="*/ 700 w 701"/>
                  <a:gd name="T59" fmla="*/ 346 h 472"/>
                  <a:gd name="T60" fmla="*/ 701 w 701"/>
                  <a:gd name="T61" fmla="*/ 118 h 472"/>
                  <a:gd name="T62" fmla="*/ 696 w 701"/>
                  <a:gd name="T63" fmla="*/ 108 h 472"/>
                  <a:gd name="T64" fmla="*/ 682 w 701"/>
                  <a:gd name="T65" fmla="*/ 104 h 472"/>
                  <a:gd name="T66" fmla="*/ 668 w 701"/>
                  <a:gd name="T67" fmla="*/ 80 h 472"/>
                  <a:gd name="T68" fmla="*/ 670 w 701"/>
                  <a:gd name="T69" fmla="*/ 74 h 472"/>
                  <a:gd name="T70" fmla="*/ 686 w 701"/>
                  <a:gd name="T71" fmla="*/ 62 h 472"/>
                  <a:gd name="T72" fmla="*/ 692 w 701"/>
                  <a:gd name="T73" fmla="*/ 50 h 472"/>
                  <a:gd name="T74" fmla="*/ 694 w 701"/>
                  <a:gd name="T75" fmla="*/ 38 h 472"/>
                  <a:gd name="T76" fmla="*/ 658 w 701"/>
                  <a:gd name="T77" fmla="*/ 36 h 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1" h="472">
                    <a:moveTo>
                      <a:pt x="658" y="36"/>
                    </a:moveTo>
                    <a:lnTo>
                      <a:pt x="36" y="0"/>
                    </a:lnTo>
                    <a:lnTo>
                      <a:pt x="0" y="370"/>
                    </a:lnTo>
                    <a:lnTo>
                      <a:pt x="510" y="404"/>
                    </a:lnTo>
                    <a:lnTo>
                      <a:pt x="520" y="416"/>
                    </a:lnTo>
                    <a:lnTo>
                      <a:pt x="554" y="434"/>
                    </a:lnTo>
                    <a:lnTo>
                      <a:pt x="562" y="434"/>
                    </a:lnTo>
                    <a:lnTo>
                      <a:pt x="568" y="424"/>
                    </a:lnTo>
                    <a:lnTo>
                      <a:pt x="624" y="424"/>
                    </a:lnTo>
                    <a:lnTo>
                      <a:pt x="636" y="436"/>
                    </a:lnTo>
                    <a:lnTo>
                      <a:pt x="674" y="450"/>
                    </a:lnTo>
                    <a:lnTo>
                      <a:pt x="682" y="470"/>
                    </a:lnTo>
                    <a:lnTo>
                      <a:pt x="694" y="472"/>
                    </a:lnTo>
                    <a:lnTo>
                      <a:pt x="694" y="466"/>
                    </a:lnTo>
                    <a:lnTo>
                      <a:pt x="690" y="458"/>
                    </a:lnTo>
                    <a:lnTo>
                      <a:pt x="692" y="454"/>
                    </a:lnTo>
                    <a:lnTo>
                      <a:pt x="680" y="442"/>
                    </a:lnTo>
                    <a:lnTo>
                      <a:pt x="694" y="410"/>
                    </a:lnTo>
                    <a:lnTo>
                      <a:pt x="698" y="394"/>
                    </a:lnTo>
                    <a:lnTo>
                      <a:pt x="696" y="382"/>
                    </a:lnTo>
                    <a:lnTo>
                      <a:pt x="688" y="380"/>
                    </a:lnTo>
                    <a:lnTo>
                      <a:pt x="690" y="378"/>
                    </a:lnTo>
                    <a:lnTo>
                      <a:pt x="686" y="374"/>
                    </a:lnTo>
                    <a:lnTo>
                      <a:pt x="692" y="372"/>
                    </a:lnTo>
                    <a:lnTo>
                      <a:pt x="692" y="362"/>
                    </a:lnTo>
                    <a:lnTo>
                      <a:pt x="686" y="354"/>
                    </a:lnTo>
                    <a:lnTo>
                      <a:pt x="686" y="346"/>
                    </a:lnTo>
                    <a:lnTo>
                      <a:pt x="700" y="346"/>
                    </a:lnTo>
                    <a:lnTo>
                      <a:pt x="701" y="118"/>
                    </a:lnTo>
                    <a:lnTo>
                      <a:pt x="696" y="108"/>
                    </a:lnTo>
                    <a:lnTo>
                      <a:pt x="682" y="104"/>
                    </a:lnTo>
                    <a:lnTo>
                      <a:pt x="668" y="80"/>
                    </a:lnTo>
                    <a:lnTo>
                      <a:pt x="670" y="74"/>
                    </a:lnTo>
                    <a:lnTo>
                      <a:pt x="686" y="62"/>
                    </a:lnTo>
                    <a:lnTo>
                      <a:pt x="692" y="50"/>
                    </a:lnTo>
                    <a:lnTo>
                      <a:pt x="694" y="38"/>
                    </a:lnTo>
                    <a:lnTo>
                      <a:pt x="658" y="3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5" name="Freeform 251">
                <a:extLst>
                  <a:ext uri="{FF2B5EF4-FFF2-40B4-BE49-F238E27FC236}">
                    <a16:creationId xmlns:a16="http://schemas.microsoft.com/office/drawing/2014/main" id="{5CE96DEF-0BE3-0777-6D7D-9D5A1551EBD2}"/>
                  </a:ext>
                </a:extLst>
              </p:cNvPr>
              <p:cNvSpPr>
                <a:spLocks/>
              </p:cNvSpPr>
              <p:nvPr/>
            </p:nvSpPr>
            <p:spPr bwMode="auto">
              <a:xfrm>
                <a:off x="776" y="656"/>
                <a:ext cx="602" cy="968"/>
              </a:xfrm>
              <a:custGeom>
                <a:avLst/>
                <a:gdLst>
                  <a:gd name="T0" fmla="*/ 272 w 602"/>
                  <a:gd name="T1" fmla="*/ 918 h 968"/>
                  <a:gd name="T2" fmla="*/ 602 w 602"/>
                  <a:gd name="T3" fmla="*/ 656 h 968"/>
                  <a:gd name="T4" fmla="*/ 584 w 602"/>
                  <a:gd name="T5" fmla="*/ 624 h 968"/>
                  <a:gd name="T6" fmla="*/ 570 w 602"/>
                  <a:gd name="T7" fmla="*/ 624 h 968"/>
                  <a:gd name="T8" fmla="*/ 564 w 602"/>
                  <a:gd name="T9" fmla="*/ 636 h 968"/>
                  <a:gd name="T10" fmla="*/ 548 w 602"/>
                  <a:gd name="T11" fmla="*/ 638 h 968"/>
                  <a:gd name="T12" fmla="*/ 530 w 602"/>
                  <a:gd name="T13" fmla="*/ 636 h 968"/>
                  <a:gd name="T14" fmla="*/ 498 w 602"/>
                  <a:gd name="T15" fmla="*/ 628 h 968"/>
                  <a:gd name="T16" fmla="*/ 482 w 602"/>
                  <a:gd name="T17" fmla="*/ 640 h 968"/>
                  <a:gd name="T18" fmla="*/ 450 w 602"/>
                  <a:gd name="T19" fmla="*/ 630 h 968"/>
                  <a:gd name="T20" fmla="*/ 444 w 602"/>
                  <a:gd name="T21" fmla="*/ 642 h 968"/>
                  <a:gd name="T22" fmla="*/ 428 w 602"/>
                  <a:gd name="T23" fmla="*/ 630 h 968"/>
                  <a:gd name="T24" fmla="*/ 424 w 602"/>
                  <a:gd name="T25" fmla="*/ 610 h 968"/>
                  <a:gd name="T26" fmla="*/ 424 w 602"/>
                  <a:gd name="T27" fmla="*/ 588 h 968"/>
                  <a:gd name="T28" fmla="*/ 406 w 602"/>
                  <a:gd name="T29" fmla="*/ 582 h 968"/>
                  <a:gd name="T30" fmla="*/ 396 w 602"/>
                  <a:gd name="T31" fmla="*/ 562 h 968"/>
                  <a:gd name="T32" fmla="*/ 402 w 602"/>
                  <a:gd name="T33" fmla="*/ 552 h 968"/>
                  <a:gd name="T34" fmla="*/ 394 w 602"/>
                  <a:gd name="T35" fmla="*/ 538 h 968"/>
                  <a:gd name="T36" fmla="*/ 386 w 602"/>
                  <a:gd name="T37" fmla="*/ 512 h 968"/>
                  <a:gd name="T38" fmla="*/ 384 w 602"/>
                  <a:gd name="T39" fmla="*/ 496 h 968"/>
                  <a:gd name="T40" fmla="*/ 382 w 602"/>
                  <a:gd name="T41" fmla="*/ 482 h 968"/>
                  <a:gd name="T42" fmla="*/ 372 w 602"/>
                  <a:gd name="T43" fmla="*/ 458 h 968"/>
                  <a:gd name="T44" fmla="*/ 358 w 602"/>
                  <a:gd name="T45" fmla="*/ 472 h 968"/>
                  <a:gd name="T46" fmla="*/ 338 w 602"/>
                  <a:gd name="T47" fmla="*/ 480 h 968"/>
                  <a:gd name="T48" fmla="*/ 320 w 602"/>
                  <a:gd name="T49" fmla="*/ 464 h 968"/>
                  <a:gd name="T50" fmla="*/ 324 w 602"/>
                  <a:gd name="T51" fmla="*/ 438 h 968"/>
                  <a:gd name="T52" fmla="*/ 340 w 602"/>
                  <a:gd name="T53" fmla="*/ 422 h 968"/>
                  <a:gd name="T54" fmla="*/ 336 w 602"/>
                  <a:gd name="T55" fmla="*/ 412 h 968"/>
                  <a:gd name="T56" fmla="*/ 338 w 602"/>
                  <a:gd name="T57" fmla="*/ 392 h 968"/>
                  <a:gd name="T58" fmla="*/ 346 w 602"/>
                  <a:gd name="T59" fmla="*/ 380 h 968"/>
                  <a:gd name="T60" fmla="*/ 356 w 602"/>
                  <a:gd name="T61" fmla="*/ 352 h 968"/>
                  <a:gd name="T62" fmla="*/ 366 w 602"/>
                  <a:gd name="T63" fmla="*/ 334 h 968"/>
                  <a:gd name="T64" fmla="*/ 340 w 602"/>
                  <a:gd name="T65" fmla="*/ 326 h 968"/>
                  <a:gd name="T66" fmla="*/ 340 w 602"/>
                  <a:gd name="T67" fmla="*/ 316 h 968"/>
                  <a:gd name="T68" fmla="*/ 332 w 602"/>
                  <a:gd name="T69" fmla="*/ 312 h 968"/>
                  <a:gd name="T70" fmla="*/ 322 w 602"/>
                  <a:gd name="T71" fmla="*/ 290 h 968"/>
                  <a:gd name="T72" fmla="*/ 298 w 602"/>
                  <a:gd name="T73" fmla="*/ 242 h 968"/>
                  <a:gd name="T74" fmla="*/ 278 w 602"/>
                  <a:gd name="T75" fmla="*/ 222 h 968"/>
                  <a:gd name="T76" fmla="*/ 276 w 602"/>
                  <a:gd name="T77" fmla="*/ 208 h 968"/>
                  <a:gd name="T78" fmla="*/ 276 w 602"/>
                  <a:gd name="T79" fmla="*/ 192 h 968"/>
                  <a:gd name="T80" fmla="*/ 256 w 602"/>
                  <a:gd name="T81" fmla="*/ 138 h 968"/>
                  <a:gd name="T82" fmla="*/ 202 w 602"/>
                  <a:gd name="T83" fmla="*/ 0 h 968"/>
                  <a:gd name="T84" fmla="*/ 132 w 602"/>
                  <a:gd name="T85" fmla="*/ 346 h 968"/>
                  <a:gd name="T86" fmla="*/ 134 w 602"/>
                  <a:gd name="T87" fmla="*/ 390 h 968"/>
                  <a:gd name="T88" fmla="*/ 154 w 602"/>
                  <a:gd name="T89" fmla="*/ 424 h 968"/>
                  <a:gd name="T90" fmla="*/ 120 w 602"/>
                  <a:gd name="T91" fmla="*/ 472 h 968"/>
                  <a:gd name="T92" fmla="*/ 102 w 602"/>
                  <a:gd name="T93" fmla="*/ 500 h 968"/>
                  <a:gd name="T94" fmla="*/ 80 w 602"/>
                  <a:gd name="T95" fmla="*/ 518 h 968"/>
                  <a:gd name="T96" fmla="*/ 52 w 602"/>
                  <a:gd name="T97" fmla="*/ 570 h 968"/>
                  <a:gd name="T98" fmla="*/ 76 w 602"/>
                  <a:gd name="T99" fmla="*/ 592 h 968"/>
                  <a:gd name="T100" fmla="*/ 68 w 602"/>
                  <a:gd name="T101" fmla="*/ 610 h 968"/>
                  <a:gd name="T102" fmla="*/ 0 w 602"/>
                  <a:gd name="T103" fmla="*/ 858 h 9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968">
                    <a:moveTo>
                      <a:pt x="58" y="870"/>
                    </a:moveTo>
                    <a:lnTo>
                      <a:pt x="272" y="918"/>
                    </a:lnTo>
                    <a:lnTo>
                      <a:pt x="548" y="968"/>
                    </a:lnTo>
                    <a:lnTo>
                      <a:pt x="602" y="656"/>
                    </a:lnTo>
                    <a:lnTo>
                      <a:pt x="590" y="642"/>
                    </a:lnTo>
                    <a:lnTo>
                      <a:pt x="584" y="624"/>
                    </a:lnTo>
                    <a:lnTo>
                      <a:pt x="580" y="620"/>
                    </a:lnTo>
                    <a:lnTo>
                      <a:pt x="570" y="624"/>
                    </a:lnTo>
                    <a:lnTo>
                      <a:pt x="570" y="630"/>
                    </a:lnTo>
                    <a:lnTo>
                      <a:pt x="564" y="636"/>
                    </a:lnTo>
                    <a:lnTo>
                      <a:pt x="566" y="644"/>
                    </a:lnTo>
                    <a:lnTo>
                      <a:pt x="548" y="638"/>
                    </a:lnTo>
                    <a:lnTo>
                      <a:pt x="536" y="642"/>
                    </a:lnTo>
                    <a:lnTo>
                      <a:pt x="530" y="636"/>
                    </a:lnTo>
                    <a:lnTo>
                      <a:pt x="512" y="636"/>
                    </a:lnTo>
                    <a:lnTo>
                      <a:pt x="498" y="628"/>
                    </a:lnTo>
                    <a:lnTo>
                      <a:pt x="490" y="632"/>
                    </a:lnTo>
                    <a:lnTo>
                      <a:pt x="482" y="640"/>
                    </a:lnTo>
                    <a:lnTo>
                      <a:pt x="458" y="630"/>
                    </a:lnTo>
                    <a:lnTo>
                      <a:pt x="450" y="630"/>
                    </a:lnTo>
                    <a:lnTo>
                      <a:pt x="442" y="636"/>
                    </a:lnTo>
                    <a:lnTo>
                      <a:pt x="444" y="642"/>
                    </a:lnTo>
                    <a:lnTo>
                      <a:pt x="440" y="644"/>
                    </a:lnTo>
                    <a:lnTo>
                      <a:pt x="428" y="630"/>
                    </a:lnTo>
                    <a:lnTo>
                      <a:pt x="430" y="620"/>
                    </a:lnTo>
                    <a:lnTo>
                      <a:pt x="424" y="610"/>
                    </a:lnTo>
                    <a:lnTo>
                      <a:pt x="428" y="604"/>
                    </a:lnTo>
                    <a:lnTo>
                      <a:pt x="424" y="588"/>
                    </a:lnTo>
                    <a:lnTo>
                      <a:pt x="416" y="580"/>
                    </a:lnTo>
                    <a:lnTo>
                      <a:pt x="406" y="582"/>
                    </a:lnTo>
                    <a:lnTo>
                      <a:pt x="400" y="572"/>
                    </a:lnTo>
                    <a:lnTo>
                      <a:pt x="396" y="562"/>
                    </a:lnTo>
                    <a:lnTo>
                      <a:pt x="402" y="558"/>
                    </a:lnTo>
                    <a:lnTo>
                      <a:pt x="402" y="552"/>
                    </a:lnTo>
                    <a:lnTo>
                      <a:pt x="400" y="538"/>
                    </a:lnTo>
                    <a:lnTo>
                      <a:pt x="394" y="538"/>
                    </a:lnTo>
                    <a:lnTo>
                      <a:pt x="394" y="526"/>
                    </a:lnTo>
                    <a:lnTo>
                      <a:pt x="386" y="512"/>
                    </a:lnTo>
                    <a:lnTo>
                      <a:pt x="388" y="502"/>
                    </a:lnTo>
                    <a:lnTo>
                      <a:pt x="384" y="496"/>
                    </a:lnTo>
                    <a:lnTo>
                      <a:pt x="388" y="486"/>
                    </a:lnTo>
                    <a:lnTo>
                      <a:pt x="382" y="482"/>
                    </a:lnTo>
                    <a:lnTo>
                      <a:pt x="386" y="474"/>
                    </a:lnTo>
                    <a:lnTo>
                      <a:pt x="372" y="458"/>
                    </a:lnTo>
                    <a:lnTo>
                      <a:pt x="370" y="464"/>
                    </a:lnTo>
                    <a:lnTo>
                      <a:pt x="358" y="472"/>
                    </a:lnTo>
                    <a:lnTo>
                      <a:pt x="346" y="474"/>
                    </a:lnTo>
                    <a:lnTo>
                      <a:pt x="338" y="480"/>
                    </a:lnTo>
                    <a:lnTo>
                      <a:pt x="328" y="468"/>
                    </a:lnTo>
                    <a:lnTo>
                      <a:pt x="320" y="464"/>
                    </a:lnTo>
                    <a:lnTo>
                      <a:pt x="328" y="448"/>
                    </a:lnTo>
                    <a:lnTo>
                      <a:pt x="324" y="438"/>
                    </a:lnTo>
                    <a:lnTo>
                      <a:pt x="342" y="428"/>
                    </a:lnTo>
                    <a:lnTo>
                      <a:pt x="340" y="422"/>
                    </a:lnTo>
                    <a:lnTo>
                      <a:pt x="342" y="416"/>
                    </a:lnTo>
                    <a:lnTo>
                      <a:pt x="336" y="412"/>
                    </a:lnTo>
                    <a:lnTo>
                      <a:pt x="342" y="400"/>
                    </a:lnTo>
                    <a:lnTo>
                      <a:pt x="338" y="392"/>
                    </a:lnTo>
                    <a:lnTo>
                      <a:pt x="346" y="390"/>
                    </a:lnTo>
                    <a:lnTo>
                      <a:pt x="346" y="380"/>
                    </a:lnTo>
                    <a:lnTo>
                      <a:pt x="358" y="358"/>
                    </a:lnTo>
                    <a:lnTo>
                      <a:pt x="356" y="352"/>
                    </a:lnTo>
                    <a:lnTo>
                      <a:pt x="362" y="350"/>
                    </a:lnTo>
                    <a:lnTo>
                      <a:pt x="366" y="334"/>
                    </a:lnTo>
                    <a:lnTo>
                      <a:pt x="344" y="332"/>
                    </a:lnTo>
                    <a:lnTo>
                      <a:pt x="340" y="326"/>
                    </a:lnTo>
                    <a:lnTo>
                      <a:pt x="342" y="322"/>
                    </a:lnTo>
                    <a:lnTo>
                      <a:pt x="340" y="316"/>
                    </a:lnTo>
                    <a:lnTo>
                      <a:pt x="330" y="320"/>
                    </a:lnTo>
                    <a:lnTo>
                      <a:pt x="332" y="312"/>
                    </a:lnTo>
                    <a:lnTo>
                      <a:pt x="322" y="302"/>
                    </a:lnTo>
                    <a:lnTo>
                      <a:pt x="322" y="290"/>
                    </a:lnTo>
                    <a:lnTo>
                      <a:pt x="314" y="280"/>
                    </a:lnTo>
                    <a:lnTo>
                      <a:pt x="298" y="242"/>
                    </a:lnTo>
                    <a:lnTo>
                      <a:pt x="284" y="234"/>
                    </a:lnTo>
                    <a:lnTo>
                      <a:pt x="278" y="222"/>
                    </a:lnTo>
                    <a:lnTo>
                      <a:pt x="268" y="214"/>
                    </a:lnTo>
                    <a:lnTo>
                      <a:pt x="276" y="208"/>
                    </a:lnTo>
                    <a:lnTo>
                      <a:pt x="270" y="198"/>
                    </a:lnTo>
                    <a:lnTo>
                      <a:pt x="276" y="192"/>
                    </a:lnTo>
                    <a:lnTo>
                      <a:pt x="276" y="180"/>
                    </a:lnTo>
                    <a:lnTo>
                      <a:pt x="256" y="138"/>
                    </a:lnTo>
                    <a:lnTo>
                      <a:pt x="282" y="18"/>
                    </a:lnTo>
                    <a:lnTo>
                      <a:pt x="202" y="0"/>
                    </a:lnTo>
                    <a:lnTo>
                      <a:pt x="126" y="318"/>
                    </a:lnTo>
                    <a:lnTo>
                      <a:pt x="132" y="346"/>
                    </a:lnTo>
                    <a:lnTo>
                      <a:pt x="124" y="354"/>
                    </a:lnTo>
                    <a:lnTo>
                      <a:pt x="134" y="390"/>
                    </a:lnTo>
                    <a:lnTo>
                      <a:pt x="152" y="402"/>
                    </a:lnTo>
                    <a:lnTo>
                      <a:pt x="154" y="424"/>
                    </a:lnTo>
                    <a:lnTo>
                      <a:pt x="130" y="450"/>
                    </a:lnTo>
                    <a:lnTo>
                      <a:pt x="120" y="472"/>
                    </a:lnTo>
                    <a:lnTo>
                      <a:pt x="104" y="488"/>
                    </a:lnTo>
                    <a:lnTo>
                      <a:pt x="102" y="500"/>
                    </a:lnTo>
                    <a:lnTo>
                      <a:pt x="94" y="510"/>
                    </a:lnTo>
                    <a:lnTo>
                      <a:pt x="80" y="518"/>
                    </a:lnTo>
                    <a:lnTo>
                      <a:pt x="56" y="546"/>
                    </a:lnTo>
                    <a:lnTo>
                      <a:pt x="52" y="570"/>
                    </a:lnTo>
                    <a:lnTo>
                      <a:pt x="70" y="578"/>
                    </a:lnTo>
                    <a:lnTo>
                      <a:pt x="76" y="592"/>
                    </a:lnTo>
                    <a:lnTo>
                      <a:pt x="66" y="600"/>
                    </a:lnTo>
                    <a:lnTo>
                      <a:pt x="68" y="610"/>
                    </a:lnTo>
                    <a:lnTo>
                      <a:pt x="54" y="632"/>
                    </a:lnTo>
                    <a:lnTo>
                      <a:pt x="0" y="858"/>
                    </a:lnTo>
                    <a:lnTo>
                      <a:pt x="58" y="87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6" name="Freeform 252">
                <a:extLst>
                  <a:ext uri="{FF2B5EF4-FFF2-40B4-BE49-F238E27FC236}">
                    <a16:creationId xmlns:a16="http://schemas.microsoft.com/office/drawing/2014/main" id="{1F94730E-5866-73DE-E509-4F06EC792C40}"/>
                  </a:ext>
                </a:extLst>
              </p:cNvPr>
              <p:cNvSpPr>
                <a:spLocks/>
              </p:cNvSpPr>
              <p:nvPr/>
            </p:nvSpPr>
            <p:spPr bwMode="auto">
              <a:xfrm>
                <a:off x="1416" y="1780"/>
                <a:ext cx="740" cy="581"/>
              </a:xfrm>
              <a:custGeom>
                <a:avLst/>
                <a:gdLst>
                  <a:gd name="T0" fmla="*/ 494 w 740"/>
                  <a:gd name="T1" fmla="*/ 563 h 581"/>
                  <a:gd name="T2" fmla="*/ 0 w 740"/>
                  <a:gd name="T3" fmla="*/ 503 h 581"/>
                  <a:gd name="T4" fmla="*/ 76 w 740"/>
                  <a:gd name="T5" fmla="*/ 0 h 581"/>
                  <a:gd name="T6" fmla="*/ 550 w 740"/>
                  <a:gd name="T7" fmla="*/ 58 h 581"/>
                  <a:gd name="T8" fmla="*/ 740 w 740"/>
                  <a:gd name="T9" fmla="*/ 74 h 581"/>
                  <a:gd name="T10" fmla="*/ 702 w 740"/>
                  <a:gd name="T11" fmla="*/ 581 h 581"/>
                  <a:gd name="T12" fmla="*/ 494 w 740"/>
                  <a:gd name="T13" fmla="*/ 563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81">
                    <a:moveTo>
                      <a:pt x="494" y="563"/>
                    </a:moveTo>
                    <a:lnTo>
                      <a:pt x="0" y="503"/>
                    </a:lnTo>
                    <a:lnTo>
                      <a:pt x="76" y="0"/>
                    </a:lnTo>
                    <a:lnTo>
                      <a:pt x="550" y="58"/>
                    </a:lnTo>
                    <a:lnTo>
                      <a:pt x="740" y="74"/>
                    </a:lnTo>
                    <a:lnTo>
                      <a:pt x="702" y="581"/>
                    </a:lnTo>
                    <a:lnTo>
                      <a:pt x="494" y="563"/>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7" name="Freeform 253">
                <a:extLst>
                  <a:ext uri="{FF2B5EF4-FFF2-40B4-BE49-F238E27FC236}">
                    <a16:creationId xmlns:a16="http://schemas.microsoft.com/office/drawing/2014/main" id="{72F0D6F5-6154-2CEC-9323-7AE91361515A}"/>
                  </a:ext>
                </a:extLst>
              </p:cNvPr>
              <p:cNvSpPr>
                <a:spLocks/>
              </p:cNvSpPr>
              <p:nvPr/>
            </p:nvSpPr>
            <p:spPr bwMode="auto">
              <a:xfrm>
                <a:off x="1576" y="2417"/>
                <a:ext cx="1407" cy="1378"/>
              </a:xfrm>
              <a:custGeom>
                <a:avLst/>
                <a:gdLst>
                  <a:gd name="T0" fmla="*/ 42 w 1407"/>
                  <a:gd name="T1" fmla="*/ 598 h 1378"/>
                  <a:gd name="T2" fmla="*/ 168 w 1407"/>
                  <a:gd name="T3" fmla="*/ 722 h 1378"/>
                  <a:gd name="T4" fmla="*/ 290 w 1407"/>
                  <a:gd name="T5" fmla="*/ 938 h 1378"/>
                  <a:gd name="T6" fmla="*/ 422 w 1407"/>
                  <a:gd name="T7" fmla="*/ 848 h 1378"/>
                  <a:gd name="T8" fmla="*/ 610 w 1407"/>
                  <a:gd name="T9" fmla="*/ 950 h 1378"/>
                  <a:gd name="T10" fmla="*/ 692 w 1407"/>
                  <a:gd name="T11" fmla="*/ 1122 h 1378"/>
                  <a:gd name="T12" fmla="*/ 786 w 1407"/>
                  <a:gd name="T13" fmla="*/ 1300 h 1378"/>
                  <a:gd name="T14" fmla="*/ 880 w 1407"/>
                  <a:gd name="T15" fmla="*/ 1348 h 1378"/>
                  <a:gd name="T16" fmla="*/ 1010 w 1407"/>
                  <a:gd name="T17" fmla="*/ 1378 h 1378"/>
                  <a:gd name="T18" fmla="*/ 990 w 1407"/>
                  <a:gd name="T19" fmla="*/ 1328 h 1378"/>
                  <a:gd name="T20" fmla="*/ 984 w 1407"/>
                  <a:gd name="T21" fmla="*/ 1244 h 1378"/>
                  <a:gd name="T22" fmla="*/ 970 w 1407"/>
                  <a:gd name="T23" fmla="*/ 1214 h 1378"/>
                  <a:gd name="T24" fmla="*/ 982 w 1407"/>
                  <a:gd name="T25" fmla="*/ 1202 h 1378"/>
                  <a:gd name="T26" fmla="*/ 1004 w 1407"/>
                  <a:gd name="T27" fmla="*/ 1160 h 1378"/>
                  <a:gd name="T28" fmla="*/ 1032 w 1407"/>
                  <a:gd name="T29" fmla="*/ 1114 h 1378"/>
                  <a:gd name="T30" fmla="*/ 1020 w 1407"/>
                  <a:gd name="T31" fmla="*/ 1102 h 1378"/>
                  <a:gd name="T32" fmla="*/ 1060 w 1407"/>
                  <a:gd name="T33" fmla="*/ 1080 h 1378"/>
                  <a:gd name="T34" fmla="*/ 1086 w 1407"/>
                  <a:gd name="T35" fmla="*/ 1066 h 1378"/>
                  <a:gd name="T36" fmla="*/ 1084 w 1407"/>
                  <a:gd name="T37" fmla="*/ 1042 h 1378"/>
                  <a:gd name="T38" fmla="*/ 1098 w 1407"/>
                  <a:gd name="T39" fmla="*/ 1032 h 1378"/>
                  <a:gd name="T40" fmla="*/ 1106 w 1407"/>
                  <a:gd name="T41" fmla="*/ 1028 h 1378"/>
                  <a:gd name="T42" fmla="*/ 1117 w 1407"/>
                  <a:gd name="T43" fmla="*/ 1036 h 1378"/>
                  <a:gd name="T44" fmla="*/ 1131 w 1407"/>
                  <a:gd name="T45" fmla="*/ 1024 h 1378"/>
                  <a:gd name="T46" fmla="*/ 1169 w 1407"/>
                  <a:gd name="T47" fmla="*/ 1028 h 1378"/>
                  <a:gd name="T48" fmla="*/ 1127 w 1407"/>
                  <a:gd name="T49" fmla="*/ 1052 h 1378"/>
                  <a:gd name="T50" fmla="*/ 1233 w 1407"/>
                  <a:gd name="T51" fmla="*/ 1002 h 1378"/>
                  <a:gd name="T52" fmla="*/ 1259 w 1407"/>
                  <a:gd name="T53" fmla="*/ 890 h 1378"/>
                  <a:gd name="T54" fmla="*/ 1271 w 1407"/>
                  <a:gd name="T55" fmla="*/ 910 h 1378"/>
                  <a:gd name="T56" fmla="*/ 1269 w 1407"/>
                  <a:gd name="T57" fmla="*/ 924 h 1378"/>
                  <a:gd name="T58" fmla="*/ 1373 w 1407"/>
                  <a:gd name="T59" fmla="*/ 896 h 1378"/>
                  <a:gd name="T60" fmla="*/ 1379 w 1407"/>
                  <a:gd name="T61" fmla="*/ 860 h 1378"/>
                  <a:gd name="T62" fmla="*/ 1387 w 1407"/>
                  <a:gd name="T63" fmla="*/ 822 h 1378"/>
                  <a:gd name="T64" fmla="*/ 1383 w 1407"/>
                  <a:gd name="T65" fmla="*/ 788 h 1378"/>
                  <a:gd name="T66" fmla="*/ 1405 w 1407"/>
                  <a:gd name="T67" fmla="*/ 740 h 1378"/>
                  <a:gd name="T68" fmla="*/ 1401 w 1407"/>
                  <a:gd name="T69" fmla="*/ 720 h 1378"/>
                  <a:gd name="T70" fmla="*/ 1401 w 1407"/>
                  <a:gd name="T71" fmla="*/ 708 h 1378"/>
                  <a:gd name="T72" fmla="*/ 1391 w 1407"/>
                  <a:gd name="T73" fmla="*/ 684 h 1378"/>
                  <a:gd name="T74" fmla="*/ 1371 w 1407"/>
                  <a:gd name="T75" fmla="*/ 658 h 1378"/>
                  <a:gd name="T76" fmla="*/ 1347 w 1407"/>
                  <a:gd name="T77" fmla="*/ 606 h 1378"/>
                  <a:gd name="T78" fmla="*/ 1309 w 1407"/>
                  <a:gd name="T79" fmla="*/ 408 h 1378"/>
                  <a:gd name="T80" fmla="*/ 1249 w 1407"/>
                  <a:gd name="T81" fmla="*/ 370 h 1378"/>
                  <a:gd name="T82" fmla="*/ 1189 w 1407"/>
                  <a:gd name="T83" fmla="*/ 368 h 1378"/>
                  <a:gd name="T84" fmla="*/ 1165 w 1407"/>
                  <a:gd name="T85" fmla="*/ 372 h 1378"/>
                  <a:gd name="T86" fmla="*/ 1119 w 1407"/>
                  <a:gd name="T87" fmla="*/ 382 h 1378"/>
                  <a:gd name="T88" fmla="*/ 1100 w 1407"/>
                  <a:gd name="T89" fmla="*/ 380 h 1378"/>
                  <a:gd name="T90" fmla="*/ 1030 w 1407"/>
                  <a:gd name="T91" fmla="*/ 370 h 1378"/>
                  <a:gd name="T92" fmla="*/ 1016 w 1407"/>
                  <a:gd name="T93" fmla="*/ 376 h 1378"/>
                  <a:gd name="T94" fmla="*/ 988 w 1407"/>
                  <a:gd name="T95" fmla="*/ 362 h 1378"/>
                  <a:gd name="T96" fmla="*/ 970 w 1407"/>
                  <a:gd name="T97" fmla="*/ 350 h 1378"/>
                  <a:gd name="T98" fmla="*/ 938 w 1407"/>
                  <a:gd name="T99" fmla="*/ 350 h 1378"/>
                  <a:gd name="T100" fmla="*/ 896 w 1407"/>
                  <a:gd name="T101" fmla="*/ 328 h 1378"/>
                  <a:gd name="T102" fmla="*/ 856 w 1407"/>
                  <a:gd name="T103" fmla="*/ 328 h 1378"/>
                  <a:gd name="T104" fmla="*/ 810 w 1407"/>
                  <a:gd name="T105" fmla="*/ 300 h 1378"/>
                  <a:gd name="T106" fmla="*/ 774 w 1407"/>
                  <a:gd name="T107" fmla="*/ 290 h 1378"/>
                  <a:gd name="T108" fmla="*/ 728 w 1407"/>
                  <a:gd name="T109" fmla="*/ 268 h 1378"/>
                  <a:gd name="T110" fmla="*/ 384 w 1407"/>
                  <a:gd name="T111" fmla="*/ 570 h 1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07" h="1378">
                    <a:moveTo>
                      <a:pt x="4" y="552"/>
                    </a:moveTo>
                    <a:lnTo>
                      <a:pt x="30" y="572"/>
                    </a:lnTo>
                    <a:lnTo>
                      <a:pt x="42" y="598"/>
                    </a:lnTo>
                    <a:lnTo>
                      <a:pt x="64" y="612"/>
                    </a:lnTo>
                    <a:lnTo>
                      <a:pt x="80" y="638"/>
                    </a:lnTo>
                    <a:lnTo>
                      <a:pt x="168" y="722"/>
                    </a:lnTo>
                    <a:lnTo>
                      <a:pt x="186" y="824"/>
                    </a:lnTo>
                    <a:lnTo>
                      <a:pt x="210" y="866"/>
                    </a:lnTo>
                    <a:lnTo>
                      <a:pt x="290" y="938"/>
                    </a:lnTo>
                    <a:lnTo>
                      <a:pt x="336" y="950"/>
                    </a:lnTo>
                    <a:lnTo>
                      <a:pt x="398" y="854"/>
                    </a:lnTo>
                    <a:lnTo>
                      <a:pt x="422" y="848"/>
                    </a:lnTo>
                    <a:lnTo>
                      <a:pt x="442" y="854"/>
                    </a:lnTo>
                    <a:lnTo>
                      <a:pt x="532" y="858"/>
                    </a:lnTo>
                    <a:lnTo>
                      <a:pt x="610" y="950"/>
                    </a:lnTo>
                    <a:lnTo>
                      <a:pt x="644" y="1046"/>
                    </a:lnTo>
                    <a:lnTo>
                      <a:pt x="676" y="1084"/>
                    </a:lnTo>
                    <a:lnTo>
                      <a:pt x="692" y="1122"/>
                    </a:lnTo>
                    <a:lnTo>
                      <a:pt x="726" y="1148"/>
                    </a:lnTo>
                    <a:lnTo>
                      <a:pt x="752" y="1246"/>
                    </a:lnTo>
                    <a:lnTo>
                      <a:pt x="786" y="1300"/>
                    </a:lnTo>
                    <a:lnTo>
                      <a:pt x="820" y="1324"/>
                    </a:lnTo>
                    <a:lnTo>
                      <a:pt x="850" y="1330"/>
                    </a:lnTo>
                    <a:lnTo>
                      <a:pt x="880" y="1348"/>
                    </a:lnTo>
                    <a:lnTo>
                      <a:pt x="936" y="1354"/>
                    </a:lnTo>
                    <a:lnTo>
                      <a:pt x="974" y="1374"/>
                    </a:lnTo>
                    <a:lnTo>
                      <a:pt x="1010" y="1378"/>
                    </a:lnTo>
                    <a:lnTo>
                      <a:pt x="1012" y="1372"/>
                    </a:lnTo>
                    <a:lnTo>
                      <a:pt x="1004" y="1366"/>
                    </a:lnTo>
                    <a:lnTo>
                      <a:pt x="990" y="1328"/>
                    </a:lnTo>
                    <a:lnTo>
                      <a:pt x="988" y="1324"/>
                    </a:lnTo>
                    <a:lnTo>
                      <a:pt x="976" y="1250"/>
                    </a:lnTo>
                    <a:lnTo>
                      <a:pt x="984" y="1244"/>
                    </a:lnTo>
                    <a:lnTo>
                      <a:pt x="986" y="1220"/>
                    </a:lnTo>
                    <a:lnTo>
                      <a:pt x="984" y="1216"/>
                    </a:lnTo>
                    <a:lnTo>
                      <a:pt x="970" y="1214"/>
                    </a:lnTo>
                    <a:lnTo>
                      <a:pt x="964" y="1210"/>
                    </a:lnTo>
                    <a:lnTo>
                      <a:pt x="968" y="1202"/>
                    </a:lnTo>
                    <a:lnTo>
                      <a:pt x="982" y="1202"/>
                    </a:lnTo>
                    <a:lnTo>
                      <a:pt x="988" y="1208"/>
                    </a:lnTo>
                    <a:lnTo>
                      <a:pt x="998" y="1202"/>
                    </a:lnTo>
                    <a:lnTo>
                      <a:pt x="1004" y="1160"/>
                    </a:lnTo>
                    <a:lnTo>
                      <a:pt x="992" y="1140"/>
                    </a:lnTo>
                    <a:lnTo>
                      <a:pt x="1022" y="1134"/>
                    </a:lnTo>
                    <a:lnTo>
                      <a:pt x="1032" y="1114"/>
                    </a:lnTo>
                    <a:lnTo>
                      <a:pt x="1032" y="1110"/>
                    </a:lnTo>
                    <a:lnTo>
                      <a:pt x="1020" y="1112"/>
                    </a:lnTo>
                    <a:lnTo>
                      <a:pt x="1020" y="1102"/>
                    </a:lnTo>
                    <a:lnTo>
                      <a:pt x="1040" y="1092"/>
                    </a:lnTo>
                    <a:lnTo>
                      <a:pt x="1048" y="1092"/>
                    </a:lnTo>
                    <a:lnTo>
                      <a:pt x="1060" y="1080"/>
                    </a:lnTo>
                    <a:lnTo>
                      <a:pt x="1062" y="1072"/>
                    </a:lnTo>
                    <a:lnTo>
                      <a:pt x="1066" y="1068"/>
                    </a:lnTo>
                    <a:lnTo>
                      <a:pt x="1086" y="1066"/>
                    </a:lnTo>
                    <a:lnTo>
                      <a:pt x="1094" y="1062"/>
                    </a:lnTo>
                    <a:lnTo>
                      <a:pt x="1096" y="1052"/>
                    </a:lnTo>
                    <a:lnTo>
                      <a:pt x="1084" y="1042"/>
                    </a:lnTo>
                    <a:lnTo>
                      <a:pt x="1084" y="1034"/>
                    </a:lnTo>
                    <a:lnTo>
                      <a:pt x="1088" y="1028"/>
                    </a:lnTo>
                    <a:lnTo>
                      <a:pt x="1098" y="1032"/>
                    </a:lnTo>
                    <a:lnTo>
                      <a:pt x="1104" y="1038"/>
                    </a:lnTo>
                    <a:lnTo>
                      <a:pt x="1106" y="1036"/>
                    </a:lnTo>
                    <a:lnTo>
                      <a:pt x="1106" y="1028"/>
                    </a:lnTo>
                    <a:lnTo>
                      <a:pt x="1108" y="1024"/>
                    </a:lnTo>
                    <a:lnTo>
                      <a:pt x="1114" y="1026"/>
                    </a:lnTo>
                    <a:lnTo>
                      <a:pt x="1117" y="1036"/>
                    </a:lnTo>
                    <a:lnTo>
                      <a:pt x="1121" y="1036"/>
                    </a:lnTo>
                    <a:lnTo>
                      <a:pt x="1127" y="1032"/>
                    </a:lnTo>
                    <a:lnTo>
                      <a:pt x="1131" y="1024"/>
                    </a:lnTo>
                    <a:lnTo>
                      <a:pt x="1133" y="1022"/>
                    </a:lnTo>
                    <a:lnTo>
                      <a:pt x="1137" y="1038"/>
                    </a:lnTo>
                    <a:lnTo>
                      <a:pt x="1169" y="1028"/>
                    </a:lnTo>
                    <a:lnTo>
                      <a:pt x="1175" y="1030"/>
                    </a:lnTo>
                    <a:lnTo>
                      <a:pt x="1173" y="1032"/>
                    </a:lnTo>
                    <a:lnTo>
                      <a:pt x="1127" y="1052"/>
                    </a:lnTo>
                    <a:lnTo>
                      <a:pt x="1123" y="1058"/>
                    </a:lnTo>
                    <a:lnTo>
                      <a:pt x="1127" y="1060"/>
                    </a:lnTo>
                    <a:lnTo>
                      <a:pt x="1233" y="1002"/>
                    </a:lnTo>
                    <a:lnTo>
                      <a:pt x="1251" y="960"/>
                    </a:lnTo>
                    <a:lnTo>
                      <a:pt x="1253" y="896"/>
                    </a:lnTo>
                    <a:lnTo>
                      <a:pt x="1259" y="890"/>
                    </a:lnTo>
                    <a:lnTo>
                      <a:pt x="1265" y="886"/>
                    </a:lnTo>
                    <a:lnTo>
                      <a:pt x="1271" y="886"/>
                    </a:lnTo>
                    <a:lnTo>
                      <a:pt x="1271" y="910"/>
                    </a:lnTo>
                    <a:lnTo>
                      <a:pt x="1285" y="910"/>
                    </a:lnTo>
                    <a:lnTo>
                      <a:pt x="1283" y="920"/>
                    </a:lnTo>
                    <a:lnTo>
                      <a:pt x="1269" y="924"/>
                    </a:lnTo>
                    <a:lnTo>
                      <a:pt x="1275" y="926"/>
                    </a:lnTo>
                    <a:lnTo>
                      <a:pt x="1337" y="898"/>
                    </a:lnTo>
                    <a:lnTo>
                      <a:pt x="1373" y="896"/>
                    </a:lnTo>
                    <a:lnTo>
                      <a:pt x="1361" y="882"/>
                    </a:lnTo>
                    <a:lnTo>
                      <a:pt x="1373" y="872"/>
                    </a:lnTo>
                    <a:lnTo>
                      <a:pt x="1379" y="860"/>
                    </a:lnTo>
                    <a:lnTo>
                      <a:pt x="1385" y="850"/>
                    </a:lnTo>
                    <a:lnTo>
                      <a:pt x="1389" y="840"/>
                    </a:lnTo>
                    <a:lnTo>
                      <a:pt x="1387" y="822"/>
                    </a:lnTo>
                    <a:lnTo>
                      <a:pt x="1381" y="814"/>
                    </a:lnTo>
                    <a:lnTo>
                      <a:pt x="1387" y="802"/>
                    </a:lnTo>
                    <a:lnTo>
                      <a:pt x="1383" y="788"/>
                    </a:lnTo>
                    <a:lnTo>
                      <a:pt x="1401" y="754"/>
                    </a:lnTo>
                    <a:lnTo>
                      <a:pt x="1401" y="746"/>
                    </a:lnTo>
                    <a:lnTo>
                      <a:pt x="1405" y="740"/>
                    </a:lnTo>
                    <a:lnTo>
                      <a:pt x="1401" y="732"/>
                    </a:lnTo>
                    <a:lnTo>
                      <a:pt x="1407" y="728"/>
                    </a:lnTo>
                    <a:lnTo>
                      <a:pt x="1401" y="720"/>
                    </a:lnTo>
                    <a:lnTo>
                      <a:pt x="1403" y="708"/>
                    </a:lnTo>
                    <a:lnTo>
                      <a:pt x="1401" y="708"/>
                    </a:lnTo>
                    <a:lnTo>
                      <a:pt x="1397" y="706"/>
                    </a:lnTo>
                    <a:lnTo>
                      <a:pt x="1389" y="692"/>
                    </a:lnTo>
                    <a:lnTo>
                      <a:pt x="1391" y="684"/>
                    </a:lnTo>
                    <a:lnTo>
                      <a:pt x="1381" y="672"/>
                    </a:lnTo>
                    <a:lnTo>
                      <a:pt x="1383" y="668"/>
                    </a:lnTo>
                    <a:lnTo>
                      <a:pt x="1371" y="658"/>
                    </a:lnTo>
                    <a:lnTo>
                      <a:pt x="1373" y="644"/>
                    </a:lnTo>
                    <a:lnTo>
                      <a:pt x="1371" y="632"/>
                    </a:lnTo>
                    <a:lnTo>
                      <a:pt x="1347" y="606"/>
                    </a:lnTo>
                    <a:lnTo>
                      <a:pt x="1345" y="410"/>
                    </a:lnTo>
                    <a:lnTo>
                      <a:pt x="1331" y="404"/>
                    </a:lnTo>
                    <a:lnTo>
                      <a:pt x="1309" y="408"/>
                    </a:lnTo>
                    <a:lnTo>
                      <a:pt x="1301" y="398"/>
                    </a:lnTo>
                    <a:lnTo>
                      <a:pt x="1259" y="384"/>
                    </a:lnTo>
                    <a:lnTo>
                      <a:pt x="1249" y="370"/>
                    </a:lnTo>
                    <a:lnTo>
                      <a:pt x="1223" y="358"/>
                    </a:lnTo>
                    <a:lnTo>
                      <a:pt x="1211" y="370"/>
                    </a:lnTo>
                    <a:lnTo>
                      <a:pt x="1189" y="368"/>
                    </a:lnTo>
                    <a:lnTo>
                      <a:pt x="1183" y="360"/>
                    </a:lnTo>
                    <a:lnTo>
                      <a:pt x="1165" y="366"/>
                    </a:lnTo>
                    <a:lnTo>
                      <a:pt x="1165" y="372"/>
                    </a:lnTo>
                    <a:lnTo>
                      <a:pt x="1147" y="366"/>
                    </a:lnTo>
                    <a:lnTo>
                      <a:pt x="1125" y="374"/>
                    </a:lnTo>
                    <a:lnTo>
                      <a:pt x="1119" y="382"/>
                    </a:lnTo>
                    <a:lnTo>
                      <a:pt x="1112" y="382"/>
                    </a:lnTo>
                    <a:lnTo>
                      <a:pt x="1108" y="390"/>
                    </a:lnTo>
                    <a:lnTo>
                      <a:pt x="1100" y="380"/>
                    </a:lnTo>
                    <a:lnTo>
                      <a:pt x="1070" y="370"/>
                    </a:lnTo>
                    <a:lnTo>
                      <a:pt x="1060" y="360"/>
                    </a:lnTo>
                    <a:lnTo>
                      <a:pt x="1030" y="370"/>
                    </a:lnTo>
                    <a:lnTo>
                      <a:pt x="1032" y="374"/>
                    </a:lnTo>
                    <a:lnTo>
                      <a:pt x="1024" y="386"/>
                    </a:lnTo>
                    <a:lnTo>
                      <a:pt x="1016" y="376"/>
                    </a:lnTo>
                    <a:lnTo>
                      <a:pt x="1016" y="364"/>
                    </a:lnTo>
                    <a:lnTo>
                      <a:pt x="992" y="372"/>
                    </a:lnTo>
                    <a:lnTo>
                      <a:pt x="988" y="362"/>
                    </a:lnTo>
                    <a:lnTo>
                      <a:pt x="976" y="362"/>
                    </a:lnTo>
                    <a:lnTo>
                      <a:pt x="976" y="354"/>
                    </a:lnTo>
                    <a:lnTo>
                      <a:pt x="970" y="350"/>
                    </a:lnTo>
                    <a:lnTo>
                      <a:pt x="946" y="366"/>
                    </a:lnTo>
                    <a:lnTo>
                      <a:pt x="936" y="362"/>
                    </a:lnTo>
                    <a:lnTo>
                      <a:pt x="938" y="350"/>
                    </a:lnTo>
                    <a:lnTo>
                      <a:pt x="924" y="344"/>
                    </a:lnTo>
                    <a:lnTo>
                      <a:pt x="924" y="330"/>
                    </a:lnTo>
                    <a:lnTo>
                      <a:pt x="896" y="328"/>
                    </a:lnTo>
                    <a:lnTo>
                      <a:pt x="886" y="338"/>
                    </a:lnTo>
                    <a:lnTo>
                      <a:pt x="872" y="326"/>
                    </a:lnTo>
                    <a:lnTo>
                      <a:pt x="856" y="328"/>
                    </a:lnTo>
                    <a:lnTo>
                      <a:pt x="832" y="316"/>
                    </a:lnTo>
                    <a:lnTo>
                      <a:pt x="812" y="316"/>
                    </a:lnTo>
                    <a:lnTo>
                      <a:pt x="810" y="300"/>
                    </a:lnTo>
                    <a:lnTo>
                      <a:pt x="794" y="284"/>
                    </a:lnTo>
                    <a:lnTo>
                      <a:pt x="788" y="294"/>
                    </a:lnTo>
                    <a:lnTo>
                      <a:pt x="774" y="290"/>
                    </a:lnTo>
                    <a:lnTo>
                      <a:pt x="764" y="292"/>
                    </a:lnTo>
                    <a:lnTo>
                      <a:pt x="740" y="268"/>
                    </a:lnTo>
                    <a:lnTo>
                      <a:pt x="728" y="268"/>
                    </a:lnTo>
                    <a:lnTo>
                      <a:pt x="740" y="22"/>
                    </a:lnTo>
                    <a:lnTo>
                      <a:pt x="432" y="0"/>
                    </a:lnTo>
                    <a:lnTo>
                      <a:pt x="384" y="570"/>
                    </a:lnTo>
                    <a:lnTo>
                      <a:pt x="0" y="530"/>
                    </a:lnTo>
                    <a:lnTo>
                      <a:pt x="4" y="55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Freeform 254">
                <a:extLst>
                  <a:ext uri="{FF2B5EF4-FFF2-40B4-BE49-F238E27FC236}">
                    <a16:creationId xmlns:a16="http://schemas.microsoft.com/office/drawing/2014/main" id="{68E47676-E030-126D-3AED-B357C43F0B64}"/>
                  </a:ext>
                </a:extLst>
              </p:cNvPr>
              <p:cNvSpPr>
                <a:spLocks/>
              </p:cNvSpPr>
              <p:nvPr/>
            </p:nvSpPr>
            <p:spPr bwMode="auto">
              <a:xfrm>
                <a:off x="3157" y="1668"/>
                <a:ext cx="398" cy="707"/>
              </a:xfrm>
              <a:custGeom>
                <a:avLst/>
                <a:gdLst>
                  <a:gd name="T0" fmla="*/ 334 w 398"/>
                  <a:gd name="T1" fmla="*/ 0 h 707"/>
                  <a:gd name="T2" fmla="*/ 90 w 398"/>
                  <a:gd name="T3" fmla="*/ 28 h 707"/>
                  <a:gd name="T4" fmla="*/ 116 w 398"/>
                  <a:gd name="T5" fmla="*/ 58 h 707"/>
                  <a:gd name="T6" fmla="*/ 116 w 398"/>
                  <a:gd name="T7" fmla="*/ 96 h 707"/>
                  <a:gd name="T8" fmla="*/ 102 w 398"/>
                  <a:gd name="T9" fmla="*/ 126 h 707"/>
                  <a:gd name="T10" fmla="*/ 38 w 398"/>
                  <a:gd name="T11" fmla="*/ 152 h 707"/>
                  <a:gd name="T12" fmla="*/ 48 w 398"/>
                  <a:gd name="T13" fmla="*/ 190 h 707"/>
                  <a:gd name="T14" fmla="*/ 38 w 398"/>
                  <a:gd name="T15" fmla="*/ 224 h 707"/>
                  <a:gd name="T16" fmla="*/ 8 w 398"/>
                  <a:gd name="T17" fmla="*/ 260 h 707"/>
                  <a:gd name="T18" fmla="*/ 4 w 398"/>
                  <a:gd name="T19" fmla="*/ 286 h 707"/>
                  <a:gd name="T20" fmla="*/ 16 w 398"/>
                  <a:gd name="T21" fmla="*/ 368 h 707"/>
                  <a:gd name="T22" fmla="*/ 50 w 398"/>
                  <a:gd name="T23" fmla="*/ 402 h 707"/>
                  <a:gd name="T24" fmla="*/ 86 w 398"/>
                  <a:gd name="T25" fmla="*/ 460 h 707"/>
                  <a:gd name="T26" fmla="*/ 100 w 398"/>
                  <a:gd name="T27" fmla="*/ 472 h 707"/>
                  <a:gd name="T28" fmla="*/ 128 w 398"/>
                  <a:gd name="T29" fmla="*/ 464 h 707"/>
                  <a:gd name="T30" fmla="*/ 142 w 398"/>
                  <a:gd name="T31" fmla="*/ 478 h 707"/>
                  <a:gd name="T32" fmla="*/ 138 w 398"/>
                  <a:gd name="T33" fmla="*/ 502 h 707"/>
                  <a:gd name="T34" fmla="*/ 124 w 398"/>
                  <a:gd name="T35" fmla="*/ 553 h 707"/>
                  <a:gd name="T36" fmla="*/ 168 w 398"/>
                  <a:gd name="T37" fmla="*/ 585 h 707"/>
                  <a:gd name="T38" fmla="*/ 210 w 398"/>
                  <a:gd name="T39" fmla="*/ 633 h 707"/>
                  <a:gd name="T40" fmla="*/ 212 w 398"/>
                  <a:gd name="T41" fmla="*/ 671 h 707"/>
                  <a:gd name="T42" fmla="*/ 228 w 398"/>
                  <a:gd name="T43" fmla="*/ 697 h 707"/>
                  <a:gd name="T44" fmla="*/ 236 w 398"/>
                  <a:gd name="T45" fmla="*/ 693 h 707"/>
                  <a:gd name="T46" fmla="*/ 248 w 398"/>
                  <a:gd name="T47" fmla="*/ 705 h 707"/>
                  <a:gd name="T48" fmla="*/ 250 w 398"/>
                  <a:gd name="T49" fmla="*/ 693 h 707"/>
                  <a:gd name="T50" fmla="*/ 314 w 398"/>
                  <a:gd name="T51" fmla="*/ 689 h 707"/>
                  <a:gd name="T52" fmla="*/ 314 w 398"/>
                  <a:gd name="T53" fmla="*/ 661 h 707"/>
                  <a:gd name="T54" fmla="*/ 354 w 398"/>
                  <a:gd name="T55" fmla="*/ 633 h 707"/>
                  <a:gd name="T56" fmla="*/ 356 w 398"/>
                  <a:gd name="T57" fmla="*/ 591 h 707"/>
                  <a:gd name="T58" fmla="*/ 350 w 398"/>
                  <a:gd name="T59" fmla="*/ 591 h 707"/>
                  <a:gd name="T60" fmla="*/ 348 w 398"/>
                  <a:gd name="T61" fmla="*/ 581 h 707"/>
                  <a:gd name="T62" fmla="*/ 352 w 398"/>
                  <a:gd name="T63" fmla="*/ 561 h 707"/>
                  <a:gd name="T64" fmla="*/ 354 w 398"/>
                  <a:gd name="T65" fmla="*/ 555 h 707"/>
                  <a:gd name="T66" fmla="*/ 356 w 398"/>
                  <a:gd name="T67" fmla="*/ 537 h 707"/>
                  <a:gd name="T68" fmla="*/ 370 w 398"/>
                  <a:gd name="T69" fmla="*/ 529 h 707"/>
                  <a:gd name="T70" fmla="*/ 388 w 398"/>
                  <a:gd name="T71" fmla="*/ 502 h 707"/>
                  <a:gd name="T72" fmla="*/ 398 w 398"/>
                  <a:gd name="T73" fmla="*/ 470 h 707"/>
                  <a:gd name="T74" fmla="*/ 394 w 398"/>
                  <a:gd name="T75" fmla="*/ 444 h 707"/>
                  <a:gd name="T76" fmla="*/ 386 w 398"/>
                  <a:gd name="T77" fmla="*/ 412 h 707"/>
                  <a:gd name="T78" fmla="*/ 392 w 398"/>
                  <a:gd name="T79" fmla="*/ 390 h 707"/>
                  <a:gd name="T80" fmla="*/ 336 w 398"/>
                  <a:gd name="T81" fmla="*/ 24 h 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8" h="707">
                    <a:moveTo>
                      <a:pt x="336" y="24"/>
                    </a:moveTo>
                    <a:lnTo>
                      <a:pt x="334" y="0"/>
                    </a:lnTo>
                    <a:lnTo>
                      <a:pt x="70" y="16"/>
                    </a:lnTo>
                    <a:lnTo>
                      <a:pt x="90" y="28"/>
                    </a:lnTo>
                    <a:lnTo>
                      <a:pt x="94" y="42"/>
                    </a:lnTo>
                    <a:lnTo>
                      <a:pt x="116" y="58"/>
                    </a:lnTo>
                    <a:lnTo>
                      <a:pt x="120" y="74"/>
                    </a:lnTo>
                    <a:lnTo>
                      <a:pt x="116" y="96"/>
                    </a:lnTo>
                    <a:lnTo>
                      <a:pt x="106" y="106"/>
                    </a:lnTo>
                    <a:lnTo>
                      <a:pt x="102" y="126"/>
                    </a:lnTo>
                    <a:lnTo>
                      <a:pt x="72" y="144"/>
                    </a:lnTo>
                    <a:lnTo>
                      <a:pt x="38" y="152"/>
                    </a:lnTo>
                    <a:lnTo>
                      <a:pt x="34" y="174"/>
                    </a:lnTo>
                    <a:lnTo>
                      <a:pt x="48" y="190"/>
                    </a:lnTo>
                    <a:lnTo>
                      <a:pt x="50" y="208"/>
                    </a:lnTo>
                    <a:lnTo>
                      <a:pt x="38" y="224"/>
                    </a:lnTo>
                    <a:lnTo>
                      <a:pt x="34" y="246"/>
                    </a:lnTo>
                    <a:lnTo>
                      <a:pt x="8" y="260"/>
                    </a:lnTo>
                    <a:lnTo>
                      <a:pt x="12" y="280"/>
                    </a:lnTo>
                    <a:lnTo>
                      <a:pt x="4" y="286"/>
                    </a:lnTo>
                    <a:lnTo>
                      <a:pt x="0" y="318"/>
                    </a:lnTo>
                    <a:lnTo>
                      <a:pt x="16" y="368"/>
                    </a:lnTo>
                    <a:lnTo>
                      <a:pt x="44" y="390"/>
                    </a:lnTo>
                    <a:lnTo>
                      <a:pt x="50" y="402"/>
                    </a:lnTo>
                    <a:lnTo>
                      <a:pt x="74" y="420"/>
                    </a:lnTo>
                    <a:lnTo>
                      <a:pt x="86" y="460"/>
                    </a:lnTo>
                    <a:lnTo>
                      <a:pt x="92" y="470"/>
                    </a:lnTo>
                    <a:lnTo>
                      <a:pt x="100" y="472"/>
                    </a:lnTo>
                    <a:lnTo>
                      <a:pt x="110" y="460"/>
                    </a:lnTo>
                    <a:lnTo>
                      <a:pt x="128" y="464"/>
                    </a:lnTo>
                    <a:lnTo>
                      <a:pt x="142" y="474"/>
                    </a:lnTo>
                    <a:lnTo>
                      <a:pt x="142" y="478"/>
                    </a:lnTo>
                    <a:lnTo>
                      <a:pt x="136" y="490"/>
                    </a:lnTo>
                    <a:lnTo>
                      <a:pt x="138" y="502"/>
                    </a:lnTo>
                    <a:lnTo>
                      <a:pt x="120" y="537"/>
                    </a:lnTo>
                    <a:lnTo>
                      <a:pt x="124" y="553"/>
                    </a:lnTo>
                    <a:lnTo>
                      <a:pt x="156" y="583"/>
                    </a:lnTo>
                    <a:lnTo>
                      <a:pt x="168" y="585"/>
                    </a:lnTo>
                    <a:lnTo>
                      <a:pt x="210" y="617"/>
                    </a:lnTo>
                    <a:lnTo>
                      <a:pt x="210" y="633"/>
                    </a:lnTo>
                    <a:lnTo>
                      <a:pt x="220" y="651"/>
                    </a:lnTo>
                    <a:lnTo>
                      <a:pt x="212" y="671"/>
                    </a:lnTo>
                    <a:lnTo>
                      <a:pt x="218" y="673"/>
                    </a:lnTo>
                    <a:lnTo>
                      <a:pt x="228" y="697"/>
                    </a:lnTo>
                    <a:lnTo>
                      <a:pt x="240" y="703"/>
                    </a:lnTo>
                    <a:lnTo>
                      <a:pt x="236" y="693"/>
                    </a:lnTo>
                    <a:lnTo>
                      <a:pt x="240" y="691"/>
                    </a:lnTo>
                    <a:lnTo>
                      <a:pt x="248" y="705"/>
                    </a:lnTo>
                    <a:lnTo>
                      <a:pt x="256" y="707"/>
                    </a:lnTo>
                    <a:lnTo>
                      <a:pt x="250" y="693"/>
                    </a:lnTo>
                    <a:lnTo>
                      <a:pt x="266" y="673"/>
                    </a:lnTo>
                    <a:lnTo>
                      <a:pt x="314" y="689"/>
                    </a:lnTo>
                    <a:lnTo>
                      <a:pt x="324" y="679"/>
                    </a:lnTo>
                    <a:lnTo>
                      <a:pt x="314" y="661"/>
                    </a:lnTo>
                    <a:lnTo>
                      <a:pt x="316" y="647"/>
                    </a:lnTo>
                    <a:lnTo>
                      <a:pt x="354" y="633"/>
                    </a:lnTo>
                    <a:lnTo>
                      <a:pt x="346" y="611"/>
                    </a:lnTo>
                    <a:lnTo>
                      <a:pt x="356" y="591"/>
                    </a:lnTo>
                    <a:lnTo>
                      <a:pt x="354" y="591"/>
                    </a:lnTo>
                    <a:lnTo>
                      <a:pt x="350" y="591"/>
                    </a:lnTo>
                    <a:lnTo>
                      <a:pt x="356" y="587"/>
                    </a:lnTo>
                    <a:lnTo>
                      <a:pt x="348" y="581"/>
                    </a:lnTo>
                    <a:lnTo>
                      <a:pt x="356" y="581"/>
                    </a:lnTo>
                    <a:lnTo>
                      <a:pt x="352" y="561"/>
                    </a:lnTo>
                    <a:lnTo>
                      <a:pt x="360" y="557"/>
                    </a:lnTo>
                    <a:lnTo>
                      <a:pt x="354" y="555"/>
                    </a:lnTo>
                    <a:lnTo>
                      <a:pt x="364" y="549"/>
                    </a:lnTo>
                    <a:lnTo>
                      <a:pt x="356" y="537"/>
                    </a:lnTo>
                    <a:lnTo>
                      <a:pt x="360" y="529"/>
                    </a:lnTo>
                    <a:lnTo>
                      <a:pt x="370" y="529"/>
                    </a:lnTo>
                    <a:lnTo>
                      <a:pt x="378" y="508"/>
                    </a:lnTo>
                    <a:lnTo>
                      <a:pt x="388" y="502"/>
                    </a:lnTo>
                    <a:lnTo>
                      <a:pt x="386" y="494"/>
                    </a:lnTo>
                    <a:lnTo>
                      <a:pt x="398" y="470"/>
                    </a:lnTo>
                    <a:lnTo>
                      <a:pt x="392" y="454"/>
                    </a:lnTo>
                    <a:lnTo>
                      <a:pt x="394" y="444"/>
                    </a:lnTo>
                    <a:lnTo>
                      <a:pt x="380" y="424"/>
                    </a:lnTo>
                    <a:lnTo>
                      <a:pt x="386" y="412"/>
                    </a:lnTo>
                    <a:lnTo>
                      <a:pt x="382" y="400"/>
                    </a:lnTo>
                    <a:lnTo>
                      <a:pt x="392" y="390"/>
                    </a:lnTo>
                    <a:lnTo>
                      <a:pt x="368" y="92"/>
                    </a:lnTo>
                    <a:lnTo>
                      <a:pt x="336" y="24"/>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9" name="Freeform 255">
                <a:extLst>
                  <a:ext uri="{FF2B5EF4-FFF2-40B4-BE49-F238E27FC236}">
                    <a16:creationId xmlns:a16="http://schemas.microsoft.com/office/drawing/2014/main" id="{6DAC13EB-CAB7-B097-7428-8837ADCC1F3C}"/>
                  </a:ext>
                </a:extLst>
              </p:cNvPr>
              <p:cNvSpPr>
                <a:spLocks/>
              </p:cNvSpPr>
              <p:nvPr/>
            </p:nvSpPr>
            <p:spPr bwMode="auto">
              <a:xfrm>
                <a:off x="3779" y="1652"/>
                <a:ext cx="422" cy="478"/>
              </a:xfrm>
              <a:custGeom>
                <a:avLst/>
                <a:gdLst>
                  <a:gd name="T0" fmla="*/ 372 w 422"/>
                  <a:gd name="T1" fmla="*/ 8 h 478"/>
                  <a:gd name="T2" fmla="*/ 286 w 422"/>
                  <a:gd name="T3" fmla="*/ 74 h 478"/>
                  <a:gd name="T4" fmla="*/ 258 w 422"/>
                  <a:gd name="T5" fmla="*/ 76 h 478"/>
                  <a:gd name="T6" fmla="*/ 228 w 422"/>
                  <a:gd name="T7" fmla="*/ 92 h 478"/>
                  <a:gd name="T8" fmla="*/ 196 w 422"/>
                  <a:gd name="T9" fmla="*/ 90 h 478"/>
                  <a:gd name="T10" fmla="*/ 190 w 422"/>
                  <a:gd name="T11" fmla="*/ 86 h 478"/>
                  <a:gd name="T12" fmla="*/ 178 w 422"/>
                  <a:gd name="T13" fmla="*/ 88 h 478"/>
                  <a:gd name="T14" fmla="*/ 170 w 422"/>
                  <a:gd name="T15" fmla="*/ 86 h 478"/>
                  <a:gd name="T16" fmla="*/ 156 w 422"/>
                  <a:gd name="T17" fmla="*/ 76 h 478"/>
                  <a:gd name="T18" fmla="*/ 130 w 422"/>
                  <a:gd name="T19" fmla="*/ 70 h 478"/>
                  <a:gd name="T20" fmla="*/ 0 w 422"/>
                  <a:gd name="T21" fmla="*/ 86 h 478"/>
                  <a:gd name="T22" fmla="*/ 36 w 422"/>
                  <a:gd name="T23" fmla="*/ 416 h 478"/>
                  <a:gd name="T24" fmla="*/ 44 w 422"/>
                  <a:gd name="T25" fmla="*/ 410 h 478"/>
                  <a:gd name="T26" fmla="*/ 56 w 422"/>
                  <a:gd name="T27" fmla="*/ 418 h 478"/>
                  <a:gd name="T28" fmla="*/ 72 w 422"/>
                  <a:gd name="T29" fmla="*/ 412 h 478"/>
                  <a:gd name="T30" fmla="*/ 86 w 422"/>
                  <a:gd name="T31" fmla="*/ 422 h 478"/>
                  <a:gd name="T32" fmla="*/ 98 w 422"/>
                  <a:gd name="T33" fmla="*/ 446 h 478"/>
                  <a:gd name="T34" fmla="*/ 132 w 422"/>
                  <a:gd name="T35" fmla="*/ 448 h 478"/>
                  <a:gd name="T36" fmla="*/ 146 w 422"/>
                  <a:gd name="T37" fmla="*/ 462 h 478"/>
                  <a:gd name="T38" fmla="*/ 156 w 422"/>
                  <a:gd name="T39" fmla="*/ 462 h 478"/>
                  <a:gd name="T40" fmla="*/ 158 w 422"/>
                  <a:gd name="T41" fmla="*/ 456 h 478"/>
                  <a:gd name="T42" fmla="*/ 168 w 422"/>
                  <a:gd name="T43" fmla="*/ 452 h 478"/>
                  <a:gd name="T44" fmla="*/ 190 w 422"/>
                  <a:gd name="T45" fmla="*/ 464 h 478"/>
                  <a:gd name="T46" fmla="*/ 206 w 422"/>
                  <a:gd name="T47" fmla="*/ 458 h 478"/>
                  <a:gd name="T48" fmla="*/ 216 w 422"/>
                  <a:gd name="T49" fmla="*/ 444 h 478"/>
                  <a:gd name="T50" fmla="*/ 228 w 422"/>
                  <a:gd name="T51" fmla="*/ 440 h 478"/>
                  <a:gd name="T52" fmla="*/ 236 w 422"/>
                  <a:gd name="T53" fmla="*/ 460 h 478"/>
                  <a:gd name="T54" fmla="*/ 250 w 422"/>
                  <a:gd name="T55" fmla="*/ 462 h 478"/>
                  <a:gd name="T56" fmla="*/ 264 w 422"/>
                  <a:gd name="T57" fmla="*/ 478 h 478"/>
                  <a:gd name="T58" fmla="*/ 288 w 422"/>
                  <a:gd name="T59" fmla="*/ 470 h 478"/>
                  <a:gd name="T60" fmla="*/ 290 w 422"/>
                  <a:gd name="T61" fmla="*/ 452 h 478"/>
                  <a:gd name="T62" fmla="*/ 300 w 422"/>
                  <a:gd name="T63" fmla="*/ 446 h 478"/>
                  <a:gd name="T64" fmla="*/ 292 w 422"/>
                  <a:gd name="T65" fmla="*/ 426 h 478"/>
                  <a:gd name="T66" fmla="*/ 306 w 422"/>
                  <a:gd name="T67" fmla="*/ 396 h 478"/>
                  <a:gd name="T68" fmla="*/ 316 w 422"/>
                  <a:gd name="T69" fmla="*/ 396 h 478"/>
                  <a:gd name="T70" fmla="*/ 320 w 422"/>
                  <a:gd name="T71" fmla="*/ 410 h 478"/>
                  <a:gd name="T72" fmla="*/ 328 w 422"/>
                  <a:gd name="T73" fmla="*/ 400 h 478"/>
                  <a:gd name="T74" fmla="*/ 334 w 422"/>
                  <a:gd name="T75" fmla="*/ 402 h 478"/>
                  <a:gd name="T76" fmla="*/ 326 w 422"/>
                  <a:gd name="T77" fmla="*/ 384 h 478"/>
                  <a:gd name="T78" fmla="*/ 332 w 422"/>
                  <a:gd name="T79" fmla="*/ 380 h 478"/>
                  <a:gd name="T80" fmla="*/ 330 w 422"/>
                  <a:gd name="T81" fmla="*/ 370 h 478"/>
                  <a:gd name="T82" fmla="*/ 336 w 422"/>
                  <a:gd name="T83" fmla="*/ 358 h 478"/>
                  <a:gd name="T84" fmla="*/ 346 w 422"/>
                  <a:gd name="T85" fmla="*/ 354 h 478"/>
                  <a:gd name="T86" fmla="*/ 356 w 422"/>
                  <a:gd name="T87" fmla="*/ 336 h 478"/>
                  <a:gd name="T88" fmla="*/ 366 w 422"/>
                  <a:gd name="T89" fmla="*/ 344 h 478"/>
                  <a:gd name="T90" fmla="*/ 378 w 422"/>
                  <a:gd name="T91" fmla="*/ 334 h 478"/>
                  <a:gd name="T92" fmla="*/ 408 w 422"/>
                  <a:gd name="T93" fmla="*/ 302 h 478"/>
                  <a:gd name="T94" fmla="*/ 410 w 422"/>
                  <a:gd name="T95" fmla="*/ 288 h 478"/>
                  <a:gd name="T96" fmla="*/ 404 w 422"/>
                  <a:gd name="T97" fmla="*/ 282 h 478"/>
                  <a:gd name="T98" fmla="*/ 410 w 422"/>
                  <a:gd name="T99" fmla="*/ 270 h 478"/>
                  <a:gd name="T100" fmla="*/ 408 w 422"/>
                  <a:gd name="T101" fmla="*/ 264 h 478"/>
                  <a:gd name="T102" fmla="*/ 412 w 422"/>
                  <a:gd name="T103" fmla="*/ 262 h 478"/>
                  <a:gd name="T104" fmla="*/ 412 w 422"/>
                  <a:gd name="T105" fmla="*/ 240 h 478"/>
                  <a:gd name="T106" fmla="*/ 420 w 422"/>
                  <a:gd name="T107" fmla="*/ 210 h 478"/>
                  <a:gd name="T108" fmla="*/ 416 w 422"/>
                  <a:gd name="T109" fmla="*/ 200 h 478"/>
                  <a:gd name="T110" fmla="*/ 418 w 422"/>
                  <a:gd name="T111" fmla="*/ 192 h 478"/>
                  <a:gd name="T112" fmla="*/ 408 w 422"/>
                  <a:gd name="T113" fmla="*/ 176 h 478"/>
                  <a:gd name="T114" fmla="*/ 410 w 422"/>
                  <a:gd name="T115" fmla="*/ 172 h 478"/>
                  <a:gd name="T116" fmla="*/ 422 w 422"/>
                  <a:gd name="T117" fmla="*/ 168 h 478"/>
                  <a:gd name="T118" fmla="*/ 422 w 422"/>
                  <a:gd name="T119" fmla="*/ 168 h 478"/>
                  <a:gd name="T120" fmla="*/ 396 w 422"/>
                  <a:gd name="T121" fmla="*/ 0 h 478"/>
                  <a:gd name="T122" fmla="*/ 372 w 422"/>
                  <a:gd name="T123" fmla="*/ 8 h 4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2" h="478">
                    <a:moveTo>
                      <a:pt x="372" y="8"/>
                    </a:moveTo>
                    <a:lnTo>
                      <a:pt x="286" y="74"/>
                    </a:lnTo>
                    <a:lnTo>
                      <a:pt x="258" y="76"/>
                    </a:lnTo>
                    <a:lnTo>
                      <a:pt x="228" y="92"/>
                    </a:lnTo>
                    <a:lnTo>
                      <a:pt x="196" y="90"/>
                    </a:lnTo>
                    <a:lnTo>
                      <a:pt x="190" y="86"/>
                    </a:lnTo>
                    <a:lnTo>
                      <a:pt x="178" y="88"/>
                    </a:lnTo>
                    <a:lnTo>
                      <a:pt x="170" y="86"/>
                    </a:lnTo>
                    <a:lnTo>
                      <a:pt x="156" y="76"/>
                    </a:lnTo>
                    <a:lnTo>
                      <a:pt x="130" y="70"/>
                    </a:lnTo>
                    <a:lnTo>
                      <a:pt x="0" y="86"/>
                    </a:lnTo>
                    <a:lnTo>
                      <a:pt x="36" y="416"/>
                    </a:lnTo>
                    <a:lnTo>
                      <a:pt x="44" y="410"/>
                    </a:lnTo>
                    <a:lnTo>
                      <a:pt x="56" y="418"/>
                    </a:lnTo>
                    <a:lnTo>
                      <a:pt x="72" y="412"/>
                    </a:lnTo>
                    <a:lnTo>
                      <a:pt x="86" y="422"/>
                    </a:lnTo>
                    <a:lnTo>
                      <a:pt x="98" y="446"/>
                    </a:lnTo>
                    <a:lnTo>
                      <a:pt x="132" y="448"/>
                    </a:lnTo>
                    <a:lnTo>
                      <a:pt x="146" y="462"/>
                    </a:lnTo>
                    <a:lnTo>
                      <a:pt x="156" y="462"/>
                    </a:lnTo>
                    <a:lnTo>
                      <a:pt x="158" y="456"/>
                    </a:lnTo>
                    <a:lnTo>
                      <a:pt x="168" y="452"/>
                    </a:lnTo>
                    <a:lnTo>
                      <a:pt x="190" y="464"/>
                    </a:lnTo>
                    <a:lnTo>
                      <a:pt x="206" y="458"/>
                    </a:lnTo>
                    <a:lnTo>
                      <a:pt x="216" y="444"/>
                    </a:lnTo>
                    <a:lnTo>
                      <a:pt x="228" y="440"/>
                    </a:lnTo>
                    <a:lnTo>
                      <a:pt x="236" y="460"/>
                    </a:lnTo>
                    <a:lnTo>
                      <a:pt x="250" y="462"/>
                    </a:lnTo>
                    <a:lnTo>
                      <a:pt x="264" y="478"/>
                    </a:lnTo>
                    <a:lnTo>
                      <a:pt x="288" y="470"/>
                    </a:lnTo>
                    <a:lnTo>
                      <a:pt x="290" y="452"/>
                    </a:lnTo>
                    <a:lnTo>
                      <a:pt x="300" y="446"/>
                    </a:lnTo>
                    <a:lnTo>
                      <a:pt x="292" y="426"/>
                    </a:lnTo>
                    <a:lnTo>
                      <a:pt x="306" y="396"/>
                    </a:lnTo>
                    <a:lnTo>
                      <a:pt x="316" y="396"/>
                    </a:lnTo>
                    <a:lnTo>
                      <a:pt x="320" y="410"/>
                    </a:lnTo>
                    <a:lnTo>
                      <a:pt x="328" y="400"/>
                    </a:lnTo>
                    <a:lnTo>
                      <a:pt x="334" y="402"/>
                    </a:lnTo>
                    <a:lnTo>
                      <a:pt x="326" y="384"/>
                    </a:lnTo>
                    <a:lnTo>
                      <a:pt x="332" y="380"/>
                    </a:lnTo>
                    <a:lnTo>
                      <a:pt x="330" y="370"/>
                    </a:lnTo>
                    <a:lnTo>
                      <a:pt x="336" y="358"/>
                    </a:lnTo>
                    <a:lnTo>
                      <a:pt x="346" y="354"/>
                    </a:lnTo>
                    <a:lnTo>
                      <a:pt x="356" y="336"/>
                    </a:lnTo>
                    <a:lnTo>
                      <a:pt x="366" y="344"/>
                    </a:lnTo>
                    <a:lnTo>
                      <a:pt x="378" y="334"/>
                    </a:lnTo>
                    <a:lnTo>
                      <a:pt x="408" y="302"/>
                    </a:lnTo>
                    <a:lnTo>
                      <a:pt x="410" y="288"/>
                    </a:lnTo>
                    <a:lnTo>
                      <a:pt x="404" y="282"/>
                    </a:lnTo>
                    <a:lnTo>
                      <a:pt x="410" y="270"/>
                    </a:lnTo>
                    <a:lnTo>
                      <a:pt x="408" y="264"/>
                    </a:lnTo>
                    <a:lnTo>
                      <a:pt x="412" y="262"/>
                    </a:lnTo>
                    <a:lnTo>
                      <a:pt x="412" y="240"/>
                    </a:lnTo>
                    <a:lnTo>
                      <a:pt x="420" y="210"/>
                    </a:lnTo>
                    <a:lnTo>
                      <a:pt x="416" y="200"/>
                    </a:lnTo>
                    <a:lnTo>
                      <a:pt x="418" y="192"/>
                    </a:lnTo>
                    <a:lnTo>
                      <a:pt x="408" y="176"/>
                    </a:lnTo>
                    <a:lnTo>
                      <a:pt x="410" y="172"/>
                    </a:lnTo>
                    <a:lnTo>
                      <a:pt x="422" y="168"/>
                    </a:lnTo>
                    <a:lnTo>
                      <a:pt x="396" y="0"/>
                    </a:lnTo>
                    <a:lnTo>
                      <a:pt x="372" y="8"/>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0" name="Freeform 256">
                <a:extLst>
                  <a:ext uri="{FF2B5EF4-FFF2-40B4-BE49-F238E27FC236}">
                    <a16:creationId xmlns:a16="http://schemas.microsoft.com/office/drawing/2014/main" id="{7E6F66A1-A70B-64C2-E428-2621F8848BD0}"/>
                  </a:ext>
                </a:extLst>
              </p:cNvPr>
              <p:cNvSpPr>
                <a:spLocks/>
              </p:cNvSpPr>
              <p:nvPr/>
            </p:nvSpPr>
            <p:spPr bwMode="auto">
              <a:xfrm>
                <a:off x="2600" y="3493"/>
                <a:ext cx="70" cy="74"/>
              </a:xfrm>
              <a:custGeom>
                <a:avLst/>
                <a:gdLst>
                  <a:gd name="T0" fmla="*/ 16 w 70"/>
                  <a:gd name="T1" fmla="*/ 42 h 74"/>
                  <a:gd name="T2" fmla="*/ 20 w 70"/>
                  <a:gd name="T3" fmla="*/ 42 h 74"/>
                  <a:gd name="T4" fmla="*/ 22 w 70"/>
                  <a:gd name="T5" fmla="*/ 32 h 74"/>
                  <a:gd name="T6" fmla="*/ 40 w 70"/>
                  <a:gd name="T7" fmla="*/ 18 h 74"/>
                  <a:gd name="T8" fmla="*/ 44 w 70"/>
                  <a:gd name="T9" fmla="*/ 18 h 74"/>
                  <a:gd name="T10" fmla="*/ 54 w 70"/>
                  <a:gd name="T11" fmla="*/ 12 h 74"/>
                  <a:gd name="T12" fmla="*/ 60 w 70"/>
                  <a:gd name="T13" fmla="*/ 4 h 74"/>
                  <a:gd name="T14" fmla="*/ 66 w 70"/>
                  <a:gd name="T15" fmla="*/ 0 h 74"/>
                  <a:gd name="T16" fmla="*/ 70 w 70"/>
                  <a:gd name="T17" fmla="*/ 4 h 74"/>
                  <a:gd name="T18" fmla="*/ 68 w 70"/>
                  <a:gd name="T19" fmla="*/ 12 h 74"/>
                  <a:gd name="T20" fmla="*/ 8 w 70"/>
                  <a:gd name="T21" fmla="*/ 74 h 74"/>
                  <a:gd name="T22" fmla="*/ 4 w 70"/>
                  <a:gd name="T23" fmla="*/ 74 h 74"/>
                  <a:gd name="T24" fmla="*/ 0 w 70"/>
                  <a:gd name="T25" fmla="*/ 70 h 74"/>
                  <a:gd name="T26" fmla="*/ 16 w 70"/>
                  <a:gd name="T27" fmla="*/ 46 h 74"/>
                  <a:gd name="T28" fmla="*/ 16 w 70"/>
                  <a:gd name="T29" fmla="*/ 42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74">
                    <a:moveTo>
                      <a:pt x="16" y="42"/>
                    </a:moveTo>
                    <a:lnTo>
                      <a:pt x="20" y="42"/>
                    </a:lnTo>
                    <a:lnTo>
                      <a:pt x="22" y="32"/>
                    </a:lnTo>
                    <a:lnTo>
                      <a:pt x="40" y="18"/>
                    </a:lnTo>
                    <a:lnTo>
                      <a:pt x="44" y="18"/>
                    </a:lnTo>
                    <a:lnTo>
                      <a:pt x="54" y="12"/>
                    </a:lnTo>
                    <a:lnTo>
                      <a:pt x="60" y="4"/>
                    </a:lnTo>
                    <a:lnTo>
                      <a:pt x="66" y="0"/>
                    </a:lnTo>
                    <a:lnTo>
                      <a:pt x="70" y="4"/>
                    </a:lnTo>
                    <a:lnTo>
                      <a:pt x="68" y="12"/>
                    </a:lnTo>
                    <a:lnTo>
                      <a:pt x="8" y="74"/>
                    </a:lnTo>
                    <a:lnTo>
                      <a:pt x="4" y="74"/>
                    </a:lnTo>
                    <a:lnTo>
                      <a:pt x="0" y="70"/>
                    </a:lnTo>
                    <a:lnTo>
                      <a:pt x="16" y="46"/>
                    </a:lnTo>
                    <a:lnTo>
                      <a:pt x="16" y="4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 name="Hawaii">
              <a:extLst>
                <a:ext uri="{FF2B5EF4-FFF2-40B4-BE49-F238E27FC236}">
                  <a16:creationId xmlns:a16="http://schemas.microsoft.com/office/drawing/2014/main" id="{AECD0269-F4B1-8A55-FAEE-028A6AF0EDA9}"/>
                </a:ext>
              </a:extLst>
            </p:cNvPr>
            <p:cNvGrpSpPr>
              <a:grpSpLocks/>
            </p:cNvGrpSpPr>
            <p:nvPr/>
          </p:nvGrpSpPr>
          <p:grpSpPr bwMode="auto">
            <a:xfrm>
              <a:off x="2209800" y="4648200"/>
              <a:ext cx="1069975" cy="731838"/>
              <a:chOff x="2308225" y="5365750"/>
              <a:chExt cx="612775" cy="419100"/>
            </a:xfrm>
          </p:grpSpPr>
          <p:sp>
            <p:nvSpPr>
              <p:cNvPr id="32" name="Freeform 362">
                <a:extLst>
                  <a:ext uri="{FF2B5EF4-FFF2-40B4-BE49-F238E27FC236}">
                    <a16:creationId xmlns:a16="http://schemas.microsoft.com/office/drawing/2014/main" id="{70D7213B-B918-9EAC-D054-44F63D3A2E0A}"/>
                  </a:ext>
                </a:extLst>
              </p:cNvPr>
              <p:cNvSpPr>
                <a:spLocks/>
              </p:cNvSpPr>
              <p:nvPr/>
            </p:nvSpPr>
            <p:spPr bwMode="auto">
              <a:xfrm>
                <a:off x="2308225" y="5365750"/>
                <a:ext cx="53975" cy="50800"/>
              </a:xfrm>
              <a:custGeom>
                <a:avLst/>
                <a:gdLst>
                  <a:gd name="T0" fmla="*/ 20161250 w 34"/>
                  <a:gd name="T1" fmla="*/ 5040313 h 32"/>
                  <a:gd name="T2" fmla="*/ 50403125 w 34"/>
                  <a:gd name="T3" fmla="*/ 5040313 h 32"/>
                  <a:gd name="T4" fmla="*/ 70564375 w 34"/>
                  <a:gd name="T5" fmla="*/ 0 h 32"/>
                  <a:gd name="T6" fmla="*/ 80645000 w 34"/>
                  <a:gd name="T7" fmla="*/ 25201563 h 32"/>
                  <a:gd name="T8" fmla="*/ 85685313 w 34"/>
                  <a:gd name="T9" fmla="*/ 40322500 h 32"/>
                  <a:gd name="T10" fmla="*/ 45362813 w 34"/>
                  <a:gd name="T11" fmla="*/ 80645000 h 32"/>
                  <a:gd name="T12" fmla="*/ 30241875 w 34"/>
                  <a:gd name="T13" fmla="*/ 75604688 h 32"/>
                  <a:gd name="T14" fmla="*/ 20161250 w 34"/>
                  <a:gd name="T15" fmla="*/ 60483750 h 32"/>
                  <a:gd name="T16" fmla="*/ 5040313 w 34"/>
                  <a:gd name="T17" fmla="*/ 55443438 h 32"/>
                  <a:gd name="T18" fmla="*/ 0 w 34"/>
                  <a:gd name="T19" fmla="*/ 40322500 h 32"/>
                  <a:gd name="T20" fmla="*/ 20161250 w 34"/>
                  <a:gd name="T21" fmla="*/ 5040313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2">
                    <a:moveTo>
                      <a:pt x="8" y="2"/>
                    </a:moveTo>
                    <a:lnTo>
                      <a:pt x="20" y="2"/>
                    </a:lnTo>
                    <a:lnTo>
                      <a:pt x="28" y="0"/>
                    </a:lnTo>
                    <a:lnTo>
                      <a:pt x="32" y="10"/>
                    </a:lnTo>
                    <a:lnTo>
                      <a:pt x="34" y="16"/>
                    </a:lnTo>
                    <a:lnTo>
                      <a:pt x="18" y="32"/>
                    </a:lnTo>
                    <a:lnTo>
                      <a:pt x="12" y="30"/>
                    </a:lnTo>
                    <a:lnTo>
                      <a:pt x="8" y="24"/>
                    </a:lnTo>
                    <a:lnTo>
                      <a:pt x="2" y="22"/>
                    </a:lnTo>
                    <a:lnTo>
                      <a:pt x="0" y="16"/>
                    </a:lnTo>
                    <a:lnTo>
                      <a:pt x="8" y="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Freeform 363">
                <a:extLst>
                  <a:ext uri="{FF2B5EF4-FFF2-40B4-BE49-F238E27FC236}">
                    <a16:creationId xmlns:a16="http://schemas.microsoft.com/office/drawing/2014/main" id="{0D951335-5C85-5363-46E5-02E6A62F1879}"/>
                  </a:ext>
                </a:extLst>
              </p:cNvPr>
              <p:cNvSpPr>
                <a:spLocks/>
              </p:cNvSpPr>
              <p:nvPr/>
            </p:nvSpPr>
            <p:spPr bwMode="auto">
              <a:xfrm>
                <a:off x="2492375" y="5441950"/>
                <a:ext cx="63500" cy="41275"/>
              </a:xfrm>
              <a:custGeom>
                <a:avLst/>
                <a:gdLst>
                  <a:gd name="T0" fmla="*/ 10080625 w 40"/>
                  <a:gd name="T1" fmla="*/ 15120938 h 26"/>
                  <a:gd name="T2" fmla="*/ 15120938 w 40"/>
                  <a:gd name="T3" fmla="*/ 10080625 h 26"/>
                  <a:gd name="T4" fmla="*/ 30241875 w 40"/>
                  <a:gd name="T5" fmla="*/ 0 h 26"/>
                  <a:gd name="T6" fmla="*/ 100806250 w 40"/>
                  <a:gd name="T7" fmla="*/ 55443438 h 26"/>
                  <a:gd name="T8" fmla="*/ 90725625 w 40"/>
                  <a:gd name="T9" fmla="*/ 55443438 h 26"/>
                  <a:gd name="T10" fmla="*/ 50403125 w 40"/>
                  <a:gd name="T11" fmla="*/ 65524063 h 26"/>
                  <a:gd name="T12" fmla="*/ 30241875 w 40"/>
                  <a:gd name="T13" fmla="*/ 55443438 h 26"/>
                  <a:gd name="T14" fmla="*/ 10080625 w 40"/>
                  <a:gd name="T15" fmla="*/ 25201563 h 26"/>
                  <a:gd name="T16" fmla="*/ 0 w 40"/>
                  <a:gd name="T17" fmla="*/ 20161250 h 26"/>
                  <a:gd name="T18" fmla="*/ 10080625 w 40"/>
                  <a:gd name="T19" fmla="*/ 1512093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26">
                    <a:moveTo>
                      <a:pt x="4" y="6"/>
                    </a:moveTo>
                    <a:lnTo>
                      <a:pt x="6" y="4"/>
                    </a:lnTo>
                    <a:lnTo>
                      <a:pt x="12" y="0"/>
                    </a:lnTo>
                    <a:lnTo>
                      <a:pt x="40" y="22"/>
                    </a:lnTo>
                    <a:lnTo>
                      <a:pt x="36" y="22"/>
                    </a:lnTo>
                    <a:lnTo>
                      <a:pt x="20" y="26"/>
                    </a:lnTo>
                    <a:lnTo>
                      <a:pt x="12" y="22"/>
                    </a:lnTo>
                    <a:lnTo>
                      <a:pt x="4" y="10"/>
                    </a:lnTo>
                    <a:lnTo>
                      <a:pt x="0" y="8"/>
                    </a:lnTo>
                    <a:lnTo>
                      <a:pt x="4" y="6"/>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Freeform 364">
                <a:extLst>
                  <a:ext uri="{FF2B5EF4-FFF2-40B4-BE49-F238E27FC236}">
                    <a16:creationId xmlns:a16="http://schemas.microsoft.com/office/drawing/2014/main" id="{106E9736-8A9D-1A18-4C49-4C9B7D86EBC1}"/>
                  </a:ext>
                </a:extLst>
              </p:cNvPr>
              <p:cNvSpPr>
                <a:spLocks/>
              </p:cNvSpPr>
              <p:nvPr/>
            </p:nvSpPr>
            <p:spPr bwMode="auto">
              <a:xfrm>
                <a:off x="2606675" y="5492750"/>
                <a:ext cx="66675" cy="19050"/>
              </a:xfrm>
              <a:custGeom>
                <a:avLst/>
                <a:gdLst>
                  <a:gd name="T0" fmla="*/ 0 w 42"/>
                  <a:gd name="T1" fmla="*/ 15120938 h 12"/>
                  <a:gd name="T2" fmla="*/ 5040313 w 42"/>
                  <a:gd name="T3" fmla="*/ 10080625 h 12"/>
                  <a:gd name="T4" fmla="*/ 100806250 w 42"/>
                  <a:gd name="T5" fmla="*/ 0 h 12"/>
                  <a:gd name="T6" fmla="*/ 105846563 w 42"/>
                  <a:gd name="T7" fmla="*/ 10080625 h 12"/>
                  <a:gd name="T8" fmla="*/ 105846563 w 42"/>
                  <a:gd name="T9" fmla="*/ 20161250 h 12"/>
                  <a:gd name="T10" fmla="*/ 80645000 w 42"/>
                  <a:gd name="T11" fmla="*/ 30241875 h 12"/>
                  <a:gd name="T12" fmla="*/ 35282188 w 42"/>
                  <a:gd name="T13" fmla="*/ 20161250 h 12"/>
                  <a:gd name="T14" fmla="*/ 10080625 w 42"/>
                  <a:gd name="T15" fmla="*/ 30241875 h 12"/>
                  <a:gd name="T16" fmla="*/ 0 w 42"/>
                  <a:gd name="T17" fmla="*/ 1512093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2">
                    <a:moveTo>
                      <a:pt x="0" y="6"/>
                    </a:moveTo>
                    <a:lnTo>
                      <a:pt x="2" y="4"/>
                    </a:lnTo>
                    <a:lnTo>
                      <a:pt x="40" y="0"/>
                    </a:lnTo>
                    <a:lnTo>
                      <a:pt x="42" y="4"/>
                    </a:lnTo>
                    <a:lnTo>
                      <a:pt x="42" y="8"/>
                    </a:lnTo>
                    <a:lnTo>
                      <a:pt x="32" y="12"/>
                    </a:lnTo>
                    <a:lnTo>
                      <a:pt x="14" y="8"/>
                    </a:lnTo>
                    <a:lnTo>
                      <a:pt x="4" y="12"/>
                    </a:lnTo>
                    <a:lnTo>
                      <a:pt x="0" y="6"/>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Freeform 365">
                <a:extLst>
                  <a:ext uri="{FF2B5EF4-FFF2-40B4-BE49-F238E27FC236}">
                    <a16:creationId xmlns:a16="http://schemas.microsoft.com/office/drawing/2014/main" id="{BA326EA6-A0B6-D32D-2767-E43AC7DF5D03}"/>
                  </a:ext>
                </a:extLst>
              </p:cNvPr>
              <p:cNvSpPr>
                <a:spLocks/>
              </p:cNvSpPr>
              <p:nvPr/>
            </p:nvSpPr>
            <p:spPr bwMode="auto">
              <a:xfrm>
                <a:off x="2682875" y="5514975"/>
                <a:ext cx="79375" cy="60325"/>
              </a:xfrm>
              <a:custGeom>
                <a:avLst/>
                <a:gdLst>
                  <a:gd name="T0" fmla="*/ 45362813 w 50"/>
                  <a:gd name="T1" fmla="*/ 20161250 h 38"/>
                  <a:gd name="T2" fmla="*/ 55443438 w 50"/>
                  <a:gd name="T3" fmla="*/ 20161250 h 38"/>
                  <a:gd name="T4" fmla="*/ 65524063 w 50"/>
                  <a:gd name="T5" fmla="*/ 10080625 h 38"/>
                  <a:gd name="T6" fmla="*/ 126007813 w 50"/>
                  <a:gd name="T7" fmla="*/ 50403125 h 38"/>
                  <a:gd name="T8" fmla="*/ 126007813 w 50"/>
                  <a:gd name="T9" fmla="*/ 65524063 h 38"/>
                  <a:gd name="T10" fmla="*/ 95765938 w 50"/>
                  <a:gd name="T11" fmla="*/ 90725625 h 38"/>
                  <a:gd name="T12" fmla="*/ 80645000 w 50"/>
                  <a:gd name="T13" fmla="*/ 95765938 h 38"/>
                  <a:gd name="T14" fmla="*/ 65524063 w 50"/>
                  <a:gd name="T15" fmla="*/ 90725625 h 38"/>
                  <a:gd name="T16" fmla="*/ 35282188 w 50"/>
                  <a:gd name="T17" fmla="*/ 40322500 h 38"/>
                  <a:gd name="T18" fmla="*/ 20161250 w 50"/>
                  <a:gd name="T19" fmla="*/ 35282188 h 38"/>
                  <a:gd name="T20" fmla="*/ 0 w 50"/>
                  <a:gd name="T21" fmla="*/ 15120938 h 38"/>
                  <a:gd name="T22" fmla="*/ 5040313 w 50"/>
                  <a:gd name="T23" fmla="*/ 0 h 38"/>
                  <a:gd name="T24" fmla="*/ 25201563 w 50"/>
                  <a:gd name="T25" fmla="*/ 0 h 38"/>
                  <a:gd name="T26" fmla="*/ 45362813 w 50"/>
                  <a:gd name="T27" fmla="*/ 2016125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38">
                    <a:moveTo>
                      <a:pt x="18" y="8"/>
                    </a:moveTo>
                    <a:lnTo>
                      <a:pt x="22" y="8"/>
                    </a:lnTo>
                    <a:lnTo>
                      <a:pt x="26" y="4"/>
                    </a:lnTo>
                    <a:lnTo>
                      <a:pt x="50" y="20"/>
                    </a:lnTo>
                    <a:lnTo>
                      <a:pt x="50" y="26"/>
                    </a:lnTo>
                    <a:lnTo>
                      <a:pt x="38" y="36"/>
                    </a:lnTo>
                    <a:lnTo>
                      <a:pt x="32" y="38"/>
                    </a:lnTo>
                    <a:lnTo>
                      <a:pt x="26" y="36"/>
                    </a:lnTo>
                    <a:lnTo>
                      <a:pt x="14" y="16"/>
                    </a:lnTo>
                    <a:lnTo>
                      <a:pt x="8" y="14"/>
                    </a:lnTo>
                    <a:lnTo>
                      <a:pt x="0" y="6"/>
                    </a:lnTo>
                    <a:lnTo>
                      <a:pt x="2" y="0"/>
                    </a:lnTo>
                    <a:lnTo>
                      <a:pt x="10" y="0"/>
                    </a:lnTo>
                    <a:lnTo>
                      <a:pt x="18" y="8"/>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Freeform 366">
                <a:extLst>
                  <a:ext uri="{FF2B5EF4-FFF2-40B4-BE49-F238E27FC236}">
                    <a16:creationId xmlns:a16="http://schemas.microsoft.com/office/drawing/2014/main" id="{85843610-B5DC-3B33-AFDF-F49242EAACFF}"/>
                  </a:ext>
                </a:extLst>
              </p:cNvPr>
              <p:cNvSpPr>
                <a:spLocks/>
              </p:cNvSpPr>
              <p:nvPr/>
            </p:nvSpPr>
            <p:spPr bwMode="auto">
              <a:xfrm>
                <a:off x="2774950" y="5619750"/>
                <a:ext cx="146050" cy="165100"/>
              </a:xfrm>
              <a:custGeom>
                <a:avLst/>
                <a:gdLst>
                  <a:gd name="T0" fmla="*/ 10080625 w 92"/>
                  <a:gd name="T1" fmla="*/ 0 h 104"/>
                  <a:gd name="T2" fmla="*/ 15120938 w 92"/>
                  <a:gd name="T3" fmla="*/ 0 h 104"/>
                  <a:gd name="T4" fmla="*/ 35282188 w 92"/>
                  <a:gd name="T5" fmla="*/ 0 h 104"/>
                  <a:gd name="T6" fmla="*/ 50403125 w 92"/>
                  <a:gd name="T7" fmla="*/ 15120938 h 104"/>
                  <a:gd name="T8" fmla="*/ 70564375 w 92"/>
                  <a:gd name="T9" fmla="*/ 10080625 h 104"/>
                  <a:gd name="T10" fmla="*/ 136088438 w 92"/>
                  <a:gd name="T11" fmla="*/ 35282188 h 104"/>
                  <a:gd name="T12" fmla="*/ 146169063 w 92"/>
                  <a:gd name="T13" fmla="*/ 40322500 h 104"/>
                  <a:gd name="T14" fmla="*/ 171370625 w 92"/>
                  <a:gd name="T15" fmla="*/ 75604688 h 104"/>
                  <a:gd name="T16" fmla="*/ 191531875 w 92"/>
                  <a:gd name="T17" fmla="*/ 80645000 h 104"/>
                  <a:gd name="T18" fmla="*/ 226814063 w 92"/>
                  <a:gd name="T19" fmla="*/ 115927188 h 104"/>
                  <a:gd name="T20" fmla="*/ 231854375 w 92"/>
                  <a:gd name="T21" fmla="*/ 141128750 h 104"/>
                  <a:gd name="T22" fmla="*/ 216733438 w 92"/>
                  <a:gd name="T23" fmla="*/ 181451250 h 104"/>
                  <a:gd name="T24" fmla="*/ 166330313 w 92"/>
                  <a:gd name="T25" fmla="*/ 176410938 h 104"/>
                  <a:gd name="T26" fmla="*/ 141128750 w 92"/>
                  <a:gd name="T27" fmla="*/ 181451250 h 104"/>
                  <a:gd name="T28" fmla="*/ 95765938 w 92"/>
                  <a:gd name="T29" fmla="*/ 226814063 h 104"/>
                  <a:gd name="T30" fmla="*/ 90725625 w 92"/>
                  <a:gd name="T31" fmla="*/ 246975313 h 104"/>
                  <a:gd name="T32" fmla="*/ 75604688 w 92"/>
                  <a:gd name="T33" fmla="*/ 262096250 h 104"/>
                  <a:gd name="T34" fmla="*/ 50403125 w 92"/>
                  <a:gd name="T35" fmla="*/ 246975313 h 104"/>
                  <a:gd name="T36" fmla="*/ 30241875 w 92"/>
                  <a:gd name="T37" fmla="*/ 221773750 h 104"/>
                  <a:gd name="T38" fmla="*/ 0 w 92"/>
                  <a:gd name="T39" fmla="*/ 90725625 h 104"/>
                  <a:gd name="T40" fmla="*/ 20161250 w 92"/>
                  <a:gd name="T41" fmla="*/ 50403125 h 104"/>
                  <a:gd name="T42" fmla="*/ 20161250 w 92"/>
                  <a:gd name="T43" fmla="*/ 25201563 h 104"/>
                  <a:gd name="T44" fmla="*/ 10080625 w 92"/>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2" h="104">
                    <a:moveTo>
                      <a:pt x="4" y="0"/>
                    </a:moveTo>
                    <a:lnTo>
                      <a:pt x="6" y="0"/>
                    </a:lnTo>
                    <a:lnTo>
                      <a:pt x="14" y="0"/>
                    </a:lnTo>
                    <a:lnTo>
                      <a:pt x="20" y="6"/>
                    </a:lnTo>
                    <a:lnTo>
                      <a:pt x="28" y="4"/>
                    </a:lnTo>
                    <a:lnTo>
                      <a:pt x="54" y="14"/>
                    </a:lnTo>
                    <a:lnTo>
                      <a:pt x="58" y="16"/>
                    </a:lnTo>
                    <a:lnTo>
                      <a:pt x="68" y="30"/>
                    </a:lnTo>
                    <a:lnTo>
                      <a:pt x="76" y="32"/>
                    </a:lnTo>
                    <a:lnTo>
                      <a:pt x="90" y="46"/>
                    </a:lnTo>
                    <a:lnTo>
                      <a:pt x="92" y="56"/>
                    </a:lnTo>
                    <a:lnTo>
                      <a:pt x="86" y="72"/>
                    </a:lnTo>
                    <a:lnTo>
                      <a:pt x="66" y="70"/>
                    </a:lnTo>
                    <a:lnTo>
                      <a:pt x="56" y="72"/>
                    </a:lnTo>
                    <a:lnTo>
                      <a:pt x="38" y="90"/>
                    </a:lnTo>
                    <a:lnTo>
                      <a:pt x="36" y="98"/>
                    </a:lnTo>
                    <a:lnTo>
                      <a:pt x="30" y="104"/>
                    </a:lnTo>
                    <a:lnTo>
                      <a:pt x="20" y="98"/>
                    </a:lnTo>
                    <a:lnTo>
                      <a:pt x="12" y="88"/>
                    </a:lnTo>
                    <a:lnTo>
                      <a:pt x="0" y="36"/>
                    </a:lnTo>
                    <a:lnTo>
                      <a:pt x="8" y="20"/>
                    </a:lnTo>
                    <a:lnTo>
                      <a:pt x="8" y="10"/>
                    </a:lnTo>
                    <a:lnTo>
                      <a:pt x="4" y="0"/>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Freeform 367">
                <a:extLst>
                  <a:ext uri="{FF2B5EF4-FFF2-40B4-BE49-F238E27FC236}">
                    <a16:creationId xmlns:a16="http://schemas.microsoft.com/office/drawing/2014/main" id="{18390A42-51EB-9D4E-0E11-6C0374B61793}"/>
                  </a:ext>
                </a:extLst>
              </p:cNvPr>
              <p:cNvSpPr>
                <a:spLocks/>
              </p:cNvSpPr>
              <p:nvPr/>
            </p:nvSpPr>
            <p:spPr bwMode="auto">
              <a:xfrm>
                <a:off x="2641600" y="5530850"/>
                <a:ext cx="22225" cy="22225"/>
              </a:xfrm>
              <a:custGeom>
                <a:avLst/>
                <a:gdLst>
                  <a:gd name="T0" fmla="*/ 0 w 14"/>
                  <a:gd name="T1" fmla="*/ 5040313 h 14"/>
                  <a:gd name="T2" fmla="*/ 0 w 14"/>
                  <a:gd name="T3" fmla="*/ 0 h 14"/>
                  <a:gd name="T4" fmla="*/ 20161250 w 14"/>
                  <a:gd name="T5" fmla="*/ 0 h 14"/>
                  <a:gd name="T6" fmla="*/ 35282188 w 14"/>
                  <a:gd name="T7" fmla="*/ 20161250 h 14"/>
                  <a:gd name="T8" fmla="*/ 30241875 w 14"/>
                  <a:gd name="T9" fmla="*/ 30241875 h 14"/>
                  <a:gd name="T10" fmla="*/ 20161250 w 14"/>
                  <a:gd name="T11" fmla="*/ 35282188 h 14"/>
                  <a:gd name="T12" fmla="*/ 5040313 w 14"/>
                  <a:gd name="T13" fmla="*/ 15120938 h 14"/>
                  <a:gd name="T14" fmla="*/ 0 w 14"/>
                  <a:gd name="T15" fmla="*/ 5040313 h 14"/>
                  <a:gd name="T16" fmla="*/ 5040313 w 14"/>
                  <a:gd name="T17" fmla="*/ 15120938 h 14"/>
                  <a:gd name="T18" fmla="*/ 0 w 14"/>
                  <a:gd name="T19" fmla="*/ 504031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4">
                    <a:moveTo>
                      <a:pt x="0" y="2"/>
                    </a:moveTo>
                    <a:lnTo>
                      <a:pt x="0" y="0"/>
                    </a:lnTo>
                    <a:lnTo>
                      <a:pt x="8" y="0"/>
                    </a:lnTo>
                    <a:lnTo>
                      <a:pt x="14" y="8"/>
                    </a:lnTo>
                    <a:lnTo>
                      <a:pt x="12" y="12"/>
                    </a:lnTo>
                    <a:lnTo>
                      <a:pt x="8" y="14"/>
                    </a:lnTo>
                    <a:lnTo>
                      <a:pt x="2" y="6"/>
                    </a:lnTo>
                    <a:lnTo>
                      <a:pt x="0" y="2"/>
                    </a:lnTo>
                    <a:lnTo>
                      <a:pt x="2" y="6"/>
                    </a:lnTo>
                    <a:lnTo>
                      <a:pt x="0" y="2"/>
                    </a:lnTo>
                    <a:close/>
                  </a:path>
                </a:pathLst>
              </a:custGeom>
              <a:solidFill>
                <a:srgbClr val="F2F2F2"/>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3" name="Alaska">
              <a:extLst>
                <a:ext uri="{FF2B5EF4-FFF2-40B4-BE49-F238E27FC236}">
                  <a16:creationId xmlns:a16="http://schemas.microsoft.com/office/drawing/2014/main" id="{7BF3CCD9-F8AE-4ED3-CEE9-4C2ED2C8AD84}"/>
                </a:ext>
              </a:extLst>
            </p:cNvPr>
            <p:cNvGrpSpPr>
              <a:grpSpLocks/>
            </p:cNvGrpSpPr>
            <p:nvPr/>
          </p:nvGrpSpPr>
          <p:grpSpPr bwMode="auto">
            <a:xfrm>
              <a:off x="771525" y="4184650"/>
              <a:ext cx="1416050" cy="936625"/>
              <a:chOff x="294" y="3226"/>
              <a:chExt cx="892" cy="590"/>
            </a:xfrm>
            <a:solidFill>
              <a:srgbClr val="FFC000"/>
            </a:solidFill>
          </p:grpSpPr>
          <p:sp>
            <p:nvSpPr>
              <p:cNvPr id="24" name="Freeform 495">
                <a:extLst>
                  <a:ext uri="{FF2B5EF4-FFF2-40B4-BE49-F238E27FC236}">
                    <a16:creationId xmlns:a16="http://schemas.microsoft.com/office/drawing/2014/main" id="{F759B88C-14FE-167E-4D93-215AC3B0EF4E}"/>
                  </a:ext>
                </a:extLst>
              </p:cNvPr>
              <p:cNvSpPr>
                <a:spLocks/>
              </p:cNvSpPr>
              <p:nvPr/>
            </p:nvSpPr>
            <p:spPr bwMode="auto">
              <a:xfrm>
                <a:off x="558" y="3226"/>
                <a:ext cx="628" cy="552"/>
              </a:xfrm>
              <a:custGeom>
                <a:avLst/>
                <a:gdLst>
                  <a:gd name="T0" fmla="*/ 160 w 628"/>
                  <a:gd name="T1" fmla="*/ 420 h 552"/>
                  <a:gd name="T2" fmla="*/ 114 w 628"/>
                  <a:gd name="T3" fmla="*/ 424 h 552"/>
                  <a:gd name="T4" fmla="*/ 74 w 628"/>
                  <a:gd name="T5" fmla="*/ 406 h 552"/>
                  <a:gd name="T6" fmla="*/ 52 w 628"/>
                  <a:gd name="T7" fmla="*/ 388 h 552"/>
                  <a:gd name="T8" fmla="*/ 22 w 628"/>
                  <a:gd name="T9" fmla="*/ 322 h 552"/>
                  <a:gd name="T10" fmla="*/ 54 w 628"/>
                  <a:gd name="T11" fmla="*/ 278 h 552"/>
                  <a:gd name="T12" fmla="*/ 98 w 628"/>
                  <a:gd name="T13" fmla="*/ 270 h 552"/>
                  <a:gd name="T14" fmla="*/ 116 w 628"/>
                  <a:gd name="T15" fmla="*/ 228 h 552"/>
                  <a:gd name="T16" fmla="*/ 60 w 628"/>
                  <a:gd name="T17" fmla="*/ 228 h 552"/>
                  <a:gd name="T18" fmla="*/ 30 w 628"/>
                  <a:gd name="T19" fmla="*/ 196 h 552"/>
                  <a:gd name="T20" fmla="*/ 38 w 628"/>
                  <a:gd name="T21" fmla="*/ 172 h 552"/>
                  <a:gd name="T22" fmla="*/ 48 w 628"/>
                  <a:gd name="T23" fmla="*/ 168 h 552"/>
                  <a:gd name="T24" fmla="*/ 80 w 628"/>
                  <a:gd name="T25" fmla="*/ 160 h 552"/>
                  <a:gd name="T26" fmla="*/ 112 w 628"/>
                  <a:gd name="T27" fmla="*/ 176 h 552"/>
                  <a:gd name="T28" fmla="*/ 112 w 628"/>
                  <a:gd name="T29" fmla="*/ 150 h 552"/>
                  <a:gd name="T30" fmla="*/ 84 w 628"/>
                  <a:gd name="T31" fmla="*/ 126 h 552"/>
                  <a:gd name="T32" fmla="*/ 96 w 628"/>
                  <a:gd name="T33" fmla="*/ 72 h 552"/>
                  <a:gd name="T34" fmla="*/ 164 w 628"/>
                  <a:gd name="T35" fmla="*/ 16 h 552"/>
                  <a:gd name="T36" fmla="*/ 204 w 628"/>
                  <a:gd name="T37" fmla="*/ 6 h 552"/>
                  <a:gd name="T38" fmla="*/ 366 w 628"/>
                  <a:gd name="T39" fmla="*/ 48 h 552"/>
                  <a:gd name="T40" fmla="*/ 446 w 628"/>
                  <a:gd name="T41" fmla="*/ 376 h 552"/>
                  <a:gd name="T42" fmla="*/ 556 w 628"/>
                  <a:gd name="T43" fmla="*/ 430 h 552"/>
                  <a:gd name="T44" fmla="*/ 628 w 628"/>
                  <a:gd name="T45" fmla="*/ 514 h 552"/>
                  <a:gd name="T46" fmla="*/ 608 w 628"/>
                  <a:gd name="T47" fmla="*/ 518 h 552"/>
                  <a:gd name="T48" fmla="*/ 580 w 628"/>
                  <a:gd name="T49" fmla="*/ 472 h 552"/>
                  <a:gd name="T50" fmla="*/ 534 w 628"/>
                  <a:gd name="T51" fmla="*/ 428 h 552"/>
                  <a:gd name="T52" fmla="*/ 510 w 628"/>
                  <a:gd name="T53" fmla="*/ 426 h 552"/>
                  <a:gd name="T54" fmla="*/ 506 w 628"/>
                  <a:gd name="T55" fmla="*/ 428 h 552"/>
                  <a:gd name="T56" fmla="*/ 466 w 628"/>
                  <a:gd name="T57" fmla="*/ 410 h 552"/>
                  <a:gd name="T58" fmla="*/ 428 w 628"/>
                  <a:gd name="T59" fmla="*/ 394 h 552"/>
                  <a:gd name="T60" fmla="*/ 330 w 628"/>
                  <a:gd name="T61" fmla="*/ 368 h 552"/>
                  <a:gd name="T62" fmla="*/ 306 w 628"/>
                  <a:gd name="T63" fmla="*/ 352 h 552"/>
                  <a:gd name="T64" fmla="*/ 290 w 628"/>
                  <a:gd name="T65" fmla="*/ 396 h 552"/>
                  <a:gd name="T66" fmla="*/ 244 w 628"/>
                  <a:gd name="T67" fmla="*/ 420 h 552"/>
                  <a:gd name="T68" fmla="*/ 242 w 628"/>
                  <a:gd name="T69" fmla="*/ 404 h 552"/>
                  <a:gd name="T70" fmla="*/ 260 w 628"/>
                  <a:gd name="T71" fmla="*/ 364 h 552"/>
                  <a:gd name="T72" fmla="*/ 282 w 628"/>
                  <a:gd name="T73" fmla="*/ 344 h 552"/>
                  <a:gd name="T74" fmla="*/ 268 w 628"/>
                  <a:gd name="T75" fmla="*/ 320 h 552"/>
                  <a:gd name="T76" fmla="*/ 228 w 628"/>
                  <a:gd name="T77" fmla="*/ 386 h 552"/>
                  <a:gd name="T78" fmla="*/ 196 w 628"/>
                  <a:gd name="T79" fmla="*/ 452 h 552"/>
                  <a:gd name="T80" fmla="*/ 142 w 628"/>
                  <a:gd name="T81" fmla="*/ 490 h 552"/>
                  <a:gd name="T82" fmla="*/ 74 w 628"/>
                  <a:gd name="T83" fmla="*/ 526 h 552"/>
                  <a:gd name="T84" fmla="*/ 16 w 628"/>
                  <a:gd name="T85" fmla="*/ 546 h 552"/>
                  <a:gd name="T86" fmla="*/ 10 w 628"/>
                  <a:gd name="T87" fmla="*/ 536 h 552"/>
                  <a:gd name="T88" fmla="*/ 82 w 628"/>
                  <a:gd name="T89" fmla="*/ 510 h 552"/>
                  <a:gd name="T90" fmla="*/ 140 w 628"/>
                  <a:gd name="T91" fmla="*/ 466 h 5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8" h="552">
                    <a:moveTo>
                      <a:pt x="140" y="466"/>
                    </a:moveTo>
                    <a:lnTo>
                      <a:pt x="144" y="444"/>
                    </a:lnTo>
                    <a:lnTo>
                      <a:pt x="160" y="420"/>
                    </a:lnTo>
                    <a:lnTo>
                      <a:pt x="130" y="430"/>
                    </a:lnTo>
                    <a:lnTo>
                      <a:pt x="120" y="438"/>
                    </a:lnTo>
                    <a:lnTo>
                      <a:pt x="114" y="424"/>
                    </a:lnTo>
                    <a:lnTo>
                      <a:pt x="100" y="416"/>
                    </a:lnTo>
                    <a:lnTo>
                      <a:pt x="70" y="424"/>
                    </a:lnTo>
                    <a:lnTo>
                      <a:pt x="74" y="406"/>
                    </a:lnTo>
                    <a:lnTo>
                      <a:pt x="72" y="376"/>
                    </a:lnTo>
                    <a:lnTo>
                      <a:pt x="66" y="380"/>
                    </a:lnTo>
                    <a:lnTo>
                      <a:pt x="52" y="388"/>
                    </a:lnTo>
                    <a:lnTo>
                      <a:pt x="40" y="378"/>
                    </a:lnTo>
                    <a:lnTo>
                      <a:pt x="38" y="348"/>
                    </a:lnTo>
                    <a:lnTo>
                      <a:pt x="22" y="322"/>
                    </a:lnTo>
                    <a:lnTo>
                      <a:pt x="30" y="302"/>
                    </a:lnTo>
                    <a:lnTo>
                      <a:pt x="42" y="288"/>
                    </a:lnTo>
                    <a:lnTo>
                      <a:pt x="54" y="278"/>
                    </a:lnTo>
                    <a:lnTo>
                      <a:pt x="64" y="278"/>
                    </a:lnTo>
                    <a:lnTo>
                      <a:pt x="88" y="268"/>
                    </a:lnTo>
                    <a:lnTo>
                      <a:pt x="98" y="270"/>
                    </a:lnTo>
                    <a:lnTo>
                      <a:pt x="112" y="258"/>
                    </a:lnTo>
                    <a:lnTo>
                      <a:pt x="106" y="236"/>
                    </a:lnTo>
                    <a:lnTo>
                      <a:pt x="116" y="228"/>
                    </a:lnTo>
                    <a:lnTo>
                      <a:pt x="108" y="224"/>
                    </a:lnTo>
                    <a:lnTo>
                      <a:pt x="88" y="232"/>
                    </a:lnTo>
                    <a:lnTo>
                      <a:pt x="60" y="228"/>
                    </a:lnTo>
                    <a:lnTo>
                      <a:pt x="40" y="224"/>
                    </a:lnTo>
                    <a:lnTo>
                      <a:pt x="30" y="196"/>
                    </a:lnTo>
                    <a:lnTo>
                      <a:pt x="18" y="180"/>
                    </a:lnTo>
                    <a:lnTo>
                      <a:pt x="38" y="172"/>
                    </a:lnTo>
                    <a:lnTo>
                      <a:pt x="48" y="168"/>
                    </a:lnTo>
                    <a:lnTo>
                      <a:pt x="70" y="156"/>
                    </a:lnTo>
                    <a:lnTo>
                      <a:pt x="80" y="160"/>
                    </a:lnTo>
                    <a:lnTo>
                      <a:pt x="80" y="176"/>
                    </a:lnTo>
                    <a:lnTo>
                      <a:pt x="102" y="182"/>
                    </a:lnTo>
                    <a:lnTo>
                      <a:pt x="112" y="176"/>
                    </a:lnTo>
                    <a:lnTo>
                      <a:pt x="140" y="168"/>
                    </a:lnTo>
                    <a:lnTo>
                      <a:pt x="110" y="162"/>
                    </a:lnTo>
                    <a:lnTo>
                      <a:pt x="112" y="150"/>
                    </a:lnTo>
                    <a:lnTo>
                      <a:pt x="94" y="146"/>
                    </a:lnTo>
                    <a:lnTo>
                      <a:pt x="90" y="136"/>
                    </a:lnTo>
                    <a:lnTo>
                      <a:pt x="84" y="126"/>
                    </a:lnTo>
                    <a:lnTo>
                      <a:pt x="52" y="90"/>
                    </a:lnTo>
                    <a:lnTo>
                      <a:pt x="62" y="74"/>
                    </a:lnTo>
                    <a:lnTo>
                      <a:pt x="96" y="72"/>
                    </a:lnTo>
                    <a:lnTo>
                      <a:pt x="106" y="56"/>
                    </a:lnTo>
                    <a:lnTo>
                      <a:pt x="126" y="34"/>
                    </a:lnTo>
                    <a:lnTo>
                      <a:pt x="164" y="16"/>
                    </a:lnTo>
                    <a:lnTo>
                      <a:pt x="178" y="14"/>
                    </a:lnTo>
                    <a:lnTo>
                      <a:pt x="192" y="0"/>
                    </a:lnTo>
                    <a:lnTo>
                      <a:pt x="204" y="6"/>
                    </a:lnTo>
                    <a:lnTo>
                      <a:pt x="246" y="26"/>
                    </a:lnTo>
                    <a:lnTo>
                      <a:pt x="306" y="44"/>
                    </a:lnTo>
                    <a:lnTo>
                      <a:pt x="366" y="48"/>
                    </a:lnTo>
                    <a:lnTo>
                      <a:pt x="386" y="58"/>
                    </a:lnTo>
                    <a:lnTo>
                      <a:pt x="418" y="378"/>
                    </a:lnTo>
                    <a:lnTo>
                      <a:pt x="446" y="376"/>
                    </a:lnTo>
                    <a:lnTo>
                      <a:pt x="480" y="416"/>
                    </a:lnTo>
                    <a:lnTo>
                      <a:pt x="510" y="384"/>
                    </a:lnTo>
                    <a:lnTo>
                      <a:pt x="556" y="430"/>
                    </a:lnTo>
                    <a:lnTo>
                      <a:pt x="584" y="470"/>
                    </a:lnTo>
                    <a:lnTo>
                      <a:pt x="624" y="484"/>
                    </a:lnTo>
                    <a:lnTo>
                      <a:pt x="628" y="514"/>
                    </a:lnTo>
                    <a:lnTo>
                      <a:pt x="616" y="522"/>
                    </a:lnTo>
                    <a:lnTo>
                      <a:pt x="618" y="506"/>
                    </a:lnTo>
                    <a:lnTo>
                      <a:pt x="608" y="518"/>
                    </a:lnTo>
                    <a:lnTo>
                      <a:pt x="590" y="506"/>
                    </a:lnTo>
                    <a:lnTo>
                      <a:pt x="584" y="486"/>
                    </a:lnTo>
                    <a:lnTo>
                      <a:pt x="580" y="472"/>
                    </a:lnTo>
                    <a:lnTo>
                      <a:pt x="560" y="460"/>
                    </a:lnTo>
                    <a:lnTo>
                      <a:pt x="556" y="442"/>
                    </a:lnTo>
                    <a:lnTo>
                      <a:pt x="534" y="428"/>
                    </a:lnTo>
                    <a:lnTo>
                      <a:pt x="512" y="400"/>
                    </a:lnTo>
                    <a:lnTo>
                      <a:pt x="522" y="428"/>
                    </a:lnTo>
                    <a:lnTo>
                      <a:pt x="510" y="426"/>
                    </a:lnTo>
                    <a:lnTo>
                      <a:pt x="502" y="414"/>
                    </a:lnTo>
                    <a:lnTo>
                      <a:pt x="490" y="412"/>
                    </a:lnTo>
                    <a:lnTo>
                      <a:pt x="506" y="428"/>
                    </a:lnTo>
                    <a:lnTo>
                      <a:pt x="496" y="436"/>
                    </a:lnTo>
                    <a:lnTo>
                      <a:pt x="472" y="418"/>
                    </a:lnTo>
                    <a:lnTo>
                      <a:pt x="466" y="410"/>
                    </a:lnTo>
                    <a:lnTo>
                      <a:pt x="442" y="402"/>
                    </a:lnTo>
                    <a:lnTo>
                      <a:pt x="444" y="384"/>
                    </a:lnTo>
                    <a:lnTo>
                      <a:pt x="428" y="394"/>
                    </a:lnTo>
                    <a:lnTo>
                      <a:pt x="410" y="390"/>
                    </a:lnTo>
                    <a:lnTo>
                      <a:pt x="362" y="386"/>
                    </a:lnTo>
                    <a:lnTo>
                      <a:pt x="330" y="368"/>
                    </a:lnTo>
                    <a:lnTo>
                      <a:pt x="328" y="358"/>
                    </a:lnTo>
                    <a:lnTo>
                      <a:pt x="314" y="362"/>
                    </a:lnTo>
                    <a:lnTo>
                      <a:pt x="306" y="352"/>
                    </a:lnTo>
                    <a:lnTo>
                      <a:pt x="296" y="368"/>
                    </a:lnTo>
                    <a:lnTo>
                      <a:pt x="300" y="388"/>
                    </a:lnTo>
                    <a:lnTo>
                      <a:pt x="290" y="396"/>
                    </a:lnTo>
                    <a:lnTo>
                      <a:pt x="282" y="392"/>
                    </a:lnTo>
                    <a:lnTo>
                      <a:pt x="266" y="412"/>
                    </a:lnTo>
                    <a:lnTo>
                      <a:pt x="244" y="420"/>
                    </a:lnTo>
                    <a:lnTo>
                      <a:pt x="242" y="412"/>
                    </a:lnTo>
                    <a:lnTo>
                      <a:pt x="254" y="402"/>
                    </a:lnTo>
                    <a:lnTo>
                      <a:pt x="242" y="404"/>
                    </a:lnTo>
                    <a:lnTo>
                      <a:pt x="246" y="386"/>
                    </a:lnTo>
                    <a:lnTo>
                      <a:pt x="250" y="372"/>
                    </a:lnTo>
                    <a:lnTo>
                      <a:pt x="260" y="364"/>
                    </a:lnTo>
                    <a:lnTo>
                      <a:pt x="286" y="366"/>
                    </a:lnTo>
                    <a:lnTo>
                      <a:pt x="272" y="358"/>
                    </a:lnTo>
                    <a:lnTo>
                      <a:pt x="282" y="344"/>
                    </a:lnTo>
                    <a:lnTo>
                      <a:pt x="268" y="352"/>
                    </a:lnTo>
                    <a:lnTo>
                      <a:pt x="264" y="350"/>
                    </a:lnTo>
                    <a:lnTo>
                      <a:pt x="268" y="320"/>
                    </a:lnTo>
                    <a:lnTo>
                      <a:pt x="260" y="352"/>
                    </a:lnTo>
                    <a:lnTo>
                      <a:pt x="242" y="366"/>
                    </a:lnTo>
                    <a:lnTo>
                      <a:pt x="228" y="386"/>
                    </a:lnTo>
                    <a:lnTo>
                      <a:pt x="202" y="420"/>
                    </a:lnTo>
                    <a:lnTo>
                      <a:pt x="214" y="430"/>
                    </a:lnTo>
                    <a:lnTo>
                      <a:pt x="196" y="452"/>
                    </a:lnTo>
                    <a:lnTo>
                      <a:pt x="162" y="474"/>
                    </a:lnTo>
                    <a:lnTo>
                      <a:pt x="156" y="486"/>
                    </a:lnTo>
                    <a:lnTo>
                      <a:pt x="142" y="490"/>
                    </a:lnTo>
                    <a:lnTo>
                      <a:pt x="118" y="512"/>
                    </a:lnTo>
                    <a:lnTo>
                      <a:pt x="102" y="518"/>
                    </a:lnTo>
                    <a:lnTo>
                      <a:pt x="74" y="526"/>
                    </a:lnTo>
                    <a:lnTo>
                      <a:pt x="40" y="538"/>
                    </a:lnTo>
                    <a:lnTo>
                      <a:pt x="28" y="544"/>
                    </a:lnTo>
                    <a:lnTo>
                      <a:pt x="16" y="546"/>
                    </a:lnTo>
                    <a:lnTo>
                      <a:pt x="6" y="552"/>
                    </a:lnTo>
                    <a:lnTo>
                      <a:pt x="0" y="544"/>
                    </a:lnTo>
                    <a:lnTo>
                      <a:pt x="10" y="536"/>
                    </a:lnTo>
                    <a:lnTo>
                      <a:pt x="34" y="532"/>
                    </a:lnTo>
                    <a:lnTo>
                      <a:pt x="60" y="514"/>
                    </a:lnTo>
                    <a:lnTo>
                      <a:pt x="82" y="510"/>
                    </a:lnTo>
                    <a:lnTo>
                      <a:pt x="102" y="496"/>
                    </a:lnTo>
                    <a:lnTo>
                      <a:pt x="124" y="482"/>
                    </a:lnTo>
                    <a:lnTo>
                      <a:pt x="140" y="46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Freeform 496">
                <a:extLst>
                  <a:ext uri="{FF2B5EF4-FFF2-40B4-BE49-F238E27FC236}">
                    <a16:creationId xmlns:a16="http://schemas.microsoft.com/office/drawing/2014/main" id="{4E5DCE98-1101-8B26-75C2-B412A694A769}"/>
                  </a:ext>
                </a:extLst>
              </p:cNvPr>
              <p:cNvSpPr>
                <a:spLocks/>
              </p:cNvSpPr>
              <p:nvPr/>
            </p:nvSpPr>
            <p:spPr bwMode="auto">
              <a:xfrm>
                <a:off x="748" y="3666"/>
                <a:ext cx="46" cy="54"/>
              </a:xfrm>
              <a:custGeom>
                <a:avLst/>
                <a:gdLst>
                  <a:gd name="T0" fmla="*/ 40 w 46"/>
                  <a:gd name="T1" fmla="*/ 0 h 54"/>
                  <a:gd name="T2" fmla="*/ 30 w 46"/>
                  <a:gd name="T3" fmla="*/ 12 h 54"/>
                  <a:gd name="T4" fmla="*/ 30 w 46"/>
                  <a:gd name="T5" fmla="*/ 18 h 54"/>
                  <a:gd name="T6" fmla="*/ 16 w 46"/>
                  <a:gd name="T7" fmla="*/ 22 h 54"/>
                  <a:gd name="T8" fmla="*/ 16 w 46"/>
                  <a:gd name="T9" fmla="*/ 34 h 54"/>
                  <a:gd name="T10" fmla="*/ 8 w 46"/>
                  <a:gd name="T11" fmla="*/ 28 h 54"/>
                  <a:gd name="T12" fmla="*/ 0 w 46"/>
                  <a:gd name="T13" fmla="*/ 36 h 54"/>
                  <a:gd name="T14" fmla="*/ 4 w 46"/>
                  <a:gd name="T15" fmla="*/ 52 h 54"/>
                  <a:gd name="T16" fmla="*/ 4 w 46"/>
                  <a:gd name="T17" fmla="*/ 52 h 54"/>
                  <a:gd name="T18" fmla="*/ 14 w 46"/>
                  <a:gd name="T19" fmla="*/ 54 h 54"/>
                  <a:gd name="T20" fmla="*/ 14 w 46"/>
                  <a:gd name="T21" fmla="*/ 54 h 54"/>
                  <a:gd name="T22" fmla="*/ 22 w 46"/>
                  <a:gd name="T23" fmla="*/ 50 h 54"/>
                  <a:gd name="T24" fmla="*/ 28 w 46"/>
                  <a:gd name="T25" fmla="*/ 44 h 54"/>
                  <a:gd name="T26" fmla="*/ 42 w 46"/>
                  <a:gd name="T27" fmla="*/ 34 h 54"/>
                  <a:gd name="T28" fmla="*/ 36 w 46"/>
                  <a:gd name="T29" fmla="*/ 20 h 54"/>
                  <a:gd name="T30" fmla="*/ 36 w 46"/>
                  <a:gd name="T31" fmla="*/ 14 h 54"/>
                  <a:gd name="T32" fmla="*/ 44 w 46"/>
                  <a:gd name="T33" fmla="*/ 12 h 54"/>
                  <a:gd name="T34" fmla="*/ 44 w 46"/>
                  <a:gd name="T35" fmla="*/ 12 h 54"/>
                  <a:gd name="T36" fmla="*/ 46 w 46"/>
                  <a:gd name="T37" fmla="*/ 8 h 54"/>
                  <a:gd name="T38" fmla="*/ 46 w 46"/>
                  <a:gd name="T39" fmla="*/ 8 h 54"/>
                  <a:gd name="T40" fmla="*/ 40 w 46"/>
                  <a:gd name="T41" fmla="*/ 0 h 54"/>
                  <a:gd name="T42" fmla="*/ 40 w 46"/>
                  <a:gd name="T43" fmla="*/ 0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54">
                    <a:moveTo>
                      <a:pt x="40" y="0"/>
                    </a:moveTo>
                    <a:lnTo>
                      <a:pt x="30" y="12"/>
                    </a:lnTo>
                    <a:lnTo>
                      <a:pt x="30" y="18"/>
                    </a:lnTo>
                    <a:lnTo>
                      <a:pt x="16" y="22"/>
                    </a:lnTo>
                    <a:lnTo>
                      <a:pt x="16" y="34"/>
                    </a:lnTo>
                    <a:lnTo>
                      <a:pt x="8" y="28"/>
                    </a:lnTo>
                    <a:lnTo>
                      <a:pt x="0" y="36"/>
                    </a:lnTo>
                    <a:lnTo>
                      <a:pt x="4" y="52"/>
                    </a:lnTo>
                    <a:lnTo>
                      <a:pt x="14" y="54"/>
                    </a:lnTo>
                    <a:lnTo>
                      <a:pt x="22" y="50"/>
                    </a:lnTo>
                    <a:lnTo>
                      <a:pt x="28" y="44"/>
                    </a:lnTo>
                    <a:lnTo>
                      <a:pt x="42" y="34"/>
                    </a:lnTo>
                    <a:lnTo>
                      <a:pt x="36" y="20"/>
                    </a:lnTo>
                    <a:lnTo>
                      <a:pt x="36" y="14"/>
                    </a:lnTo>
                    <a:lnTo>
                      <a:pt x="44" y="12"/>
                    </a:lnTo>
                    <a:lnTo>
                      <a:pt x="46" y="8"/>
                    </a:lnTo>
                    <a:lnTo>
                      <a:pt x="40" y="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Freeform 497">
                <a:extLst>
                  <a:ext uri="{FF2B5EF4-FFF2-40B4-BE49-F238E27FC236}">
                    <a16:creationId xmlns:a16="http://schemas.microsoft.com/office/drawing/2014/main" id="{1958BA8C-7887-4F8E-6E8A-2FA77EE16DBD}"/>
                  </a:ext>
                </a:extLst>
              </p:cNvPr>
              <p:cNvSpPr>
                <a:spLocks/>
              </p:cNvSpPr>
              <p:nvPr/>
            </p:nvSpPr>
            <p:spPr bwMode="auto">
              <a:xfrm>
                <a:off x="1102" y="3690"/>
                <a:ext cx="50" cy="68"/>
              </a:xfrm>
              <a:custGeom>
                <a:avLst/>
                <a:gdLst>
                  <a:gd name="T0" fmla="*/ 16 w 50"/>
                  <a:gd name="T1" fmla="*/ 2 h 68"/>
                  <a:gd name="T2" fmla="*/ 4 w 50"/>
                  <a:gd name="T3" fmla="*/ 0 h 68"/>
                  <a:gd name="T4" fmla="*/ 0 w 50"/>
                  <a:gd name="T5" fmla="*/ 10 h 68"/>
                  <a:gd name="T6" fmla="*/ 4 w 50"/>
                  <a:gd name="T7" fmla="*/ 24 h 68"/>
                  <a:gd name="T8" fmla="*/ 18 w 50"/>
                  <a:gd name="T9" fmla="*/ 34 h 68"/>
                  <a:gd name="T10" fmla="*/ 28 w 50"/>
                  <a:gd name="T11" fmla="*/ 50 h 68"/>
                  <a:gd name="T12" fmla="*/ 44 w 50"/>
                  <a:gd name="T13" fmla="*/ 60 h 68"/>
                  <a:gd name="T14" fmla="*/ 50 w 50"/>
                  <a:gd name="T15" fmla="*/ 68 h 68"/>
                  <a:gd name="T16" fmla="*/ 46 w 50"/>
                  <a:gd name="T17" fmla="*/ 50 h 68"/>
                  <a:gd name="T18" fmla="*/ 40 w 50"/>
                  <a:gd name="T19" fmla="*/ 44 h 68"/>
                  <a:gd name="T20" fmla="*/ 34 w 50"/>
                  <a:gd name="T21" fmla="*/ 26 h 68"/>
                  <a:gd name="T22" fmla="*/ 24 w 50"/>
                  <a:gd name="T23" fmla="*/ 8 h 68"/>
                  <a:gd name="T24" fmla="*/ 16 w 50"/>
                  <a:gd name="T25" fmla="*/ 2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68">
                    <a:moveTo>
                      <a:pt x="16" y="2"/>
                    </a:moveTo>
                    <a:lnTo>
                      <a:pt x="4" y="0"/>
                    </a:lnTo>
                    <a:lnTo>
                      <a:pt x="0" y="10"/>
                    </a:lnTo>
                    <a:lnTo>
                      <a:pt x="4" y="24"/>
                    </a:lnTo>
                    <a:lnTo>
                      <a:pt x="18" y="34"/>
                    </a:lnTo>
                    <a:lnTo>
                      <a:pt x="28" y="50"/>
                    </a:lnTo>
                    <a:lnTo>
                      <a:pt x="44" y="60"/>
                    </a:lnTo>
                    <a:lnTo>
                      <a:pt x="50" y="68"/>
                    </a:lnTo>
                    <a:lnTo>
                      <a:pt x="46" y="50"/>
                    </a:lnTo>
                    <a:lnTo>
                      <a:pt x="40" y="44"/>
                    </a:lnTo>
                    <a:lnTo>
                      <a:pt x="34" y="26"/>
                    </a:lnTo>
                    <a:lnTo>
                      <a:pt x="24" y="8"/>
                    </a:lnTo>
                    <a:lnTo>
                      <a:pt x="16" y="2"/>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Freeform 498">
                <a:extLst>
                  <a:ext uri="{FF2B5EF4-FFF2-40B4-BE49-F238E27FC236}">
                    <a16:creationId xmlns:a16="http://schemas.microsoft.com/office/drawing/2014/main" id="{09CF71E4-661F-B6A9-B52F-2DB129D94069}"/>
                  </a:ext>
                </a:extLst>
              </p:cNvPr>
              <p:cNvSpPr>
                <a:spLocks/>
              </p:cNvSpPr>
              <p:nvPr/>
            </p:nvSpPr>
            <p:spPr bwMode="auto">
              <a:xfrm>
                <a:off x="470" y="3778"/>
                <a:ext cx="70" cy="34"/>
              </a:xfrm>
              <a:custGeom>
                <a:avLst/>
                <a:gdLst>
                  <a:gd name="T0" fmla="*/ 70 w 70"/>
                  <a:gd name="T1" fmla="*/ 6 h 34"/>
                  <a:gd name="T2" fmla="*/ 66 w 70"/>
                  <a:gd name="T3" fmla="*/ 0 h 34"/>
                  <a:gd name="T4" fmla="*/ 56 w 70"/>
                  <a:gd name="T5" fmla="*/ 4 h 34"/>
                  <a:gd name="T6" fmla="*/ 48 w 70"/>
                  <a:gd name="T7" fmla="*/ 6 h 34"/>
                  <a:gd name="T8" fmla="*/ 34 w 70"/>
                  <a:gd name="T9" fmla="*/ 14 h 34"/>
                  <a:gd name="T10" fmla="*/ 34 w 70"/>
                  <a:gd name="T11" fmla="*/ 14 h 34"/>
                  <a:gd name="T12" fmla="*/ 14 w 70"/>
                  <a:gd name="T13" fmla="*/ 16 h 34"/>
                  <a:gd name="T14" fmla="*/ 14 w 70"/>
                  <a:gd name="T15" fmla="*/ 16 h 34"/>
                  <a:gd name="T16" fmla="*/ 12 w 70"/>
                  <a:gd name="T17" fmla="*/ 18 h 34"/>
                  <a:gd name="T18" fmla="*/ 6 w 70"/>
                  <a:gd name="T19" fmla="*/ 24 h 34"/>
                  <a:gd name="T20" fmla="*/ 0 w 70"/>
                  <a:gd name="T21" fmla="*/ 34 h 34"/>
                  <a:gd name="T22" fmla="*/ 18 w 70"/>
                  <a:gd name="T23" fmla="*/ 24 h 34"/>
                  <a:gd name="T24" fmla="*/ 40 w 70"/>
                  <a:gd name="T25" fmla="*/ 18 h 34"/>
                  <a:gd name="T26" fmla="*/ 56 w 70"/>
                  <a:gd name="T27" fmla="*/ 14 h 34"/>
                  <a:gd name="T28" fmla="*/ 70 w 70"/>
                  <a:gd name="T29" fmla="*/ 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34">
                    <a:moveTo>
                      <a:pt x="70" y="6"/>
                    </a:moveTo>
                    <a:lnTo>
                      <a:pt x="66" y="0"/>
                    </a:lnTo>
                    <a:lnTo>
                      <a:pt x="56" y="4"/>
                    </a:lnTo>
                    <a:lnTo>
                      <a:pt x="48" y="6"/>
                    </a:lnTo>
                    <a:lnTo>
                      <a:pt x="34" y="14"/>
                    </a:lnTo>
                    <a:lnTo>
                      <a:pt x="14" y="16"/>
                    </a:lnTo>
                    <a:lnTo>
                      <a:pt x="12" y="18"/>
                    </a:lnTo>
                    <a:lnTo>
                      <a:pt x="6" y="24"/>
                    </a:lnTo>
                    <a:lnTo>
                      <a:pt x="0" y="34"/>
                    </a:lnTo>
                    <a:lnTo>
                      <a:pt x="18" y="24"/>
                    </a:lnTo>
                    <a:lnTo>
                      <a:pt x="40" y="18"/>
                    </a:lnTo>
                    <a:lnTo>
                      <a:pt x="56" y="14"/>
                    </a:lnTo>
                    <a:lnTo>
                      <a:pt x="70" y="6"/>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Freeform 499">
                <a:extLst>
                  <a:ext uri="{FF2B5EF4-FFF2-40B4-BE49-F238E27FC236}">
                    <a16:creationId xmlns:a16="http://schemas.microsoft.com/office/drawing/2014/main" id="{D95C2A48-87C2-D69A-2499-62927FFA48BB}"/>
                  </a:ext>
                </a:extLst>
              </p:cNvPr>
              <p:cNvSpPr>
                <a:spLocks/>
              </p:cNvSpPr>
              <p:nvPr/>
            </p:nvSpPr>
            <p:spPr bwMode="auto">
              <a:xfrm>
                <a:off x="360" y="3800"/>
                <a:ext cx="50" cy="16"/>
              </a:xfrm>
              <a:custGeom>
                <a:avLst/>
                <a:gdLst>
                  <a:gd name="T0" fmla="*/ 50 w 50"/>
                  <a:gd name="T1" fmla="*/ 8 h 16"/>
                  <a:gd name="T2" fmla="*/ 24 w 50"/>
                  <a:gd name="T3" fmla="*/ 6 h 16"/>
                  <a:gd name="T4" fmla="*/ 12 w 50"/>
                  <a:gd name="T5" fmla="*/ 0 h 16"/>
                  <a:gd name="T6" fmla="*/ 0 w 50"/>
                  <a:gd name="T7" fmla="*/ 6 h 16"/>
                  <a:gd name="T8" fmla="*/ 12 w 50"/>
                  <a:gd name="T9" fmla="*/ 8 h 16"/>
                  <a:gd name="T10" fmla="*/ 32 w 50"/>
                  <a:gd name="T11" fmla="*/ 16 h 16"/>
                  <a:gd name="T12" fmla="*/ 50 w 50"/>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6">
                    <a:moveTo>
                      <a:pt x="50" y="8"/>
                    </a:moveTo>
                    <a:lnTo>
                      <a:pt x="24" y="6"/>
                    </a:lnTo>
                    <a:lnTo>
                      <a:pt x="12" y="0"/>
                    </a:lnTo>
                    <a:lnTo>
                      <a:pt x="0" y="6"/>
                    </a:lnTo>
                    <a:lnTo>
                      <a:pt x="12" y="8"/>
                    </a:lnTo>
                    <a:lnTo>
                      <a:pt x="32" y="16"/>
                    </a:lnTo>
                    <a:lnTo>
                      <a:pt x="50" y="8"/>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Freeform 500">
                <a:extLst>
                  <a:ext uri="{FF2B5EF4-FFF2-40B4-BE49-F238E27FC236}">
                    <a16:creationId xmlns:a16="http://schemas.microsoft.com/office/drawing/2014/main" id="{2D60AB2C-BCBF-2620-3647-73CF790BA987}"/>
                  </a:ext>
                </a:extLst>
              </p:cNvPr>
              <p:cNvSpPr>
                <a:spLocks/>
              </p:cNvSpPr>
              <p:nvPr/>
            </p:nvSpPr>
            <p:spPr bwMode="auto">
              <a:xfrm>
                <a:off x="294" y="3794"/>
                <a:ext cx="34" cy="14"/>
              </a:xfrm>
              <a:custGeom>
                <a:avLst/>
                <a:gdLst>
                  <a:gd name="T0" fmla="*/ 34 w 34"/>
                  <a:gd name="T1" fmla="*/ 10 h 14"/>
                  <a:gd name="T2" fmla="*/ 0 w 34"/>
                  <a:gd name="T3" fmla="*/ 0 h 14"/>
                  <a:gd name="T4" fmla="*/ 2 w 34"/>
                  <a:gd name="T5" fmla="*/ 8 h 14"/>
                  <a:gd name="T6" fmla="*/ 12 w 34"/>
                  <a:gd name="T7" fmla="*/ 8 h 14"/>
                  <a:gd name="T8" fmla="*/ 26 w 34"/>
                  <a:gd name="T9" fmla="*/ 14 h 14"/>
                  <a:gd name="T10" fmla="*/ 34 w 34"/>
                  <a:gd name="T11" fmla="*/ 1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4">
                    <a:moveTo>
                      <a:pt x="34" y="10"/>
                    </a:moveTo>
                    <a:lnTo>
                      <a:pt x="0" y="0"/>
                    </a:lnTo>
                    <a:lnTo>
                      <a:pt x="2" y="8"/>
                    </a:lnTo>
                    <a:lnTo>
                      <a:pt x="12" y="8"/>
                    </a:lnTo>
                    <a:lnTo>
                      <a:pt x="26" y="14"/>
                    </a:lnTo>
                    <a:lnTo>
                      <a:pt x="34" y="1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Freeform 503">
                <a:extLst>
                  <a:ext uri="{FF2B5EF4-FFF2-40B4-BE49-F238E27FC236}">
                    <a16:creationId xmlns:a16="http://schemas.microsoft.com/office/drawing/2014/main" id="{E977B9F0-28A6-A5E7-FD01-DFDCF76F45AC}"/>
                  </a:ext>
                </a:extLst>
              </p:cNvPr>
              <p:cNvSpPr>
                <a:spLocks/>
              </p:cNvSpPr>
              <p:nvPr/>
            </p:nvSpPr>
            <p:spPr bwMode="auto">
              <a:xfrm>
                <a:off x="864" y="3602"/>
                <a:ext cx="28" cy="24"/>
              </a:xfrm>
              <a:custGeom>
                <a:avLst/>
                <a:gdLst>
                  <a:gd name="T0" fmla="*/ 22 w 28"/>
                  <a:gd name="T1" fmla="*/ 0 h 24"/>
                  <a:gd name="T2" fmla="*/ 10 w 28"/>
                  <a:gd name="T3" fmla="*/ 6 h 24"/>
                  <a:gd name="T4" fmla="*/ 2 w 28"/>
                  <a:gd name="T5" fmla="*/ 20 h 24"/>
                  <a:gd name="T6" fmla="*/ 0 w 28"/>
                  <a:gd name="T7" fmla="*/ 24 h 24"/>
                  <a:gd name="T8" fmla="*/ 8 w 28"/>
                  <a:gd name="T9" fmla="*/ 20 h 24"/>
                  <a:gd name="T10" fmla="*/ 14 w 28"/>
                  <a:gd name="T11" fmla="*/ 10 h 24"/>
                  <a:gd name="T12" fmla="*/ 24 w 28"/>
                  <a:gd name="T13" fmla="*/ 6 h 24"/>
                  <a:gd name="T14" fmla="*/ 28 w 28"/>
                  <a:gd name="T15" fmla="*/ 6 h 24"/>
                  <a:gd name="T16" fmla="*/ 22 w 2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4">
                    <a:moveTo>
                      <a:pt x="22" y="0"/>
                    </a:moveTo>
                    <a:lnTo>
                      <a:pt x="10" y="6"/>
                    </a:lnTo>
                    <a:lnTo>
                      <a:pt x="2" y="20"/>
                    </a:lnTo>
                    <a:lnTo>
                      <a:pt x="0" y="24"/>
                    </a:lnTo>
                    <a:lnTo>
                      <a:pt x="8" y="20"/>
                    </a:lnTo>
                    <a:lnTo>
                      <a:pt x="14" y="10"/>
                    </a:lnTo>
                    <a:lnTo>
                      <a:pt x="24" y="6"/>
                    </a:lnTo>
                    <a:lnTo>
                      <a:pt x="28" y="6"/>
                    </a:lnTo>
                    <a:lnTo>
                      <a:pt x="22" y="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Freeform 504">
                <a:extLst>
                  <a:ext uri="{FF2B5EF4-FFF2-40B4-BE49-F238E27FC236}">
                    <a16:creationId xmlns:a16="http://schemas.microsoft.com/office/drawing/2014/main" id="{79F74B79-6F0C-92B0-7474-FB7E69371C4C}"/>
                  </a:ext>
                </a:extLst>
              </p:cNvPr>
              <p:cNvSpPr>
                <a:spLocks/>
              </p:cNvSpPr>
              <p:nvPr/>
            </p:nvSpPr>
            <p:spPr bwMode="auto">
              <a:xfrm>
                <a:off x="1062" y="3658"/>
                <a:ext cx="38" cy="58"/>
              </a:xfrm>
              <a:custGeom>
                <a:avLst/>
                <a:gdLst>
                  <a:gd name="T0" fmla="*/ 4 w 38"/>
                  <a:gd name="T1" fmla="*/ 0 h 58"/>
                  <a:gd name="T2" fmla="*/ 0 w 38"/>
                  <a:gd name="T3" fmla="*/ 14 h 58"/>
                  <a:gd name="T4" fmla="*/ 16 w 38"/>
                  <a:gd name="T5" fmla="*/ 30 h 58"/>
                  <a:gd name="T6" fmla="*/ 26 w 38"/>
                  <a:gd name="T7" fmla="*/ 46 h 58"/>
                  <a:gd name="T8" fmla="*/ 32 w 38"/>
                  <a:gd name="T9" fmla="*/ 58 h 58"/>
                  <a:gd name="T10" fmla="*/ 34 w 38"/>
                  <a:gd name="T11" fmla="*/ 44 h 58"/>
                  <a:gd name="T12" fmla="*/ 36 w 38"/>
                  <a:gd name="T13" fmla="*/ 24 h 58"/>
                  <a:gd name="T14" fmla="*/ 38 w 38"/>
                  <a:gd name="T15" fmla="*/ 12 h 58"/>
                  <a:gd name="T16" fmla="*/ 30 w 38"/>
                  <a:gd name="T17" fmla="*/ 4 h 58"/>
                  <a:gd name="T18" fmla="*/ 24 w 38"/>
                  <a:gd name="T19" fmla="*/ 6 h 58"/>
                  <a:gd name="T20" fmla="*/ 4 w 38"/>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58">
                    <a:moveTo>
                      <a:pt x="4" y="0"/>
                    </a:moveTo>
                    <a:lnTo>
                      <a:pt x="0" y="14"/>
                    </a:lnTo>
                    <a:lnTo>
                      <a:pt x="16" y="30"/>
                    </a:lnTo>
                    <a:lnTo>
                      <a:pt x="26" y="46"/>
                    </a:lnTo>
                    <a:lnTo>
                      <a:pt x="32" y="58"/>
                    </a:lnTo>
                    <a:lnTo>
                      <a:pt x="34" y="44"/>
                    </a:lnTo>
                    <a:lnTo>
                      <a:pt x="36" y="24"/>
                    </a:lnTo>
                    <a:lnTo>
                      <a:pt x="38" y="12"/>
                    </a:lnTo>
                    <a:lnTo>
                      <a:pt x="30" y="4"/>
                    </a:lnTo>
                    <a:lnTo>
                      <a:pt x="24" y="6"/>
                    </a:lnTo>
                    <a:lnTo>
                      <a:pt x="4" y="0"/>
                    </a:lnTo>
                    <a:close/>
                  </a:path>
                </a:pathLst>
              </a:custGeom>
              <a:solidFill>
                <a:schemeClr val="bg1">
                  <a:lumMod val="95000"/>
                </a:schemeClr>
              </a:solidFill>
              <a:ln w="3175">
                <a:solidFill>
                  <a:srgbClr val="40404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508" name="Group 507">
            <a:extLst>
              <a:ext uri="{FF2B5EF4-FFF2-40B4-BE49-F238E27FC236}">
                <a16:creationId xmlns:a16="http://schemas.microsoft.com/office/drawing/2014/main" id="{8CBD4898-4216-106E-535C-622FB3A9C25B}"/>
              </a:ext>
            </a:extLst>
          </p:cNvPr>
          <p:cNvGrpSpPr/>
          <p:nvPr/>
        </p:nvGrpSpPr>
        <p:grpSpPr>
          <a:xfrm>
            <a:off x="2983909" y="2216999"/>
            <a:ext cx="1709860" cy="1049618"/>
            <a:chOff x="7362152" y="1957671"/>
            <a:chExt cx="1709860" cy="1049618"/>
          </a:xfrm>
        </p:grpSpPr>
        <p:sp>
          <p:nvSpPr>
            <p:cNvPr id="426" name="TextBox 425">
              <a:extLst>
                <a:ext uri="{FF2B5EF4-FFF2-40B4-BE49-F238E27FC236}">
                  <a16:creationId xmlns:a16="http://schemas.microsoft.com/office/drawing/2014/main" id="{D0F6FCEB-3833-754C-EB26-8BC181873BCD}"/>
                </a:ext>
              </a:extLst>
            </p:cNvPr>
            <p:cNvSpPr txBox="1"/>
            <p:nvPr/>
          </p:nvSpPr>
          <p:spPr>
            <a:xfrm>
              <a:off x="7366622" y="1957671"/>
              <a:ext cx="17053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0" cap="none" spc="0" normalizeH="0" baseline="0" noProof="0" dirty="0">
                  <a:ln>
                    <a:noFill/>
                  </a:ln>
                  <a:solidFill>
                    <a:srgbClr val="00548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28.0 M</a:t>
              </a:r>
            </a:p>
          </p:txBody>
        </p:sp>
        <p:sp>
          <p:nvSpPr>
            <p:cNvPr id="427" name="TextBox 426">
              <a:extLst>
                <a:ext uri="{FF2B5EF4-FFF2-40B4-BE49-F238E27FC236}">
                  <a16:creationId xmlns:a16="http://schemas.microsoft.com/office/drawing/2014/main" id="{88B8D40C-995E-F87B-9A7F-158BC947C5E4}"/>
                </a:ext>
              </a:extLst>
            </p:cNvPr>
            <p:cNvSpPr txBox="1"/>
            <p:nvPr/>
          </p:nvSpPr>
          <p:spPr>
            <a:xfrm>
              <a:off x="7362152" y="2484069"/>
              <a:ext cx="17098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0" cap="none" spc="0" normalizeH="0" baseline="0" noProof="0" dirty="0">
                  <a:ln>
                    <a:noFill/>
                  </a:ln>
                  <a:solidFill>
                    <a:srgbClr val="00548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MEMBERS</a:t>
              </a:r>
              <a:r>
                <a:rPr kumimoji="0" lang="en-US" sz="2800" b="0" i="0" u="none" strike="noStrike" kern="100" cap="none" spc="0" normalizeH="0" baseline="0" noProof="0" dirty="0">
                  <a:ln>
                    <a:noFill/>
                  </a:ln>
                  <a:solidFill>
                    <a:srgbClr val="00548C"/>
                  </a:solidFill>
                  <a:effectLst/>
                  <a:uLnTx/>
                  <a:uFillTx/>
                  <a:latin typeface="Calibri" panose="020F0502020204030204" pitchFamily="34" charset="0"/>
                  <a:ea typeface="+mn-ea"/>
                  <a:cs typeface="Calibri" panose="020F0502020204030204" pitchFamily="34" charset="0"/>
                </a:rPr>
                <a:t> </a:t>
              </a:r>
            </a:p>
          </p:txBody>
        </p:sp>
      </p:grpSp>
      <p:cxnSp>
        <p:nvCxnSpPr>
          <p:cNvPr id="510" name="Straight Connector 509">
            <a:extLst>
              <a:ext uri="{FF2B5EF4-FFF2-40B4-BE49-F238E27FC236}">
                <a16:creationId xmlns:a16="http://schemas.microsoft.com/office/drawing/2014/main" id="{CE53D8CE-1904-B34B-7378-9684D9D72601}"/>
              </a:ext>
            </a:extLst>
          </p:cNvPr>
          <p:cNvCxnSpPr>
            <a:cxnSpLocks/>
          </p:cNvCxnSpPr>
          <p:nvPr/>
        </p:nvCxnSpPr>
        <p:spPr>
          <a:xfrm>
            <a:off x="5405614" y="765039"/>
            <a:ext cx="0" cy="3752038"/>
          </a:xfrm>
          <a:prstGeom prst="line">
            <a:avLst/>
          </a:prstGeom>
          <a:ln w="12700" cmpd="sng">
            <a:solidFill>
              <a:srgbClr val="F28344"/>
            </a:solidFill>
            <a:prstDash val="dash"/>
          </a:ln>
          <a:effectLst/>
        </p:spPr>
        <p:style>
          <a:lnRef idx="2">
            <a:schemeClr val="accent1"/>
          </a:lnRef>
          <a:fillRef idx="0">
            <a:schemeClr val="accent1"/>
          </a:fillRef>
          <a:effectRef idx="1">
            <a:schemeClr val="accent1"/>
          </a:effectRef>
          <a:fontRef idx="minor">
            <a:schemeClr val="tx1"/>
          </a:fontRef>
        </p:style>
      </p:cxnSp>
      <p:sp>
        <p:nvSpPr>
          <p:cNvPr id="531" name="TextBox 530">
            <a:extLst>
              <a:ext uri="{FF2B5EF4-FFF2-40B4-BE49-F238E27FC236}">
                <a16:creationId xmlns:a16="http://schemas.microsoft.com/office/drawing/2014/main" id="{75EC95B8-2331-2B19-A351-B4C4DF765809}"/>
              </a:ext>
            </a:extLst>
          </p:cNvPr>
          <p:cNvSpPr txBox="1"/>
          <p:nvPr/>
        </p:nvSpPr>
        <p:spPr>
          <a:xfrm>
            <a:off x="47449" y="4781193"/>
            <a:ext cx="3232475" cy="246221"/>
          </a:xfrm>
          <a:prstGeom prst="rect">
            <a:avLst/>
          </a:prstGeom>
          <a:noFill/>
        </p:spPr>
        <p:txBody>
          <a:bodyPr wrap="square" lIns="0" tIns="0" rIns="0" bIns="0" rtlCol="0">
            <a:spAutoFit/>
          </a:bodyPr>
          <a:lstStyle/>
          <a:p>
            <a:pPr marL="460375" marR="0" lvl="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©2020 Fortune Media IP Limited. Used under license.</a:t>
            </a:r>
          </a:p>
          <a:p>
            <a:pPr marL="460375" marR="0" lvl="0"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Calibri" panose="020F0502020204030204" pitchFamily="34" charset="0"/>
                <a:ea typeface="+mn-ea"/>
                <a:cs typeface="Calibri" panose="020F0502020204030204" pitchFamily="34" charset="0"/>
              </a:rPr>
              <a:t>Centene Fact Sheet 2023 Q3</a:t>
            </a:r>
            <a:endParaRPr kumimoji="0" lang="en-US" sz="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cxnSp>
        <p:nvCxnSpPr>
          <p:cNvPr id="523" name="Straight Connector 522">
            <a:extLst>
              <a:ext uri="{FF2B5EF4-FFF2-40B4-BE49-F238E27FC236}">
                <a16:creationId xmlns:a16="http://schemas.microsoft.com/office/drawing/2014/main" id="{6429FB3E-5549-5A45-384B-4BB39080CACA}"/>
              </a:ext>
            </a:extLst>
          </p:cNvPr>
          <p:cNvCxnSpPr>
            <a:cxnSpLocks/>
          </p:cNvCxnSpPr>
          <p:nvPr/>
        </p:nvCxnSpPr>
        <p:spPr>
          <a:xfrm flipV="1">
            <a:off x="5555556" y="2334133"/>
            <a:ext cx="3256936" cy="2602"/>
          </a:xfrm>
          <a:prstGeom prst="line">
            <a:avLst/>
          </a:prstGeom>
          <a:noFill/>
          <a:ln w="12700" cap="flat" cmpd="sng" algn="ctr">
            <a:solidFill>
              <a:srgbClr val="F28344"/>
            </a:solidFill>
            <a:prstDash val="dash"/>
            <a:miter lim="800000"/>
          </a:ln>
          <a:effectLst/>
        </p:spPr>
      </p:cxnSp>
      <p:grpSp>
        <p:nvGrpSpPr>
          <p:cNvPr id="524" name="Group 523">
            <a:extLst>
              <a:ext uri="{FF2B5EF4-FFF2-40B4-BE49-F238E27FC236}">
                <a16:creationId xmlns:a16="http://schemas.microsoft.com/office/drawing/2014/main" id="{8E5EE6DD-DDB9-4386-4C97-DD5CBC26D135}"/>
              </a:ext>
            </a:extLst>
          </p:cNvPr>
          <p:cNvGrpSpPr/>
          <p:nvPr/>
        </p:nvGrpSpPr>
        <p:grpSpPr>
          <a:xfrm>
            <a:off x="5707298" y="983241"/>
            <a:ext cx="1081066" cy="975183"/>
            <a:chOff x="3004936" y="3344291"/>
            <a:chExt cx="1081066" cy="975183"/>
          </a:xfrm>
        </p:grpSpPr>
        <p:sp>
          <p:nvSpPr>
            <p:cNvPr id="525" name="TextBox 524">
              <a:extLst>
                <a:ext uri="{FF2B5EF4-FFF2-40B4-BE49-F238E27FC236}">
                  <a16:creationId xmlns:a16="http://schemas.microsoft.com/office/drawing/2014/main" id="{1FDFDA2E-1E21-3820-D79C-F6B8581E043C}"/>
                </a:ext>
              </a:extLst>
            </p:cNvPr>
            <p:cNvSpPr txBox="1"/>
            <p:nvPr/>
          </p:nvSpPr>
          <p:spPr>
            <a:xfrm>
              <a:off x="3004936" y="3950142"/>
              <a:ext cx="108106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FORTUNE 500®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(2023)</a:t>
              </a:r>
            </a:p>
          </p:txBody>
        </p:sp>
        <p:sp>
          <p:nvSpPr>
            <p:cNvPr id="526" name="TextBox 525">
              <a:extLst>
                <a:ext uri="{FF2B5EF4-FFF2-40B4-BE49-F238E27FC236}">
                  <a16:creationId xmlns:a16="http://schemas.microsoft.com/office/drawing/2014/main" id="{20C744B4-A615-3A13-DAC7-720807B1A274}"/>
                </a:ext>
              </a:extLst>
            </p:cNvPr>
            <p:cNvSpPr txBox="1"/>
            <p:nvPr/>
          </p:nvSpPr>
          <p:spPr>
            <a:xfrm>
              <a:off x="3125981" y="3344291"/>
              <a:ext cx="838976" cy="58477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150" normalizeH="0" baseline="22000" noProof="0" dirty="0">
                  <a:ln>
                    <a:noFill/>
                  </a:ln>
                  <a:solidFill>
                    <a:srgbClr val="00548C"/>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3800" b="1" i="0" u="none" strike="noStrike" kern="0" cap="none" spc="-150" normalizeH="0" baseline="0" noProof="0" dirty="0">
                  <a:ln>
                    <a:noFill/>
                  </a:ln>
                  <a:solidFill>
                    <a:srgbClr val="00548C"/>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25</a:t>
              </a:r>
            </a:p>
          </p:txBody>
        </p:sp>
      </p:grpSp>
      <p:grpSp>
        <p:nvGrpSpPr>
          <p:cNvPr id="527" name="Group 526">
            <a:extLst>
              <a:ext uri="{FF2B5EF4-FFF2-40B4-BE49-F238E27FC236}">
                <a16:creationId xmlns:a16="http://schemas.microsoft.com/office/drawing/2014/main" id="{3E7D7C76-3E99-17A9-8225-B4BBFDB69C34}"/>
              </a:ext>
            </a:extLst>
          </p:cNvPr>
          <p:cNvGrpSpPr/>
          <p:nvPr/>
        </p:nvGrpSpPr>
        <p:grpSpPr>
          <a:xfrm>
            <a:off x="7327778" y="968155"/>
            <a:ext cx="1463079" cy="990624"/>
            <a:chOff x="4471771" y="3344291"/>
            <a:chExt cx="1463079" cy="990624"/>
          </a:xfrm>
        </p:grpSpPr>
        <p:sp>
          <p:nvSpPr>
            <p:cNvPr id="528" name="TextBox 527">
              <a:extLst>
                <a:ext uri="{FF2B5EF4-FFF2-40B4-BE49-F238E27FC236}">
                  <a16:creationId xmlns:a16="http://schemas.microsoft.com/office/drawing/2014/main" id="{A60F63E6-77D9-EA91-2FB8-5FFBF65F082B}"/>
                </a:ext>
              </a:extLst>
            </p:cNvPr>
            <p:cNvSpPr txBox="1"/>
            <p:nvPr/>
          </p:nvSpPr>
          <p:spPr>
            <a:xfrm>
              <a:off x="4471771" y="3965583"/>
              <a:ext cx="1463079"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FORTUNE® Global 500 LIST (2023)</a:t>
              </a:r>
            </a:p>
          </p:txBody>
        </p:sp>
        <p:sp>
          <p:nvSpPr>
            <p:cNvPr id="529" name="TextBox 528">
              <a:extLst>
                <a:ext uri="{FF2B5EF4-FFF2-40B4-BE49-F238E27FC236}">
                  <a16:creationId xmlns:a16="http://schemas.microsoft.com/office/drawing/2014/main" id="{85A8D552-AE19-F397-A628-87CAA5451958}"/>
                </a:ext>
              </a:extLst>
            </p:cNvPr>
            <p:cNvSpPr txBox="1"/>
            <p:nvPr/>
          </p:nvSpPr>
          <p:spPr>
            <a:xfrm>
              <a:off x="4602875" y="3344291"/>
              <a:ext cx="1200872" cy="58477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150" normalizeH="0" baseline="22000" noProof="0" dirty="0">
                  <a:ln>
                    <a:noFill/>
                  </a:ln>
                  <a:solidFill>
                    <a:srgbClr val="00548C"/>
                  </a:solidFill>
                  <a:effectLst/>
                  <a:uLnTx/>
                  <a:uFillTx/>
                  <a:latin typeface="Arial" panose="020B0604020202020204" pitchFamily="34" charset="0"/>
                  <a:ea typeface="+mn-ea"/>
                  <a:cs typeface="Arial" panose="020B0604020202020204" pitchFamily="34" charset="0"/>
                </a:rPr>
                <a:t>#</a:t>
              </a:r>
              <a:r>
                <a:rPr kumimoji="0" lang="en-US" sz="3800" b="1" i="0" u="none" strike="noStrike" kern="0" cap="none" spc="-150" normalizeH="0" baseline="0" noProof="0" dirty="0">
                  <a:ln>
                    <a:noFill/>
                  </a:ln>
                  <a:solidFill>
                    <a:srgbClr val="00548C"/>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60</a:t>
              </a:r>
            </a:p>
          </p:txBody>
        </p:sp>
      </p:grpSp>
      <p:cxnSp>
        <p:nvCxnSpPr>
          <p:cNvPr id="530" name="Straight Connector 529">
            <a:extLst>
              <a:ext uri="{FF2B5EF4-FFF2-40B4-BE49-F238E27FC236}">
                <a16:creationId xmlns:a16="http://schemas.microsoft.com/office/drawing/2014/main" id="{363D350E-E5B4-D3B6-1C43-0C1E4616545D}"/>
              </a:ext>
            </a:extLst>
          </p:cNvPr>
          <p:cNvCxnSpPr/>
          <p:nvPr/>
        </p:nvCxnSpPr>
        <p:spPr>
          <a:xfrm flipH="1">
            <a:off x="7105775" y="1002110"/>
            <a:ext cx="1" cy="1128115"/>
          </a:xfrm>
          <a:prstGeom prst="line">
            <a:avLst/>
          </a:prstGeom>
          <a:noFill/>
          <a:ln w="12700" cap="flat" cmpd="sng" algn="ctr">
            <a:solidFill>
              <a:srgbClr val="F28344"/>
            </a:solidFill>
            <a:prstDash val="dash"/>
            <a:miter lim="800000"/>
          </a:ln>
          <a:effectLst/>
        </p:spPr>
      </p:cxnSp>
      <p:grpSp>
        <p:nvGrpSpPr>
          <p:cNvPr id="554" name="Group 553">
            <a:extLst>
              <a:ext uri="{FF2B5EF4-FFF2-40B4-BE49-F238E27FC236}">
                <a16:creationId xmlns:a16="http://schemas.microsoft.com/office/drawing/2014/main" id="{B73291AB-68E1-583E-70C5-D1184130641C}"/>
              </a:ext>
            </a:extLst>
          </p:cNvPr>
          <p:cNvGrpSpPr/>
          <p:nvPr/>
        </p:nvGrpSpPr>
        <p:grpSpPr>
          <a:xfrm>
            <a:off x="5752120" y="2595463"/>
            <a:ext cx="2946222" cy="1876070"/>
            <a:chOff x="5708921" y="2355891"/>
            <a:chExt cx="2946222" cy="1876070"/>
          </a:xfrm>
        </p:grpSpPr>
        <p:sp>
          <p:nvSpPr>
            <p:cNvPr id="543" name="TextBox 542">
              <a:extLst>
                <a:ext uri="{FF2B5EF4-FFF2-40B4-BE49-F238E27FC236}">
                  <a16:creationId xmlns:a16="http://schemas.microsoft.com/office/drawing/2014/main" id="{B7EFAC27-A179-41BA-1695-44EA78873028}"/>
                </a:ext>
              </a:extLst>
            </p:cNvPr>
            <p:cNvSpPr txBox="1"/>
            <p:nvPr/>
          </p:nvSpPr>
          <p:spPr>
            <a:xfrm>
              <a:off x="6272914" y="2355891"/>
              <a:ext cx="2376029" cy="430887"/>
            </a:xfrm>
            <a:prstGeom prst="rect">
              <a:avLst/>
            </a:prstGeom>
            <a:noFill/>
          </p:spPr>
          <p:txBody>
            <a:bodyPr wrap="square" lIns="0" tIns="0" rIns="0" bIns="0" rtlCol="0">
              <a:spAutoFit/>
            </a:bodyPr>
            <a:lstStyle/>
            <a:p>
              <a:r>
                <a:rPr lang="en-US" sz="1400" dirty="0">
                  <a:latin typeface="Calibri" panose="020F0502020204030204" pitchFamily="34" charset="0"/>
                  <a:cs typeface="Calibri" panose="020F0502020204030204" pitchFamily="34" charset="0"/>
                </a:rPr>
                <a:t>Largest Medicaid Managed Care Organization in the Country</a:t>
              </a:r>
            </a:p>
          </p:txBody>
        </p:sp>
        <p:sp>
          <p:nvSpPr>
            <p:cNvPr id="544" name="TextBox 543">
              <a:extLst>
                <a:ext uri="{FF2B5EF4-FFF2-40B4-BE49-F238E27FC236}">
                  <a16:creationId xmlns:a16="http://schemas.microsoft.com/office/drawing/2014/main" id="{38F76AD2-5FE1-3298-93AA-AAA588FE8312}"/>
                </a:ext>
              </a:extLst>
            </p:cNvPr>
            <p:cNvSpPr txBox="1"/>
            <p:nvPr/>
          </p:nvSpPr>
          <p:spPr>
            <a:xfrm>
              <a:off x="6279114" y="2978993"/>
              <a:ext cx="2376029" cy="646331"/>
            </a:xfrm>
            <a:prstGeom prst="rect">
              <a:avLst/>
            </a:prstGeom>
            <a:noFill/>
          </p:spPr>
          <p:txBody>
            <a:bodyPr wrap="square" lIns="0" tIns="0" rIns="0" bIns="0" rtlCol="0">
              <a:spAutoFit/>
            </a:bodyPr>
            <a:lstStyle/>
            <a:p>
              <a:r>
                <a:rPr lang="en-US" sz="1400" dirty="0">
                  <a:latin typeface="Calibri" panose="020F0502020204030204" pitchFamily="34" charset="0"/>
                  <a:cs typeface="Calibri" panose="020F0502020204030204" pitchFamily="34" charset="0"/>
                </a:rPr>
                <a:t>National leader in managed LTSS and managed care services for the foster care population</a:t>
              </a:r>
            </a:p>
          </p:txBody>
        </p:sp>
        <p:sp>
          <p:nvSpPr>
            <p:cNvPr id="545" name="TextBox 544">
              <a:extLst>
                <a:ext uri="{FF2B5EF4-FFF2-40B4-BE49-F238E27FC236}">
                  <a16:creationId xmlns:a16="http://schemas.microsoft.com/office/drawing/2014/main" id="{46341BA4-8DD1-1492-B0E3-0A4041EB82EB}"/>
                </a:ext>
              </a:extLst>
            </p:cNvPr>
            <p:cNvSpPr txBox="1"/>
            <p:nvPr/>
          </p:nvSpPr>
          <p:spPr>
            <a:xfrm>
              <a:off x="6279114" y="3787917"/>
              <a:ext cx="2376028" cy="430887"/>
            </a:xfrm>
            <a:prstGeom prst="rect">
              <a:avLst/>
            </a:prstGeom>
            <a:noFill/>
          </p:spPr>
          <p:txBody>
            <a:bodyPr wrap="square" lIns="0" tIns="0" rIns="0" bIns="0" rtlCol="0">
              <a:spAutoFit/>
            </a:bodyPr>
            <a:lstStyle/>
            <a:p>
              <a:r>
                <a:rPr lang="en-US" sz="1400" dirty="0">
                  <a:latin typeface="Calibri" panose="020F0502020204030204" pitchFamily="34" charset="0"/>
                  <a:cs typeface="Calibri" panose="020F0502020204030204" pitchFamily="34" charset="0"/>
                </a:rPr>
                <a:t>#1 carrier in the nation on the Health Insurance Marketplace </a:t>
              </a:r>
            </a:p>
          </p:txBody>
        </p:sp>
        <p:pic>
          <p:nvPicPr>
            <p:cNvPr id="549" name="Picture 548" descr="A white logo with a black background&#10;&#10;Description automatically generated with low confidence">
              <a:extLst>
                <a:ext uri="{FF2B5EF4-FFF2-40B4-BE49-F238E27FC236}">
                  <a16:creationId xmlns:a16="http://schemas.microsoft.com/office/drawing/2014/main" id="{1B43C540-7B8D-7BD5-2208-AB8E120B9002}"/>
                </a:ext>
              </a:extLst>
            </p:cNvPr>
            <p:cNvPicPr>
              <a:picLocks noChangeAspect="1"/>
            </p:cNvPicPr>
            <p:nvPr/>
          </p:nvPicPr>
          <p:blipFill>
            <a:blip r:embed="rId4"/>
            <a:stretch>
              <a:fillRect/>
            </a:stretch>
          </p:blipFill>
          <p:spPr>
            <a:xfrm>
              <a:off x="5717945" y="3072144"/>
              <a:ext cx="457200" cy="457200"/>
            </a:xfrm>
            <a:prstGeom prst="rect">
              <a:avLst/>
            </a:prstGeom>
            <a:effectLst>
              <a:outerShdw blurRad="50800" dist="38100" dir="2700000" algn="tl" rotWithShape="0">
                <a:prstClr val="black">
                  <a:alpha val="40000"/>
                </a:prstClr>
              </a:outerShdw>
            </a:effectLst>
          </p:spPr>
        </p:pic>
        <p:pic>
          <p:nvPicPr>
            <p:cNvPr id="551" name="Picture 550" descr="Icon&#10;&#10;Description automatically generated">
              <a:extLst>
                <a:ext uri="{FF2B5EF4-FFF2-40B4-BE49-F238E27FC236}">
                  <a16:creationId xmlns:a16="http://schemas.microsoft.com/office/drawing/2014/main" id="{2C807832-E075-18FD-51DF-22681D22E742}"/>
                </a:ext>
              </a:extLst>
            </p:cNvPr>
            <p:cNvPicPr>
              <a:picLocks noChangeAspect="1"/>
            </p:cNvPicPr>
            <p:nvPr/>
          </p:nvPicPr>
          <p:blipFill>
            <a:blip r:embed="rId5"/>
            <a:stretch>
              <a:fillRect/>
            </a:stretch>
          </p:blipFill>
          <p:spPr>
            <a:xfrm>
              <a:off x="5708921" y="2355900"/>
              <a:ext cx="457200" cy="457200"/>
            </a:xfrm>
            <a:prstGeom prst="rect">
              <a:avLst/>
            </a:prstGeom>
            <a:effectLst>
              <a:outerShdw blurRad="50800" dist="38100" dir="2700000" algn="tl" rotWithShape="0">
                <a:prstClr val="black">
                  <a:alpha val="40000"/>
                </a:prstClr>
              </a:outerShdw>
            </a:effectLst>
          </p:spPr>
        </p:pic>
        <p:pic>
          <p:nvPicPr>
            <p:cNvPr id="553" name="Picture 552" descr="Icon&#10;&#10;Description automatically generated">
              <a:extLst>
                <a:ext uri="{FF2B5EF4-FFF2-40B4-BE49-F238E27FC236}">
                  <a16:creationId xmlns:a16="http://schemas.microsoft.com/office/drawing/2014/main" id="{2F70E65A-286D-E683-2EAE-A50A6EC98857}"/>
                </a:ext>
              </a:extLst>
            </p:cNvPr>
            <p:cNvPicPr>
              <a:picLocks noChangeAspect="1"/>
            </p:cNvPicPr>
            <p:nvPr/>
          </p:nvPicPr>
          <p:blipFill>
            <a:blip r:embed="rId6"/>
            <a:stretch>
              <a:fillRect/>
            </a:stretch>
          </p:blipFill>
          <p:spPr>
            <a:xfrm>
              <a:off x="5717945" y="3774761"/>
              <a:ext cx="457200" cy="457200"/>
            </a:xfrm>
            <a:prstGeom prst="rect">
              <a:avLst/>
            </a:prstGeom>
            <a:effectLst>
              <a:outerShdw blurRad="50800" dist="38100" dir="2700000" algn="tl" rotWithShape="0">
                <a:prstClr val="black">
                  <a:alpha val="40000"/>
                </a:prstClr>
              </a:outerShdw>
            </a:effectLst>
          </p:spPr>
        </p:pic>
      </p:grpSp>
      <p:sp>
        <p:nvSpPr>
          <p:cNvPr id="4" name="Slide Number Placeholder 3">
            <a:extLst>
              <a:ext uri="{FF2B5EF4-FFF2-40B4-BE49-F238E27FC236}">
                <a16:creationId xmlns:a16="http://schemas.microsoft.com/office/drawing/2014/main" id="{29790919-A19B-78F5-1F25-663DC389273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b="0" i="0" u="none" strike="noStrike" cap="none" dirty="0">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CA64E620-5BE0-60E0-B98F-CC924EC33845}"/>
              </a:ext>
            </a:extLst>
          </p:cNvPr>
          <p:cNvSpPr/>
          <p:nvPr/>
        </p:nvSpPr>
        <p:spPr>
          <a:xfrm>
            <a:off x="6305947" y="4799446"/>
            <a:ext cx="1917513" cy="215444"/>
          </a:xfrm>
          <a:prstGeom prst="rect">
            <a:avLst/>
          </a:prstGeom>
        </p:spPr>
        <p:txBody>
          <a:bodyPr wrap="none">
            <a:spAutoFit/>
          </a:bodyPr>
          <a:lstStyle/>
          <a:p>
            <a:pPr lvl="0" algn="r"/>
            <a:r>
              <a:rPr lang="en-US" sz="800" dirty="0">
                <a:solidFill>
                  <a:schemeClr val="bg1"/>
                </a:solidFill>
                <a:latin typeface="Calibri" panose="020F0502020204030204" pitchFamily="34" charset="0"/>
                <a:ea typeface="Calibri"/>
                <a:cs typeface="Calibri" panose="020F0502020204030204" pitchFamily="34" charset="0"/>
                <a:sym typeface="Calibri"/>
              </a:rPr>
              <a:t>Confidential and Proprietary Information </a:t>
            </a:r>
          </a:p>
        </p:txBody>
      </p:sp>
      <p:grpSp>
        <p:nvGrpSpPr>
          <p:cNvPr id="10" name="Group 9">
            <a:extLst>
              <a:ext uri="{FF2B5EF4-FFF2-40B4-BE49-F238E27FC236}">
                <a16:creationId xmlns:a16="http://schemas.microsoft.com/office/drawing/2014/main" id="{18E8B12B-F0BA-4352-2DF1-0643096F04F9}"/>
              </a:ext>
            </a:extLst>
          </p:cNvPr>
          <p:cNvGrpSpPr/>
          <p:nvPr/>
        </p:nvGrpSpPr>
        <p:grpSpPr>
          <a:xfrm>
            <a:off x="2967573" y="3430131"/>
            <a:ext cx="1705389" cy="1043403"/>
            <a:chOff x="2838593" y="3414973"/>
            <a:chExt cx="1705389" cy="1043403"/>
          </a:xfrm>
        </p:grpSpPr>
        <p:sp>
          <p:nvSpPr>
            <p:cNvPr id="8" name="TextBox 7">
              <a:extLst>
                <a:ext uri="{FF2B5EF4-FFF2-40B4-BE49-F238E27FC236}">
                  <a16:creationId xmlns:a16="http://schemas.microsoft.com/office/drawing/2014/main" id="{1EF2F753-01AE-939E-E523-035029B784E2}"/>
                </a:ext>
              </a:extLst>
            </p:cNvPr>
            <p:cNvSpPr txBox="1"/>
            <p:nvPr/>
          </p:nvSpPr>
          <p:spPr>
            <a:xfrm>
              <a:off x="2850274" y="3996711"/>
              <a:ext cx="1592746" cy="461665"/>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INDIVIDUALS ACROSS           THE NATION</a:t>
              </a:r>
            </a:p>
          </p:txBody>
        </p:sp>
        <p:sp>
          <p:nvSpPr>
            <p:cNvPr id="9" name="TextBox 8">
              <a:extLst>
                <a:ext uri="{FF2B5EF4-FFF2-40B4-BE49-F238E27FC236}">
                  <a16:creationId xmlns:a16="http://schemas.microsoft.com/office/drawing/2014/main" id="{CD506290-C28B-1F20-A62E-351EB8C07B88}"/>
                </a:ext>
              </a:extLst>
            </p:cNvPr>
            <p:cNvSpPr txBox="1"/>
            <p:nvPr/>
          </p:nvSpPr>
          <p:spPr>
            <a:xfrm>
              <a:off x="2838593" y="3414973"/>
              <a:ext cx="1705389" cy="707886"/>
            </a:xfrm>
            <a:prstGeom prst="rect">
              <a:avLst/>
            </a:prstGeom>
            <a:noFill/>
          </p:spPr>
          <p:txBody>
            <a:bodyPr wrap="square">
              <a:spAutoFit/>
            </a:bodyPr>
            <a:lstStyle/>
            <a:p>
              <a:r>
                <a:rPr lang="en-US" sz="4000" b="1" dirty="0">
                  <a:solidFill>
                    <a:srgbClr val="00548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in 15 </a:t>
              </a:r>
            </a:p>
          </p:txBody>
        </p:sp>
      </p:grpSp>
    </p:spTree>
    <p:extLst>
      <p:ext uri="{BB962C8B-B14F-4D97-AF65-F5344CB8AC3E}">
        <p14:creationId xmlns:p14="http://schemas.microsoft.com/office/powerpoint/2010/main" val="2297446770"/>
      </p:ext>
    </p:extLst>
  </p:cSld>
  <p:clrMapOvr>
    <a:masterClrMapping/>
  </p:clrMapOvr>
</p:sld>
</file>

<file path=ppt/theme/theme1.xml><?xml version="1.0" encoding="utf-8"?>
<a:theme xmlns:a="http://schemas.openxmlformats.org/drawingml/2006/main" name="WCNC Template">
  <a:themeElements>
    <a:clrScheme name="WCNC Template">
      <a:dk1>
        <a:srgbClr val="131224"/>
      </a:dk1>
      <a:lt1>
        <a:srgbClr val="FFFFFF"/>
      </a:lt1>
      <a:dk2>
        <a:srgbClr val="A7A7A7"/>
      </a:dk2>
      <a:lt2>
        <a:srgbClr val="535353"/>
      </a:lt2>
      <a:accent1>
        <a:srgbClr val="F27F37"/>
      </a:accent1>
      <a:accent2>
        <a:srgbClr val="D45927"/>
      </a:accent2>
      <a:accent3>
        <a:srgbClr val="FEBF48"/>
      </a:accent3>
      <a:accent4>
        <a:srgbClr val="152B51"/>
      </a:accent4>
      <a:accent5>
        <a:srgbClr val="131224"/>
      </a:accent5>
      <a:accent6>
        <a:srgbClr val="DDE9F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CNC Template">
  <a:themeElements>
    <a:clrScheme name="WCNC Template">
      <a:dk1>
        <a:srgbClr val="131224"/>
      </a:dk1>
      <a:lt1>
        <a:srgbClr val="FFFFFF"/>
      </a:lt1>
      <a:dk2>
        <a:srgbClr val="A7A7A7"/>
      </a:dk2>
      <a:lt2>
        <a:srgbClr val="535353"/>
      </a:lt2>
      <a:accent1>
        <a:srgbClr val="F27F37"/>
      </a:accent1>
      <a:accent2>
        <a:srgbClr val="D45927"/>
      </a:accent2>
      <a:accent3>
        <a:srgbClr val="FEBF48"/>
      </a:accent3>
      <a:accent4>
        <a:srgbClr val="152B51"/>
      </a:accent4>
      <a:accent5>
        <a:srgbClr val="131224"/>
      </a:accent5>
      <a:accent6>
        <a:srgbClr val="DDE9F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CNC Template">
  <a:themeElements>
    <a:clrScheme name="WCNC Template">
      <a:dk1>
        <a:srgbClr val="131224"/>
      </a:dk1>
      <a:lt1>
        <a:srgbClr val="FFFFFF"/>
      </a:lt1>
      <a:dk2>
        <a:srgbClr val="A7A7A7"/>
      </a:dk2>
      <a:lt2>
        <a:srgbClr val="535353"/>
      </a:lt2>
      <a:accent1>
        <a:srgbClr val="F27F37"/>
      </a:accent1>
      <a:accent2>
        <a:srgbClr val="D45927"/>
      </a:accent2>
      <a:accent3>
        <a:srgbClr val="FEBF48"/>
      </a:accent3>
      <a:accent4>
        <a:srgbClr val="152B51"/>
      </a:accent4>
      <a:accent5>
        <a:srgbClr val="131224"/>
      </a:accent5>
      <a:accent6>
        <a:srgbClr val="DDE9F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CNC Template">
  <a:themeElements>
    <a:clrScheme name="WCNC Template">
      <a:dk1>
        <a:srgbClr val="000000"/>
      </a:dk1>
      <a:lt1>
        <a:srgbClr val="FFFFFF"/>
      </a:lt1>
      <a:dk2>
        <a:srgbClr val="A7A7A7"/>
      </a:dk2>
      <a:lt2>
        <a:srgbClr val="535353"/>
      </a:lt2>
      <a:accent1>
        <a:srgbClr val="F27F37"/>
      </a:accent1>
      <a:accent2>
        <a:srgbClr val="D45927"/>
      </a:accent2>
      <a:accent3>
        <a:srgbClr val="FEBF48"/>
      </a:accent3>
      <a:accent4>
        <a:srgbClr val="152B51"/>
      </a:accent4>
      <a:accent5>
        <a:srgbClr val="131224"/>
      </a:accent5>
      <a:accent6>
        <a:srgbClr val="DDE9F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3195</TotalTime>
  <Words>4898</Words>
  <Application>Microsoft Office PowerPoint</Application>
  <PresentationFormat>On-screen Show (16:9)</PresentationFormat>
  <Paragraphs>718</Paragraphs>
  <Slides>57</Slides>
  <Notes>42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57</vt:i4>
      </vt:variant>
    </vt:vector>
  </HeadingPairs>
  <TitlesOfParts>
    <vt:vector size="72" baseType="lpstr">
      <vt:lpstr>Proxima Nova</vt:lpstr>
      <vt:lpstr>Helvetica Neue</vt:lpstr>
      <vt:lpstr>Verdana</vt:lpstr>
      <vt:lpstr>Times New Roman</vt:lpstr>
      <vt:lpstr>Wingdings</vt:lpstr>
      <vt:lpstr>Proxima Nova Extrabold</vt:lpstr>
      <vt:lpstr>Symbol</vt:lpstr>
      <vt:lpstr>Cambria</vt:lpstr>
      <vt:lpstr>Courier New</vt:lpstr>
      <vt:lpstr>Arial</vt:lpstr>
      <vt:lpstr>Calibri</vt:lpstr>
      <vt:lpstr>Century Gothic</vt:lpstr>
      <vt:lpstr>WCNC Template</vt:lpstr>
      <vt:lpstr>1_WCNC Template</vt:lpstr>
      <vt:lpstr>2_WCNC Template</vt:lpstr>
      <vt:lpstr>PowerPoint Presentation</vt:lpstr>
      <vt:lpstr>Contents</vt:lpstr>
      <vt:lpstr>The Presenters </vt:lpstr>
      <vt:lpstr>Tica B. Davis Director, Strategic Initiatives </vt:lpstr>
      <vt:lpstr>New Leaders</vt:lpstr>
      <vt:lpstr>WellCare of North Carolina Overview </vt:lpstr>
      <vt:lpstr>Our Reason for Being </vt:lpstr>
      <vt:lpstr>Our Footprint </vt:lpstr>
      <vt:lpstr>                at-a-glace</vt:lpstr>
      <vt:lpstr>WellCare of North Carolina Approach</vt:lpstr>
      <vt:lpstr>Our Approach</vt:lpstr>
      <vt:lpstr>PowerPoint Presentation</vt:lpstr>
      <vt:lpstr>Provider Engagement</vt:lpstr>
      <vt:lpstr>Contact Us – Provider Lines</vt:lpstr>
      <vt:lpstr>PowerPoint Presentation</vt:lpstr>
      <vt:lpstr>Provider Relations Leadership</vt:lpstr>
      <vt:lpstr>Provider Relations Contacts</vt:lpstr>
      <vt:lpstr>Provider Relations Contacts</vt:lpstr>
      <vt:lpstr>Provider Relations Contacts</vt:lpstr>
      <vt:lpstr>PowerPoint Presentation</vt:lpstr>
      <vt:lpstr>Integrated Model of Care</vt:lpstr>
      <vt:lpstr>PowerPoint Presentation</vt:lpstr>
      <vt:lpstr>Government Partnerships</vt:lpstr>
      <vt:lpstr>PowerPoint Presentation</vt:lpstr>
      <vt:lpstr>Community Engagement </vt:lpstr>
      <vt:lpstr>SDOH Resource Coordination</vt:lpstr>
      <vt:lpstr>PowerPoint Presentation</vt:lpstr>
      <vt:lpstr>WellCare of North Carolina Medical Management </vt:lpstr>
      <vt:lpstr>Authorizations</vt:lpstr>
      <vt:lpstr>WellCare of North Carolina Medical Management </vt:lpstr>
      <vt:lpstr>Provider Reimbursement</vt:lpstr>
      <vt:lpstr>Provider Reimbursement</vt:lpstr>
      <vt:lpstr>Average Turnaround Time for Claims Processed</vt:lpstr>
      <vt:lpstr>Auto Adjudication Rates</vt:lpstr>
      <vt:lpstr>PowerPoint Presentation</vt:lpstr>
      <vt:lpstr>PowerPoint Presentation</vt:lpstr>
      <vt:lpstr>Claim Denials - Professional</vt:lpstr>
      <vt:lpstr>Common Causes/Solutions of Denials</vt:lpstr>
      <vt:lpstr>Common Causes/Solutions of Denials Continue</vt:lpstr>
      <vt:lpstr>Common Causes/Solutions of Denials Continue</vt:lpstr>
      <vt:lpstr>Claims Resources / Billings Tips</vt:lpstr>
      <vt:lpstr>Optum Relationship</vt:lpstr>
      <vt:lpstr>Optum FAQ’s</vt:lpstr>
      <vt:lpstr>PowerPoint Presentation</vt:lpstr>
      <vt:lpstr>Optum Contact and Communication Details</vt:lpstr>
      <vt:lpstr>Optum Contact and Communication Details</vt:lpstr>
      <vt:lpstr>Optum Contact and Communication Details</vt:lpstr>
      <vt:lpstr>More News</vt:lpstr>
      <vt:lpstr>Appeals / Grievances</vt:lpstr>
      <vt:lpstr>Appeals vs. Dispute</vt:lpstr>
      <vt:lpstr>Appeals/Grievances</vt:lpstr>
      <vt:lpstr>Q&amp;A</vt:lpstr>
      <vt:lpstr>Provider Relations           Contacts  </vt:lpstr>
      <vt:lpstr>Provider Relations Contacts</vt:lpstr>
      <vt:lpstr>Provider Relations Contacts</vt:lpstr>
      <vt:lpstr>Provider Relations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Gustavo Bernal</dc:creator>
  <cp:lastModifiedBy>Tica B Davis</cp:lastModifiedBy>
  <cp:revision>14</cp:revision>
  <cp:lastPrinted>2023-04-13T17:34:16Z</cp:lastPrinted>
  <dcterms:modified xsi:type="dcterms:W3CDTF">2024-03-28T14:59:27Z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2022-08-22T18:58:50Z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b16934f8-7a59-4745-bc73-257ebdcca169</vt:lpwstr>
  </property>
  <property fmtid="{D5CDD505-2E9C-101B-9397-08002B2CF9AE}" pid="8" name="MSIP_Label_5a776955-85f6-4fec-9553-96dd3e0373c4_ContentBits">
    <vt:lpwstr>0</vt:lpwstr>
  </property>
</Properties>
</file>