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3" r:id="rId4"/>
  </p:sldMasterIdLst>
  <p:notesMasterIdLst>
    <p:notesMasterId r:id="rId43"/>
  </p:notesMasterIdLst>
  <p:sldIdLst>
    <p:sldId id="258" r:id="rId5"/>
    <p:sldId id="340" r:id="rId6"/>
    <p:sldId id="2214" r:id="rId7"/>
    <p:sldId id="342" r:id="rId8"/>
    <p:sldId id="343" r:id="rId9"/>
    <p:sldId id="344" r:id="rId10"/>
    <p:sldId id="350" r:id="rId11"/>
    <p:sldId id="2208" r:id="rId12"/>
    <p:sldId id="358" r:id="rId13"/>
    <p:sldId id="422" r:id="rId14"/>
    <p:sldId id="353" r:id="rId15"/>
    <p:sldId id="1658" r:id="rId16"/>
    <p:sldId id="414" r:id="rId17"/>
    <p:sldId id="357" r:id="rId18"/>
    <p:sldId id="2209" r:id="rId19"/>
    <p:sldId id="408" r:id="rId20"/>
    <p:sldId id="359" r:id="rId21"/>
    <p:sldId id="2205" r:id="rId22"/>
    <p:sldId id="2207" r:id="rId23"/>
    <p:sldId id="2203" r:id="rId24"/>
    <p:sldId id="2202" r:id="rId25"/>
    <p:sldId id="2215" r:id="rId26"/>
    <p:sldId id="360" r:id="rId27"/>
    <p:sldId id="361" r:id="rId28"/>
    <p:sldId id="2210" r:id="rId29"/>
    <p:sldId id="365" r:id="rId30"/>
    <p:sldId id="380" r:id="rId31"/>
    <p:sldId id="364" r:id="rId32"/>
    <p:sldId id="371" r:id="rId33"/>
    <p:sldId id="369" r:id="rId34"/>
    <p:sldId id="368" r:id="rId35"/>
    <p:sldId id="2206" r:id="rId36"/>
    <p:sldId id="370" r:id="rId37"/>
    <p:sldId id="372" r:id="rId38"/>
    <p:sldId id="389" r:id="rId39"/>
    <p:sldId id="373" r:id="rId40"/>
    <p:sldId id="2200" r:id="rId41"/>
    <p:sldId id="33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F29D12-45F4-355B-6515-FC3296305CC5}" name="Rich Lucas" initials="RL" userId="S::rlucas@hfma.org::693a8b8d-8f5e-44ae-bbdc-219ba306c1e6" providerId="AD"/>
  <p188:author id="{AA38E91C-004B-D895-AA13-1E60C2D6AED9}" name="Greg Akroyd" initials="GA" userId="S::gakroyd@hfma.org::ae5e6351-9cd1-4936-a427-ff3dff1720ed" providerId="AD"/>
  <p188:author id="{1BDFEE56-604E-5526-55F8-AB7BEE57B088}" name="Karen Thomas" initials="KT" userId="S::kthomas@hfma.org::4c1e293a-1b02-4ab7-be47-d2e692083421" providerId="AD"/>
  <p188:author id="{C7C42B73-83EA-A79F-1A2E-5C0057CFC3C6}" name="Tracy Packingham" initials="TP" userId="S::tpackingham@hfma.org::c48a5b4f-18d3-4bbf-90d6-3f1a22648e06" providerId="AD"/>
  <p188:author id="{C1C23599-CDCC-5A30-1CDC-F5274E3B17FC}" name="Brianna Slominski" initials="BS" userId="S::bslominski@hfma.org::7ad2e49d-cc09-495b-9ef9-8025811ce721" providerId="AD"/>
  <p188:author id="{5ACC38D3-8E4F-722A-AE72-9885F642168E}" name="Todd Nelson" initials="TN" userId="S::tnelson@hfma.org::58dc19ad-bfe1-49f8-9cd4-929a110dc8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ith Chamberlain" initials="KC" lastIdx="29" clrIdx="0"/>
  <p:cmAuthor id="2" name="Greg Akroyd" initials="GA" lastIdx="29" clrIdx="1"/>
  <p:cmAuthor id="3" name="Tracy Packingham" initials="TP" lastIdx="12" clrIdx="2"/>
  <p:cmAuthor id="4" name="Todd Nelson" initials="TN" lastIdx="14" clrIdx="3"/>
  <p:cmAuthor id="5" name="Rich Lucas" initials="RL" lastIdx="5" clrIdx="4">
    <p:extLst>
      <p:ext uri="{19B8F6BF-5375-455C-9EA6-DF929625EA0E}">
        <p15:presenceInfo xmlns:p15="http://schemas.microsoft.com/office/powerpoint/2012/main" userId="S::rlucas@hfma.org::693a8b8d-8f5e-44ae-bbdc-219ba306c1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9C"/>
    <a:srgbClr val="69767D"/>
    <a:srgbClr val="444545"/>
    <a:srgbClr val="8CC34B"/>
    <a:srgbClr val="119CD9"/>
    <a:srgbClr val="E5EAF0"/>
    <a:srgbClr val="002E6D"/>
    <a:srgbClr val="FFFFFF"/>
    <a:srgbClr val="C3D3DC"/>
    <a:srgbClr val="BDBF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Column1</c:v>
                </c:pt>
              </c:strCache>
            </c:strRef>
          </c:tx>
          <c:spPr>
            <a:solidFill>
              <a:schemeClr val="accent1"/>
            </a:solidFill>
            <a:ln w="19050">
              <a:noFill/>
            </a:ln>
            <a:effectLst>
              <a:outerShdw blurRad="76200" dist="50800" dir="2700000" algn="tl" rotWithShape="0">
                <a:prstClr val="black">
                  <a:alpha val="40000"/>
                </a:prstClr>
              </a:outerShdw>
            </a:effectLst>
          </c:spPr>
          <c:dPt>
            <c:idx val="0"/>
            <c:bubble3D val="0"/>
            <c:spPr>
              <a:solidFill>
                <a:srgbClr val="002E6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1-71B1-F541-8F8D-5DB67DEC8EE5}"/>
              </c:ext>
            </c:extLst>
          </c:dPt>
          <c:dPt>
            <c:idx val="1"/>
            <c:bubble3D val="0"/>
            <c:spPr>
              <a:solidFill>
                <a:srgbClr val="444545"/>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3-71B1-F541-8F8D-5DB67DEC8EE5}"/>
              </c:ext>
            </c:extLst>
          </c:dPt>
          <c:dPt>
            <c:idx val="2"/>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5-71B1-F541-8F8D-5DB67DEC8EE5}"/>
              </c:ext>
            </c:extLst>
          </c:dPt>
          <c:dPt>
            <c:idx val="3"/>
            <c:bubble3D val="0"/>
            <c:spPr>
              <a:solidFill>
                <a:srgbClr val="00829C"/>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7-71B1-F541-8F8D-5DB67DEC8EE5}"/>
              </c:ext>
            </c:extLst>
          </c:dPt>
          <c:dPt>
            <c:idx val="4"/>
            <c:bubble3D val="0"/>
            <c:spPr>
              <a:solidFill>
                <a:srgbClr val="FFC00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9-71B1-F541-8F8D-5DB67DEC8EE5}"/>
              </c:ext>
            </c:extLst>
          </c:dPt>
          <c:cat>
            <c:strRef>
              <c:f>Sheet1!$A$2:$A$5</c:f>
              <c:strCache>
                <c:ptCount val="4"/>
                <c:pt idx="0">
                  <c:v>Executive Level</c:v>
                </c:pt>
                <c:pt idx="1">
                  <c:v>Director-Mid Level</c:v>
                </c:pt>
                <c:pt idx="2">
                  <c:v>Professional Level</c:v>
                </c:pt>
                <c:pt idx="3">
                  <c:v>Other</c:v>
                </c:pt>
              </c:strCache>
            </c:strRef>
          </c:cat>
          <c:val>
            <c:numRef>
              <c:f>Sheet1!$B$2:$B$5</c:f>
              <c:numCache>
                <c:formatCode>General</c:formatCode>
                <c:ptCount val="4"/>
                <c:pt idx="0">
                  <c:v>7.8799999999999995E-2</c:v>
                </c:pt>
                <c:pt idx="1">
                  <c:v>0.24102999999999999</c:v>
                </c:pt>
                <c:pt idx="2">
                  <c:v>0.54874999999999996</c:v>
                </c:pt>
                <c:pt idx="3">
                  <c:v>0.1313</c:v>
                </c:pt>
              </c:numCache>
            </c:numRef>
          </c:val>
          <c:extLst>
            <c:ext xmlns:c16="http://schemas.microsoft.com/office/drawing/2014/chart" uri="{C3380CC4-5D6E-409C-BE32-E72D297353CC}">
              <c16:uniqueId val="{0000000A-71B1-F541-8F8D-5DB67DEC8EE5}"/>
            </c:ext>
          </c:extLst>
        </c:ser>
        <c:dLbls>
          <c:showLegendKey val="0"/>
          <c:showVal val="0"/>
          <c:showCatName val="0"/>
          <c:showSerName val="0"/>
          <c:showPercent val="0"/>
          <c:showBubbleSize val="0"/>
          <c:showLeaderLines val="1"/>
        </c:dLbls>
        <c:firstSliceAng val="254"/>
        <c:holeSize val="8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Column1</c:v>
                </c:pt>
              </c:strCache>
            </c:strRef>
          </c:tx>
          <c:spPr>
            <a:solidFill>
              <a:schemeClr val="accent1"/>
            </a:solidFill>
            <a:ln w="19050">
              <a:noFill/>
            </a:ln>
            <a:effectLst>
              <a:outerShdw blurRad="76200" dist="50800" dir="2700000" algn="tl" rotWithShape="0">
                <a:prstClr val="black">
                  <a:alpha val="40000"/>
                </a:prstClr>
              </a:outerShdw>
            </a:effectLst>
          </c:spPr>
          <c:dPt>
            <c:idx val="0"/>
            <c:bubble3D val="0"/>
            <c:spPr>
              <a:solidFill>
                <a:srgbClr val="FFC00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1-71B1-F541-8F8D-5DB67DEC8EE5}"/>
              </c:ext>
            </c:extLst>
          </c:dPt>
          <c:dPt>
            <c:idx val="1"/>
            <c:bubble3D val="0"/>
            <c:spPr>
              <a:solidFill>
                <a:srgbClr val="444545"/>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3-71B1-F541-8F8D-5DB67DEC8EE5}"/>
              </c:ext>
            </c:extLst>
          </c:dPt>
          <c:dPt>
            <c:idx val="2"/>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5-71B1-F541-8F8D-5DB67DEC8EE5}"/>
              </c:ext>
            </c:extLst>
          </c:dPt>
          <c:dPt>
            <c:idx val="3"/>
            <c:bubble3D val="0"/>
            <c:spPr>
              <a:solidFill>
                <a:srgbClr val="00829C"/>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7-71B1-F541-8F8D-5DB67DEC8EE5}"/>
              </c:ext>
            </c:extLst>
          </c:dPt>
          <c:dPt>
            <c:idx val="4"/>
            <c:bubble3D val="0"/>
            <c:spPr>
              <a:solidFill>
                <a:srgbClr val="92D05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9-71B1-F541-8F8D-5DB67DEC8EE5}"/>
              </c:ext>
            </c:extLst>
          </c:dPt>
          <c:dPt>
            <c:idx val="5"/>
            <c:bubble3D val="0"/>
            <c:spPr>
              <a:solidFill>
                <a:srgbClr val="7030A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A-670C-9D41-A51E-BFDBA7EF6A37}"/>
              </c:ext>
            </c:extLst>
          </c:dPt>
          <c:dPt>
            <c:idx val="7"/>
            <c:bubble3D val="0"/>
            <c:spPr>
              <a:solidFill>
                <a:srgbClr val="00206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B-670C-9D41-A51E-BFDBA7EF6A37}"/>
              </c:ext>
            </c:extLst>
          </c:dPt>
          <c:dPt>
            <c:idx val="8"/>
            <c:bubble3D val="0"/>
            <c:spPr>
              <a:solidFill>
                <a:schemeClr val="accent3">
                  <a:lumMod val="75000"/>
                </a:schemeClr>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E-894A-4AB2-80F6-A797A3DB751A}"/>
              </c:ext>
            </c:extLst>
          </c:dPt>
          <c:dPt>
            <c:idx val="9"/>
            <c:bubble3D val="0"/>
            <c:spPr>
              <a:solidFill>
                <a:schemeClr val="bg1">
                  <a:lumMod val="65000"/>
                </a:schemeClr>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F-894A-4AB2-80F6-A797A3DB751A}"/>
              </c:ext>
            </c:extLst>
          </c:dPt>
          <c:dPt>
            <c:idx val="10"/>
            <c:bubble3D val="0"/>
            <c:spPr>
              <a:solidFill>
                <a:schemeClr val="bg2">
                  <a:lumMod val="50000"/>
                </a:schemeClr>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10-894A-4AB2-80F6-A797A3DB751A}"/>
              </c:ext>
            </c:extLst>
          </c:dPt>
          <c:cat>
            <c:strRef>
              <c:f>Sheet1!$A$2:$A$12</c:f>
              <c:strCache>
                <c:ptCount val="11"/>
                <c:pt idx="0">
                  <c:v>Revenue Cycle</c:v>
                </c:pt>
                <c:pt idx="1">
                  <c:v>Accounting/Finance</c:v>
                </c:pt>
                <c:pt idx="2">
                  <c:v>Other Responsibilities</c:v>
                </c:pt>
                <c:pt idx="3">
                  <c:v>Administration and Operations</c:v>
                </c:pt>
                <c:pt idx="4">
                  <c:v>Health Information/Medical Records</c:v>
                </c:pt>
                <c:pt idx="5">
                  <c:v>Payer Reimbursement/Revenue Integrity</c:v>
                </c:pt>
                <c:pt idx="6">
                  <c:v>Decision Support/BI/Analytics</c:v>
                </c:pt>
                <c:pt idx="7">
                  <c:v>Clinical/Patient Care</c:v>
                </c:pt>
                <c:pt idx="8">
                  <c:v>Legal Compliance/Internal Audit</c:v>
                </c:pt>
                <c:pt idx="9">
                  <c:v>Strategy/Business Development/Marketing</c:v>
                </c:pt>
                <c:pt idx="10">
                  <c:v>Customer Service/Patient Experience</c:v>
                </c:pt>
              </c:strCache>
            </c:strRef>
          </c:cat>
          <c:val>
            <c:numRef>
              <c:f>Sheet1!$B$2:$B$12</c:f>
              <c:numCache>
                <c:formatCode>General</c:formatCode>
                <c:ptCount val="11"/>
                <c:pt idx="0">
                  <c:v>42100</c:v>
                </c:pt>
                <c:pt idx="1">
                  <c:v>16580</c:v>
                </c:pt>
                <c:pt idx="2">
                  <c:v>10888</c:v>
                </c:pt>
                <c:pt idx="3">
                  <c:v>7604</c:v>
                </c:pt>
                <c:pt idx="4">
                  <c:v>7327</c:v>
                </c:pt>
                <c:pt idx="5">
                  <c:v>5206</c:v>
                </c:pt>
                <c:pt idx="6">
                  <c:v>3133</c:v>
                </c:pt>
                <c:pt idx="7">
                  <c:v>2535</c:v>
                </c:pt>
                <c:pt idx="8">
                  <c:v>2938</c:v>
                </c:pt>
                <c:pt idx="9">
                  <c:v>2222</c:v>
                </c:pt>
                <c:pt idx="10">
                  <c:v>1988</c:v>
                </c:pt>
              </c:numCache>
            </c:numRef>
          </c:val>
          <c:extLst>
            <c:ext xmlns:c16="http://schemas.microsoft.com/office/drawing/2014/chart" uri="{C3380CC4-5D6E-409C-BE32-E72D297353CC}">
              <c16:uniqueId val="{0000000A-71B1-F541-8F8D-5DB67DEC8EE5}"/>
            </c:ext>
          </c:extLst>
        </c:ser>
        <c:dLbls>
          <c:showLegendKey val="0"/>
          <c:showVal val="0"/>
          <c:showCatName val="0"/>
          <c:showSerName val="0"/>
          <c:showPercent val="0"/>
          <c:showBubbleSize val="0"/>
          <c:showLeaderLines val="1"/>
        </c:dLbls>
        <c:firstSliceAng val="0"/>
        <c:holeSize val="81"/>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Column1</c:v>
                </c:pt>
              </c:strCache>
            </c:strRef>
          </c:tx>
          <c:spPr>
            <a:solidFill>
              <a:schemeClr val="accent1"/>
            </a:solidFill>
            <a:ln w="19050">
              <a:noFill/>
            </a:ln>
            <a:effectLst>
              <a:outerShdw blurRad="76200" dist="50800" dir="2700000" algn="tl" rotWithShape="0">
                <a:prstClr val="black">
                  <a:alpha val="40000"/>
                </a:prstClr>
              </a:outerShdw>
            </a:effectLst>
          </c:spPr>
          <c:dPt>
            <c:idx val="0"/>
            <c:bubble3D val="0"/>
            <c:spPr>
              <a:solidFill>
                <a:srgbClr val="002E6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1-3044-734E-AD3A-2B57DAD32908}"/>
              </c:ext>
            </c:extLst>
          </c:dPt>
          <c:dPt>
            <c:idx val="1"/>
            <c:bubble3D val="0"/>
            <c:spPr>
              <a:solidFill>
                <a:srgbClr val="69767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3-3044-734E-AD3A-2B57DAD32908}"/>
              </c:ext>
            </c:extLst>
          </c:dPt>
          <c:dPt>
            <c:idx val="2"/>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5-3044-734E-AD3A-2B57DAD32908}"/>
              </c:ext>
            </c:extLst>
          </c:dPt>
          <c:dPt>
            <c:idx val="3"/>
            <c:bubble3D val="0"/>
            <c:spPr>
              <a:solidFill>
                <a:srgbClr val="00829C"/>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7-3044-734E-AD3A-2B57DAD32908}"/>
              </c:ext>
            </c:extLst>
          </c:dPt>
          <c:dPt>
            <c:idx val="4"/>
            <c:bubble3D val="0"/>
            <c:spPr>
              <a:solidFill>
                <a:srgbClr val="FFC00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9-3044-734E-AD3A-2B57DAD32908}"/>
              </c:ext>
            </c:extLst>
          </c:dPt>
          <c:cat>
            <c:strRef>
              <c:f>Sheet1!$A$2:$A$5</c:f>
              <c:strCache>
                <c:ptCount val="4"/>
                <c:pt idx="0">
                  <c:v>Executive Level</c:v>
                </c:pt>
                <c:pt idx="1">
                  <c:v>Director-Mid Level</c:v>
                </c:pt>
                <c:pt idx="2">
                  <c:v>Professional Level</c:v>
                </c:pt>
                <c:pt idx="3">
                  <c:v>Other</c:v>
                </c:pt>
              </c:strCache>
            </c:strRef>
          </c:cat>
          <c:val>
            <c:numRef>
              <c:f>Sheet1!$B$2:$B$5</c:f>
              <c:numCache>
                <c:formatCode>General</c:formatCode>
                <c:ptCount val="4"/>
                <c:pt idx="0">
                  <c:v>0.34477999999999998</c:v>
                </c:pt>
                <c:pt idx="1">
                  <c:v>0.35988500000000001</c:v>
                </c:pt>
                <c:pt idx="2">
                  <c:v>0.15554999999999999</c:v>
                </c:pt>
                <c:pt idx="3">
                  <c:v>0.13981199999999999</c:v>
                </c:pt>
              </c:numCache>
            </c:numRef>
          </c:val>
          <c:extLst>
            <c:ext xmlns:c16="http://schemas.microsoft.com/office/drawing/2014/chart" uri="{C3380CC4-5D6E-409C-BE32-E72D297353CC}">
              <c16:uniqueId val="{0000000A-3044-734E-AD3A-2B57DAD32908}"/>
            </c:ext>
          </c:extLst>
        </c:ser>
        <c:dLbls>
          <c:showLegendKey val="0"/>
          <c:showVal val="0"/>
          <c:showCatName val="0"/>
          <c:showSerName val="0"/>
          <c:showPercent val="0"/>
          <c:showBubbleSize val="0"/>
          <c:showLeaderLines val="1"/>
        </c:dLbls>
        <c:firstSliceAng val="0"/>
        <c:holeSize val="81"/>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Column1</c:v>
                </c:pt>
              </c:strCache>
            </c:strRef>
          </c:tx>
          <c:spPr>
            <a:solidFill>
              <a:schemeClr val="accent1"/>
            </a:solidFill>
            <a:ln w="19050">
              <a:noFill/>
            </a:ln>
            <a:effectLst>
              <a:outerShdw blurRad="76200" dist="50800" dir="2700000" algn="tl" rotWithShape="0">
                <a:prstClr val="black">
                  <a:alpha val="40000"/>
                </a:prstClr>
              </a:outerShdw>
            </a:effectLst>
          </c:spPr>
          <c:dPt>
            <c:idx val="0"/>
            <c:bubble3D val="0"/>
            <c:spPr>
              <a:solidFill>
                <a:srgbClr val="002E6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1-3044-734E-AD3A-2B57DAD32908}"/>
              </c:ext>
            </c:extLst>
          </c:dPt>
          <c:dPt>
            <c:idx val="1"/>
            <c:bubble3D val="0"/>
            <c:spPr>
              <a:solidFill>
                <a:srgbClr val="69767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3-3044-734E-AD3A-2B57DAD32908}"/>
              </c:ext>
            </c:extLst>
          </c:dPt>
          <c:dPt>
            <c:idx val="2"/>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5-3044-734E-AD3A-2B57DAD32908}"/>
              </c:ext>
            </c:extLst>
          </c:dPt>
          <c:dPt>
            <c:idx val="3"/>
            <c:bubble3D val="0"/>
            <c:spPr>
              <a:solidFill>
                <a:srgbClr val="00829C"/>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7-3044-734E-AD3A-2B57DAD32908}"/>
              </c:ext>
            </c:extLst>
          </c:dPt>
          <c:dPt>
            <c:idx val="4"/>
            <c:bubble3D val="0"/>
            <c:spPr>
              <a:solidFill>
                <a:srgbClr val="FFC00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9-3044-734E-AD3A-2B57DAD32908}"/>
              </c:ext>
            </c:extLst>
          </c:dPt>
          <c:cat>
            <c:strRef>
              <c:f>Sheet1!$A$2:$A$5</c:f>
              <c:strCache>
                <c:ptCount val="4"/>
                <c:pt idx="0">
                  <c:v>Executive Level</c:v>
                </c:pt>
                <c:pt idx="1">
                  <c:v>Director-Mid Level</c:v>
                </c:pt>
                <c:pt idx="2">
                  <c:v>Professional Level</c:v>
                </c:pt>
                <c:pt idx="3">
                  <c:v>Other</c:v>
                </c:pt>
              </c:strCache>
            </c:strRef>
          </c:cat>
          <c:val>
            <c:numRef>
              <c:f>Sheet1!$B$2:$B$5</c:f>
              <c:numCache>
                <c:formatCode>General</c:formatCode>
                <c:ptCount val="4"/>
                <c:pt idx="0">
                  <c:v>5.0233E-2</c:v>
                </c:pt>
                <c:pt idx="1">
                  <c:v>0.2283</c:v>
                </c:pt>
                <c:pt idx="2">
                  <c:v>0.59099999999999997</c:v>
                </c:pt>
                <c:pt idx="3">
                  <c:v>0.13039999999999999</c:v>
                </c:pt>
              </c:numCache>
            </c:numRef>
          </c:val>
          <c:extLst>
            <c:ext xmlns:c16="http://schemas.microsoft.com/office/drawing/2014/chart" uri="{C3380CC4-5D6E-409C-BE32-E72D297353CC}">
              <c16:uniqueId val="{0000000A-3044-734E-AD3A-2B57DAD32908}"/>
            </c:ext>
          </c:extLst>
        </c:ser>
        <c:dLbls>
          <c:showLegendKey val="0"/>
          <c:showVal val="0"/>
          <c:showCatName val="0"/>
          <c:showSerName val="0"/>
          <c:showPercent val="0"/>
          <c:showBubbleSize val="0"/>
          <c:showLeaderLines val="1"/>
        </c:dLbls>
        <c:firstSliceAng val="72"/>
        <c:holeSize val="81"/>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Column1</c:v>
                </c:pt>
              </c:strCache>
            </c:strRef>
          </c:tx>
          <c:spPr>
            <a:solidFill>
              <a:schemeClr val="accent1"/>
            </a:solidFill>
            <a:ln w="19050">
              <a:noFill/>
            </a:ln>
            <a:effectLst>
              <a:outerShdw blurRad="76200" dist="50800" dir="2700000" algn="tl" rotWithShape="0">
                <a:prstClr val="black">
                  <a:alpha val="40000"/>
                </a:prstClr>
              </a:outerShdw>
            </a:effectLst>
          </c:spPr>
          <c:dPt>
            <c:idx val="0"/>
            <c:bubble3D val="0"/>
            <c:spPr>
              <a:solidFill>
                <a:srgbClr val="002E6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1-1361-A846-B98F-BE1870BE462B}"/>
              </c:ext>
            </c:extLst>
          </c:dPt>
          <c:dPt>
            <c:idx val="1"/>
            <c:bubble3D val="0"/>
            <c:spPr>
              <a:solidFill>
                <a:srgbClr val="444545"/>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3-1361-A846-B98F-BE1870BE462B}"/>
              </c:ext>
            </c:extLst>
          </c:dPt>
          <c:dPt>
            <c:idx val="2"/>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5-1361-A846-B98F-BE1870BE462B}"/>
              </c:ext>
            </c:extLst>
          </c:dPt>
          <c:dPt>
            <c:idx val="3"/>
            <c:bubble3D val="0"/>
            <c:spPr>
              <a:solidFill>
                <a:srgbClr val="00829C"/>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7-1361-A846-B98F-BE1870BE462B}"/>
              </c:ext>
            </c:extLst>
          </c:dPt>
          <c:dPt>
            <c:idx val="4"/>
            <c:bubble3D val="0"/>
            <c:spPr>
              <a:solidFill>
                <a:srgbClr val="8CC34B"/>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9-1361-A846-B98F-BE1870BE462B}"/>
              </c:ext>
            </c:extLst>
          </c:dPt>
          <c:dPt>
            <c:idx val="5"/>
            <c:bubble3D val="0"/>
            <c:spPr>
              <a:solidFill>
                <a:srgbClr val="7030A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C-1361-A846-B98F-BE1870BE462B}"/>
              </c:ext>
            </c:extLst>
          </c:dPt>
          <c:cat>
            <c:strRef>
              <c:f>Sheet1!$A$2:$A$6</c:f>
              <c:strCache>
                <c:ptCount val="5"/>
                <c:pt idx="0">
                  <c:v>Hospital Health System</c:v>
                </c:pt>
                <c:pt idx="1">
                  <c:v>Business Partners</c:v>
                </c:pt>
                <c:pt idx="2">
                  <c:v>Physician Groups</c:v>
                </c:pt>
                <c:pt idx="3">
                  <c:v>Health Plans</c:v>
                </c:pt>
                <c:pt idx="4">
                  <c:v>Other</c:v>
                </c:pt>
              </c:strCache>
            </c:strRef>
          </c:cat>
          <c:val>
            <c:numRef>
              <c:f>Sheet1!$B$2:$B$6</c:f>
              <c:numCache>
                <c:formatCode>General</c:formatCode>
                <c:ptCount val="5"/>
                <c:pt idx="0">
                  <c:v>0.534497</c:v>
                </c:pt>
                <c:pt idx="1">
                  <c:v>0.2626</c:v>
                </c:pt>
                <c:pt idx="2">
                  <c:v>0</c:v>
                </c:pt>
                <c:pt idx="3">
                  <c:v>0</c:v>
                </c:pt>
                <c:pt idx="4">
                  <c:v>0.20280000000000001</c:v>
                </c:pt>
              </c:numCache>
            </c:numRef>
          </c:val>
          <c:extLst>
            <c:ext xmlns:c16="http://schemas.microsoft.com/office/drawing/2014/chart" uri="{C3380CC4-5D6E-409C-BE32-E72D297353CC}">
              <c16:uniqueId val="{0000000A-1361-A846-B98F-BE1870BE462B}"/>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Column1</c:v>
                </c:pt>
              </c:strCache>
            </c:strRef>
          </c:tx>
          <c:spPr>
            <a:solidFill>
              <a:schemeClr val="accent1"/>
            </a:solidFill>
            <a:ln w="19050">
              <a:noFill/>
            </a:ln>
            <a:effectLst>
              <a:outerShdw blurRad="76200" dist="50800" dir="2700000" algn="tl" rotWithShape="0">
                <a:prstClr val="black">
                  <a:alpha val="40000"/>
                </a:prstClr>
              </a:outerShdw>
            </a:effectLst>
          </c:spPr>
          <c:dPt>
            <c:idx val="0"/>
            <c:bubble3D val="0"/>
            <c:spPr>
              <a:solidFill>
                <a:srgbClr val="002E6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1-1361-A846-B98F-BE1870BE462B}"/>
              </c:ext>
            </c:extLst>
          </c:dPt>
          <c:dPt>
            <c:idx val="1"/>
            <c:bubble3D val="0"/>
            <c:spPr>
              <a:solidFill>
                <a:srgbClr val="444545"/>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3-1361-A846-B98F-BE1870BE462B}"/>
              </c:ext>
            </c:extLst>
          </c:dPt>
          <c:dPt>
            <c:idx val="2"/>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5-1361-A846-B98F-BE1870BE462B}"/>
              </c:ext>
            </c:extLst>
          </c:dPt>
          <c:dPt>
            <c:idx val="3"/>
            <c:bubble3D val="0"/>
            <c:spPr>
              <a:solidFill>
                <a:srgbClr val="00829C"/>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7-1361-A846-B98F-BE1870BE462B}"/>
              </c:ext>
            </c:extLst>
          </c:dPt>
          <c:dPt>
            <c:idx val="4"/>
            <c:bubble3D val="0"/>
            <c:spPr>
              <a:solidFill>
                <a:srgbClr val="8CC34B"/>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9-1361-A846-B98F-BE1870BE462B}"/>
              </c:ext>
            </c:extLst>
          </c:dPt>
          <c:dPt>
            <c:idx val="5"/>
            <c:bubble3D val="0"/>
            <c:spPr>
              <a:solidFill>
                <a:srgbClr val="7030A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C-1361-A846-B98F-BE1870BE462B}"/>
              </c:ext>
            </c:extLst>
          </c:dPt>
          <c:cat>
            <c:strRef>
              <c:f>Sheet1!$A$2:$A$6</c:f>
              <c:strCache>
                <c:ptCount val="5"/>
                <c:pt idx="0">
                  <c:v>Hospital Health Systems</c:v>
                </c:pt>
                <c:pt idx="1">
                  <c:v>Business Partners</c:v>
                </c:pt>
                <c:pt idx="2">
                  <c:v>Physician Groups</c:v>
                </c:pt>
                <c:pt idx="3">
                  <c:v>Health Plans</c:v>
                </c:pt>
                <c:pt idx="4">
                  <c:v>Other</c:v>
                </c:pt>
              </c:strCache>
            </c:strRef>
          </c:cat>
          <c:val>
            <c:numRef>
              <c:f>Sheet1!$B$2:$B$6</c:f>
              <c:numCache>
                <c:formatCode>General</c:formatCode>
                <c:ptCount val="5"/>
                <c:pt idx="0">
                  <c:v>0.83499999999999996</c:v>
                </c:pt>
                <c:pt idx="1">
                  <c:v>0.19739999999999999</c:v>
                </c:pt>
                <c:pt idx="2">
                  <c:v>0</c:v>
                </c:pt>
                <c:pt idx="3">
                  <c:v>0</c:v>
                </c:pt>
                <c:pt idx="4">
                  <c:v>0</c:v>
                </c:pt>
              </c:numCache>
            </c:numRef>
          </c:val>
          <c:extLst>
            <c:ext xmlns:c16="http://schemas.microsoft.com/office/drawing/2014/chart" uri="{C3380CC4-5D6E-409C-BE32-E72D297353CC}">
              <c16:uniqueId val="{0000000A-1361-A846-B98F-BE1870BE462B}"/>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Column1</c:v>
                </c:pt>
              </c:strCache>
            </c:strRef>
          </c:tx>
          <c:spPr>
            <a:solidFill>
              <a:schemeClr val="accent1"/>
            </a:solidFill>
            <a:ln w="19050">
              <a:noFill/>
            </a:ln>
            <a:effectLst>
              <a:outerShdw blurRad="76200" dist="50800" dir="2700000" algn="tl" rotWithShape="0">
                <a:prstClr val="black">
                  <a:alpha val="40000"/>
                </a:prstClr>
              </a:outerShdw>
            </a:effectLst>
          </c:spPr>
          <c:dPt>
            <c:idx val="0"/>
            <c:bubble3D val="0"/>
            <c:spPr>
              <a:solidFill>
                <a:srgbClr val="002E6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1-1361-A846-B98F-BE1870BE462B}"/>
              </c:ext>
            </c:extLst>
          </c:dPt>
          <c:dPt>
            <c:idx val="1"/>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3-1361-A846-B98F-BE1870BE462B}"/>
              </c:ext>
            </c:extLst>
          </c:dPt>
          <c:dPt>
            <c:idx val="2"/>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5-1361-A846-B98F-BE1870BE462B}"/>
              </c:ext>
            </c:extLst>
          </c:dPt>
          <c:dPt>
            <c:idx val="3"/>
            <c:bubble3D val="0"/>
            <c:spPr>
              <a:solidFill>
                <a:srgbClr val="00829C"/>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7-1361-A846-B98F-BE1870BE462B}"/>
              </c:ext>
            </c:extLst>
          </c:dPt>
          <c:dPt>
            <c:idx val="4"/>
            <c:bubble3D val="0"/>
            <c:spPr>
              <a:solidFill>
                <a:srgbClr val="8CC34B"/>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9-1361-A846-B98F-BE1870BE462B}"/>
              </c:ext>
            </c:extLst>
          </c:dPt>
          <c:dPt>
            <c:idx val="5"/>
            <c:bubble3D val="0"/>
            <c:spPr>
              <a:solidFill>
                <a:srgbClr val="7030A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C-1361-A846-B98F-BE1870BE462B}"/>
              </c:ext>
            </c:extLst>
          </c:dPt>
          <c:cat>
            <c:strRef>
              <c:f>Sheet1!$A$2:$A$3</c:f>
              <c:strCache>
                <c:ptCount val="2"/>
                <c:pt idx="0">
                  <c:v>Individual</c:v>
                </c:pt>
                <c:pt idx="1">
                  <c:v>Enterprise</c:v>
                </c:pt>
              </c:strCache>
            </c:strRef>
          </c:cat>
          <c:val>
            <c:numRef>
              <c:f>Sheet1!$B$2:$B$3</c:f>
              <c:numCache>
                <c:formatCode>General</c:formatCode>
                <c:ptCount val="2"/>
                <c:pt idx="0">
                  <c:v>9.7280000000000005E-2</c:v>
                </c:pt>
                <c:pt idx="1">
                  <c:v>0.90269999999999995</c:v>
                </c:pt>
              </c:numCache>
            </c:numRef>
          </c:val>
          <c:extLst>
            <c:ext xmlns:c16="http://schemas.microsoft.com/office/drawing/2014/chart" uri="{C3380CC4-5D6E-409C-BE32-E72D297353CC}">
              <c16:uniqueId val="{0000000A-1361-A846-B98F-BE1870BE462B}"/>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F25E1A-BA86-EB4E-9CD8-C5DD71006FAB}" type="datetimeFigureOut">
              <a:rPr lang="en-US" smtClean="0"/>
              <a:t>11/19/2025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F7AB9A-7421-8B48-9209-69D15362C7CB}" type="slidenum">
              <a:rPr lang="en-US" smtClean="0"/>
              <a:t>‹#›</a:t>
            </a:fld>
            <a:endParaRPr lang="en-US"/>
          </a:p>
        </p:txBody>
      </p:sp>
    </p:spTree>
    <p:extLst>
      <p:ext uri="{BB962C8B-B14F-4D97-AF65-F5344CB8AC3E}">
        <p14:creationId xmlns:p14="http://schemas.microsoft.com/office/powerpoint/2010/main" val="2066195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2DA59E-27DE-481C-9EF8-ADA0E59A2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8867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88925">
              <a:lnSpc>
                <a:spcPct val="110000"/>
              </a:lnSpc>
              <a:spcBef>
                <a:spcPts val="0"/>
              </a:spcBef>
              <a:spcAft>
                <a:spcPts val="1200"/>
              </a:spcAft>
              <a:buFont typeface="Wingdings" panose="05000000000000000000" pitchFamily="2" charset="2"/>
              <a:buChar char="§"/>
            </a:pPr>
            <a:r>
              <a:rPr lang="en-US" b="0"/>
              <a:t>Update your business processes to align with HFMA’s best practices for patient financial communications.</a:t>
            </a:r>
          </a:p>
          <a:p>
            <a:pPr marL="457200" indent="-288925">
              <a:lnSpc>
                <a:spcPct val="110000"/>
              </a:lnSpc>
              <a:spcBef>
                <a:spcPts val="0"/>
              </a:spcBef>
              <a:spcAft>
                <a:spcPts val="1200"/>
              </a:spcAft>
              <a:buFont typeface="Wingdings" panose="05000000000000000000" pitchFamily="2" charset="2"/>
              <a:buChar char="§"/>
            </a:pPr>
            <a:r>
              <a:rPr lang="en-US" b="0"/>
              <a:t>Ensure that your organization’s policies reflect consumer needs in the high-deductible health plan era.</a:t>
            </a:r>
          </a:p>
          <a:p>
            <a:pPr marL="457200" indent="-288925">
              <a:lnSpc>
                <a:spcPct val="110000"/>
              </a:lnSpc>
              <a:spcBef>
                <a:spcPts val="0"/>
              </a:spcBef>
              <a:spcAft>
                <a:spcPts val="1200"/>
              </a:spcAft>
              <a:buFont typeface="Wingdings" panose="05000000000000000000" pitchFamily="2" charset="2"/>
              <a:buChar char="§"/>
            </a:pPr>
            <a:r>
              <a:rPr lang="en-US" b="0"/>
              <a:t>Provide consumer education resources online.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Adopt best practices for consumerism.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HFMA has developed a whole suite of industry-consensus best practices in this area. They address price transparency, financial communications with patients and medical debt resolution. We call this initiative Healthcare Dollars &amp; Sense. Hundreds of providers have adopted these best practices but others may still be unaware.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These best practices, together with the self assessment tool in our consumerism maturity model, provide a solid foundation for building a consumer-centric revenue cycle.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8FD43B4B-4907-5C40-80D6-55B34FAF3ADA}" type="slidenum">
              <a:rPr lang="en-US" smtClean="0"/>
              <a:t>12</a:t>
            </a:fld>
            <a:endParaRPr lang="en-US"/>
          </a:p>
        </p:txBody>
      </p:sp>
    </p:spTree>
    <p:extLst>
      <p:ext uri="{BB962C8B-B14F-4D97-AF65-F5344CB8AC3E}">
        <p14:creationId xmlns:p14="http://schemas.microsoft.com/office/powerpoint/2010/main" val="2259644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14</a:t>
            </a:fld>
            <a:endParaRPr lang="en-US"/>
          </a:p>
        </p:txBody>
      </p:sp>
    </p:spTree>
    <p:extLst>
      <p:ext uri="{BB962C8B-B14F-4D97-AF65-F5344CB8AC3E}">
        <p14:creationId xmlns:p14="http://schemas.microsoft.com/office/powerpoint/2010/main" val="311408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16</a:t>
            </a:fld>
            <a:endParaRPr lang="en-US"/>
          </a:p>
        </p:txBody>
      </p:sp>
    </p:spTree>
    <p:extLst>
      <p:ext uri="{BB962C8B-B14F-4D97-AF65-F5344CB8AC3E}">
        <p14:creationId xmlns:p14="http://schemas.microsoft.com/office/powerpoint/2010/main" val="1310460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17</a:t>
            </a:fld>
            <a:endParaRPr lang="en-US"/>
          </a:p>
        </p:txBody>
      </p:sp>
    </p:spTree>
    <p:extLst>
      <p:ext uri="{BB962C8B-B14F-4D97-AF65-F5344CB8AC3E}">
        <p14:creationId xmlns:p14="http://schemas.microsoft.com/office/powerpoint/2010/main" val="748328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18</a:t>
            </a:fld>
            <a:endParaRPr lang="en-US"/>
          </a:p>
        </p:txBody>
      </p:sp>
    </p:spTree>
    <p:extLst>
      <p:ext uri="{BB962C8B-B14F-4D97-AF65-F5344CB8AC3E}">
        <p14:creationId xmlns:p14="http://schemas.microsoft.com/office/powerpoint/2010/main" val="842511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F7AB9A-7421-8B48-9209-69D15362C7CB}" type="slidenum">
              <a:rPr lang="en-US" smtClean="0"/>
              <a:t>19</a:t>
            </a:fld>
            <a:endParaRPr lang="en-US"/>
          </a:p>
        </p:txBody>
      </p:sp>
    </p:spTree>
    <p:extLst>
      <p:ext uri="{BB962C8B-B14F-4D97-AF65-F5344CB8AC3E}">
        <p14:creationId xmlns:p14="http://schemas.microsoft.com/office/powerpoint/2010/main" val="3613451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20</a:t>
            </a:fld>
            <a:endParaRPr lang="en-US"/>
          </a:p>
        </p:txBody>
      </p:sp>
    </p:spTree>
    <p:extLst>
      <p:ext uri="{BB962C8B-B14F-4D97-AF65-F5344CB8AC3E}">
        <p14:creationId xmlns:p14="http://schemas.microsoft.com/office/powerpoint/2010/main" val="2378171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21</a:t>
            </a:fld>
            <a:endParaRPr lang="en-US"/>
          </a:p>
        </p:txBody>
      </p:sp>
    </p:spTree>
    <p:extLst>
      <p:ext uri="{BB962C8B-B14F-4D97-AF65-F5344CB8AC3E}">
        <p14:creationId xmlns:p14="http://schemas.microsoft.com/office/powerpoint/2010/main" val="2077977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Every member is provided free membership in one local chapter. In addition, they can get communications from additional chapters, if interested.</a:t>
            </a:r>
          </a:p>
        </p:txBody>
      </p:sp>
      <p:sp>
        <p:nvSpPr>
          <p:cNvPr id="4" name="Slide Number Placeholder 3"/>
          <p:cNvSpPr>
            <a:spLocks noGrp="1"/>
          </p:cNvSpPr>
          <p:nvPr>
            <p:ph type="sldNum" sz="quarter" idx="5"/>
          </p:nvPr>
        </p:nvSpPr>
        <p:spPr/>
        <p:txBody>
          <a:bodyPr/>
          <a:lstStyle/>
          <a:p>
            <a:fld id="{ADF7AB9A-7421-8B48-9209-69D15362C7CB}" type="slidenum">
              <a:rPr lang="en-US" smtClean="0"/>
              <a:t>22</a:t>
            </a:fld>
            <a:endParaRPr lang="en-US"/>
          </a:p>
        </p:txBody>
      </p:sp>
    </p:spTree>
    <p:extLst>
      <p:ext uri="{BB962C8B-B14F-4D97-AF65-F5344CB8AC3E}">
        <p14:creationId xmlns:p14="http://schemas.microsoft.com/office/powerpoint/2010/main" val="634638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marL="171450" indent="-171450">
              <a:buFont typeface="Arial"/>
              <a:buChar char="•"/>
            </a:pPr>
            <a:r>
              <a:rPr lang="en-US"/>
              <a:t>Invite physician colleagues to attend HFMA’s Annual Conference for a deep dive educational experience in the most pressing challenges facing physicians and practice executives. </a:t>
            </a:r>
            <a:endParaRPr lang="en-US">
              <a:cs typeface="Calibri"/>
            </a:endParaRPr>
          </a:p>
          <a:p>
            <a:pPr marL="171450" indent="-171450">
              <a:buFont typeface="Arial"/>
              <a:buChar char="•"/>
            </a:pPr>
            <a:endParaRPr lang="en-US"/>
          </a:p>
          <a:p>
            <a:pPr marL="171450" indent="-171450">
              <a:buFont typeface="Arial"/>
              <a:buChar char="•"/>
            </a:pPr>
            <a:r>
              <a:rPr lang="en-US"/>
              <a:t>Business of Health Care course is certified for 13.5 AMA PRA Category 1 Credits TM for physicians as well as continuing education credit for dentists, pharmacists, nurses, and health care executives offering hours toward Fellows of the American College of Healthcare Executives (FACHE) designation</a:t>
            </a:r>
            <a:endParaRPr lang="en-US">
              <a:cs typeface="Calibri" panose="020F0502020204030204"/>
            </a:endParaRPr>
          </a:p>
          <a:p>
            <a:pPr marL="171450" indent="-171450">
              <a:buFont typeface="Arial"/>
              <a:buChar char="•"/>
            </a:pPr>
            <a:endParaRPr lang="en-US">
              <a:cs typeface="Calibri" panose="020F0502020204030204"/>
            </a:endParaRPr>
          </a:p>
          <a:p>
            <a:pPr marL="171450" indent="-171450">
              <a:buFont typeface="Arial"/>
              <a:buChar char="•"/>
            </a:pPr>
            <a:r>
              <a:rPr lang="en-US"/>
              <a:t>Suggest that physicians and physician practice executives check out HFMA’s webinars on topics of interest to them</a:t>
            </a:r>
            <a:endParaRPr lang="en-US" b="1">
              <a:cs typeface="Calibri"/>
            </a:endParaRPr>
          </a:p>
          <a:p>
            <a:endParaRPr lang="en-US" b="1">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23</a:t>
            </a:fld>
            <a:endParaRPr lang="en-US"/>
          </a:p>
        </p:txBody>
      </p:sp>
    </p:spTree>
    <p:extLst>
      <p:ext uri="{BB962C8B-B14F-4D97-AF65-F5344CB8AC3E}">
        <p14:creationId xmlns:p14="http://schemas.microsoft.com/office/powerpoint/2010/main" val="3662248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2</a:t>
            </a:fld>
            <a:endParaRPr lang="en-US"/>
          </a:p>
        </p:txBody>
      </p:sp>
    </p:spTree>
    <p:extLst>
      <p:ext uri="{BB962C8B-B14F-4D97-AF65-F5344CB8AC3E}">
        <p14:creationId xmlns:p14="http://schemas.microsoft.com/office/powerpoint/2010/main" val="499018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marL="171450" indent="-171450">
              <a:buFont typeface="Arial"/>
              <a:buChar char="•"/>
            </a:pPr>
            <a:r>
              <a:rPr lang="en-US"/>
              <a:t>Invite health plan colleagues to attend HFMA’s Annual Conference to network and hear first-hand about how physicians, providers, and health plans are collaborating in novel ways to improve quality while reducing costs.</a:t>
            </a:r>
          </a:p>
          <a:p>
            <a:pPr marL="171450" indent="-171450">
              <a:buFont typeface="Arial"/>
              <a:buChar char="•"/>
            </a:pPr>
            <a:r>
              <a:rPr lang="en-US"/>
              <a:t>Price Transparency report: Clarifies basic definitions that are often misused, Sets forth guiding principles, Establishes roles for health plans, providers, others, Reflects consensus of key stakeholders</a:t>
            </a:r>
          </a:p>
          <a:p>
            <a:pPr marL="171450" indent="-171450">
              <a:buFont typeface="Arial"/>
              <a:buChar char="•"/>
            </a:pPr>
            <a:r>
              <a:rPr lang="en-US"/>
              <a:t>Consumer Guide to Understanding Healthcare Prices: Describes how to request price estimates, step by step, the guide can be downloaded for free at hfma.org/</a:t>
            </a:r>
            <a:r>
              <a:rPr lang="en-US" err="1"/>
              <a:t>consumerguide</a:t>
            </a:r>
            <a:r>
              <a:rPr lang="en-US"/>
              <a:t> and posted on your organization’s website as a resource for consumers. No permission needed.</a:t>
            </a:r>
          </a:p>
          <a:p>
            <a:pPr marL="171450" indent="-171450">
              <a:buFont typeface="Arial"/>
              <a:buChar char="•"/>
            </a:pPr>
            <a:endParaRPr lang="en-US"/>
          </a:p>
          <a:p>
            <a:pPr marL="171450" indent="-171450">
              <a:buFont typeface="Arial"/>
              <a:buChar char="•"/>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24</a:t>
            </a:fld>
            <a:endParaRPr lang="en-US"/>
          </a:p>
        </p:txBody>
      </p:sp>
    </p:spTree>
    <p:extLst>
      <p:ext uri="{BB962C8B-B14F-4D97-AF65-F5344CB8AC3E}">
        <p14:creationId xmlns:p14="http://schemas.microsoft.com/office/powerpoint/2010/main" val="939213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26</a:t>
            </a:fld>
            <a:endParaRPr lang="en-US"/>
          </a:p>
        </p:txBody>
      </p:sp>
    </p:spTree>
    <p:extLst>
      <p:ext uri="{BB962C8B-B14F-4D97-AF65-F5344CB8AC3E}">
        <p14:creationId xmlns:p14="http://schemas.microsoft.com/office/powerpoint/2010/main" val="158741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cs typeface="Calibri"/>
              </a:rPr>
              <a:t>Managing your HFMA account is now centralized. From tracking CPE to paying your dues, from setting communication preferences to referring friends and associates to join, all activities are easily managed online. </a:t>
            </a:r>
            <a:endParaRPr lang="en-US"/>
          </a:p>
          <a:p>
            <a:pPr marL="171450" indent="-171450">
              <a:buFontTx/>
              <a:buChar char="-"/>
            </a:pPr>
            <a:endParaRPr lang="en-US">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 Most online content is now member-only access. (Registered Guests only get up to 5 pieces of content per month)</a:t>
            </a:r>
            <a:endParaRPr lang="en-US">
              <a:cs typeface="Calibri"/>
            </a:endParaRPr>
          </a:p>
          <a:p>
            <a:pPr marL="171450" indent="-171450">
              <a:buFontTx/>
              <a:buChar char="-"/>
            </a:pPr>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27</a:t>
            </a:fld>
            <a:endParaRPr lang="en-US"/>
          </a:p>
        </p:txBody>
      </p:sp>
    </p:spTree>
    <p:extLst>
      <p:ext uri="{BB962C8B-B14F-4D97-AF65-F5344CB8AC3E}">
        <p14:creationId xmlns:p14="http://schemas.microsoft.com/office/powerpoint/2010/main" val="129832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28</a:t>
            </a:fld>
            <a:endParaRPr lang="en-US"/>
          </a:p>
        </p:txBody>
      </p:sp>
    </p:spTree>
    <p:extLst>
      <p:ext uri="{BB962C8B-B14F-4D97-AF65-F5344CB8AC3E}">
        <p14:creationId xmlns:p14="http://schemas.microsoft.com/office/powerpoint/2010/main" val="3990450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 For your clinical colleagues, the </a:t>
            </a:r>
            <a:r>
              <a:rPr lang="en-US"/>
              <a:t>HFMA Business of Health Care ® course is certified for 13.5 AMA PRA Category 1 Credits TM for physicians as well as continuing education credit for dentists, pharmacists, nurses, and health care executives offering hours toward Fellows of the American College of Healthcare Executives (FACHE) designation</a:t>
            </a: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29</a:t>
            </a:fld>
            <a:endParaRPr lang="en-US"/>
          </a:p>
        </p:txBody>
      </p:sp>
    </p:spTree>
    <p:extLst>
      <p:ext uri="{BB962C8B-B14F-4D97-AF65-F5344CB8AC3E}">
        <p14:creationId xmlns:p14="http://schemas.microsoft.com/office/powerpoint/2010/main" val="659276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HFM available to read with an online reader, as well as mobile app for all mobile devices, including iPhones, tablets and all Android devices.</a:t>
            </a:r>
          </a:p>
          <a:p>
            <a:pPr marL="171450" indent="-171450">
              <a:buFont typeface="Calibri"/>
              <a:buChar char="-"/>
            </a:pPr>
            <a:r>
              <a:rPr lang="en-US">
                <a:cs typeface="Calibri"/>
              </a:rPr>
              <a:t>E-Newsletters contain newsworthy content, industry stories, and strategies – log into My Profile on hfma.org and review My Communication Preferences to ensure you are opted in</a:t>
            </a:r>
          </a:p>
        </p:txBody>
      </p:sp>
      <p:sp>
        <p:nvSpPr>
          <p:cNvPr id="4" name="Slide Number Placeholder 3"/>
          <p:cNvSpPr>
            <a:spLocks noGrp="1"/>
          </p:cNvSpPr>
          <p:nvPr>
            <p:ph type="sldNum" sz="quarter" idx="5"/>
          </p:nvPr>
        </p:nvSpPr>
        <p:spPr/>
        <p:txBody>
          <a:bodyPr/>
          <a:lstStyle/>
          <a:p>
            <a:fld id="{ADF7AB9A-7421-8B48-9209-69D15362C7CB}" type="slidenum">
              <a:rPr lang="en-US" smtClean="0"/>
              <a:t>30</a:t>
            </a:fld>
            <a:endParaRPr lang="en-US"/>
          </a:p>
        </p:txBody>
      </p:sp>
    </p:spTree>
    <p:extLst>
      <p:ext uri="{BB962C8B-B14F-4D97-AF65-F5344CB8AC3E}">
        <p14:creationId xmlns:p14="http://schemas.microsoft.com/office/powerpoint/2010/main" val="2928104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75">
              <a:spcAft>
                <a:spcPts val="1200"/>
              </a:spcAft>
              <a:defRPr/>
            </a:pPr>
            <a:endParaRPr lang="en-US" b="1">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31</a:t>
            </a:fld>
            <a:endParaRPr lang="en-US"/>
          </a:p>
        </p:txBody>
      </p:sp>
    </p:spTree>
    <p:extLst>
      <p:ext uri="{BB962C8B-B14F-4D97-AF65-F5344CB8AC3E}">
        <p14:creationId xmlns:p14="http://schemas.microsoft.com/office/powerpoint/2010/main" val="2384895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9725" indent="-171450">
              <a:spcAft>
                <a:spcPts val="1200"/>
              </a:spcAft>
              <a:buFont typeface="Calibri"/>
              <a:buChar char="-"/>
              <a:defRPr/>
            </a:pPr>
            <a:r>
              <a:rPr lang="en-US" dirty="0"/>
              <a:t>HFMA’s Compensation Report, </a:t>
            </a:r>
            <a:r>
              <a:rPr lang="en-US" dirty="0" err="1"/>
              <a:t>outlineds</a:t>
            </a:r>
            <a:r>
              <a:rPr lang="en-US" dirty="0"/>
              <a:t> average compensation metrics from across a number of healthcare finance industry titles.  </a:t>
            </a:r>
          </a:p>
          <a:p>
            <a:pPr marL="339725" indent="-171450">
              <a:spcAft>
                <a:spcPts val="1200"/>
              </a:spcAft>
              <a:buFont typeface="Calibri"/>
              <a:buChar char="-"/>
              <a:defRPr/>
            </a:pPr>
            <a:r>
              <a:rPr lang="en-US" dirty="0"/>
              <a:t>Use the consumer maturity calculator to learn whether your organization’s consumer maturity level is consumer-centric, emerging, initiating, or undeveloped.  </a:t>
            </a:r>
          </a:p>
          <a:p>
            <a:pPr marL="339725" indent="-171450">
              <a:spcAft>
                <a:spcPts val="1200"/>
              </a:spcAft>
              <a:buFont typeface="Calibri"/>
              <a:buChar char="-"/>
              <a:defRPr/>
            </a:pPr>
            <a:r>
              <a:rPr lang="en-US" dirty="0"/>
              <a:t>benchmark your performance against previous MAP Award winners.</a:t>
            </a:r>
            <a:endParaRPr lang="en-US" dirty="0">
              <a:cs typeface="Calibri" panose="020F0502020204030204"/>
            </a:endParaRPr>
          </a:p>
          <a:p>
            <a:pPr marL="339725" indent="-171450">
              <a:spcAft>
                <a:spcPts val="1200"/>
              </a:spcAft>
              <a:buFont typeface="Calibri"/>
              <a:buChar char="-"/>
              <a:defRPr/>
            </a:pPr>
            <a:r>
              <a:rPr lang="en-US" dirty="0"/>
              <a:t>Products, services, and ROI calculators that have been evaluated by users like you for quality, technical support, customer service, and value—all things you look for as you make purchasing decisions. </a:t>
            </a:r>
            <a:endParaRPr lang="en-US" dirty="0">
              <a:cs typeface="Calibri" panose="020F0502020204030204"/>
            </a:endParaRPr>
          </a:p>
          <a:p>
            <a:pPr marL="339725" indent="-171450">
              <a:spcAft>
                <a:spcPts val="1200"/>
              </a:spcAft>
              <a:buFont typeface="Calibri"/>
              <a:buChar char="-"/>
              <a:defRPr/>
            </a:pPr>
            <a:r>
              <a:rPr lang="en-US" dirty="0"/>
              <a:t>Each quarter, HFMA surveys its members on important trends including net patient revenue, staffing, cost of care and technology implementation. Over time, HFMA’s Outlook Survey offers a view into the future of healthcare finance to help you make more informed and relevant decisions.</a:t>
            </a:r>
            <a:endParaRPr lang="en-US" dirty="0">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32</a:t>
            </a:fld>
            <a:endParaRPr lang="en-US"/>
          </a:p>
        </p:txBody>
      </p:sp>
    </p:spTree>
    <p:extLst>
      <p:ext uri="{BB962C8B-B14F-4D97-AF65-F5344CB8AC3E}">
        <p14:creationId xmlns:p14="http://schemas.microsoft.com/office/powerpoint/2010/main" val="2878683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33</a:t>
            </a:fld>
            <a:endParaRPr lang="en-US"/>
          </a:p>
        </p:txBody>
      </p:sp>
    </p:spTree>
    <p:extLst>
      <p:ext uri="{BB962C8B-B14F-4D97-AF65-F5344CB8AC3E}">
        <p14:creationId xmlns:p14="http://schemas.microsoft.com/office/powerpoint/2010/main" val="17226913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cs typeface="Calibri"/>
              </a:rPr>
              <a:t>HFMA Daily: delivers Monday through Friday and keeps you in the know</a:t>
            </a:r>
          </a:p>
          <a:p>
            <a:pPr marL="171450" indent="-171450">
              <a:buFontTx/>
              <a:buChar char="-"/>
            </a:pPr>
            <a:endParaRPr lang="en-US">
              <a:cs typeface="Calibri"/>
            </a:endParaRPr>
          </a:p>
          <a:p>
            <a:pPr marL="171450" indent="-171450">
              <a:buFontTx/>
              <a:buChar char="-"/>
            </a:pPr>
            <a:r>
              <a:rPr lang="en-US">
                <a:cs typeface="Calibri"/>
              </a:rPr>
              <a:t>hfma.org: updated regularly with the most news, feature articles and industry blogs.</a:t>
            </a:r>
          </a:p>
          <a:p>
            <a:pPr marL="171450" indent="-171450">
              <a:buFontTx/>
              <a:buChar char="-"/>
            </a:pPr>
            <a:endParaRPr lang="en-US">
              <a:cs typeface="Calibri"/>
            </a:endParaRPr>
          </a:p>
          <a:p>
            <a:pPr marL="171450" indent="-171450">
              <a:buFontTx/>
              <a:buChar char="-"/>
            </a:pPr>
            <a:r>
              <a:rPr lang="en-US">
                <a:cs typeface="Calibri"/>
              </a:rPr>
              <a:t> HFMA Community: your place to network, crowdsource ideas, share expertise and solutions, ask questions of your colleagues and more.</a:t>
            </a:r>
          </a:p>
          <a:p>
            <a:pPr marL="171450" indent="-171450">
              <a:buFontTx/>
              <a:buChar char="-"/>
            </a:pPr>
            <a:endParaRPr lang="en-US">
              <a:cs typeface="Calibri"/>
            </a:endParaRPr>
          </a:p>
          <a:p>
            <a:pPr marL="171450" indent="-171450">
              <a:buFontTx/>
              <a:buChar char="-"/>
            </a:pPr>
            <a:r>
              <a:rPr lang="en-US">
                <a:cs typeface="Calibri"/>
              </a:rPr>
              <a:t>HFMA social help channels keep you connected. </a:t>
            </a:r>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34</a:t>
            </a:fld>
            <a:endParaRPr lang="en-US"/>
          </a:p>
        </p:txBody>
      </p:sp>
    </p:spTree>
    <p:extLst>
      <p:ext uri="{BB962C8B-B14F-4D97-AF65-F5344CB8AC3E}">
        <p14:creationId xmlns:p14="http://schemas.microsoft.com/office/powerpoint/2010/main" val="3534623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4</a:t>
            </a:fld>
            <a:endParaRPr lang="en-US"/>
          </a:p>
        </p:txBody>
      </p:sp>
    </p:spTree>
    <p:extLst>
      <p:ext uri="{BB962C8B-B14F-4D97-AF65-F5344CB8AC3E}">
        <p14:creationId xmlns:p14="http://schemas.microsoft.com/office/powerpoint/2010/main" val="7807780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36</a:t>
            </a:fld>
            <a:endParaRPr lang="en-US"/>
          </a:p>
        </p:txBody>
      </p:sp>
    </p:spTree>
    <p:extLst>
      <p:ext uri="{BB962C8B-B14F-4D97-AF65-F5344CB8AC3E}">
        <p14:creationId xmlns:p14="http://schemas.microsoft.com/office/powerpoint/2010/main" val="3949029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5</a:t>
            </a:fld>
            <a:endParaRPr lang="en-US"/>
          </a:p>
        </p:txBody>
      </p:sp>
    </p:spTree>
    <p:extLst>
      <p:ext uri="{BB962C8B-B14F-4D97-AF65-F5344CB8AC3E}">
        <p14:creationId xmlns:p14="http://schemas.microsoft.com/office/powerpoint/2010/main" val="1625384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6</a:t>
            </a:fld>
            <a:endParaRPr lang="en-US"/>
          </a:p>
        </p:txBody>
      </p:sp>
    </p:spTree>
    <p:extLst>
      <p:ext uri="{BB962C8B-B14F-4D97-AF65-F5344CB8AC3E}">
        <p14:creationId xmlns:p14="http://schemas.microsoft.com/office/powerpoint/2010/main" val="2973013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7</a:t>
            </a:fld>
            <a:endParaRPr lang="en-US"/>
          </a:p>
        </p:txBody>
      </p:sp>
    </p:spTree>
    <p:extLst>
      <p:ext uri="{BB962C8B-B14F-4D97-AF65-F5344CB8AC3E}">
        <p14:creationId xmlns:p14="http://schemas.microsoft.com/office/powerpoint/2010/main" val="3994459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9</a:t>
            </a:fld>
            <a:endParaRPr lang="en-US"/>
          </a:p>
        </p:txBody>
      </p:sp>
    </p:spTree>
    <p:extLst>
      <p:ext uri="{BB962C8B-B14F-4D97-AF65-F5344CB8AC3E}">
        <p14:creationId xmlns:p14="http://schemas.microsoft.com/office/powerpoint/2010/main" val="971374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10</a:t>
            </a:fld>
            <a:endParaRPr lang="en-US"/>
          </a:p>
        </p:txBody>
      </p:sp>
    </p:spTree>
    <p:extLst>
      <p:ext uri="{BB962C8B-B14F-4D97-AF65-F5344CB8AC3E}">
        <p14:creationId xmlns:p14="http://schemas.microsoft.com/office/powerpoint/2010/main" val="3676434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a:p>
            <a:pPr>
              <a:defRPr/>
            </a:pPr>
            <a:r>
              <a:rPr lang="en-US"/>
              <a:t>Total cost of care report:</a:t>
            </a:r>
          </a:p>
          <a:p>
            <a:pPr marL="457200" indent="-288925">
              <a:lnSpc>
                <a:spcPct val="110000"/>
              </a:lnSpc>
              <a:spcBef>
                <a:spcPts val="0"/>
              </a:spcBef>
              <a:spcAft>
                <a:spcPts val="1200"/>
              </a:spcAft>
              <a:buFont typeface="Wingdings" panose="05000000000000000000" pitchFamily="2" charset="2"/>
              <a:buChar char="§"/>
            </a:pPr>
            <a:r>
              <a:rPr lang="en-US" b="0">
                <a:latin typeface="Arial"/>
                <a:cs typeface="Arial"/>
              </a:rPr>
              <a:t>Growth of population-based payments is not associated with a decrease in market-level cost growth, yet.</a:t>
            </a:r>
          </a:p>
          <a:p>
            <a:pPr marL="457200" indent="-288925">
              <a:lnSpc>
                <a:spcPct val="110000"/>
              </a:lnSpc>
              <a:spcBef>
                <a:spcPts val="0"/>
              </a:spcBef>
              <a:spcAft>
                <a:spcPts val="1200"/>
              </a:spcAft>
              <a:buFont typeface="Wingdings" panose="05000000000000000000" pitchFamily="2" charset="2"/>
              <a:buChar char="§"/>
            </a:pPr>
            <a:r>
              <a:rPr lang="en-US" b="0">
                <a:latin typeface="Arial"/>
                <a:cs typeface="Arial"/>
              </a:rPr>
              <a:t>Market factors associated with Medicare costs and cost growth.</a:t>
            </a:r>
          </a:p>
          <a:p>
            <a:pPr marL="457200" indent="-288925">
              <a:lnSpc>
                <a:spcPct val="110000"/>
              </a:lnSpc>
              <a:spcBef>
                <a:spcPts val="0"/>
              </a:spcBef>
              <a:spcAft>
                <a:spcPts val="1200"/>
              </a:spcAft>
              <a:buFont typeface="Wingdings" panose="05000000000000000000" pitchFamily="2" charset="2"/>
              <a:buChar char="§"/>
            </a:pPr>
            <a:r>
              <a:rPr lang="en-US" b="0">
                <a:latin typeface="Arial"/>
                <a:cs typeface="Arial"/>
              </a:rPr>
              <a:t>What is driving total cost of care? Analysis of factors influencing total cost of care in U.S. healthcare markets.</a:t>
            </a:r>
          </a:p>
          <a:p>
            <a:pPr>
              <a:defRPr/>
            </a:pPr>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11</a:t>
            </a:fld>
            <a:endParaRPr lang="en-US"/>
          </a:p>
        </p:txBody>
      </p:sp>
    </p:spTree>
    <p:extLst>
      <p:ext uri="{BB962C8B-B14F-4D97-AF65-F5344CB8AC3E}">
        <p14:creationId xmlns:p14="http://schemas.microsoft.com/office/powerpoint/2010/main" val="2779068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group of people smiling&#10;&#10;Description automatically generated with medium confidence">
            <a:extLst>
              <a:ext uri="{FF2B5EF4-FFF2-40B4-BE49-F238E27FC236}">
                <a16:creationId xmlns:a16="http://schemas.microsoft.com/office/drawing/2014/main" id="{53E0F09D-D190-96F7-FAE3-576BBF3F100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 Placeholder 15"/>
          <p:cNvSpPr>
            <a:spLocks noGrp="1"/>
          </p:cNvSpPr>
          <p:nvPr>
            <p:ph type="body" sz="quarter" idx="10"/>
          </p:nvPr>
        </p:nvSpPr>
        <p:spPr>
          <a:xfrm>
            <a:off x="406401" y="2569796"/>
            <a:ext cx="11396132" cy="1242421"/>
          </a:xfrm>
          <a:effectLst>
            <a:outerShdw blurRad="50800" dist="38100" dir="2700000" algn="tl" rotWithShape="0">
              <a:prstClr val="black"/>
            </a:outerShdw>
          </a:effectLst>
        </p:spPr>
        <p:txBody>
          <a:bodyPr lIns="0" tIns="0" rIns="0" bIns="0" anchor="t" anchorCtr="0">
            <a:normAutofit/>
          </a:bodyPr>
          <a:lstStyle>
            <a:lvl1pPr marL="0" indent="0">
              <a:lnSpc>
                <a:spcPts val="4267"/>
              </a:lnSpc>
              <a:spcBef>
                <a:spcPts val="0"/>
              </a:spcBef>
              <a:buNone/>
              <a:defRPr sz="4000" b="1" baseline="0">
                <a:solidFill>
                  <a:schemeClr val="bg1"/>
                </a:solidFill>
                <a:latin typeface="Arial" charset="0"/>
                <a:ea typeface="Arial" charset="0"/>
                <a:cs typeface="Arial" charset="0"/>
              </a:defRPr>
            </a:lvl1pPr>
          </a:lstStyle>
          <a:p>
            <a:pPr lvl="0"/>
            <a:endParaRPr lang="en-US"/>
          </a:p>
        </p:txBody>
      </p:sp>
      <p:sp>
        <p:nvSpPr>
          <p:cNvPr id="9" name="Subtitle 5"/>
          <p:cNvSpPr>
            <a:spLocks noGrp="1"/>
          </p:cNvSpPr>
          <p:nvPr>
            <p:ph type="subTitle" idx="11"/>
          </p:nvPr>
        </p:nvSpPr>
        <p:spPr>
          <a:xfrm>
            <a:off x="406401" y="2218173"/>
            <a:ext cx="7391847" cy="351623"/>
          </a:xfrm>
          <a:effectLst>
            <a:outerShdw blurRad="50800" dist="38100" dir="2700000" algn="tl" rotWithShape="0">
              <a:prstClr val="black"/>
            </a:outerShdw>
          </a:effectLst>
        </p:spPr>
        <p:txBody>
          <a:bodyPr lIns="0" tIns="0" rIns="0" bIns="0">
            <a:normAutofit/>
          </a:bodyPr>
          <a:lstStyle>
            <a:lvl1pPr marL="0" indent="0">
              <a:buFontTx/>
              <a:buNone/>
              <a:defRPr sz="2000" baseline="0">
                <a:solidFill>
                  <a:schemeClr val="bg1"/>
                </a:solidFill>
                <a:latin typeface="arial" charset="0"/>
              </a:defRPr>
            </a:lvl1pPr>
          </a:lstStyle>
          <a:p>
            <a:endParaRPr lang="en-US"/>
          </a:p>
        </p:txBody>
      </p:sp>
      <p:pic>
        <p:nvPicPr>
          <p:cNvPr id="3" name="Picture 2" descr="Icon&#10;&#10;Description automatically generated with medium confidence">
            <a:extLst>
              <a:ext uri="{FF2B5EF4-FFF2-40B4-BE49-F238E27FC236}">
                <a16:creationId xmlns:a16="http://schemas.microsoft.com/office/drawing/2014/main" id="{2CF6CDC0-5664-0B31-2358-D0ACC05400CB}"/>
              </a:ext>
            </a:extLst>
          </p:cNvPr>
          <p:cNvPicPr>
            <a:picLocks noChangeAspect="1"/>
          </p:cNvPicPr>
          <p:nvPr userDrawn="1"/>
        </p:nvPicPr>
        <p:blipFill>
          <a:blip r:embed="rId3"/>
          <a:stretch>
            <a:fillRect/>
          </a:stretch>
        </p:blipFill>
        <p:spPr>
          <a:xfrm>
            <a:off x="406401" y="5517982"/>
            <a:ext cx="1689100" cy="1054100"/>
          </a:xfrm>
          <a:prstGeom prst="rect">
            <a:avLst/>
          </a:prstGeom>
        </p:spPr>
      </p:pic>
    </p:spTree>
    <p:extLst>
      <p:ext uri="{BB962C8B-B14F-4D97-AF65-F5344CB8AC3E}">
        <p14:creationId xmlns:p14="http://schemas.microsoft.com/office/powerpoint/2010/main" val="3565820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Rectangle 6"/>
          <p:cNvSpPr/>
          <p:nvPr userDrawn="1"/>
        </p:nvSpPr>
        <p:spPr>
          <a:xfrm>
            <a:off x="243839" y="254442"/>
            <a:ext cx="11682871" cy="6396972"/>
          </a:xfrm>
          <a:prstGeom prst="rect">
            <a:avLst/>
          </a:prstGeom>
          <a:solidFill>
            <a:srgbClr val="D9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 Placeholder 15"/>
          <p:cNvSpPr>
            <a:spLocks noGrp="1"/>
          </p:cNvSpPr>
          <p:nvPr>
            <p:ph type="body" sz="quarter" idx="10" hasCustomPrompt="1"/>
          </p:nvPr>
        </p:nvSpPr>
        <p:spPr>
          <a:xfrm>
            <a:off x="406399" y="711200"/>
            <a:ext cx="11371528" cy="2717800"/>
          </a:xfrm>
        </p:spPr>
        <p:txBody>
          <a:bodyPr anchor="b">
            <a:normAutofit/>
          </a:bodyPr>
          <a:lstStyle>
            <a:lvl1pPr marL="0" indent="0">
              <a:lnSpc>
                <a:spcPts val="9333"/>
              </a:lnSpc>
              <a:spcBef>
                <a:spcPts val="0"/>
              </a:spcBef>
              <a:buNone/>
              <a:defRPr sz="4800" b="0" i="0" baseline="0">
                <a:solidFill>
                  <a:srgbClr val="002E6D"/>
                </a:solidFill>
                <a:latin typeface="Arial" charset="0"/>
                <a:ea typeface="Arial" charset="0"/>
                <a:cs typeface="Arial" charset="0"/>
              </a:defRPr>
            </a:lvl1pPr>
          </a:lstStyle>
          <a:p>
            <a:pPr lvl="0"/>
            <a:r>
              <a:rPr lang="en-US"/>
              <a:t>Click to edit Section title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64435" y="5619931"/>
            <a:ext cx="1662692" cy="1039557"/>
          </a:xfrm>
          <a:prstGeom prst="rect">
            <a:avLst/>
          </a:prstGeom>
        </p:spPr>
      </p:pic>
    </p:spTree>
    <p:extLst>
      <p:ext uri="{BB962C8B-B14F-4D97-AF65-F5344CB8AC3E}">
        <p14:creationId xmlns:p14="http://schemas.microsoft.com/office/powerpoint/2010/main" val="2253093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6198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39427" t="33976" r="39635" b="47362"/>
          <a:stretch/>
        </p:blipFill>
        <p:spPr>
          <a:xfrm>
            <a:off x="4806950" y="1598931"/>
            <a:ext cx="2552700" cy="1280043"/>
          </a:xfrm>
          <a:prstGeom prst="rect">
            <a:avLst/>
          </a:prstGeom>
        </p:spPr>
      </p:pic>
      <p:sp>
        <p:nvSpPr>
          <p:cNvPr id="2" name="TextBox 1">
            <a:extLst>
              <a:ext uri="{FF2B5EF4-FFF2-40B4-BE49-F238E27FC236}">
                <a16:creationId xmlns:a16="http://schemas.microsoft.com/office/drawing/2014/main" id="{B9FE5D38-EE7F-4AC1-8115-72A86EA9734F}"/>
              </a:ext>
            </a:extLst>
          </p:cNvPr>
          <p:cNvSpPr txBox="1"/>
          <p:nvPr userDrawn="1"/>
        </p:nvSpPr>
        <p:spPr>
          <a:xfrm>
            <a:off x="3674225" y="4663439"/>
            <a:ext cx="4547062" cy="831273"/>
          </a:xfrm>
          <a:prstGeom prst="rect">
            <a:avLst/>
          </a:prstGeom>
          <a:solidFill>
            <a:srgbClr val="FFFFFF"/>
          </a:solidFill>
        </p:spPr>
        <p:txBody>
          <a:bodyPr wrap="square" rtlCol="0">
            <a:spAutoFit/>
          </a:bodyPr>
          <a:lstStyle/>
          <a:p>
            <a:endParaRPr lang="en-US"/>
          </a:p>
        </p:txBody>
      </p:sp>
      <p:sp>
        <p:nvSpPr>
          <p:cNvPr id="6" name="TextBox 5">
            <a:extLst>
              <a:ext uri="{FF2B5EF4-FFF2-40B4-BE49-F238E27FC236}">
                <a16:creationId xmlns:a16="http://schemas.microsoft.com/office/drawing/2014/main" id="{9A24D2CA-85B7-478A-8DC5-4C865B3B5BBB}"/>
              </a:ext>
            </a:extLst>
          </p:cNvPr>
          <p:cNvSpPr txBox="1"/>
          <p:nvPr userDrawn="1"/>
        </p:nvSpPr>
        <p:spPr>
          <a:xfrm>
            <a:off x="3822469" y="3610493"/>
            <a:ext cx="4547062" cy="831273"/>
          </a:xfrm>
          <a:prstGeom prst="rect">
            <a:avLst/>
          </a:prstGeom>
          <a:solidFill>
            <a:srgbClr val="FFFFFF"/>
          </a:solidFill>
        </p:spPr>
        <p:txBody>
          <a:bodyPr wrap="square" rtlCol="0">
            <a:spAutoFit/>
          </a:bodyPr>
          <a:lstStyle/>
          <a:p>
            <a:endParaRPr lang="en-US"/>
          </a:p>
        </p:txBody>
      </p:sp>
      <p:pic>
        <p:nvPicPr>
          <p:cNvPr id="5" name="Picture 4">
            <a:extLst>
              <a:ext uri="{FF2B5EF4-FFF2-40B4-BE49-F238E27FC236}">
                <a16:creationId xmlns:a16="http://schemas.microsoft.com/office/drawing/2014/main" id="{5AF50F80-0E45-4D06-BB02-596CB3C5A9E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2926080"/>
            <a:ext cx="12192000" cy="1005840"/>
          </a:xfrm>
          <a:prstGeom prst="rect">
            <a:avLst/>
          </a:prstGeom>
        </p:spPr>
      </p:pic>
    </p:spTree>
    <p:extLst>
      <p:ext uri="{BB962C8B-B14F-4D97-AF65-F5344CB8AC3E}">
        <p14:creationId xmlns:p14="http://schemas.microsoft.com/office/powerpoint/2010/main" val="420923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10" name="Title 1"/>
          <p:cNvSpPr>
            <a:spLocks noGrp="1"/>
          </p:cNvSpPr>
          <p:nvPr>
            <p:ph type="ctrTitle"/>
          </p:nvPr>
        </p:nvSpPr>
        <p:spPr>
          <a:xfrm>
            <a:off x="309281" y="389965"/>
            <a:ext cx="11463617" cy="829235"/>
          </a:xfrm>
        </p:spPr>
        <p:txBody>
          <a:bodyPr anchor="t">
            <a:normAutofit/>
          </a:bodyPr>
          <a:lstStyle>
            <a:lvl1pPr algn="l" fontAlgn="b">
              <a:defRPr sz="3600" b="1" i="0" baseline="0">
                <a:solidFill>
                  <a:srgbClr val="444545"/>
                </a:solidFill>
                <a:latin typeface="arial" charset="0"/>
              </a:defRPr>
            </a:lvl1pPr>
          </a:lstStyle>
          <a:p>
            <a:r>
              <a:rPr lang="en-US"/>
              <a:t>Click to edit Master title style</a:t>
            </a:r>
          </a:p>
        </p:txBody>
      </p:sp>
      <p:sp>
        <p:nvSpPr>
          <p:cNvPr id="11" name="Subtitle 2"/>
          <p:cNvSpPr>
            <a:spLocks noGrp="1"/>
          </p:cNvSpPr>
          <p:nvPr>
            <p:ph type="subTitle" idx="1"/>
          </p:nvPr>
        </p:nvSpPr>
        <p:spPr>
          <a:xfrm>
            <a:off x="322580" y="1573372"/>
            <a:ext cx="11450319" cy="769778"/>
          </a:xfrm>
        </p:spPr>
        <p:txBody>
          <a:bodyPr/>
          <a:lstStyle>
            <a:lvl1pPr marL="0" indent="0" algn="l">
              <a:lnSpc>
                <a:spcPct val="90000"/>
              </a:lnSpc>
              <a:buNone/>
              <a:defRPr sz="2400" b="1" baseline="0">
                <a:solidFill>
                  <a:srgbClr val="00829C"/>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2"/>
          <p:cNvSpPr>
            <a:spLocks noGrp="1"/>
          </p:cNvSpPr>
          <p:nvPr>
            <p:ph type="body" sz="quarter" idx="10"/>
          </p:nvPr>
        </p:nvSpPr>
        <p:spPr>
          <a:xfrm>
            <a:off x="322263" y="2667000"/>
            <a:ext cx="11450635" cy="3390900"/>
          </a:xfrm>
        </p:spPr>
        <p:txBody>
          <a:bodyPr/>
          <a:lstStyle>
            <a:lvl1pPr marL="0" indent="0">
              <a:buNone/>
              <a:defRPr sz="2400" b="1"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22657" y="6401922"/>
            <a:ext cx="635155" cy="307836"/>
          </a:xfrm>
          <a:prstGeom prst="rect">
            <a:avLst/>
          </a:prstGeom>
        </p:spPr>
      </p:pic>
      <p:sp>
        <p:nvSpPr>
          <p:cNvPr id="15" name="TextBox 14"/>
          <p:cNvSpPr txBox="1"/>
          <p:nvPr userDrawn="1"/>
        </p:nvSpPr>
        <p:spPr>
          <a:xfrm>
            <a:off x="84083" y="6458267"/>
            <a:ext cx="415223" cy="276999"/>
          </a:xfrm>
          <a:prstGeom prst="rect">
            <a:avLst/>
          </a:prstGeom>
          <a:noFill/>
        </p:spPr>
        <p:txBody>
          <a:bodyPr wrap="square" rtlCol="0">
            <a:spAutoFit/>
          </a:bodyPr>
          <a:lstStyle/>
          <a:p>
            <a:fld id="{3988A49C-778B-EF45-9D5D-8EAA2E36A3FB}" type="slidenum">
              <a:rPr lang="en-US" sz="1200" b="1" i="0" baseline="0" smtClean="0">
                <a:solidFill>
                  <a:srgbClr val="444545"/>
                </a:solidFill>
                <a:latin typeface="arial" charset="0"/>
              </a:rPr>
              <a:t>‹#›</a:t>
            </a:fld>
            <a:endParaRPr lang="en-US" sz="1200" b="1" i="0" baseline="0">
              <a:solidFill>
                <a:srgbClr val="444545"/>
              </a:solidFill>
              <a:latin typeface="arial" charset="0"/>
            </a:endParaRPr>
          </a:p>
        </p:txBody>
      </p:sp>
      <p:sp>
        <p:nvSpPr>
          <p:cNvPr id="16" name="TextBox 15"/>
          <p:cNvSpPr txBox="1"/>
          <p:nvPr userDrawn="1"/>
        </p:nvSpPr>
        <p:spPr>
          <a:xfrm>
            <a:off x="731520" y="6463486"/>
            <a:ext cx="9461634" cy="246221"/>
          </a:xfrm>
          <a:prstGeom prst="rect">
            <a:avLst/>
          </a:prstGeom>
          <a:noFill/>
        </p:spPr>
        <p:txBody>
          <a:bodyPr wrap="square" rtlCol="0">
            <a:spAutoFit/>
          </a:bodyPr>
          <a:lstStyle/>
          <a:p>
            <a:r>
              <a:rPr lang="en-US" sz="1000" baseline="0">
                <a:solidFill>
                  <a:srgbClr val="444545"/>
                </a:solidFill>
                <a:latin typeface="arial" charset="0"/>
              </a:rPr>
              <a:t>HFMA | 2024</a:t>
            </a:r>
          </a:p>
        </p:txBody>
      </p:sp>
    </p:spTree>
    <p:extLst>
      <p:ext uri="{BB962C8B-B14F-4D97-AF65-F5344CB8AC3E}">
        <p14:creationId xmlns:p14="http://schemas.microsoft.com/office/powerpoint/2010/main" val="337427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412376" y="519955"/>
            <a:ext cx="11233171" cy="812565"/>
          </a:xfrm>
        </p:spPr>
        <p:txBody>
          <a:bodyPr anchor="t">
            <a:normAutofit/>
          </a:bodyPr>
          <a:lstStyle>
            <a:lvl1pPr algn="l" fontAlgn="b">
              <a:defRPr sz="4267" b="1" i="0" baseline="0">
                <a:solidFill>
                  <a:srgbClr val="444545"/>
                </a:solidFill>
                <a:latin typeface="arial" charset="0"/>
              </a:defRPr>
            </a:lvl1pPr>
          </a:lstStyle>
          <a:p>
            <a:r>
              <a:rPr lang="en-US"/>
              <a:t>Click to edit Master title style</a:t>
            </a:r>
          </a:p>
        </p:txBody>
      </p:sp>
      <p:sp>
        <p:nvSpPr>
          <p:cNvPr id="8" name="Subtitle 2"/>
          <p:cNvSpPr>
            <a:spLocks noGrp="1"/>
          </p:cNvSpPr>
          <p:nvPr>
            <p:ph type="subTitle" idx="1"/>
          </p:nvPr>
        </p:nvSpPr>
        <p:spPr>
          <a:xfrm>
            <a:off x="430107" y="1720677"/>
            <a:ext cx="11220140" cy="754304"/>
          </a:xfrm>
        </p:spPr>
        <p:txBody>
          <a:bodyPr/>
          <a:lstStyle>
            <a:lvl1pPr marL="0" indent="0" algn="l">
              <a:lnSpc>
                <a:spcPct val="90000"/>
              </a:lnSpc>
              <a:buNone/>
              <a:defRPr sz="3200" b="1" baseline="0">
                <a:solidFill>
                  <a:srgbClr val="00829C"/>
                </a:solidFill>
                <a:latin typeface="arial"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12" name="Text Placeholder 2"/>
          <p:cNvSpPr>
            <a:spLocks noGrp="1"/>
          </p:cNvSpPr>
          <p:nvPr>
            <p:ph type="body" sz="quarter" idx="10"/>
          </p:nvPr>
        </p:nvSpPr>
        <p:spPr>
          <a:xfrm>
            <a:off x="429685" y="2777067"/>
            <a:ext cx="5429249" cy="3576135"/>
          </a:xfrm>
        </p:spPr>
        <p:txBody>
          <a:bodyPr/>
          <a:lstStyle>
            <a:lvl1pPr marL="0" indent="0">
              <a:buNone/>
              <a:defRPr sz="3200" b="0" baseline="0">
                <a:solidFill>
                  <a:srgbClr val="69767D"/>
                </a:solidFill>
                <a:latin typeface="Arial" charset="0"/>
                <a:ea typeface="Arial" charset="0"/>
                <a:cs typeface="Arial" charset="0"/>
              </a:defRPr>
            </a:lvl1pPr>
            <a:lvl2pPr marL="609585" indent="0">
              <a:buNone/>
              <a:defRPr baseline="0">
                <a:solidFill>
                  <a:schemeClr val="tx1">
                    <a:lumMod val="50000"/>
                    <a:lumOff val="50000"/>
                  </a:schemeClr>
                </a:solidFill>
              </a:defRPr>
            </a:lvl2pPr>
            <a:lvl3pPr marL="1219170" indent="0">
              <a:buNone/>
              <a:defRPr baseline="0">
                <a:solidFill>
                  <a:schemeClr val="tx1">
                    <a:lumMod val="50000"/>
                    <a:lumOff val="50000"/>
                  </a:schemeClr>
                </a:solidFill>
              </a:defRPr>
            </a:lvl3pPr>
            <a:lvl4pPr marL="1828754" indent="0">
              <a:buNone/>
              <a:defRPr baseline="0">
                <a:solidFill>
                  <a:schemeClr val="tx1">
                    <a:lumMod val="50000"/>
                    <a:lumOff val="50000"/>
                  </a:schemeClr>
                </a:solidFill>
              </a:defRPr>
            </a:lvl4pPr>
            <a:lvl5pPr marL="2438339" indent="0">
              <a:buNone/>
              <a:defRPr baseline="0">
                <a:solidFill>
                  <a:schemeClr val="tx1">
                    <a:lumMod val="50000"/>
                    <a:lumOff val="50000"/>
                  </a:schemeClr>
                </a:solidFill>
              </a:defRPr>
            </a:lvl5pPr>
          </a:lstStyle>
          <a:p>
            <a:pPr lvl="0"/>
            <a:r>
              <a:rPr lang="en-US"/>
              <a:t>Click to edit Master text styles</a:t>
            </a:r>
          </a:p>
        </p:txBody>
      </p:sp>
      <p:sp>
        <p:nvSpPr>
          <p:cNvPr id="13" name="Text Placeholder 2"/>
          <p:cNvSpPr>
            <a:spLocks noGrp="1"/>
          </p:cNvSpPr>
          <p:nvPr>
            <p:ph type="body" sz="quarter" idx="11"/>
          </p:nvPr>
        </p:nvSpPr>
        <p:spPr>
          <a:xfrm>
            <a:off x="6216298" y="2777067"/>
            <a:ext cx="5429249" cy="3576135"/>
          </a:xfrm>
        </p:spPr>
        <p:txBody>
          <a:bodyPr/>
          <a:lstStyle>
            <a:lvl1pPr marL="0" indent="0">
              <a:buNone/>
              <a:defRPr sz="3200" b="0" baseline="0">
                <a:solidFill>
                  <a:srgbClr val="69767D"/>
                </a:solidFill>
                <a:latin typeface="Arial" charset="0"/>
                <a:ea typeface="Arial" charset="0"/>
                <a:cs typeface="Arial" charset="0"/>
              </a:defRPr>
            </a:lvl1pPr>
            <a:lvl2pPr marL="609585" indent="0">
              <a:buNone/>
              <a:defRPr baseline="0">
                <a:solidFill>
                  <a:schemeClr val="tx1">
                    <a:lumMod val="50000"/>
                    <a:lumOff val="50000"/>
                  </a:schemeClr>
                </a:solidFill>
              </a:defRPr>
            </a:lvl2pPr>
            <a:lvl3pPr marL="1219170" indent="0">
              <a:buNone/>
              <a:defRPr baseline="0">
                <a:solidFill>
                  <a:schemeClr val="tx1">
                    <a:lumMod val="50000"/>
                    <a:lumOff val="50000"/>
                  </a:schemeClr>
                </a:solidFill>
              </a:defRPr>
            </a:lvl3pPr>
            <a:lvl4pPr marL="1828754" indent="0">
              <a:buNone/>
              <a:defRPr baseline="0">
                <a:solidFill>
                  <a:schemeClr val="tx1">
                    <a:lumMod val="50000"/>
                    <a:lumOff val="50000"/>
                  </a:schemeClr>
                </a:solidFill>
              </a:defRPr>
            </a:lvl4pPr>
            <a:lvl5pPr marL="2438339" indent="0">
              <a:buNone/>
              <a:defRPr baseline="0">
                <a:solidFill>
                  <a:schemeClr val="tx1">
                    <a:lumMod val="50000"/>
                    <a:lumOff val="50000"/>
                  </a:schemeClr>
                </a:solidFill>
              </a:defRPr>
            </a:lvl5pPr>
          </a:lstStyle>
          <a:p>
            <a:pPr lvl="0"/>
            <a:r>
              <a:rPr lang="en-US"/>
              <a:t>Click to edit Master text styles</a:t>
            </a:r>
          </a:p>
        </p:txBody>
      </p:sp>
      <p:pic>
        <p:nvPicPr>
          <p:cNvPr id="2" name="Picture 1">
            <a:extLst>
              <a:ext uri="{FF2B5EF4-FFF2-40B4-BE49-F238E27FC236}">
                <a16:creationId xmlns:a16="http://schemas.microsoft.com/office/drawing/2014/main" id="{B6E34807-2094-5747-6B8B-9F0F2E47F6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22657" y="6401922"/>
            <a:ext cx="635155" cy="307836"/>
          </a:xfrm>
          <a:prstGeom prst="rect">
            <a:avLst/>
          </a:prstGeom>
        </p:spPr>
      </p:pic>
      <p:sp>
        <p:nvSpPr>
          <p:cNvPr id="3" name="TextBox 2">
            <a:extLst>
              <a:ext uri="{FF2B5EF4-FFF2-40B4-BE49-F238E27FC236}">
                <a16:creationId xmlns:a16="http://schemas.microsoft.com/office/drawing/2014/main" id="{4F9931D9-2DAF-420B-E2E5-E88BC601DFB5}"/>
              </a:ext>
            </a:extLst>
          </p:cNvPr>
          <p:cNvSpPr txBox="1"/>
          <p:nvPr userDrawn="1"/>
        </p:nvSpPr>
        <p:spPr>
          <a:xfrm>
            <a:off x="731520" y="6463486"/>
            <a:ext cx="9461634" cy="246221"/>
          </a:xfrm>
          <a:prstGeom prst="rect">
            <a:avLst/>
          </a:prstGeom>
          <a:noFill/>
        </p:spPr>
        <p:txBody>
          <a:bodyPr wrap="square" rtlCol="0">
            <a:spAutoFit/>
          </a:bodyPr>
          <a:lstStyle/>
          <a:p>
            <a:r>
              <a:rPr lang="en-US" sz="1000" baseline="0">
                <a:solidFill>
                  <a:srgbClr val="444545"/>
                </a:solidFill>
                <a:latin typeface="arial" charset="0"/>
              </a:rPr>
              <a:t>HFMA | 2024</a:t>
            </a:r>
          </a:p>
        </p:txBody>
      </p:sp>
      <p:sp>
        <p:nvSpPr>
          <p:cNvPr id="4" name="TextBox 3">
            <a:extLst>
              <a:ext uri="{FF2B5EF4-FFF2-40B4-BE49-F238E27FC236}">
                <a16:creationId xmlns:a16="http://schemas.microsoft.com/office/drawing/2014/main" id="{CC35D157-EE29-BF7B-A381-172A67BEEF45}"/>
              </a:ext>
            </a:extLst>
          </p:cNvPr>
          <p:cNvSpPr txBox="1"/>
          <p:nvPr userDrawn="1"/>
        </p:nvSpPr>
        <p:spPr>
          <a:xfrm>
            <a:off x="84083" y="6458267"/>
            <a:ext cx="415223" cy="276999"/>
          </a:xfrm>
          <a:prstGeom prst="rect">
            <a:avLst/>
          </a:prstGeom>
          <a:noFill/>
        </p:spPr>
        <p:txBody>
          <a:bodyPr wrap="square" rtlCol="0">
            <a:spAutoFit/>
          </a:bodyPr>
          <a:lstStyle/>
          <a:p>
            <a:fld id="{3988A49C-778B-EF45-9D5D-8EAA2E36A3FB}" type="slidenum">
              <a:rPr lang="en-US" sz="1200" b="1" i="0" baseline="0" smtClean="0">
                <a:solidFill>
                  <a:srgbClr val="444545"/>
                </a:solidFill>
                <a:latin typeface="arial" charset="0"/>
              </a:rPr>
              <a:t>‹#›</a:t>
            </a:fld>
            <a:endParaRPr lang="en-US" sz="1200" b="1" i="0" baseline="0">
              <a:solidFill>
                <a:srgbClr val="444545"/>
              </a:solidFill>
              <a:latin typeface="arial" charset="0"/>
            </a:endParaRPr>
          </a:p>
        </p:txBody>
      </p:sp>
    </p:spTree>
    <p:extLst>
      <p:ext uri="{BB962C8B-B14F-4D97-AF65-F5344CB8AC3E}">
        <p14:creationId xmlns:p14="http://schemas.microsoft.com/office/powerpoint/2010/main" val="84019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ctrTitle"/>
          </p:nvPr>
        </p:nvSpPr>
        <p:spPr>
          <a:xfrm>
            <a:off x="412376" y="519955"/>
            <a:ext cx="11233171" cy="812565"/>
          </a:xfrm>
        </p:spPr>
        <p:txBody>
          <a:bodyPr anchor="t">
            <a:normAutofit/>
          </a:bodyPr>
          <a:lstStyle>
            <a:lvl1pPr algn="l" fontAlgn="b">
              <a:defRPr sz="4267" b="1" i="0" baseline="0">
                <a:solidFill>
                  <a:srgbClr val="444545"/>
                </a:solidFill>
                <a:latin typeface="arial" charset="0"/>
              </a:defRPr>
            </a:lvl1pPr>
          </a:lstStyle>
          <a:p>
            <a:r>
              <a:rPr lang="en-US"/>
              <a:t>Click to edit Master title style</a:t>
            </a:r>
          </a:p>
        </p:txBody>
      </p:sp>
      <p:sp>
        <p:nvSpPr>
          <p:cNvPr id="12" name="Text Placeholder 2"/>
          <p:cNvSpPr>
            <a:spLocks noGrp="1"/>
          </p:cNvSpPr>
          <p:nvPr>
            <p:ph type="body" sz="quarter" idx="10"/>
          </p:nvPr>
        </p:nvSpPr>
        <p:spPr>
          <a:xfrm>
            <a:off x="418601" y="1710267"/>
            <a:ext cx="11226947" cy="4301067"/>
          </a:xfrm>
        </p:spPr>
        <p:txBody>
          <a:bodyPr/>
          <a:lstStyle>
            <a:lvl1pPr marL="0" indent="0">
              <a:buNone/>
              <a:defRPr sz="3200" b="0" baseline="0">
                <a:solidFill>
                  <a:srgbClr val="69767D"/>
                </a:solidFill>
                <a:latin typeface="Arial" charset="0"/>
                <a:ea typeface="Arial" charset="0"/>
                <a:cs typeface="Arial" charset="0"/>
              </a:defRPr>
            </a:lvl1pPr>
            <a:lvl2pPr marL="609585" indent="0">
              <a:buNone/>
              <a:defRPr baseline="0">
                <a:solidFill>
                  <a:schemeClr val="tx1">
                    <a:lumMod val="50000"/>
                    <a:lumOff val="50000"/>
                  </a:schemeClr>
                </a:solidFill>
              </a:defRPr>
            </a:lvl2pPr>
            <a:lvl3pPr marL="1219170" indent="0">
              <a:buNone/>
              <a:defRPr baseline="0">
                <a:solidFill>
                  <a:schemeClr val="tx1">
                    <a:lumMod val="50000"/>
                    <a:lumOff val="50000"/>
                  </a:schemeClr>
                </a:solidFill>
              </a:defRPr>
            </a:lvl3pPr>
            <a:lvl4pPr marL="1828754" indent="0">
              <a:buNone/>
              <a:defRPr baseline="0">
                <a:solidFill>
                  <a:schemeClr val="tx1">
                    <a:lumMod val="50000"/>
                    <a:lumOff val="50000"/>
                  </a:schemeClr>
                </a:solidFill>
              </a:defRPr>
            </a:lvl4pPr>
            <a:lvl5pPr marL="2438339" indent="0">
              <a:buNone/>
              <a:defRPr baseline="0">
                <a:solidFill>
                  <a:schemeClr val="tx1">
                    <a:lumMod val="50000"/>
                    <a:lumOff val="50000"/>
                  </a:schemeClr>
                </a:solidFill>
              </a:defRPr>
            </a:lvl5pPr>
          </a:lstStyle>
          <a:p>
            <a:pPr lvl="0"/>
            <a:r>
              <a:rPr lang="en-US"/>
              <a:t>Click to edit Master text styles</a:t>
            </a:r>
          </a:p>
        </p:txBody>
      </p:sp>
      <p:pic>
        <p:nvPicPr>
          <p:cNvPr id="2" name="Picture 1">
            <a:extLst>
              <a:ext uri="{FF2B5EF4-FFF2-40B4-BE49-F238E27FC236}">
                <a16:creationId xmlns:a16="http://schemas.microsoft.com/office/drawing/2014/main" id="{E0F9A86A-8A28-EA0F-3893-FF39D7A821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22657" y="6401922"/>
            <a:ext cx="635155" cy="307836"/>
          </a:xfrm>
          <a:prstGeom prst="rect">
            <a:avLst/>
          </a:prstGeom>
        </p:spPr>
      </p:pic>
      <p:sp>
        <p:nvSpPr>
          <p:cNvPr id="3" name="TextBox 2">
            <a:extLst>
              <a:ext uri="{FF2B5EF4-FFF2-40B4-BE49-F238E27FC236}">
                <a16:creationId xmlns:a16="http://schemas.microsoft.com/office/drawing/2014/main" id="{6FA69F24-DC76-2185-85A1-B0BB456905A2}"/>
              </a:ext>
            </a:extLst>
          </p:cNvPr>
          <p:cNvSpPr txBox="1"/>
          <p:nvPr userDrawn="1"/>
        </p:nvSpPr>
        <p:spPr>
          <a:xfrm>
            <a:off x="731520" y="6463486"/>
            <a:ext cx="9461634" cy="246221"/>
          </a:xfrm>
          <a:prstGeom prst="rect">
            <a:avLst/>
          </a:prstGeom>
          <a:noFill/>
        </p:spPr>
        <p:txBody>
          <a:bodyPr wrap="square" rtlCol="0">
            <a:spAutoFit/>
          </a:bodyPr>
          <a:lstStyle/>
          <a:p>
            <a:r>
              <a:rPr lang="en-US" sz="1000" baseline="0">
                <a:solidFill>
                  <a:srgbClr val="444545"/>
                </a:solidFill>
                <a:latin typeface="arial" charset="0"/>
              </a:rPr>
              <a:t>HFMA | 2024</a:t>
            </a:r>
          </a:p>
        </p:txBody>
      </p:sp>
      <p:sp>
        <p:nvSpPr>
          <p:cNvPr id="4" name="TextBox 3">
            <a:extLst>
              <a:ext uri="{FF2B5EF4-FFF2-40B4-BE49-F238E27FC236}">
                <a16:creationId xmlns:a16="http://schemas.microsoft.com/office/drawing/2014/main" id="{3F572BD4-2A28-11E0-5BF8-D467E3E8DD16}"/>
              </a:ext>
            </a:extLst>
          </p:cNvPr>
          <p:cNvSpPr txBox="1"/>
          <p:nvPr userDrawn="1"/>
        </p:nvSpPr>
        <p:spPr>
          <a:xfrm>
            <a:off x="84083" y="6458267"/>
            <a:ext cx="415223" cy="276999"/>
          </a:xfrm>
          <a:prstGeom prst="rect">
            <a:avLst/>
          </a:prstGeom>
          <a:noFill/>
        </p:spPr>
        <p:txBody>
          <a:bodyPr wrap="square" rtlCol="0">
            <a:spAutoFit/>
          </a:bodyPr>
          <a:lstStyle/>
          <a:p>
            <a:fld id="{3988A49C-778B-EF45-9D5D-8EAA2E36A3FB}" type="slidenum">
              <a:rPr lang="en-US" sz="1200" b="1" i="0" baseline="0" smtClean="0">
                <a:solidFill>
                  <a:srgbClr val="444545"/>
                </a:solidFill>
                <a:latin typeface="arial" charset="0"/>
              </a:rPr>
              <a:t>‹#›</a:t>
            </a:fld>
            <a:endParaRPr lang="en-US" sz="1200" b="1" i="0" baseline="0">
              <a:solidFill>
                <a:srgbClr val="444545"/>
              </a:solidFill>
              <a:latin typeface="arial" charset="0"/>
            </a:endParaRPr>
          </a:p>
        </p:txBody>
      </p:sp>
    </p:spTree>
    <p:extLst>
      <p:ext uri="{BB962C8B-B14F-4D97-AF65-F5344CB8AC3E}">
        <p14:creationId xmlns:p14="http://schemas.microsoft.com/office/powerpoint/2010/main" val="272781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Title 1"/>
          <p:cNvSpPr>
            <a:spLocks noGrp="1"/>
          </p:cNvSpPr>
          <p:nvPr>
            <p:ph type="ctrTitle"/>
          </p:nvPr>
        </p:nvSpPr>
        <p:spPr>
          <a:xfrm>
            <a:off x="309281" y="389965"/>
            <a:ext cx="11463617" cy="829235"/>
          </a:xfrm>
        </p:spPr>
        <p:txBody>
          <a:bodyPr anchor="t">
            <a:normAutofit/>
          </a:bodyPr>
          <a:lstStyle>
            <a:lvl1pPr algn="l" fontAlgn="b">
              <a:defRPr sz="3600" b="1" i="0" baseline="0">
                <a:solidFill>
                  <a:srgbClr val="444545"/>
                </a:solidFill>
                <a:latin typeface="arial" charset="0"/>
              </a:defRPr>
            </a:lvl1pPr>
          </a:lstStyle>
          <a:p>
            <a:r>
              <a:rPr lang="en-US"/>
              <a:t>Click to edit Master title style</a:t>
            </a:r>
          </a:p>
        </p:txBody>
      </p:sp>
      <p:sp>
        <p:nvSpPr>
          <p:cNvPr id="10" name="Content Placeholder 2"/>
          <p:cNvSpPr>
            <a:spLocks noGrp="1"/>
          </p:cNvSpPr>
          <p:nvPr>
            <p:ph sz="half" idx="1"/>
          </p:nvPr>
        </p:nvSpPr>
        <p:spPr>
          <a:xfrm>
            <a:off x="309282" y="1602299"/>
            <a:ext cx="11463616" cy="4597975"/>
          </a:xfrm>
        </p:spPr>
        <p:txBody>
          <a:bodyPr/>
          <a:lstStyle>
            <a:lvl1pPr marL="0" indent="0">
              <a:buFontTx/>
              <a:buNone/>
              <a:defRPr baseline="0">
                <a:solidFill>
                  <a:srgbClr val="69767D"/>
                </a:solidFill>
                <a:latin typeface="arial" charset="0"/>
              </a:defRPr>
            </a:lvl1pPr>
          </a:lstStyle>
          <a:p>
            <a:endParaRPr lang="en-US"/>
          </a:p>
        </p:txBody>
      </p:sp>
      <p:pic>
        <p:nvPicPr>
          <p:cNvPr id="2" name="Picture 1">
            <a:extLst>
              <a:ext uri="{FF2B5EF4-FFF2-40B4-BE49-F238E27FC236}">
                <a16:creationId xmlns:a16="http://schemas.microsoft.com/office/drawing/2014/main" id="{A603D769-AB29-584C-2BED-3822A88D60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22657" y="6401922"/>
            <a:ext cx="635155" cy="307836"/>
          </a:xfrm>
          <a:prstGeom prst="rect">
            <a:avLst/>
          </a:prstGeom>
        </p:spPr>
      </p:pic>
      <p:sp>
        <p:nvSpPr>
          <p:cNvPr id="3" name="TextBox 2">
            <a:extLst>
              <a:ext uri="{FF2B5EF4-FFF2-40B4-BE49-F238E27FC236}">
                <a16:creationId xmlns:a16="http://schemas.microsoft.com/office/drawing/2014/main" id="{7C13A7A6-7514-D725-0790-8DAC42E79115}"/>
              </a:ext>
            </a:extLst>
          </p:cNvPr>
          <p:cNvSpPr txBox="1"/>
          <p:nvPr userDrawn="1"/>
        </p:nvSpPr>
        <p:spPr>
          <a:xfrm>
            <a:off x="731520" y="6463486"/>
            <a:ext cx="9461634" cy="246221"/>
          </a:xfrm>
          <a:prstGeom prst="rect">
            <a:avLst/>
          </a:prstGeom>
          <a:noFill/>
        </p:spPr>
        <p:txBody>
          <a:bodyPr wrap="square" rtlCol="0">
            <a:spAutoFit/>
          </a:bodyPr>
          <a:lstStyle/>
          <a:p>
            <a:r>
              <a:rPr lang="en-US" sz="1000" baseline="0">
                <a:solidFill>
                  <a:srgbClr val="444545"/>
                </a:solidFill>
                <a:latin typeface="arial" charset="0"/>
              </a:rPr>
              <a:t>HFMA | 2023</a:t>
            </a:r>
          </a:p>
        </p:txBody>
      </p:sp>
      <p:sp>
        <p:nvSpPr>
          <p:cNvPr id="4" name="TextBox 3">
            <a:extLst>
              <a:ext uri="{FF2B5EF4-FFF2-40B4-BE49-F238E27FC236}">
                <a16:creationId xmlns:a16="http://schemas.microsoft.com/office/drawing/2014/main" id="{60D25E63-7D1E-91D5-77ED-67F615EE7056}"/>
              </a:ext>
            </a:extLst>
          </p:cNvPr>
          <p:cNvSpPr txBox="1"/>
          <p:nvPr userDrawn="1"/>
        </p:nvSpPr>
        <p:spPr>
          <a:xfrm>
            <a:off x="84083" y="6458267"/>
            <a:ext cx="415223" cy="276999"/>
          </a:xfrm>
          <a:prstGeom prst="rect">
            <a:avLst/>
          </a:prstGeom>
          <a:noFill/>
        </p:spPr>
        <p:txBody>
          <a:bodyPr wrap="square" rtlCol="0">
            <a:spAutoFit/>
          </a:bodyPr>
          <a:lstStyle/>
          <a:p>
            <a:fld id="{3988A49C-778B-EF45-9D5D-8EAA2E36A3FB}" type="slidenum">
              <a:rPr lang="en-US" sz="1200" b="1" i="0" baseline="0" smtClean="0">
                <a:solidFill>
                  <a:srgbClr val="444545"/>
                </a:solidFill>
                <a:latin typeface="arial" charset="0"/>
              </a:rPr>
              <a:t>‹#›</a:t>
            </a:fld>
            <a:endParaRPr lang="en-US" sz="1200" b="1" i="0" baseline="0">
              <a:solidFill>
                <a:srgbClr val="444545"/>
              </a:solidFill>
              <a:latin typeface="arial" charset="0"/>
            </a:endParaRPr>
          </a:p>
        </p:txBody>
      </p:sp>
    </p:spTree>
    <p:extLst>
      <p:ext uri="{BB962C8B-B14F-4D97-AF65-F5344CB8AC3E}">
        <p14:creationId xmlns:p14="http://schemas.microsoft.com/office/powerpoint/2010/main" val="1799797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Rectangle 1"/>
          <p:cNvSpPr/>
          <p:nvPr userDrawn="1"/>
        </p:nvSpPr>
        <p:spPr>
          <a:xfrm>
            <a:off x="182880" y="190831"/>
            <a:ext cx="11815638" cy="6520070"/>
          </a:xfrm>
          <a:prstGeom prst="rect">
            <a:avLst/>
          </a:prstGeom>
          <a:solidFill>
            <a:srgbClr val="002E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5"/>
          <p:cNvSpPr>
            <a:spLocks noGrp="1"/>
          </p:cNvSpPr>
          <p:nvPr>
            <p:ph type="body" sz="quarter" idx="10" hasCustomPrompt="1"/>
          </p:nvPr>
        </p:nvSpPr>
        <p:spPr>
          <a:xfrm>
            <a:off x="304799" y="533400"/>
            <a:ext cx="11590352" cy="3390900"/>
          </a:xfrm>
        </p:spPr>
        <p:txBody>
          <a:bodyPr anchor="b">
            <a:normAutofit/>
          </a:bodyPr>
          <a:lstStyle>
            <a:lvl1pPr marL="0" indent="0">
              <a:lnSpc>
                <a:spcPts val="7000"/>
              </a:lnSpc>
              <a:spcBef>
                <a:spcPts val="0"/>
              </a:spcBef>
              <a:buNone/>
              <a:defRPr sz="5400" b="0" i="0" baseline="0">
                <a:solidFill>
                  <a:schemeClr val="bg1"/>
                </a:solidFill>
                <a:latin typeface="Arial" charset="0"/>
                <a:ea typeface="Arial" charset="0"/>
                <a:cs typeface="Arial" charset="0"/>
              </a:defRPr>
            </a:lvl1pPr>
          </a:lstStyle>
          <a:p>
            <a:pPr lvl="0"/>
            <a:r>
              <a:rPr lang="en-US"/>
              <a:t>Click to edit Section title</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39317" y="5586548"/>
            <a:ext cx="1694688" cy="1057656"/>
          </a:xfrm>
          <a:prstGeom prst="rect">
            <a:avLst/>
          </a:prstGeom>
        </p:spPr>
      </p:pic>
    </p:spTree>
    <p:extLst>
      <p:ext uri="{BB962C8B-B14F-4D97-AF65-F5344CB8AC3E}">
        <p14:creationId xmlns:p14="http://schemas.microsoft.com/office/powerpoint/2010/main" val="225323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95057" y="254442"/>
            <a:ext cx="11682871" cy="6396972"/>
          </a:xfrm>
          <a:prstGeom prst="rect">
            <a:avLst/>
          </a:prstGeom>
          <a:solidFill>
            <a:srgbClr val="2F3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 Placeholder 15"/>
          <p:cNvSpPr>
            <a:spLocks noGrp="1"/>
          </p:cNvSpPr>
          <p:nvPr>
            <p:ph type="body" sz="quarter" idx="10" hasCustomPrompt="1"/>
          </p:nvPr>
        </p:nvSpPr>
        <p:spPr>
          <a:xfrm>
            <a:off x="406399" y="711200"/>
            <a:ext cx="11371528" cy="2717800"/>
          </a:xfrm>
        </p:spPr>
        <p:txBody>
          <a:bodyPr anchor="b">
            <a:normAutofit/>
          </a:bodyPr>
          <a:lstStyle>
            <a:lvl1pPr marL="0" indent="0">
              <a:lnSpc>
                <a:spcPts val="9333"/>
              </a:lnSpc>
              <a:spcBef>
                <a:spcPts val="0"/>
              </a:spcBef>
              <a:buNone/>
              <a:defRPr sz="4800" b="0" i="0" baseline="0">
                <a:solidFill>
                  <a:schemeClr val="bg1"/>
                </a:solidFill>
                <a:latin typeface="Arial" charset="0"/>
                <a:ea typeface="Arial" charset="0"/>
                <a:cs typeface="Arial" charset="0"/>
              </a:defRPr>
            </a:lvl1pPr>
          </a:lstStyle>
          <a:p>
            <a:pPr lvl="0"/>
            <a:r>
              <a:rPr lang="en-US"/>
              <a:t>Click to edit Section title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64435" y="5613727"/>
            <a:ext cx="1662692" cy="1037687"/>
          </a:xfrm>
          <a:prstGeom prst="rect">
            <a:avLst/>
          </a:prstGeom>
        </p:spPr>
      </p:pic>
    </p:spTree>
    <p:extLst>
      <p:ext uri="{BB962C8B-B14F-4D97-AF65-F5344CB8AC3E}">
        <p14:creationId xmlns:p14="http://schemas.microsoft.com/office/powerpoint/2010/main" val="2506709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p:cNvSpPr/>
          <p:nvPr userDrawn="1"/>
        </p:nvSpPr>
        <p:spPr>
          <a:xfrm>
            <a:off x="243839" y="254442"/>
            <a:ext cx="11682871" cy="6396972"/>
          </a:xfrm>
          <a:prstGeom prst="rect">
            <a:avLst/>
          </a:prstGeom>
          <a:solidFill>
            <a:srgbClr val="00A7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 Placeholder 15"/>
          <p:cNvSpPr>
            <a:spLocks noGrp="1"/>
          </p:cNvSpPr>
          <p:nvPr>
            <p:ph type="body" sz="quarter" idx="10" hasCustomPrompt="1"/>
          </p:nvPr>
        </p:nvSpPr>
        <p:spPr>
          <a:xfrm>
            <a:off x="406399" y="711200"/>
            <a:ext cx="11371528" cy="2717800"/>
          </a:xfrm>
        </p:spPr>
        <p:txBody>
          <a:bodyPr anchor="b">
            <a:normAutofit/>
          </a:bodyPr>
          <a:lstStyle>
            <a:lvl1pPr marL="0" indent="0">
              <a:lnSpc>
                <a:spcPts val="9333"/>
              </a:lnSpc>
              <a:spcBef>
                <a:spcPts val="0"/>
              </a:spcBef>
              <a:buNone/>
              <a:defRPr sz="4800" b="0" i="0" baseline="0">
                <a:solidFill>
                  <a:schemeClr val="bg1"/>
                </a:solidFill>
                <a:latin typeface="Arial" charset="0"/>
                <a:ea typeface="Arial" charset="0"/>
                <a:cs typeface="Arial" charset="0"/>
              </a:defRPr>
            </a:lvl1pPr>
          </a:lstStyle>
          <a:p>
            <a:pPr lvl="0"/>
            <a:r>
              <a:rPr lang="en-US"/>
              <a:t>Click to edit Section title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64435" y="5613727"/>
            <a:ext cx="1662692" cy="1037687"/>
          </a:xfrm>
          <a:prstGeom prst="rect">
            <a:avLst/>
          </a:prstGeom>
        </p:spPr>
      </p:pic>
    </p:spTree>
    <p:extLst>
      <p:ext uri="{BB962C8B-B14F-4D97-AF65-F5344CB8AC3E}">
        <p14:creationId xmlns:p14="http://schemas.microsoft.com/office/powerpoint/2010/main" val="4191212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243839" y="254442"/>
            <a:ext cx="11682871" cy="6396972"/>
          </a:xfrm>
          <a:prstGeom prst="rect">
            <a:avLst/>
          </a:prstGeom>
          <a:solidFill>
            <a:srgbClr val="1A87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 Placeholder 15"/>
          <p:cNvSpPr>
            <a:spLocks noGrp="1"/>
          </p:cNvSpPr>
          <p:nvPr>
            <p:ph type="body" sz="quarter" idx="10" hasCustomPrompt="1"/>
          </p:nvPr>
        </p:nvSpPr>
        <p:spPr>
          <a:xfrm>
            <a:off x="406399" y="711200"/>
            <a:ext cx="11371528" cy="2717800"/>
          </a:xfrm>
        </p:spPr>
        <p:txBody>
          <a:bodyPr anchor="b">
            <a:normAutofit/>
          </a:bodyPr>
          <a:lstStyle>
            <a:lvl1pPr marL="0" indent="0">
              <a:lnSpc>
                <a:spcPts val="9333"/>
              </a:lnSpc>
              <a:spcBef>
                <a:spcPts val="0"/>
              </a:spcBef>
              <a:buNone/>
              <a:defRPr sz="4800" b="0" i="0" baseline="0">
                <a:solidFill>
                  <a:schemeClr val="bg1"/>
                </a:solidFill>
                <a:latin typeface="Arial" charset="0"/>
                <a:ea typeface="Arial" charset="0"/>
                <a:cs typeface="Arial" charset="0"/>
              </a:defRPr>
            </a:lvl1pPr>
          </a:lstStyle>
          <a:p>
            <a:pPr lvl="0"/>
            <a:r>
              <a:rPr lang="en-US"/>
              <a:t>Click to edit Section title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64435" y="5613727"/>
            <a:ext cx="1662692" cy="1037687"/>
          </a:xfrm>
          <a:prstGeom prst="rect">
            <a:avLst/>
          </a:prstGeom>
        </p:spPr>
      </p:pic>
    </p:spTree>
    <p:extLst>
      <p:ext uri="{BB962C8B-B14F-4D97-AF65-F5344CB8AC3E}">
        <p14:creationId xmlns:p14="http://schemas.microsoft.com/office/powerpoint/2010/main" val="2281628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2C22FA29-DE9A-C64D-9CB7-2FB58DAE6DF6}" type="datetimeFigureOut">
              <a:rPr lang="en-US" smtClean="0"/>
              <a:pPr/>
              <a:t>11/19/2025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10205D4F-0515-C546-83D8-B7832E083C0D}" type="slidenum">
              <a:rPr lang="en-US" smtClean="0"/>
              <a:pPr/>
              <a:t>‹#›</a:t>
            </a:fld>
            <a:endParaRPr lang="en-US"/>
          </a:p>
        </p:txBody>
      </p:sp>
    </p:spTree>
    <p:extLst>
      <p:ext uri="{BB962C8B-B14F-4D97-AF65-F5344CB8AC3E}">
        <p14:creationId xmlns:p14="http://schemas.microsoft.com/office/powerpoint/2010/main" val="2974821905"/>
      </p:ext>
    </p:extLst>
  </p:cSld>
  <p:clrMap bg1="lt1" tx1="dk1" bg2="lt2" tx2="dk2" accent1="accent1" accent2="accent2" accent3="accent3" accent4="accent4" accent5="accent5" accent6="accent6" hlink="hlink" folHlink="folHlink"/>
  <p:sldLayoutIdLst>
    <p:sldLayoutId id="2147483664" r:id="rId1"/>
    <p:sldLayoutId id="2147483675" r:id="rId2"/>
    <p:sldLayoutId id="2147483666" r:id="rId3"/>
    <p:sldLayoutId id="2147483667" r:id="rId4"/>
    <p:sldLayoutId id="2147483661" r:id="rId5"/>
    <p:sldLayoutId id="2147483676" r:id="rId6"/>
    <p:sldLayoutId id="2147483670" r:id="rId7"/>
    <p:sldLayoutId id="2147483671" r:id="rId8"/>
    <p:sldLayoutId id="2147483672" r:id="rId9"/>
    <p:sldLayoutId id="2147483673" r:id="rId10"/>
    <p:sldLayoutId id="2147483713" r:id="rId11"/>
    <p:sldLayoutId id="2147483678" r:id="rId12"/>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5.gif"/><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60.gi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9D7393-74B6-405B-8E1D-4ACCB68713ED}"/>
              </a:ext>
            </a:extLst>
          </p:cNvPr>
          <p:cNvSpPr>
            <a:spLocks noGrp="1"/>
          </p:cNvSpPr>
          <p:nvPr>
            <p:ph type="body" sz="quarter" idx="10"/>
          </p:nvPr>
        </p:nvSpPr>
        <p:spPr>
          <a:xfrm>
            <a:off x="406401" y="2445748"/>
            <a:ext cx="8821807" cy="1674908"/>
          </a:xfrm>
          <a:effectLst>
            <a:outerShdw blurRad="50800" dist="38100" dir="2700000" algn="tl" rotWithShape="0">
              <a:prstClr val="black"/>
            </a:outerShdw>
          </a:effectLst>
        </p:spPr>
        <p:txBody>
          <a:bodyPr/>
          <a:lstStyle/>
          <a:p>
            <a:r>
              <a:rPr lang="en-US" sz="4000">
                <a:solidFill>
                  <a:schemeClr val="bg1"/>
                </a:solidFill>
                <a:latin typeface="Arial"/>
                <a:cs typeface="Arial"/>
              </a:rPr>
              <a:t>Helping Health Care Professionals </a:t>
            </a:r>
            <a:br>
              <a:rPr lang="en-US" sz="4000">
                <a:solidFill>
                  <a:schemeClr val="bg1"/>
                </a:solidFill>
                <a:latin typeface="Arial"/>
                <a:cs typeface="Arial"/>
              </a:rPr>
            </a:br>
            <a:r>
              <a:rPr lang="en-US" sz="4000">
                <a:solidFill>
                  <a:schemeClr val="bg1"/>
                </a:solidFill>
                <a:latin typeface="Arial"/>
                <a:cs typeface="Arial"/>
              </a:rPr>
              <a:t>&amp; Their Organizations Succeed</a:t>
            </a:r>
            <a:endParaRPr lang="en-US">
              <a:solidFill>
                <a:schemeClr val="bg1"/>
              </a:solidFill>
            </a:endParaRPr>
          </a:p>
        </p:txBody>
      </p:sp>
      <p:sp>
        <p:nvSpPr>
          <p:cNvPr id="3" name="Subtitle 2">
            <a:extLst>
              <a:ext uri="{FF2B5EF4-FFF2-40B4-BE49-F238E27FC236}">
                <a16:creationId xmlns:a16="http://schemas.microsoft.com/office/drawing/2014/main" id="{03B1FCB1-F468-43C3-928B-E36828E5B1B4}"/>
              </a:ext>
            </a:extLst>
          </p:cNvPr>
          <p:cNvSpPr>
            <a:spLocks noGrp="1"/>
          </p:cNvSpPr>
          <p:nvPr>
            <p:ph type="subTitle" idx="11"/>
          </p:nvPr>
        </p:nvSpPr>
        <p:spPr>
          <a:xfrm>
            <a:off x="406401" y="1932227"/>
            <a:ext cx="8819167" cy="1031243"/>
          </a:xfrm>
          <a:effectLst>
            <a:outerShdw blurRad="50800" dist="38100" dir="2700000" algn="tl" rotWithShape="0">
              <a:prstClr val="black"/>
            </a:outerShdw>
          </a:effectLst>
        </p:spPr>
        <p:txBody>
          <a:bodyPr>
            <a:normAutofit/>
          </a:bodyPr>
          <a:lstStyle/>
          <a:p>
            <a:r>
              <a:rPr lang="en-US" sz="2400">
                <a:solidFill>
                  <a:schemeClr val="bg1"/>
                </a:solidFill>
              </a:rPr>
              <a:t>Healthcare Financial Management Association: An Introduction</a:t>
            </a:r>
          </a:p>
        </p:txBody>
      </p:sp>
    </p:spTree>
    <p:extLst>
      <p:ext uri="{BB962C8B-B14F-4D97-AF65-F5344CB8AC3E}">
        <p14:creationId xmlns:p14="http://schemas.microsoft.com/office/powerpoint/2010/main" val="1827725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1375" y="389965"/>
            <a:ext cx="11753111" cy="938092"/>
          </a:xfrm>
        </p:spPr>
        <p:txBody>
          <a:bodyPr>
            <a:normAutofit fontScale="90000"/>
          </a:bodyPr>
          <a:lstStyle/>
          <a:p>
            <a:r>
              <a:rPr lang="en-US"/>
              <a:t>HFMA’s Environmental Assessment Series, </a:t>
            </a:r>
            <a:r>
              <a:rPr lang="en-US" i="1"/>
              <a:t>Healthcare 2030</a:t>
            </a:r>
          </a:p>
        </p:txBody>
      </p:sp>
      <p:sp>
        <p:nvSpPr>
          <p:cNvPr id="3" name="Subtitle 2"/>
          <p:cNvSpPr>
            <a:spLocks noGrp="1"/>
          </p:cNvSpPr>
          <p:nvPr>
            <p:ph type="subTitle" idx="1"/>
          </p:nvPr>
        </p:nvSpPr>
        <p:spPr>
          <a:xfrm>
            <a:off x="14597" y="5504579"/>
            <a:ext cx="11747202" cy="483743"/>
          </a:xfrm>
        </p:spPr>
        <p:txBody>
          <a:bodyPr vert="horz" lIns="91440" tIns="45720" rIns="91440" bIns="45720" rtlCol="0" anchor="t">
            <a:normAutofit/>
          </a:bodyPr>
          <a:lstStyle/>
          <a:p>
            <a:pPr algn="ctr"/>
            <a:r>
              <a:rPr lang="en-US" err="1">
                <a:solidFill>
                  <a:srgbClr val="119CD9"/>
                </a:solidFill>
                <a:latin typeface="arial"/>
                <a:cs typeface="arial"/>
              </a:rPr>
              <a:t>hfma.org</a:t>
            </a:r>
            <a:r>
              <a:rPr lang="en-US">
                <a:solidFill>
                  <a:srgbClr val="119CD9"/>
                </a:solidFill>
                <a:latin typeface="arial"/>
                <a:cs typeface="arial"/>
              </a:rPr>
              <a:t>/hc2030</a:t>
            </a:r>
            <a:endParaRPr lang="en-US">
              <a:solidFill>
                <a:srgbClr val="119CD9"/>
              </a:solidFill>
            </a:endParaRPr>
          </a:p>
        </p:txBody>
      </p:sp>
      <p:sp>
        <p:nvSpPr>
          <p:cNvPr id="10" name="TextBox 9">
            <a:extLst>
              <a:ext uri="{FF2B5EF4-FFF2-40B4-BE49-F238E27FC236}">
                <a16:creationId xmlns:a16="http://schemas.microsoft.com/office/drawing/2014/main" id="{BDA79361-A4F2-1EC6-9729-586D8823B405}"/>
              </a:ext>
            </a:extLst>
          </p:cNvPr>
          <p:cNvSpPr txBox="1"/>
          <p:nvPr/>
        </p:nvSpPr>
        <p:spPr>
          <a:xfrm>
            <a:off x="1075165" y="4535544"/>
            <a:ext cx="9687128" cy="707886"/>
          </a:xfrm>
          <a:prstGeom prst="rect">
            <a:avLst/>
          </a:prstGeom>
          <a:noFill/>
        </p:spPr>
        <p:txBody>
          <a:bodyPr wrap="square" lIns="91440" tIns="45720" rIns="91440" bIns="45720" rtlCol="0" anchor="t">
            <a:spAutoFit/>
          </a:bodyPr>
          <a:lstStyle/>
          <a:p>
            <a:pPr algn="ctr"/>
            <a:r>
              <a:rPr lang="en-US" sz="2000" b="0" i="0">
                <a:solidFill>
                  <a:srgbClr val="00829C"/>
                </a:solidFill>
                <a:effectLst/>
                <a:latin typeface="Arial"/>
                <a:cs typeface="Arial"/>
              </a:rPr>
              <a:t>Volume </a:t>
            </a:r>
            <a:r>
              <a:rPr lang="en-US" sz="2000">
                <a:solidFill>
                  <a:srgbClr val="00829C"/>
                </a:solidFill>
                <a:latin typeface="Arial"/>
                <a:cs typeface="Arial"/>
              </a:rPr>
              <a:t>3</a:t>
            </a:r>
            <a:r>
              <a:rPr lang="en-US" sz="2000" b="0" i="0">
                <a:solidFill>
                  <a:srgbClr val="00829C"/>
                </a:solidFill>
                <a:effectLst/>
                <a:latin typeface="Arial"/>
                <a:cs typeface="Arial"/>
              </a:rPr>
              <a:t> </a:t>
            </a:r>
            <a:r>
              <a:rPr lang="en-US" sz="2000">
                <a:solidFill>
                  <a:srgbClr val="00829C"/>
                </a:solidFill>
                <a:latin typeface="Arial"/>
                <a:cs typeface="Arial"/>
              </a:rPr>
              <a:t>builds on Volumes 1 and 2, which closes out with a dive into hospitals' role in precision medicine. </a:t>
            </a:r>
            <a:endParaRPr lang="en-US" sz="2000" b="0" i="0">
              <a:solidFill>
                <a:srgbClr val="00829C"/>
              </a:solidFill>
              <a:effectLst/>
              <a:latin typeface="Arial" panose="020B0604020202020204" pitchFamily="34" charset="0"/>
              <a:cs typeface="Arial" panose="020B0604020202020204" pitchFamily="34" charset="0"/>
            </a:endParaRPr>
          </a:p>
        </p:txBody>
      </p:sp>
      <p:pic>
        <p:nvPicPr>
          <p:cNvPr id="5" name="Picture 4" descr="A person on a magazine cover&#10;&#10;Description automatically generated">
            <a:extLst>
              <a:ext uri="{FF2B5EF4-FFF2-40B4-BE49-F238E27FC236}">
                <a16:creationId xmlns:a16="http://schemas.microsoft.com/office/drawing/2014/main" id="{1A7D47B9-3ADC-8D54-3D6D-BB04FDA04FC2}"/>
              </a:ext>
            </a:extLst>
          </p:cNvPr>
          <p:cNvPicPr>
            <a:picLocks noChangeAspect="1"/>
          </p:cNvPicPr>
          <p:nvPr/>
        </p:nvPicPr>
        <p:blipFill>
          <a:blip r:embed="rId3"/>
          <a:stretch>
            <a:fillRect/>
          </a:stretch>
        </p:blipFill>
        <p:spPr>
          <a:xfrm>
            <a:off x="1666103" y="1245457"/>
            <a:ext cx="2042983" cy="2729813"/>
          </a:xfrm>
          <a:prstGeom prst="rect">
            <a:avLst/>
          </a:prstGeom>
          <a:effectLst>
            <a:reflection stA="52000" endPos="10000" dir="5400000" sy="-100000" algn="bl" rotWithShape="0"/>
          </a:effectLst>
        </p:spPr>
      </p:pic>
      <p:pic>
        <p:nvPicPr>
          <p:cNvPr id="8" name="Picture 7" descr="A person wearing glasses and a black jacket&#10;&#10;Description automatically generated">
            <a:extLst>
              <a:ext uri="{FF2B5EF4-FFF2-40B4-BE49-F238E27FC236}">
                <a16:creationId xmlns:a16="http://schemas.microsoft.com/office/drawing/2014/main" id="{42ED6463-80C1-0DCD-48E6-A3511B123713}"/>
              </a:ext>
            </a:extLst>
          </p:cNvPr>
          <p:cNvPicPr>
            <a:picLocks noChangeAspect="1"/>
          </p:cNvPicPr>
          <p:nvPr/>
        </p:nvPicPr>
        <p:blipFill>
          <a:blip r:embed="rId4"/>
          <a:stretch>
            <a:fillRect/>
          </a:stretch>
        </p:blipFill>
        <p:spPr>
          <a:xfrm>
            <a:off x="3838832" y="1249137"/>
            <a:ext cx="2042984" cy="2722455"/>
          </a:xfrm>
          <a:prstGeom prst="rect">
            <a:avLst/>
          </a:prstGeom>
          <a:effectLst>
            <a:reflection stA="52000" endPos="11000" dir="5400000" sy="-100000" algn="bl" rotWithShape="0"/>
          </a:effectLst>
        </p:spPr>
      </p:pic>
      <p:pic>
        <p:nvPicPr>
          <p:cNvPr id="11" name="Picture 10" descr="A magazine cover with a person&amp;#39;s face&#10;&#10;Description automatically generated">
            <a:extLst>
              <a:ext uri="{FF2B5EF4-FFF2-40B4-BE49-F238E27FC236}">
                <a16:creationId xmlns:a16="http://schemas.microsoft.com/office/drawing/2014/main" id="{A7966EA5-626F-7F94-75E3-21EADF20EB63}"/>
              </a:ext>
            </a:extLst>
          </p:cNvPr>
          <p:cNvPicPr>
            <a:picLocks noChangeAspect="1"/>
          </p:cNvPicPr>
          <p:nvPr/>
        </p:nvPicPr>
        <p:blipFill>
          <a:blip r:embed="rId5"/>
          <a:stretch>
            <a:fillRect/>
          </a:stretch>
        </p:blipFill>
        <p:spPr>
          <a:xfrm>
            <a:off x="6021860" y="1243638"/>
            <a:ext cx="2125362" cy="2733454"/>
          </a:xfrm>
          <a:prstGeom prst="rect">
            <a:avLst/>
          </a:prstGeom>
          <a:effectLst>
            <a:reflection stA="52000" endPos="10000" dir="5400000" sy="-100000" algn="bl" rotWithShape="0"/>
          </a:effectLst>
        </p:spPr>
      </p:pic>
      <p:pic>
        <p:nvPicPr>
          <p:cNvPr id="12" name="Picture 11" descr="A person with brown hair and a green background&#10;&#10;Description automatically generated">
            <a:extLst>
              <a:ext uri="{FF2B5EF4-FFF2-40B4-BE49-F238E27FC236}">
                <a16:creationId xmlns:a16="http://schemas.microsoft.com/office/drawing/2014/main" id="{B3B0E206-77BD-D3FB-5FDF-832C5DE095E0}"/>
              </a:ext>
            </a:extLst>
          </p:cNvPr>
          <p:cNvPicPr>
            <a:picLocks noChangeAspect="1"/>
          </p:cNvPicPr>
          <p:nvPr/>
        </p:nvPicPr>
        <p:blipFill>
          <a:blip r:embed="rId6"/>
          <a:stretch>
            <a:fillRect/>
          </a:stretch>
        </p:blipFill>
        <p:spPr>
          <a:xfrm>
            <a:off x="8266670" y="1253935"/>
            <a:ext cx="2125363" cy="2733454"/>
          </a:xfrm>
          <a:prstGeom prst="rect">
            <a:avLst/>
          </a:prstGeom>
          <a:effectLst>
            <a:reflection stA="52000" endPos="10000" dir="5400000" sy="-100000" algn="bl" rotWithShape="0"/>
          </a:effectLst>
        </p:spPr>
      </p:pic>
    </p:spTree>
    <p:extLst>
      <p:ext uri="{BB962C8B-B14F-4D97-AF65-F5344CB8AC3E}">
        <p14:creationId xmlns:p14="http://schemas.microsoft.com/office/powerpoint/2010/main" val="2068139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PowerPoint&#10;&#10;Description automatically generated">
            <a:extLst>
              <a:ext uri="{FF2B5EF4-FFF2-40B4-BE49-F238E27FC236}">
                <a16:creationId xmlns:a16="http://schemas.microsoft.com/office/drawing/2014/main" id="{7B5CDE74-D7BD-32D2-1B2A-DE175DFA3936}"/>
              </a:ext>
            </a:extLst>
          </p:cNvPr>
          <p:cNvPicPr>
            <a:picLocks noChangeAspect="1"/>
          </p:cNvPicPr>
          <p:nvPr/>
        </p:nvPicPr>
        <p:blipFill rotWithShape="1">
          <a:blip r:embed="rId3"/>
          <a:srcRect b="9853"/>
          <a:stretch/>
        </p:blipFill>
        <p:spPr>
          <a:xfrm>
            <a:off x="932111" y="914277"/>
            <a:ext cx="3183293" cy="3753094"/>
          </a:xfrm>
          <a:prstGeom prst="rect">
            <a:avLst/>
          </a:prstGeom>
          <a:effectLst>
            <a:reflection blurRad="6350" stA="52000" endA="300" endPos="17000" dir="5400000" sy="-100000" algn="bl" rotWithShape="0"/>
          </a:effectLst>
        </p:spPr>
      </p:pic>
      <p:sp>
        <p:nvSpPr>
          <p:cNvPr id="2" name="Title 1"/>
          <p:cNvSpPr>
            <a:spLocks noGrp="1"/>
          </p:cNvSpPr>
          <p:nvPr>
            <p:ph type="ctrTitle"/>
          </p:nvPr>
        </p:nvSpPr>
        <p:spPr>
          <a:xfrm>
            <a:off x="321376" y="268780"/>
            <a:ext cx="11451522" cy="938092"/>
          </a:xfrm>
        </p:spPr>
        <p:txBody>
          <a:bodyPr>
            <a:normAutofit/>
          </a:bodyPr>
          <a:lstStyle/>
          <a:p>
            <a:r>
              <a:rPr lang="en-US"/>
              <a:t>HFMA Research: Strategies for Success</a:t>
            </a:r>
          </a:p>
        </p:txBody>
      </p:sp>
      <p:sp>
        <p:nvSpPr>
          <p:cNvPr id="3" name="Subtitle 2"/>
          <p:cNvSpPr>
            <a:spLocks noGrp="1"/>
          </p:cNvSpPr>
          <p:nvPr>
            <p:ph type="subTitle" idx="1"/>
          </p:nvPr>
        </p:nvSpPr>
        <p:spPr>
          <a:xfrm>
            <a:off x="454384" y="5200060"/>
            <a:ext cx="3999049" cy="785500"/>
          </a:xfrm>
        </p:spPr>
        <p:txBody>
          <a:bodyPr vert="horz" lIns="91440" tIns="45720" rIns="91440" bIns="45720" rtlCol="0" anchor="t">
            <a:normAutofit/>
          </a:bodyPr>
          <a:lstStyle/>
          <a:p>
            <a:pPr algn="ctr"/>
            <a:r>
              <a:rPr lang="en-US" sz="1800">
                <a:solidFill>
                  <a:schemeClr val="tx1"/>
                </a:solidFill>
                <a:latin typeface="arial"/>
                <a:cs typeface="arial"/>
              </a:rPr>
              <a:t>HIGH-VALUE HEALTHCARE</a:t>
            </a:r>
          </a:p>
          <a:p>
            <a:pPr algn="ctr"/>
            <a:r>
              <a:rPr lang="en-US" err="1">
                <a:solidFill>
                  <a:srgbClr val="119CD9"/>
                </a:solidFill>
                <a:latin typeface="arial"/>
                <a:cs typeface="arial"/>
              </a:rPr>
              <a:t>hfma.org</a:t>
            </a:r>
            <a:r>
              <a:rPr lang="en-US">
                <a:solidFill>
                  <a:srgbClr val="119CD9"/>
                </a:solidFill>
                <a:latin typeface="arial"/>
                <a:cs typeface="arial"/>
              </a:rPr>
              <a:t>/</a:t>
            </a:r>
            <a:r>
              <a:rPr lang="en-US" err="1">
                <a:solidFill>
                  <a:srgbClr val="119CD9"/>
                </a:solidFill>
                <a:latin typeface="arial"/>
                <a:cs typeface="arial"/>
              </a:rPr>
              <a:t>valueproject</a:t>
            </a:r>
            <a:endParaRPr lang="en-US">
              <a:solidFill>
                <a:srgbClr val="119CD9"/>
              </a:solidFill>
              <a:latin typeface="arial"/>
              <a:cs typeface="arial"/>
            </a:endParaRPr>
          </a:p>
        </p:txBody>
      </p:sp>
      <p:pic>
        <p:nvPicPr>
          <p:cNvPr id="10" name="Picture 9">
            <a:extLst>
              <a:ext uri="{FF2B5EF4-FFF2-40B4-BE49-F238E27FC236}">
                <a16:creationId xmlns:a16="http://schemas.microsoft.com/office/drawing/2014/main" id="{3FBF1507-8DED-9E38-A7C0-6B2F71EF23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6194" y="1206872"/>
            <a:ext cx="2729407" cy="3460498"/>
          </a:xfrm>
          <a:prstGeom prst="rect">
            <a:avLst/>
          </a:prstGeom>
          <a:effectLst>
            <a:reflection blurRad="6350" stA="52000" endA="300" endPos="17000" dir="5400000" sy="-100000" algn="bl" rotWithShape="0"/>
          </a:effectLst>
        </p:spPr>
      </p:pic>
      <p:pic>
        <p:nvPicPr>
          <p:cNvPr id="12" name="Picture 11">
            <a:extLst>
              <a:ext uri="{FF2B5EF4-FFF2-40B4-BE49-F238E27FC236}">
                <a16:creationId xmlns:a16="http://schemas.microsoft.com/office/drawing/2014/main" id="{27290EA9-9F10-1EA7-3A84-6A20E9F937D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34908" y="1206872"/>
            <a:ext cx="2344208" cy="3460498"/>
          </a:xfrm>
          <a:prstGeom prst="rect">
            <a:avLst/>
          </a:prstGeom>
          <a:ln>
            <a:solidFill>
              <a:schemeClr val="accent1"/>
            </a:solidFill>
          </a:ln>
          <a:effectLst>
            <a:reflection blurRad="6350" stA="52000" endA="300" endPos="16517" dir="5400000" sy="-100000" algn="bl" rotWithShape="0"/>
          </a:effectLst>
        </p:spPr>
      </p:pic>
      <p:sp>
        <p:nvSpPr>
          <p:cNvPr id="14" name="TextBox 13">
            <a:extLst>
              <a:ext uri="{FF2B5EF4-FFF2-40B4-BE49-F238E27FC236}">
                <a16:creationId xmlns:a16="http://schemas.microsoft.com/office/drawing/2014/main" id="{10673C2A-9B90-C68C-070F-7ACEA0EDE11F}"/>
              </a:ext>
            </a:extLst>
          </p:cNvPr>
          <p:cNvSpPr txBox="1"/>
          <p:nvPr/>
        </p:nvSpPr>
        <p:spPr>
          <a:xfrm>
            <a:off x="4834909" y="5200060"/>
            <a:ext cx="2344208" cy="338554"/>
          </a:xfrm>
          <a:prstGeom prst="rect">
            <a:avLst/>
          </a:prstGeom>
          <a:noFill/>
        </p:spPr>
        <p:txBody>
          <a:bodyPr wrap="square" lIns="91440" tIns="45720" rIns="91440" bIns="45720" rtlCol="0" anchor="t">
            <a:spAutoFit/>
          </a:bodyPr>
          <a:lstStyle/>
          <a:p>
            <a:pPr algn="ctr"/>
            <a:r>
              <a:rPr lang="en-US" sz="1600" b="1">
                <a:latin typeface="Arial"/>
                <a:cs typeface="Arial"/>
              </a:rPr>
              <a:t>MERGERS</a:t>
            </a:r>
            <a:endParaRPr lang="en-US" sz="2400" b="1">
              <a:solidFill>
                <a:srgbClr val="119CD9"/>
              </a:solidFill>
              <a:latin typeface="Arial"/>
              <a:cs typeface="Arial"/>
            </a:endParaRPr>
          </a:p>
        </p:txBody>
      </p:sp>
      <p:sp>
        <p:nvSpPr>
          <p:cNvPr id="6" name="TextBox 5">
            <a:extLst>
              <a:ext uri="{FF2B5EF4-FFF2-40B4-BE49-F238E27FC236}">
                <a16:creationId xmlns:a16="http://schemas.microsoft.com/office/drawing/2014/main" id="{AE012865-959E-1030-AE59-42FED678204F}"/>
              </a:ext>
            </a:extLst>
          </p:cNvPr>
          <p:cNvSpPr txBox="1"/>
          <p:nvPr/>
        </p:nvSpPr>
        <p:spPr>
          <a:xfrm>
            <a:off x="4787900" y="5472473"/>
            <a:ext cx="6347702" cy="461665"/>
          </a:xfrm>
          <a:prstGeom prst="rect">
            <a:avLst/>
          </a:prstGeom>
          <a:noFill/>
        </p:spPr>
        <p:txBody>
          <a:bodyPr wrap="square" lIns="91440" tIns="45720" rIns="91440" bIns="45720" rtlCol="0" anchor="t">
            <a:spAutoFit/>
          </a:bodyPr>
          <a:lstStyle/>
          <a:p>
            <a:pPr algn="ctr"/>
            <a:r>
              <a:rPr lang="en-US" sz="2400" b="1" err="1">
                <a:solidFill>
                  <a:srgbClr val="119CD9"/>
                </a:solidFill>
                <a:latin typeface="Arial"/>
                <a:cs typeface="Arial"/>
              </a:rPr>
              <a:t>hfma.org</a:t>
            </a:r>
            <a:r>
              <a:rPr lang="en-US" sz="2400" b="1">
                <a:solidFill>
                  <a:srgbClr val="119CD9"/>
                </a:solidFill>
                <a:latin typeface="Arial"/>
                <a:cs typeface="Arial"/>
              </a:rPr>
              <a:t>/guidance/research-trends</a:t>
            </a:r>
          </a:p>
        </p:txBody>
      </p:sp>
      <p:sp>
        <p:nvSpPr>
          <p:cNvPr id="7" name="TextBox 6">
            <a:extLst>
              <a:ext uri="{FF2B5EF4-FFF2-40B4-BE49-F238E27FC236}">
                <a16:creationId xmlns:a16="http://schemas.microsoft.com/office/drawing/2014/main" id="{80224B67-5DDF-50EC-CA4A-75C9357A5BEB}"/>
              </a:ext>
            </a:extLst>
          </p:cNvPr>
          <p:cNvSpPr txBox="1"/>
          <p:nvPr/>
        </p:nvSpPr>
        <p:spPr>
          <a:xfrm>
            <a:off x="8409959" y="5200060"/>
            <a:ext cx="2725642" cy="338554"/>
          </a:xfrm>
          <a:prstGeom prst="rect">
            <a:avLst/>
          </a:prstGeom>
          <a:noFill/>
        </p:spPr>
        <p:txBody>
          <a:bodyPr wrap="square" lIns="91440" tIns="45720" rIns="91440" bIns="45720" rtlCol="0" anchor="t">
            <a:spAutoFit/>
          </a:bodyPr>
          <a:lstStyle/>
          <a:p>
            <a:pPr algn="ctr"/>
            <a:r>
              <a:rPr lang="en-US" sz="1600" b="1">
                <a:latin typeface="Arial"/>
                <a:cs typeface="Arial"/>
              </a:rPr>
              <a:t>NURSE STAFFING</a:t>
            </a:r>
            <a:endParaRPr lang="en-US" sz="2400" b="1">
              <a:solidFill>
                <a:srgbClr val="119CD9"/>
              </a:solidFill>
              <a:latin typeface="Arial"/>
              <a:cs typeface="Arial"/>
            </a:endParaRPr>
          </a:p>
        </p:txBody>
      </p:sp>
    </p:spTree>
    <p:extLst>
      <p:ext uri="{BB962C8B-B14F-4D97-AF65-F5344CB8AC3E}">
        <p14:creationId xmlns:p14="http://schemas.microsoft.com/office/powerpoint/2010/main" val="1718872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4AA11E-345D-1D44-A17D-02EC5942F62F}"/>
              </a:ext>
            </a:extLst>
          </p:cNvPr>
          <p:cNvSpPr>
            <a:spLocks noGrp="1"/>
          </p:cNvSpPr>
          <p:nvPr>
            <p:ph type="ctrTitle"/>
          </p:nvPr>
        </p:nvSpPr>
        <p:spPr/>
        <p:txBody>
          <a:bodyPr>
            <a:normAutofit/>
          </a:bodyPr>
          <a:lstStyle/>
          <a:p>
            <a:r>
              <a:rPr lang="en-US" sz="3200">
                <a:solidFill>
                  <a:schemeClr val="tx1"/>
                </a:solidFill>
                <a:latin typeface="Arial" panose="020B0604020202020204" pitchFamily="34" charset="0"/>
                <a:cs typeface="Arial" panose="020B0604020202020204" pitchFamily="34" charset="0"/>
              </a:rPr>
              <a:t>Our Consumerism </a:t>
            </a:r>
            <a:r>
              <a:rPr lang="en-US" sz="3200" b="1">
                <a:solidFill>
                  <a:schemeClr val="tx1"/>
                </a:solidFill>
                <a:latin typeface="Arial" panose="020B0604020202020204" pitchFamily="34" charset="0"/>
                <a:cs typeface="Arial" panose="020B0604020202020204" pitchFamily="34" charset="0"/>
              </a:rPr>
              <a:t>Best Practices and Resources</a:t>
            </a:r>
          </a:p>
        </p:txBody>
      </p:sp>
      <p:pic>
        <p:nvPicPr>
          <p:cNvPr id="12" name="Picture 11" descr="A screenshot of a cell phone&#10;&#10;Description automatically generated">
            <a:extLst>
              <a:ext uri="{FF2B5EF4-FFF2-40B4-BE49-F238E27FC236}">
                <a16:creationId xmlns:a16="http://schemas.microsoft.com/office/drawing/2014/main" id="{2527853C-F1C4-2542-9AB4-70C1EDD2AA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271" y="1372623"/>
            <a:ext cx="2702614" cy="3574109"/>
          </a:xfrm>
          <a:prstGeom prst="rect">
            <a:avLst/>
          </a:prstGeom>
        </p:spPr>
      </p:pic>
      <p:pic>
        <p:nvPicPr>
          <p:cNvPr id="14" name="Picture 13" descr="A screen shot of a child&#10;&#10;Description automatically generated">
            <a:extLst>
              <a:ext uri="{FF2B5EF4-FFF2-40B4-BE49-F238E27FC236}">
                <a16:creationId xmlns:a16="http://schemas.microsoft.com/office/drawing/2014/main" id="{0099BECF-FCF3-C74A-969A-255C173594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5885" y="1372623"/>
            <a:ext cx="2702614" cy="3574109"/>
          </a:xfrm>
          <a:prstGeom prst="rect">
            <a:avLst/>
          </a:prstGeom>
        </p:spPr>
      </p:pic>
      <p:pic>
        <p:nvPicPr>
          <p:cNvPr id="16" name="Picture 15" descr="A screenshot of a social media post&#10;&#10;Description automatically generated">
            <a:extLst>
              <a:ext uri="{FF2B5EF4-FFF2-40B4-BE49-F238E27FC236}">
                <a16:creationId xmlns:a16="http://schemas.microsoft.com/office/drawing/2014/main" id="{AEEC3291-2144-9F43-86A2-E2435063CD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48499" y="1372622"/>
            <a:ext cx="2702614" cy="3574109"/>
          </a:xfrm>
          <a:prstGeom prst="rect">
            <a:avLst/>
          </a:prstGeom>
        </p:spPr>
      </p:pic>
      <p:sp>
        <p:nvSpPr>
          <p:cNvPr id="17" name="TextBox 9">
            <a:extLst>
              <a:ext uri="{FF2B5EF4-FFF2-40B4-BE49-F238E27FC236}">
                <a16:creationId xmlns:a16="http://schemas.microsoft.com/office/drawing/2014/main" id="{8285FA36-95E3-D640-B187-9605917B8C17}"/>
              </a:ext>
            </a:extLst>
          </p:cNvPr>
          <p:cNvSpPr txBox="1">
            <a:spLocks noChangeArrowheads="1"/>
          </p:cNvSpPr>
          <p:nvPr/>
        </p:nvSpPr>
        <p:spPr bwMode="auto">
          <a:xfrm>
            <a:off x="19192" y="5711578"/>
            <a:ext cx="12193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err="1">
                <a:ln>
                  <a:noFill/>
                </a:ln>
                <a:solidFill>
                  <a:srgbClr val="119CD9"/>
                </a:solidFill>
                <a:effectLst/>
                <a:uLnTx/>
                <a:uFillTx/>
                <a:latin typeface="Arial"/>
                <a:cs typeface="Arial"/>
              </a:rPr>
              <a:t>hfma.org</a:t>
            </a:r>
            <a:r>
              <a:rPr kumimoji="0" lang="en-US" altLang="en-US" sz="2400" b="1" i="0" u="none" strike="noStrike" kern="1200" cap="none" spc="0" normalizeH="0" baseline="0" noProof="0">
                <a:ln>
                  <a:noFill/>
                </a:ln>
                <a:solidFill>
                  <a:srgbClr val="119CD9"/>
                </a:solidFill>
                <a:effectLst/>
                <a:uLnTx/>
                <a:uFillTx/>
                <a:latin typeface="Arial"/>
                <a:cs typeface="Arial"/>
              </a:rPr>
              <a:t>/dollars</a:t>
            </a:r>
            <a:endParaRPr lang="en-US" altLang="en-US" sz="2400" b="1" i="0" u="none" strike="noStrike" kern="1200" cap="none" spc="0" normalizeH="0" baseline="0" noProof="0">
              <a:ln>
                <a:noFill/>
              </a:ln>
              <a:solidFill>
                <a:srgbClr val="119CD9"/>
              </a:solidFill>
              <a:effectLst/>
              <a:uLnTx/>
              <a:uFillTx/>
              <a:latin typeface="Arial"/>
              <a:cs typeface="Arial"/>
            </a:endParaRPr>
          </a:p>
        </p:txBody>
      </p:sp>
      <p:sp>
        <p:nvSpPr>
          <p:cNvPr id="20" name="TextBox 19">
            <a:extLst>
              <a:ext uri="{FF2B5EF4-FFF2-40B4-BE49-F238E27FC236}">
                <a16:creationId xmlns:a16="http://schemas.microsoft.com/office/drawing/2014/main" id="{950895FC-9EC5-6A4A-9FAC-BAFB3299EEA9}"/>
              </a:ext>
            </a:extLst>
          </p:cNvPr>
          <p:cNvSpPr txBox="1"/>
          <p:nvPr/>
        </p:nvSpPr>
        <p:spPr>
          <a:xfrm>
            <a:off x="724395" y="4762006"/>
            <a:ext cx="2363190" cy="784830"/>
          </a:xfrm>
          <a:prstGeom prst="rect">
            <a:avLst/>
          </a:prstGeom>
          <a:noFill/>
        </p:spPr>
        <p:txBody>
          <a:bodyPr wrap="square" lIns="91440" tIns="45720" rIns="91440" bIns="45720" rtlCol="0" anchor="t">
            <a:spAutoFit/>
          </a:bodyPr>
          <a:lstStyle/>
          <a:p>
            <a:pPr algn="ctr">
              <a:lnSpc>
                <a:spcPts val="1800"/>
              </a:lnSpc>
            </a:pPr>
            <a:r>
              <a:rPr lang="en-US" b="1">
                <a:latin typeface="Arial"/>
                <a:cs typeface="Arial"/>
              </a:rPr>
              <a:t>PATIENT FINANCIAL COMMUNICATIONS</a:t>
            </a:r>
          </a:p>
        </p:txBody>
      </p:sp>
      <p:sp>
        <p:nvSpPr>
          <p:cNvPr id="21" name="TextBox 20">
            <a:extLst>
              <a:ext uri="{FF2B5EF4-FFF2-40B4-BE49-F238E27FC236}">
                <a16:creationId xmlns:a16="http://schemas.microsoft.com/office/drawing/2014/main" id="{6A4377DB-14C7-024A-AADB-B10AEFB41B49}"/>
              </a:ext>
            </a:extLst>
          </p:cNvPr>
          <p:cNvSpPr txBox="1"/>
          <p:nvPr/>
        </p:nvSpPr>
        <p:spPr>
          <a:xfrm>
            <a:off x="3431969" y="4762006"/>
            <a:ext cx="2363190" cy="553998"/>
          </a:xfrm>
          <a:prstGeom prst="rect">
            <a:avLst/>
          </a:prstGeom>
          <a:noFill/>
        </p:spPr>
        <p:txBody>
          <a:bodyPr wrap="square" lIns="91440" tIns="45720" rIns="91440" bIns="45720" rtlCol="0" anchor="t">
            <a:spAutoFit/>
          </a:bodyPr>
          <a:lstStyle/>
          <a:p>
            <a:pPr algn="ctr">
              <a:lnSpc>
                <a:spcPts val="1800"/>
              </a:lnSpc>
            </a:pPr>
            <a:r>
              <a:rPr lang="en-US" b="1">
                <a:latin typeface="Arial"/>
                <a:cs typeface="Arial"/>
              </a:rPr>
              <a:t>PRICE TRANSPARENCY</a:t>
            </a:r>
          </a:p>
        </p:txBody>
      </p:sp>
      <p:sp>
        <p:nvSpPr>
          <p:cNvPr id="22" name="TextBox 21">
            <a:extLst>
              <a:ext uri="{FF2B5EF4-FFF2-40B4-BE49-F238E27FC236}">
                <a16:creationId xmlns:a16="http://schemas.microsoft.com/office/drawing/2014/main" id="{1902E396-6537-0B4C-86F7-E3B9B87EFDC1}"/>
              </a:ext>
            </a:extLst>
          </p:cNvPr>
          <p:cNvSpPr txBox="1"/>
          <p:nvPr/>
        </p:nvSpPr>
        <p:spPr>
          <a:xfrm>
            <a:off x="6115792" y="4762006"/>
            <a:ext cx="2363190" cy="784830"/>
          </a:xfrm>
          <a:prstGeom prst="rect">
            <a:avLst/>
          </a:prstGeom>
          <a:noFill/>
        </p:spPr>
        <p:txBody>
          <a:bodyPr wrap="square" lIns="91440" tIns="45720" rIns="91440" bIns="45720" rtlCol="0" anchor="t">
            <a:spAutoFit/>
          </a:bodyPr>
          <a:lstStyle/>
          <a:p>
            <a:pPr algn="ctr">
              <a:lnSpc>
                <a:spcPts val="1800"/>
              </a:lnSpc>
            </a:pPr>
            <a:r>
              <a:rPr lang="en-US" b="1">
                <a:latin typeface="Arial"/>
                <a:cs typeface="Arial"/>
              </a:rPr>
              <a:t>MEDICAL ACCOUNT RESOLUTION</a:t>
            </a:r>
          </a:p>
        </p:txBody>
      </p:sp>
      <p:sp>
        <p:nvSpPr>
          <p:cNvPr id="23" name="TextBox 22">
            <a:extLst>
              <a:ext uri="{FF2B5EF4-FFF2-40B4-BE49-F238E27FC236}">
                <a16:creationId xmlns:a16="http://schemas.microsoft.com/office/drawing/2014/main" id="{9E4A9A96-F278-6748-B15A-1EABFD460400}"/>
              </a:ext>
            </a:extLst>
          </p:cNvPr>
          <p:cNvSpPr txBox="1"/>
          <p:nvPr/>
        </p:nvSpPr>
        <p:spPr>
          <a:xfrm>
            <a:off x="8811491" y="4762006"/>
            <a:ext cx="2363190" cy="557204"/>
          </a:xfrm>
          <a:prstGeom prst="rect">
            <a:avLst/>
          </a:prstGeom>
          <a:noFill/>
        </p:spPr>
        <p:txBody>
          <a:bodyPr wrap="square" lIns="91440" tIns="45720" rIns="91440" bIns="45720" rtlCol="0" anchor="t">
            <a:spAutoFit/>
          </a:bodyPr>
          <a:lstStyle/>
          <a:p>
            <a:pPr algn="ctr">
              <a:lnSpc>
                <a:spcPts val="1800"/>
              </a:lnSpc>
            </a:pPr>
            <a:r>
              <a:rPr lang="en-US" b="1">
                <a:latin typeface="Arial"/>
                <a:cs typeface="Arial"/>
              </a:rPr>
              <a:t>CONSUMER EDUCATION</a:t>
            </a:r>
          </a:p>
        </p:txBody>
      </p:sp>
      <p:pic>
        <p:nvPicPr>
          <p:cNvPr id="1026" name="Picture 2">
            <a:extLst>
              <a:ext uri="{FF2B5EF4-FFF2-40B4-BE49-F238E27FC236}">
                <a16:creationId xmlns:a16="http://schemas.microsoft.com/office/drawing/2014/main" id="{BDE5160E-73F3-7501-705E-32BF5BF3673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811491" y="1538790"/>
            <a:ext cx="2542236" cy="305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994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F6B13-7123-4E3B-8EF2-65D0B02EB5D5}"/>
              </a:ext>
            </a:extLst>
          </p:cNvPr>
          <p:cNvSpPr>
            <a:spLocks noGrp="1"/>
          </p:cNvSpPr>
          <p:nvPr>
            <p:ph type="ctrTitle"/>
          </p:nvPr>
        </p:nvSpPr>
        <p:spPr>
          <a:xfrm>
            <a:off x="322581" y="329518"/>
            <a:ext cx="11463617" cy="829235"/>
          </a:xfrm>
        </p:spPr>
        <p:txBody>
          <a:bodyPr/>
          <a:lstStyle/>
          <a:p>
            <a:r>
              <a:rPr lang="en-US"/>
              <a:t>HFMA’s Consumerism Maturity Model</a:t>
            </a:r>
          </a:p>
        </p:txBody>
      </p:sp>
      <p:sp>
        <p:nvSpPr>
          <p:cNvPr id="3" name="Subtitle 2">
            <a:extLst>
              <a:ext uri="{FF2B5EF4-FFF2-40B4-BE49-F238E27FC236}">
                <a16:creationId xmlns:a16="http://schemas.microsoft.com/office/drawing/2014/main" id="{2CE784E6-320E-44EA-967D-D7A20CEC4BC1}"/>
              </a:ext>
            </a:extLst>
          </p:cNvPr>
          <p:cNvSpPr>
            <a:spLocks noGrp="1"/>
          </p:cNvSpPr>
          <p:nvPr>
            <p:ph type="subTitle" idx="1"/>
          </p:nvPr>
        </p:nvSpPr>
        <p:spPr>
          <a:xfrm>
            <a:off x="322581" y="1344111"/>
            <a:ext cx="5564292" cy="4540493"/>
          </a:xfrm>
        </p:spPr>
        <p:txBody>
          <a:bodyPr vert="horz" lIns="91440" tIns="45720" rIns="91440" bIns="45720" rtlCol="0" anchor="t">
            <a:normAutofit/>
          </a:bodyPr>
          <a:lstStyle/>
          <a:p>
            <a:pPr marL="342900" indent="-342900">
              <a:buFont typeface="Arial" panose="020B0604020202020204" pitchFamily="34" charset="0"/>
              <a:buChar char="•"/>
            </a:pPr>
            <a:r>
              <a:rPr lang="en-US">
                <a:latin typeface="Arial"/>
                <a:cs typeface="arial"/>
              </a:rPr>
              <a:t>Online self-assessment tool</a:t>
            </a:r>
          </a:p>
          <a:p>
            <a:pPr marL="342900" indent="-342900">
              <a:buFont typeface="Arial" panose="020B0604020202020204" pitchFamily="34" charset="0"/>
              <a:buChar char="•"/>
            </a:pPr>
            <a:r>
              <a:rPr lang="en-US">
                <a:latin typeface="Arial"/>
                <a:cs typeface="arial"/>
              </a:rPr>
              <a:t>Appropriate for all providers: hospitals, systems and physician groups</a:t>
            </a:r>
          </a:p>
          <a:p>
            <a:pPr marL="342900" indent="-342900">
              <a:buFont typeface="Arial" panose="020B0604020202020204" pitchFamily="34" charset="0"/>
              <a:buChar char="•"/>
            </a:pPr>
            <a:r>
              <a:rPr lang="en-US">
                <a:latin typeface="Arial"/>
                <a:cs typeface="arial"/>
              </a:rPr>
              <a:t>Takes a consumers-first viewpoint</a:t>
            </a:r>
          </a:p>
          <a:p>
            <a:pPr marL="342900" indent="-342900">
              <a:buFont typeface="Arial" panose="020B0604020202020204" pitchFamily="34" charset="0"/>
              <a:buChar char="•"/>
            </a:pPr>
            <a:r>
              <a:rPr lang="en-US">
                <a:latin typeface="Arial"/>
                <a:cs typeface="arial"/>
              </a:rPr>
              <a:t>Identify gaps and areas for improvement</a:t>
            </a:r>
          </a:p>
          <a:p>
            <a:pPr marL="342900" indent="-342900">
              <a:buFont typeface="Arial" panose="020B0604020202020204" pitchFamily="34" charset="0"/>
              <a:buChar char="•"/>
            </a:pPr>
            <a:r>
              <a:rPr lang="en-US">
                <a:latin typeface="Arial"/>
                <a:cs typeface="arial"/>
              </a:rPr>
              <a:t>Build your roadmap for success</a:t>
            </a:r>
          </a:p>
          <a:p>
            <a:pPr marL="342900" indent="-342900">
              <a:buFont typeface="Arial" panose="020B0604020202020204" pitchFamily="34" charset="0"/>
              <a:buChar char="•"/>
            </a:pPr>
            <a:r>
              <a:rPr lang="en-US">
                <a:latin typeface="Arial"/>
                <a:cs typeface="arial"/>
              </a:rPr>
              <a:t>Designed by industry-wide task force</a:t>
            </a:r>
          </a:p>
        </p:txBody>
      </p:sp>
      <p:sp>
        <p:nvSpPr>
          <p:cNvPr id="6" name="TextBox 9">
            <a:extLst>
              <a:ext uri="{FF2B5EF4-FFF2-40B4-BE49-F238E27FC236}">
                <a16:creationId xmlns:a16="http://schemas.microsoft.com/office/drawing/2014/main" id="{48F22114-D5D0-70E7-E810-33CD9E350922}"/>
              </a:ext>
            </a:extLst>
          </p:cNvPr>
          <p:cNvSpPr txBox="1">
            <a:spLocks noChangeArrowheads="1"/>
          </p:cNvSpPr>
          <p:nvPr/>
        </p:nvSpPr>
        <p:spPr bwMode="auto">
          <a:xfrm>
            <a:off x="-2966" y="5633818"/>
            <a:ext cx="121979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a:ln>
                  <a:noFill/>
                </a:ln>
                <a:solidFill>
                  <a:srgbClr val="119CD9"/>
                </a:solidFill>
                <a:effectLst/>
                <a:uLnTx/>
                <a:uFillTx/>
                <a:latin typeface="Arial"/>
                <a:cs typeface="Arial"/>
              </a:rPr>
              <a:t>hfma.org/</a:t>
            </a:r>
            <a:r>
              <a:rPr kumimoji="0" lang="en-US" altLang="en-US" sz="2800" b="1" i="0" u="none" strike="noStrike" kern="1200" cap="none" spc="0" normalizeH="0" baseline="0" noProof="0" err="1">
                <a:ln>
                  <a:noFill/>
                </a:ln>
                <a:solidFill>
                  <a:srgbClr val="119CD9"/>
                </a:solidFill>
                <a:effectLst/>
                <a:uLnTx/>
                <a:uFillTx/>
                <a:latin typeface="Arial"/>
                <a:cs typeface="Arial"/>
              </a:rPr>
              <a:t>consumermodel</a:t>
            </a:r>
            <a:endParaRPr lang="en-US" altLang="en-US" sz="2800" b="1" i="0" u="none" strike="noStrike" kern="1200" cap="none" spc="0" normalizeH="0" baseline="0" noProof="0">
              <a:ln>
                <a:noFill/>
              </a:ln>
              <a:solidFill>
                <a:srgbClr val="119CD9"/>
              </a:solidFill>
              <a:effectLst/>
              <a:uLnTx/>
              <a:uFillTx/>
              <a:latin typeface="Arial"/>
              <a:cs typeface="Arial"/>
            </a:endParaRPr>
          </a:p>
        </p:txBody>
      </p:sp>
      <p:grpSp>
        <p:nvGrpSpPr>
          <p:cNvPr id="7" name="Group 6">
            <a:extLst>
              <a:ext uri="{FF2B5EF4-FFF2-40B4-BE49-F238E27FC236}">
                <a16:creationId xmlns:a16="http://schemas.microsoft.com/office/drawing/2014/main" id="{3F39F67A-868D-43DF-56F8-1F92A8F53EDB}"/>
              </a:ext>
            </a:extLst>
          </p:cNvPr>
          <p:cNvGrpSpPr/>
          <p:nvPr/>
        </p:nvGrpSpPr>
        <p:grpSpPr>
          <a:xfrm>
            <a:off x="5445006" y="1340939"/>
            <a:ext cx="6358679" cy="4176122"/>
            <a:chOff x="5306460" y="1340939"/>
            <a:chExt cx="6358679" cy="4176122"/>
          </a:xfrm>
        </p:grpSpPr>
        <p:pic>
          <p:nvPicPr>
            <p:cNvPr id="5" name="Picture 4">
              <a:extLst>
                <a:ext uri="{FF2B5EF4-FFF2-40B4-BE49-F238E27FC236}">
                  <a16:creationId xmlns:a16="http://schemas.microsoft.com/office/drawing/2014/main" id="{A7C7110C-ECB5-2337-9B62-A92C6C367484}"/>
                </a:ext>
              </a:extLst>
            </p:cNvPr>
            <p:cNvPicPr>
              <a:picLocks noChangeAspect="1"/>
            </p:cNvPicPr>
            <p:nvPr/>
          </p:nvPicPr>
          <p:blipFill>
            <a:blip r:embed="rId2"/>
            <a:stretch>
              <a:fillRect/>
            </a:stretch>
          </p:blipFill>
          <p:spPr>
            <a:xfrm>
              <a:off x="5306460" y="1340939"/>
              <a:ext cx="6358679" cy="4176122"/>
            </a:xfrm>
            <a:prstGeom prst="rect">
              <a:avLst/>
            </a:prstGeom>
          </p:spPr>
        </p:pic>
        <p:pic>
          <p:nvPicPr>
            <p:cNvPr id="4" name="Picture 6" descr="Graphical user interface, text, application&#10;&#10;Description automatically generated">
              <a:extLst>
                <a:ext uri="{FF2B5EF4-FFF2-40B4-BE49-F238E27FC236}">
                  <a16:creationId xmlns:a16="http://schemas.microsoft.com/office/drawing/2014/main" id="{23D41E87-CD96-BB92-F19F-B13B523762E6}"/>
                </a:ext>
              </a:extLst>
            </p:cNvPr>
            <p:cNvPicPr>
              <a:picLocks noChangeAspect="1"/>
            </p:cNvPicPr>
            <p:nvPr/>
          </p:nvPicPr>
          <p:blipFill>
            <a:blip r:embed="rId3"/>
            <a:stretch>
              <a:fillRect/>
            </a:stretch>
          </p:blipFill>
          <p:spPr>
            <a:xfrm>
              <a:off x="6139543" y="1919061"/>
              <a:ext cx="4643251" cy="2831851"/>
            </a:xfrm>
            <a:prstGeom prst="rect">
              <a:avLst/>
            </a:prstGeom>
          </p:spPr>
        </p:pic>
      </p:grpSp>
    </p:spTree>
    <p:extLst>
      <p:ext uri="{BB962C8B-B14F-4D97-AF65-F5344CB8AC3E}">
        <p14:creationId xmlns:p14="http://schemas.microsoft.com/office/powerpoint/2010/main" val="369703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MAP: Hit Your Revenue Cycle Performance Targets</a:t>
            </a:r>
          </a:p>
        </p:txBody>
      </p:sp>
      <p:sp>
        <p:nvSpPr>
          <p:cNvPr id="5" name="Text Placeholder 3">
            <a:extLst>
              <a:ext uri="{FF2B5EF4-FFF2-40B4-BE49-F238E27FC236}">
                <a16:creationId xmlns:a16="http://schemas.microsoft.com/office/drawing/2014/main" id="{6E7C51F0-1046-4052-9115-29407A4BE5C8}"/>
              </a:ext>
            </a:extLst>
          </p:cNvPr>
          <p:cNvSpPr>
            <a:spLocks noGrp="1"/>
          </p:cNvSpPr>
          <p:nvPr>
            <p:ph type="body" sz="quarter" idx="10"/>
          </p:nvPr>
        </p:nvSpPr>
        <p:spPr>
          <a:xfrm>
            <a:off x="182590" y="2037839"/>
            <a:ext cx="6242504" cy="3426069"/>
          </a:xfrm>
        </p:spPr>
        <p:txBody>
          <a:bodyPr vert="horz" lIns="91440" tIns="45720" rIns="91440" bIns="45720" rtlCol="0" anchor="t">
            <a:noAutofit/>
          </a:bodyPr>
          <a:lstStyle/>
          <a:p>
            <a:pPr marL="511175" indent="-342900">
              <a:lnSpc>
                <a:spcPct val="110000"/>
              </a:lnSpc>
              <a:spcBef>
                <a:spcPts val="0"/>
              </a:spcBef>
              <a:spcAft>
                <a:spcPts val="1200"/>
              </a:spcAft>
              <a:buFont typeface="Arial" panose="020B0604020202020204" pitchFamily="34" charset="0"/>
              <a:buChar char="•"/>
            </a:pPr>
            <a:endParaRPr lang="en-US" b="0">
              <a:latin typeface="Arial"/>
              <a:cs typeface="Arial"/>
            </a:endParaRPr>
          </a:p>
          <a:p>
            <a:pPr marL="511175" indent="-342900">
              <a:lnSpc>
                <a:spcPct val="110000"/>
              </a:lnSpc>
              <a:spcBef>
                <a:spcPts val="0"/>
              </a:spcBef>
              <a:spcAft>
                <a:spcPts val="1200"/>
              </a:spcAft>
              <a:buFont typeface="Arial" panose="020B0604020202020204" pitchFamily="34" charset="0"/>
              <a:buChar char="•"/>
            </a:pPr>
            <a:r>
              <a:rPr lang="en-US" dirty="0">
                <a:solidFill>
                  <a:srgbClr val="00829C"/>
                </a:solidFill>
                <a:latin typeface="Arial"/>
                <a:cs typeface="Arial"/>
              </a:rPr>
              <a:t>MAP Keys – Industry standard KPIs</a:t>
            </a:r>
            <a:endParaRPr lang="en-US" dirty="0">
              <a:solidFill>
                <a:srgbClr val="00829C"/>
              </a:solidFill>
            </a:endParaRPr>
          </a:p>
          <a:p>
            <a:pPr marL="511175" indent="-342900">
              <a:lnSpc>
                <a:spcPct val="110000"/>
              </a:lnSpc>
              <a:spcBef>
                <a:spcPts val="0"/>
              </a:spcBef>
              <a:spcAft>
                <a:spcPts val="1200"/>
              </a:spcAft>
              <a:buFont typeface="Arial" panose="020B0604020202020204" pitchFamily="34" charset="0"/>
              <a:buChar char="•"/>
            </a:pPr>
            <a:r>
              <a:rPr lang="en-US" dirty="0">
                <a:solidFill>
                  <a:srgbClr val="00829C"/>
                </a:solidFill>
                <a:latin typeface="Arial"/>
                <a:cs typeface="Arial"/>
              </a:rPr>
              <a:t>MAP Award – Recognizes revenue cycle excellence</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0431" y="1188050"/>
            <a:ext cx="2363574" cy="123177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69577" y="2025072"/>
            <a:ext cx="5146411" cy="3443871"/>
          </a:xfrm>
          <a:prstGeom prst="rect">
            <a:avLst/>
          </a:prstGeom>
        </p:spPr>
      </p:pic>
      <p:sp>
        <p:nvSpPr>
          <p:cNvPr id="4" name="Text Placeholder 3">
            <a:extLst>
              <a:ext uri="{FF2B5EF4-FFF2-40B4-BE49-F238E27FC236}">
                <a16:creationId xmlns:a16="http://schemas.microsoft.com/office/drawing/2014/main" id="{B04BB753-8D53-4ED8-A822-FAF539126878}"/>
              </a:ext>
            </a:extLst>
          </p:cNvPr>
          <p:cNvSpPr txBox="1">
            <a:spLocks/>
          </p:cNvSpPr>
          <p:nvPr/>
        </p:nvSpPr>
        <p:spPr>
          <a:xfrm>
            <a:off x="-948" y="5784691"/>
            <a:ext cx="12193240" cy="49488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a:solidFill>
                  <a:srgbClr val="119CD9"/>
                </a:solidFill>
                <a:latin typeface="Arial"/>
                <a:cs typeface="Arial"/>
              </a:rPr>
              <a:t>hfma.org/map</a:t>
            </a:r>
            <a:endParaRPr lang="en-US" b="0">
              <a:latin typeface="Arial"/>
              <a:cs typeface="Arial"/>
            </a:endParaRPr>
          </a:p>
        </p:txBody>
      </p:sp>
    </p:spTree>
    <p:extLst>
      <p:ext uri="{BB962C8B-B14F-4D97-AF65-F5344CB8AC3E}">
        <p14:creationId xmlns:p14="http://schemas.microsoft.com/office/powerpoint/2010/main" val="1781036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B65A3F-1F85-C921-9090-6808A1FE62DD}"/>
              </a:ext>
            </a:extLst>
          </p:cNvPr>
          <p:cNvSpPr>
            <a:spLocks noGrp="1"/>
          </p:cNvSpPr>
          <p:nvPr>
            <p:ph type="body" sz="quarter" idx="10"/>
          </p:nvPr>
        </p:nvSpPr>
        <p:spPr/>
        <p:txBody>
          <a:bodyPr/>
          <a:lstStyle/>
          <a:p>
            <a:r>
              <a:rPr lang="en-US"/>
              <a:t>Organizational Overview</a:t>
            </a:r>
          </a:p>
        </p:txBody>
      </p:sp>
    </p:spTree>
    <p:extLst>
      <p:ext uri="{BB962C8B-B14F-4D97-AF65-F5344CB8AC3E}">
        <p14:creationId xmlns:p14="http://schemas.microsoft.com/office/powerpoint/2010/main" val="1497450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4841864" y="2446575"/>
            <a:ext cx="2031554" cy="20315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614FC85-A3F3-449F-A7F5-F32EA5F1777E}"/>
              </a:ext>
            </a:extLst>
          </p:cNvPr>
          <p:cNvSpPr txBox="1"/>
          <p:nvPr/>
        </p:nvSpPr>
        <p:spPr>
          <a:xfrm>
            <a:off x="4123436" y="2473363"/>
            <a:ext cx="3386439" cy="1640035"/>
          </a:xfrm>
          <a:prstGeom prst="rect">
            <a:avLst/>
          </a:prstGeom>
          <a:noFill/>
          <a:effectLst>
            <a:reflection blurRad="6350" stA="52000" endPos="56000" dir="5400000" sy="-100000" algn="bl" rotWithShape="0"/>
          </a:effectLst>
        </p:spPr>
        <p:txBody>
          <a:bodyPr wrap="square" lIns="0" tIns="0" rIns="0" bIns="0" rtlCol="0" anchor="t">
            <a:noAutofit/>
          </a:bodyPr>
          <a:lstStyle/>
          <a:p>
            <a:pPr algn="ctr"/>
            <a:r>
              <a:rPr lang="en-US" sz="12500" b="1" spc="-1000" dirty="0">
                <a:solidFill>
                  <a:srgbClr val="002E6D"/>
                </a:solidFill>
                <a:latin typeface="Arial"/>
                <a:cs typeface="Arial"/>
              </a:rPr>
              <a:t>98</a:t>
            </a:r>
            <a:endParaRPr lang="en-US" sz="12500" b="1" spc="-1000" dirty="0">
              <a:solidFill>
                <a:srgbClr val="002E6D"/>
              </a:solidFill>
              <a:latin typeface="Arial"/>
              <a:cs typeface="Arial" charset="0"/>
            </a:endParaRPr>
          </a:p>
        </p:txBody>
      </p:sp>
      <p:sp>
        <p:nvSpPr>
          <p:cNvPr id="16" name="Oval 15"/>
          <p:cNvSpPr/>
          <p:nvPr/>
        </p:nvSpPr>
        <p:spPr>
          <a:xfrm>
            <a:off x="7471033" y="2446575"/>
            <a:ext cx="2031554" cy="20315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9281" y="389965"/>
            <a:ext cx="10924775" cy="885948"/>
          </a:xfrm>
        </p:spPr>
        <p:txBody>
          <a:bodyPr>
            <a:normAutofit fontScale="90000"/>
          </a:bodyPr>
          <a:lstStyle/>
          <a:p>
            <a:r>
              <a:rPr lang="en-US"/>
              <a:t>Professional Membership Association – serving both individuals and organizations</a:t>
            </a:r>
          </a:p>
        </p:txBody>
      </p:sp>
      <p:sp>
        <p:nvSpPr>
          <p:cNvPr id="3" name="TextBox 2"/>
          <p:cNvSpPr txBox="1"/>
          <p:nvPr/>
        </p:nvSpPr>
        <p:spPr>
          <a:xfrm>
            <a:off x="1142568" y="4896405"/>
            <a:ext cx="1990815" cy="707886"/>
          </a:xfrm>
          <a:prstGeom prst="rect">
            <a:avLst/>
          </a:prstGeom>
          <a:noFill/>
        </p:spPr>
        <p:txBody>
          <a:bodyPr wrap="square" lIns="91440" tIns="45720" rIns="91440" bIns="45720" rtlCol="0" anchor="t">
            <a:spAutoFit/>
          </a:bodyPr>
          <a:lstStyle/>
          <a:p>
            <a:pPr algn="ctr">
              <a:lnSpc>
                <a:spcPts val="1580"/>
              </a:lnSpc>
            </a:pPr>
            <a:r>
              <a:rPr lang="en-US" sz="1600" b="1" dirty="0">
                <a:latin typeface="Arial"/>
                <a:ea typeface="Arial" charset="0"/>
                <a:cs typeface="Arial"/>
              </a:rPr>
              <a:t> MEMBER COUNT AS OF OCTOBER 2025</a:t>
            </a:r>
            <a:endParaRPr lang="en-US" sz="1600" b="1" dirty="0">
              <a:latin typeface="Arial"/>
              <a:cs typeface="Arial"/>
            </a:endParaRPr>
          </a:p>
        </p:txBody>
      </p:sp>
      <p:sp>
        <p:nvSpPr>
          <p:cNvPr id="6" name="TextBox 5"/>
          <p:cNvSpPr txBox="1"/>
          <p:nvPr/>
        </p:nvSpPr>
        <p:spPr>
          <a:xfrm>
            <a:off x="7965596" y="4891835"/>
            <a:ext cx="2803835" cy="707886"/>
          </a:xfrm>
          <a:prstGeom prst="rect">
            <a:avLst/>
          </a:prstGeom>
          <a:noFill/>
        </p:spPr>
        <p:txBody>
          <a:bodyPr wrap="square" lIns="91440" tIns="45720" rIns="91440" bIns="45720" rtlCol="0" anchor="t">
            <a:spAutoFit/>
          </a:bodyPr>
          <a:lstStyle/>
          <a:p>
            <a:pPr algn="ctr">
              <a:lnSpc>
                <a:spcPts val="1580"/>
              </a:lnSpc>
            </a:pPr>
            <a:r>
              <a:rPr lang="en-US" sz="1600" b="1" dirty="0">
                <a:latin typeface="Arial"/>
                <a:ea typeface="Arial" charset="0"/>
                <a:cs typeface="Arial"/>
              </a:rPr>
              <a:t>MEMBERSHIP GROWTH FROM JUNE 2020 TO MARCH 2025</a:t>
            </a:r>
          </a:p>
        </p:txBody>
      </p:sp>
      <p:sp>
        <p:nvSpPr>
          <p:cNvPr id="4" name="TextBox 3">
            <a:extLst>
              <a:ext uri="{FF2B5EF4-FFF2-40B4-BE49-F238E27FC236}">
                <a16:creationId xmlns:a16="http://schemas.microsoft.com/office/drawing/2014/main" id="{9DDF4387-D114-E6BC-EEFF-CE037962FA8A}"/>
              </a:ext>
            </a:extLst>
          </p:cNvPr>
          <p:cNvSpPr txBox="1"/>
          <p:nvPr/>
        </p:nvSpPr>
        <p:spPr>
          <a:xfrm>
            <a:off x="10100202" y="2641600"/>
            <a:ext cx="736600" cy="923330"/>
          </a:xfrm>
          <a:prstGeom prst="rect">
            <a:avLst/>
          </a:prstGeom>
          <a:noFill/>
        </p:spPr>
        <p:txBody>
          <a:bodyPr wrap="square" rtlCol="0">
            <a:spAutoFit/>
          </a:bodyPr>
          <a:lstStyle/>
          <a:p>
            <a:r>
              <a:rPr lang="en-US" sz="5400" b="1" spc="-1600">
                <a:solidFill>
                  <a:srgbClr val="002E6D"/>
                </a:solidFill>
                <a:latin typeface="Arial"/>
                <a:ea typeface="Arial" charset="0"/>
                <a:cs typeface="Arial"/>
              </a:rPr>
              <a:t>%</a:t>
            </a:r>
            <a:endParaRPr lang="en-US" sz="1000" b="1"/>
          </a:p>
        </p:txBody>
      </p:sp>
      <p:sp>
        <p:nvSpPr>
          <p:cNvPr id="7" name="TextBox 6">
            <a:extLst>
              <a:ext uri="{FF2B5EF4-FFF2-40B4-BE49-F238E27FC236}">
                <a16:creationId xmlns:a16="http://schemas.microsoft.com/office/drawing/2014/main" id="{924FE305-301C-111A-E771-A4AEC9DA71F8}"/>
              </a:ext>
            </a:extLst>
          </p:cNvPr>
          <p:cNvSpPr txBox="1"/>
          <p:nvPr/>
        </p:nvSpPr>
        <p:spPr>
          <a:xfrm>
            <a:off x="6645802" y="2641600"/>
            <a:ext cx="736600" cy="923330"/>
          </a:xfrm>
          <a:prstGeom prst="rect">
            <a:avLst/>
          </a:prstGeom>
          <a:noFill/>
        </p:spPr>
        <p:txBody>
          <a:bodyPr wrap="square" rtlCol="0">
            <a:spAutoFit/>
          </a:bodyPr>
          <a:lstStyle/>
          <a:p>
            <a:r>
              <a:rPr lang="en-US" sz="5400" b="1" spc="-1600">
                <a:solidFill>
                  <a:srgbClr val="002E6D"/>
                </a:solidFill>
                <a:latin typeface="Arial"/>
                <a:ea typeface="Arial" charset="0"/>
                <a:cs typeface="Arial"/>
              </a:rPr>
              <a:t>%</a:t>
            </a:r>
            <a:endParaRPr lang="en-US" sz="1000" b="1"/>
          </a:p>
        </p:txBody>
      </p:sp>
      <p:sp>
        <p:nvSpPr>
          <p:cNvPr id="17" name="TextBox 16"/>
          <p:cNvSpPr txBox="1"/>
          <p:nvPr/>
        </p:nvSpPr>
        <p:spPr>
          <a:xfrm>
            <a:off x="471621" y="2793217"/>
            <a:ext cx="4269918" cy="1293394"/>
          </a:xfrm>
          <a:prstGeom prst="rect">
            <a:avLst/>
          </a:prstGeom>
          <a:noFill/>
          <a:effectLst>
            <a:reflection blurRad="6350" stA="52000" endA="300" endPos="54707" dir="5400000" sy="-100000" algn="bl" rotWithShape="0"/>
          </a:effectLst>
        </p:spPr>
        <p:txBody>
          <a:bodyPr wrap="square" lIns="0" tIns="0" rIns="0" bIns="0" rtlCol="0" anchor="t">
            <a:noAutofit/>
          </a:bodyPr>
          <a:lstStyle/>
          <a:p>
            <a:r>
              <a:rPr lang="en-US" sz="8800" b="1" kern="0" spc="-500" dirty="0">
                <a:solidFill>
                  <a:srgbClr val="002E6D"/>
                </a:solidFill>
                <a:latin typeface="Arial"/>
                <a:ea typeface="Arial" charset="0"/>
                <a:cs typeface="Arial"/>
              </a:rPr>
              <a:t>140,000</a:t>
            </a:r>
            <a:r>
              <a:rPr lang="en-US" sz="8800" kern="0" spc="-500" dirty="0">
                <a:solidFill>
                  <a:srgbClr val="002E6D"/>
                </a:solidFill>
                <a:latin typeface="Arial"/>
                <a:ea typeface="Arial" charset="0"/>
                <a:cs typeface="Arial"/>
              </a:rPr>
              <a:t>+</a:t>
            </a:r>
            <a:endParaRPr lang="en-US" sz="8800" kern="0" spc="-500" dirty="0">
              <a:latin typeface="Arial"/>
              <a:cs typeface="Arial"/>
            </a:endParaRPr>
          </a:p>
        </p:txBody>
      </p:sp>
      <p:sp>
        <p:nvSpPr>
          <p:cNvPr id="22" name="TextBox 21">
            <a:extLst>
              <a:ext uri="{FF2B5EF4-FFF2-40B4-BE49-F238E27FC236}">
                <a16:creationId xmlns:a16="http://schemas.microsoft.com/office/drawing/2014/main" id="{31D0391F-3E47-4AED-B40E-31CFB66FFF66}"/>
              </a:ext>
            </a:extLst>
          </p:cNvPr>
          <p:cNvSpPr txBox="1"/>
          <p:nvPr/>
        </p:nvSpPr>
        <p:spPr>
          <a:xfrm>
            <a:off x="6873419" y="2340369"/>
            <a:ext cx="4173946" cy="1640035"/>
          </a:xfrm>
          <a:prstGeom prst="rect">
            <a:avLst/>
          </a:prstGeom>
          <a:noFill/>
          <a:effectLst>
            <a:reflection blurRad="6350" stA="52000" endPos="56000" dir="5400000" sy="-100000" algn="bl" rotWithShape="0"/>
          </a:effectLst>
        </p:spPr>
        <p:txBody>
          <a:bodyPr wrap="square" lIns="0" tIns="0" rIns="0" bIns="0" rtlCol="0" anchor="t">
            <a:noAutofit/>
          </a:bodyPr>
          <a:lstStyle/>
          <a:p>
            <a:pPr algn="ctr"/>
            <a:r>
              <a:rPr lang="en-US" sz="12500" b="1" spc="-1000" dirty="0">
                <a:solidFill>
                  <a:srgbClr val="002E6D"/>
                </a:solidFill>
                <a:latin typeface="Arial"/>
                <a:cs typeface="Arial"/>
              </a:rPr>
              <a:t>146</a:t>
            </a:r>
            <a:endParaRPr lang="en-US" sz="12500" b="1" spc="-1000" dirty="0">
              <a:solidFill>
                <a:srgbClr val="002E6D"/>
              </a:solidFill>
              <a:latin typeface="Arial"/>
              <a:cs typeface="Arial" charset="0"/>
            </a:endParaRPr>
          </a:p>
        </p:txBody>
      </p:sp>
      <p:sp>
        <p:nvSpPr>
          <p:cNvPr id="5" name="TextBox 4"/>
          <p:cNvSpPr txBox="1"/>
          <p:nvPr/>
        </p:nvSpPr>
        <p:spPr>
          <a:xfrm>
            <a:off x="4836568" y="4896405"/>
            <a:ext cx="2178914" cy="913070"/>
          </a:xfrm>
          <a:prstGeom prst="rect">
            <a:avLst/>
          </a:prstGeom>
          <a:noFill/>
        </p:spPr>
        <p:txBody>
          <a:bodyPr wrap="square" lIns="91440" tIns="45720" rIns="91440" bIns="45720" rtlCol="0" anchor="t">
            <a:spAutoFit/>
          </a:bodyPr>
          <a:lstStyle/>
          <a:p>
            <a:pPr algn="ctr">
              <a:lnSpc>
                <a:spcPts val="1580"/>
              </a:lnSpc>
            </a:pPr>
            <a:r>
              <a:rPr lang="en-US" sz="1600" b="1" dirty="0">
                <a:latin typeface="Arial"/>
                <a:ea typeface="Arial" charset="0"/>
                <a:cs typeface="Arial"/>
              </a:rPr>
              <a:t>ENTERPRISE MEMBERSHIP RETENTION RATE AS OF MARCH 2025</a:t>
            </a:r>
            <a:endParaRPr lang="en-US" sz="1600" b="1" dirty="0">
              <a:latin typeface="Arial"/>
              <a:ea typeface="Arial" charset="0"/>
              <a:cs typeface="Arial" charset="0"/>
            </a:endParaRPr>
          </a:p>
        </p:txBody>
      </p:sp>
    </p:spTree>
    <p:extLst>
      <p:ext uri="{BB962C8B-B14F-4D97-AF65-F5344CB8AC3E}">
        <p14:creationId xmlns:p14="http://schemas.microsoft.com/office/powerpoint/2010/main" val="1873360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Organizational Membership</a:t>
            </a:r>
          </a:p>
        </p:txBody>
      </p:sp>
      <p:sp>
        <p:nvSpPr>
          <p:cNvPr id="3" name="Subtitle 2"/>
          <p:cNvSpPr>
            <a:spLocks noGrp="1"/>
          </p:cNvSpPr>
          <p:nvPr>
            <p:ph type="subTitle" idx="1"/>
          </p:nvPr>
        </p:nvSpPr>
        <p:spPr>
          <a:xfrm>
            <a:off x="311035" y="1573371"/>
            <a:ext cx="7713344" cy="4584542"/>
          </a:xfrm>
        </p:spPr>
        <p:txBody>
          <a:bodyPr vert="horz" lIns="91440" tIns="45720" rIns="91440" bIns="45720" rtlCol="0" anchor="t">
            <a:normAutofit/>
          </a:bodyPr>
          <a:lstStyle/>
          <a:p>
            <a:pPr marL="342900" indent="-342900">
              <a:buFont typeface="Arial" panose="020B0604020202020204" pitchFamily="34" charset="0"/>
              <a:buChar char="•"/>
            </a:pPr>
            <a:r>
              <a:rPr lang="en-US">
                <a:latin typeface="Arial"/>
                <a:cs typeface="Arial"/>
              </a:rPr>
              <a:t>Organizations can offer HFMA benefits and resources to all employees - administrative </a:t>
            </a:r>
            <a:br>
              <a:rPr lang="en-US">
                <a:latin typeface="Arial"/>
                <a:cs typeface="Arial"/>
              </a:rPr>
            </a:br>
            <a:r>
              <a:rPr lang="en-US">
                <a:latin typeface="Arial"/>
                <a:cs typeface="Arial"/>
              </a:rPr>
              <a:t>and clinical.</a:t>
            </a:r>
          </a:p>
          <a:p>
            <a:pPr marL="342900" indent="-342900">
              <a:buFont typeface="Arial" panose="020B0604020202020204" pitchFamily="34" charset="0"/>
              <a:buChar char="•"/>
            </a:pPr>
            <a:r>
              <a:rPr lang="en-US">
                <a:latin typeface="Arial"/>
                <a:cs typeface="Arial"/>
              </a:rPr>
              <a:t>Cost effective means for providing teams with relevant healthcare finance training and tools.</a:t>
            </a:r>
          </a:p>
          <a:p>
            <a:pPr marL="342900" indent="-342900">
              <a:buFont typeface="Arial" panose="020B0604020202020204" pitchFamily="34" charset="0"/>
              <a:buChar char="•"/>
            </a:pPr>
            <a:r>
              <a:rPr lang="en-US">
                <a:latin typeface="Arial"/>
                <a:cs typeface="Arial"/>
              </a:rPr>
              <a:t>Build staff competencies, knowledge and engagement.</a:t>
            </a:r>
          </a:p>
          <a:p>
            <a:pPr marL="342900" indent="-342900">
              <a:buFont typeface="Arial" panose="020B0604020202020204" pitchFamily="34" charset="0"/>
              <a:buChar char="•"/>
            </a:pPr>
            <a:r>
              <a:rPr lang="en-US">
                <a:latin typeface="Arial"/>
                <a:cs typeface="Arial"/>
              </a:rPr>
              <a:t>Drive organizational performance.</a:t>
            </a:r>
          </a:p>
          <a:p>
            <a:pPr marL="342900" indent="-342900">
              <a:buFont typeface="Arial" panose="020B0604020202020204" pitchFamily="34" charset="0"/>
              <a:buChar char="•"/>
            </a:pPr>
            <a:r>
              <a:rPr lang="en-US">
                <a:latin typeface="Arial"/>
                <a:cs typeface="Arial"/>
              </a:rPr>
              <a:t>Options for all sizes of provider </a:t>
            </a:r>
            <a:br>
              <a:rPr lang="en-US">
                <a:latin typeface="Arial"/>
                <a:cs typeface="Arial"/>
              </a:rPr>
            </a:br>
            <a:r>
              <a:rPr lang="en-US">
                <a:latin typeface="Arial"/>
                <a:cs typeface="Arial"/>
              </a:rPr>
              <a:t>and business partner organizations.</a:t>
            </a:r>
          </a:p>
          <a:p>
            <a:endParaRPr lang="en-US">
              <a:latin typeface="Arial"/>
              <a:cs typeface="Arial"/>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22341" y="2019597"/>
            <a:ext cx="2974703" cy="2472367"/>
          </a:xfrm>
          <a:prstGeom prst="rect">
            <a:avLst/>
          </a:prstGeom>
        </p:spPr>
      </p:pic>
      <p:sp>
        <p:nvSpPr>
          <p:cNvPr id="9" name="TextBox 8"/>
          <p:cNvSpPr txBox="1"/>
          <p:nvPr/>
        </p:nvSpPr>
        <p:spPr>
          <a:xfrm>
            <a:off x="1977" y="5755705"/>
            <a:ext cx="12194830" cy="461665"/>
          </a:xfrm>
          <a:prstGeom prst="rect">
            <a:avLst/>
          </a:prstGeom>
          <a:noFill/>
        </p:spPr>
        <p:txBody>
          <a:bodyPr wrap="square" rtlCol="0" anchor="t">
            <a:spAutoFit/>
          </a:bodyPr>
          <a:lstStyle/>
          <a:p>
            <a:pPr algn="ctr"/>
            <a:r>
              <a:rPr lang="en-US" sz="2400" b="1">
                <a:solidFill>
                  <a:srgbClr val="119CD9"/>
                </a:solidFill>
                <a:latin typeface="Arial"/>
                <a:ea typeface="Arial" charset="0"/>
                <a:cs typeface="Arial"/>
              </a:rPr>
              <a:t>hfma.org/enterprise</a:t>
            </a:r>
          </a:p>
        </p:txBody>
      </p:sp>
    </p:spTree>
    <p:extLst>
      <p:ext uri="{BB962C8B-B14F-4D97-AF65-F5344CB8AC3E}">
        <p14:creationId xmlns:p14="http://schemas.microsoft.com/office/powerpoint/2010/main" val="420795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Member Career Stage</a:t>
            </a:r>
          </a:p>
        </p:txBody>
      </p:sp>
      <p:sp>
        <p:nvSpPr>
          <p:cNvPr id="6" name="Subtitle 2">
            <a:extLst>
              <a:ext uri="{FF2B5EF4-FFF2-40B4-BE49-F238E27FC236}">
                <a16:creationId xmlns:a16="http://schemas.microsoft.com/office/drawing/2014/main" id="{ED4C29A7-1FA2-4E6C-A47E-B30B73779B69}"/>
              </a:ext>
            </a:extLst>
          </p:cNvPr>
          <p:cNvSpPr txBox="1">
            <a:spLocks/>
          </p:cNvSpPr>
          <p:nvPr/>
        </p:nvSpPr>
        <p:spPr>
          <a:xfrm>
            <a:off x="5145809" y="5966385"/>
            <a:ext cx="1790559" cy="36337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1400" i="1" dirty="0">
                <a:latin typeface="arial"/>
                <a:cs typeface="arial"/>
              </a:rPr>
              <a:t>As of April 2025</a:t>
            </a:r>
          </a:p>
        </p:txBody>
      </p:sp>
      <p:grpSp>
        <p:nvGrpSpPr>
          <p:cNvPr id="3" name="Group 2">
            <a:extLst>
              <a:ext uri="{FF2B5EF4-FFF2-40B4-BE49-F238E27FC236}">
                <a16:creationId xmlns:a16="http://schemas.microsoft.com/office/drawing/2014/main" id="{ADF28EF4-8394-72B0-577E-0BF519149B9E}"/>
              </a:ext>
            </a:extLst>
          </p:cNvPr>
          <p:cNvGrpSpPr/>
          <p:nvPr/>
        </p:nvGrpSpPr>
        <p:grpSpPr>
          <a:xfrm>
            <a:off x="2071605" y="1196659"/>
            <a:ext cx="8903541" cy="4464681"/>
            <a:chOff x="2071605" y="1414670"/>
            <a:chExt cx="8903541" cy="4464681"/>
          </a:xfrm>
        </p:grpSpPr>
        <p:sp>
          <p:nvSpPr>
            <p:cNvPr id="8" name="TextBox 7">
              <a:extLst>
                <a:ext uri="{FF2B5EF4-FFF2-40B4-BE49-F238E27FC236}">
                  <a16:creationId xmlns:a16="http://schemas.microsoft.com/office/drawing/2014/main" id="{3EBA9BFD-0193-8C40-ACD9-0868D8ED43F6}"/>
                </a:ext>
              </a:extLst>
            </p:cNvPr>
            <p:cNvSpPr txBox="1"/>
            <p:nvPr/>
          </p:nvSpPr>
          <p:spPr>
            <a:xfrm>
              <a:off x="6539258" y="5051987"/>
              <a:ext cx="4435888" cy="432630"/>
            </a:xfrm>
            <a:prstGeom prst="rect">
              <a:avLst/>
            </a:prstGeom>
            <a:noFill/>
          </p:spPr>
          <p:txBody>
            <a:bodyPr wrap="square" lIns="0" tIns="0" rIns="0" bIns="0" rtlCol="0" anchor="ctr">
              <a:noAutofit/>
            </a:bodyPr>
            <a:lstStyle/>
            <a:p>
              <a:pPr>
                <a:spcAft>
                  <a:spcPts val="1200"/>
                </a:spcAft>
              </a:pPr>
              <a:r>
                <a:rPr lang="en-US" sz="2000" spc="-30" dirty="0">
                  <a:latin typeface="Arial Black" panose="020B0A04020102020204" pitchFamily="34" charset="0"/>
                </a:rPr>
                <a:t>PROFESSIONAL LEVEL</a:t>
              </a:r>
              <a:endParaRPr lang="en-US" sz="2000" spc="-30" dirty="0"/>
            </a:p>
          </p:txBody>
        </p:sp>
        <p:sp>
          <p:nvSpPr>
            <p:cNvPr id="9" name="Oval 8">
              <a:extLst>
                <a:ext uri="{FF2B5EF4-FFF2-40B4-BE49-F238E27FC236}">
                  <a16:creationId xmlns:a16="http://schemas.microsoft.com/office/drawing/2014/main" id="{E67C7CCD-BC23-2E44-A925-492AB00A6683}"/>
                </a:ext>
              </a:extLst>
            </p:cNvPr>
            <p:cNvSpPr/>
            <p:nvPr/>
          </p:nvSpPr>
          <p:spPr>
            <a:xfrm>
              <a:off x="2334850" y="5132402"/>
              <a:ext cx="274320" cy="274320"/>
            </a:xfrm>
            <a:prstGeom prst="ellipse">
              <a:avLst/>
            </a:prstGeom>
            <a:solidFill>
              <a:srgbClr val="002E6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485E3A0-572F-D245-8DE1-241ACBF3CDF0}"/>
                </a:ext>
              </a:extLst>
            </p:cNvPr>
            <p:cNvSpPr txBox="1"/>
            <p:nvPr/>
          </p:nvSpPr>
          <p:spPr>
            <a:xfrm>
              <a:off x="2766187" y="5426778"/>
              <a:ext cx="4493038" cy="432630"/>
            </a:xfrm>
            <a:prstGeom prst="rect">
              <a:avLst/>
            </a:prstGeom>
            <a:noFill/>
          </p:spPr>
          <p:txBody>
            <a:bodyPr wrap="square" lIns="0" tIns="0" rIns="0" bIns="0" rtlCol="0" anchor="ctr">
              <a:noAutofit/>
            </a:bodyPr>
            <a:lstStyle/>
            <a:p>
              <a:pPr>
                <a:spcAft>
                  <a:spcPts val="1200"/>
                </a:spcAft>
              </a:pPr>
              <a:r>
                <a:rPr lang="en-US" sz="2000" spc="-30" dirty="0">
                  <a:latin typeface="Arial Black" panose="020B0A04020102020204" pitchFamily="34" charset="0"/>
                </a:rPr>
                <a:t>DIRECTOR/MID LEVEL</a:t>
              </a:r>
              <a:endParaRPr lang="en-US" sz="2000" spc="-30" dirty="0"/>
            </a:p>
          </p:txBody>
        </p:sp>
        <p:sp>
          <p:nvSpPr>
            <p:cNvPr id="11" name="Oval 10">
              <a:extLst>
                <a:ext uri="{FF2B5EF4-FFF2-40B4-BE49-F238E27FC236}">
                  <a16:creationId xmlns:a16="http://schemas.microsoft.com/office/drawing/2014/main" id="{45D933F7-AA4D-C94B-AE97-264279029564}"/>
                </a:ext>
              </a:extLst>
            </p:cNvPr>
            <p:cNvSpPr/>
            <p:nvPr/>
          </p:nvSpPr>
          <p:spPr>
            <a:xfrm>
              <a:off x="2334850" y="5516125"/>
              <a:ext cx="274320" cy="274320"/>
            </a:xfrm>
            <a:prstGeom prst="ellipse">
              <a:avLst/>
            </a:prstGeom>
            <a:solidFill>
              <a:srgbClr val="6976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5FE156A-F44E-C540-A4C7-74867D9E6D4C}"/>
                </a:ext>
              </a:extLst>
            </p:cNvPr>
            <p:cNvSpPr txBox="1"/>
            <p:nvPr/>
          </p:nvSpPr>
          <p:spPr>
            <a:xfrm>
              <a:off x="2766187" y="5053247"/>
              <a:ext cx="3462356" cy="432630"/>
            </a:xfrm>
            <a:prstGeom prst="rect">
              <a:avLst/>
            </a:prstGeom>
            <a:noFill/>
          </p:spPr>
          <p:txBody>
            <a:bodyPr wrap="square" lIns="0" tIns="0" rIns="0" bIns="0" rtlCol="0" anchor="ctr">
              <a:noAutofit/>
            </a:bodyPr>
            <a:lstStyle/>
            <a:p>
              <a:pPr>
                <a:spcAft>
                  <a:spcPts val="1200"/>
                </a:spcAft>
              </a:pPr>
              <a:r>
                <a:rPr lang="en-US" sz="2000" spc="-30" dirty="0">
                  <a:latin typeface="Arial Black" panose="020B0A04020102020204" pitchFamily="34" charset="0"/>
                </a:rPr>
                <a:t>EXECUTIVE LEVEL</a:t>
              </a:r>
              <a:endParaRPr lang="en-US" sz="2000" spc="-30" dirty="0"/>
            </a:p>
          </p:txBody>
        </p:sp>
        <p:sp>
          <p:nvSpPr>
            <p:cNvPr id="13" name="Oval 12">
              <a:extLst>
                <a:ext uri="{FF2B5EF4-FFF2-40B4-BE49-F238E27FC236}">
                  <a16:creationId xmlns:a16="http://schemas.microsoft.com/office/drawing/2014/main" id="{EA0454B1-1DD0-0647-B5CB-F80B7AF5A377}"/>
                </a:ext>
              </a:extLst>
            </p:cNvPr>
            <p:cNvSpPr/>
            <p:nvPr/>
          </p:nvSpPr>
          <p:spPr>
            <a:xfrm>
              <a:off x="6107921" y="5138301"/>
              <a:ext cx="274320" cy="274320"/>
            </a:xfrm>
            <a:prstGeom prst="ellipse">
              <a:avLst/>
            </a:prstGeom>
            <a:solidFill>
              <a:srgbClr val="119C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211CD69-0A81-C04F-8818-F6E69F7EF607}"/>
                </a:ext>
              </a:extLst>
            </p:cNvPr>
            <p:cNvSpPr txBox="1"/>
            <p:nvPr/>
          </p:nvSpPr>
          <p:spPr>
            <a:xfrm>
              <a:off x="6539258" y="5446721"/>
              <a:ext cx="3462356" cy="432630"/>
            </a:xfrm>
            <a:prstGeom prst="rect">
              <a:avLst/>
            </a:prstGeom>
            <a:noFill/>
          </p:spPr>
          <p:txBody>
            <a:bodyPr wrap="square" lIns="0" tIns="0" rIns="0" bIns="0" rtlCol="0" anchor="ctr">
              <a:noAutofit/>
            </a:bodyPr>
            <a:lstStyle/>
            <a:p>
              <a:pPr>
                <a:spcAft>
                  <a:spcPts val="1200"/>
                </a:spcAft>
              </a:pPr>
              <a:r>
                <a:rPr lang="en-US" sz="2000" spc="-30" dirty="0">
                  <a:latin typeface="Arial Black" panose="020B0A04020102020204" pitchFamily="34" charset="0"/>
                </a:rPr>
                <a:t>OTHER</a:t>
              </a:r>
              <a:endParaRPr lang="en-US" sz="2000" spc="-30" dirty="0"/>
            </a:p>
          </p:txBody>
        </p:sp>
        <p:sp>
          <p:nvSpPr>
            <p:cNvPr id="15" name="Oval 14">
              <a:extLst>
                <a:ext uri="{FF2B5EF4-FFF2-40B4-BE49-F238E27FC236}">
                  <a16:creationId xmlns:a16="http://schemas.microsoft.com/office/drawing/2014/main" id="{0AB04DA3-5E27-AD41-B1A8-02CCC1708218}"/>
                </a:ext>
              </a:extLst>
            </p:cNvPr>
            <p:cNvSpPr/>
            <p:nvPr/>
          </p:nvSpPr>
          <p:spPr>
            <a:xfrm>
              <a:off x="6117969" y="5530189"/>
              <a:ext cx="274320" cy="274320"/>
            </a:xfrm>
            <a:prstGeom prst="ellipse">
              <a:avLst/>
            </a:prstGeom>
            <a:solidFill>
              <a:srgbClr val="00829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hart 15">
              <a:extLst>
                <a:ext uri="{FF2B5EF4-FFF2-40B4-BE49-F238E27FC236}">
                  <a16:creationId xmlns:a16="http://schemas.microsoft.com/office/drawing/2014/main" id="{973B9F34-E7EE-D24A-B847-62AE7387027A}"/>
                </a:ext>
              </a:extLst>
            </p:cNvPr>
            <p:cNvGraphicFramePr/>
            <p:nvPr>
              <p:extLst>
                <p:ext uri="{D42A27DB-BD31-4B8C-83A1-F6EECF244321}">
                  <p14:modId xmlns:p14="http://schemas.microsoft.com/office/powerpoint/2010/main" val="2640540262"/>
                </p:ext>
              </p:extLst>
            </p:nvPr>
          </p:nvGraphicFramePr>
          <p:xfrm>
            <a:off x="3767451" y="1414670"/>
            <a:ext cx="3808363" cy="3617374"/>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E0F32AF3-56B6-C747-B5BD-D32F52753CAF}"/>
                </a:ext>
              </a:extLst>
            </p:cNvPr>
            <p:cNvSpPr txBox="1"/>
            <p:nvPr/>
          </p:nvSpPr>
          <p:spPr>
            <a:xfrm>
              <a:off x="7471965" y="2881048"/>
              <a:ext cx="1726899" cy="830997"/>
            </a:xfrm>
            <a:prstGeom prst="rect">
              <a:avLst/>
            </a:prstGeom>
            <a:noFill/>
          </p:spPr>
          <p:txBody>
            <a:bodyPr wrap="square" lIns="91440" tIns="45720" rIns="91440" bIns="45720" rtlCol="0" anchor="t">
              <a:spAutoFit/>
            </a:bodyPr>
            <a:lstStyle/>
            <a:p>
              <a:pPr algn="ctr"/>
              <a:r>
                <a:rPr lang="en-US" sz="4800" b="1" spc="-400" dirty="0">
                  <a:solidFill>
                    <a:srgbClr val="119CD9"/>
                  </a:solidFill>
                  <a:latin typeface="Arial"/>
                  <a:ea typeface="Arial" charset="0"/>
                  <a:cs typeface="Arial"/>
                </a:rPr>
                <a:t>54.9%</a:t>
              </a:r>
              <a:endParaRPr lang="en-US" sz="4800" b="1" spc="-400" dirty="0">
                <a:solidFill>
                  <a:srgbClr val="119CD9"/>
                </a:solidFill>
                <a:latin typeface="Arial"/>
                <a:cs typeface="Arial" charset="0"/>
              </a:endParaRPr>
            </a:p>
          </p:txBody>
        </p:sp>
        <p:sp>
          <p:nvSpPr>
            <p:cNvPr id="18" name="TextBox 17">
              <a:extLst>
                <a:ext uri="{FF2B5EF4-FFF2-40B4-BE49-F238E27FC236}">
                  <a16:creationId xmlns:a16="http://schemas.microsoft.com/office/drawing/2014/main" id="{D694B081-076F-3645-8428-7F74AAB7A20D}"/>
                </a:ext>
              </a:extLst>
            </p:cNvPr>
            <p:cNvSpPr txBox="1"/>
            <p:nvPr/>
          </p:nvSpPr>
          <p:spPr>
            <a:xfrm>
              <a:off x="2472010" y="4078858"/>
              <a:ext cx="1868843" cy="830997"/>
            </a:xfrm>
            <a:prstGeom prst="rect">
              <a:avLst/>
            </a:prstGeom>
            <a:noFill/>
          </p:spPr>
          <p:txBody>
            <a:bodyPr wrap="square" lIns="91440" tIns="45720" rIns="91440" bIns="45720" rtlCol="0" anchor="t">
              <a:spAutoFit/>
            </a:bodyPr>
            <a:lstStyle/>
            <a:p>
              <a:pPr algn="ctr"/>
              <a:r>
                <a:rPr lang="en-US" sz="4800" b="1" spc="-400" dirty="0">
                  <a:solidFill>
                    <a:srgbClr val="00829C"/>
                  </a:solidFill>
                  <a:latin typeface="Arial"/>
                  <a:ea typeface="Arial" charset="0"/>
                  <a:cs typeface="Arial"/>
                </a:rPr>
                <a:t>13.1%</a:t>
              </a:r>
              <a:endParaRPr lang="en-US" sz="4800" b="1" spc="-400" dirty="0">
                <a:solidFill>
                  <a:srgbClr val="00829C"/>
                </a:solidFill>
                <a:latin typeface="Arial"/>
                <a:cs typeface="Arial" charset="0"/>
              </a:endParaRPr>
            </a:p>
          </p:txBody>
        </p:sp>
        <p:sp>
          <p:nvSpPr>
            <p:cNvPr id="19" name="TextBox 18">
              <a:extLst>
                <a:ext uri="{FF2B5EF4-FFF2-40B4-BE49-F238E27FC236}">
                  <a16:creationId xmlns:a16="http://schemas.microsoft.com/office/drawing/2014/main" id="{3F0228D4-551E-6243-8FB7-D1C9A313D6CF}"/>
                </a:ext>
              </a:extLst>
            </p:cNvPr>
            <p:cNvSpPr txBox="1"/>
            <p:nvPr/>
          </p:nvSpPr>
          <p:spPr>
            <a:xfrm>
              <a:off x="2545849" y="1470973"/>
              <a:ext cx="1721163" cy="830997"/>
            </a:xfrm>
            <a:prstGeom prst="rect">
              <a:avLst/>
            </a:prstGeom>
            <a:noFill/>
          </p:spPr>
          <p:txBody>
            <a:bodyPr wrap="square" lIns="91440" tIns="45720" rIns="91440" bIns="45720" rtlCol="0" anchor="t">
              <a:spAutoFit/>
            </a:bodyPr>
            <a:lstStyle/>
            <a:p>
              <a:pPr algn="ctr"/>
              <a:r>
                <a:rPr lang="en-US" sz="4800" b="1" spc="-400" dirty="0">
                  <a:solidFill>
                    <a:srgbClr val="444545"/>
                  </a:solidFill>
                  <a:latin typeface="Arial"/>
                  <a:ea typeface="Arial" charset="0"/>
                  <a:cs typeface="Arial"/>
                </a:rPr>
                <a:t>24.1%</a:t>
              </a:r>
              <a:endParaRPr lang="en-US" sz="4800" b="1" spc="-400" dirty="0">
                <a:solidFill>
                  <a:srgbClr val="444545"/>
                </a:solidFill>
                <a:latin typeface="Arial"/>
                <a:cs typeface="Arial" charset="0"/>
              </a:endParaRPr>
            </a:p>
          </p:txBody>
        </p:sp>
        <p:sp>
          <p:nvSpPr>
            <p:cNvPr id="20" name="TextBox 19">
              <a:extLst>
                <a:ext uri="{FF2B5EF4-FFF2-40B4-BE49-F238E27FC236}">
                  <a16:creationId xmlns:a16="http://schemas.microsoft.com/office/drawing/2014/main" id="{CA8C3362-AB34-C440-9B93-AF65B2AA81E8}"/>
                </a:ext>
              </a:extLst>
            </p:cNvPr>
            <p:cNvSpPr txBox="1"/>
            <p:nvPr/>
          </p:nvSpPr>
          <p:spPr>
            <a:xfrm>
              <a:off x="2071605" y="2856666"/>
              <a:ext cx="1389163" cy="830997"/>
            </a:xfrm>
            <a:prstGeom prst="rect">
              <a:avLst/>
            </a:prstGeom>
            <a:noFill/>
          </p:spPr>
          <p:txBody>
            <a:bodyPr wrap="square" lIns="91440" tIns="45720" rIns="91440" bIns="45720" rtlCol="0" anchor="t">
              <a:spAutoFit/>
            </a:bodyPr>
            <a:lstStyle/>
            <a:p>
              <a:pPr algn="ctr"/>
              <a:r>
                <a:rPr lang="en-US" sz="4800" b="1" spc="-400" dirty="0">
                  <a:solidFill>
                    <a:srgbClr val="002E6D"/>
                  </a:solidFill>
                  <a:latin typeface="Arial"/>
                  <a:ea typeface="Arial" charset="0"/>
                  <a:cs typeface="Arial"/>
                </a:rPr>
                <a:t>7.9%</a:t>
              </a:r>
              <a:endParaRPr lang="en-US" sz="4800" b="1" spc="-400" dirty="0">
                <a:solidFill>
                  <a:srgbClr val="002E6D"/>
                </a:solidFill>
                <a:latin typeface="Arial"/>
                <a:cs typeface="Arial" charset="0"/>
              </a:endParaRPr>
            </a:p>
          </p:txBody>
        </p:sp>
      </p:grpSp>
    </p:spTree>
    <p:extLst>
      <p:ext uri="{BB962C8B-B14F-4D97-AF65-F5344CB8AC3E}">
        <p14:creationId xmlns:p14="http://schemas.microsoft.com/office/powerpoint/2010/main" val="2575263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DF28EF4-8394-72B0-577E-0BF519149B9E}"/>
              </a:ext>
            </a:extLst>
          </p:cNvPr>
          <p:cNvGrpSpPr/>
          <p:nvPr/>
        </p:nvGrpSpPr>
        <p:grpSpPr>
          <a:xfrm>
            <a:off x="481056" y="1275967"/>
            <a:ext cx="9925334" cy="5104781"/>
            <a:chOff x="2334850" y="1414835"/>
            <a:chExt cx="9930948" cy="5066249"/>
          </a:xfrm>
        </p:grpSpPr>
        <p:sp>
          <p:nvSpPr>
            <p:cNvPr id="9" name="Oval 8">
              <a:extLst>
                <a:ext uri="{FF2B5EF4-FFF2-40B4-BE49-F238E27FC236}">
                  <a16:creationId xmlns:a16="http://schemas.microsoft.com/office/drawing/2014/main" id="{E67C7CCD-BC23-2E44-A925-492AB00A6683}"/>
                </a:ext>
              </a:extLst>
            </p:cNvPr>
            <p:cNvSpPr/>
            <p:nvPr/>
          </p:nvSpPr>
          <p:spPr>
            <a:xfrm>
              <a:off x="6867249" y="2090752"/>
              <a:ext cx="274320" cy="274320"/>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485E3A0-572F-D245-8DE1-241ACBF3CDF0}"/>
                </a:ext>
              </a:extLst>
            </p:cNvPr>
            <p:cNvSpPr txBox="1"/>
            <p:nvPr/>
          </p:nvSpPr>
          <p:spPr>
            <a:xfrm>
              <a:off x="7277284" y="6048454"/>
              <a:ext cx="4493038" cy="432630"/>
            </a:xfrm>
            <a:prstGeom prst="rect">
              <a:avLst/>
            </a:prstGeom>
            <a:noFill/>
          </p:spPr>
          <p:txBody>
            <a:bodyPr wrap="square" lIns="0" tIns="0" rIns="0" bIns="0" rtlCol="0" anchor="ctr">
              <a:noAutofit/>
            </a:bodyPr>
            <a:lstStyle/>
            <a:p>
              <a:pPr>
                <a:spcAft>
                  <a:spcPts val="1200"/>
                </a:spcAft>
              </a:pPr>
              <a:r>
                <a:rPr lang="en-US" spc="-30" dirty="0">
                  <a:latin typeface="Arial Black" panose="020B0A04020102020204" pitchFamily="34" charset="0"/>
                </a:rPr>
                <a:t>OTHER RESPONSIBLITIES</a:t>
              </a:r>
              <a:endParaRPr lang="en-US" spc="-30" dirty="0"/>
            </a:p>
          </p:txBody>
        </p:sp>
        <p:sp>
          <p:nvSpPr>
            <p:cNvPr id="12" name="TextBox 11">
              <a:extLst>
                <a:ext uri="{FF2B5EF4-FFF2-40B4-BE49-F238E27FC236}">
                  <a16:creationId xmlns:a16="http://schemas.microsoft.com/office/drawing/2014/main" id="{35FE156A-F44E-C540-A4C7-74867D9E6D4C}"/>
                </a:ext>
              </a:extLst>
            </p:cNvPr>
            <p:cNvSpPr txBox="1"/>
            <p:nvPr/>
          </p:nvSpPr>
          <p:spPr>
            <a:xfrm>
              <a:off x="7264895" y="2030583"/>
              <a:ext cx="3462356" cy="432630"/>
            </a:xfrm>
            <a:prstGeom prst="rect">
              <a:avLst/>
            </a:prstGeom>
            <a:noFill/>
          </p:spPr>
          <p:txBody>
            <a:bodyPr wrap="square" lIns="0" tIns="0" rIns="0" bIns="0" rtlCol="0" anchor="ctr">
              <a:noAutofit/>
            </a:bodyPr>
            <a:lstStyle/>
            <a:p>
              <a:pPr>
                <a:spcAft>
                  <a:spcPts val="1200"/>
                </a:spcAft>
              </a:pPr>
              <a:r>
                <a:rPr lang="en-US" spc="-30" dirty="0">
                  <a:latin typeface="Arial Black" panose="020B0A04020102020204" pitchFamily="34" charset="0"/>
                </a:rPr>
                <a:t>REVENUE CYCLE</a:t>
              </a:r>
              <a:endParaRPr lang="en-US" spc="-30" dirty="0"/>
            </a:p>
          </p:txBody>
        </p:sp>
        <p:sp>
          <p:nvSpPr>
            <p:cNvPr id="14" name="TextBox 13">
              <a:extLst>
                <a:ext uri="{FF2B5EF4-FFF2-40B4-BE49-F238E27FC236}">
                  <a16:creationId xmlns:a16="http://schemas.microsoft.com/office/drawing/2014/main" id="{B211CD69-0A81-C04F-8818-F6E69F7EF607}"/>
                </a:ext>
              </a:extLst>
            </p:cNvPr>
            <p:cNvSpPr txBox="1"/>
            <p:nvPr/>
          </p:nvSpPr>
          <p:spPr>
            <a:xfrm>
              <a:off x="7259659" y="2843781"/>
              <a:ext cx="5006139" cy="406800"/>
            </a:xfrm>
            <a:prstGeom prst="rect">
              <a:avLst/>
            </a:prstGeom>
            <a:noFill/>
          </p:spPr>
          <p:txBody>
            <a:bodyPr wrap="square" lIns="0" tIns="0" rIns="0" bIns="0" rtlCol="0" anchor="ctr">
              <a:noAutofit/>
            </a:bodyPr>
            <a:lstStyle/>
            <a:p>
              <a:pPr>
                <a:spcAft>
                  <a:spcPts val="1200"/>
                </a:spcAft>
              </a:pPr>
              <a:r>
                <a:rPr lang="en-US" spc="-30" dirty="0">
                  <a:latin typeface="Arial Black"/>
                </a:rPr>
                <a:t>ADMINISTRATION AND OPERATIONS</a:t>
              </a:r>
              <a:endParaRPr lang="en-US" spc="-30" dirty="0"/>
            </a:p>
          </p:txBody>
        </p:sp>
        <p:sp>
          <p:nvSpPr>
            <p:cNvPr id="15" name="Oval 14">
              <a:extLst>
                <a:ext uri="{FF2B5EF4-FFF2-40B4-BE49-F238E27FC236}">
                  <a16:creationId xmlns:a16="http://schemas.microsoft.com/office/drawing/2014/main" id="{0AB04DA3-5E27-AD41-B1A8-02CCC1708218}"/>
                </a:ext>
              </a:extLst>
            </p:cNvPr>
            <p:cNvSpPr/>
            <p:nvPr/>
          </p:nvSpPr>
          <p:spPr>
            <a:xfrm>
              <a:off x="6889471" y="2913882"/>
              <a:ext cx="274320" cy="274320"/>
            </a:xfrm>
            <a:prstGeom prst="ellipse">
              <a:avLst/>
            </a:prstGeom>
            <a:solidFill>
              <a:srgbClr val="00829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hart 15">
              <a:extLst>
                <a:ext uri="{FF2B5EF4-FFF2-40B4-BE49-F238E27FC236}">
                  <a16:creationId xmlns:a16="http://schemas.microsoft.com/office/drawing/2014/main" id="{973B9F34-E7EE-D24A-B847-62AE7387027A}"/>
                </a:ext>
              </a:extLst>
            </p:cNvPr>
            <p:cNvGraphicFramePr/>
            <p:nvPr>
              <p:extLst>
                <p:ext uri="{D42A27DB-BD31-4B8C-83A1-F6EECF244321}">
                  <p14:modId xmlns:p14="http://schemas.microsoft.com/office/powerpoint/2010/main" val="3136207606"/>
                </p:ext>
              </p:extLst>
            </p:nvPr>
          </p:nvGraphicFramePr>
          <p:xfrm>
            <a:off x="2334850" y="1414835"/>
            <a:ext cx="3808363" cy="3617374"/>
          </p:xfrm>
          <a:graphic>
            <a:graphicData uri="http://schemas.openxmlformats.org/drawingml/2006/chart">
              <c:chart xmlns:c="http://schemas.openxmlformats.org/drawingml/2006/chart" xmlns:r="http://schemas.openxmlformats.org/officeDocument/2006/relationships" r:id="rId3"/>
            </a:graphicData>
          </a:graphic>
        </p:graphicFrame>
      </p:grpSp>
      <p:sp>
        <p:nvSpPr>
          <p:cNvPr id="2" name="Title 1"/>
          <p:cNvSpPr>
            <a:spLocks noGrp="1"/>
          </p:cNvSpPr>
          <p:nvPr>
            <p:ph type="ctrTitle"/>
          </p:nvPr>
        </p:nvSpPr>
        <p:spPr/>
        <p:txBody>
          <a:bodyPr/>
          <a:lstStyle/>
          <a:p>
            <a:r>
              <a:rPr lang="en-US">
                <a:latin typeface="arial"/>
                <a:cs typeface="arial"/>
              </a:rPr>
              <a:t>Primary Member Job Functions</a:t>
            </a:r>
          </a:p>
        </p:txBody>
      </p:sp>
      <p:sp>
        <p:nvSpPr>
          <p:cNvPr id="6" name="Subtitle 2">
            <a:extLst>
              <a:ext uri="{FF2B5EF4-FFF2-40B4-BE49-F238E27FC236}">
                <a16:creationId xmlns:a16="http://schemas.microsoft.com/office/drawing/2014/main" id="{ED4C29A7-1FA2-4E6C-A47E-B30B73779B69}"/>
              </a:ext>
            </a:extLst>
          </p:cNvPr>
          <p:cNvSpPr txBox="1">
            <a:spLocks/>
          </p:cNvSpPr>
          <p:nvPr/>
        </p:nvSpPr>
        <p:spPr>
          <a:xfrm>
            <a:off x="7665945" y="6494622"/>
            <a:ext cx="1790559" cy="36337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1400" i="1" dirty="0">
                <a:latin typeface="arial"/>
                <a:cs typeface="arial"/>
              </a:rPr>
              <a:t>As of April 2025</a:t>
            </a:r>
          </a:p>
        </p:txBody>
      </p:sp>
      <p:sp>
        <p:nvSpPr>
          <p:cNvPr id="7" name="TextBox 6">
            <a:extLst>
              <a:ext uri="{FF2B5EF4-FFF2-40B4-BE49-F238E27FC236}">
                <a16:creationId xmlns:a16="http://schemas.microsoft.com/office/drawing/2014/main" id="{498C4C69-41F6-CB31-3567-4BA7946A09D7}"/>
              </a:ext>
            </a:extLst>
          </p:cNvPr>
          <p:cNvSpPr txBox="1"/>
          <p:nvPr/>
        </p:nvSpPr>
        <p:spPr>
          <a:xfrm>
            <a:off x="5403081" y="3555615"/>
            <a:ext cx="6460597" cy="432630"/>
          </a:xfrm>
          <a:prstGeom prst="rect">
            <a:avLst/>
          </a:prstGeom>
          <a:noFill/>
        </p:spPr>
        <p:txBody>
          <a:bodyPr wrap="square" lIns="0" tIns="0" rIns="0" bIns="0" rtlCol="0" anchor="ctr">
            <a:noAutofit/>
          </a:bodyPr>
          <a:lstStyle/>
          <a:p>
            <a:pPr>
              <a:spcAft>
                <a:spcPts val="1200"/>
              </a:spcAft>
            </a:pPr>
            <a:r>
              <a:rPr lang="en-US" spc="-30" dirty="0">
                <a:latin typeface="Arial Black" panose="020B0A04020102020204" pitchFamily="34" charset="0"/>
              </a:rPr>
              <a:t>PAYER REIMBURSEMENT/REVENUE INTEGRITY</a:t>
            </a:r>
            <a:endParaRPr lang="en-US" spc="-30" dirty="0"/>
          </a:p>
        </p:txBody>
      </p:sp>
      <p:sp>
        <p:nvSpPr>
          <p:cNvPr id="21" name="TextBox 20">
            <a:extLst>
              <a:ext uri="{FF2B5EF4-FFF2-40B4-BE49-F238E27FC236}">
                <a16:creationId xmlns:a16="http://schemas.microsoft.com/office/drawing/2014/main" id="{9B8EEAE0-D06B-F8A7-D13E-366DA2B6DEA2}"/>
              </a:ext>
            </a:extLst>
          </p:cNvPr>
          <p:cNvSpPr txBox="1"/>
          <p:nvPr/>
        </p:nvSpPr>
        <p:spPr>
          <a:xfrm>
            <a:off x="5403081" y="4331444"/>
            <a:ext cx="5176494" cy="432630"/>
          </a:xfrm>
          <a:prstGeom prst="rect">
            <a:avLst/>
          </a:prstGeom>
          <a:noFill/>
        </p:spPr>
        <p:txBody>
          <a:bodyPr wrap="square" lIns="0" tIns="0" rIns="0" bIns="0" rtlCol="0" anchor="ctr">
            <a:noAutofit/>
          </a:bodyPr>
          <a:lstStyle/>
          <a:p>
            <a:pPr>
              <a:spcAft>
                <a:spcPts val="1200"/>
              </a:spcAft>
            </a:pPr>
            <a:r>
              <a:rPr lang="en-US" spc="-30" dirty="0">
                <a:latin typeface="Arial Black" panose="020B0A04020102020204" pitchFamily="34" charset="0"/>
              </a:rPr>
              <a:t>CLINICAL/PATIENT CARE</a:t>
            </a:r>
            <a:endParaRPr lang="en-US" spc="-30" dirty="0"/>
          </a:p>
        </p:txBody>
      </p:sp>
      <p:sp>
        <p:nvSpPr>
          <p:cNvPr id="22" name="Oval 21">
            <a:extLst>
              <a:ext uri="{FF2B5EF4-FFF2-40B4-BE49-F238E27FC236}">
                <a16:creationId xmlns:a16="http://schemas.microsoft.com/office/drawing/2014/main" id="{711627E0-154B-FFD4-157D-F8170DF5B188}"/>
              </a:ext>
            </a:extLst>
          </p:cNvPr>
          <p:cNvSpPr/>
          <p:nvPr/>
        </p:nvSpPr>
        <p:spPr>
          <a:xfrm>
            <a:off x="5030658" y="4377960"/>
            <a:ext cx="274320" cy="274320"/>
          </a:xfrm>
          <a:prstGeom prst="ellipse">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0BE6C90E-22F9-4881-7134-111F0C45F3BB}"/>
              </a:ext>
            </a:extLst>
          </p:cNvPr>
          <p:cNvSpPr/>
          <p:nvPr/>
        </p:nvSpPr>
        <p:spPr>
          <a:xfrm>
            <a:off x="5032947" y="3612135"/>
            <a:ext cx="274320" cy="274320"/>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BD4BBFB-A588-1E3E-99CD-D86D7E7571EE}"/>
              </a:ext>
            </a:extLst>
          </p:cNvPr>
          <p:cNvSpPr txBox="1"/>
          <p:nvPr/>
        </p:nvSpPr>
        <p:spPr>
          <a:xfrm>
            <a:off x="5406257" y="2317360"/>
            <a:ext cx="4435888" cy="432630"/>
          </a:xfrm>
          <a:prstGeom prst="rect">
            <a:avLst/>
          </a:prstGeom>
          <a:noFill/>
        </p:spPr>
        <p:txBody>
          <a:bodyPr wrap="square" lIns="0" tIns="0" rIns="0" bIns="0" rtlCol="0" anchor="ctr">
            <a:noAutofit/>
          </a:bodyPr>
          <a:lstStyle/>
          <a:p>
            <a:pPr>
              <a:spcAft>
                <a:spcPts val="1200"/>
              </a:spcAft>
            </a:pPr>
            <a:r>
              <a:rPr lang="en-US" spc="-30" dirty="0">
                <a:latin typeface="Arial Black" panose="020B0A04020102020204" pitchFamily="34" charset="0"/>
              </a:rPr>
              <a:t>ACCOUNTING/FINANCE</a:t>
            </a:r>
            <a:endParaRPr lang="en-US" spc="-30" dirty="0"/>
          </a:p>
        </p:txBody>
      </p:sp>
      <p:sp>
        <p:nvSpPr>
          <p:cNvPr id="27" name="Oval 26">
            <a:extLst>
              <a:ext uri="{FF2B5EF4-FFF2-40B4-BE49-F238E27FC236}">
                <a16:creationId xmlns:a16="http://schemas.microsoft.com/office/drawing/2014/main" id="{12D528B2-B9E4-F78E-B19F-1187BF395BC0}"/>
              </a:ext>
            </a:extLst>
          </p:cNvPr>
          <p:cNvSpPr/>
          <p:nvPr/>
        </p:nvSpPr>
        <p:spPr>
          <a:xfrm>
            <a:off x="5032947" y="2396515"/>
            <a:ext cx="274320" cy="274320"/>
          </a:xfrm>
          <a:prstGeom prst="ellipse">
            <a:avLst/>
          </a:prstGeom>
          <a:solidFill>
            <a:srgbClr val="44454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B040883-7F89-F468-8B45-7BAE2FBEAD0D}"/>
              </a:ext>
            </a:extLst>
          </p:cNvPr>
          <p:cNvSpPr txBox="1"/>
          <p:nvPr/>
        </p:nvSpPr>
        <p:spPr>
          <a:xfrm>
            <a:off x="5403081" y="3137380"/>
            <a:ext cx="6141597" cy="432630"/>
          </a:xfrm>
          <a:prstGeom prst="rect">
            <a:avLst/>
          </a:prstGeom>
          <a:noFill/>
        </p:spPr>
        <p:txBody>
          <a:bodyPr wrap="square" lIns="0" tIns="0" rIns="0" bIns="0" rtlCol="0" anchor="ctr">
            <a:noAutofit/>
          </a:bodyPr>
          <a:lstStyle/>
          <a:p>
            <a:pPr>
              <a:spcAft>
                <a:spcPts val="1200"/>
              </a:spcAft>
            </a:pPr>
            <a:r>
              <a:rPr lang="en-US" spc="-30" dirty="0">
                <a:latin typeface="Arial Black" panose="020B0A04020102020204" pitchFamily="34" charset="0"/>
              </a:rPr>
              <a:t>HEALTH INFORMATION/MEDICAL RECORDS</a:t>
            </a:r>
            <a:endParaRPr lang="en-US" spc="-30" dirty="0"/>
          </a:p>
        </p:txBody>
      </p:sp>
      <p:sp>
        <p:nvSpPr>
          <p:cNvPr id="29" name="Oval 28">
            <a:extLst>
              <a:ext uri="{FF2B5EF4-FFF2-40B4-BE49-F238E27FC236}">
                <a16:creationId xmlns:a16="http://schemas.microsoft.com/office/drawing/2014/main" id="{D0BD7DA1-8512-4739-B704-F6E09FE28CA5}"/>
              </a:ext>
            </a:extLst>
          </p:cNvPr>
          <p:cNvSpPr/>
          <p:nvPr/>
        </p:nvSpPr>
        <p:spPr>
          <a:xfrm>
            <a:off x="5032947" y="3190855"/>
            <a:ext cx="274320" cy="274320"/>
          </a:xfrm>
          <a:prstGeom prst="ellipse">
            <a:avLst/>
          </a:prstGeom>
          <a:solidFill>
            <a:srgbClr val="8CC34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A7BE53F-2D20-D8CE-C7A3-7DDFFEA2D1D6}"/>
              </a:ext>
            </a:extLst>
          </p:cNvPr>
          <p:cNvSpPr txBox="1"/>
          <p:nvPr/>
        </p:nvSpPr>
        <p:spPr>
          <a:xfrm>
            <a:off x="5403081" y="3936416"/>
            <a:ext cx="6255213" cy="432630"/>
          </a:xfrm>
          <a:prstGeom prst="rect">
            <a:avLst/>
          </a:prstGeom>
          <a:noFill/>
        </p:spPr>
        <p:txBody>
          <a:bodyPr wrap="square" lIns="0" tIns="0" rIns="0" bIns="0" rtlCol="0" anchor="ctr">
            <a:noAutofit/>
          </a:bodyPr>
          <a:lstStyle/>
          <a:p>
            <a:pPr>
              <a:spcAft>
                <a:spcPts val="1200"/>
              </a:spcAft>
            </a:pPr>
            <a:r>
              <a:rPr lang="en-US" spc="-30" dirty="0">
                <a:latin typeface="Arial Black"/>
              </a:rPr>
              <a:t>DECISION SUPPORT/BI/ANALYTICS</a:t>
            </a:r>
          </a:p>
        </p:txBody>
      </p:sp>
      <p:sp>
        <p:nvSpPr>
          <p:cNvPr id="31" name="Oval 30">
            <a:extLst>
              <a:ext uri="{FF2B5EF4-FFF2-40B4-BE49-F238E27FC236}">
                <a16:creationId xmlns:a16="http://schemas.microsoft.com/office/drawing/2014/main" id="{5E845982-1DD0-ADCD-C4B3-B73395396EB7}"/>
              </a:ext>
            </a:extLst>
          </p:cNvPr>
          <p:cNvSpPr/>
          <p:nvPr/>
        </p:nvSpPr>
        <p:spPr>
          <a:xfrm>
            <a:off x="5032947" y="4000118"/>
            <a:ext cx="274320" cy="274320"/>
          </a:xfrm>
          <a:prstGeom prst="ellipse">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12B76CA4-EF6A-E550-8569-0CD3BF4386B0}"/>
              </a:ext>
            </a:extLst>
          </p:cNvPr>
          <p:cNvSpPr/>
          <p:nvPr/>
        </p:nvSpPr>
        <p:spPr>
          <a:xfrm>
            <a:off x="5032947" y="4783694"/>
            <a:ext cx="274320" cy="274320"/>
          </a:xfrm>
          <a:prstGeom prst="ellips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E694DD5-7BF9-DCFB-ED34-70D16A3646C9}"/>
              </a:ext>
            </a:extLst>
          </p:cNvPr>
          <p:cNvSpPr txBox="1"/>
          <p:nvPr/>
        </p:nvSpPr>
        <p:spPr>
          <a:xfrm>
            <a:off x="5423140" y="4744656"/>
            <a:ext cx="6115946" cy="432630"/>
          </a:xfrm>
          <a:prstGeom prst="rect">
            <a:avLst/>
          </a:prstGeom>
          <a:noFill/>
        </p:spPr>
        <p:txBody>
          <a:bodyPr wrap="square" lIns="0" tIns="0" rIns="0" bIns="0" rtlCol="0" anchor="ctr">
            <a:noAutofit/>
          </a:bodyPr>
          <a:lstStyle/>
          <a:p>
            <a:pPr>
              <a:spcAft>
                <a:spcPts val="1200"/>
              </a:spcAft>
            </a:pPr>
            <a:r>
              <a:rPr lang="en-US" spc="-30" dirty="0">
                <a:latin typeface="Arial Black" panose="020B0A04020102020204" pitchFamily="34" charset="0"/>
              </a:rPr>
              <a:t>LEGAL COMPLIANCE/INTERNAL AUDIT</a:t>
            </a:r>
            <a:endParaRPr lang="en-US" spc="-30" dirty="0"/>
          </a:p>
        </p:txBody>
      </p:sp>
      <p:sp>
        <p:nvSpPr>
          <p:cNvPr id="8" name="Oval 7">
            <a:extLst>
              <a:ext uri="{FF2B5EF4-FFF2-40B4-BE49-F238E27FC236}">
                <a16:creationId xmlns:a16="http://schemas.microsoft.com/office/drawing/2014/main" id="{43E8870B-C817-CE9D-5A01-7A553529D473}"/>
              </a:ext>
            </a:extLst>
          </p:cNvPr>
          <p:cNvSpPr/>
          <p:nvPr/>
        </p:nvSpPr>
        <p:spPr>
          <a:xfrm>
            <a:off x="5030658" y="5992713"/>
            <a:ext cx="274165" cy="27640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8BC9DE6-C9F0-3F6A-0D78-8D593B5D90D9}"/>
              </a:ext>
            </a:extLst>
          </p:cNvPr>
          <p:cNvSpPr/>
          <p:nvPr/>
        </p:nvSpPr>
        <p:spPr>
          <a:xfrm>
            <a:off x="5032947" y="5181245"/>
            <a:ext cx="274320" cy="274320"/>
          </a:xfrm>
          <a:prstGeom prst="ellips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68767BD-0A3A-3D96-985F-8AE66A66E0B5}"/>
              </a:ext>
            </a:extLst>
          </p:cNvPr>
          <p:cNvSpPr txBox="1"/>
          <p:nvPr/>
        </p:nvSpPr>
        <p:spPr>
          <a:xfrm>
            <a:off x="5423140" y="5156937"/>
            <a:ext cx="6545600" cy="432630"/>
          </a:xfrm>
          <a:prstGeom prst="rect">
            <a:avLst/>
          </a:prstGeom>
          <a:noFill/>
        </p:spPr>
        <p:txBody>
          <a:bodyPr wrap="square" lIns="0" tIns="0" rIns="0" bIns="0" rtlCol="0" anchor="ctr">
            <a:noAutofit/>
          </a:bodyPr>
          <a:lstStyle/>
          <a:p>
            <a:pPr>
              <a:spcAft>
                <a:spcPts val="1200"/>
              </a:spcAft>
            </a:pPr>
            <a:r>
              <a:rPr lang="en-US" spc="-30" dirty="0">
                <a:latin typeface="Arial Black" panose="020B0A04020102020204" pitchFamily="34" charset="0"/>
              </a:rPr>
              <a:t>STRATEGY/BUSINESS DEVELOPMENT/MARKETING</a:t>
            </a:r>
            <a:endParaRPr lang="en-US" spc="-30" dirty="0"/>
          </a:p>
        </p:txBody>
      </p:sp>
      <p:sp>
        <p:nvSpPr>
          <p:cNvPr id="18" name="Oval 17">
            <a:extLst>
              <a:ext uri="{FF2B5EF4-FFF2-40B4-BE49-F238E27FC236}">
                <a16:creationId xmlns:a16="http://schemas.microsoft.com/office/drawing/2014/main" id="{3234F613-4005-CC97-8E27-D14EA0CD62F6}"/>
              </a:ext>
            </a:extLst>
          </p:cNvPr>
          <p:cNvSpPr/>
          <p:nvPr/>
        </p:nvSpPr>
        <p:spPr>
          <a:xfrm>
            <a:off x="5032947" y="5570163"/>
            <a:ext cx="274320" cy="274320"/>
          </a:xfrm>
          <a:prstGeom prst="ellipse">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9BCCD73-3A5E-554E-A23B-681231CFBF50}"/>
              </a:ext>
            </a:extLst>
          </p:cNvPr>
          <p:cNvSpPr txBox="1"/>
          <p:nvPr/>
        </p:nvSpPr>
        <p:spPr>
          <a:xfrm>
            <a:off x="5423140" y="5532547"/>
            <a:ext cx="6115946" cy="432630"/>
          </a:xfrm>
          <a:prstGeom prst="rect">
            <a:avLst/>
          </a:prstGeom>
          <a:noFill/>
        </p:spPr>
        <p:txBody>
          <a:bodyPr wrap="square" lIns="0" tIns="0" rIns="0" bIns="0" rtlCol="0" anchor="ctr">
            <a:noAutofit/>
          </a:bodyPr>
          <a:lstStyle/>
          <a:p>
            <a:pPr>
              <a:spcAft>
                <a:spcPts val="1200"/>
              </a:spcAft>
            </a:pPr>
            <a:r>
              <a:rPr lang="en-US" spc="-30" dirty="0">
                <a:latin typeface="Arial Black" panose="020B0A04020102020204" pitchFamily="34" charset="0"/>
              </a:rPr>
              <a:t>CUSTOMER SERVICE/PATIENT EXPERIENCE</a:t>
            </a:r>
            <a:endParaRPr lang="en-US" spc="-30" dirty="0"/>
          </a:p>
        </p:txBody>
      </p:sp>
    </p:spTree>
    <p:extLst>
      <p:ext uri="{BB962C8B-B14F-4D97-AF65-F5344CB8AC3E}">
        <p14:creationId xmlns:p14="http://schemas.microsoft.com/office/powerpoint/2010/main" val="1090000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Today’s Presentation</a:t>
            </a:r>
          </a:p>
        </p:txBody>
      </p:sp>
      <p:sp>
        <p:nvSpPr>
          <p:cNvPr id="3" name="Subtitle 2"/>
          <p:cNvSpPr>
            <a:spLocks noGrp="1"/>
          </p:cNvSpPr>
          <p:nvPr>
            <p:ph type="subTitle" idx="1"/>
          </p:nvPr>
        </p:nvSpPr>
        <p:spPr>
          <a:xfrm>
            <a:off x="322580" y="1573371"/>
            <a:ext cx="11450319" cy="4601005"/>
          </a:xfrm>
        </p:spPr>
        <p:txBody>
          <a:bodyPr>
            <a:normAutofit/>
          </a:bodyPr>
          <a:lstStyle/>
          <a:p>
            <a:pPr marL="457200" indent="-457200">
              <a:lnSpc>
                <a:spcPct val="150000"/>
              </a:lnSpc>
              <a:buFont typeface="+mj-lt"/>
              <a:buAutoNum type="arabicPeriod"/>
            </a:pPr>
            <a:r>
              <a:rPr lang="en-US"/>
              <a:t>Industry overview</a:t>
            </a:r>
          </a:p>
          <a:p>
            <a:pPr marL="457200" indent="-457200">
              <a:lnSpc>
                <a:spcPct val="150000"/>
              </a:lnSpc>
              <a:buFont typeface="+mj-lt"/>
              <a:buAutoNum type="arabicPeriod"/>
            </a:pPr>
            <a:r>
              <a:rPr lang="en-US"/>
              <a:t>HFMA initiatives</a:t>
            </a:r>
          </a:p>
          <a:p>
            <a:pPr marL="457200" indent="-457200">
              <a:lnSpc>
                <a:spcPct val="150000"/>
              </a:lnSpc>
              <a:buFont typeface="+mj-lt"/>
              <a:buAutoNum type="arabicPeriod"/>
            </a:pPr>
            <a:r>
              <a:rPr lang="en-US"/>
              <a:t>Organizational overview</a:t>
            </a:r>
          </a:p>
          <a:p>
            <a:pPr marL="457200" indent="-457200">
              <a:lnSpc>
                <a:spcPct val="150000"/>
              </a:lnSpc>
              <a:buFont typeface="+mj-lt"/>
              <a:buAutoNum type="arabicPeriod"/>
            </a:pPr>
            <a:r>
              <a:rPr lang="en-US"/>
              <a:t>Benefits and resources</a:t>
            </a:r>
          </a:p>
          <a:p>
            <a:pPr marL="457200" indent="-457200">
              <a:lnSpc>
                <a:spcPct val="150000"/>
              </a:lnSpc>
              <a:buFont typeface="+mj-lt"/>
              <a:buAutoNum type="arabicPeriod"/>
            </a:pPr>
            <a:r>
              <a:rPr lang="en-US"/>
              <a:t>Get involved</a:t>
            </a:r>
          </a:p>
          <a:p>
            <a:endParaRPr lang="en-US"/>
          </a:p>
          <a:p>
            <a:endParaRPr lang="en-US"/>
          </a:p>
        </p:txBody>
      </p:sp>
    </p:spTree>
    <p:extLst>
      <p:ext uri="{BB962C8B-B14F-4D97-AF65-F5344CB8AC3E}">
        <p14:creationId xmlns:p14="http://schemas.microsoft.com/office/powerpoint/2010/main" val="853750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Member Profiles Vary by Membership Category</a:t>
            </a:r>
          </a:p>
        </p:txBody>
      </p:sp>
      <p:sp>
        <p:nvSpPr>
          <p:cNvPr id="5" name="Subtitle 2">
            <a:extLst>
              <a:ext uri="{FF2B5EF4-FFF2-40B4-BE49-F238E27FC236}">
                <a16:creationId xmlns:a16="http://schemas.microsoft.com/office/drawing/2014/main" id="{CD2F2F22-A2AC-4C9B-9B12-631E5D1F71C2}"/>
              </a:ext>
            </a:extLst>
          </p:cNvPr>
          <p:cNvSpPr txBox="1">
            <a:spLocks/>
          </p:cNvSpPr>
          <p:nvPr/>
        </p:nvSpPr>
        <p:spPr>
          <a:xfrm>
            <a:off x="5145809" y="6198035"/>
            <a:ext cx="1790559" cy="36337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1400" i="1" dirty="0">
                <a:latin typeface="arial"/>
                <a:cs typeface="arial"/>
              </a:rPr>
              <a:t>As of April 2025</a:t>
            </a:r>
          </a:p>
        </p:txBody>
      </p:sp>
      <p:graphicFrame>
        <p:nvGraphicFramePr>
          <p:cNvPr id="6" name="Chart 5">
            <a:extLst>
              <a:ext uri="{FF2B5EF4-FFF2-40B4-BE49-F238E27FC236}">
                <a16:creationId xmlns:a16="http://schemas.microsoft.com/office/drawing/2014/main" id="{8721AAF3-AD85-5641-8111-11126670BB0C}"/>
              </a:ext>
            </a:extLst>
          </p:cNvPr>
          <p:cNvGraphicFramePr/>
          <p:nvPr>
            <p:extLst>
              <p:ext uri="{D42A27DB-BD31-4B8C-83A1-F6EECF244321}">
                <p14:modId xmlns:p14="http://schemas.microsoft.com/office/powerpoint/2010/main" val="4026746479"/>
              </p:ext>
            </p:extLst>
          </p:nvPr>
        </p:nvGraphicFramePr>
        <p:xfrm>
          <a:off x="1254438" y="1421730"/>
          <a:ext cx="3808363" cy="361737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0BC6F524-1BB1-AE40-AD91-724ECEA55F41}"/>
              </a:ext>
            </a:extLst>
          </p:cNvPr>
          <p:cNvSpPr txBox="1"/>
          <p:nvPr/>
        </p:nvSpPr>
        <p:spPr>
          <a:xfrm>
            <a:off x="6908713" y="5110151"/>
            <a:ext cx="4435888"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PROFESSIONAL LEVEL</a:t>
            </a:r>
            <a:endParaRPr lang="en-US" sz="2000" spc="-30"/>
          </a:p>
        </p:txBody>
      </p:sp>
      <p:sp>
        <p:nvSpPr>
          <p:cNvPr id="9" name="Oval 8">
            <a:extLst>
              <a:ext uri="{FF2B5EF4-FFF2-40B4-BE49-F238E27FC236}">
                <a16:creationId xmlns:a16="http://schemas.microsoft.com/office/drawing/2014/main" id="{24CD7A08-218D-8944-A397-B7D47281EB46}"/>
              </a:ext>
            </a:extLst>
          </p:cNvPr>
          <p:cNvSpPr/>
          <p:nvPr/>
        </p:nvSpPr>
        <p:spPr>
          <a:xfrm>
            <a:off x="2704305" y="5190566"/>
            <a:ext cx="274320" cy="274320"/>
          </a:xfrm>
          <a:prstGeom prst="ellipse">
            <a:avLst/>
          </a:prstGeom>
          <a:solidFill>
            <a:srgbClr val="002E6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BA6154A-3105-5941-91A8-ECC7C8880AF8}"/>
              </a:ext>
            </a:extLst>
          </p:cNvPr>
          <p:cNvSpPr txBox="1"/>
          <p:nvPr/>
        </p:nvSpPr>
        <p:spPr>
          <a:xfrm>
            <a:off x="3135642" y="5484942"/>
            <a:ext cx="4493038"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DIRECTOR/MID LEVEL</a:t>
            </a:r>
            <a:endParaRPr lang="en-US" sz="2000" spc="-30"/>
          </a:p>
        </p:txBody>
      </p:sp>
      <p:sp>
        <p:nvSpPr>
          <p:cNvPr id="11" name="Oval 10">
            <a:extLst>
              <a:ext uri="{FF2B5EF4-FFF2-40B4-BE49-F238E27FC236}">
                <a16:creationId xmlns:a16="http://schemas.microsoft.com/office/drawing/2014/main" id="{4FB8D8E6-694E-BD42-92BE-058E2B45148B}"/>
              </a:ext>
            </a:extLst>
          </p:cNvPr>
          <p:cNvSpPr/>
          <p:nvPr/>
        </p:nvSpPr>
        <p:spPr>
          <a:xfrm>
            <a:off x="2704305" y="5574289"/>
            <a:ext cx="274320" cy="274320"/>
          </a:xfrm>
          <a:prstGeom prst="ellipse">
            <a:avLst/>
          </a:prstGeom>
          <a:solidFill>
            <a:srgbClr val="6976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7F7EE24-48C5-5B43-8FE1-662A71B4135F}"/>
              </a:ext>
            </a:extLst>
          </p:cNvPr>
          <p:cNvSpPr txBox="1"/>
          <p:nvPr/>
        </p:nvSpPr>
        <p:spPr>
          <a:xfrm>
            <a:off x="3135642" y="5111411"/>
            <a:ext cx="3462356"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EXECUTIVE LEVEL</a:t>
            </a:r>
            <a:endParaRPr lang="en-US" sz="2000" spc="-30"/>
          </a:p>
        </p:txBody>
      </p:sp>
      <p:sp>
        <p:nvSpPr>
          <p:cNvPr id="13" name="Oval 12">
            <a:extLst>
              <a:ext uri="{FF2B5EF4-FFF2-40B4-BE49-F238E27FC236}">
                <a16:creationId xmlns:a16="http://schemas.microsoft.com/office/drawing/2014/main" id="{6D7D0305-74EE-FE48-A150-F90CAB9E0E3D}"/>
              </a:ext>
            </a:extLst>
          </p:cNvPr>
          <p:cNvSpPr/>
          <p:nvPr/>
        </p:nvSpPr>
        <p:spPr>
          <a:xfrm>
            <a:off x="6477376" y="5196465"/>
            <a:ext cx="274320" cy="274320"/>
          </a:xfrm>
          <a:prstGeom prst="ellipse">
            <a:avLst/>
          </a:prstGeom>
          <a:solidFill>
            <a:srgbClr val="119C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AF33A16-BD5E-CD4E-B3B3-A197CC07EE5F}"/>
              </a:ext>
            </a:extLst>
          </p:cNvPr>
          <p:cNvSpPr txBox="1"/>
          <p:nvPr/>
        </p:nvSpPr>
        <p:spPr>
          <a:xfrm>
            <a:off x="6908713" y="5504885"/>
            <a:ext cx="3462356"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OTHER</a:t>
            </a:r>
            <a:endParaRPr lang="en-US" sz="2000" spc="-30"/>
          </a:p>
        </p:txBody>
      </p:sp>
      <p:sp>
        <p:nvSpPr>
          <p:cNvPr id="15" name="Oval 14">
            <a:extLst>
              <a:ext uri="{FF2B5EF4-FFF2-40B4-BE49-F238E27FC236}">
                <a16:creationId xmlns:a16="http://schemas.microsoft.com/office/drawing/2014/main" id="{022107E3-D0A8-C54A-BCDC-3AA9D23FDA48}"/>
              </a:ext>
            </a:extLst>
          </p:cNvPr>
          <p:cNvSpPr/>
          <p:nvPr/>
        </p:nvSpPr>
        <p:spPr>
          <a:xfrm>
            <a:off x="6487424" y="5588353"/>
            <a:ext cx="274320" cy="274320"/>
          </a:xfrm>
          <a:prstGeom prst="ellipse">
            <a:avLst/>
          </a:prstGeom>
          <a:solidFill>
            <a:srgbClr val="00829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38D6EA4-AC1A-1D4F-A778-11A9C9636261}"/>
              </a:ext>
            </a:extLst>
          </p:cNvPr>
          <p:cNvSpPr txBox="1"/>
          <p:nvPr/>
        </p:nvSpPr>
        <p:spPr>
          <a:xfrm>
            <a:off x="1461963" y="2915149"/>
            <a:ext cx="3347357" cy="735073"/>
          </a:xfrm>
          <a:prstGeom prst="rect">
            <a:avLst/>
          </a:prstGeom>
          <a:noFill/>
        </p:spPr>
        <p:txBody>
          <a:bodyPr wrap="square" lIns="91440" tIns="45720" rIns="91440" bIns="45720" rtlCol="0" anchor="t">
            <a:spAutoFit/>
          </a:bodyPr>
          <a:lstStyle/>
          <a:p>
            <a:pPr algn="ctr">
              <a:lnSpc>
                <a:spcPts val="2500"/>
              </a:lnSpc>
            </a:pPr>
            <a:r>
              <a:rPr lang="en-US" sz="2800" b="1" dirty="0">
                <a:solidFill>
                  <a:srgbClr val="002E6D"/>
                </a:solidFill>
                <a:latin typeface="Arial"/>
                <a:ea typeface="Arial" charset="0"/>
                <a:cs typeface="Arial"/>
              </a:rPr>
              <a:t>INDIVIDUAL</a:t>
            </a:r>
            <a:br>
              <a:rPr lang="en-US" sz="2800" b="1" dirty="0">
                <a:solidFill>
                  <a:srgbClr val="002E6D"/>
                </a:solidFill>
                <a:latin typeface="Arial"/>
                <a:ea typeface="Arial" charset="0"/>
                <a:cs typeface="Arial"/>
              </a:rPr>
            </a:br>
            <a:r>
              <a:rPr lang="en-US" sz="2800" b="1" dirty="0">
                <a:solidFill>
                  <a:srgbClr val="002E6D"/>
                </a:solidFill>
                <a:latin typeface="Arial"/>
                <a:ea typeface="Arial" charset="0"/>
                <a:cs typeface="Arial"/>
              </a:rPr>
              <a:t>MEMBERS</a:t>
            </a:r>
            <a:endParaRPr lang="en-US" sz="8000" b="1" kern="1500" dirty="0">
              <a:latin typeface="Arial"/>
              <a:cs typeface="Arial"/>
            </a:endParaRPr>
          </a:p>
        </p:txBody>
      </p:sp>
      <p:graphicFrame>
        <p:nvGraphicFramePr>
          <p:cNvPr id="21" name="Chart 20">
            <a:extLst>
              <a:ext uri="{FF2B5EF4-FFF2-40B4-BE49-F238E27FC236}">
                <a16:creationId xmlns:a16="http://schemas.microsoft.com/office/drawing/2014/main" id="{5E36C741-88DD-7B43-B8D8-EC9AB54A5670}"/>
              </a:ext>
            </a:extLst>
          </p:cNvPr>
          <p:cNvGraphicFramePr/>
          <p:nvPr>
            <p:extLst>
              <p:ext uri="{D42A27DB-BD31-4B8C-83A1-F6EECF244321}">
                <p14:modId xmlns:p14="http://schemas.microsoft.com/office/powerpoint/2010/main" val="3832226334"/>
              </p:ext>
            </p:extLst>
          </p:nvPr>
        </p:nvGraphicFramePr>
        <p:xfrm>
          <a:off x="7053798" y="1421730"/>
          <a:ext cx="3808363" cy="3617374"/>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Box 31">
            <a:extLst>
              <a:ext uri="{FF2B5EF4-FFF2-40B4-BE49-F238E27FC236}">
                <a16:creationId xmlns:a16="http://schemas.microsoft.com/office/drawing/2014/main" id="{11C8E34B-7D37-ED4E-80F5-84D01F055467}"/>
              </a:ext>
            </a:extLst>
          </p:cNvPr>
          <p:cNvSpPr txBox="1"/>
          <p:nvPr/>
        </p:nvSpPr>
        <p:spPr>
          <a:xfrm>
            <a:off x="4951696" y="3021818"/>
            <a:ext cx="1389163" cy="707886"/>
          </a:xfrm>
          <a:prstGeom prst="rect">
            <a:avLst/>
          </a:prstGeom>
          <a:noFill/>
        </p:spPr>
        <p:txBody>
          <a:bodyPr wrap="square" lIns="91440" tIns="45720" rIns="91440" bIns="45720" rtlCol="0" anchor="t">
            <a:spAutoFit/>
          </a:bodyPr>
          <a:lstStyle/>
          <a:p>
            <a:pPr algn="ctr"/>
            <a:r>
              <a:rPr lang="en-US" sz="4000" b="1" spc="-200" dirty="0">
                <a:solidFill>
                  <a:srgbClr val="002E6D"/>
                </a:solidFill>
                <a:latin typeface="Arial"/>
                <a:ea typeface="Arial" charset="0"/>
                <a:cs typeface="Arial"/>
              </a:rPr>
              <a:t>34%</a:t>
            </a:r>
            <a:endParaRPr lang="en-US" sz="4000" b="1" spc="-200" dirty="0">
              <a:solidFill>
                <a:srgbClr val="002E6D"/>
              </a:solidFill>
              <a:latin typeface="Arial"/>
              <a:cs typeface="Arial" charset="0"/>
            </a:endParaRPr>
          </a:p>
        </p:txBody>
      </p:sp>
      <p:sp>
        <p:nvSpPr>
          <p:cNvPr id="33" name="TextBox 32">
            <a:extLst>
              <a:ext uri="{FF2B5EF4-FFF2-40B4-BE49-F238E27FC236}">
                <a16:creationId xmlns:a16="http://schemas.microsoft.com/office/drawing/2014/main" id="{48BFF2A3-66A5-AB4F-9624-B9DBEE36F274}"/>
              </a:ext>
            </a:extLst>
          </p:cNvPr>
          <p:cNvSpPr txBox="1"/>
          <p:nvPr/>
        </p:nvSpPr>
        <p:spPr>
          <a:xfrm>
            <a:off x="1249179" y="1058680"/>
            <a:ext cx="1389163" cy="707886"/>
          </a:xfrm>
          <a:prstGeom prst="rect">
            <a:avLst/>
          </a:prstGeom>
          <a:noFill/>
        </p:spPr>
        <p:txBody>
          <a:bodyPr wrap="square" lIns="91440" tIns="45720" rIns="91440" bIns="45720" rtlCol="0" anchor="t">
            <a:spAutoFit/>
          </a:bodyPr>
          <a:lstStyle/>
          <a:p>
            <a:pPr algn="ctr"/>
            <a:r>
              <a:rPr lang="en-US" sz="4000" b="1" spc="-200" dirty="0">
                <a:solidFill>
                  <a:srgbClr val="00829C"/>
                </a:solidFill>
                <a:latin typeface="Arial"/>
                <a:ea typeface="Arial" charset="0"/>
                <a:cs typeface="Arial"/>
              </a:rPr>
              <a:t>14%</a:t>
            </a:r>
            <a:endParaRPr lang="en-US" sz="4000" b="1" spc="-200" dirty="0">
              <a:solidFill>
                <a:srgbClr val="00829C"/>
              </a:solidFill>
              <a:latin typeface="Arial"/>
              <a:cs typeface="Arial" charset="0"/>
            </a:endParaRPr>
          </a:p>
        </p:txBody>
      </p:sp>
      <p:sp>
        <p:nvSpPr>
          <p:cNvPr id="34" name="TextBox 33">
            <a:extLst>
              <a:ext uri="{FF2B5EF4-FFF2-40B4-BE49-F238E27FC236}">
                <a16:creationId xmlns:a16="http://schemas.microsoft.com/office/drawing/2014/main" id="{A2A5977D-7928-3A4D-85E9-DADA1D933AF8}"/>
              </a:ext>
            </a:extLst>
          </p:cNvPr>
          <p:cNvSpPr txBox="1"/>
          <p:nvPr/>
        </p:nvSpPr>
        <p:spPr>
          <a:xfrm>
            <a:off x="115648" y="2447507"/>
            <a:ext cx="1389163" cy="707886"/>
          </a:xfrm>
          <a:prstGeom prst="rect">
            <a:avLst/>
          </a:prstGeom>
          <a:noFill/>
        </p:spPr>
        <p:txBody>
          <a:bodyPr wrap="square" lIns="91440" tIns="45720" rIns="91440" bIns="45720" rtlCol="0" anchor="t">
            <a:spAutoFit/>
          </a:bodyPr>
          <a:lstStyle/>
          <a:p>
            <a:pPr algn="ctr"/>
            <a:r>
              <a:rPr lang="en-US" sz="4000" b="1" spc="-200" dirty="0">
                <a:solidFill>
                  <a:srgbClr val="119CD9"/>
                </a:solidFill>
                <a:latin typeface="Arial"/>
                <a:ea typeface="Arial" charset="0"/>
                <a:cs typeface="Arial"/>
              </a:rPr>
              <a:t>15%</a:t>
            </a:r>
            <a:endParaRPr lang="en-US" sz="4000" b="1" spc="-200" dirty="0">
              <a:solidFill>
                <a:srgbClr val="119CD9"/>
              </a:solidFill>
              <a:latin typeface="Arial"/>
              <a:cs typeface="Arial" charset="0"/>
            </a:endParaRPr>
          </a:p>
        </p:txBody>
      </p:sp>
      <p:sp>
        <p:nvSpPr>
          <p:cNvPr id="35" name="TextBox 34">
            <a:extLst>
              <a:ext uri="{FF2B5EF4-FFF2-40B4-BE49-F238E27FC236}">
                <a16:creationId xmlns:a16="http://schemas.microsoft.com/office/drawing/2014/main" id="{B5F77F06-1823-804D-A83E-DB4DFAAB76BA}"/>
              </a:ext>
            </a:extLst>
          </p:cNvPr>
          <p:cNvSpPr txBox="1"/>
          <p:nvPr/>
        </p:nvSpPr>
        <p:spPr>
          <a:xfrm>
            <a:off x="635257" y="4268713"/>
            <a:ext cx="1389163" cy="707886"/>
          </a:xfrm>
          <a:prstGeom prst="rect">
            <a:avLst/>
          </a:prstGeom>
          <a:noFill/>
        </p:spPr>
        <p:txBody>
          <a:bodyPr wrap="square" lIns="91440" tIns="45720" rIns="91440" bIns="45720" rtlCol="0" anchor="t">
            <a:spAutoFit/>
          </a:bodyPr>
          <a:lstStyle/>
          <a:p>
            <a:pPr algn="ctr"/>
            <a:r>
              <a:rPr lang="en-US" sz="4000" b="1" spc="-200" dirty="0">
                <a:solidFill>
                  <a:srgbClr val="444545"/>
                </a:solidFill>
                <a:latin typeface="Arial"/>
                <a:ea typeface="Arial" charset="0"/>
                <a:cs typeface="Arial"/>
              </a:rPr>
              <a:t>36%</a:t>
            </a:r>
            <a:endParaRPr lang="en-US" sz="4000" b="1" spc="-200" dirty="0">
              <a:solidFill>
                <a:srgbClr val="444545"/>
              </a:solidFill>
              <a:latin typeface="Arial"/>
              <a:cs typeface="Arial" charset="0"/>
            </a:endParaRPr>
          </a:p>
        </p:txBody>
      </p:sp>
      <p:sp>
        <p:nvSpPr>
          <p:cNvPr id="36" name="TextBox 35">
            <a:extLst>
              <a:ext uri="{FF2B5EF4-FFF2-40B4-BE49-F238E27FC236}">
                <a16:creationId xmlns:a16="http://schemas.microsoft.com/office/drawing/2014/main" id="{CB9FFB21-9663-8247-96CC-6888AD58EC30}"/>
              </a:ext>
            </a:extLst>
          </p:cNvPr>
          <p:cNvSpPr txBox="1"/>
          <p:nvPr/>
        </p:nvSpPr>
        <p:spPr>
          <a:xfrm>
            <a:off x="6055670" y="1752245"/>
            <a:ext cx="1389163" cy="707886"/>
          </a:xfrm>
          <a:prstGeom prst="rect">
            <a:avLst/>
          </a:prstGeom>
          <a:noFill/>
        </p:spPr>
        <p:txBody>
          <a:bodyPr wrap="square" lIns="91440" tIns="45720" rIns="91440" bIns="45720" rtlCol="0" anchor="t">
            <a:spAutoFit/>
          </a:bodyPr>
          <a:lstStyle/>
          <a:p>
            <a:pPr algn="ctr"/>
            <a:r>
              <a:rPr lang="en-US" sz="4000" b="1" spc="-200" dirty="0">
                <a:solidFill>
                  <a:srgbClr val="119CD9"/>
                </a:solidFill>
                <a:latin typeface="Arial"/>
                <a:ea typeface="Arial" charset="0"/>
                <a:cs typeface="Arial"/>
              </a:rPr>
              <a:t>59%</a:t>
            </a:r>
            <a:endParaRPr lang="en-US" sz="4000" b="1" spc="-200" dirty="0">
              <a:solidFill>
                <a:srgbClr val="119CD9"/>
              </a:solidFill>
              <a:latin typeface="Arial"/>
              <a:cs typeface="Arial" charset="0"/>
            </a:endParaRPr>
          </a:p>
        </p:txBody>
      </p:sp>
      <p:sp>
        <p:nvSpPr>
          <p:cNvPr id="37" name="TextBox 36">
            <a:extLst>
              <a:ext uri="{FF2B5EF4-FFF2-40B4-BE49-F238E27FC236}">
                <a16:creationId xmlns:a16="http://schemas.microsoft.com/office/drawing/2014/main" id="{E0526C81-5E94-8F42-B92F-4A9CAC86F26F}"/>
              </a:ext>
            </a:extLst>
          </p:cNvPr>
          <p:cNvSpPr txBox="1"/>
          <p:nvPr/>
        </p:nvSpPr>
        <p:spPr>
          <a:xfrm>
            <a:off x="10242980" y="1598504"/>
            <a:ext cx="1389163" cy="707886"/>
          </a:xfrm>
          <a:prstGeom prst="rect">
            <a:avLst/>
          </a:prstGeom>
          <a:noFill/>
        </p:spPr>
        <p:txBody>
          <a:bodyPr wrap="square" lIns="91440" tIns="45720" rIns="91440" bIns="45720" rtlCol="0" anchor="t">
            <a:spAutoFit/>
          </a:bodyPr>
          <a:lstStyle/>
          <a:p>
            <a:pPr algn="ctr"/>
            <a:r>
              <a:rPr lang="en-US" sz="4000" b="1" spc="-200" dirty="0">
                <a:solidFill>
                  <a:srgbClr val="00829C"/>
                </a:solidFill>
                <a:latin typeface="Arial"/>
                <a:ea typeface="Arial" charset="0"/>
                <a:cs typeface="Arial"/>
              </a:rPr>
              <a:t>13%</a:t>
            </a:r>
            <a:endParaRPr lang="en-US" sz="4000" b="1" spc="-200" dirty="0">
              <a:solidFill>
                <a:srgbClr val="00829C"/>
              </a:solidFill>
              <a:latin typeface="Arial"/>
              <a:cs typeface="Arial" charset="0"/>
            </a:endParaRPr>
          </a:p>
        </p:txBody>
      </p:sp>
      <p:sp>
        <p:nvSpPr>
          <p:cNvPr id="38" name="TextBox 37">
            <a:extLst>
              <a:ext uri="{FF2B5EF4-FFF2-40B4-BE49-F238E27FC236}">
                <a16:creationId xmlns:a16="http://schemas.microsoft.com/office/drawing/2014/main" id="{04BE1598-A638-E64D-8DC6-B762960BC2B7}"/>
              </a:ext>
            </a:extLst>
          </p:cNvPr>
          <p:cNvSpPr txBox="1"/>
          <p:nvPr/>
        </p:nvSpPr>
        <p:spPr>
          <a:xfrm>
            <a:off x="10383735" y="3929164"/>
            <a:ext cx="1389163" cy="707886"/>
          </a:xfrm>
          <a:prstGeom prst="rect">
            <a:avLst/>
          </a:prstGeom>
          <a:noFill/>
        </p:spPr>
        <p:txBody>
          <a:bodyPr wrap="square" lIns="91440" tIns="45720" rIns="91440" bIns="45720" rtlCol="0" anchor="t">
            <a:spAutoFit/>
          </a:bodyPr>
          <a:lstStyle/>
          <a:p>
            <a:pPr algn="ctr"/>
            <a:r>
              <a:rPr lang="en-US" sz="4000" b="1" spc="-200" dirty="0">
                <a:solidFill>
                  <a:srgbClr val="444545"/>
                </a:solidFill>
                <a:latin typeface="Arial"/>
                <a:ea typeface="Arial" charset="0"/>
                <a:cs typeface="Arial"/>
              </a:rPr>
              <a:t>23%</a:t>
            </a:r>
            <a:endParaRPr lang="en-US" sz="4000" b="1" spc="-200" dirty="0">
              <a:solidFill>
                <a:srgbClr val="444545"/>
              </a:solidFill>
              <a:latin typeface="Arial"/>
              <a:cs typeface="Arial" charset="0"/>
            </a:endParaRPr>
          </a:p>
        </p:txBody>
      </p:sp>
      <p:sp>
        <p:nvSpPr>
          <p:cNvPr id="39" name="TextBox 38">
            <a:extLst>
              <a:ext uri="{FF2B5EF4-FFF2-40B4-BE49-F238E27FC236}">
                <a16:creationId xmlns:a16="http://schemas.microsoft.com/office/drawing/2014/main" id="{88BEC85F-42E5-E648-A0DE-1C4B2D18F0A8}"/>
              </a:ext>
            </a:extLst>
          </p:cNvPr>
          <p:cNvSpPr txBox="1"/>
          <p:nvPr/>
        </p:nvSpPr>
        <p:spPr>
          <a:xfrm>
            <a:off x="10639951" y="2592076"/>
            <a:ext cx="1389163" cy="707886"/>
          </a:xfrm>
          <a:prstGeom prst="rect">
            <a:avLst/>
          </a:prstGeom>
          <a:noFill/>
        </p:spPr>
        <p:txBody>
          <a:bodyPr wrap="square" lIns="91440" tIns="45720" rIns="91440" bIns="45720" rtlCol="0" anchor="t">
            <a:spAutoFit/>
          </a:bodyPr>
          <a:lstStyle/>
          <a:p>
            <a:pPr algn="ctr"/>
            <a:r>
              <a:rPr lang="en-US" sz="4000" b="1" spc="-200" dirty="0">
                <a:solidFill>
                  <a:srgbClr val="002E6D"/>
                </a:solidFill>
                <a:latin typeface="Arial"/>
                <a:ea typeface="Arial" charset="0"/>
                <a:cs typeface="Arial"/>
              </a:rPr>
              <a:t>5%</a:t>
            </a:r>
            <a:endParaRPr lang="en-US" sz="4000" b="1" spc="-200" dirty="0">
              <a:solidFill>
                <a:srgbClr val="002E6D"/>
              </a:solidFill>
              <a:latin typeface="Arial"/>
              <a:cs typeface="Arial" charset="0"/>
            </a:endParaRPr>
          </a:p>
        </p:txBody>
      </p:sp>
      <p:sp>
        <p:nvSpPr>
          <p:cNvPr id="24" name="TextBox 23">
            <a:extLst>
              <a:ext uri="{FF2B5EF4-FFF2-40B4-BE49-F238E27FC236}">
                <a16:creationId xmlns:a16="http://schemas.microsoft.com/office/drawing/2014/main" id="{08B7E884-6E3C-AA4B-BE96-C1288F7BF568}"/>
              </a:ext>
            </a:extLst>
          </p:cNvPr>
          <p:cNvSpPr txBox="1"/>
          <p:nvPr/>
        </p:nvSpPr>
        <p:spPr>
          <a:xfrm>
            <a:off x="7256835" y="2915149"/>
            <a:ext cx="3347357" cy="735073"/>
          </a:xfrm>
          <a:prstGeom prst="rect">
            <a:avLst/>
          </a:prstGeom>
          <a:noFill/>
        </p:spPr>
        <p:txBody>
          <a:bodyPr wrap="square" lIns="91440" tIns="45720" rIns="91440" bIns="45720" rtlCol="0" anchor="t">
            <a:spAutoFit/>
          </a:bodyPr>
          <a:lstStyle/>
          <a:p>
            <a:pPr algn="ctr">
              <a:lnSpc>
                <a:spcPts val="2500"/>
              </a:lnSpc>
            </a:pPr>
            <a:r>
              <a:rPr lang="en-US" sz="2800" b="1">
                <a:solidFill>
                  <a:srgbClr val="002E6D"/>
                </a:solidFill>
                <a:latin typeface="Arial"/>
                <a:ea typeface="Arial" charset="0"/>
                <a:cs typeface="Arial"/>
              </a:rPr>
              <a:t>ENTERPRISE</a:t>
            </a:r>
            <a:br>
              <a:rPr lang="en-US" sz="2800" b="1">
                <a:solidFill>
                  <a:srgbClr val="002E6D"/>
                </a:solidFill>
                <a:latin typeface="Arial"/>
                <a:ea typeface="Arial" charset="0"/>
                <a:cs typeface="Arial"/>
              </a:rPr>
            </a:br>
            <a:r>
              <a:rPr lang="en-US" sz="2800" b="1">
                <a:solidFill>
                  <a:srgbClr val="002E6D"/>
                </a:solidFill>
                <a:latin typeface="Arial"/>
                <a:ea typeface="Arial" charset="0"/>
                <a:cs typeface="Arial"/>
              </a:rPr>
              <a:t>MEMBERS</a:t>
            </a:r>
            <a:endParaRPr lang="en-US" sz="8000" b="1" kern="1500">
              <a:latin typeface="Arial"/>
              <a:cs typeface="Arial"/>
            </a:endParaRPr>
          </a:p>
        </p:txBody>
      </p:sp>
    </p:spTree>
    <p:extLst>
      <p:ext uri="{BB962C8B-B14F-4D97-AF65-F5344CB8AC3E}">
        <p14:creationId xmlns:p14="http://schemas.microsoft.com/office/powerpoint/2010/main" val="2008191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Provider Organizations (Hospitals/Systems) Make Up Majority of Membership Base</a:t>
            </a:r>
          </a:p>
        </p:txBody>
      </p:sp>
      <p:sp>
        <p:nvSpPr>
          <p:cNvPr id="7" name="Subtitle 2">
            <a:extLst>
              <a:ext uri="{FF2B5EF4-FFF2-40B4-BE49-F238E27FC236}">
                <a16:creationId xmlns:a16="http://schemas.microsoft.com/office/drawing/2014/main" id="{9D411E80-041A-4DB2-A499-2541105A1005}"/>
              </a:ext>
            </a:extLst>
          </p:cNvPr>
          <p:cNvSpPr txBox="1">
            <a:spLocks/>
          </p:cNvSpPr>
          <p:nvPr/>
        </p:nvSpPr>
        <p:spPr>
          <a:xfrm>
            <a:off x="5145809" y="6468035"/>
            <a:ext cx="1790559" cy="36337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1400" i="1" dirty="0">
                <a:latin typeface="arial"/>
                <a:cs typeface="arial"/>
              </a:rPr>
              <a:t>As of April 2025</a:t>
            </a:r>
          </a:p>
        </p:txBody>
      </p:sp>
      <p:sp>
        <p:nvSpPr>
          <p:cNvPr id="20" name="Oval 19">
            <a:extLst>
              <a:ext uri="{FF2B5EF4-FFF2-40B4-BE49-F238E27FC236}">
                <a16:creationId xmlns:a16="http://schemas.microsoft.com/office/drawing/2014/main" id="{E63DAD78-57B7-B441-BCEE-869EF355AD35}"/>
              </a:ext>
            </a:extLst>
          </p:cNvPr>
          <p:cNvSpPr/>
          <p:nvPr/>
        </p:nvSpPr>
        <p:spPr>
          <a:xfrm>
            <a:off x="5730592" y="5346491"/>
            <a:ext cx="274320" cy="274320"/>
          </a:xfrm>
          <a:prstGeom prst="ellipse">
            <a:avLst/>
          </a:prstGeom>
          <a:solidFill>
            <a:srgbClr val="002E6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7781DDD-5589-DB49-ABC7-0F685BCAC1C9}"/>
              </a:ext>
            </a:extLst>
          </p:cNvPr>
          <p:cNvSpPr txBox="1"/>
          <p:nvPr/>
        </p:nvSpPr>
        <p:spPr>
          <a:xfrm>
            <a:off x="6096001" y="5640867"/>
            <a:ext cx="3285254"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BUSINESS PARTNERS</a:t>
            </a:r>
            <a:endParaRPr lang="en-US" sz="2000" spc="-30"/>
          </a:p>
        </p:txBody>
      </p:sp>
      <p:sp>
        <p:nvSpPr>
          <p:cNvPr id="22" name="Oval 21">
            <a:extLst>
              <a:ext uri="{FF2B5EF4-FFF2-40B4-BE49-F238E27FC236}">
                <a16:creationId xmlns:a16="http://schemas.microsoft.com/office/drawing/2014/main" id="{7B149A6B-E712-E74A-BB4C-0FE1DC81086D}"/>
              </a:ext>
            </a:extLst>
          </p:cNvPr>
          <p:cNvSpPr/>
          <p:nvPr/>
        </p:nvSpPr>
        <p:spPr>
          <a:xfrm>
            <a:off x="5730592" y="5730214"/>
            <a:ext cx="274320" cy="274320"/>
          </a:xfrm>
          <a:prstGeom prst="ellipse">
            <a:avLst/>
          </a:prstGeom>
          <a:solidFill>
            <a:srgbClr val="6976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A46D46-5AE0-5944-8B66-641329FAB3A4}"/>
              </a:ext>
            </a:extLst>
          </p:cNvPr>
          <p:cNvSpPr txBox="1"/>
          <p:nvPr/>
        </p:nvSpPr>
        <p:spPr>
          <a:xfrm>
            <a:off x="6096000" y="5255613"/>
            <a:ext cx="4296704" cy="444353"/>
          </a:xfrm>
          <a:prstGeom prst="rect">
            <a:avLst/>
          </a:prstGeom>
          <a:noFill/>
        </p:spPr>
        <p:txBody>
          <a:bodyPr wrap="square" lIns="0" tIns="0" rIns="0" bIns="0" rtlCol="0" anchor="ctr">
            <a:noAutofit/>
          </a:bodyPr>
          <a:lstStyle/>
          <a:p>
            <a:pPr>
              <a:spcAft>
                <a:spcPts val="1200"/>
              </a:spcAft>
            </a:pPr>
            <a:r>
              <a:rPr lang="en-US" sz="2000" spc="-30">
                <a:latin typeface="Arial Black"/>
              </a:rPr>
              <a:t>HOSPITALS/HEALTH SYSTEMS</a:t>
            </a:r>
          </a:p>
        </p:txBody>
      </p:sp>
      <p:sp>
        <p:nvSpPr>
          <p:cNvPr id="27" name="TextBox 26">
            <a:extLst>
              <a:ext uri="{FF2B5EF4-FFF2-40B4-BE49-F238E27FC236}">
                <a16:creationId xmlns:a16="http://schemas.microsoft.com/office/drawing/2014/main" id="{C58C76F7-05C0-C94A-BEEC-84CE98BA4575}"/>
              </a:ext>
            </a:extLst>
          </p:cNvPr>
          <p:cNvSpPr txBox="1"/>
          <p:nvPr/>
        </p:nvSpPr>
        <p:spPr>
          <a:xfrm>
            <a:off x="699247" y="4950045"/>
            <a:ext cx="2689412" cy="387286"/>
          </a:xfrm>
          <a:prstGeom prst="rect">
            <a:avLst/>
          </a:prstGeom>
          <a:noFill/>
        </p:spPr>
        <p:txBody>
          <a:bodyPr wrap="square" lIns="91440" tIns="45720" rIns="91440" bIns="45720" rtlCol="0" anchor="t">
            <a:spAutoFit/>
          </a:bodyPr>
          <a:lstStyle/>
          <a:p>
            <a:pPr algn="ctr">
              <a:lnSpc>
                <a:spcPts val="2300"/>
              </a:lnSpc>
            </a:pPr>
            <a:r>
              <a:rPr lang="en-US" sz="2400" b="1" kern="1500">
                <a:solidFill>
                  <a:srgbClr val="002060"/>
                </a:solidFill>
                <a:latin typeface="Arial" panose="020B0604020202020204" pitchFamily="34" charset="0"/>
                <a:cs typeface="Arial" panose="020B0604020202020204" pitchFamily="34" charset="0"/>
              </a:rPr>
              <a:t>Total Members</a:t>
            </a:r>
          </a:p>
        </p:txBody>
      </p:sp>
      <p:sp>
        <p:nvSpPr>
          <p:cNvPr id="28" name="TextBox 27">
            <a:extLst>
              <a:ext uri="{FF2B5EF4-FFF2-40B4-BE49-F238E27FC236}">
                <a16:creationId xmlns:a16="http://schemas.microsoft.com/office/drawing/2014/main" id="{8726A7EA-78C0-E641-85CA-7F45E9E21C35}"/>
              </a:ext>
            </a:extLst>
          </p:cNvPr>
          <p:cNvSpPr txBox="1"/>
          <p:nvPr/>
        </p:nvSpPr>
        <p:spPr>
          <a:xfrm>
            <a:off x="6096000" y="6026121"/>
            <a:ext cx="2110959"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OTHER</a:t>
            </a:r>
            <a:endParaRPr lang="en-US" sz="2000" spc="-30"/>
          </a:p>
        </p:txBody>
      </p:sp>
      <p:sp>
        <p:nvSpPr>
          <p:cNvPr id="29" name="Oval 28">
            <a:extLst>
              <a:ext uri="{FF2B5EF4-FFF2-40B4-BE49-F238E27FC236}">
                <a16:creationId xmlns:a16="http://schemas.microsoft.com/office/drawing/2014/main" id="{DB458862-BC85-394B-87A6-9F7B799DD900}"/>
              </a:ext>
            </a:extLst>
          </p:cNvPr>
          <p:cNvSpPr/>
          <p:nvPr/>
        </p:nvSpPr>
        <p:spPr>
          <a:xfrm>
            <a:off x="5730591" y="6112435"/>
            <a:ext cx="274320" cy="274320"/>
          </a:xfrm>
          <a:prstGeom prst="ellipse">
            <a:avLst/>
          </a:prstGeom>
          <a:solidFill>
            <a:srgbClr val="8CC34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0" name="Chart 39">
            <a:extLst>
              <a:ext uri="{FF2B5EF4-FFF2-40B4-BE49-F238E27FC236}">
                <a16:creationId xmlns:a16="http://schemas.microsoft.com/office/drawing/2014/main" id="{0B5FEB81-3013-9842-B5AD-D406AE996DE7}"/>
              </a:ext>
            </a:extLst>
          </p:cNvPr>
          <p:cNvGraphicFramePr/>
          <p:nvPr>
            <p:extLst>
              <p:ext uri="{D42A27DB-BD31-4B8C-83A1-F6EECF244321}">
                <p14:modId xmlns:p14="http://schemas.microsoft.com/office/powerpoint/2010/main" val="640089388"/>
              </p:ext>
            </p:extLst>
          </p:nvPr>
        </p:nvGraphicFramePr>
        <p:xfrm>
          <a:off x="4731659" y="2195174"/>
          <a:ext cx="2329156" cy="22123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 name="Chart 40">
            <a:extLst>
              <a:ext uri="{FF2B5EF4-FFF2-40B4-BE49-F238E27FC236}">
                <a16:creationId xmlns:a16="http://schemas.microsoft.com/office/drawing/2014/main" id="{7A7103CF-8721-574E-A6A8-91580CDCA3F8}"/>
              </a:ext>
            </a:extLst>
          </p:cNvPr>
          <p:cNvGraphicFramePr/>
          <p:nvPr>
            <p:extLst>
              <p:ext uri="{D42A27DB-BD31-4B8C-83A1-F6EECF244321}">
                <p14:modId xmlns:p14="http://schemas.microsoft.com/office/powerpoint/2010/main" val="1723230864"/>
              </p:ext>
            </p:extLst>
          </p:nvPr>
        </p:nvGraphicFramePr>
        <p:xfrm>
          <a:off x="8149776" y="2149433"/>
          <a:ext cx="2329155" cy="22123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2" name="Chart 41">
            <a:extLst>
              <a:ext uri="{FF2B5EF4-FFF2-40B4-BE49-F238E27FC236}">
                <a16:creationId xmlns:a16="http://schemas.microsoft.com/office/drawing/2014/main" id="{6FA3FDAF-4103-304E-B6F5-3DD9D6FF074B}"/>
              </a:ext>
            </a:extLst>
          </p:cNvPr>
          <p:cNvGraphicFramePr/>
          <p:nvPr>
            <p:extLst>
              <p:ext uri="{D42A27DB-BD31-4B8C-83A1-F6EECF244321}">
                <p14:modId xmlns:p14="http://schemas.microsoft.com/office/powerpoint/2010/main" val="2258690636"/>
              </p:ext>
            </p:extLst>
          </p:nvPr>
        </p:nvGraphicFramePr>
        <p:xfrm>
          <a:off x="486792" y="1699351"/>
          <a:ext cx="3260561" cy="3097044"/>
        </p:xfrm>
        <a:graphic>
          <a:graphicData uri="http://schemas.openxmlformats.org/drawingml/2006/chart">
            <c:chart xmlns:c="http://schemas.openxmlformats.org/drawingml/2006/chart" xmlns:r="http://schemas.openxmlformats.org/officeDocument/2006/relationships" r:id="rId5"/>
          </a:graphicData>
        </a:graphic>
      </p:graphicFrame>
      <p:sp>
        <p:nvSpPr>
          <p:cNvPr id="43" name="TextBox 42">
            <a:extLst>
              <a:ext uri="{FF2B5EF4-FFF2-40B4-BE49-F238E27FC236}">
                <a16:creationId xmlns:a16="http://schemas.microsoft.com/office/drawing/2014/main" id="{20B8412A-73C7-9D48-BFE1-DFFB3F7A3A6F}"/>
              </a:ext>
            </a:extLst>
          </p:cNvPr>
          <p:cNvSpPr txBox="1"/>
          <p:nvPr/>
        </p:nvSpPr>
        <p:spPr>
          <a:xfrm>
            <a:off x="4422321" y="4897776"/>
            <a:ext cx="3347357" cy="387286"/>
          </a:xfrm>
          <a:prstGeom prst="rect">
            <a:avLst/>
          </a:prstGeom>
          <a:noFill/>
        </p:spPr>
        <p:txBody>
          <a:bodyPr wrap="square" lIns="91440" tIns="45720" rIns="91440" bIns="45720" rtlCol="0" anchor="t">
            <a:spAutoFit/>
          </a:bodyPr>
          <a:lstStyle/>
          <a:p>
            <a:pPr algn="ctr">
              <a:lnSpc>
                <a:spcPts val="2300"/>
              </a:lnSpc>
            </a:pPr>
            <a:r>
              <a:rPr lang="en-US" sz="2400" b="1" kern="1500">
                <a:solidFill>
                  <a:srgbClr val="002060"/>
                </a:solidFill>
                <a:latin typeface="Arial" panose="020B0604020202020204" pitchFamily="34" charset="0"/>
                <a:cs typeface="Arial" panose="020B0604020202020204" pitchFamily="34" charset="0"/>
              </a:rPr>
              <a:t>Individual</a:t>
            </a:r>
            <a:r>
              <a:rPr lang="en-US" b="1" kern="1500">
                <a:solidFill>
                  <a:srgbClr val="002060"/>
                </a:solidFill>
                <a:latin typeface="Arial" panose="020B0604020202020204" pitchFamily="34" charset="0"/>
                <a:cs typeface="Arial" panose="020B0604020202020204" pitchFamily="34" charset="0"/>
              </a:rPr>
              <a:t> </a:t>
            </a:r>
            <a:r>
              <a:rPr lang="en-US" sz="2400" b="1" kern="1500">
                <a:solidFill>
                  <a:srgbClr val="002060"/>
                </a:solidFill>
                <a:latin typeface="Arial" panose="020B0604020202020204" pitchFamily="34" charset="0"/>
                <a:cs typeface="Arial" panose="020B0604020202020204" pitchFamily="34" charset="0"/>
              </a:rPr>
              <a:t>Members</a:t>
            </a:r>
            <a:endParaRPr lang="en-US" b="1" kern="1500">
              <a:solidFill>
                <a:srgbClr val="002060"/>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B7FA03F8-3D96-E640-B018-AAA033180703}"/>
              </a:ext>
            </a:extLst>
          </p:cNvPr>
          <p:cNvSpPr txBox="1"/>
          <p:nvPr/>
        </p:nvSpPr>
        <p:spPr>
          <a:xfrm>
            <a:off x="7691107" y="4897776"/>
            <a:ext cx="3347357" cy="387286"/>
          </a:xfrm>
          <a:prstGeom prst="rect">
            <a:avLst/>
          </a:prstGeom>
          <a:noFill/>
        </p:spPr>
        <p:txBody>
          <a:bodyPr wrap="square" lIns="91440" tIns="45720" rIns="91440" bIns="45720" rtlCol="0" anchor="t">
            <a:spAutoFit/>
          </a:bodyPr>
          <a:lstStyle/>
          <a:p>
            <a:pPr algn="ctr">
              <a:lnSpc>
                <a:spcPts val="2300"/>
              </a:lnSpc>
            </a:pPr>
            <a:r>
              <a:rPr lang="en-US" sz="2400" b="1" kern="1500">
                <a:solidFill>
                  <a:srgbClr val="002060"/>
                </a:solidFill>
                <a:latin typeface="Arial" panose="020B0604020202020204" pitchFamily="34" charset="0"/>
                <a:cs typeface="Arial" panose="020B0604020202020204" pitchFamily="34" charset="0"/>
              </a:rPr>
              <a:t>Enterprise</a:t>
            </a:r>
            <a:r>
              <a:rPr lang="en-US" b="1" kern="1500">
                <a:solidFill>
                  <a:srgbClr val="002060"/>
                </a:solidFill>
                <a:latin typeface="Arial" panose="020B0604020202020204" pitchFamily="34" charset="0"/>
                <a:cs typeface="Arial" panose="020B0604020202020204" pitchFamily="34" charset="0"/>
              </a:rPr>
              <a:t> </a:t>
            </a:r>
            <a:r>
              <a:rPr lang="en-US" sz="2400" b="1" kern="1500">
                <a:solidFill>
                  <a:srgbClr val="002060"/>
                </a:solidFill>
                <a:latin typeface="Arial" panose="020B0604020202020204" pitchFamily="34" charset="0"/>
                <a:cs typeface="Arial" panose="020B0604020202020204" pitchFamily="34" charset="0"/>
              </a:rPr>
              <a:t>Members</a:t>
            </a:r>
            <a:endParaRPr lang="en-US" b="1" kern="1500">
              <a:solidFill>
                <a:srgbClr val="002060"/>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1BBEF78A-4487-554C-8C3C-BDA9CE36662A}"/>
              </a:ext>
            </a:extLst>
          </p:cNvPr>
          <p:cNvSpPr txBox="1"/>
          <p:nvPr/>
        </p:nvSpPr>
        <p:spPr>
          <a:xfrm>
            <a:off x="4688667" y="2030380"/>
            <a:ext cx="865111" cy="400110"/>
          </a:xfrm>
          <a:prstGeom prst="rect">
            <a:avLst/>
          </a:prstGeom>
          <a:noFill/>
        </p:spPr>
        <p:txBody>
          <a:bodyPr wrap="square" lIns="91440" tIns="45720" rIns="91440" bIns="45720" rtlCol="0" anchor="t">
            <a:spAutoFit/>
          </a:bodyPr>
          <a:lstStyle/>
          <a:p>
            <a:pPr algn="ctr"/>
            <a:r>
              <a:rPr lang="en-US" sz="2000" b="1" spc="-200" dirty="0">
                <a:solidFill>
                  <a:srgbClr val="92D050"/>
                </a:solidFill>
                <a:latin typeface="Arial"/>
                <a:ea typeface="Arial" charset="0"/>
                <a:cs typeface="Arial"/>
              </a:rPr>
              <a:t>20%</a:t>
            </a:r>
            <a:endParaRPr lang="en-US" sz="2000" b="1" spc="-200" dirty="0">
              <a:solidFill>
                <a:srgbClr val="92D050"/>
              </a:solidFill>
              <a:latin typeface="Arial"/>
              <a:cs typeface="Arial" charset="0"/>
            </a:endParaRPr>
          </a:p>
        </p:txBody>
      </p:sp>
      <p:sp>
        <p:nvSpPr>
          <p:cNvPr id="64" name="TextBox 63">
            <a:extLst>
              <a:ext uri="{FF2B5EF4-FFF2-40B4-BE49-F238E27FC236}">
                <a16:creationId xmlns:a16="http://schemas.microsoft.com/office/drawing/2014/main" id="{75F0F9B0-E14F-CE48-A31E-72F3D87DDDF5}"/>
              </a:ext>
            </a:extLst>
          </p:cNvPr>
          <p:cNvSpPr txBox="1"/>
          <p:nvPr/>
        </p:nvSpPr>
        <p:spPr>
          <a:xfrm>
            <a:off x="10132238" y="3793561"/>
            <a:ext cx="865111" cy="400110"/>
          </a:xfrm>
          <a:prstGeom prst="rect">
            <a:avLst/>
          </a:prstGeom>
          <a:noFill/>
        </p:spPr>
        <p:txBody>
          <a:bodyPr wrap="square" lIns="91440" tIns="45720" rIns="91440" bIns="45720" rtlCol="0" anchor="t">
            <a:spAutoFit/>
          </a:bodyPr>
          <a:lstStyle/>
          <a:p>
            <a:pPr algn="ctr"/>
            <a:r>
              <a:rPr lang="en-US" sz="2000" b="1" spc="-200">
                <a:solidFill>
                  <a:srgbClr val="002E6D"/>
                </a:solidFill>
                <a:latin typeface="Arial"/>
                <a:ea typeface="Arial" charset="0"/>
                <a:cs typeface="Arial"/>
              </a:rPr>
              <a:t>83%</a:t>
            </a:r>
            <a:endParaRPr lang="en-US" sz="2000" b="1" spc="-200">
              <a:solidFill>
                <a:srgbClr val="002E6D"/>
              </a:solidFill>
              <a:latin typeface="Arial"/>
              <a:cs typeface="Arial" charset="0"/>
            </a:endParaRPr>
          </a:p>
        </p:txBody>
      </p:sp>
      <p:sp>
        <p:nvSpPr>
          <p:cNvPr id="69" name="TextBox 68">
            <a:extLst>
              <a:ext uri="{FF2B5EF4-FFF2-40B4-BE49-F238E27FC236}">
                <a16:creationId xmlns:a16="http://schemas.microsoft.com/office/drawing/2014/main" id="{BDD47A0D-FF27-4648-BF1B-E37B5313C64A}"/>
              </a:ext>
            </a:extLst>
          </p:cNvPr>
          <p:cNvSpPr txBox="1"/>
          <p:nvPr/>
        </p:nvSpPr>
        <p:spPr>
          <a:xfrm>
            <a:off x="6825996" y="3084989"/>
            <a:ext cx="865111" cy="400110"/>
          </a:xfrm>
          <a:prstGeom prst="rect">
            <a:avLst/>
          </a:prstGeom>
          <a:noFill/>
        </p:spPr>
        <p:txBody>
          <a:bodyPr wrap="square" lIns="91440" tIns="45720" rIns="91440" bIns="45720" rtlCol="0" anchor="t">
            <a:spAutoFit/>
          </a:bodyPr>
          <a:lstStyle/>
          <a:p>
            <a:pPr algn="ctr"/>
            <a:r>
              <a:rPr lang="en-US" sz="2000" b="1" spc="-200" dirty="0">
                <a:solidFill>
                  <a:srgbClr val="002E6D"/>
                </a:solidFill>
                <a:latin typeface="Arial"/>
                <a:ea typeface="Arial" charset="0"/>
                <a:cs typeface="Arial"/>
              </a:rPr>
              <a:t>54%</a:t>
            </a:r>
            <a:endParaRPr lang="en-US" sz="2000" b="1" spc="-200" dirty="0">
              <a:solidFill>
                <a:srgbClr val="002E6D"/>
              </a:solidFill>
              <a:latin typeface="Arial"/>
              <a:cs typeface="Arial" charset="0"/>
            </a:endParaRPr>
          </a:p>
        </p:txBody>
      </p:sp>
      <p:sp>
        <p:nvSpPr>
          <p:cNvPr id="70" name="TextBox 69">
            <a:extLst>
              <a:ext uri="{FF2B5EF4-FFF2-40B4-BE49-F238E27FC236}">
                <a16:creationId xmlns:a16="http://schemas.microsoft.com/office/drawing/2014/main" id="{030EB878-6E2A-074B-9A32-47DBD68E0F5C}"/>
              </a:ext>
            </a:extLst>
          </p:cNvPr>
          <p:cNvSpPr txBox="1"/>
          <p:nvPr/>
        </p:nvSpPr>
        <p:spPr>
          <a:xfrm>
            <a:off x="8002129" y="2004802"/>
            <a:ext cx="865111" cy="400110"/>
          </a:xfrm>
          <a:prstGeom prst="rect">
            <a:avLst/>
          </a:prstGeom>
          <a:noFill/>
        </p:spPr>
        <p:txBody>
          <a:bodyPr wrap="square" lIns="91440" tIns="45720" rIns="91440" bIns="45720" rtlCol="0" anchor="t">
            <a:spAutoFit/>
          </a:bodyPr>
          <a:lstStyle/>
          <a:p>
            <a:pPr algn="ctr"/>
            <a:r>
              <a:rPr lang="en-US" sz="2000" b="1" spc="-200">
                <a:solidFill>
                  <a:srgbClr val="444545"/>
                </a:solidFill>
                <a:latin typeface="Arial"/>
                <a:ea typeface="Arial" charset="0"/>
                <a:cs typeface="Arial"/>
              </a:rPr>
              <a:t>17%</a:t>
            </a:r>
            <a:endParaRPr lang="en-US" sz="2000" b="1" spc="-200">
              <a:solidFill>
                <a:srgbClr val="444545"/>
              </a:solidFill>
              <a:latin typeface="Arial"/>
              <a:cs typeface="Arial" charset="0"/>
            </a:endParaRPr>
          </a:p>
        </p:txBody>
      </p:sp>
      <p:sp>
        <p:nvSpPr>
          <p:cNvPr id="72" name="TextBox 71">
            <a:extLst>
              <a:ext uri="{FF2B5EF4-FFF2-40B4-BE49-F238E27FC236}">
                <a16:creationId xmlns:a16="http://schemas.microsoft.com/office/drawing/2014/main" id="{96666E20-8A95-424C-867D-098D0F5B157F}"/>
              </a:ext>
            </a:extLst>
          </p:cNvPr>
          <p:cNvSpPr txBox="1"/>
          <p:nvPr/>
        </p:nvSpPr>
        <p:spPr>
          <a:xfrm>
            <a:off x="4213241" y="3508879"/>
            <a:ext cx="1019069" cy="400110"/>
          </a:xfrm>
          <a:prstGeom prst="rect">
            <a:avLst/>
          </a:prstGeom>
          <a:noFill/>
        </p:spPr>
        <p:txBody>
          <a:bodyPr wrap="square" lIns="91440" tIns="45720" rIns="91440" bIns="45720" rtlCol="0" anchor="t">
            <a:spAutoFit/>
          </a:bodyPr>
          <a:lstStyle/>
          <a:p>
            <a:pPr algn="ctr"/>
            <a:r>
              <a:rPr lang="en-US" sz="2000" b="1" spc="-200" dirty="0">
                <a:solidFill>
                  <a:srgbClr val="444545"/>
                </a:solidFill>
                <a:latin typeface="Arial"/>
                <a:ea typeface="Arial" charset="0"/>
                <a:cs typeface="Arial"/>
              </a:rPr>
              <a:t>26%</a:t>
            </a:r>
            <a:endParaRPr lang="en-US" sz="2000" b="1" spc="-200" dirty="0">
              <a:solidFill>
                <a:srgbClr val="444545"/>
              </a:solidFill>
              <a:latin typeface="Arial"/>
              <a:cs typeface="Arial" charset="0"/>
            </a:endParaRPr>
          </a:p>
        </p:txBody>
      </p:sp>
      <p:sp>
        <p:nvSpPr>
          <p:cNvPr id="81" name="TextBox 80">
            <a:extLst>
              <a:ext uri="{FF2B5EF4-FFF2-40B4-BE49-F238E27FC236}">
                <a16:creationId xmlns:a16="http://schemas.microsoft.com/office/drawing/2014/main" id="{174A3F5B-9E29-4041-9A7C-523193F60893}"/>
              </a:ext>
            </a:extLst>
          </p:cNvPr>
          <p:cNvSpPr txBox="1"/>
          <p:nvPr/>
        </p:nvSpPr>
        <p:spPr>
          <a:xfrm>
            <a:off x="2369590" y="1578109"/>
            <a:ext cx="1019069" cy="400110"/>
          </a:xfrm>
          <a:prstGeom prst="rect">
            <a:avLst/>
          </a:prstGeom>
          <a:noFill/>
        </p:spPr>
        <p:txBody>
          <a:bodyPr wrap="square" lIns="91440" tIns="45720" rIns="91440" bIns="45720" rtlCol="0" anchor="t">
            <a:spAutoFit/>
          </a:bodyPr>
          <a:lstStyle/>
          <a:p>
            <a:pPr algn="ctr"/>
            <a:r>
              <a:rPr lang="en-US" sz="2000" b="1" spc="-200" dirty="0">
                <a:solidFill>
                  <a:srgbClr val="002E6D"/>
                </a:solidFill>
                <a:latin typeface="Arial"/>
                <a:ea typeface="Arial" charset="0"/>
                <a:cs typeface="Arial"/>
              </a:rPr>
              <a:t>10%</a:t>
            </a:r>
            <a:endParaRPr lang="en-US" sz="2000" b="1" spc="-200" dirty="0">
              <a:solidFill>
                <a:srgbClr val="002E6D"/>
              </a:solidFill>
              <a:latin typeface="Arial"/>
              <a:cs typeface="Arial" charset="0"/>
            </a:endParaRPr>
          </a:p>
        </p:txBody>
      </p:sp>
      <p:sp>
        <p:nvSpPr>
          <p:cNvPr id="82" name="TextBox 81">
            <a:extLst>
              <a:ext uri="{FF2B5EF4-FFF2-40B4-BE49-F238E27FC236}">
                <a16:creationId xmlns:a16="http://schemas.microsoft.com/office/drawing/2014/main" id="{F17484D3-3E44-5F47-834B-B017D0AF0D82}"/>
              </a:ext>
            </a:extLst>
          </p:cNvPr>
          <p:cNvSpPr txBox="1"/>
          <p:nvPr/>
        </p:nvSpPr>
        <p:spPr>
          <a:xfrm>
            <a:off x="98021" y="4069029"/>
            <a:ext cx="1019069" cy="400110"/>
          </a:xfrm>
          <a:prstGeom prst="rect">
            <a:avLst/>
          </a:prstGeom>
          <a:noFill/>
        </p:spPr>
        <p:txBody>
          <a:bodyPr wrap="square" lIns="91440" tIns="45720" rIns="91440" bIns="45720" rtlCol="0" anchor="t">
            <a:spAutoFit/>
          </a:bodyPr>
          <a:lstStyle/>
          <a:p>
            <a:pPr algn="ctr"/>
            <a:r>
              <a:rPr lang="en-US" sz="2000" b="1" spc="-200" dirty="0">
                <a:solidFill>
                  <a:srgbClr val="119CD9"/>
                </a:solidFill>
                <a:latin typeface="Arial"/>
                <a:ea typeface="Arial" charset="0"/>
                <a:cs typeface="Arial"/>
              </a:rPr>
              <a:t>90%</a:t>
            </a:r>
            <a:endParaRPr lang="en-US" sz="2000" b="1" spc="-200" dirty="0">
              <a:solidFill>
                <a:srgbClr val="119CD9"/>
              </a:solidFill>
              <a:latin typeface="Arial"/>
              <a:cs typeface="Arial" charset="0"/>
            </a:endParaRPr>
          </a:p>
        </p:txBody>
      </p:sp>
      <p:sp>
        <p:nvSpPr>
          <p:cNvPr id="83" name="Oval 82">
            <a:extLst>
              <a:ext uri="{FF2B5EF4-FFF2-40B4-BE49-F238E27FC236}">
                <a16:creationId xmlns:a16="http://schemas.microsoft.com/office/drawing/2014/main" id="{5C8D4687-C841-BB46-9C57-A964745767D0}"/>
              </a:ext>
            </a:extLst>
          </p:cNvPr>
          <p:cNvSpPr/>
          <p:nvPr/>
        </p:nvSpPr>
        <p:spPr>
          <a:xfrm>
            <a:off x="979930" y="5434514"/>
            <a:ext cx="274320" cy="274320"/>
          </a:xfrm>
          <a:prstGeom prst="ellipse">
            <a:avLst/>
          </a:prstGeom>
          <a:solidFill>
            <a:srgbClr val="002E6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E494BD9F-EE66-0347-BC7F-D20E36B07562}"/>
              </a:ext>
            </a:extLst>
          </p:cNvPr>
          <p:cNvSpPr txBox="1"/>
          <p:nvPr/>
        </p:nvSpPr>
        <p:spPr>
          <a:xfrm>
            <a:off x="1345339" y="5728890"/>
            <a:ext cx="2510950"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ENTERPRISE</a:t>
            </a:r>
            <a:endParaRPr lang="en-US" sz="2000" spc="-30"/>
          </a:p>
        </p:txBody>
      </p:sp>
      <p:sp>
        <p:nvSpPr>
          <p:cNvPr id="85" name="Oval 84">
            <a:extLst>
              <a:ext uri="{FF2B5EF4-FFF2-40B4-BE49-F238E27FC236}">
                <a16:creationId xmlns:a16="http://schemas.microsoft.com/office/drawing/2014/main" id="{00CFBBB4-9866-CF46-9A6D-19C142C31663}"/>
              </a:ext>
            </a:extLst>
          </p:cNvPr>
          <p:cNvSpPr/>
          <p:nvPr/>
        </p:nvSpPr>
        <p:spPr>
          <a:xfrm>
            <a:off x="966483" y="5818237"/>
            <a:ext cx="274320" cy="274320"/>
          </a:xfrm>
          <a:prstGeom prst="ellipse">
            <a:avLst/>
          </a:prstGeom>
          <a:solidFill>
            <a:srgbClr val="119C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AFB71714-CC02-8B4F-B198-820BE657D519}"/>
              </a:ext>
            </a:extLst>
          </p:cNvPr>
          <p:cNvSpPr txBox="1"/>
          <p:nvPr/>
        </p:nvSpPr>
        <p:spPr>
          <a:xfrm>
            <a:off x="1345338" y="5355359"/>
            <a:ext cx="2145543"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INDIVIDUAL</a:t>
            </a:r>
            <a:endParaRPr lang="en-US" sz="2000" spc="-30"/>
          </a:p>
        </p:txBody>
      </p:sp>
    </p:spTree>
    <p:extLst>
      <p:ext uri="{BB962C8B-B14F-4D97-AF65-F5344CB8AC3E}">
        <p14:creationId xmlns:p14="http://schemas.microsoft.com/office/powerpoint/2010/main" val="938044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atin typeface="arial"/>
                <a:cs typeface="arial"/>
              </a:rPr>
              <a:t>Our Members Belong to 59 Local Chapters</a:t>
            </a:r>
          </a:p>
        </p:txBody>
      </p:sp>
      <p:sp>
        <p:nvSpPr>
          <p:cNvPr id="3" name="Subtitle 2"/>
          <p:cNvSpPr>
            <a:spLocks noGrp="1"/>
          </p:cNvSpPr>
          <p:nvPr>
            <p:ph type="subTitle" idx="1"/>
          </p:nvPr>
        </p:nvSpPr>
        <p:spPr>
          <a:xfrm>
            <a:off x="333312" y="988581"/>
            <a:ext cx="11450319" cy="769778"/>
          </a:xfrm>
        </p:spPr>
        <p:txBody>
          <a:bodyPr vert="horz" lIns="91440" tIns="45720" rIns="91440" bIns="45720" rtlCol="0" anchor="t">
            <a:normAutofit/>
          </a:bodyPr>
          <a:lstStyle/>
          <a:p>
            <a:r>
              <a:rPr lang="en-US">
                <a:latin typeface="arial"/>
                <a:cs typeface="arial"/>
              </a:rPr>
              <a:t>Chapters and Regions</a:t>
            </a:r>
          </a:p>
        </p:txBody>
      </p:sp>
      <p:sp>
        <p:nvSpPr>
          <p:cNvPr id="7" name="TextBox 6">
            <a:extLst>
              <a:ext uri="{FF2B5EF4-FFF2-40B4-BE49-F238E27FC236}">
                <a16:creationId xmlns:a16="http://schemas.microsoft.com/office/drawing/2014/main" id="{29F523A9-DA47-73F3-5E66-3CE903BF2C98}"/>
              </a:ext>
            </a:extLst>
          </p:cNvPr>
          <p:cNvSpPr txBox="1"/>
          <p:nvPr/>
        </p:nvSpPr>
        <p:spPr>
          <a:xfrm>
            <a:off x="5593318" y="1343436"/>
            <a:ext cx="2203450" cy="4939814"/>
          </a:xfrm>
          <a:prstGeom prst="rect">
            <a:avLst/>
          </a:prstGeom>
          <a:noFill/>
        </p:spPr>
        <p:txBody>
          <a:bodyPr wrap="square" lIns="91440" tIns="45720" rIns="91440" bIns="45720" rtlCol="0" anchor="t">
            <a:spAutoFit/>
          </a:bodyPr>
          <a:lstStyle/>
          <a:p>
            <a:r>
              <a:rPr lang="en-US" sz="1200" b="1">
                <a:latin typeface="Arial"/>
                <a:cs typeface="Arial"/>
              </a:rPr>
              <a:t>REGION 1</a:t>
            </a:r>
          </a:p>
          <a:p>
            <a:pPr marL="285750" indent="-285750">
              <a:buFont typeface="Arial" panose="020B0604020202020204" pitchFamily="34" charset="0"/>
              <a:buChar char="•"/>
            </a:pPr>
            <a:r>
              <a:rPr lang="en-US" sz="1050">
                <a:solidFill>
                  <a:srgbClr val="69767D"/>
                </a:solidFill>
                <a:latin typeface="Arial"/>
                <a:cs typeface="Arial"/>
              </a:rPr>
              <a:t>Connecticut</a:t>
            </a:r>
          </a:p>
          <a:p>
            <a:pPr marL="285750" indent="-285750">
              <a:buFont typeface="Arial" panose="020B0604020202020204" pitchFamily="34" charset="0"/>
              <a:buChar char="•"/>
            </a:pPr>
            <a:r>
              <a:rPr lang="en-US" sz="1050">
                <a:solidFill>
                  <a:srgbClr val="69767D"/>
                </a:solidFill>
                <a:latin typeface="Arial"/>
                <a:cs typeface="Arial"/>
              </a:rPr>
              <a:t>Massachusetts-Rhode Island</a:t>
            </a:r>
          </a:p>
          <a:p>
            <a:pPr marL="285750" indent="-285750">
              <a:buFont typeface="Arial" panose="020B0604020202020204" pitchFamily="34" charset="0"/>
              <a:buChar char="•"/>
            </a:pPr>
            <a:r>
              <a:rPr lang="en-US" sz="1050">
                <a:solidFill>
                  <a:srgbClr val="69767D"/>
                </a:solidFill>
                <a:latin typeface="Arial"/>
                <a:cs typeface="Arial"/>
              </a:rPr>
              <a:t>Northern New England</a:t>
            </a:r>
          </a:p>
          <a:p>
            <a:pPr>
              <a:lnSpc>
                <a:spcPct val="150000"/>
              </a:lnSpc>
            </a:pPr>
            <a:r>
              <a:rPr lang="en-US" sz="1200" b="1">
                <a:latin typeface="Arial"/>
                <a:cs typeface="Arial"/>
              </a:rPr>
              <a:t>REGION 2</a:t>
            </a:r>
          </a:p>
          <a:p>
            <a:pPr marL="285750" indent="-285750">
              <a:buFont typeface="Arial" panose="020B0604020202020204" pitchFamily="34" charset="0"/>
              <a:buChar char="•"/>
            </a:pPr>
            <a:r>
              <a:rPr lang="en-US" sz="1050">
                <a:solidFill>
                  <a:srgbClr val="69767D"/>
                </a:solidFill>
                <a:latin typeface="Arial"/>
                <a:cs typeface="Arial"/>
              </a:rPr>
              <a:t>Empire New York</a:t>
            </a:r>
          </a:p>
          <a:p>
            <a:pPr marL="285750" indent="-285750">
              <a:buFont typeface="Arial" panose="020B0604020202020204" pitchFamily="34" charset="0"/>
              <a:buChar char="•"/>
            </a:pPr>
            <a:r>
              <a:rPr lang="en-US" sz="1050">
                <a:solidFill>
                  <a:srgbClr val="69767D"/>
                </a:solidFill>
                <a:latin typeface="Arial"/>
                <a:cs typeface="Arial"/>
              </a:rPr>
              <a:t>Metropolitan New York</a:t>
            </a:r>
          </a:p>
          <a:p>
            <a:pPr marL="285750" indent="-285750">
              <a:buFont typeface="Arial" panose="020B0604020202020204" pitchFamily="34" charset="0"/>
              <a:buChar char="•"/>
            </a:pPr>
            <a:r>
              <a:rPr lang="en-US" sz="1050">
                <a:solidFill>
                  <a:srgbClr val="69767D"/>
                </a:solidFill>
                <a:latin typeface="Arial"/>
                <a:cs typeface="Arial"/>
              </a:rPr>
              <a:t>Puerto Rico</a:t>
            </a:r>
          </a:p>
          <a:p>
            <a:pPr marL="285750" indent="-285750">
              <a:buFont typeface="Arial" panose="020B0604020202020204" pitchFamily="34" charset="0"/>
              <a:buChar char="•"/>
            </a:pPr>
            <a:r>
              <a:rPr lang="en-US" sz="1050">
                <a:solidFill>
                  <a:srgbClr val="69767D"/>
                </a:solidFill>
                <a:latin typeface="Arial"/>
                <a:cs typeface="Arial"/>
              </a:rPr>
              <a:t>Rochester Regional</a:t>
            </a:r>
          </a:p>
          <a:p>
            <a:pPr>
              <a:lnSpc>
                <a:spcPct val="150000"/>
              </a:lnSpc>
            </a:pPr>
            <a:r>
              <a:rPr lang="en-US" sz="1200" b="1">
                <a:latin typeface="Arial"/>
                <a:cs typeface="Arial"/>
              </a:rPr>
              <a:t>REGION 3</a:t>
            </a:r>
          </a:p>
          <a:p>
            <a:pPr marL="285750" indent="-285750">
              <a:buFont typeface="Arial" panose="020B0604020202020204" pitchFamily="34" charset="0"/>
              <a:buChar char="•"/>
            </a:pPr>
            <a:r>
              <a:rPr lang="en-US" sz="1050">
                <a:solidFill>
                  <a:srgbClr val="69767D"/>
                </a:solidFill>
                <a:latin typeface="Arial"/>
                <a:cs typeface="Arial"/>
              </a:rPr>
              <a:t>Central Pennsylvania</a:t>
            </a:r>
          </a:p>
          <a:p>
            <a:pPr marL="285750" indent="-285750">
              <a:buFont typeface="Arial" panose="020B0604020202020204" pitchFamily="34" charset="0"/>
              <a:buChar char="•"/>
            </a:pPr>
            <a:r>
              <a:rPr lang="en-US" sz="1050">
                <a:solidFill>
                  <a:srgbClr val="69767D"/>
                </a:solidFill>
                <a:latin typeface="Arial"/>
                <a:cs typeface="Arial"/>
              </a:rPr>
              <a:t>Metropolitan Philadelphia</a:t>
            </a:r>
          </a:p>
          <a:p>
            <a:pPr marL="285750" indent="-285750">
              <a:buFont typeface="Arial" panose="020B0604020202020204" pitchFamily="34" charset="0"/>
              <a:buChar char="•"/>
            </a:pPr>
            <a:r>
              <a:rPr lang="en-US" sz="1050">
                <a:solidFill>
                  <a:srgbClr val="69767D"/>
                </a:solidFill>
                <a:latin typeface="Arial"/>
                <a:cs typeface="Arial"/>
              </a:rPr>
              <a:t>New Jersey</a:t>
            </a:r>
          </a:p>
          <a:p>
            <a:pPr marL="285750" indent="-285750">
              <a:buFont typeface="Arial" panose="020B0604020202020204" pitchFamily="34" charset="0"/>
              <a:buChar char="•"/>
            </a:pPr>
            <a:r>
              <a:rPr lang="en-US" sz="1050">
                <a:solidFill>
                  <a:srgbClr val="69767D"/>
                </a:solidFill>
                <a:latin typeface="Arial"/>
                <a:cs typeface="Arial"/>
              </a:rPr>
              <a:t>Northeastern Pennsylvania</a:t>
            </a:r>
          </a:p>
          <a:p>
            <a:pPr marL="285750" indent="-285750">
              <a:buFont typeface="Arial" panose="020B0604020202020204" pitchFamily="34" charset="0"/>
              <a:buChar char="•"/>
            </a:pPr>
            <a:r>
              <a:rPr lang="en-US" sz="1050">
                <a:solidFill>
                  <a:srgbClr val="69767D"/>
                </a:solidFill>
                <a:latin typeface="Arial"/>
                <a:cs typeface="Arial"/>
              </a:rPr>
              <a:t>Western Pennsylvania</a:t>
            </a:r>
          </a:p>
          <a:p>
            <a:pPr>
              <a:lnSpc>
                <a:spcPct val="150000"/>
              </a:lnSpc>
            </a:pPr>
            <a:r>
              <a:rPr lang="en-US" sz="1200" b="1">
                <a:latin typeface="Arial"/>
                <a:cs typeface="Arial"/>
              </a:rPr>
              <a:t>REGION 4</a:t>
            </a:r>
          </a:p>
          <a:p>
            <a:pPr marL="285750" indent="-285750">
              <a:buFont typeface="Arial" panose="020B0604020202020204" pitchFamily="34" charset="0"/>
              <a:buChar char="•"/>
            </a:pPr>
            <a:r>
              <a:rPr lang="en-US" sz="1050">
                <a:solidFill>
                  <a:srgbClr val="69767D"/>
                </a:solidFill>
                <a:latin typeface="Arial"/>
                <a:cs typeface="Arial"/>
              </a:rPr>
              <a:t>Kentucky</a:t>
            </a:r>
          </a:p>
          <a:p>
            <a:pPr marL="285750" indent="-285750">
              <a:buFont typeface="Arial" panose="020B0604020202020204" pitchFamily="34" charset="0"/>
              <a:buChar char="•"/>
            </a:pPr>
            <a:r>
              <a:rPr lang="en-US" sz="1050">
                <a:solidFill>
                  <a:srgbClr val="69767D"/>
                </a:solidFill>
                <a:latin typeface="Arial"/>
                <a:cs typeface="Arial"/>
              </a:rPr>
              <a:t>Maryland</a:t>
            </a:r>
          </a:p>
          <a:p>
            <a:pPr marL="285750" indent="-285750">
              <a:buFont typeface="Arial" panose="020B0604020202020204" pitchFamily="34" charset="0"/>
              <a:buChar char="•"/>
            </a:pPr>
            <a:r>
              <a:rPr lang="en-US" sz="1050">
                <a:solidFill>
                  <a:srgbClr val="69767D"/>
                </a:solidFill>
                <a:latin typeface="Arial"/>
                <a:cs typeface="Arial"/>
              </a:rPr>
              <a:t>North Carolina</a:t>
            </a:r>
          </a:p>
          <a:p>
            <a:pPr marL="285750" indent="-285750">
              <a:buFont typeface="Arial" panose="020B0604020202020204" pitchFamily="34" charset="0"/>
              <a:buChar char="•"/>
            </a:pPr>
            <a:r>
              <a:rPr lang="en-US" sz="1050">
                <a:solidFill>
                  <a:srgbClr val="69767D"/>
                </a:solidFill>
                <a:latin typeface="Arial"/>
                <a:cs typeface="Arial"/>
              </a:rPr>
              <a:t>Virginia - DC</a:t>
            </a:r>
          </a:p>
          <a:p>
            <a:pPr marL="285750" indent="-285750">
              <a:buFont typeface="Arial" panose="020B0604020202020204" pitchFamily="34" charset="0"/>
              <a:buChar char="•"/>
            </a:pPr>
            <a:r>
              <a:rPr lang="en-US" sz="1050">
                <a:solidFill>
                  <a:srgbClr val="69767D"/>
                </a:solidFill>
                <a:latin typeface="Arial"/>
                <a:cs typeface="Arial"/>
              </a:rPr>
              <a:t>West Virginia</a:t>
            </a:r>
          </a:p>
          <a:p>
            <a:pPr>
              <a:lnSpc>
                <a:spcPct val="150000"/>
              </a:lnSpc>
            </a:pPr>
            <a:r>
              <a:rPr lang="en-US" sz="1200" b="1">
                <a:latin typeface="Arial"/>
                <a:cs typeface="Arial"/>
              </a:rPr>
              <a:t>REGION 5</a:t>
            </a:r>
          </a:p>
          <a:p>
            <a:pPr marL="285750" indent="-285750">
              <a:buFont typeface="Arial" panose="020B0604020202020204" pitchFamily="34" charset="0"/>
              <a:buChar char="•"/>
            </a:pPr>
            <a:r>
              <a:rPr lang="en-US" sz="1050">
                <a:solidFill>
                  <a:srgbClr val="69767D"/>
                </a:solidFill>
                <a:latin typeface="Arial"/>
                <a:cs typeface="Arial"/>
              </a:rPr>
              <a:t>Alabama</a:t>
            </a:r>
          </a:p>
          <a:p>
            <a:pPr marL="285750" indent="-285750">
              <a:buFont typeface="Arial" panose="020B0604020202020204" pitchFamily="34" charset="0"/>
              <a:buChar char="•"/>
            </a:pPr>
            <a:r>
              <a:rPr lang="en-US" sz="1050">
                <a:solidFill>
                  <a:srgbClr val="69767D"/>
                </a:solidFill>
                <a:latin typeface="Arial"/>
                <a:cs typeface="Arial"/>
              </a:rPr>
              <a:t>Florida</a:t>
            </a:r>
          </a:p>
          <a:p>
            <a:pPr marL="285750" indent="-285750">
              <a:buFont typeface="Arial" panose="020B0604020202020204" pitchFamily="34" charset="0"/>
              <a:buChar char="•"/>
            </a:pPr>
            <a:r>
              <a:rPr lang="en-US" sz="1050">
                <a:solidFill>
                  <a:srgbClr val="69767D"/>
                </a:solidFill>
                <a:latin typeface="Arial"/>
                <a:cs typeface="Arial"/>
              </a:rPr>
              <a:t>Georgia</a:t>
            </a:r>
          </a:p>
          <a:p>
            <a:pPr marL="285750" indent="-285750">
              <a:buFont typeface="Arial" panose="020B0604020202020204" pitchFamily="34" charset="0"/>
              <a:buChar char="•"/>
            </a:pPr>
            <a:r>
              <a:rPr lang="en-US" sz="1050">
                <a:solidFill>
                  <a:srgbClr val="69767D"/>
                </a:solidFill>
                <a:latin typeface="Arial"/>
                <a:cs typeface="Arial"/>
              </a:rPr>
              <a:t>South Carolina</a:t>
            </a:r>
          </a:p>
          <a:p>
            <a:pPr marL="285750" indent="-285750">
              <a:buFont typeface="Arial" panose="020B0604020202020204" pitchFamily="34" charset="0"/>
              <a:buChar char="•"/>
            </a:pPr>
            <a:r>
              <a:rPr lang="en-US" sz="1050">
                <a:solidFill>
                  <a:srgbClr val="69767D"/>
                </a:solidFill>
                <a:latin typeface="Arial"/>
                <a:cs typeface="Arial"/>
              </a:rPr>
              <a:t>Tennessee</a:t>
            </a:r>
          </a:p>
        </p:txBody>
      </p:sp>
      <p:sp>
        <p:nvSpPr>
          <p:cNvPr id="9" name="TextBox 8">
            <a:extLst>
              <a:ext uri="{FF2B5EF4-FFF2-40B4-BE49-F238E27FC236}">
                <a16:creationId xmlns:a16="http://schemas.microsoft.com/office/drawing/2014/main" id="{781F52B7-B9CA-C380-9B5B-8C9D474F4E17}"/>
              </a:ext>
            </a:extLst>
          </p:cNvPr>
          <p:cNvSpPr txBox="1"/>
          <p:nvPr/>
        </p:nvSpPr>
        <p:spPr>
          <a:xfrm>
            <a:off x="7841218" y="1343436"/>
            <a:ext cx="2203450" cy="5147563"/>
          </a:xfrm>
          <a:prstGeom prst="rect">
            <a:avLst/>
          </a:prstGeom>
          <a:noFill/>
        </p:spPr>
        <p:txBody>
          <a:bodyPr wrap="square" lIns="91440" tIns="45720" rIns="91440" bIns="45720" rtlCol="0" anchor="t">
            <a:spAutoFit/>
          </a:bodyPr>
          <a:lstStyle/>
          <a:p>
            <a:r>
              <a:rPr lang="en-US" sz="1200" b="1">
                <a:latin typeface="Arial"/>
                <a:cs typeface="Arial"/>
              </a:rPr>
              <a:t>REGION 6</a:t>
            </a:r>
          </a:p>
          <a:p>
            <a:pPr marL="285750" indent="-285750">
              <a:buFont typeface="Arial" panose="020B0604020202020204" pitchFamily="34" charset="0"/>
              <a:buChar char="•"/>
            </a:pPr>
            <a:r>
              <a:rPr lang="en-US" sz="1050">
                <a:solidFill>
                  <a:srgbClr val="69767D"/>
                </a:solidFill>
                <a:latin typeface="Arial"/>
                <a:cs typeface="Arial"/>
              </a:rPr>
              <a:t>Central Ohio</a:t>
            </a:r>
          </a:p>
          <a:p>
            <a:pPr marL="285750" indent="-285750">
              <a:buFont typeface="Arial" panose="020B0604020202020204" pitchFamily="34" charset="0"/>
              <a:buChar char="•"/>
            </a:pPr>
            <a:r>
              <a:rPr lang="en-US" sz="1050">
                <a:solidFill>
                  <a:srgbClr val="69767D"/>
                </a:solidFill>
                <a:latin typeface="Arial"/>
                <a:cs typeface="Arial"/>
              </a:rPr>
              <a:t>Michigan Great Lakes</a:t>
            </a:r>
          </a:p>
          <a:p>
            <a:pPr marL="285750" indent="-285750">
              <a:buFont typeface="Arial" panose="020B0604020202020204" pitchFamily="34" charset="0"/>
              <a:buChar char="•"/>
            </a:pPr>
            <a:r>
              <a:rPr lang="en-US" sz="1050">
                <a:solidFill>
                  <a:srgbClr val="69767D"/>
                </a:solidFill>
                <a:latin typeface="Arial"/>
                <a:cs typeface="Arial"/>
              </a:rPr>
              <a:t>Northeast Ohio</a:t>
            </a:r>
          </a:p>
          <a:p>
            <a:pPr marL="285750" indent="-285750">
              <a:buFont typeface="Arial" panose="020B0604020202020204" pitchFamily="34" charset="0"/>
              <a:buChar char="•"/>
            </a:pPr>
            <a:r>
              <a:rPr lang="en-US" sz="1050">
                <a:solidFill>
                  <a:srgbClr val="69767D"/>
                </a:solidFill>
                <a:latin typeface="Arial"/>
                <a:cs typeface="Arial"/>
              </a:rPr>
              <a:t>Northwest Ohio</a:t>
            </a:r>
          </a:p>
          <a:p>
            <a:pPr marL="285750" indent="-285750">
              <a:buFont typeface="Arial" panose="020B0604020202020204" pitchFamily="34" charset="0"/>
              <a:buChar char="•"/>
            </a:pPr>
            <a:r>
              <a:rPr lang="en-US" sz="1050">
                <a:solidFill>
                  <a:srgbClr val="69767D"/>
                </a:solidFill>
                <a:latin typeface="Arial"/>
                <a:cs typeface="Arial"/>
              </a:rPr>
              <a:t>Southwestern Ohio</a:t>
            </a:r>
          </a:p>
          <a:p>
            <a:pPr>
              <a:lnSpc>
                <a:spcPct val="150000"/>
              </a:lnSpc>
            </a:pPr>
            <a:r>
              <a:rPr lang="en-US" sz="1200" b="1">
                <a:latin typeface="Arial"/>
                <a:cs typeface="Arial"/>
              </a:rPr>
              <a:t>REGION 7</a:t>
            </a:r>
          </a:p>
          <a:p>
            <a:pPr marL="285750" indent="-285750">
              <a:buFont typeface="Arial" panose="020B0604020202020204" pitchFamily="34" charset="0"/>
              <a:buChar char="•"/>
            </a:pPr>
            <a:r>
              <a:rPr lang="en-US" sz="1050">
                <a:solidFill>
                  <a:srgbClr val="69767D"/>
                </a:solidFill>
                <a:latin typeface="Arial"/>
                <a:cs typeface="Arial"/>
              </a:rPr>
              <a:t>Greater Illinois</a:t>
            </a:r>
          </a:p>
          <a:p>
            <a:pPr marL="285750" indent="-285750">
              <a:buFont typeface="Arial" panose="020B0604020202020204" pitchFamily="34" charset="0"/>
              <a:buChar char="•"/>
            </a:pPr>
            <a:r>
              <a:rPr lang="en-US" sz="1050">
                <a:solidFill>
                  <a:srgbClr val="69767D"/>
                </a:solidFill>
                <a:latin typeface="Arial"/>
                <a:cs typeface="Arial"/>
              </a:rPr>
              <a:t>First Illinois</a:t>
            </a:r>
            <a:endParaRPr lang="en-US">
              <a:latin typeface="Arial"/>
              <a:cs typeface="Arial"/>
            </a:endParaRP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Indiana Pressler Memorial</a:t>
            </a:r>
          </a:p>
          <a:p>
            <a:pPr marL="285750" indent="-285750">
              <a:buFont typeface="Arial" panose="020B0604020202020204" pitchFamily="34" charset="0"/>
              <a:buChar char="•"/>
            </a:pPr>
            <a:r>
              <a:rPr lang="en-US" sz="1050">
                <a:solidFill>
                  <a:srgbClr val="69767D"/>
                </a:solidFill>
                <a:latin typeface="Arial"/>
                <a:cs typeface="Arial"/>
              </a:rPr>
              <a:t>Wisconsin</a:t>
            </a:r>
          </a:p>
          <a:p>
            <a:pPr>
              <a:lnSpc>
                <a:spcPct val="150000"/>
              </a:lnSpc>
            </a:pPr>
            <a:r>
              <a:rPr lang="en-US" sz="1200" b="1">
                <a:latin typeface="Arial"/>
                <a:cs typeface="Arial"/>
              </a:rPr>
              <a:t>REGION 8</a:t>
            </a:r>
          </a:p>
          <a:p>
            <a:pPr marL="285750" indent="-285750">
              <a:buFont typeface="Arial" panose="020B0604020202020204" pitchFamily="34" charset="0"/>
              <a:buChar char="•"/>
            </a:pPr>
            <a:r>
              <a:rPr lang="en-US" sz="1050">
                <a:solidFill>
                  <a:srgbClr val="69767D"/>
                </a:solidFill>
                <a:latin typeface="Arial"/>
                <a:cs typeface="Arial"/>
              </a:rPr>
              <a:t>Greater Heartland</a:t>
            </a:r>
          </a:p>
          <a:p>
            <a:pPr marL="285750" indent="-285750">
              <a:buFont typeface="Arial" panose="020B0604020202020204" pitchFamily="34" charset="0"/>
              <a:buChar char="•"/>
            </a:pPr>
            <a:r>
              <a:rPr lang="en-US" sz="1050">
                <a:solidFill>
                  <a:srgbClr val="69767D"/>
                </a:solidFill>
                <a:latin typeface="Arial"/>
                <a:cs typeface="Arial"/>
              </a:rPr>
              <a:t>Iowa</a:t>
            </a:r>
          </a:p>
          <a:p>
            <a:pPr marL="285750" indent="-285750">
              <a:buFont typeface="Arial" panose="020B0604020202020204" pitchFamily="34" charset="0"/>
              <a:buChar char="•"/>
            </a:pPr>
            <a:r>
              <a:rPr lang="en-US" sz="1050">
                <a:solidFill>
                  <a:srgbClr val="69767D"/>
                </a:solidFill>
                <a:latin typeface="Arial"/>
                <a:cs typeface="Arial"/>
              </a:rPr>
              <a:t>Kansas (Sunflower)</a:t>
            </a:r>
          </a:p>
          <a:p>
            <a:pPr marL="285750" indent="-285750">
              <a:buFont typeface="Arial" panose="020B0604020202020204" pitchFamily="34" charset="0"/>
              <a:buChar char="•"/>
            </a:pPr>
            <a:r>
              <a:rPr lang="en-US" sz="1050">
                <a:solidFill>
                  <a:srgbClr val="69767D"/>
                </a:solidFill>
                <a:latin typeface="Arial"/>
                <a:cs typeface="Arial"/>
              </a:rPr>
              <a:t>Minnesota</a:t>
            </a:r>
          </a:p>
          <a:p>
            <a:pPr marL="285750" indent="-285750">
              <a:buFont typeface="Arial" panose="020B0604020202020204" pitchFamily="34" charset="0"/>
              <a:buChar char="•"/>
            </a:pPr>
            <a:r>
              <a:rPr lang="en-US" sz="1050">
                <a:solidFill>
                  <a:srgbClr val="69767D"/>
                </a:solidFill>
                <a:latin typeface="Arial"/>
                <a:cs typeface="Arial"/>
              </a:rPr>
              <a:t>Nebraska</a:t>
            </a:r>
          </a:p>
          <a:p>
            <a:pPr marL="285750" indent="-285750">
              <a:buFont typeface="Arial" panose="020B0604020202020204" pitchFamily="34" charset="0"/>
              <a:buChar char="•"/>
            </a:pPr>
            <a:r>
              <a:rPr lang="en-US" sz="1050">
                <a:solidFill>
                  <a:srgbClr val="69767D"/>
                </a:solidFill>
                <a:latin typeface="Arial"/>
                <a:cs typeface="Arial"/>
              </a:rPr>
              <a:t>North Dakota</a:t>
            </a:r>
          </a:p>
          <a:p>
            <a:pPr marL="285750" indent="-285750">
              <a:buFont typeface="Arial" panose="020B0604020202020204" pitchFamily="34" charset="0"/>
              <a:buChar char="•"/>
            </a:pPr>
            <a:r>
              <a:rPr lang="en-US" sz="1050">
                <a:solidFill>
                  <a:srgbClr val="69767D"/>
                </a:solidFill>
                <a:latin typeface="Arial"/>
                <a:cs typeface="Arial"/>
              </a:rPr>
              <a:t>South Dakota</a:t>
            </a:r>
          </a:p>
          <a:p>
            <a:pPr>
              <a:lnSpc>
                <a:spcPct val="150000"/>
              </a:lnSpc>
            </a:pPr>
            <a:r>
              <a:rPr lang="en-US" sz="1200" b="1">
                <a:latin typeface="Arial"/>
                <a:cs typeface="Arial"/>
              </a:rPr>
              <a:t>REGION 9</a:t>
            </a:r>
          </a:p>
          <a:p>
            <a:pPr marL="285750" indent="-285750">
              <a:buFont typeface="Arial" panose="020B0604020202020204" pitchFamily="34" charset="0"/>
              <a:buChar char="•"/>
            </a:pPr>
            <a:r>
              <a:rPr lang="en-US" sz="1050">
                <a:solidFill>
                  <a:srgbClr val="69767D"/>
                </a:solidFill>
                <a:latin typeface="Arial"/>
                <a:cs typeface="Arial"/>
              </a:rPr>
              <a:t>Arkansas</a:t>
            </a:r>
          </a:p>
          <a:p>
            <a:pPr marL="285750" indent="-285750">
              <a:buFont typeface="Arial" panose="020B0604020202020204" pitchFamily="34" charset="0"/>
              <a:buChar char="•"/>
            </a:pPr>
            <a:r>
              <a:rPr lang="en-US" sz="1050">
                <a:solidFill>
                  <a:srgbClr val="69767D"/>
                </a:solidFill>
                <a:latin typeface="Arial"/>
                <a:cs typeface="Arial"/>
              </a:rPr>
              <a:t>Lone Star</a:t>
            </a:r>
          </a:p>
          <a:p>
            <a:pPr marL="285750" indent="-285750">
              <a:buFont typeface="Arial" panose="020B0604020202020204" pitchFamily="34" charset="0"/>
              <a:buChar char="•"/>
            </a:pPr>
            <a:r>
              <a:rPr lang="en-US" sz="1050">
                <a:solidFill>
                  <a:srgbClr val="69767D"/>
                </a:solidFill>
                <a:latin typeface="Arial"/>
                <a:cs typeface="Arial"/>
              </a:rPr>
              <a:t>Louisiana</a:t>
            </a:r>
          </a:p>
          <a:p>
            <a:pPr marL="285750" indent="-285750">
              <a:buFont typeface="Arial" panose="020B0604020202020204" pitchFamily="34" charset="0"/>
              <a:buChar char="•"/>
            </a:pPr>
            <a:r>
              <a:rPr lang="en-US" sz="1050">
                <a:solidFill>
                  <a:srgbClr val="69767D"/>
                </a:solidFill>
                <a:latin typeface="Arial"/>
                <a:cs typeface="Arial"/>
              </a:rPr>
              <a:t>Mississippi</a:t>
            </a:r>
          </a:p>
          <a:p>
            <a:pPr marL="285750" indent="-285750">
              <a:buFont typeface="Arial" panose="020B0604020202020204" pitchFamily="34" charset="0"/>
              <a:buChar char="•"/>
            </a:pPr>
            <a:r>
              <a:rPr lang="en-US" sz="1050">
                <a:solidFill>
                  <a:srgbClr val="69767D"/>
                </a:solidFill>
                <a:latin typeface="Arial"/>
                <a:cs typeface="Arial"/>
              </a:rPr>
              <a:t>Oklahoma</a:t>
            </a:r>
          </a:p>
          <a:p>
            <a:pPr marL="285750" indent="-285750">
              <a:buFont typeface="Arial" panose="020B0604020202020204" pitchFamily="34" charset="0"/>
              <a:buChar char="•"/>
            </a:pPr>
            <a:r>
              <a:rPr lang="en-US" sz="1050">
                <a:solidFill>
                  <a:srgbClr val="69767D"/>
                </a:solidFill>
                <a:latin typeface="Arial"/>
                <a:cs typeface="Arial"/>
              </a:rPr>
              <a:t>South Texas</a:t>
            </a:r>
          </a:p>
          <a:p>
            <a:pPr marL="285750" indent="-285750">
              <a:buFont typeface="Arial" panose="020B0604020202020204" pitchFamily="34" charset="0"/>
              <a:buChar char="•"/>
            </a:pPr>
            <a:r>
              <a:rPr lang="en-US" sz="1050">
                <a:solidFill>
                  <a:srgbClr val="69767D"/>
                </a:solidFill>
                <a:latin typeface="Arial"/>
                <a:cs typeface="Arial"/>
              </a:rPr>
              <a:t>Texas Gulf Coast</a:t>
            </a:r>
          </a:p>
          <a:p>
            <a:endParaRPr lang="en-US" sz="1050">
              <a:solidFill>
                <a:srgbClr val="69767D"/>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050">
              <a:solidFill>
                <a:srgbClr val="69767D"/>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DF557C3-512C-DF8A-B959-C6FBE768DC57}"/>
              </a:ext>
            </a:extLst>
          </p:cNvPr>
          <p:cNvSpPr txBox="1"/>
          <p:nvPr/>
        </p:nvSpPr>
        <p:spPr>
          <a:xfrm>
            <a:off x="9977993" y="1343436"/>
            <a:ext cx="2203450" cy="3462486"/>
          </a:xfrm>
          <a:prstGeom prst="rect">
            <a:avLst/>
          </a:prstGeom>
          <a:noFill/>
        </p:spPr>
        <p:txBody>
          <a:bodyPr wrap="square" lIns="91440" tIns="45720" rIns="91440" bIns="45720" rtlCol="0" anchor="t">
            <a:spAutoFit/>
          </a:bodyPr>
          <a:lstStyle/>
          <a:p>
            <a:r>
              <a:rPr lang="en-US" sz="1200" b="1">
                <a:latin typeface="Arial" panose="020B0604020202020204" pitchFamily="34" charset="0"/>
                <a:cs typeface="Arial" panose="020B0604020202020204" pitchFamily="34" charset="0"/>
              </a:rPr>
              <a:t>REGION 10</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Arizona</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Colorado</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Idaho</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Montana</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New Mexico</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Utah</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Wyoming</a:t>
            </a:r>
          </a:p>
          <a:p>
            <a:pPr>
              <a:lnSpc>
                <a:spcPct val="150000"/>
              </a:lnSpc>
            </a:pPr>
            <a:r>
              <a:rPr lang="en-US" sz="1200" b="1">
                <a:latin typeface="Arial" panose="020B0604020202020204" pitchFamily="34" charset="0"/>
                <a:cs typeface="Arial" panose="020B0604020202020204" pitchFamily="34" charset="0"/>
              </a:rPr>
              <a:t>REGION 11</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Hawaii</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Nevada</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Northern California</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Oregon</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San Diego – Imperial</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Southern California</a:t>
            </a:r>
          </a:p>
          <a:p>
            <a:pPr marL="285750" indent="-285750">
              <a:buFont typeface="Arial" panose="020B0604020202020204" pitchFamily="34" charset="0"/>
              <a:buChar char="•"/>
            </a:pPr>
            <a:r>
              <a:rPr lang="en-US" sz="1050">
                <a:solidFill>
                  <a:srgbClr val="69767D"/>
                </a:solidFill>
                <a:latin typeface="Arial"/>
                <a:cs typeface="Arial"/>
              </a:rPr>
              <a:t>Washington - Alaska</a:t>
            </a:r>
            <a:endParaRPr lang="en-US" sz="1050">
              <a:solidFill>
                <a:srgbClr val="69767D"/>
              </a:solidFill>
              <a:latin typeface="Arial" panose="020B0604020202020204" pitchFamily="34" charset="0"/>
              <a:cs typeface="Arial" panose="020B0604020202020204" pitchFamily="34" charset="0"/>
            </a:endParaRPr>
          </a:p>
          <a:p>
            <a:endParaRPr lang="en-US" sz="1050">
              <a:solidFill>
                <a:srgbClr val="69767D"/>
              </a:solidFill>
              <a:latin typeface="Arial" panose="020B0604020202020204" pitchFamily="34" charset="0"/>
              <a:cs typeface="Arial" panose="020B0604020202020204" pitchFamily="34" charset="0"/>
            </a:endParaRPr>
          </a:p>
          <a:p>
            <a:endParaRPr lang="en-US" sz="1050">
              <a:solidFill>
                <a:srgbClr val="69767D"/>
              </a:solidFill>
              <a:latin typeface="Arial" panose="020B0604020202020204" pitchFamily="34" charset="0"/>
              <a:cs typeface="Arial" panose="020B0604020202020204" pitchFamily="34" charset="0"/>
            </a:endParaRPr>
          </a:p>
          <a:p>
            <a:endParaRPr lang="en-US" sz="1050">
              <a:solidFill>
                <a:srgbClr val="69767D"/>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050">
              <a:solidFill>
                <a:srgbClr val="69767D"/>
              </a:solidFill>
              <a:latin typeface="Arial" panose="020B0604020202020204" pitchFamily="34" charset="0"/>
              <a:cs typeface="Arial" panose="020B0604020202020204" pitchFamily="34" charset="0"/>
            </a:endParaRPr>
          </a:p>
        </p:txBody>
      </p:sp>
      <p:pic>
        <p:nvPicPr>
          <p:cNvPr id="5" name="Picture 4" descr="A map of the united states&#10;&#10;Description automatically generated">
            <a:extLst>
              <a:ext uri="{FF2B5EF4-FFF2-40B4-BE49-F238E27FC236}">
                <a16:creationId xmlns:a16="http://schemas.microsoft.com/office/drawing/2014/main" id="{466DBCB7-58CD-108A-6DBB-AFE8FB1031F7}"/>
              </a:ext>
            </a:extLst>
          </p:cNvPr>
          <p:cNvPicPr>
            <a:picLocks noChangeAspect="1"/>
          </p:cNvPicPr>
          <p:nvPr/>
        </p:nvPicPr>
        <p:blipFill rotWithShape="1">
          <a:blip r:embed="rId3"/>
          <a:srcRect l="6913" t="2589" r="3218" b="4211"/>
          <a:stretch/>
        </p:blipFill>
        <p:spPr>
          <a:xfrm>
            <a:off x="61526" y="1884750"/>
            <a:ext cx="5510570" cy="3236045"/>
          </a:xfrm>
          <a:prstGeom prst="rect">
            <a:avLst/>
          </a:prstGeom>
        </p:spPr>
      </p:pic>
    </p:spTree>
    <p:extLst>
      <p:ext uri="{BB962C8B-B14F-4D97-AF65-F5344CB8AC3E}">
        <p14:creationId xmlns:p14="http://schemas.microsoft.com/office/powerpoint/2010/main" val="526820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atin typeface="arial"/>
                <a:cs typeface="arial"/>
              </a:rPr>
              <a:t>Physician &amp; Physician Practice Engagement</a:t>
            </a:r>
          </a:p>
        </p:txBody>
      </p:sp>
      <p:sp>
        <p:nvSpPr>
          <p:cNvPr id="4" name="Text Placeholder 3"/>
          <p:cNvSpPr>
            <a:spLocks noGrp="1"/>
          </p:cNvSpPr>
          <p:nvPr>
            <p:ph type="body" sz="quarter" idx="10"/>
          </p:nvPr>
        </p:nvSpPr>
        <p:spPr>
          <a:xfrm>
            <a:off x="322264" y="5191605"/>
            <a:ext cx="3254950" cy="1277983"/>
          </a:xfrm>
        </p:spPr>
        <p:txBody>
          <a:bodyPr vert="horz" lIns="91440" tIns="45720" rIns="91440" bIns="45720" rtlCol="0" anchor="t">
            <a:normAutofit/>
          </a:bodyPr>
          <a:lstStyle/>
          <a:p>
            <a:pPr algn="ctr"/>
            <a:r>
              <a:rPr lang="en-US">
                <a:solidFill>
                  <a:srgbClr val="119CD9"/>
                </a:solidFill>
                <a:latin typeface="Arial"/>
                <a:cs typeface="Arial"/>
              </a:rPr>
              <a:t>hfma.org/education-events</a:t>
            </a:r>
            <a:endParaRPr lang="en-US" b="0">
              <a:latin typeface="Arial"/>
              <a:cs typeface="Arial"/>
            </a:endParaRPr>
          </a:p>
          <a:p>
            <a:pPr algn="ctr"/>
            <a:endParaRPr lang="en-US">
              <a:solidFill>
                <a:srgbClr val="119CD9"/>
              </a:solidFill>
              <a:latin typeface="Arial"/>
              <a:cs typeface="Arial"/>
            </a:endParaRPr>
          </a:p>
        </p:txBody>
      </p:sp>
      <p:sp>
        <p:nvSpPr>
          <p:cNvPr id="5" name="Text Placeholder 3"/>
          <p:cNvSpPr txBox="1">
            <a:spLocks/>
          </p:cNvSpPr>
          <p:nvPr/>
        </p:nvSpPr>
        <p:spPr>
          <a:xfrm>
            <a:off x="3538099" y="5191605"/>
            <a:ext cx="4471720" cy="64018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2300">
                <a:solidFill>
                  <a:srgbClr val="119CD9"/>
                </a:solidFill>
                <a:latin typeface="Arial"/>
                <a:cs typeface="Arial"/>
              </a:rPr>
              <a:t>hfma.org/physician</a:t>
            </a:r>
          </a:p>
        </p:txBody>
      </p:sp>
      <p:sp>
        <p:nvSpPr>
          <p:cNvPr id="6" name="Text Placeholder 3"/>
          <p:cNvSpPr txBox="1">
            <a:spLocks/>
          </p:cNvSpPr>
          <p:nvPr/>
        </p:nvSpPr>
        <p:spPr>
          <a:xfrm>
            <a:off x="8098973" y="5191605"/>
            <a:ext cx="2980590" cy="127798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a:solidFill>
                  <a:srgbClr val="119CD9"/>
                </a:solidFill>
                <a:latin typeface="Arial"/>
                <a:cs typeface="Arial"/>
              </a:rPr>
              <a:t>hfma.org/webinars</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49900" y="2953753"/>
            <a:ext cx="2078736" cy="173126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0371" y="2953753"/>
            <a:ext cx="2078736" cy="1731264"/>
          </a:xfrm>
          <a:prstGeom prst="rect">
            <a:avLst/>
          </a:prstGeom>
        </p:spPr>
      </p:pic>
      <p:sp>
        <p:nvSpPr>
          <p:cNvPr id="10" name="Text Placeholder 3">
            <a:extLst>
              <a:ext uri="{FF2B5EF4-FFF2-40B4-BE49-F238E27FC236}">
                <a16:creationId xmlns:a16="http://schemas.microsoft.com/office/drawing/2014/main" id="{753D0DCF-291C-45EA-8376-F3855EAF6111}"/>
              </a:ext>
            </a:extLst>
          </p:cNvPr>
          <p:cNvSpPr txBox="1">
            <a:spLocks/>
          </p:cNvSpPr>
          <p:nvPr/>
        </p:nvSpPr>
        <p:spPr>
          <a:xfrm>
            <a:off x="389105" y="1369177"/>
            <a:ext cx="11450635" cy="1277983"/>
          </a:xfrm>
          <a:prstGeom prst="rect">
            <a:avLst/>
          </a:prstGeom>
        </p:spPr>
        <p:txBody>
          <a:bodyPr vert="horz" lIns="91440" tIns="45720" rIns="91440" bIns="45720" rtlCol="0" anchor="t">
            <a:normAutofit fontScale="92500"/>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atin typeface="Arial"/>
                <a:cs typeface="Arial"/>
              </a:rPr>
              <a:t>For clinical leaders—The opportunity to learn the business side of healthcare.</a:t>
            </a:r>
          </a:p>
          <a:p>
            <a:r>
              <a:rPr lang="en-US">
                <a:latin typeface="Arial"/>
                <a:cs typeface="Arial"/>
              </a:rPr>
              <a:t>For physician practice groups—Strategies to lead the transition to value-based case.</a:t>
            </a:r>
            <a:endParaRPr lang="en-US"/>
          </a:p>
        </p:txBody>
      </p:sp>
      <p:pic>
        <p:nvPicPr>
          <p:cNvPr id="9" name="Picture 10" descr="A picture containing text, person, screenshot&#10;&#10;Description automatically generated">
            <a:extLst>
              <a:ext uri="{FF2B5EF4-FFF2-40B4-BE49-F238E27FC236}">
                <a16:creationId xmlns:a16="http://schemas.microsoft.com/office/drawing/2014/main" id="{15AA9074-FFB4-9E86-DD1C-D1B44D0572E8}"/>
              </a:ext>
            </a:extLst>
          </p:cNvPr>
          <p:cNvPicPr>
            <a:picLocks noChangeAspect="1"/>
          </p:cNvPicPr>
          <p:nvPr/>
        </p:nvPicPr>
        <p:blipFill>
          <a:blip r:embed="rId5"/>
          <a:stretch>
            <a:fillRect/>
          </a:stretch>
        </p:blipFill>
        <p:spPr>
          <a:xfrm>
            <a:off x="3581400" y="3321902"/>
            <a:ext cx="4267200" cy="1010832"/>
          </a:xfrm>
          <a:prstGeom prst="rect">
            <a:avLst/>
          </a:prstGeom>
        </p:spPr>
      </p:pic>
    </p:spTree>
    <p:extLst>
      <p:ext uri="{BB962C8B-B14F-4D97-AF65-F5344CB8AC3E}">
        <p14:creationId xmlns:p14="http://schemas.microsoft.com/office/powerpoint/2010/main" val="28555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atin typeface="arial"/>
                <a:cs typeface="arial"/>
              </a:rPr>
              <a:t>Heath Plan Engagement</a:t>
            </a:r>
            <a:endParaRPr lang="en-US">
              <a:cs typeface="arial"/>
            </a:endParaRPr>
          </a:p>
        </p:txBody>
      </p:sp>
      <p:sp>
        <p:nvSpPr>
          <p:cNvPr id="7" name="Text Placeholder 3"/>
          <p:cNvSpPr>
            <a:spLocks noGrp="1"/>
          </p:cNvSpPr>
          <p:nvPr>
            <p:ph type="body" sz="quarter" idx="10"/>
          </p:nvPr>
        </p:nvSpPr>
        <p:spPr>
          <a:xfrm>
            <a:off x="679450" y="4275412"/>
            <a:ext cx="4464831" cy="494882"/>
          </a:xfrm>
        </p:spPr>
        <p:txBody>
          <a:bodyPr vert="horz" lIns="91440" tIns="45720" rIns="91440" bIns="45720" rtlCol="0" anchor="t">
            <a:noAutofit/>
          </a:bodyPr>
          <a:lstStyle/>
          <a:p>
            <a:pPr algn="ctr"/>
            <a:r>
              <a:rPr lang="en-US" err="1">
                <a:solidFill>
                  <a:srgbClr val="119CD9"/>
                </a:solidFill>
                <a:latin typeface="Arial"/>
                <a:cs typeface="Arial"/>
              </a:rPr>
              <a:t>hfma.org</a:t>
            </a:r>
            <a:r>
              <a:rPr lang="en-US">
                <a:solidFill>
                  <a:srgbClr val="119CD9"/>
                </a:solidFill>
                <a:latin typeface="Arial"/>
                <a:cs typeface="Arial"/>
              </a:rPr>
              <a:t>/education-events</a:t>
            </a:r>
            <a:endParaRPr lang="en-US">
              <a:solidFill>
                <a:srgbClr val="119CD9"/>
              </a:solidFill>
            </a:endParaRPr>
          </a:p>
        </p:txBody>
      </p:sp>
      <p:sp>
        <p:nvSpPr>
          <p:cNvPr id="6" name="Text Placeholder 3"/>
          <p:cNvSpPr txBox="1">
            <a:spLocks/>
          </p:cNvSpPr>
          <p:nvPr/>
        </p:nvSpPr>
        <p:spPr>
          <a:xfrm>
            <a:off x="322263" y="5367588"/>
            <a:ext cx="11450635" cy="12779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Share HFMA reports focused on industry collaboration to deliver greater value to the patient while ensuring financial sustainability. </a:t>
            </a: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10662" y="2359686"/>
            <a:ext cx="2078736" cy="1731264"/>
          </a:xfrm>
          <a:prstGeom prst="rect">
            <a:avLst/>
          </a:prstGeom>
        </p:spPr>
      </p:pic>
      <p:sp>
        <p:nvSpPr>
          <p:cNvPr id="9" name="Text Placeholder 3"/>
          <p:cNvSpPr txBox="1">
            <a:spLocks/>
          </p:cNvSpPr>
          <p:nvPr/>
        </p:nvSpPr>
        <p:spPr>
          <a:xfrm>
            <a:off x="5896727" y="4319862"/>
            <a:ext cx="5013410" cy="49488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a:solidFill>
                  <a:srgbClr val="119CD9"/>
                </a:solidFill>
                <a:latin typeface="Arial"/>
                <a:cs typeface="Arial"/>
              </a:rPr>
              <a:t>hfma.org/</a:t>
            </a:r>
            <a:r>
              <a:rPr lang="en-US" err="1">
                <a:solidFill>
                  <a:srgbClr val="119CD9"/>
                </a:solidFill>
                <a:latin typeface="Arial"/>
                <a:cs typeface="Arial"/>
              </a:rPr>
              <a:t>healthplan</a:t>
            </a:r>
            <a:endParaRPr lang="en-US" b="0" err="1">
              <a:latin typeface="Arial"/>
              <a:cs typeface="Arial"/>
            </a:endParaRPr>
          </a:p>
        </p:txBody>
      </p:sp>
      <p:sp>
        <p:nvSpPr>
          <p:cNvPr id="3" name="Text Placeholder 3">
            <a:extLst>
              <a:ext uri="{FF2B5EF4-FFF2-40B4-BE49-F238E27FC236}">
                <a16:creationId xmlns:a16="http://schemas.microsoft.com/office/drawing/2014/main" id="{6E846ED5-96B6-479C-BFB8-D956F7B770C5}"/>
              </a:ext>
            </a:extLst>
          </p:cNvPr>
          <p:cNvSpPr txBox="1">
            <a:spLocks/>
          </p:cNvSpPr>
          <p:nvPr/>
        </p:nvSpPr>
        <p:spPr>
          <a:xfrm>
            <a:off x="362368" y="1168650"/>
            <a:ext cx="11450635" cy="127798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atin typeface="Arial"/>
                <a:cs typeface="Arial"/>
              </a:rPr>
              <a:t>Health plan executives stay up-to-date on the financial management of healthcare organizations.</a:t>
            </a:r>
            <a:endParaRPr lang="en-US"/>
          </a:p>
        </p:txBody>
      </p:sp>
      <p:pic>
        <p:nvPicPr>
          <p:cNvPr id="4" name="Picture 9" descr="A picture containing text, person, screenshot&#10;&#10;Description automatically generated">
            <a:extLst>
              <a:ext uri="{FF2B5EF4-FFF2-40B4-BE49-F238E27FC236}">
                <a16:creationId xmlns:a16="http://schemas.microsoft.com/office/drawing/2014/main" id="{8D6ABBEB-1621-DC14-995E-678A0B8ED3A1}"/>
              </a:ext>
            </a:extLst>
          </p:cNvPr>
          <p:cNvPicPr>
            <a:picLocks noChangeAspect="1"/>
          </p:cNvPicPr>
          <p:nvPr/>
        </p:nvPicPr>
        <p:blipFill>
          <a:blip r:embed="rId4"/>
          <a:stretch>
            <a:fillRect/>
          </a:stretch>
        </p:blipFill>
        <p:spPr>
          <a:xfrm>
            <a:off x="5425209" y="2570304"/>
            <a:ext cx="6206836" cy="1209391"/>
          </a:xfrm>
          <a:prstGeom prst="rect">
            <a:avLst/>
          </a:prstGeom>
        </p:spPr>
      </p:pic>
    </p:spTree>
    <p:extLst>
      <p:ext uri="{BB962C8B-B14F-4D97-AF65-F5344CB8AC3E}">
        <p14:creationId xmlns:p14="http://schemas.microsoft.com/office/powerpoint/2010/main" val="1787223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87FD21-B722-5D90-479D-70992F8B66BA}"/>
              </a:ext>
            </a:extLst>
          </p:cNvPr>
          <p:cNvSpPr>
            <a:spLocks noGrp="1"/>
          </p:cNvSpPr>
          <p:nvPr>
            <p:ph type="body" sz="quarter" idx="10"/>
          </p:nvPr>
        </p:nvSpPr>
        <p:spPr/>
        <p:txBody>
          <a:bodyPr/>
          <a:lstStyle/>
          <a:p>
            <a:r>
              <a:rPr lang="en-US">
                <a:latin typeface="Arial"/>
                <a:cs typeface="Arial"/>
              </a:rPr>
              <a:t>Belonging to HFMA</a:t>
            </a:r>
            <a:endParaRPr lang="en-US"/>
          </a:p>
        </p:txBody>
      </p:sp>
    </p:spTree>
    <p:extLst>
      <p:ext uri="{BB962C8B-B14F-4D97-AF65-F5344CB8AC3E}">
        <p14:creationId xmlns:p14="http://schemas.microsoft.com/office/powerpoint/2010/main" val="2436361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atin typeface="arial"/>
                <a:cs typeface="arial"/>
              </a:rPr>
              <a:t>When you belong to HFMA</a:t>
            </a:r>
            <a:endParaRPr lang="en-US"/>
          </a:p>
        </p:txBody>
      </p:sp>
      <p:sp>
        <p:nvSpPr>
          <p:cNvPr id="13" name="TextBox 12">
            <a:extLst>
              <a:ext uri="{FF2B5EF4-FFF2-40B4-BE49-F238E27FC236}">
                <a16:creationId xmlns:a16="http://schemas.microsoft.com/office/drawing/2014/main" id="{ECFA41CD-083E-40B2-BAFA-454C87CC28CE}"/>
              </a:ext>
            </a:extLst>
          </p:cNvPr>
          <p:cNvSpPr txBox="1"/>
          <p:nvPr/>
        </p:nvSpPr>
        <p:spPr>
          <a:xfrm>
            <a:off x="5676544" y="5454745"/>
            <a:ext cx="5924906" cy="461665"/>
          </a:xfrm>
          <a:prstGeom prst="rect">
            <a:avLst/>
          </a:prstGeom>
          <a:noFill/>
        </p:spPr>
        <p:txBody>
          <a:bodyPr wrap="square" rtlCol="0">
            <a:spAutoFit/>
          </a:bodyPr>
          <a:lstStyle/>
          <a:p>
            <a:pPr algn="ctr"/>
            <a:r>
              <a:rPr lang="en-US" sz="2400" b="1" err="1">
                <a:solidFill>
                  <a:srgbClr val="119CD9"/>
                </a:solidFill>
                <a:latin typeface="Arial" charset="0"/>
                <a:ea typeface="Arial" charset="0"/>
                <a:cs typeface="Arial" charset="0"/>
              </a:rPr>
              <a:t>hfma.org</a:t>
            </a:r>
            <a:r>
              <a:rPr lang="en-US" sz="2400" b="1">
                <a:solidFill>
                  <a:srgbClr val="119CD9"/>
                </a:solidFill>
                <a:latin typeface="Arial" charset="0"/>
                <a:ea typeface="Arial" charset="0"/>
                <a:cs typeface="Arial" charset="0"/>
              </a:rPr>
              <a:t>/membership</a:t>
            </a:r>
          </a:p>
        </p:txBody>
      </p:sp>
      <p:grpSp>
        <p:nvGrpSpPr>
          <p:cNvPr id="6" name="Group 5">
            <a:extLst>
              <a:ext uri="{FF2B5EF4-FFF2-40B4-BE49-F238E27FC236}">
                <a16:creationId xmlns:a16="http://schemas.microsoft.com/office/drawing/2014/main" id="{A5FC735A-7E22-53AE-F2E6-44B2BCA0B06A}"/>
              </a:ext>
            </a:extLst>
          </p:cNvPr>
          <p:cNvGrpSpPr/>
          <p:nvPr/>
        </p:nvGrpSpPr>
        <p:grpSpPr>
          <a:xfrm>
            <a:off x="5447813" y="976745"/>
            <a:ext cx="6382007" cy="4406913"/>
            <a:chOff x="2861630" y="1219200"/>
            <a:chExt cx="6358917" cy="4176005"/>
          </a:xfrm>
        </p:grpSpPr>
        <p:pic>
          <p:nvPicPr>
            <p:cNvPr id="10" name="Picture 9" descr="A screenshot of a flat screen television&#10;&#10;Description automatically generated">
              <a:extLst>
                <a:ext uri="{FF2B5EF4-FFF2-40B4-BE49-F238E27FC236}">
                  <a16:creationId xmlns:a16="http://schemas.microsoft.com/office/drawing/2014/main" id="{564410AB-7DC5-45F2-B65D-05BC10246972}"/>
                </a:ext>
              </a:extLst>
            </p:cNvPr>
            <p:cNvPicPr>
              <a:picLocks noChangeAspect="1"/>
            </p:cNvPicPr>
            <p:nvPr/>
          </p:nvPicPr>
          <p:blipFill>
            <a:blip r:embed="rId3"/>
            <a:stretch>
              <a:fillRect/>
            </a:stretch>
          </p:blipFill>
          <p:spPr>
            <a:xfrm>
              <a:off x="2861630" y="1219200"/>
              <a:ext cx="6358917" cy="4176005"/>
            </a:xfrm>
            <a:prstGeom prst="rect">
              <a:avLst/>
            </a:prstGeom>
          </p:spPr>
        </p:pic>
        <p:pic>
          <p:nvPicPr>
            <p:cNvPr id="5" name="Picture 5" descr="Graphical user interface, application, website&#10;&#10;Description automatically generated">
              <a:extLst>
                <a:ext uri="{FF2B5EF4-FFF2-40B4-BE49-F238E27FC236}">
                  <a16:creationId xmlns:a16="http://schemas.microsoft.com/office/drawing/2014/main" id="{74AC7B32-236C-19A4-987A-2365EA1A24F1}"/>
                </a:ext>
              </a:extLst>
            </p:cNvPr>
            <p:cNvPicPr>
              <a:picLocks noChangeAspect="1"/>
            </p:cNvPicPr>
            <p:nvPr/>
          </p:nvPicPr>
          <p:blipFill>
            <a:blip r:embed="rId4"/>
            <a:stretch>
              <a:fillRect/>
            </a:stretch>
          </p:blipFill>
          <p:spPr>
            <a:xfrm>
              <a:off x="3685309" y="1805737"/>
              <a:ext cx="4682836" cy="2811098"/>
            </a:xfrm>
            <a:prstGeom prst="rect">
              <a:avLst/>
            </a:prstGeom>
          </p:spPr>
        </p:pic>
      </p:grpSp>
      <p:grpSp>
        <p:nvGrpSpPr>
          <p:cNvPr id="26" name="Group 25">
            <a:extLst>
              <a:ext uri="{FF2B5EF4-FFF2-40B4-BE49-F238E27FC236}">
                <a16:creationId xmlns:a16="http://schemas.microsoft.com/office/drawing/2014/main" id="{17F23776-183B-E9AA-F1B6-006641568685}"/>
              </a:ext>
            </a:extLst>
          </p:cNvPr>
          <p:cNvGrpSpPr/>
          <p:nvPr/>
        </p:nvGrpSpPr>
        <p:grpSpPr>
          <a:xfrm>
            <a:off x="499271" y="2511390"/>
            <a:ext cx="4717645" cy="800715"/>
            <a:chOff x="499271" y="2511390"/>
            <a:chExt cx="4717645" cy="800715"/>
          </a:xfrm>
        </p:grpSpPr>
        <p:sp>
          <p:nvSpPr>
            <p:cNvPr id="14" name="Rectangle 13">
              <a:extLst>
                <a:ext uri="{FF2B5EF4-FFF2-40B4-BE49-F238E27FC236}">
                  <a16:creationId xmlns:a16="http://schemas.microsoft.com/office/drawing/2014/main" id="{6180A253-D096-03BD-03CA-090D52B1B003}"/>
                </a:ext>
              </a:extLst>
            </p:cNvPr>
            <p:cNvSpPr/>
            <p:nvPr/>
          </p:nvSpPr>
          <p:spPr>
            <a:xfrm>
              <a:off x="1438610" y="2511390"/>
              <a:ext cx="3778306" cy="720197"/>
            </a:xfrm>
            <a:prstGeom prst="rect">
              <a:avLst/>
            </a:prstGeom>
            <a:noFill/>
          </p:spPr>
          <p:txBody>
            <a:bodyPr wrap="square" lIns="0" tIns="45720" rIns="91440" bIns="45720" anchor="t">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E6D"/>
                  </a:solidFill>
                  <a:effectLst/>
                  <a:uLnTx/>
                  <a:uFillTx/>
                  <a:latin typeface="Arial" panose="020B0604020202020204"/>
                  <a:ea typeface="+mn-ea"/>
                  <a:cs typeface="+mn-cs"/>
                </a:rPr>
                <a:t>Access</a:t>
              </a:r>
              <a:br>
                <a:rPr lang="en-US" sz="2800" b="1" i="0" u="none" strike="noStrike" kern="1200" cap="none" spc="0" normalizeH="0" baseline="0" noProof="0">
                  <a:ln>
                    <a:noFill/>
                  </a:ln>
                  <a:effectLst/>
                  <a:uLnTx/>
                  <a:uFillTx/>
                  <a:latin typeface="Arial" panose="020B0604020202020204"/>
                </a:rPr>
              </a:br>
              <a:r>
                <a:rPr kumimoji="0" lang="en-US" sz="2000" b="0" i="0" u="none" strike="noStrike" kern="1200" cap="none" spc="0" normalizeH="0" baseline="0" noProof="0">
                  <a:ln>
                    <a:noFill/>
                  </a:ln>
                  <a:solidFill>
                    <a:srgbClr val="002E6D"/>
                  </a:solidFill>
                  <a:effectLst/>
                  <a:uLnTx/>
                  <a:uFillTx/>
                  <a:latin typeface="Arial" panose="020B0604020202020204"/>
                  <a:ea typeface="+mn-ea"/>
                  <a:cs typeface="+mn-cs"/>
                </a:rPr>
                <a:t>what you need when you need it</a:t>
              </a:r>
            </a:p>
          </p:txBody>
        </p:sp>
        <p:pic>
          <p:nvPicPr>
            <p:cNvPr id="18" name="Picture 17" descr="A picture containing text&#10;&#10;Description automatically generated">
              <a:extLst>
                <a:ext uri="{FF2B5EF4-FFF2-40B4-BE49-F238E27FC236}">
                  <a16:creationId xmlns:a16="http://schemas.microsoft.com/office/drawing/2014/main" id="{62C0B35D-865D-C2B0-7DF0-33134215E6F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99271" y="2524705"/>
              <a:ext cx="787400" cy="787400"/>
            </a:xfrm>
            <a:prstGeom prst="rect">
              <a:avLst/>
            </a:prstGeom>
          </p:spPr>
        </p:pic>
      </p:grpSp>
      <p:grpSp>
        <p:nvGrpSpPr>
          <p:cNvPr id="28" name="Group 27">
            <a:extLst>
              <a:ext uri="{FF2B5EF4-FFF2-40B4-BE49-F238E27FC236}">
                <a16:creationId xmlns:a16="http://schemas.microsoft.com/office/drawing/2014/main" id="{D708C428-FCBA-3317-C82F-7D864C36EA1F}"/>
              </a:ext>
            </a:extLst>
          </p:cNvPr>
          <p:cNvGrpSpPr/>
          <p:nvPr/>
        </p:nvGrpSpPr>
        <p:grpSpPr>
          <a:xfrm>
            <a:off x="510816" y="4626548"/>
            <a:ext cx="5682888" cy="1257164"/>
            <a:chOff x="510816" y="4626548"/>
            <a:chExt cx="5682888" cy="1257164"/>
          </a:xfrm>
        </p:grpSpPr>
        <p:sp>
          <p:nvSpPr>
            <p:cNvPr id="8" name="Text Placeholder 2">
              <a:extLst>
                <a:ext uri="{FF2B5EF4-FFF2-40B4-BE49-F238E27FC236}">
                  <a16:creationId xmlns:a16="http://schemas.microsoft.com/office/drawing/2014/main" id="{0223F96B-A48A-CAE3-6B50-41B3FC326F20}"/>
                </a:ext>
              </a:extLst>
            </p:cNvPr>
            <p:cNvSpPr txBox="1">
              <a:spLocks/>
            </p:cNvSpPr>
            <p:nvPr/>
          </p:nvSpPr>
          <p:spPr>
            <a:xfrm>
              <a:off x="1427064" y="4626548"/>
              <a:ext cx="4766640" cy="1257164"/>
            </a:xfrm>
            <a:prstGeom prst="rect">
              <a:avLst/>
            </a:prstGeom>
          </p:spPr>
          <p:txBody>
            <a:bodyPr vert="horz" lIns="0" tIns="0" rIns="0" bIns="0" rtlCol="0" anchor="t">
              <a:noAutofit/>
            </a:bodyPr>
            <a:lstStyle>
              <a:lvl1pPr marL="0" indent="0" algn="l" defTabSz="914400" rtl="0" eaLnBrk="1" latinLnBrk="0" hangingPunct="1">
                <a:lnSpc>
                  <a:spcPct val="100000"/>
                </a:lnSpc>
                <a:spcBef>
                  <a:spcPts val="2400"/>
                </a:spcBef>
                <a:buFont typeface="Arial"/>
                <a:buNone/>
                <a:defRPr sz="1800" b="0" kern="1200">
                  <a:solidFill>
                    <a:schemeClr val="tx1">
                      <a:lumMod val="75000"/>
                      <a:lumOff val="25000"/>
                    </a:schemeClr>
                  </a:solidFill>
                  <a:latin typeface="+mn-lt"/>
                  <a:ea typeface="+mn-ea"/>
                  <a:cs typeface="+mn-cs"/>
                </a:defRPr>
              </a:lvl1pPr>
              <a:lvl2pPr marL="6350" indent="0" algn="l" defTabSz="914400" rtl="0" eaLnBrk="1" latinLnBrk="0" hangingPunct="1">
                <a:lnSpc>
                  <a:spcPct val="100000"/>
                </a:lnSpc>
                <a:spcBef>
                  <a:spcPts val="900"/>
                </a:spcBef>
                <a:buFont typeface="Arial"/>
                <a:buNone/>
                <a:tabLst/>
                <a:defRPr sz="1400" kern="1200">
                  <a:solidFill>
                    <a:schemeClr val="tx1">
                      <a:lumMod val="75000"/>
                      <a:lumOff val="25000"/>
                    </a:schemeClr>
                  </a:solidFill>
                  <a:latin typeface="+mn-lt"/>
                  <a:ea typeface="+mn-ea"/>
                  <a:cs typeface="+mn-cs"/>
                </a:defRPr>
              </a:lvl2pPr>
              <a:lvl3pPr marL="119063" indent="-119063"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3pPr>
              <a:lvl4pPr marL="119063" indent="-119063"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4pPr>
              <a:lvl5pPr marL="119063" indent="-119063"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1800"/>
                </a:spcBef>
                <a:defRPr/>
              </a:pPr>
              <a:r>
                <a:rPr lang="en-US" sz="2800" b="1">
                  <a:solidFill>
                    <a:srgbClr val="002E6D"/>
                  </a:solidFill>
                  <a:latin typeface="Arial" panose="020B0604020202020204"/>
                </a:rPr>
                <a:t>Belong &amp; engage</a:t>
              </a:r>
              <a:br>
                <a:rPr lang="en-US" sz="2000" b="1">
                  <a:latin typeface="Arial" panose="020B0604020202020204"/>
                </a:rPr>
              </a:br>
              <a:r>
                <a:rPr lang="en-US" sz="2000">
                  <a:solidFill>
                    <a:srgbClr val="002E6D"/>
                  </a:solidFill>
                  <a:latin typeface="Arial" panose="020B0604020202020204"/>
                </a:rPr>
                <a:t>Collaborative</a:t>
              </a:r>
              <a:r>
                <a:rPr kumimoji="0" lang="en-US" sz="2000" b="0" i="0" u="none" strike="noStrike" kern="1200" cap="none" spc="0" normalizeH="0" baseline="0" noProof="0">
                  <a:ln>
                    <a:noFill/>
                  </a:ln>
                  <a:solidFill>
                    <a:srgbClr val="002E6D"/>
                  </a:solidFill>
                  <a:effectLst/>
                  <a:uLnTx/>
                  <a:uFillTx/>
                  <a:latin typeface="Arial" panose="020B0604020202020204"/>
                  <a:ea typeface="+mn-ea"/>
                  <a:cs typeface="+mn-cs"/>
                </a:rPr>
                <a:t> opportunities </a:t>
              </a:r>
              <a:br>
                <a:rPr lang="en-US" sz="2000" b="0" i="0" u="none" strike="noStrike" kern="1200" cap="none" spc="0" normalizeH="0" baseline="0" noProof="0">
                  <a:ln>
                    <a:noFill/>
                  </a:ln>
                  <a:effectLst/>
                  <a:uLnTx/>
                  <a:uFillTx/>
                  <a:latin typeface="Arial" panose="020B0604020202020204"/>
                </a:rPr>
              </a:br>
              <a:r>
                <a:rPr kumimoji="0" lang="en-US" sz="2000" b="0" i="0" u="none" strike="noStrike" kern="1200" cap="none" spc="0" normalizeH="0" baseline="0" noProof="0">
                  <a:ln>
                    <a:noFill/>
                  </a:ln>
                  <a:solidFill>
                    <a:srgbClr val="002E6D"/>
                  </a:solidFill>
                  <a:effectLst/>
                  <a:uLnTx/>
                  <a:uFillTx/>
                  <a:latin typeface="Arial" panose="020B0604020202020204"/>
                  <a:ea typeface="+mn-ea"/>
                  <a:cs typeface="+mn-cs"/>
                </a:rPr>
                <a:t>&amp; communities to actively</a:t>
              </a:r>
              <a:endParaRPr lang="en-US" sz="2800" b="0" i="0" u="none" strike="noStrike" kern="1200" cap="none" spc="0" normalizeH="0" baseline="0" noProof="0">
                <a:ln>
                  <a:noFill/>
                </a:ln>
                <a:solidFill>
                  <a:srgbClr val="002E6D"/>
                </a:solidFill>
                <a:effectLst/>
                <a:uLnTx/>
                <a:uFillTx/>
                <a:latin typeface="Arial" panose="020B0604020202020204"/>
                <a:cs typeface="Arial"/>
              </a:endParaRPr>
            </a:p>
            <a:p>
              <a:pPr marL="0" marR="0" lvl="0" indent="0" algn="l" defTabSz="914400" rtl="0" eaLnBrk="1" fontAlgn="auto" latinLnBrk="0" hangingPunct="1">
                <a:lnSpc>
                  <a:spcPct val="90000"/>
                </a:lnSpc>
                <a:spcBef>
                  <a:spcPts val="0"/>
                </a:spcBef>
                <a:spcAft>
                  <a:spcPts val="0"/>
                </a:spcAft>
                <a:buClrTx/>
                <a:buSzTx/>
                <a:buFont typeface="Arial"/>
                <a:buNone/>
                <a:tabLst/>
                <a:defRPr/>
              </a:pPr>
              <a:endParaRPr lang="en-US" sz="4400" b="1" i="0" u="none" strike="noStrike" kern="1200" cap="none" spc="0" normalizeH="0" baseline="0" noProof="0">
                <a:ln>
                  <a:noFill/>
                </a:ln>
                <a:solidFill>
                  <a:srgbClr val="002E6D"/>
                </a:solidFill>
                <a:effectLst/>
                <a:uLnTx/>
                <a:uFillTx/>
                <a:latin typeface="Arial" panose="020B0604020202020204"/>
                <a:cs typeface="Arial"/>
              </a:endParaRPr>
            </a:p>
          </p:txBody>
        </p:sp>
        <p:pic>
          <p:nvPicPr>
            <p:cNvPr id="20" name="Picture 19" descr="A picture containing text&#10;&#10;Description automatically generated">
              <a:extLst>
                <a:ext uri="{FF2B5EF4-FFF2-40B4-BE49-F238E27FC236}">
                  <a16:creationId xmlns:a16="http://schemas.microsoft.com/office/drawing/2014/main" id="{B75DC590-3867-165A-5119-532D3846356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10816" y="4707366"/>
              <a:ext cx="787400" cy="787400"/>
            </a:xfrm>
            <a:prstGeom prst="rect">
              <a:avLst/>
            </a:prstGeom>
          </p:spPr>
        </p:pic>
      </p:grpSp>
      <p:grpSp>
        <p:nvGrpSpPr>
          <p:cNvPr id="27" name="Group 26">
            <a:extLst>
              <a:ext uri="{FF2B5EF4-FFF2-40B4-BE49-F238E27FC236}">
                <a16:creationId xmlns:a16="http://schemas.microsoft.com/office/drawing/2014/main" id="{A6D3E089-0B7C-F327-79AF-923AE29DC3B0}"/>
              </a:ext>
            </a:extLst>
          </p:cNvPr>
          <p:cNvGrpSpPr/>
          <p:nvPr/>
        </p:nvGrpSpPr>
        <p:grpSpPr>
          <a:xfrm>
            <a:off x="497935" y="3581982"/>
            <a:ext cx="5178609" cy="839057"/>
            <a:chOff x="648026" y="4263164"/>
            <a:chExt cx="5178609" cy="839057"/>
          </a:xfrm>
        </p:grpSpPr>
        <p:sp>
          <p:nvSpPr>
            <p:cNvPr id="16" name="Rectangle 15">
              <a:extLst>
                <a:ext uri="{FF2B5EF4-FFF2-40B4-BE49-F238E27FC236}">
                  <a16:creationId xmlns:a16="http://schemas.microsoft.com/office/drawing/2014/main" id="{5ADB46F7-CC4D-673A-1D61-16ADF9AEC817}"/>
                </a:ext>
              </a:extLst>
            </p:cNvPr>
            <p:cNvSpPr/>
            <p:nvPr/>
          </p:nvSpPr>
          <p:spPr>
            <a:xfrm>
              <a:off x="1557577" y="4263164"/>
              <a:ext cx="4269058" cy="830997"/>
            </a:xfrm>
            <a:prstGeom prst="rect">
              <a:avLst/>
            </a:prstGeom>
          </p:spPr>
          <p:txBody>
            <a:bodyPr wrap="square" lIns="0" tIns="45720" rIns="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E6D"/>
                  </a:solidFill>
                  <a:effectLst/>
                  <a:uLnTx/>
                  <a:uFillTx/>
                  <a:latin typeface="Arial" panose="020B0604020202020204"/>
                  <a:ea typeface="+mn-ea"/>
                  <a:cs typeface="+mn-cs"/>
                </a:rPr>
                <a:t>Navigate</a:t>
              </a:r>
              <a:br>
                <a:rPr lang="en-US" sz="2800" b="0" i="0" u="none" strike="noStrike" kern="1200" cap="none" spc="0" normalizeH="0" baseline="0" noProof="0">
                  <a:ln>
                    <a:noFill/>
                  </a:ln>
                  <a:effectLst/>
                  <a:uLnTx/>
                  <a:uFillTx/>
                  <a:latin typeface="Arial" panose="020B0604020202020204"/>
                </a:rPr>
              </a:br>
              <a:r>
                <a:rPr kumimoji="0" lang="en-US" sz="2000" b="0" i="0" u="none" strike="noStrike" kern="1200" cap="none" spc="0" normalizeH="0" baseline="0" noProof="0">
                  <a:ln>
                    <a:noFill/>
                  </a:ln>
                  <a:solidFill>
                    <a:srgbClr val="002E6D"/>
                  </a:solidFill>
                  <a:effectLst/>
                  <a:uLnTx/>
                  <a:uFillTx/>
                  <a:latin typeface="Arial" panose="020B0604020202020204"/>
                  <a:ea typeface="+mn-ea"/>
                  <a:cs typeface="+mn-cs"/>
                </a:rPr>
                <a:t>the complex healthcare environment </a:t>
              </a:r>
              <a:endParaRPr kumimoji="0" lang="en-US" sz="2800" b="0" i="0" u="none" strike="noStrike" kern="1200" cap="none" spc="0" normalizeH="0" baseline="0" noProof="0">
                <a:ln>
                  <a:noFill/>
                </a:ln>
                <a:solidFill>
                  <a:srgbClr val="002E6D"/>
                </a:solidFill>
                <a:effectLst/>
                <a:uLnTx/>
                <a:uFillTx/>
                <a:latin typeface="Arial" panose="020B0604020202020204"/>
                <a:ea typeface="+mn-ea"/>
                <a:cs typeface="+mn-cs"/>
              </a:endParaRPr>
            </a:p>
          </p:txBody>
        </p:sp>
        <p:pic>
          <p:nvPicPr>
            <p:cNvPr id="22" name="Picture 21" descr="A picture containing icon&#10;&#10;Description automatically generated">
              <a:extLst>
                <a:ext uri="{FF2B5EF4-FFF2-40B4-BE49-F238E27FC236}">
                  <a16:creationId xmlns:a16="http://schemas.microsoft.com/office/drawing/2014/main" id="{36CC11BC-FCC8-EEB3-2921-BFCFDD1DC4AF}"/>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8026" y="4314821"/>
              <a:ext cx="822036" cy="787400"/>
            </a:xfrm>
            <a:prstGeom prst="rect">
              <a:avLst/>
            </a:prstGeom>
          </p:spPr>
        </p:pic>
      </p:grpSp>
      <p:grpSp>
        <p:nvGrpSpPr>
          <p:cNvPr id="25" name="Group 24">
            <a:extLst>
              <a:ext uri="{FF2B5EF4-FFF2-40B4-BE49-F238E27FC236}">
                <a16:creationId xmlns:a16="http://schemas.microsoft.com/office/drawing/2014/main" id="{5F5F85D2-63B2-5DD6-18F6-987F4BC3249D}"/>
              </a:ext>
            </a:extLst>
          </p:cNvPr>
          <p:cNvGrpSpPr/>
          <p:nvPr/>
        </p:nvGrpSpPr>
        <p:grpSpPr>
          <a:xfrm>
            <a:off x="511330" y="1266020"/>
            <a:ext cx="4157064" cy="1043363"/>
            <a:chOff x="638330" y="1727838"/>
            <a:chExt cx="4157064" cy="1043363"/>
          </a:xfrm>
        </p:grpSpPr>
        <p:sp>
          <p:nvSpPr>
            <p:cNvPr id="11" name="Rectangle 10">
              <a:extLst>
                <a:ext uri="{FF2B5EF4-FFF2-40B4-BE49-F238E27FC236}">
                  <a16:creationId xmlns:a16="http://schemas.microsoft.com/office/drawing/2014/main" id="{736725AE-D4ED-E5CB-94BF-868F2FEB9BA5}"/>
                </a:ext>
              </a:extLst>
            </p:cNvPr>
            <p:cNvSpPr/>
            <p:nvPr/>
          </p:nvSpPr>
          <p:spPr>
            <a:xfrm>
              <a:off x="1501699" y="1727838"/>
              <a:ext cx="3293695" cy="1043363"/>
            </a:xfrm>
            <a:prstGeom prst="rect">
              <a:avLst/>
            </a:prstGeom>
          </p:spPr>
          <p:txBody>
            <a:bodyPr wrap="square" lIns="0" tIns="45720" rIns="0" bIns="45720" anchor="t">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E6D"/>
                  </a:solidFill>
                  <a:effectLst/>
                  <a:uLnTx/>
                  <a:uFillTx/>
                  <a:latin typeface="Arial" panose="020B0604020202020204"/>
                  <a:ea typeface="+mn-ea"/>
                  <a:cs typeface="+mn-cs"/>
                </a:rPr>
                <a:t>Easily find </a:t>
              </a:r>
              <a:br>
                <a:rPr kumimoji="0" lang="en-US" sz="2800" b="1" i="0" u="none" strike="noStrike" kern="1200" cap="none" spc="0" normalizeH="0" baseline="0" noProof="0">
                  <a:ln>
                    <a:noFill/>
                  </a:ln>
                  <a:solidFill>
                    <a:srgbClr val="002E6D"/>
                  </a:solidFill>
                  <a:effectLst/>
                  <a:uLnTx/>
                  <a:uFillTx/>
                  <a:latin typeface="Arial" panose="020B0604020202020204"/>
                  <a:ea typeface="+mn-ea"/>
                  <a:cs typeface="+mn-cs"/>
                </a:rPr>
              </a:br>
              <a:r>
                <a:rPr kumimoji="0" lang="en-US" sz="2800" b="1" i="0" u="none" strike="noStrike" kern="1200" cap="none" spc="0" normalizeH="0" baseline="0" noProof="0">
                  <a:ln>
                    <a:noFill/>
                  </a:ln>
                  <a:solidFill>
                    <a:srgbClr val="002E6D"/>
                  </a:solidFill>
                  <a:effectLst/>
                  <a:uLnTx/>
                  <a:uFillTx/>
                  <a:latin typeface="Arial" panose="020B0604020202020204"/>
                  <a:ea typeface="+mn-ea"/>
                  <a:cs typeface="+mn-cs"/>
                </a:rPr>
                <a:t>&amp; discover</a:t>
              </a:r>
              <a:endParaRPr lang="en-US" sz="2800" b="1" i="0" u="none" strike="noStrike" kern="1200" cap="none" spc="0" normalizeH="0" baseline="0" noProof="0">
                <a:ln>
                  <a:noFill/>
                </a:ln>
                <a:solidFill>
                  <a:srgbClr val="002E6D"/>
                </a:solidFill>
                <a:effectLst/>
                <a:uLnTx/>
                <a:uFillTx/>
                <a:latin typeface="Arial" panose="020B0604020202020204"/>
                <a:cs typeface="Arial"/>
              </a:endParaRPr>
            </a:p>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2E6D"/>
                  </a:solidFill>
                  <a:effectLst/>
                  <a:uLnTx/>
                  <a:uFillTx/>
                  <a:latin typeface="Arial" panose="020B0604020202020204"/>
                  <a:ea typeface="+mn-ea"/>
                  <a:cs typeface="+mn-cs"/>
                </a:rPr>
                <a:t>relevant information</a:t>
              </a:r>
              <a:endParaRPr kumimoji="0" lang="en-US" sz="2800" b="0" i="0" u="none" strike="noStrike" kern="1200" cap="none" spc="0" normalizeH="0" baseline="0" noProof="0">
                <a:ln>
                  <a:noFill/>
                </a:ln>
                <a:solidFill>
                  <a:srgbClr val="002E6D"/>
                </a:solidFill>
                <a:effectLst/>
                <a:uLnTx/>
                <a:uFillTx/>
                <a:latin typeface="Arial" panose="020B0604020202020204"/>
                <a:ea typeface="+mn-ea"/>
                <a:cs typeface="+mn-cs"/>
              </a:endParaRPr>
            </a:p>
          </p:txBody>
        </p:sp>
        <p:pic>
          <p:nvPicPr>
            <p:cNvPr id="24" name="Picture 23" descr="A picture containing text, sign, light&#10;&#10;Description automatically generated">
              <a:extLst>
                <a:ext uri="{FF2B5EF4-FFF2-40B4-BE49-F238E27FC236}">
                  <a16:creationId xmlns:a16="http://schemas.microsoft.com/office/drawing/2014/main" id="{5F6B5C33-EBEA-07AF-2972-A9DB25C6CD55}"/>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38330" y="1762705"/>
              <a:ext cx="787400" cy="787400"/>
            </a:xfrm>
            <a:prstGeom prst="rect">
              <a:avLst/>
            </a:prstGeom>
          </p:spPr>
        </p:pic>
      </p:grpSp>
    </p:spTree>
    <p:extLst>
      <p:ext uri="{BB962C8B-B14F-4D97-AF65-F5344CB8AC3E}">
        <p14:creationId xmlns:p14="http://schemas.microsoft.com/office/powerpoint/2010/main" val="1116029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281" y="389965"/>
            <a:ext cx="10677167" cy="3390465"/>
          </a:xfrm>
        </p:spPr>
        <p:txBody>
          <a:bodyPr>
            <a:normAutofit/>
          </a:bodyPr>
          <a:lstStyle/>
          <a:p>
            <a:r>
              <a:rPr lang="en-US">
                <a:latin typeface="arial"/>
                <a:cs typeface="arial"/>
              </a:rPr>
              <a:t>Online Member Home</a:t>
            </a:r>
            <a:endParaRPr lang="en-US"/>
          </a:p>
        </p:txBody>
      </p:sp>
      <p:sp>
        <p:nvSpPr>
          <p:cNvPr id="6" name="Subtitle 2">
            <a:extLst>
              <a:ext uri="{FF2B5EF4-FFF2-40B4-BE49-F238E27FC236}">
                <a16:creationId xmlns:a16="http://schemas.microsoft.com/office/drawing/2014/main" id="{F5C37A7D-E52C-2DA4-832C-101EDB47E56B}"/>
              </a:ext>
            </a:extLst>
          </p:cNvPr>
          <p:cNvSpPr>
            <a:spLocks noGrp="1"/>
          </p:cNvSpPr>
          <p:nvPr>
            <p:ph type="subTitle" idx="1"/>
          </p:nvPr>
        </p:nvSpPr>
        <p:spPr>
          <a:xfrm>
            <a:off x="312684" y="1573371"/>
            <a:ext cx="4894604" cy="3753270"/>
          </a:xfrm>
        </p:spPr>
        <p:txBody>
          <a:bodyPr vert="horz" lIns="91440" tIns="45720" rIns="91440" bIns="45720" rtlCol="0" anchor="t">
            <a:normAutofit/>
          </a:bodyPr>
          <a:lstStyle/>
          <a:p>
            <a:pPr marL="342900" indent="-342900">
              <a:buFont typeface="Arial" panose="020B0604020202020204" pitchFamily="34" charset="0"/>
              <a:buChar char="•"/>
            </a:pPr>
            <a:r>
              <a:rPr lang="en-US">
                <a:latin typeface="Arial"/>
                <a:cs typeface="Arial"/>
              </a:rPr>
              <a:t>Get acquainted video series</a:t>
            </a:r>
            <a:endParaRPr lang="en-US">
              <a:cs typeface="arial" charset="0"/>
            </a:endParaRPr>
          </a:p>
          <a:p>
            <a:pPr marL="342900" indent="-342900">
              <a:buFont typeface="Arial" panose="020B0604020202020204" pitchFamily="34" charset="0"/>
              <a:buChar char="•"/>
            </a:pPr>
            <a:r>
              <a:rPr lang="en-US">
                <a:latin typeface="Arial"/>
                <a:cs typeface="Arial"/>
              </a:rPr>
              <a:t>Provides a tour of hfma.org including highlighting member benefits</a:t>
            </a:r>
          </a:p>
          <a:p>
            <a:pPr marL="342900" indent="-342900">
              <a:buFont typeface="Arial" panose="020B0604020202020204" pitchFamily="34" charset="0"/>
              <a:buChar char="•"/>
            </a:pPr>
            <a:endParaRPr lang="en-US" b="0">
              <a:latin typeface="Arial"/>
              <a:cs typeface="Arial"/>
            </a:endParaRPr>
          </a:p>
          <a:p>
            <a:endParaRPr lang="en-US">
              <a:cs typeface="arial" charset="0"/>
            </a:endParaRPr>
          </a:p>
        </p:txBody>
      </p:sp>
      <p:grpSp>
        <p:nvGrpSpPr>
          <p:cNvPr id="11" name="Group 10">
            <a:extLst>
              <a:ext uri="{FF2B5EF4-FFF2-40B4-BE49-F238E27FC236}">
                <a16:creationId xmlns:a16="http://schemas.microsoft.com/office/drawing/2014/main" id="{9B758867-A6E9-1347-F839-2D50ED33B193}"/>
              </a:ext>
            </a:extLst>
          </p:cNvPr>
          <p:cNvGrpSpPr/>
          <p:nvPr/>
        </p:nvGrpSpPr>
        <p:grpSpPr>
          <a:xfrm>
            <a:off x="4764726" y="913387"/>
            <a:ext cx="6980380" cy="4725388"/>
            <a:chOff x="1015501" y="2032000"/>
            <a:chExt cx="4267200" cy="2794000"/>
          </a:xfrm>
        </p:grpSpPr>
        <p:pic>
          <p:nvPicPr>
            <p:cNvPr id="8" name="Picture 7">
              <a:extLst>
                <a:ext uri="{FF2B5EF4-FFF2-40B4-BE49-F238E27FC236}">
                  <a16:creationId xmlns:a16="http://schemas.microsoft.com/office/drawing/2014/main" id="{24EA5C18-B4A1-0ED7-C322-BA25CF637AD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15501" y="2032000"/>
              <a:ext cx="4267200" cy="2794000"/>
            </a:xfrm>
            <a:prstGeom prst="rect">
              <a:avLst/>
            </a:prstGeom>
          </p:spPr>
        </p:pic>
        <p:pic>
          <p:nvPicPr>
            <p:cNvPr id="10" name="Picture 8" descr="Graphical user interface, website&#10;&#10;Description automatically generated">
              <a:extLst>
                <a:ext uri="{FF2B5EF4-FFF2-40B4-BE49-F238E27FC236}">
                  <a16:creationId xmlns:a16="http://schemas.microsoft.com/office/drawing/2014/main" id="{10A5D7F5-44E9-EB92-11A5-6921ADA3CD57}"/>
                </a:ext>
              </a:extLst>
            </p:cNvPr>
            <p:cNvPicPr>
              <a:picLocks noChangeAspect="1"/>
            </p:cNvPicPr>
            <p:nvPr/>
          </p:nvPicPr>
          <p:blipFill rotWithShape="1">
            <a:blip r:embed="rId4"/>
            <a:srcRect t="-578" r="-322" b="2970"/>
            <a:stretch/>
          </p:blipFill>
          <p:spPr>
            <a:xfrm>
              <a:off x="1557647" y="2380113"/>
              <a:ext cx="3139051" cy="1957657"/>
            </a:xfrm>
            <a:prstGeom prst="rect">
              <a:avLst/>
            </a:prstGeom>
          </p:spPr>
        </p:pic>
      </p:grpSp>
      <p:sp>
        <p:nvSpPr>
          <p:cNvPr id="14" name="TextBox 13">
            <a:extLst>
              <a:ext uri="{FF2B5EF4-FFF2-40B4-BE49-F238E27FC236}">
                <a16:creationId xmlns:a16="http://schemas.microsoft.com/office/drawing/2014/main" id="{0887575E-9756-E324-C5EC-0E0C104FBB84}"/>
              </a:ext>
            </a:extLst>
          </p:cNvPr>
          <p:cNvSpPr txBox="1"/>
          <p:nvPr/>
        </p:nvSpPr>
        <p:spPr>
          <a:xfrm>
            <a:off x="3696662" y="5931364"/>
            <a:ext cx="4798675" cy="461665"/>
          </a:xfrm>
          <a:prstGeom prst="rect">
            <a:avLst/>
          </a:prstGeom>
          <a:noFill/>
        </p:spPr>
        <p:txBody>
          <a:bodyPr wrap="square" lIns="91440" tIns="45720" rIns="91440" bIns="45720" rtlCol="0" anchor="t">
            <a:spAutoFit/>
          </a:bodyPr>
          <a:lstStyle/>
          <a:p>
            <a:pPr algn="ctr"/>
            <a:r>
              <a:rPr lang="en-US" sz="2400" b="1">
                <a:solidFill>
                  <a:srgbClr val="119CD9"/>
                </a:solidFill>
                <a:latin typeface="Arial"/>
                <a:ea typeface="Arial" charset="0"/>
                <a:cs typeface="Arial"/>
              </a:rPr>
              <a:t>hfma.org/</a:t>
            </a:r>
            <a:r>
              <a:rPr lang="en-US" sz="2400" b="1" err="1">
                <a:solidFill>
                  <a:srgbClr val="119CD9"/>
                </a:solidFill>
                <a:latin typeface="Arial"/>
                <a:ea typeface="Arial" charset="0"/>
                <a:cs typeface="Arial"/>
              </a:rPr>
              <a:t>gettingstarted</a:t>
            </a:r>
            <a:endParaRPr lang="en-US" sz="2400" b="1">
              <a:solidFill>
                <a:srgbClr val="119CD9"/>
              </a:solidFill>
              <a:latin typeface="Arial"/>
              <a:ea typeface="Arial" charset="0"/>
              <a:cs typeface="Arial" charset="0"/>
            </a:endParaRPr>
          </a:p>
        </p:txBody>
      </p:sp>
    </p:spTree>
    <p:extLst>
      <p:ext uri="{BB962C8B-B14F-4D97-AF65-F5344CB8AC3E}">
        <p14:creationId xmlns:p14="http://schemas.microsoft.com/office/powerpoint/2010/main" val="1785279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281" y="389965"/>
            <a:ext cx="11495049" cy="829235"/>
          </a:xfrm>
        </p:spPr>
        <p:txBody>
          <a:bodyPr>
            <a:normAutofit/>
          </a:bodyPr>
          <a:lstStyle/>
          <a:p>
            <a:r>
              <a:rPr lang="en-US">
                <a:cs typeface="Verdana" pitchFamily="34" charset="0"/>
              </a:rPr>
              <a:t>Included with HFMA Membership</a:t>
            </a:r>
            <a:endParaRPr lang="en-US"/>
          </a:p>
        </p:txBody>
      </p:sp>
      <p:sp>
        <p:nvSpPr>
          <p:cNvPr id="5" name="Subtitle 2"/>
          <p:cNvSpPr txBox="1">
            <a:spLocks/>
          </p:cNvSpPr>
          <p:nvPr/>
        </p:nvSpPr>
        <p:spPr>
          <a:xfrm>
            <a:off x="1291889" y="2816613"/>
            <a:ext cx="2943134" cy="8038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solidFill>
                  <a:srgbClr val="002E6D"/>
                </a:solidFill>
              </a:rPr>
              <a:t>Professional Certifications</a:t>
            </a:r>
          </a:p>
        </p:txBody>
      </p:sp>
      <p:sp>
        <p:nvSpPr>
          <p:cNvPr id="6" name="Subtitle 2"/>
          <p:cNvSpPr txBox="1">
            <a:spLocks/>
          </p:cNvSpPr>
          <p:nvPr/>
        </p:nvSpPr>
        <p:spPr>
          <a:xfrm>
            <a:off x="4295877" y="2816614"/>
            <a:ext cx="3139406" cy="115705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solidFill>
                  <a:srgbClr val="002E6D"/>
                </a:solidFill>
                <a:latin typeface="arial"/>
                <a:cs typeface="arial"/>
              </a:rPr>
              <a:t>E-Learning Courses + Webinars</a:t>
            </a:r>
            <a:endParaRPr lang="en-US">
              <a:solidFill>
                <a:srgbClr val="002E6D"/>
              </a:solidFill>
              <a:cs typeface="arial"/>
            </a:endParaRPr>
          </a:p>
        </p:txBody>
      </p:sp>
      <p:sp>
        <p:nvSpPr>
          <p:cNvPr id="7" name="Subtitle 2"/>
          <p:cNvSpPr txBox="1">
            <a:spLocks/>
          </p:cNvSpPr>
          <p:nvPr/>
        </p:nvSpPr>
        <p:spPr>
          <a:xfrm>
            <a:off x="7494921" y="2816613"/>
            <a:ext cx="2943134" cy="80386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solidFill>
                  <a:srgbClr val="002E6D"/>
                </a:solidFill>
                <a:latin typeface="arial"/>
                <a:cs typeface="arial"/>
              </a:rPr>
              <a:t>Community</a:t>
            </a:r>
            <a:endParaRPr lang="en-US">
              <a:solidFill>
                <a:srgbClr val="002E6D"/>
              </a:solidFill>
            </a:endParaRPr>
          </a:p>
        </p:txBody>
      </p:sp>
      <p:sp>
        <p:nvSpPr>
          <p:cNvPr id="8" name="Subtitle 2"/>
          <p:cNvSpPr txBox="1">
            <a:spLocks/>
          </p:cNvSpPr>
          <p:nvPr/>
        </p:nvSpPr>
        <p:spPr>
          <a:xfrm>
            <a:off x="6442488" y="4712919"/>
            <a:ext cx="2319679" cy="77803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solidFill>
                  <a:srgbClr val="002E6D"/>
                </a:solidFill>
                <a:latin typeface="arial"/>
                <a:cs typeface="arial"/>
              </a:rPr>
              <a:t> Member-Only Content</a:t>
            </a:r>
          </a:p>
        </p:txBody>
      </p:sp>
      <p:sp>
        <p:nvSpPr>
          <p:cNvPr id="9" name="Subtitle 2"/>
          <p:cNvSpPr txBox="1">
            <a:spLocks/>
          </p:cNvSpPr>
          <p:nvPr/>
        </p:nvSpPr>
        <p:spPr>
          <a:xfrm>
            <a:off x="2917085" y="4790411"/>
            <a:ext cx="2943134" cy="80386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solidFill>
                  <a:srgbClr val="002E6D"/>
                </a:solidFill>
                <a:latin typeface="arial"/>
                <a:cs typeface="arial"/>
              </a:rPr>
              <a:t>E-Newsletters</a:t>
            </a:r>
            <a:endParaRPr lang="en-US">
              <a:solidFill>
                <a:srgbClr val="002E6D"/>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1856" y="3674436"/>
            <a:ext cx="1245876" cy="1037621"/>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00127" y="1770320"/>
            <a:ext cx="1326658" cy="1104900"/>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55690" y="1732606"/>
            <a:ext cx="1286679" cy="1074755"/>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53223" y="1850707"/>
            <a:ext cx="1226530" cy="1024513"/>
          </a:xfrm>
          <a:prstGeom prst="rect">
            <a:avLst/>
          </a:prstGeom>
        </p:spPr>
      </p:pic>
      <p:pic>
        <p:nvPicPr>
          <p:cNvPr id="15" name="Picture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45959" y="3721941"/>
            <a:ext cx="1364827" cy="1149604"/>
          </a:xfrm>
          <a:prstGeom prst="rect">
            <a:avLst/>
          </a:prstGeom>
        </p:spPr>
      </p:pic>
    </p:spTree>
    <p:extLst>
      <p:ext uri="{BB962C8B-B14F-4D97-AF65-F5344CB8AC3E}">
        <p14:creationId xmlns:p14="http://schemas.microsoft.com/office/powerpoint/2010/main" val="1023599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atin typeface="arial"/>
                <a:cs typeface="arial"/>
              </a:rPr>
              <a:t>Distinguish Yourself with Certification</a:t>
            </a:r>
          </a:p>
        </p:txBody>
      </p:sp>
      <p:sp>
        <p:nvSpPr>
          <p:cNvPr id="6" name="TextBox 5"/>
          <p:cNvSpPr txBox="1"/>
          <p:nvPr/>
        </p:nvSpPr>
        <p:spPr>
          <a:xfrm>
            <a:off x="-2175" y="5617464"/>
            <a:ext cx="12192006" cy="461665"/>
          </a:xfrm>
          <a:prstGeom prst="rect">
            <a:avLst/>
          </a:prstGeom>
          <a:noFill/>
        </p:spPr>
        <p:txBody>
          <a:bodyPr wrap="square" lIns="91440" tIns="45720" rIns="91440" bIns="45720" rtlCol="0" anchor="t">
            <a:spAutoFit/>
          </a:bodyPr>
          <a:lstStyle/>
          <a:p>
            <a:pPr algn="ctr"/>
            <a:r>
              <a:rPr lang="en-US" sz="2400" b="1">
                <a:solidFill>
                  <a:srgbClr val="119CD9"/>
                </a:solidFill>
                <a:latin typeface="Arial"/>
                <a:ea typeface="Arial" charset="0"/>
                <a:cs typeface="Arial"/>
              </a:rPr>
              <a:t>hfma.org/certifications</a:t>
            </a:r>
            <a:endParaRPr lang="en-US" sz="2400" b="1">
              <a:solidFill>
                <a:srgbClr val="119CD9"/>
              </a:solidFill>
              <a:latin typeface="Arial" charset="0"/>
              <a:ea typeface="Arial" charset="0"/>
              <a:cs typeface="Arial" charset="0"/>
            </a:endParaRPr>
          </a:p>
        </p:txBody>
      </p:sp>
      <p:sp>
        <p:nvSpPr>
          <p:cNvPr id="3" name="Oval 2">
            <a:extLst>
              <a:ext uri="{FF2B5EF4-FFF2-40B4-BE49-F238E27FC236}">
                <a16:creationId xmlns:a16="http://schemas.microsoft.com/office/drawing/2014/main" id="{560C3692-B28A-4342-9B46-C18A0B16F14E}"/>
              </a:ext>
            </a:extLst>
          </p:cNvPr>
          <p:cNvSpPr/>
          <p:nvPr/>
        </p:nvSpPr>
        <p:spPr>
          <a:xfrm>
            <a:off x="6093326" y="3936679"/>
            <a:ext cx="1422400" cy="142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graphical user interface&#10;&#10;Description automatically generated">
            <a:extLst>
              <a:ext uri="{FF2B5EF4-FFF2-40B4-BE49-F238E27FC236}">
                <a16:creationId xmlns:a16="http://schemas.microsoft.com/office/drawing/2014/main" id="{88C3CC90-00E3-17CC-DD12-B51E6157D24B}"/>
              </a:ext>
            </a:extLst>
          </p:cNvPr>
          <p:cNvPicPr>
            <a:picLocks noChangeAspect="1"/>
          </p:cNvPicPr>
          <p:nvPr/>
        </p:nvPicPr>
        <p:blipFill rotWithShape="1">
          <a:blip r:embed="rId3"/>
          <a:srcRect l="502" t="-2653" r="-377" b="2917"/>
          <a:stretch/>
        </p:blipFill>
        <p:spPr>
          <a:xfrm>
            <a:off x="2470216" y="1484655"/>
            <a:ext cx="7762638" cy="3678050"/>
          </a:xfrm>
          <a:prstGeom prst="rect">
            <a:avLst/>
          </a:prstGeom>
        </p:spPr>
      </p:pic>
      <p:pic>
        <p:nvPicPr>
          <p:cNvPr id="9" name="Picture 8" descr="A blue circle with white text&#10;&#10;Description automatically generated">
            <a:extLst>
              <a:ext uri="{FF2B5EF4-FFF2-40B4-BE49-F238E27FC236}">
                <a16:creationId xmlns:a16="http://schemas.microsoft.com/office/drawing/2014/main" id="{9FDD1FA8-3988-C714-C4EF-7A641B2CD86D}"/>
              </a:ext>
            </a:extLst>
          </p:cNvPr>
          <p:cNvPicPr>
            <a:picLocks noChangeAspect="1"/>
          </p:cNvPicPr>
          <p:nvPr/>
        </p:nvPicPr>
        <p:blipFill>
          <a:blip r:embed="rId4"/>
          <a:stretch>
            <a:fillRect/>
          </a:stretch>
        </p:blipFill>
        <p:spPr>
          <a:xfrm>
            <a:off x="2666888" y="3959341"/>
            <a:ext cx="1019287" cy="1019287"/>
          </a:xfrm>
          <a:prstGeom prst="rect">
            <a:avLst/>
          </a:prstGeom>
        </p:spPr>
      </p:pic>
    </p:spTree>
    <p:extLst>
      <p:ext uri="{BB962C8B-B14F-4D97-AF65-F5344CB8AC3E}">
        <p14:creationId xmlns:p14="http://schemas.microsoft.com/office/powerpoint/2010/main" val="218795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Industry Overview</a:t>
            </a:r>
          </a:p>
        </p:txBody>
      </p:sp>
    </p:spTree>
    <p:extLst>
      <p:ext uri="{BB962C8B-B14F-4D97-AF65-F5344CB8AC3E}">
        <p14:creationId xmlns:p14="http://schemas.microsoft.com/office/powerpoint/2010/main" val="1716378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atin typeface="arial"/>
                <a:cs typeface="arial"/>
              </a:rPr>
              <a:t>News, Strategies, Insights</a:t>
            </a:r>
          </a:p>
        </p:txBody>
      </p:sp>
      <p:sp>
        <p:nvSpPr>
          <p:cNvPr id="3" name="Subtitle 2"/>
          <p:cNvSpPr>
            <a:spLocks noGrp="1"/>
          </p:cNvSpPr>
          <p:nvPr>
            <p:ph type="subTitle" idx="1"/>
          </p:nvPr>
        </p:nvSpPr>
        <p:spPr>
          <a:xfrm>
            <a:off x="349713" y="1068349"/>
            <a:ext cx="5926410" cy="518767"/>
          </a:xfrm>
        </p:spPr>
        <p:txBody>
          <a:bodyPr/>
          <a:lstStyle/>
          <a:p>
            <a:r>
              <a:rPr lang="en-US" i="1">
                <a:cs typeface="Times New Roman" pitchFamily="-101" charset="0"/>
              </a:rPr>
              <a:t>hfm</a:t>
            </a:r>
            <a:r>
              <a:rPr lang="en-US">
                <a:cs typeface="Times New Roman" pitchFamily="-101" charset="0"/>
              </a:rPr>
              <a:t> magazine</a:t>
            </a:r>
          </a:p>
        </p:txBody>
      </p:sp>
      <p:sp>
        <p:nvSpPr>
          <p:cNvPr id="5" name="Subtitle 2"/>
          <p:cNvSpPr txBox="1">
            <a:spLocks/>
          </p:cNvSpPr>
          <p:nvPr/>
        </p:nvSpPr>
        <p:spPr>
          <a:xfrm>
            <a:off x="6041089" y="1072314"/>
            <a:ext cx="4708908" cy="76977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a:cs typeface="Times New Roman" pitchFamily="-101" charset="0"/>
              </a:rPr>
              <a:t>E-Newsletters</a:t>
            </a:r>
          </a:p>
        </p:txBody>
      </p:sp>
      <p:pic>
        <p:nvPicPr>
          <p:cNvPr id="7" name="Picture 6">
            <a:extLst>
              <a:ext uri="{FF2B5EF4-FFF2-40B4-BE49-F238E27FC236}">
                <a16:creationId xmlns:a16="http://schemas.microsoft.com/office/drawing/2014/main" id="{8789A883-4CCC-4A70-B223-3ACF3CBFCE16}"/>
              </a:ext>
            </a:extLst>
          </p:cNvPr>
          <p:cNvPicPr>
            <a:picLocks noChangeAspect="1"/>
          </p:cNvPicPr>
          <p:nvPr/>
        </p:nvPicPr>
        <p:blipFill>
          <a:blip r:embed="rId3"/>
          <a:stretch>
            <a:fillRect/>
          </a:stretch>
        </p:blipFill>
        <p:spPr>
          <a:xfrm>
            <a:off x="4029499" y="5557300"/>
            <a:ext cx="3533775" cy="981075"/>
          </a:xfrm>
          <a:prstGeom prst="rect">
            <a:avLst/>
          </a:prstGeom>
        </p:spPr>
      </p:pic>
      <p:pic>
        <p:nvPicPr>
          <p:cNvPr id="13" name="Picture 12" descr="Screen of a cell phone&#10;&#10;Description automatically generated">
            <a:extLst>
              <a:ext uri="{FF2B5EF4-FFF2-40B4-BE49-F238E27FC236}">
                <a16:creationId xmlns:a16="http://schemas.microsoft.com/office/drawing/2014/main" id="{0F45F95E-7F5F-E842-AC9B-F8A5FDB0E5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3796" y="4209933"/>
            <a:ext cx="1452434" cy="1439349"/>
          </a:xfrm>
          <a:prstGeom prst="rect">
            <a:avLst/>
          </a:prstGeom>
        </p:spPr>
      </p:pic>
      <p:sp>
        <p:nvSpPr>
          <p:cNvPr id="14" name="Text Placeholder 3">
            <a:extLst>
              <a:ext uri="{FF2B5EF4-FFF2-40B4-BE49-F238E27FC236}">
                <a16:creationId xmlns:a16="http://schemas.microsoft.com/office/drawing/2014/main" id="{06D6F443-E740-42CC-9E37-4C0AA825F253}"/>
              </a:ext>
            </a:extLst>
          </p:cNvPr>
          <p:cNvSpPr txBox="1">
            <a:spLocks/>
          </p:cNvSpPr>
          <p:nvPr/>
        </p:nvSpPr>
        <p:spPr>
          <a:xfrm>
            <a:off x="5892141" y="1896865"/>
            <a:ext cx="5851069" cy="2310465"/>
          </a:xfrm>
          <a:prstGeom prst="rect">
            <a:avLst/>
          </a:prstGeom>
        </p:spPr>
        <p:txBody>
          <a:bodyPr vert="horz" lIns="91440" tIns="45720" rIns="91440" bIns="45720" rtlCol="0" anchor="t">
            <a:normAutofit fontScale="92500" lnSpcReduction="10000"/>
          </a:bodyPr>
          <a:lstStyle>
            <a:lvl1pPr marL="0" indent="0" algn="l" defTabSz="609585" rtl="0" eaLnBrk="1" latinLnBrk="0" hangingPunct="1">
              <a:spcBef>
                <a:spcPct val="20000"/>
              </a:spcBef>
              <a:buFont typeface="Arial"/>
              <a:buNone/>
              <a:defRPr sz="2400" b="1" kern="1200" baseline="0">
                <a:solidFill>
                  <a:srgbClr val="69767D"/>
                </a:solidFill>
                <a:latin typeface="Arial" charset="0"/>
                <a:ea typeface="Arial" charset="0"/>
                <a:cs typeface="Arial" charset="0"/>
              </a:defRPr>
            </a:lvl1pPr>
            <a:lvl2pPr marL="457200" indent="0" algn="l" defTabSz="609585" rtl="0" eaLnBrk="1" latinLnBrk="0" hangingPunct="1">
              <a:spcBef>
                <a:spcPct val="20000"/>
              </a:spcBef>
              <a:buFont typeface="Arial"/>
              <a:buNone/>
              <a:defRPr sz="3733" kern="1200" baseline="0">
                <a:solidFill>
                  <a:schemeClr val="tx1">
                    <a:lumMod val="50000"/>
                    <a:lumOff val="50000"/>
                  </a:schemeClr>
                </a:solidFill>
                <a:latin typeface="+mn-lt"/>
                <a:ea typeface="+mn-ea"/>
                <a:cs typeface="+mn-cs"/>
              </a:defRPr>
            </a:lvl2pPr>
            <a:lvl3pPr marL="914400" indent="0" algn="l" defTabSz="609585" rtl="0" eaLnBrk="1" latinLnBrk="0" hangingPunct="1">
              <a:spcBef>
                <a:spcPct val="20000"/>
              </a:spcBef>
              <a:buFont typeface="Arial"/>
              <a:buNone/>
              <a:defRPr sz="3200" kern="1200" baseline="0">
                <a:solidFill>
                  <a:schemeClr val="tx1">
                    <a:lumMod val="50000"/>
                    <a:lumOff val="50000"/>
                  </a:schemeClr>
                </a:solidFill>
                <a:latin typeface="+mn-lt"/>
                <a:ea typeface="+mn-ea"/>
                <a:cs typeface="+mn-cs"/>
              </a:defRPr>
            </a:lvl3pPr>
            <a:lvl4pPr marL="1371600" indent="0" algn="l" defTabSz="609585" rtl="0" eaLnBrk="1" latinLnBrk="0" hangingPunct="1">
              <a:spcBef>
                <a:spcPct val="20000"/>
              </a:spcBef>
              <a:buFont typeface="Arial"/>
              <a:buNone/>
              <a:defRPr sz="2667" kern="1200" baseline="0">
                <a:solidFill>
                  <a:schemeClr val="tx1">
                    <a:lumMod val="50000"/>
                    <a:lumOff val="50000"/>
                  </a:schemeClr>
                </a:solidFill>
                <a:latin typeface="+mn-lt"/>
                <a:ea typeface="+mn-ea"/>
                <a:cs typeface="+mn-cs"/>
              </a:defRPr>
            </a:lvl4pPr>
            <a:lvl5pPr marL="1828800" indent="0" algn="l" defTabSz="609585" rtl="0" eaLnBrk="1" latinLnBrk="0" hangingPunct="1">
              <a:spcBef>
                <a:spcPct val="20000"/>
              </a:spcBef>
              <a:buFont typeface="Arial"/>
              <a:buNone/>
              <a:defRPr sz="2667" kern="1200" baseline="0">
                <a:solidFill>
                  <a:schemeClr val="tx1">
                    <a:lumMod val="50000"/>
                    <a:lumOff val="50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511175" indent="-342900">
              <a:spcBef>
                <a:spcPts val="0"/>
              </a:spcBef>
              <a:spcAft>
                <a:spcPts val="1200"/>
              </a:spcAft>
              <a:buFont typeface="Arial" panose="020B0604020202020204" pitchFamily="34" charset="0"/>
              <a:buChar char="•"/>
            </a:pPr>
            <a:r>
              <a:rPr lang="en-US" b="0">
                <a:latin typeface="Arial"/>
                <a:cs typeface="Arial"/>
              </a:rPr>
              <a:t>HFMA Daily</a:t>
            </a:r>
            <a:endParaRPr lang="en-US"/>
          </a:p>
          <a:p>
            <a:pPr marL="511175" indent="-342900">
              <a:spcBef>
                <a:spcPts val="0"/>
              </a:spcBef>
              <a:spcAft>
                <a:spcPts val="1200"/>
              </a:spcAft>
              <a:buFont typeface="Arial" panose="020B0604020202020204" pitchFamily="34" charset="0"/>
              <a:buChar char="•"/>
            </a:pPr>
            <a:r>
              <a:rPr lang="en-US" b="0">
                <a:latin typeface="Arial"/>
                <a:cs typeface="Arial"/>
              </a:rPr>
              <a:t>Revenue Cycle Insights</a:t>
            </a:r>
            <a:endParaRPr lang="en-US"/>
          </a:p>
          <a:p>
            <a:pPr marL="511175" indent="-342900">
              <a:spcBef>
                <a:spcPts val="0"/>
              </a:spcBef>
              <a:spcAft>
                <a:spcPts val="1200"/>
              </a:spcAft>
              <a:buFont typeface="Arial" panose="020B0604020202020204" pitchFamily="34" charset="0"/>
              <a:buChar char="•"/>
            </a:pPr>
            <a:r>
              <a:rPr lang="en-US" b="0">
                <a:latin typeface="Arial"/>
                <a:cs typeface="Arial"/>
              </a:rPr>
              <a:t>Cost-Effective Health Report</a:t>
            </a:r>
          </a:p>
          <a:p>
            <a:pPr marL="511175" indent="-342900">
              <a:spcBef>
                <a:spcPts val="0"/>
              </a:spcBef>
              <a:spcAft>
                <a:spcPts val="1200"/>
              </a:spcAft>
              <a:buFont typeface="Arial" panose="020B0604020202020204" pitchFamily="34" charset="0"/>
              <a:buChar char="•"/>
            </a:pPr>
            <a:r>
              <a:rPr lang="en-US" b="0">
                <a:latin typeface="Arial"/>
                <a:cs typeface="Arial"/>
              </a:rPr>
              <a:t>Healthcare Policy Beat</a:t>
            </a:r>
          </a:p>
          <a:p>
            <a:pPr marL="511175" indent="-342900">
              <a:spcBef>
                <a:spcPts val="0"/>
              </a:spcBef>
              <a:spcAft>
                <a:spcPts val="1200"/>
              </a:spcAft>
              <a:buFont typeface="Arial" panose="020B0604020202020204" pitchFamily="34" charset="0"/>
              <a:buChar char="•"/>
            </a:pPr>
            <a:r>
              <a:rPr lang="en-US" b="0">
                <a:latin typeface="Arial"/>
                <a:cs typeface="Arial"/>
              </a:rPr>
              <a:t>Healthcare Finance Strategies</a:t>
            </a:r>
          </a:p>
        </p:txBody>
      </p:sp>
      <p:sp>
        <p:nvSpPr>
          <p:cNvPr id="4" name="AutoShape 2">
            <a:extLst>
              <a:ext uri="{FF2B5EF4-FFF2-40B4-BE49-F238E27FC236}">
                <a16:creationId xmlns:a16="http://schemas.microsoft.com/office/drawing/2014/main" id="{9E982385-6AFA-2B09-D126-1AC7EF8F7262}"/>
              </a:ext>
            </a:extLst>
          </p:cNvPr>
          <p:cNvSpPr>
            <a:spLocks noChangeAspect="1" noChangeArrowheads="1"/>
          </p:cNvSpPr>
          <p:nvPr/>
        </p:nvSpPr>
        <p:spPr bwMode="auto">
          <a:xfrm>
            <a:off x="5943599" y="3276599"/>
            <a:ext cx="2389489" cy="23894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descr="A screenshot of a magazine&#10;&#10;Description automatically generated">
            <a:extLst>
              <a:ext uri="{FF2B5EF4-FFF2-40B4-BE49-F238E27FC236}">
                <a16:creationId xmlns:a16="http://schemas.microsoft.com/office/drawing/2014/main" id="{1E2967C6-4A0F-0B32-90C5-010CE621CE2F}"/>
              </a:ext>
            </a:extLst>
          </p:cNvPr>
          <p:cNvPicPr>
            <a:picLocks noChangeAspect="1"/>
          </p:cNvPicPr>
          <p:nvPr/>
        </p:nvPicPr>
        <p:blipFill>
          <a:blip r:embed="rId5"/>
          <a:stretch>
            <a:fillRect/>
          </a:stretch>
        </p:blipFill>
        <p:spPr>
          <a:xfrm>
            <a:off x="351909" y="1453288"/>
            <a:ext cx="3643762" cy="4760291"/>
          </a:xfrm>
          <a:prstGeom prst="rect">
            <a:avLst/>
          </a:prstGeom>
        </p:spPr>
      </p:pic>
    </p:spTree>
    <p:extLst>
      <p:ext uri="{BB962C8B-B14F-4D97-AF65-F5344CB8AC3E}">
        <p14:creationId xmlns:p14="http://schemas.microsoft.com/office/powerpoint/2010/main" val="1635639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atin typeface="arial"/>
                <a:cs typeface="Verdana" pitchFamily="34" charset="0"/>
              </a:rPr>
              <a:t>Guidance: Reports + More</a:t>
            </a:r>
            <a:endParaRPr lang="en-US">
              <a:latin typeface="arial"/>
            </a:endParaRPr>
          </a:p>
        </p:txBody>
      </p:sp>
      <p:sp>
        <p:nvSpPr>
          <p:cNvPr id="3" name="Subtitle 2"/>
          <p:cNvSpPr>
            <a:spLocks noGrp="1"/>
          </p:cNvSpPr>
          <p:nvPr>
            <p:ph type="subTitle" idx="1"/>
          </p:nvPr>
        </p:nvSpPr>
        <p:spPr>
          <a:xfrm>
            <a:off x="311036" y="1573372"/>
            <a:ext cx="6980150" cy="4426834"/>
          </a:xfrm>
        </p:spPr>
        <p:txBody>
          <a:bodyPr vert="horz" lIns="91440" tIns="45720" rIns="91440" bIns="45720" rtlCol="0" anchor="t">
            <a:normAutofit fontScale="77500" lnSpcReduction="20000"/>
          </a:bodyPr>
          <a:lstStyle/>
          <a:p>
            <a:pPr marL="334010" indent="-334010">
              <a:spcBef>
                <a:spcPts val="1084"/>
              </a:spcBef>
              <a:spcAft>
                <a:spcPts val="1084"/>
              </a:spcAft>
            </a:pPr>
            <a:r>
              <a:rPr lang="en-US">
                <a:latin typeface="arial"/>
                <a:cs typeface="Times New Roman"/>
              </a:rPr>
              <a:t>Regulatory and Accounting Resources</a:t>
            </a:r>
            <a:endParaRPr lang="en-US" err="1"/>
          </a:p>
          <a:p>
            <a:pPr marL="334010" indent="-334010">
              <a:spcBef>
                <a:spcPts val="1084"/>
              </a:spcBef>
              <a:spcAft>
                <a:spcPts val="1084"/>
              </a:spcAft>
            </a:pPr>
            <a:r>
              <a:rPr lang="en-US">
                <a:latin typeface="arial"/>
                <a:cs typeface="Times New Roman"/>
              </a:rPr>
              <a:t>Healthcare Dollars &amp; Sense</a:t>
            </a:r>
            <a:endParaRPr lang="en-US"/>
          </a:p>
          <a:p>
            <a:pPr marL="334010" indent="-334010">
              <a:spcBef>
                <a:spcPts val="1084"/>
              </a:spcBef>
              <a:spcAft>
                <a:spcPts val="1084"/>
              </a:spcAft>
            </a:pPr>
            <a:r>
              <a:rPr lang="en-US">
                <a:latin typeface="arial"/>
                <a:cs typeface="Times New Roman"/>
              </a:rPr>
              <a:t>Value Project</a:t>
            </a:r>
            <a:endParaRPr lang="en-US"/>
          </a:p>
          <a:p>
            <a:pPr marL="334010" indent="-334010">
              <a:spcBef>
                <a:spcPts val="1084"/>
              </a:spcBef>
              <a:spcAft>
                <a:spcPts val="1084"/>
              </a:spcAft>
            </a:pPr>
            <a:r>
              <a:rPr lang="en-US">
                <a:latin typeface="arial"/>
                <a:cs typeface="Times New Roman"/>
              </a:rPr>
              <a:t>Patient Friendly Billing</a:t>
            </a:r>
            <a:endParaRPr lang="en-US"/>
          </a:p>
          <a:p>
            <a:pPr marL="334010" indent="-334010">
              <a:spcBef>
                <a:spcPts val="1084"/>
              </a:spcBef>
              <a:spcAft>
                <a:spcPts val="1084"/>
              </a:spcAft>
            </a:pPr>
            <a:r>
              <a:rPr lang="en-US">
                <a:latin typeface="arial"/>
                <a:cs typeface="Times New Roman"/>
              </a:rPr>
              <a:t>Healthcare 2030</a:t>
            </a:r>
            <a:endParaRPr lang="en-US"/>
          </a:p>
          <a:p>
            <a:pPr marL="334010" indent="-334010">
              <a:spcBef>
                <a:spcPts val="1084"/>
              </a:spcBef>
              <a:spcAft>
                <a:spcPts val="1084"/>
              </a:spcAft>
            </a:pPr>
            <a:r>
              <a:rPr lang="en-US">
                <a:latin typeface="arial"/>
                <a:cs typeface="Times New Roman"/>
              </a:rPr>
              <a:t>Consumerism Maturity</a:t>
            </a:r>
            <a:endParaRPr lang="en-US"/>
          </a:p>
          <a:p>
            <a:pPr marL="334010" indent="-334010">
              <a:spcBef>
                <a:spcPts val="1084"/>
              </a:spcBef>
              <a:spcAft>
                <a:spcPts val="1084"/>
              </a:spcAft>
            </a:pPr>
            <a:r>
              <a:rPr lang="en-US">
                <a:latin typeface="arial"/>
                <a:cs typeface="Times New Roman"/>
              </a:rPr>
              <a:t>Research &amp; Trends</a:t>
            </a:r>
            <a:endParaRPr lang="en-US">
              <a:latin typeface="arial"/>
              <a:cs typeface="Times New Roman" pitchFamily="-101" charset="0"/>
            </a:endParaRPr>
          </a:p>
          <a:p>
            <a:pPr marL="334010" indent="-334010">
              <a:spcBef>
                <a:spcPts val="1084"/>
              </a:spcBef>
              <a:spcAft>
                <a:spcPts val="1084"/>
              </a:spcAft>
            </a:pPr>
            <a:r>
              <a:rPr lang="en-US">
                <a:latin typeface="arial"/>
                <a:cs typeface="Times New Roman"/>
              </a:rPr>
              <a:t>Claim Integrity</a:t>
            </a:r>
            <a:endParaRPr lang="en-US">
              <a:latin typeface="arial"/>
              <a:cs typeface="Times New Roman" pitchFamily="-101" charset="0"/>
            </a:endParaRPr>
          </a:p>
          <a:p>
            <a:pPr marL="334010" indent="-334010">
              <a:spcBef>
                <a:spcPts val="1084"/>
              </a:spcBef>
              <a:spcAft>
                <a:spcPts val="1084"/>
              </a:spcAft>
            </a:pPr>
            <a:r>
              <a:rPr lang="en-US">
                <a:latin typeface="arial"/>
                <a:cs typeface="Times New Roman"/>
              </a:rPr>
              <a:t>Special Reports from HFMA's Thought Leadership Retreat</a:t>
            </a:r>
            <a:endParaRPr lang="en-US">
              <a:latin typeface="arial"/>
              <a:cs typeface="Times New Roman" pitchFamily="-101" charset="0"/>
            </a:endParaRPr>
          </a:p>
          <a:p>
            <a:pPr marL="334010" indent="-334010"/>
            <a:endParaRPr lang="en-US">
              <a:latin typeface="Times New Roman" pitchFamily="-101" charset="0"/>
              <a:cs typeface="Times New Roman" pitchFamily="-101" charset="0"/>
            </a:endParaRPr>
          </a:p>
          <a:p>
            <a:pPr marL="334010" indent="-334010"/>
            <a:endParaRPr lang="en-US">
              <a:latin typeface="Times New Roman" pitchFamily="-101" charset="0"/>
              <a:cs typeface="Times New Roman" pitchFamily="-101" charset="0"/>
            </a:endParaRPr>
          </a:p>
          <a:p>
            <a:endParaRPr lang="en-US">
              <a:cs typeface="arial" charset="0"/>
            </a:endParaRPr>
          </a:p>
        </p:txBody>
      </p:sp>
      <p:grpSp>
        <p:nvGrpSpPr>
          <p:cNvPr id="10" name="Group 9">
            <a:extLst>
              <a:ext uri="{FF2B5EF4-FFF2-40B4-BE49-F238E27FC236}">
                <a16:creationId xmlns:a16="http://schemas.microsoft.com/office/drawing/2014/main" id="{3553898C-E749-B146-BB66-EF3F2529E01C}"/>
              </a:ext>
            </a:extLst>
          </p:cNvPr>
          <p:cNvGrpSpPr/>
          <p:nvPr/>
        </p:nvGrpSpPr>
        <p:grpSpPr>
          <a:xfrm>
            <a:off x="5524826" y="1217221"/>
            <a:ext cx="5999017" cy="4055752"/>
            <a:chOff x="4774372" y="836222"/>
            <a:chExt cx="6980380" cy="4725388"/>
          </a:xfrm>
        </p:grpSpPr>
        <p:pic>
          <p:nvPicPr>
            <p:cNvPr id="6" name="Picture 5">
              <a:extLst>
                <a:ext uri="{FF2B5EF4-FFF2-40B4-BE49-F238E27FC236}">
                  <a16:creationId xmlns:a16="http://schemas.microsoft.com/office/drawing/2014/main" id="{E12FB9F3-8728-B8B4-8A11-0E178414521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74372" y="836222"/>
              <a:ext cx="6980380" cy="4725388"/>
            </a:xfrm>
            <a:prstGeom prst="rect">
              <a:avLst/>
            </a:prstGeom>
          </p:spPr>
        </p:pic>
        <p:pic>
          <p:nvPicPr>
            <p:cNvPr id="9" name="Picture 9" descr="Graphical user interface, application, website&#10;&#10;Description automatically generated">
              <a:extLst>
                <a:ext uri="{FF2B5EF4-FFF2-40B4-BE49-F238E27FC236}">
                  <a16:creationId xmlns:a16="http://schemas.microsoft.com/office/drawing/2014/main" id="{D6E95A77-414E-1A84-74EF-D7663E625547}"/>
                </a:ext>
              </a:extLst>
            </p:cNvPr>
            <p:cNvPicPr>
              <a:picLocks noChangeAspect="1"/>
            </p:cNvPicPr>
            <p:nvPr/>
          </p:nvPicPr>
          <p:blipFill rotWithShape="1">
            <a:blip r:embed="rId4"/>
            <a:srcRect r="-226" b="4746"/>
            <a:stretch/>
          </p:blipFill>
          <p:spPr>
            <a:xfrm>
              <a:off x="5659582" y="1442546"/>
              <a:ext cx="5156217" cy="3257578"/>
            </a:xfrm>
            <a:prstGeom prst="rect">
              <a:avLst/>
            </a:prstGeom>
          </p:spPr>
        </p:pic>
      </p:grpSp>
    </p:spTree>
    <p:extLst>
      <p:ext uri="{BB962C8B-B14F-4D97-AF65-F5344CB8AC3E}">
        <p14:creationId xmlns:p14="http://schemas.microsoft.com/office/powerpoint/2010/main" val="1509479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atin typeface="arial"/>
              </a:rPr>
              <a:t>Data + Insights</a:t>
            </a:r>
          </a:p>
        </p:txBody>
      </p:sp>
      <p:sp>
        <p:nvSpPr>
          <p:cNvPr id="3" name="Subtitle 2"/>
          <p:cNvSpPr>
            <a:spLocks noGrp="1"/>
          </p:cNvSpPr>
          <p:nvPr>
            <p:ph type="subTitle" idx="1"/>
          </p:nvPr>
        </p:nvSpPr>
        <p:spPr>
          <a:xfrm>
            <a:off x="311036" y="1142999"/>
            <a:ext cx="6108814" cy="5325035"/>
          </a:xfrm>
        </p:spPr>
        <p:txBody>
          <a:bodyPr vert="horz" lIns="91440" tIns="45720" rIns="91440" bIns="45720" rtlCol="0" anchor="t">
            <a:normAutofit fontScale="55000" lnSpcReduction="20000"/>
          </a:bodyPr>
          <a:lstStyle/>
          <a:p>
            <a:pPr marL="334010" indent="-334010">
              <a:spcBef>
                <a:spcPts val="1084"/>
              </a:spcBef>
              <a:spcAft>
                <a:spcPts val="1084"/>
              </a:spcAft>
            </a:pPr>
            <a:r>
              <a:rPr lang="en-US">
                <a:latin typeface="arial"/>
                <a:cs typeface="Times New Roman"/>
              </a:rPr>
              <a:t>Salary + Compensation Data</a:t>
            </a:r>
          </a:p>
          <a:p>
            <a:pPr marL="334010" indent="-334010">
              <a:spcBef>
                <a:spcPts val="1084"/>
              </a:spcBef>
              <a:spcAft>
                <a:spcPts val="1084"/>
              </a:spcAft>
            </a:pPr>
            <a:r>
              <a:rPr lang="en-US">
                <a:latin typeface="arial"/>
                <a:cs typeface="Times New Roman"/>
              </a:rPr>
              <a:t>Consumerism Maturity Model</a:t>
            </a:r>
            <a:endParaRPr lang="en-US"/>
          </a:p>
          <a:p>
            <a:pPr marL="334010" indent="-334010">
              <a:spcBef>
                <a:spcPts val="1084"/>
              </a:spcBef>
              <a:spcAft>
                <a:spcPts val="1084"/>
              </a:spcAft>
            </a:pPr>
            <a:r>
              <a:rPr lang="en-US">
                <a:latin typeface="arial"/>
                <a:cs typeface="Times New Roman"/>
              </a:rPr>
              <a:t>MAP Award Score Calculator</a:t>
            </a:r>
            <a:endParaRPr lang="en-US"/>
          </a:p>
          <a:p>
            <a:pPr marL="334010" indent="-334010">
              <a:spcBef>
                <a:spcPts val="1084"/>
              </a:spcBef>
              <a:spcAft>
                <a:spcPts val="1084"/>
              </a:spcAft>
            </a:pPr>
            <a:r>
              <a:rPr lang="en-US">
                <a:latin typeface="arial"/>
                <a:cs typeface="Times New Roman"/>
              </a:rPr>
              <a:t>HFMA's Peer Review</a:t>
            </a:r>
            <a:endParaRPr lang="en-US"/>
          </a:p>
          <a:p>
            <a:pPr marL="334010" indent="-334010">
              <a:spcBef>
                <a:spcPts val="1084"/>
              </a:spcBef>
              <a:spcAft>
                <a:spcPts val="1084"/>
              </a:spcAft>
            </a:pPr>
            <a:r>
              <a:rPr lang="en-US">
                <a:latin typeface="arial"/>
                <a:cs typeface="Times New Roman"/>
              </a:rPr>
              <a:t>Outlook Trend Surveys</a:t>
            </a:r>
          </a:p>
          <a:p>
            <a:pPr marL="334010" indent="-334010">
              <a:spcBef>
                <a:spcPts val="1084"/>
              </a:spcBef>
              <a:spcAft>
                <a:spcPts val="1084"/>
              </a:spcAft>
            </a:pPr>
            <a:r>
              <a:rPr lang="en-US">
                <a:latin typeface="arial"/>
                <a:cs typeface="Times New Roman"/>
              </a:rPr>
              <a:t>Healthy System Purchase Plans Report</a:t>
            </a:r>
          </a:p>
          <a:p>
            <a:pPr marL="334010" indent="-334010">
              <a:spcBef>
                <a:spcPts val="1084"/>
              </a:spcBef>
              <a:spcAft>
                <a:spcPts val="1084"/>
              </a:spcAft>
            </a:pPr>
            <a:r>
              <a:rPr lang="en-US"/>
              <a:t>CFO Pain Points 2024 Report</a:t>
            </a:r>
          </a:p>
          <a:p>
            <a:pPr marL="334010" indent="-334010">
              <a:spcBef>
                <a:spcPts val="1084"/>
              </a:spcBef>
              <a:spcAft>
                <a:spcPts val="1084"/>
              </a:spcAft>
            </a:pPr>
            <a:r>
              <a:rPr lang="en-US"/>
              <a:t>RCM Technology Adoption Model</a:t>
            </a:r>
          </a:p>
          <a:p>
            <a:pPr marL="334010" indent="-334010">
              <a:spcBef>
                <a:spcPts val="1084"/>
              </a:spcBef>
              <a:spcAft>
                <a:spcPts val="1084"/>
              </a:spcAft>
            </a:pPr>
            <a:r>
              <a:rPr lang="en-US" err="1"/>
              <a:t>GuideIQ</a:t>
            </a:r>
            <a:r>
              <a:rPr lang="en-US"/>
              <a:t>, a market intelligence tool</a:t>
            </a:r>
          </a:p>
          <a:p>
            <a:pPr marL="334010" indent="-334010">
              <a:spcBef>
                <a:spcPts val="1084"/>
              </a:spcBef>
              <a:spcAft>
                <a:spcPts val="1084"/>
              </a:spcAft>
            </a:pPr>
            <a:r>
              <a:rPr lang="en-US"/>
              <a:t>Equity Quotient, helping leaders navigate equity compliance</a:t>
            </a:r>
          </a:p>
          <a:p>
            <a:pPr marL="334010" indent="-334010">
              <a:spcBef>
                <a:spcPts val="1084"/>
              </a:spcBef>
              <a:spcAft>
                <a:spcPts val="1084"/>
              </a:spcAft>
            </a:pPr>
            <a:r>
              <a:rPr lang="en-US"/>
              <a:t>Turquoise Health, gain a competitive edge through price transparency data</a:t>
            </a:r>
          </a:p>
          <a:p>
            <a:pPr marL="334010" indent="-334010">
              <a:spcBef>
                <a:spcPts val="1084"/>
              </a:spcBef>
              <a:spcAft>
                <a:spcPts val="1084"/>
              </a:spcAft>
            </a:pPr>
            <a:r>
              <a:rPr lang="en-US">
                <a:latin typeface="arial"/>
                <a:cs typeface="Times New Roman"/>
              </a:rPr>
              <a:t>+ more</a:t>
            </a:r>
            <a:endParaRPr lang="en-US"/>
          </a:p>
          <a:p>
            <a:pPr marL="334010" indent="-334010"/>
            <a:endParaRPr lang="en-US">
              <a:latin typeface="Times New Roman" pitchFamily="-101" charset="0"/>
              <a:cs typeface="Times New Roman" pitchFamily="-101" charset="0"/>
            </a:endParaRPr>
          </a:p>
          <a:p>
            <a:endParaRPr lang="en-US">
              <a:cs typeface="arial" charset="0"/>
            </a:endParaRPr>
          </a:p>
        </p:txBody>
      </p:sp>
      <p:sp>
        <p:nvSpPr>
          <p:cNvPr id="7" name="TextBox 6">
            <a:extLst>
              <a:ext uri="{FF2B5EF4-FFF2-40B4-BE49-F238E27FC236}">
                <a16:creationId xmlns:a16="http://schemas.microsoft.com/office/drawing/2014/main" id="{4BAF00C8-734F-61E3-BE9E-46CD6028176D}"/>
              </a:ext>
            </a:extLst>
          </p:cNvPr>
          <p:cNvSpPr txBox="1"/>
          <p:nvPr/>
        </p:nvSpPr>
        <p:spPr>
          <a:xfrm>
            <a:off x="-2175" y="5884164"/>
            <a:ext cx="12192006" cy="461665"/>
          </a:xfrm>
          <a:prstGeom prst="rect">
            <a:avLst/>
          </a:prstGeom>
          <a:noFill/>
        </p:spPr>
        <p:txBody>
          <a:bodyPr wrap="square" lIns="91440" tIns="45720" rIns="91440" bIns="45720" rtlCol="0" anchor="t">
            <a:spAutoFit/>
          </a:bodyPr>
          <a:lstStyle/>
          <a:p>
            <a:pPr algn="ctr"/>
            <a:r>
              <a:rPr lang="en-US" sz="2400" b="1">
                <a:solidFill>
                  <a:srgbClr val="119CD9"/>
                </a:solidFill>
                <a:latin typeface="Arial"/>
                <a:ea typeface="Arial" charset="0"/>
                <a:cs typeface="Arial"/>
              </a:rPr>
              <a:t>hfma.org/data</a:t>
            </a:r>
            <a:endParaRPr lang="en-US" sz="2400" b="1">
              <a:solidFill>
                <a:srgbClr val="119CD9"/>
              </a:solidFill>
              <a:latin typeface="Arial" charset="0"/>
              <a:ea typeface="Arial" charset="0"/>
              <a:cs typeface="Arial" charset="0"/>
            </a:endParaRPr>
          </a:p>
        </p:txBody>
      </p:sp>
    </p:spTree>
    <p:extLst>
      <p:ext uri="{BB962C8B-B14F-4D97-AF65-F5344CB8AC3E}">
        <p14:creationId xmlns:p14="http://schemas.microsoft.com/office/powerpoint/2010/main" val="1851953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HFMA’s Podcast Series</a:t>
            </a:r>
          </a:p>
        </p:txBody>
      </p:sp>
      <p:sp>
        <p:nvSpPr>
          <p:cNvPr id="3" name="Subtitle 2"/>
          <p:cNvSpPr>
            <a:spLocks noGrp="1"/>
          </p:cNvSpPr>
          <p:nvPr>
            <p:ph type="subTitle" idx="1"/>
          </p:nvPr>
        </p:nvSpPr>
        <p:spPr>
          <a:xfrm>
            <a:off x="309280" y="1086042"/>
            <a:ext cx="11450319" cy="769778"/>
          </a:xfrm>
        </p:spPr>
        <p:txBody>
          <a:bodyPr/>
          <a:lstStyle/>
          <a:p>
            <a:r>
              <a:rPr lang="en-US"/>
              <a:t>Insights from leading experts on a range of topics in healthcare finance</a:t>
            </a: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0365" y="1823365"/>
            <a:ext cx="4849642" cy="3981049"/>
          </a:xfrm>
          <a:prstGeom prst="rect">
            <a:avLst/>
          </a:prstGeom>
        </p:spPr>
      </p:pic>
      <p:sp>
        <p:nvSpPr>
          <p:cNvPr id="9" name="Text Placeholder 3">
            <a:extLst>
              <a:ext uri="{FF2B5EF4-FFF2-40B4-BE49-F238E27FC236}">
                <a16:creationId xmlns:a16="http://schemas.microsoft.com/office/drawing/2014/main" id="{6F4A3712-92D1-4EB7-96DD-687157E703CD}"/>
              </a:ext>
            </a:extLst>
          </p:cNvPr>
          <p:cNvSpPr txBox="1">
            <a:spLocks/>
          </p:cNvSpPr>
          <p:nvPr/>
        </p:nvSpPr>
        <p:spPr>
          <a:xfrm>
            <a:off x="3361548" y="5771958"/>
            <a:ext cx="5013410" cy="49488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a:solidFill>
                  <a:srgbClr val="119CD9"/>
                </a:solidFill>
                <a:latin typeface="Arial"/>
                <a:cs typeface="Arial"/>
              </a:rPr>
              <a:t>hfma.org/podcast</a:t>
            </a:r>
            <a:endParaRPr lang="en-US" b="0">
              <a:latin typeface="Arial"/>
              <a:cs typeface="Arial"/>
            </a:endParaRPr>
          </a:p>
        </p:txBody>
      </p:sp>
      <p:grpSp>
        <p:nvGrpSpPr>
          <p:cNvPr id="5" name="Group 4">
            <a:extLst>
              <a:ext uri="{FF2B5EF4-FFF2-40B4-BE49-F238E27FC236}">
                <a16:creationId xmlns:a16="http://schemas.microsoft.com/office/drawing/2014/main" id="{0589A542-2CB8-9A3A-B00A-5894AB4CC1A8}"/>
              </a:ext>
            </a:extLst>
          </p:cNvPr>
          <p:cNvGrpSpPr/>
          <p:nvPr/>
        </p:nvGrpSpPr>
        <p:grpSpPr>
          <a:xfrm>
            <a:off x="5868253" y="1823365"/>
            <a:ext cx="4786048" cy="3981049"/>
            <a:chOff x="5441746" y="2125434"/>
            <a:chExt cx="4743556" cy="3893963"/>
          </a:xfrm>
        </p:grpSpPr>
        <p:pic>
          <p:nvPicPr>
            <p:cNvPr id="4" name="Picture 3">
              <a:extLst>
                <a:ext uri="{FF2B5EF4-FFF2-40B4-BE49-F238E27FC236}">
                  <a16:creationId xmlns:a16="http://schemas.microsoft.com/office/drawing/2014/main" id="{B7399180-7952-C25E-B297-8E704198C23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41746" y="2125434"/>
              <a:ext cx="4743556" cy="3893963"/>
            </a:xfrm>
            <a:prstGeom prst="rect">
              <a:avLst/>
            </a:prstGeom>
          </p:spPr>
        </p:pic>
        <p:pic>
          <p:nvPicPr>
            <p:cNvPr id="3078" name="Picture 6" descr="Healthcare Blame Game">
              <a:extLst>
                <a:ext uri="{FF2B5EF4-FFF2-40B4-BE49-F238E27FC236}">
                  <a16:creationId xmlns:a16="http://schemas.microsoft.com/office/drawing/2014/main" id="{B6372C3E-03D7-C42E-81AE-3DF5E947EE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787" b="5217"/>
            <a:stretch/>
          </p:blipFill>
          <p:spPr bwMode="auto">
            <a:xfrm>
              <a:off x="5958239" y="2551896"/>
              <a:ext cx="3611796" cy="25154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00722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cs typeface="Verdana" pitchFamily="34" charset="0"/>
              </a:rPr>
              <a:t>Connect: Stay in Touch</a:t>
            </a:r>
            <a:endParaRPr lang="en-US"/>
          </a:p>
        </p:txBody>
      </p:sp>
      <p:sp>
        <p:nvSpPr>
          <p:cNvPr id="3" name="Subtitle 2"/>
          <p:cNvSpPr>
            <a:spLocks noGrp="1"/>
          </p:cNvSpPr>
          <p:nvPr>
            <p:ph type="subTitle" idx="1"/>
          </p:nvPr>
        </p:nvSpPr>
        <p:spPr>
          <a:xfrm>
            <a:off x="1588673" y="4965011"/>
            <a:ext cx="2943134" cy="516486"/>
          </a:xfrm>
        </p:spPr>
        <p:txBody>
          <a:bodyPr>
            <a:normAutofit/>
          </a:bodyPr>
          <a:lstStyle/>
          <a:p>
            <a:pPr algn="ctr"/>
            <a:r>
              <a:rPr lang="en-US" err="1"/>
              <a:t>hfma.org</a:t>
            </a:r>
            <a:endParaRPr lang="en-US"/>
          </a:p>
        </p:txBody>
      </p:sp>
      <p:sp>
        <p:nvSpPr>
          <p:cNvPr id="5" name="Subtitle 2"/>
          <p:cNvSpPr txBox="1">
            <a:spLocks/>
          </p:cNvSpPr>
          <p:nvPr/>
        </p:nvSpPr>
        <p:spPr>
          <a:xfrm>
            <a:off x="9064981" y="2424645"/>
            <a:ext cx="2457464" cy="75839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latin typeface="arial"/>
                <a:cs typeface="arial"/>
              </a:rPr>
              <a:t>Community</a:t>
            </a:r>
            <a:endParaRPr lang="en-US">
              <a:cs typeface="aria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80448" y="1360814"/>
            <a:ext cx="1226530" cy="1024513"/>
          </a:xfrm>
          <a:prstGeom prst="rect">
            <a:avLst/>
          </a:prstGeom>
        </p:spPr>
      </p:pic>
      <p:sp>
        <p:nvSpPr>
          <p:cNvPr id="8" name="Subtitle 2"/>
          <p:cNvSpPr txBox="1">
            <a:spLocks/>
          </p:cNvSpPr>
          <p:nvPr/>
        </p:nvSpPr>
        <p:spPr>
          <a:xfrm>
            <a:off x="8822146" y="4969701"/>
            <a:ext cx="2943134" cy="51179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latin typeface="arial"/>
                <a:cs typeface="arial"/>
              </a:rPr>
              <a:t>Social Media</a:t>
            </a:r>
            <a:endParaRPr lang="en-US"/>
          </a:p>
        </p:txBody>
      </p:sp>
      <p:sp>
        <p:nvSpPr>
          <p:cNvPr id="10" name="Subtitle 2"/>
          <p:cNvSpPr txBox="1">
            <a:spLocks/>
          </p:cNvSpPr>
          <p:nvPr/>
        </p:nvSpPr>
        <p:spPr>
          <a:xfrm>
            <a:off x="5781515" y="4965011"/>
            <a:ext cx="2943134" cy="5164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t>HFMA Daily</a:t>
            </a:r>
          </a:p>
        </p:txBody>
      </p:sp>
      <p:pic>
        <p:nvPicPr>
          <p:cNvPr id="11" name="Picture 10" descr="A screenshot of a cell phone&#10;&#10;Description automatically generated">
            <a:extLst>
              <a:ext uri="{FF2B5EF4-FFF2-40B4-BE49-F238E27FC236}">
                <a16:creationId xmlns:a16="http://schemas.microsoft.com/office/drawing/2014/main" id="{7BE75BCE-5B19-1443-9EA4-250981E5F4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73424" y="2032000"/>
            <a:ext cx="2806700" cy="2794000"/>
          </a:xfrm>
          <a:prstGeom prst="rect">
            <a:avLst/>
          </a:prstGeom>
        </p:spPr>
      </p:pic>
      <p:grpSp>
        <p:nvGrpSpPr>
          <p:cNvPr id="9" name="Group 8">
            <a:extLst>
              <a:ext uri="{FF2B5EF4-FFF2-40B4-BE49-F238E27FC236}">
                <a16:creationId xmlns:a16="http://schemas.microsoft.com/office/drawing/2014/main" id="{154E00EF-8D0D-DE76-07DA-B6906BDF2E10}"/>
              </a:ext>
            </a:extLst>
          </p:cNvPr>
          <p:cNvGrpSpPr/>
          <p:nvPr/>
        </p:nvGrpSpPr>
        <p:grpSpPr>
          <a:xfrm>
            <a:off x="1015501" y="2032000"/>
            <a:ext cx="4267200" cy="2794000"/>
            <a:chOff x="1015501" y="2032000"/>
            <a:chExt cx="4267200" cy="2794000"/>
          </a:xfrm>
        </p:grpSpPr>
        <p:pic>
          <p:nvPicPr>
            <p:cNvPr id="13" name="Picture 1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5501" y="2032000"/>
              <a:ext cx="4267200" cy="2794000"/>
            </a:xfrm>
            <a:prstGeom prst="rect">
              <a:avLst/>
            </a:prstGeom>
          </p:spPr>
        </p:pic>
        <p:pic>
          <p:nvPicPr>
            <p:cNvPr id="6" name="Picture 8" descr="Graphical user interface, website&#10;&#10;Description automatically generated">
              <a:extLst>
                <a:ext uri="{FF2B5EF4-FFF2-40B4-BE49-F238E27FC236}">
                  <a16:creationId xmlns:a16="http://schemas.microsoft.com/office/drawing/2014/main" id="{2B0332F8-7EAB-17D3-AE4C-AA43164B7395}"/>
                </a:ext>
              </a:extLst>
            </p:cNvPr>
            <p:cNvPicPr>
              <a:picLocks noChangeAspect="1"/>
            </p:cNvPicPr>
            <p:nvPr/>
          </p:nvPicPr>
          <p:blipFill rotWithShape="1">
            <a:blip r:embed="rId6"/>
            <a:srcRect t="-578" r="-322" b="2970"/>
            <a:stretch/>
          </p:blipFill>
          <p:spPr>
            <a:xfrm>
              <a:off x="1557647" y="2380113"/>
              <a:ext cx="3139051" cy="1957657"/>
            </a:xfrm>
            <a:prstGeom prst="rect">
              <a:avLst/>
            </a:prstGeom>
          </p:spPr>
        </p:pic>
      </p:grpSp>
      <p:pic>
        <p:nvPicPr>
          <p:cNvPr id="14" name="Picture 13" descr="A blue screen with white letters and a letter x&#10;&#10;Description automatically generated">
            <a:extLst>
              <a:ext uri="{FF2B5EF4-FFF2-40B4-BE49-F238E27FC236}">
                <a16:creationId xmlns:a16="http://schemas.microsoft.com/office/drawing/2014/main" id="{D8371A94-71F1-51AD-33C0-1DBD96DC58A4}"/>
              </a:ext>
            </a:extLst>
          </p:cNvPr>
          <p:cNvPicPr>
            <a:picLocks noChangeAspect="1"/>
          </p:cNvPicPr>
          <p:nvPr/>
        </p:nvPicPr>
        <p:blipFill>
          <a:blip r:embed="rId7"/>
          <a:stretch>
            <a:fillRect/>
          </a:stretch>
        </p:blipFill>
        <p:spPr>
          <a:xfrm>
            <a:off x="9226913" y="4171993"/>
            <a:ext cx="2133600" cy="695325"/>
          </a:xfrm>
          <a:prstGeom prst="rect">
            <a:avLst/>
          </a:prstGeom>
        </p:spPr>
      </p:pic>
    </p:spTree>
    <p:extLst>
      <p:ext uri="{BB962C8B-B14F-4D97-AF65-F5344CB8AC3E}">
        <p14:creationId xmlns:p14="http://schemas.microsoft.com/office/powerpoint/2010/main" val="1339303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Get Involved</a:t>
            </a:r>
          </a:p>
        </p:txBody>
      </p:sp>
    </p:spTree>
    <p:extLst>
      <p:ext uri="{BB962C8B-B14F-4D97-AF65-F5344CB8AC3E}">
        <p14:creationId xmlns:p14="http://schemas.microsoft.com/office/powerpoint/2010/main" val="2129926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Get Involved!</a:t>
            </a:r>
          </a:p>
        </p:txBody>
      </p:sp>
      <p:sp>
        <p:nvSpPr>
          <p:cNvPr id="3" name="Subtitle 2"/>
          <p:cNvSpPr>
            <a:spLocks noGrp="1"/>
          </p:cNvSpPr>
          <p:nvPr>
            <p:ph type="subTitle" idx="1"/>
          </p:nvPr>
        </p:nvSpPr>
        <p:spPr>
          <a:xfrm>
            <a:off x="322580" y="1366463"/>
            <a:ext cx="11450319" cy="4625033"/>
          </a:xfrm>
        </p:spPr>
        <p:txBody>
          <a:bodyPr vert="horz" lIns="91440" tIns="45720" rIns="91440" bIns="45720" rtlCol="0" anchor="t">
            <a:normAutofit fontScale="62500" lnSpcReduction="20000"/>
          </a:bodyPr>
          <a:lstStyle/>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Attend local and national educational events</a:t>
            </a: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Take </a:t>
            </a:r>
            <a:r>
              <a:rPr lang="en-US">
                <a:latin typeface="Arial"/>
                <a:cs typeface="Arial"/>
              </a:rPr>
              <a:t>advantage of networking opportunities</a:t>
            </a:r>
            <a:endParaRPr lang="en-US" altLang="en-US">
              <a:latin typeface="arial"/>
              <a:cs typeface="arial"/>
            </a:endParaRP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Write an article, contribute to a podcast</a:t>
            </a: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Speak at an HFMA local or national event </a:t>
            </a: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Participate in national workgroups</a:t>
            </a: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Volunteer for your local HFMA chapter and pursue leadership opportunities</a:t>
            </a: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Contribute to the HFMA online community</a:t>
            </a: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Get certified</a:t>
            </a: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Participate in an HFMA Executive Council</a:t>
            </a: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Refer your colleagues</a:t>
            </a:r>
          </a:p>
          <a:p>
            <a:pPr>
              <a:lnSpc>
                <a:spcPct val="100000"/>
              </a:lnSpc>
              <a:spcBef>
                <a:spcPts val="1084"/>
              </a:spcBef>
              <a:spcAft>
                <a:spcPts val="1084"/>
              </a:spcAft>
              <a:buSzTx/>
            </a:pPr>
            <a:endParaRPr lang="en-US" altLang="en-US">
              <a:latin typeface="arial"/>
              <a:cs typeface="arial"/>
            </a:endParaRPr>
          </a:p>
        </p:txBody>
      </p:sp>
      <p:sp>
        <p:nvSpPr>
          <p:cNvPr id="6" name="Text Placeholder 3">
            <a:extLst>
              <a:ext uri="{FF2B5EF4-FFF2-40B4-BE49-F238E27FC236}">
                <a16:creationId xmlns:a16="http://schemas.microsoft.com/office/drawing/2014/main" id="{90F98FA1-7905-22B9-D3B6-7AA9855D35E5}"/>
              </a:ext>
            </a:extLst>
          </p:cNvPr>
          <p:cNvSpPr txBox="1">
            <a:spLocks/>
          </p:cNvSpPr>
          <p:nvPr/>
        </p:nvSpPr>
        <p:spPr>
          <a:xfrm>
            <a:off x="3361548" y="6049358"/>
            <a:ext cx="5013410" cy="49488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a:solidFill>
                  <a:srgbClr val="119CD9"/>
                </a:solidFill>
                <a:latin typeface="Arial"/>
                <a:cs typeface="Arial"/>
              </a:rPr>
              <a:t>hfma.org/volunteer</a:t>
            </a:r>
            <a:endParaRPr lang="en-US" b="0">
              <a:latin typeface="Arial"/>
              <a:cs typeface="Arial"/>
            </a:endParaRPr>
          </a:p>
        </p:txBody>
      </p:sp>
    </p:spTree>
    <p:extLst>
      <p:ext uri="{BB962C8B-B14F-4D97-AF65-F5344CB8AC3E}">
        <p14:creationId xmlns:p14="http://schemas.microsoft.com/office/powerpoint/2010/main" val="20911052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7D37F-16CE-97B3-F3DB-2A88D3F7EF11}"/>
              </a:ext>
            </a:extLst>
          </p:cNvPr>
          <p:cNvSpPr>
            <a:spLocks noGrp="1"/>
          </p:cNvSpPr>
          <p:nvPr>
            <p:ph type="ctrTitle"/>
          </p:nvPr>
        </p:nvSpPr>
        <p:spPr/>
        <p:txBody>
          <a:bodyPr/>
          <a:lstStyle/>
          <a:p>
            <a:r>
              <a:rPr lang="en-US">
                <a:cs typeface="arial"/>
              </a:rPr>
              <a:t>Why Volunteer?</a:t>
            </a:r>
            <a:endParaRPr lang="en-US"/>
          </a:p>
        </p:txBody>
      </p:sp>
      <p:sp>
        <p:nvSpPr>
          <p:cNvPr id="3" name="Subtitle 2">
            <a:extLst>
              <a:ext uri="{FF2B5EF4-FFF2-40B4-BE49-F238E27FC236}">
                <a16:creationId xmlns:a16="http://schemas.microsoft.com/office/drawing/2014/main" id="{23A8350D-C90B-6B8C-3183-0D2C6C4485CA}"/>
              </a:ext>
            </a:extLst>
          </p:cNvPr>
          <p:cNvSpPr>
            <a:spLocks noGrp="1"/>
          </p:cNvSpPr>
          <p:nvPr>
            <p:ph type="subTitle" idx="1"/>
          </p:nvPr>
        </p:nvSpPr>
        <p:spPr>
          <a:xfrm>
            <a:off x="322580" y="1074779"/>
            <a:ext cx="11450319" cy="769778"/>
          </a:xfrm>
        </p:spPr>
        <p:txBody>
          <a:bodyPr vert="horz" lIns="91440" tIns="45720" rIns="91440" bIns="45720" rtlCol="0" anchor="t">
            <a:normAutofit/>
          </a:bodyPr>
          <a:lstStyle/>
          <a:p>
            <a:r>
              <a:rPr lang="en-US">
                <a:latin typeface="arial"/>
                <a:cs typeface="arial"/>
              </a:rPr>
              <a:t>Volunteering for your professional association is a great way </a:t>
            </a:r>
            <a:br>
              <a:rPr lang="en-US">
                <a:cs typeface="arial"/>
              </a:rPr>
            </a:br>
            <a:r>
              <a:rPr lang="en-US">
                <a:latin typeface="arial"/>
                <a:cs typeface="arial"/>
              </a:rPr>
              <a:t>to enhance your career, expand your connections and have fun!</a:t>
            </a:r>
            <a:endParaRPr lang="en-US">
              <a:latin typeface="arial"/>
            </a:endParaRPr>
          </a:p>
          <a:p>
            <a:endParaRPr lang="en-US">
              <a:cs typeface="arial"/>
            </a:endParaRPr>
          </a:p>
        </p:txBody>
      </p:sp>
      <p:sp>
        <p:nvSpPr>
          <p:cNvPr id="9" name="Subtitle 2">
            <a:extLst>
              <a:ext uri="{FF2B5EF4-FFF2-40B4-BE49-F238E27FC236}">
                <a16:creationId xmlns:a16="http://schemas.microsoft.com/office/drawing/2014/main" id="{2FBF82F8-4CB0-D8EA-47C8-349F4EBE1F91}"/>
              </a:ext>
            </a:extLst>
          </p:cNvPr>
          <p:cNvSpPr txBox="1">
            <a:spLocks/>
          </p:cNvSpPr>
          <p:nvPr/>
        </p:nvSpPr>
        <p:spPr>
          <a:xfrm>
            <a:off x="305646" y="2073845"/>
            <a:ext cx="11440912" cy="402889"/>
          </a:xfrm>
          <a:prstGeom prst="rect">
            <a:avLst/>
          </a:prstGeom>
        </p:spPr>
        <p:txBody>
          <a:bodyPr vert="horz" lIns="91440" tIns="45720" rIns="91440" bIns="45720" rtlCol="0" anchor="t">
            <a:normAutofit lnSpcReduction="10000"/>
          </a:bodyPr>
          <a:lstStyle>
            <a:lvl1pPr marL="0" indent="0" algn="l" defTabSz="609585" rtl="0" eaLnBrk="1" latinLnBrk="0" hangingPunct="1">
              <a:lnSpc>
                <a:spcPct val="90000"/>
              </a:lnSpc>
              <a:spcBef>
                <a:spcPct val="20000"/>
              </a:spcBef>
              <a:buFont typeface="Arial"/>
              <a:buNone/>
              <a:defRPr sz="2400" b="1" kern="1200" baseline="0">
                <a:solidFill>
                  <a:srgbClr val="00829C"/>
                </a:solidFill>
                <a:latin typeface="arial" charset="0"/>
                <a:ea typeface="+mn-ea"/>
                <a:cs typeface="+mn-cs"/>
              </a:defRPr>
            </a:lvl1pPr>
            <a:lvl2pPr marL="457200" indent="0" algn="ctr" defTabSz="609585" rtl="0" eaLnBrk="1" latinLnBrk="0" hangingPunct="1">
              <a:spcBef>
                <a:spcPct val="20000"/>
              </a:spcBef>
              <a:buFont typeface="Arial"/>
              <a:buNone/>
              <a:defRPr sz="2000" kern="1200">
                <a:solidFill>
                  <a:schemeClr val="tx1"/>
                </a:solidFill>
                <a:latin typeface="+mn-lt"/>
                <a:ea typeface="+mn-ea"/>
                <a:cs typeface="+mn-cs"/>
              </a:defRPr>
            </a:lvl2pPr>
            <a:lvl3pPr marL="914400" indent="0" algn="ctr" defTabSz="609585" rtl="0" eaLnBrk="1" latinLnBrk="0" hangingPunct="1">
              <a:spcBef>
                <a:spcPct val="20000"/>
              </a:spcBef>
              <a:buFont typeface="Arial"/>
              <a:buNone/>
              <a:defRPr sz="1800" kern="1200">
                <a:solidFill>
                  <a:schemeClr val="tx1"/>
                </a:solidFill>
                <a:latin typeface="+mn-lt"/>
                <a:ea typeface="+mn-ea"/>
                <a:cs typeface="+mn-cs"/>
              </a:defRPr>
            </a:lvl3pPr>
            <a:lvl4pPr marL="1371600" indent="0" algn="ctr" defTabSz="609585" rtl="0" eaLnBrk="1" latinLnBrk="0" hangingPunct="1">
              <a:spcBef>
                <a:spcPct val="20000"/>
              </a:spcBef>
              <a:buFont typeface="Arial"/>
              <a:buNone/>
              <a:defRPr sz="1600" kern="1200">
                <a:solidFill>
                  <a:schemeClr val="tx1"/>
                </a:solidFill>
                <a:latin typeface="+mn-lt"/>
                <a:ea typeface="+mn-ea"/>
                <a:cs typeface="+mn-cs"/>
              </a:defRPr>
            </a:lvl4pPr>
            <a:lvl5pPr marL="1828800" indent="0" algn="ctr" defTabSz="609585" rtl="0" eaLnBrk="1" latinLnBrk="0" hangingPunct="1">
              <a:spcBef>
                <a:spcPct val="20000"/>
              </a:spcBef>
              <a:buFont typeface="Arial"/>
              <a:buNone/>
              <a:defRPr sz="1600" kern="1200">
                <a:solidFill>
                  <a:schemeClr val="tx1"/>
                </a:solidFill>
                <a:latin typeface="+mn-lt"/>
                <a:ea typeface="+mn-ea"/>
                <a:cs typeface="+mn-cs"/>
              </a:defRPr>
            </a:lvl5pPr>
            <a:lvl6pPr marL="2286000" indent="0" algn="ctr" defTabSz="609585" rtl="0" eaLnBrk="1" latinLnBrk="0" hangingPunct="1">
              <a:spcBef>
                <a:spcPct val="20000"/>
              </a:spcBef>
              <a:buFont typeface="Arial"/>
              <a:buNone/>
              <a:defRPr sz="1600" kern="1200">
                <a:solidFill>
                  <a:schemeClr val="tx1"/>
                </a:solidFill>
                <a:latin typeface="+mn-lt"/>
                <a:ea typeface="+mn-ea"/>
                <a:cs typeface="+mn-cs"/>
              </a:defRPr>
            </a:lvl6pPr>
            <a:lvl7pPr marL="2743200" indent="0" algn="ctr" defTabSz="609585" rtl="0" eaLnBrk="1" latinLnBrk="0" hangingPunct="1">
              <a:spcBef>
                <a:spcPct val="20000"/>
              </a:spcBef>
              <a:buFont typeface="Arial"/>
              <a:buNone/>
              <a:defRPr sz="1600" kern="1200">
                <a:solidFill>
                  <a:schemeClr val="tx1"/>
                </a:solidFill>
                <a:latin typeface="+mn-lt"/>
                <a:ea typeface="+mn-ea"/>
                <a:cs typeface="+mn-cs"/>
              </a:defRPr>
            </a:lvl7pPr>
            <a:lvl8pPr marL="3200400" indent="0" algn="ctr" defTabSz="609585" rtl="0" eaLnBrk="1" latinLnBrk="0" hangingPunct="1">
              <a:spcBef>
                <a:spcPct val="20000"/>
              </a:spcBef>
              <a:buFont typeface="Arial"/>
              <a:buNone/>
              <a:defRPr sz="1600" kern="1200">
                <a:solidFill>
                  <a:schemeClr val="tx1"/>
                </a:solidFill>
                <a:latin typeface="+mn-lt"/>
                <a:ea typeface="+mn-ea"/>
                <a:cs typeface="+mn-cs"/>
              </a:defRPr>
            </a:lvl8pPr>
            <a:lvl9pPr marL="3657600" indent="0" algn="ctr" defTabSz="609585" rtl="0" eaLnBrk="1" latinLnBrk="0" hangingPunct="1">
              <a:spcBef>
                <a:spcPct val="20000"/>
              </a:spcBef>
              <a:buFont typeface="Arial"/>
              <a:buNone/>
              <a:defRPr sz="1600" kern="1200">
                <a:solidFill>
                  <a:schemeClr val="tx1"/>
                </a:solidFill>
                <a:latin typeface="+mn-lt"/>
                <a:ea typeface="+mn-ea"/>
                <a:cs typeface="+mn-cs"/>
              </a:defRPr>
            </a:lvl9pPr>
          </a:lstStyle>
          <a:p>
            <a:r>
              <a:rPr lang="en-US">
                <a:solidFill>
                  <a:srgbClr val="69767D"/>
                </a:solidFill>
                <a:latin typeface="arial"/>
                <a:cs typeface="arial"/>
              </a:rPr>
              <a:t>Other reasons to volunteer include:</a:t>
            </a:r>
            <a:endParaRPr lang="en-US">
              <a:solidFill>
                <a:srgbClr val="69767D"/>
              </a:solidFill>
              <a:cs typeface="arial"/>
            </a:endParaRPr>
          </a:p>
          <a:p>
            <a:endParaRPr lang="en-US">
              <a:latin typeface="arial"/>
              <a:cs typeface="arial"/>
            </a:endParaRPr>
          </a:p>
          <a:p>
            <a:endParaRPr lang="en-US">
              <a:cs typeface="arial"/>
            </a:endParaRPr>
          </a:p>
        </p:txBody>
      </p:sp>
      <p:pic>
        <p:nvPicPr>
          <p:cNvPr id="5" name="Picture 5" descr="Graphical user interface, text, application&#10;&#10;Description automatically generated">
            <a:extLst>
              <a:ext uri="{FF2B5EF4-FFF2-40B4-BE49-F238E27FC236}">
                <a16:creationId xmlns:a16="http://schemas.microsoft.com/office/drawing/2014/main" id="{B5CE6040-78E6-B390-9929-2F84CA95DF52}"/>
              </a:ext>
            </a:extLst>
          </p:cNvPr>
          <p:cNvPicPr>
            <a:picLocks noChangeAspect="1"/>
          </p:cNvPicPr>
          <p:nvPr/>
        </p:nvPicPr>
        <p:blipFill>
          <a:blip r:embed="rId2"/>
          <a:stretch>
            <a:fillRect/>
          </a:stretch>
        </p:blipFill>
        <p:spPr>
          <a:xfrm>
            <a:off x="268148" y="2626361"/>
            <a:ext cx="11549604" cy="3534389"/>
          </a:xfrm>
          <a:prstGeom prst="rect">
            <a:avLst/>
          </a:prstGeom>
        </p:spPr>
      </p:pic>
    </p:spTree>
    <p:extLst>
      <p:ext uri="{BB962C8B-B14F-4D97-AF65-F5344CB8AC3E}">
        <p14:creationId xmlns:p14="http://schemas.microsoft.com/office/powerpoint/2010/main" val="4208706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E6C1EFA-64C6-4FAA-A459-E7B3116846D3}"/>
              </a:ext>
            </a:extLst>
          </p:cNvPr>
          <p:cNvSpPr txBox="1">
            <a:spLocks/>
          </p:cNvSpPr>
          <p:nvPr/>
        </p:nvSpPr>
        <p:spPr>
          <a:xfrm>
            <a:off x="309281" y="3825315"/>
            <a:ext cx="11463617" cy="1877246"/>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3200" b="1">
                <a:solidFill>
                  <a:srgbClr val="92D050"/>
                </a:solidFill>
                <a:latin typeface="Arial"/>
                <a:ea typeface="Arial" charset="0"/>
                <a:cs typeface="Arial"/>
              </a:rPr>
              <a:t>THANK YOU!</a:t>
            </a:r>
          </a:p>
        </p:txBody>
      </p:sp>
    </p:spTree>
    <p:extLst>
      <p:ext uri="{BB962C8B-B14F-4D97-AF65-F5344CB8AC3E}">
        <p14:creationId xmlns:p14="http://schemas.microsoft.com/office/powerpoint/2010/main" val="479526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Realignment Is Erasing Traditional Healthcare Boundaries</a:t>
            </a:r>
          </a:p>
        </p:txBody>
      </p:sp>
      <p:sp>
        <p:nvSpPr>
          <p:cNvPr id="3" name="Subtitle 2"/>
          <p:cNvSpPr>
            <a:spLocks noGrp="1"/>
          </p:cNvSpPr>
          <p:nvPr>
            <p:ph type="subTitle" idx="1"/>
          </p:nvPr>
        </p:nvSpPr>
        <p:spPr>
          <a:xfrm>
            <a:off x="322580" y="1097384"/>
            <a:ext cx="11450319" cy="1596548"/>
          </a:xfrm>
        </p:spPr>
        <p:txBody>
          <a:bodyPr>
            <a:normAutofit/>
          </a:bodyPr>
          <a:lstStyle/>
          <a:p>
            <a:r>
              <a:rPr lang="en-US"/>
              <a:t>Driven by demands for care transformation, the healthcare industry </a:t>
            </a:r>
            <a:br>
              <a:rPr lang="en-US"/>
            </a:br>
            <a:r>
              <a:rPr lang="en-US"/>
              <a:t>is realigning at an unprecedented pace.</a:t>
            </a:r>
          </a:p>
          <a:p>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49321" y="2104674"/>
            <a:ext cx="4368191" cy="3953888"/>
          </a:xfrm>
          <a:prstGeom prst="rect">
            <a:avLst/>
          </a:prstGeom>
        </p:spPr>
      </p:pic>
      <p:pic>
        <p:nvPicPr>
          <p:cNvPr id="7" name="Picture 6" descr="Shape, polygon&#10;&#10;Description automatically generated">
            <a:extLst>
              <a:ext uri="{FF2B5EF4-FFF2-40B4-BE49-F238E27FC236}">
                <a16:creationId xmlns:a16="http://schemas.microsoft.com/office/drawing/2014/main" id="{7780661E-88A8-B437-BC1E-25ACAC50215B}"/>
              </a:ext>
            </a:extLst>
          </p:cNvPr>
          <p:cNvPicPr>
            <a:picLocks noChangeAspect="1"/>
          </p:cNvPicPr>
          <p:nvPr/>
        </p:nvPicPr>
        <p:blipFill>
          <a:blip r:embed="rId4"/>
          <a:stretch>
            <a:fillRect/>
          </a:stretch>
        </p:blipFill>
        <p:spPr>
          <a:xfrm>
            <a:off x="5934009" y="2254659"/>
            <a:ext cx="5023344" cy="4548357"/>
          </a:xfrm>
          <a:prstGeom prst="rect">
            <a:avLst/>
          </a:prstGeom>
        </p:spPr>
      </p:pic>
    </p:spTree>
    <p:extLst>
      <p:ext uri="{BB962C8B-B14F-4D97-AF65-F5344CB8AC3E}">
        <p14:creationId xmlns:p14="http://schemas.microsoft.com/office/powerpoint/2010/main" val="1591013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We Help Stakeholders Achieve Optimal Results</a:t>
            </a:r>
          </a:p>
        </p:txBody>
      </p:sp>
      <p:sp>
        <p:nvSpPr>
          <p:cNvPr id="6" name="TextBox 5"/>
          <p:cNvSpPr txBox="1"/>
          <p:nvPr/>
        </p:nvSpPr>
        <p:spPr>
          <a:xfrm>
            <a:off x="444843" y="3242701"/>
            <a:ext cx="2858597" cy="957484"/>
          </a:xfrm>
          <a:prstGeom prst="rect">
            <a:avLst/>
          </a:prstGeom>
          <a:noFill/>
        </p:spPr>
        <p:txBody>
          <a:bodyPr wrap="square" lIns="89703" tIns="44852" rIns="89703" bIns="44852" rtlCol="0">
            <a:spAutoFit/>
          </a:bodyPr>
          <a:lstStyle/>
          <a:p>
            <a:pPr algn="r" defTabSz="444653" fontAlgn="base">
              <a:spcBef>
                <a:spcPts val="981"/>
              </a:spcBef>
              <a:spcAft>
                <a:spcPct val="0"/>
              </a:spcAft>
            </a:pPr>
            <a:r>
              <a:rPr lang="en-US" sz="1600" b="1">
                <a:solidFill>
                  <a:srgbClr val="00829C"/>
                </a:solidFill>
                <a:latin typeface="arial" charset="0"/>
                <a:cs typeface="Arial"/>
              </a:rPr>
              <a:t>OUR MISSION</a:t>
            </a:r>
            <a:endParaRPr lang="en-US" sz="1050">
              <a:solidFill>
                <a:srgbClr val="00829C"/>
              </a:solidFill>
              <a:latin typeface="arial" charset="0"/>
              <a:cs typeface="Arial" charset="0"/>
            </a:endParaRPr>
          </a:p>
          <a:p>
            <a:pPr algn="r" defTabSz="444653" fontAlgn="base">
              <a:spcBef>
                <a:spcPts val="981"/>
              </a:spcBef>
              <a:spcAft>
                <a:spcPct val="0"/>
              </a:spcAft>
            </a:pPr>
            <a:r>
              <a:rPr lang="en-US" sz="1600" b="1">
                <a:solidFill>
                  <a:prstClr val="black">
                    <a:lumMod val="65000"/>
                    <a:lumOff val="35000"/>
                  </a:prstClr>
                </a:solidFill>
                <a:latin typeface="arial" charset="0"/>
                <a:cs typeface="Arial" charset="0"/>
              </a:rPr>
              <a:t>Leading the financial </a:t>
            </a:r>
            <a:br>
              <a:rPr lang="en-US" sz="1600" b="1">
                <a:solidFill>
                  <a:prstClr val="black">
                    <a:lumMod val="65000"/>
                    <a:lumOff val="35000"/>
                  </a:prstClr>
                </a:solidFill>
                <a:latin typeface="arial" charset="0"/>
                <a:cs typeface="Arial" charset="0"/>
              </a:rPr>
            </a:br>
            <a:r>
              <a:rPr lang="en-US" sz="1600" b="1">
                <a:solidFill>
                  <a:prstClr val="black">
                    <a:lumMod val="65000"/>
                    <a:lumOff val="35000"/>
                  </a:prstClr>
                </a:solidFill>
                <a:latin typeface="arial" charset="0"/>
                <a:cs typeface="Arial" charset="0"/>
              </a:rPr>
              <a:t>management of health care</a:t>
            </a:r>
          </a:p>
        </p:txBody>
      </p:sp>
      <p:sp>
        <p:nvSpPr>
          <p:cNvPr id="7" name="TextBox 6"/>
          <p:cNvSpPr txBox="1"/>
          <p:nvPr/>
        </p:nvSpPr>
        <p:spPr>
          <a:xfrm>
            <a:off x="8349737" y="3269756"/>
            <a:ext cx="2807526" cy="1449927"/>
          </a:xfrm>
          <a:prstGeom prst="rect">
            <a:avLst/>
          </a:prstGeom>
          <a:noFill/>
        </p:spPr>
        <p:txBody>
          <a:bodyPr wrap="square" lIns="89703" tIns="44852" rIns="89703" bIns="44852" rtlCol="0">
            <a:spAutoFit/>
          </a:bodyPr>
          <a:lstStyle/>
          <a:p>
            <a:pPr defTabSz="444653" fontAlgn="base">
              <a:spcBef>
                <a:spcPts val="981"/>
              </a:spcBef>
              <a:spcAft>
                <a:spcPct val="0"/>
              </a:spcAft>
            </a:pPr>
            <a:r>
              <a:rPr lang="en-US" sz="1600" b="1">
                <a:solidFill>
                  <a:srgbClr val="00829C"/>
                </a:solidFill>
                <a:latin typeface="arial" charset="0"/>
                <a:cs typeface="Arial"/>
              </a:rPr>
              <a:t>OUR VISION</a:t>
            </a:r>
          </a:p>
          <a:p>
            <a:pPr defTabSz="444653" fontAlgn="base">
              <a:spcBef>
                <a:spcPts val="981"/>
              </a:spcBef>
              <a:spcAft>
                <a:spcPct val="0"/>
              </a:spcAft>
            </a:pPr>
            <a:r>
              <a:rPr lang="en-US" sz="1600" b="1">
                <a:solidFill>
                  <a:prstClr val="black">
                    <a:lumMod val="65000"/>
                    <a:lumOff val="35000"/>
                  </a:prstClr>
                </a:solidFill>
                <a:latin typeface="arial" charset="0"/>
                <a:cs typeface="Arial" charset="0"/>
              </a:rPr>
              <a:t>HFMA will bring value </a:t>
            </a:r>
            <a:br>
              <a:rPr lang="en-US" sz="1600" b="1">
                <a:solidFill>
                  <a:prstClr val="black">
                    <a:lumMod val="65000"/>
                    <a:lumOff val="35000"/>
                  </a:prstClr>
                </a:solidFill>
                <a:latin typeface="arial" charset="0"/>
                <a:cs typeface="Arial" charset="0"/>
              </a:rPr>
            </a:br>
            <a:r>
              <a:rPr lang="en-US" sz="1600" b="1">
                <a:solidFill>
                  <a:prstClr val="black">
                    <a:lumMod val="65000"/>
                    <a:lumOff val="35000"/>
                  </a:prstClr>
                </a:solidFill>
                <a:latin typeface="arial" charset="0"/>
                <a:cs typeface="Arial" charset="0"/>
              </a:rPr>
              <a:t>to the industry as the leading organization </a:t>
            </a:r>
            <a:br>
              <a:rPr lang="en-US" sz="1600" b="1">
                <a:solidFill>
                  <a:prstClr val="black">
                    <a:lumMod val="65000"/>
                    <a:lumOff val="35000"/>
                  </a:prstClr>
                </a:solidFill>
                <a:latin typeface="arial" charset="0"/>
                <a:cs typeface="Arial" charset="0"/>
              </a:rPr>
            </a:br>
            <a:r>
              <a:rPr lang="en-US" sz="1600" b="1">
                <a:solidFill>
                  <a:prstClr val="black">
                    <a:lumMod val="65000"/>
                    <a:lumOff val="35000"/>
                  </a:prstClr>
                </a:solidFill>
                <a:latin typeface="arial" charset="0"/>
                <a:cs typeface="Arial" charset="0"/>
              </a:rPr>
              <a:t>for healthcare finance</a:t>
            </a:r>
          </a:p>
        </p:txBody>
      </p:sp>
      <p:pic>
        <p:nvPicPr>
          <p:cNvPr id="4" name="Picture 3" descr="Icon&#10;&#10;Description automatically generated">
            <a:extLst>
              <a:ext uri="{FF2B5EF4-FFF2-40B4-BE49-F238E27FC236}">
                <a16:creationId xmlns:a16="http://schemas.microsoft.com/office/drawing/2014/main" id="{B6652D2A-B2F8-C858-3D81-2766600DF2F7}"/>
              </a:ext>
            </a:extLst>
          </p:cNvPr>
          <p:cNvPicPr>
            <a:picLocks noChangeAspect="1"/>
          </p:cNvPicPr>
          <p:nvPr/>
        </p:nvPicPr>
        <p:blipFill>
          <a:blip r:embed="rId3"/>
          <a:stretch>
            <a:fillRect/>
          </a:stretch>
        </p:blipFill>
        <p:spPr>
          <a:xfrm>
            <a:off x="3269590" y="1406223"/>
            <a:ext cx="5113998" cy="4630439"/>
          </a:xfrm>
          <a:prstGeom prst="rect">
            <a:avLst/>
          </a:prstGeom>
        </p:spPr>
      </p:pic>
    </p:spTree>
    <p:extLst>
      <p:ext uri="{BB962C8B-B14F-4D97-AF65-F5344CB8AC3E}">
        <p14:creationId xmlns:p14="http://schemas.microsoft.com/office/powerpoint/2010/main" val="632421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Thought Leadership Shapes the Future of Health Care</a:t>
            </a:r>
          </a:p>
        </p:txBody>
      </p:sp>
      <p:sp>
        <p:nvSpPr>
          <p:cNvPr id="5" name="Rectangle 4"/>
          <p:cNvSpPr/>
          <p:nvPr/>
        </p:nvSpPr>
        <p:spPr>
          <a:xfrm>
            <a:off x="4909985" y="1263644"/>
            <a:ext cx="1938049" cy="459912"/>
          </a:xfrm>
          <a:prstGeom prst="rect">
            <a:avLst/>
          </a:prstGeom>
        </p:spPr>
        <p:txBody>
          <a:bodyPr wrap="none" lIns="89703" tIns="44852" rIns="89703" bIns="44852">
            <a:spAutoFit/>
          </a:bodyPr>
          <a:lstStyle/>
          <a:p>
            <a:pPr algn="ctr" defTabSz="444653" fontAlgn="base">
              <a:spcBef>
                <a:spcPct val="0"/>
              </a:spcBef>
              <a:spcAft>
                <a:spcPct val="0"/>
              </a:spcAft>
            </a:pPr>
            <a:r>
              <a:rPr lang="en-US" sz="2400" b="1">
                <a:solidFill>
                  <a:srgbClr val="00829C"/>
                </a:solidFill>
                <a:cs typeface="Arial"/>
              </a:rPr>
              <a:t>WHAT WE DO</a:t>
            </a:r>
          </a:p>
        </p:txBody>
      </p:sp>
      <p:sp>
        <p:nvSpPr>
          <p:cNvPr id="6" name="Rectangle 5"/>
          <p:cNvSpPr/>
          <p:nvPr/>
        </p:nvSpPr>
        <p:spPr>
          <a:xfrm>
            <a:off x="5239810" y="4067105"/>
            <a:ext cx="1554932" cy="459912"/>
          </a:xfrm>
          <a:prstGeom prst="rect">
            <a:avLst/>
          </a:prstGeom>
        </p:spPr>
        <p:txBody>
          <a:bodyPr wrap="none" lIns="89703" tIns="44852" rIns="89703" bIns="44852" anchor="t">
            <a:spAutoFit/>
          </a:bodyPr>
          <a:lstStyle/>
          <a:p>
            <a:pPr algn="ctr" defTabSz="444653" fontAlgn="base">
              <a:spcBef>
                <a:spcPct val="0"/>
              </a:spcBef>
              <a:spcAft>
                <a:spcPct val="0"/>
              </a:spcAft>
            </a:pPr>
            <a:r>
              <a:rPr lang="en-US" sz="2400" b="1">
                <a:solidFill>
                  <a:srgbClr val="00829C"/>
                </a:solidFill>
                <a:cs typeface="Arial"/>
              </a:rPr>
              <a:t>CHANNELS</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33311" y="4603942"/>
            <a:ext cx="1588701" cy="1036855"/>
          </a:xfrm>
          <a:prstGeom prst="rect">
            <a:avLst/>
          </a:prstGeom>
        </p:spPr>
      </p:pic>
      <p:pic>
        <p:nvPicPr>
          <p:cNvPr id="8" name="Picture 7" descr="_othergroups.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30593" y="4598196"/>
            <a:ext cx="1900208" cy="1022167"/>
          </a:xfrm>
          <a:prstGeom prst="rect">
            <a:avLst/>
          </a:prstGeom>
        </p:spPr>
      </p:pic>
      <p:pic>
        <p:nvPicPr>
          <p:cNvPr id="9" name="Picture 8" descr="_media.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34585" y="4530509"/>
            <a:ext cx="1441584" cy="1191418"/>
          </a:xfrm>
          <a:prstGeom prst="rect">
            <a:avLst/>
          </a:prstGeom>
        </p:spPr>
      </p:pic>
      <p:pic>
        <p:nvPicPr>
          <p:cNvPr id="10" name="Picture 9" descr="_officialcommentsandtestimony.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49918" y="4295629"/>
            <a:ext cx="1475802" cy="1419353"/>
          </a:xfrm>
          <a:prstGeom prst="rect">
            <a:avLst/>
          </a:prstGeom>
        </p:spPr>
      </p:pic>
      <p:sp>
        <p:nvSpPr>
          <p:cNvPr id="11" name="Rounded Rectangle 10"/>
          <p:cNvSpPr/>
          <p:nvPr/>
        </p:nvSpPr>
        <p:spPr>
          <a:xfrm>
            <a:off x="1043576" y="1792547"/>
            <a:ext cx="9995025" cy="1173635"/>
          </a:xfrm>
          <a:prstGeom prst="roundRect">
            <a:avLst/>
          </a:prstGeom>
          <a:solidFill>
            <a:srgbClr val="F0F0F0"/>
          </a:solidFill>
          <a:ln w="3175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lIns="89703" tIns="44852" rIns="89703" bIns="44852" rtlCol="0" anchor="ctr"/>
          <a:lstStyle/>
          <a:p>
            <a:pPr algn="ctr" defTabSz="444653" fontAlgn="base">
              <a:spcBef>
                <a:spcPct val="0"/>
              </a:spcBef>
              <a:spcAft>
                <a:spcPct val="0"/>
              </a:spcAft>
            </a:pPr>
            <a:endParaRPr lang="en-US" sz="2800">
              <a:solidFill>
                <a:prstClr val="white"/>
              </a:solidFill>
            </a:endParaRPr>
          </a:p>
        </p:txBody>
      </p:sp>
      <p:sp>
        <p:nvSpPr>
          <p:cNvPr id="12" name="Rectangle 11"/>
          <p:cNvSpPr/>
          <p:nvPr/>
        </p:nvSpPr>
        <p:spPr>
          <a:xfrm>
            <a:off x="1438557" y="5718601"/>
            <a:ext cx="1902938" cy="396561"/>
          </a:xfrm>
          <a:prstGeom prst="rect">
            <a:avLst/>
          </a:prstGeom>
        </p:spPr>
        <p:txBody>
          <a:bodyPr wrap="square" lIns="89703" tIns="44852" rIns="89703" bIns="44852">
            <a:spAutoFit/>
          </a:bodyPr>
          <a:lstStyle/>
          <a:p>
            <a:pPr algn="ctr" defTabSz="444653" fontAlgn="base">
              <a:spcBef>
                <a:spcPct val="0"/>
              </a:spcBef>
              <a:spcAft>
                <a:spcPct val="0"/>
              </a:spcAft>
            </a:pPr>
            <a:r>
              <a:rPr lang="en-US" sz="994">
                <a:solidFill>
                  <a:prstClr val="black">
                    <a:lumMod val="65000"/>
                    <a:lumOff val="35000"/>
                  </a:prstClr>
                </a:solidFill>
                <a:latin typeface="Arial" panose="020B0604020202020204" pitchFamily="34" charset="0"/>
                <a:cs typeface="Arial" panose="020B0604020202020204" pitchFamily="34" charset="0"/>
              </a:rPr>
              <a:t>Official Comments </a:t>
            </a:r>
            <a:br>
              <a:rPr lang="en-US" sz="994">
                <a:solidFill>
                  <a:prstClr val="black">
                    <a:lumMod val="65000"/>
                    <a:lumOff val="35000"/>
                  </a:prstClr>
                </a:solidFill>
                <a:latin typeface="Arial" panose="020B0604020202020204" pitchFamily="34" charset="0"/>
                <a:cs typeface="Arial" panose="020B0604020202020204" pitchFamily="34" charset="0"/>
              </a:rPr>
            </a:br>
            <a:r>
              <a:rPr lang="en-US" sz="994">
                <a:solidFill>
                  <a:prstClr val="black">
                    <a:lumMod val="65000"/>
                    <a:lumOff val="35000"/>
                  </a:prstClr>
                </a:solidFill>
                <a:latin typeface="Arial" panose="020B0604020202020204" pitchFamily="34" charset="0"/>
                <a:cs typeface="Arial" panose="020B0604020202020204" pitchFamily="34" charset="0"/>
              </a:rPr>
              <a:t>and Testimony</a:t>
            </a:r>
          </a:p>
        </p:txBody>
      </p:sp>
      <p:sp>
        <p:nvSpPr>
          <p:cNvPr id="13" name="Rectangle 12"/>
          <p:cNvSpPr/>
          <p:nvPr/>
        </p:nvSpPr>
        <p:spPr>
          <a:xfrm>
            <a:off x="3805052" y="5718601"/>
            <a:ext cx="1902938" cy="243571"/>
          </a:xfrm>
          <a:prstGeom prst="rect">
            <a:avLst/>
          </a:prstGeom>
        </p:spPr>
        <p:txBody>
          <a:bodyPr wrap="square" lIns="89703" tIns="44852" rIns="89703" bIns="44852">
            <a:spAutoFit/>
          </a:bodyPr>
          <a:lstStyle/>
          <a:p>
            <a:pPr algn="ctr" defTabSz="444653" fontAlgn="base">
              <a:spcBef>
                <a:spcPct val="0"/>
              </a:spcBef>
              <a:spcAft>
                <a:spcPct val="0"/>
              </a:spcAft>
            </a:pPr>
            <a:r>
              <a:rPr lang="en-US" sz="994">
                <a:solidFill>
                  <a:prstClr val="black">
                    <a:lumMod val="65000"/>
                    <a:lumOff val="35000"/>
                  </a:prstClr>
                </a:solidFill>
                <a:latin typeface="Arial" panose="020B0604020202020204" pitchFamily="34" charset="0"/>
                <a:cs typeface="Arial" panose="020B0604020202020204" pitchFamily="34" charset="0"/>
              </a:rPr>
              <a:t>Media</a:t>
            </a:r>
          </a:p>
        </p:txBody>
      </p:sp>
      <p:sp>
        <p:nvSpPr>
          <p:cNvPr id="14" name="Rectangle 13"/>
          <p:cNvSpPr/>
          <p:nvPr/>
        </p:nvSpPr>
        <p:spPr>
          <a:xfrm>
            <a:off x="6500004" y="5718601"/>
            <a:ext cx="1902938" cy="396561"/>
          </a:xfrm>
          <a:prstGeom prst="rect">
            <a:avLst/>
          </a:prstGeom>
        </p:spPr>
        <p:txBody>
          <a:bodyPr wrap="square" lIns="89703" tIns="44852" rIns="89703" bIns="44852">
            <a:spAutoFit/>
          </a:bodyPr>
          <a:lstStyle/>
          <a:p>
            <a:pPr algn="ctr" defTabSz="444653" fontAlgn="base">
              <a:spcBef>
                <a:spcPct val="0"/>
              </a:spcBef>
              <a:spcAft>
                <a:spcPct val="0"/>
              </a:spcAft>
            </a:pPr>
            <a:r>
              <a:rPr lang="en-US" sz="994">
                <a:solidFill>
                  <a:prstClr val="black">
                    <a:lumMod val="65000"/>
                    <a:lumOff val="35000"/>
                  </a:prstClr>
                </a:solidFill>
                <a:latin typeface="Arial" panose="020B0604020202020204" pitchFamily="34" charset="0"/>
                <a:cs typeface="Arial" panose="020B0604020202020204" pitchFamily="34" charset="0"/>
              </a:rPr>
              <a:t>Other Associations and Industry Groups</a:t>
            </a:r>
          </a:p>
        </p:txBody>
      </p:sp>
      <p:sp>
        <p:nvSpPr>
          <p:cNvPr id="15" name="Rectangle 14"/>
          <p:cNvSpPr/>
          <p:nvPr/>
        </p:nvSpPr>
        <p:spPr>
          <a:xfrm>
            <a:off x="8885514" y="5718601"/>
            <a:ext cx="1902938" cy="243571"/>
          </a:xfrm>
          <a:prstGeom prst="rect">
            <a:avLst/>
          </a:prstGeom>
        </p:spPr>
        <p:txBody>
          <a:bodyPr wrap="square" lIns="89703" tIns="44852" rIns="89703" bIns="44852">
            <a:spAutoFit/>
          </a:bodyPr>
          <a:lstStyle/>
          <a:p>
            <a:pPr algn="ctr" defTabSz="444653" fontAlgn="base">
              <a:spcBef>
                <a:spcPct val="0"/>
              </a:spcBef>
              <a:spcAft>
                <a:spcPct val="0"/>
              </a:spcAft>
            </a:pPr>
            <a:r>
              <a:rPr lang="en-US" sz="994">
                <a:solidFill>
                  <a:prstClr val="black">
                    <a:lumMod val="65000"/>
                    <a:lumOff val="35000"/>
                  </a:prstClr>
                </a:solidFill>
                <a:latin typeface="Arial" panose="020B0604020202020204" pitchFamily="34" charset="0"/>
                <a:cs typeface="Arial" panose="020B0604020202020204" pitchFamily="34" charset="0"/>
              </a:rPr>
              <a:t>Chapters</a:t>
            </a:r>
          </a:p>
        </p:txBody>
      </p:sp>
      <p:cxnSp>
        <p:nvCxnSpPr>
          <p:cNvPr id="16" name="Straight Arrow Connector 15">
            <a:extLst>
              <a:ext uri="{FF2B5EF4-FFF2-40B4-BE49-F238E27FC236}">
                <a16:creationId xmlns:a16="http://schemas.microsoft.com/office/drawing/2014/main" id="{19A6625F-4213-4774-80F3-325AB88D5D59}"/>
              </a:ext>
            </a:extLst>
          </p:cNvPr>
          <p:cNvCxnSpPr>
            <a:cxnSpLocks/>
          </p:cNvCxnSpPr>
          <p:nvPr/>
        </p:nvCxnSpPr>
        <p:spPr>
          <a:xfrm>
            <a:off x="6041087" y="3150767"/>
            <a:ext cx="9445" cy="819529"/>
          </a:xfrm>
          <a:prstGeom prst="straightConnector1">
            <a:avLst/>
          </a:prstGeom>
          <a:ln w="22225">
            <a:solidFill>
              <a:srgbClr val="00829C"/>
            </a:solidFill>
            <a:prstDash val="sysDash"/>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30"/>
          <p:cNvGrpSpPr/>
          <p:nvPr/>
        </p:nvGrpSpPr>
        <p:grpSpPr>
          <a:xfrm>
            <a:off x="5336973" y="1916169"/>
            <a:ext cx="1646961" cy="646331"/>
            <a:chOff x="3663179" y="2111514"/>
            <a:chExt cx="1703526" cy="646331"/>
          </a:xfrm>
        </p:grpSpPr>
        <p:sp>
          <p:nvSpPr>
            <p:cNvPr id="24" name="Right Triangle 23"/>
            <p:cNvSpPr/>
            <p:nvPr/>
          </p:nvSpPr>
          <p:spPr>
            <a:xfrm rot="13435199">
              <a:off x="3663179" y="2196537"/>
              <a:ext cx="93124" cy="93124"/>
            </a:xfrm>
            <a:prstGeom prst="rtTriangle">
              <a:avLst/>
            </a:prstGeom>
            <a:solidFill>
              <a:srgbClr val="0082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4653" fontAlgn="base">
                <a:spcBef>
                  <a:spcPct val="0"/>
                </a:spcBef>
                <a:spcAft>
                  <a:spcPct val="0"/>
                </a:spcAft>
              </a:pPr>
              <a:endParaRPr lang="en-US" sz="2800">
                <a:solidFill>
                  <a:prstClr val="white"/>
                </a:solidFill>
              </a:endParaRPr>
            </a:p>
          </p:txBody>
        </p:sp>
        <p:sp>
          <p:nvSpPr>
            <p:cNvPr id="25" name="TextBox 24"/>
            <p:cNvSpPr txBox="1"/>
            <p:nvPr/>
          </p:nvSpPr>
          <p:spPr>
            <a:xfrm>
              <a:off x="3753741" y="2111514"/>
              <a:ext cx="1612964" cy="646331"/>
            </a:xfrm>
            <a:prstGeom prst="rect">
              <a:avLst/>
            </a:prstGeom>
            <a:noFill/>
          </p:spPr>
          <p:txBody>
            <a:bodyPr wrap="square" rtlCol="0">
              <a:spAutoFit/>
            </a:bodyPr>
            <a:lstStyle/>
            <a:p>
              <a:pPr defTabSz="444653" fontAlgn="base">
                <a:spcBef>
                  <a:spcPct val="0"/>
                </a:spcBef>
                <a:spcAft>
                  <a:spcPct val="0"/>
                </a:spcAft>
              </a:pPr>
              <a:r>
                <a:rPr lang="en-US" sz="1200" b="1">
                  <a:solidFill>
                    <a:prstClr val="black">
                      <a:lumMod val="65000"/>
                      <a:lumOff val="35000"/>
                    </a:prstClr>
                  </a:solidFill>
                  <a:latin typeface="Arial" panose="020B0604020202020204" pitchFamily="34" charset="0"/>
                  <a:cs typeface="Arial" panose="020B0604020202020204" pitchFamily="34" charset="0"/>
                </a:rPr>
                <a:t>Develop strategic frameworks</a:t>
              </a:r>
              <a:br>
                <a:rPr lang="en-US" sz="1200" b="1">
                  <a:solidFill>
                    <a:prstClr val="black">
                      <a:lumMod val="65000"/>
                      <a:lumOff val="35000"/>
                    </a:prstClr>
                  </a:solidFill>
                  <a:latin typeface="Arial" panose="020B0604020202020204" pitchFamily="34" charset="0"/>
                  <a:cs typeface="Arial" panose="020B0604020202020204" pitchFamily="34" charset="0"/>
                </a:rPr>
              </a:br>
              <a:r>
                <a:rPr lang="en-US" sz="1200">
                  <a:solidFill>
                    <a:prstClr val="black">
                      <a:lumMod val="65000"/>
                      <a:lumOff val="35000"/>
                    </a:prstClr>
                  </a:solidFill>
                  <a:latin typeface="Arial" panose="020B0604020202020204" pitchFamily="34" charset="0"/>
                  <a:cs typeface="Arial" panose="020B0604020202020204" pitchFamily="34" charset="0"/>
                </a:rPr>
                <a:t>to guide action</a:t>
              </a:r>
            </a:p>
          </p:txBody>
        </p:sp>
      </p:grpSp>
      <p:grpSp>
        <p:nvGrpSpPr>
          <p:cNvPr id="29" name="Group 32"/>
          <p:cNvGrpSpPr/>
          <p:nvPr/>
        </p:nvGrpSpPr>
        <p:grpSpPr>
          <a:xfrm>
            <a:off x="9083893" y="1907484"/>
            <a:ext cx="1799102" cy="830997"/>
            <a:chOff x="6511049" y="2111514"/>
            <a:chExt cx="1860893" cy="830996"/>
          </a:xfrm>
        </p:grpSpPr>
        <p:sp>
          <p:nvSpPr>
            <p:cNvPr id="30" name="Right Triangle 29"/>
            <p:cNvSpPr/>
            <p:nvPr/>
          </p:nvSpPr>
          <p:spPr>
            <a:xfrm rot="13435199">
              <a:off x="6511049" y="2196537"/>
              <a:ext cx="93124" cy="93124"/>
            </a:xfrm>
            <a:prstGeom prst="rtTriangle">
              <a:avLst/>
            </a:prstGeom>
            <a:solidFill>
              <a:srgbClr val="0082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4653" fontAlgn="base">
                <a:spcBef>
                  <a:spcPct val="0"/>
                </a:spcBef>
                <a:spcAft>
                  <a:spcPct val="0"/>
                </a:spcAft>
              </a:pPr>
              <a:endParaRPr lang="en-US" sz="2800">
                <a:solidFill>
                  <a:prstClr val="white"/>
                </a:solidFill>
              </a:endParaRPr>
            </a:p>
          </p:txBody>
        </p:sp>
        <p:sp>
          <p:nvSpPr>
            <p:cNvPr id="31" name="TextBox 30"/>
            <p:cNvSpPr txBox="1"/>
            <p:nvPr/>
          </p:nvSpPr>
          <p:spPr>
            <a:xfrm>
              <a:off x="6609789" y="2111514"/>
              <a:ext cx="1762153" cy="830996"/>
            </a:xfrm>
            <a:prstGeom prst="rect">
              <a:avLst/>
            </a:prstGeom>
            <a:noFill/>
          </p:spPr>
          <p:txBody>
            <a:bodyPr wrap="square" rtlCol="0">
              <a:spAutoFit/>
            </a:bodyPr>
            <a:lstStyle/>
            <a:p>
              <a:pPr defTabSz="444653" fontAlgn="base">
                <a:spcBef>
                  <a:spcPct val="0"/>
                </a:spcBef>
                <a:spcAft>
                  <a:spcPct val="0"/>
                </a:spcAft>
              </a:pPr>
              <a:r>
                <a:rPr lang="en-US" sz="1200" b="1">
                  <a:solidFill>
                    <a:prstClr val="black">
                      <a:lumMod val="65000"/>
                      <a:lumOff val="35000"/>
                    </a:prstClr>
                  </a:solidFill>
                  <a:latin typeface="Arial" panose="020B0604020202020204" pitchFamily="34" charset="0"/>
                  <a:cs typeface="Arial" panose="020B0604020202020204" pitchFamily="34" charset="0"/>
                </a:rPr>
                <a:t>Foster</a:t>
              </a:r>
              <a:br>
                <a:rPr lang="en-US" sz="1200" b="1">
                  <a:solidFill>
                    <a:prstClr val="black">
                      <a:lumMod val="65000"/>
                      <a:lumOff val="35000"/>
                    </a:prstClr>
                  </a:solidFill>
                  <a:latin typeface="Arial" panose="020B0604020202020204" pitchFamily="34" charset="0"/>
                  <a:cs typeface="Arial" panose="020B0604020202020204" pitchFamily="34" charset="0"/>
                </a:rPr>
              </a:br>
              <a:r>
                <a:rPr lang="en-US" sz="1200">
                  <a:solidFill>
                    <a:prstClr val="black">
                      <a:lumMod val="65000"/>
                      <a:lumOff val="35000"/>
                    </a:prstClr>
                  </a:solidFill>
                  <a:latin typeface="Arial" panose="020B0604020202020204" pitchFamily="34" charset="0"/>
                  <a:cs typeface="Arial" panose="020B0604020202020204" pitchFamily="34" charset="0"/>
                </a:rPr>
                <a:t>measurement and</a:t>
              </a:r>
              <a:br>
                <a:rPr lang="en-US" sz="1200">
                  <a:solidFill>
                    <a:prstClr val="black">
                      <a:lumMod val="65000"/>
                      <a:lumOff val="35000"/>
                    </a:prstClr>
                  </a:solidFill>
                  <a:latin typeface="Arial" panose="020B0604020202020204" pitchFamily="34" charset="0"/>
                  <a:cs typeface="Arial" panose="020B0604020202020204" pitchFamily="34" charset="0"/>
                </a:rPr>
              </a:br>
              <a:r>
                <a:rPr lang="en-US" sz="1200" b="1">
                  <a:solidFill>
                    <a:prstClr val="black">
                      <a:lumMod val="65000"/>
                      <a:lumOff val="35000"/>
                    </a:prstClr>
                  </a:solidFill>
                  <a:latin typeface="Arial" panose="020B0604020202020204" pitchFamily="34" charset="0"/>
                  <a:cs typeface="Arial" panose="020B0604020202020204" pitchFamily="34" charset="0"/>
                </a:rPr>
                <a:t>accountability</a:t>
              </a:r>
              <a:br>
                <a:rPr lang="en-US" sz="1200" b="1">
                  <a:solidFill>
                    <a:prstClr val="black">
                      <a:lumMod val="65000"/>
                      <a:lumOff val="35000"/>
                    </a:prstClr>
                  </a:solidFill>
                  <a:latin typeface="Arial" panose="020B0604020202020204" pitchFamily="34" charset="0"/>
                  <a:cs typeface="Arial" panose="020B0604020202020204" pitchFamily="34" charset="0"/>
                </a:rPr>
              </a:br>
              <a:r>
                <a:rPr lang="en-US" sz="1200">
                  <a:solidFill>
                    <a:prstClr val="black">
                      <a:lumMod val="65000"/>
                      <a:lumOff val="35000"/>
                    </a:prstClr>
                  </a:solidFill>
                  <a:latin typeface="Arial" panose="020B0604020202020204" pitchFamily="34" charset="0"/>
                  <a:cs typeface="Arial" panose="020B0604020202020204" pitchFamily="34" charset="0"/>
                </a:rPr>
                <a:t>for outcomes</a:t>
              </a:r>
            </a:p>
          </p:txBody>
        </p:sp>
      </p:grpSp>
      <p:grpSp>
        <p:nvGrpSpPr>
          <p:cNvPr id="32" name="Group 32"/>
          <p:cNvGrpSpPr/>
          <p:nvPr/>
        </p:nvGrpSpPr>
        <p:grpSpPr>
          <a:xfrm>
            <a:off x="1588595" y="1939467"/>
            <a:ext cx="1635547" cy="646331"/>
            <a:chOff x="6511049" y="2111514"/>
            <a:chExt cx="1860893" cy="646330"/>
          </a:xfrm>
        </p:grpSpPr>
        <p:sp>
          <p:nvSpPr>
            <p:cNvPr id="33" name="Right Triangle 32"/>
            <p:cNvSpPr/>
            <p:nvPr/>
          </p:nvSpPr>
          <p:spPr>
            <a:xfrm rot="13435199">
              <a:off x="6511049" y="2196537"/>
              <a:ext cx="93124" cy="93124"/>
            </a:xfrm>
            <a:prstGeom prst="rtTriangle">
              <a:avLst/>
            </a:prstGeom>
            <a:solidFill>
              <a:srgbClr val="0082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4653" fontAlgn="base">
                <a:spcBef>
                  <a:spcPct val="0"/>
                </a:spcBef>
                <a:spcAft>
                  <a:spcPct val="0"/>
                </a:spcAft>
              </a:pPr>
              <a:endParaRPr lang="en-US" sz="2800">
                <a:solidFill>
                  <a:prstClr val="white"/>
                </a:solidFill>
              </a:endParaRPr>
            </a:p>
          </p:txBody>
        </p:sp>
        <p:sp>
          <p:nvSpPr>
            <p:cNvPr id="34" name="TextBox 33"/>
            <p:cNvSpPr txBox="1"/>
            <p:nvPr/>
          </p:nvSpPr>
          <p:spPr>
            <a:xfrm>
              <a:off x="6609789" y="2111514"/>
              <a:ext cx="1762153" cy="646330"/>
            </a:xfrm>
            <a:prstGeom prst="rect">
              <a:avLst/>
            </a:prstGeom>
            <a:noFill/>
          </p:spPr>
          <p:txBody>
            <a:bodyPr wrap="square" rtlCol="0">
              <a:spAutoFit/>
            </a:bodyPr>
            <a:lstStyle/>
            <a:p>
              <a:pPr defTabSz="444653" fontAlgn="base">
                <a:spcBef>
                  <a:spcPct val="0"/>
                </a:spcBef>
                <a:spcAft>
                  <a:spcPct val="0"/>
                </a:spcAft>
              </a:pPr>
              <a:r>
                <a:rPr lang="en-US" sz="1200" b="1">
                  <a:solidFill>
                    <a:prstClr val="black">
                      <a:lumMod val="65000"/>
                      <a:lumOff val="35000"/>
                    </a:prstClr>
                  </a:solidFill>
                  <a:latin typeface="Arial" panose="020B0604020202020204" pitchFamily="34" charset="0"/>
                  <a:cs typeface="Arial" panose="020B0604020202020204" pitchFamily="34" charset="0"/>
                </a:rPr>
                <a:t>Share finance perspectives </a:t>
              </a:r>
              <a:r>
                <a:rPr lang="en-US" sz="1200">
                  <a:solidFill>
                    <a:prstClr val="black">
                      <a:lumMod val="65000"/>
                      <a:lumOff val="35000"/>
                    </a:prstClr>
                  </a:solidFill>
                  <a:latin typeface="Arial" panose="020B0604020202020204" pitchFamily="34" charset="0"/>
                  <a:cs typeface="Arial" panose="020B0604020202020204" pitchFamily="34" charset="0"/>
                </a:rPr>
                <a:t>to drive improvement</a:t>
              </a:r>
            </a:p>
          </p:txBody>
        </p:sp>
      </p:grpSp>
      <p:grpSp>
        <p:nvGrpSpPr>
          <p:cNvPr id="37" name="Group 32"/>
          <p:cNvGrpSpPr/>
          <p:nvPr/>
        </p:nvGrpSpPr>
        <p:grpSpPr>
          <a:xfrm>
            <a:off x="7329807" y="1922082"/>
            <a:ext cx="1799102" cy="830997"/>
            <a:chOff x="6511049" y="2111514"/>
            <a:chExt cx="1860893" cy="830996"/>
          </a:xfrm>
        </p:grpSpPr>
        <p:sp>
          <p:nvSpPr>
            <p:cNvPr id="38" name="Right Triangle 37"/>
            <p:cNvSpPr/>
            <p:nvPr/>
          </p:nvSpPr>
          <p:spPr>
            <a:xfrm rot="13435199">
              <a:off x="6511049" y="2196537"/>
              <a:ext cx="93124" cy="93124"/>
            </a:xfrm>
            <a:prstGeom prst="rtTriangle">
              <a:avLst/>
            </a:prstGeom>
            <a:solidFill>
              <a:srgbClr val="0082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4653" fontAlgn="base">
                <a:spcBef>
                  <a:spcPct val="0"/>
                </a:spcBef>
                <a:spcAft>
                  <a:spcPct val="0"/>
                </a:spcAft>
              </a:pPr>
              <a:endParaRPr lang="en-US" sz="2800">
                <a:solidFill>
                  <a:prstClr val="white"/>
                </a:solidFill>
              </a:endParaRPr>
            </a:p>
          </p:txBody>
        </p:sp>
        <p:sp>
          <p:nvSpPr>
            <p:cNvPr id="39" name="TextBox 38"/>
            <p:cNvSpPr txBox="1"/>
            <p:nvPr/>
          </p:nvSpPr>
          <p:spPr>
            <a:xfrm>
              <a:off x="6609789" y="2111514"/>
              <a:ext cx="1762153" cy="830996"/>
            </a:xfrm>
            <a:prstGeom prst="rect">
              <a:avLst/>
            </a:prstGeom>
            <a:noFill/>
          </p:spPr>
          <p:txBody>
            <a:bodyPr wrap="square" rtlCol="0">
              <a:spAutoFit/>
            </a:bodyPr>
            <a:lstStyle/>
            <a:p>
              <a:pPr defTabSz="444653" fontAlgn="base">
                <a:spcBef>
                  <a:spcPct val="0"/>
                </a:spcBef>
                <a:spcAft>
                  <a:spcPct val="0"/>
                </a:spcAft>
              </a:pPr>
              <a:r>
                <a:rPr lang="en-US" sz="1200" b="1">
                  <a:solidFill>
                    <a:prstClr val="black">
                      <a:lumMod val="65000"/>
                      <a:lumOff val="35000"/>
                    </a:prstClr>
                  </a:solidFill>
                  <a:latin typeface="Arial" panose="020B0604020202020204" pitchFamily="34" charset="0"/>
                  <a:cs typeface="Arial" panose="020B0604020202020204" pitchFamily="34" charset="0"/>
                </a:rPr>
                <a:t>Establish principles </a:t>
              </a:r>
              <a:br>
                <a:rPr lang="en-US" sz="1200" b="1">
                  <a:solidFill>
                    <a:prstClr val="black">
                      <a:lumMod val="65000"/>
                      <a:lumOff val="35000"/>
                    </a:prstClr>
                  </a:solidFill>
                  <a:latin typeface="Arial" panose="020B0604020202020204" pitchFamily="34" charset="0"/>
                  <a:cs typeface="Arial" panose="020B0604020202020204" pitchFamily="34" charset="0"/>
                </a:rPr>
              </a:br>
              <a:r>
                <a:rPr lang="en-US" sz="1200" b="1">
                  <a:solidFill>
                    <a:prstClr val="black">
                      <a:lumMod val="65000"/>
                      <a:lumOff val="35000"/>
                    </a:prstClr>
                  </a:solidFill>
                  <a:latin typeface="Arial" panose="020B0604020202020204" pitchFamily="34" charset="0"/>
                  <a:cs typeface="Arial" panose="020B0604020202020204" pitchFamily="34" charset="0"/>
                </a:rPr>
                <a:t>and guidance</a:t>
              </a:r>
              <a:br>
                <a:rPr lang="en-US" sz="1200" b="1">
                  <a:solidFill>
                    <a:prstClr val="black">
                      <a:lumMod val="65000"/>
                      <a:lumOff val="35000"/>
                    </a:prstClr>
                  </a:solidFill>
                  <a:latin typeface="Arial" panose="020B0604020202020204" pitchFamily="34" charset="0"/>
                  <a:cs typeface="Arial" panose="020B0604020202020204" pitchFamily="34" charset="0"/>
                </a:rPr>
              </a:br>
              <a:r>
                <a:rPr lang="en-US" sz="1200">
                  <a:solidFill>
                    <a:prstClr val="black">
                      <a:lumMod val="65000"/>
                      <a:lumOff val="35000"/>
                    </a:prstClr>
                  </a:solidFill>
                  <a:latin typeface="Arial" panose="020B0604020202020204" pitchFamily="34" charset="0"/>
                  <a:cs typeface="Arial" panose="020B0604020202020204" pitchFamily="34" charset="0"/>
                </a:rPr>
                <a:t>to advance capabilities</a:t>
              </a:r>
            </a:p>
          </p:txBody>
        </p:sp>
      </p:grpSp>
      <p:grpSp>
        <p:nvGrpSpPr>
          <p:cNvPr id="40" name="Group 32"/>
          <p:cNvGrpSpPr/>
          <p:nvPr/>
        </p:nvGrpSpPr>
        <p:grpSpPr>
          <a:xfrm>
            <a:off x="3427267" y="1922050"/>
            <a:ext cx="1799102" cy="646331"/>
            <a:chOff x="6511049" y="2111514"/>
            <a:chExt cx="1860893" cy="646330"/>
          </a:xfrm>
        </p:grpSpPr>
        <p:sp>
          <p:nvSpPr>
            <p:cNvPr id="41" name="Right Triangle 40"/>
            <p:cNvSpPr/>
            <p:nvPr/>
          </p:nvSpPr>
          <p:spPr>
            <a:xfrm rot="13435199">
              <a:off x="6511049" y="2196537"/>
              <a:ext cx="93124" cy="93124"/>
            </a:xfrm>
            <a:prstGeom prst="rtTriangle">
              <a:avLst/>
            </a:prstGeom>
            <a:solidFill>
              <a:srgbClr val="0082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4653" fontAlgn="base">
                <a:spcBef>
                  <a:spcPct val="0"/>
                </a:spcBef>
                <a:spcAft>
                  <a:spcPct val="0"/>
                </a:spcAft>
              </a:pPr>
              <a:endParaRPr lang="en-US" sz="2800">
                <a:solidFill>
                  <a:prstClr val="white"/>
                </a:solidFill>
              </a:endParaRPr>
            </a:p>
          </p:txBody>
        </p:sp>
        <p:sp>
          <p:nvSpPr>
            <p:cNvPr id="42" name="TextBox 41"/>
            <p:cNvSpPr txBox="1"/>
            <p:nvPr/>
          </p:nvSpPr>
          <p:spPr>
            <a:xfrm>
              <a:off x="6609789" y="2111514"/>
              <a:ext cx="1762153" cy="646330"/>
            </a:xfrm>
            <a:prstGeom prst="rect">
              <a:avLst/>
            </a:prstGeom>
            <a:noFill/>
          </p:spPr>
          <p:txBody>
            <a:bodyPr wrap="square" rtlCol="0">
              <a:spAutoFit/>
            </a:bodyPr>
            <a:lstStyle/>
            <a:p>
              <a:pPr defTabSz="444653" fontAlgn="base">
                <a:spcBef>
                  <a:spcPct val="0"/>
                </a:spcBef>
                <a:spcAft>
                  <a:spcPct val="0"/>
                </a:spcAft>
              </a:pPr>
              <a:r>
                <a:rPr lang="en-US" sz="1200" b="1">
                  <a:solidFill>
                    <a:prstClr val="black">
                      <a:lumMod val="65000"/>
                      <a:lumOff val="35000"/>
                    </a:prstClr>
                  </a:solidFill>
                  <a:latin typeface="Arial" panose="020B0604020202020204" pitchFamily="34" charset="0"/>
                  <a:cs typeface="Arial" panose="020B0604020202020204" pitchFamily="34" charset="0"/>
                </a:rPr>
                <a:t>Convene healthcare groups </a:t>
              </a:r>
              <a:r>
                <a:rPr lang="en-US" sz="1200">
                  <a:solidFill>
                    <a:prstClr val="black">
                      <a:lumMod val="65000"/>
                      <a:lumOff val="35000"/>
                    </a:prstClr>
                  </a:solidFill>
                  <a:latin typeface="Arial" panose="020B0604020202020204" pitchFamily="34" charset="0"/>
                  <a:cs typeface="Arial" panose="020B0604020202020204" pitchFamily="34" charset="0"/>
                </a:rPr>
                <a:t>to build consensus</a:t>
              </a:r>
            </a:p>
          </p:txBody>
        </p:sp>
      </p:grpSp>
    </p:spTree>
    <p:extLst>
      <p:ext uri="{BB962C8B-B14F-4D97-AF65-F5344CB8AC3E}">
        <p14:creationId xmlns:p14="http://schemas.microsoft.com/office/powerpoint/2010/main" val="1215211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HFMA Helps Turn Knowledge into Action</a:t>
            </a:r>
          </a:p>
        </p:txBody>
      </p:sp>
      <p:sp>
        <p:nvSpPr>
          <p:cNvPr id="3" name="Subtitle 2"/>
          <p:cNvSpPr>
            <a:spLocks noGrp="1"/>
          </p:cNvSpPr>
          <p:nvPr>
            <p:ph type="subTitle" idx="1"/>
          </p:nvPr>
        </p:nvSpPr>
        <p:spPr>
          <a:xfrm>
            <a:off x="322580" y="1573372"/>
            <a:ext cx="11450319" cy="3813016"/>
          </a:xfrm>
        </p:spPr>
        <p:txBody>
          <a:bodyPr>
            <a:normAutofit/>
          </a:bodyPr>
          <a:lstStyle/>
          <a:p>
            <a:pPr marL="342900" indent="-342900">
              <a:buFont typeface="Arial" panose="020B0604020202020204" pitchFamily="34" charset="0"/>
              <a:buChar char="•"/>
            </a:pPr>
            <a:r>
              <a:rPr lang="en-US"/>
              <a:t>Continuing education and training</a:t>
            </a:r>
          </a:p>
          <a:p>
            <a:pPr marL="342900" indent="-342900">
              <a:buFont typeface="Arial" panose="020B0604020202020204" pitchFamily="34" charset="0"/>
              <a:buChar char="•"/>
            </a:pPr>
            <a:r>
              <a:rPr lang="en-US"/>
              <a:t>Career development and certification</a:t>
            </a:r>
          </a:p>
          <a:p>
            <a:pPr marL="342900" indent="-342900">
              <a:buFont typeface="Arial" panose="020B0604020202020204" pitchFamily="34" charset="0"/>
              <a:buChar char="•"/>
            </a:pPr>
            <a:r>
              <a:rPr lang="en-US"/>
              <a:t>Small group-focused interactions</a:t>
            </a:r>
          </a:p>
          <a:p>
            <a:pPr marL="342900" indent="-342900">
              <a:buFont typeface="Arial" panose="020B0604020202020204" pitchFamily="34" charset="0"/>
              <a:buChar char="•"/>
            </a:pPr>
            <a:r>
              <a:rPr lang="en-US"/>
              <a:t>Information analysis and perspective</a:t>
            </a:r>
          </a:p>
          <a:p>
            <a:pPr marL="342900" indent="-342900">
              <a:buFont typeface="Arial" panose="020B0604020202020204" pitchFamily="34" charset="0"/>
              <a:buChar char="•"/>
            </a:pPr>
            <a:r>
              <a:rPr lang="en-US"/>
              <a:t>Guidelines and best practices</a:t>
            </a:r>
          </a:p>
          <a:p>
            <a:pPr marL="342900" indent="-342900">
              <a:buFont typeface="Arial" panose="020B0604020202020204" pitchFamily="34" charset="0"/>
              <a:buChar char="•"/>
            </a:pPr>
            <a:r>
              <a:rPr lang="en-US"/>
              <a:t>Organizational performance management</a:t>
            </a:r>
          </a:p>
          <a:p>
            <a:pPr marL="342900" indent="-342900">
              <a:buFont typeface="Arial" panose="020B0604020202020204" pitchFamily="34" charset="0"/>
              <a:buChar char="•"/>
            </a:pPr>
            <a:r>
              <a:rPr lang="en-US"/>
              <a:t>Problem-solving community: online and face-to-face networking</a:t>
            </a:r>
          </a:p>
        </p:txBody>
      </p:sp>
      <p:sp>
        <p:nvSpPr>
          <p:cNvPr id="4" name="TextBox 3">
            <a:extLst>
              <a:ext uri="{FF2B5EF4-FFF2-40B4-BE49-F238E27FC236}">
                <a16:creationId xmlns:a16="http://schemas.microsoft.com/office/drawing/2014/main" id="{97A91D20-F816-44A4-8922-93878399CB23}"/>
              </a:ext>
            </a:extLst>
          </p:cNvPr>
          <p:cNvSpPr txBox="1"/>
          <p:nvPr/>
        </p:nvSpPr>
        <p:spPr>
          <a:xfrm>
            <a:off x="2856167" y="4843596"/>
            <a:ext cx="7401525" cy="584775"/>
          </a:xfrm>
          <a:prstGeom prst="rect">
            <a:avLst/>
          </a:prstGeom>
          <a:noFill/>
        </p:spPr>
        <p:txBody>
          <a:bodyPr wrap="square" lIns="91440" tIns="45720" rIns="91440" bIns="45720" rtlCol="0" anchor="t">
            <a:spAutoFit/>
          </a:bodyPr>
          <a:lstStyle/>
          <a:p>
            <a:r>
              <a:rPr lang="en-US" sz="3200">
                <a:latin typeface="Arial Black"/>
              </a:rPr>
              <a:t>Your Challenge. Our Mission.</a:t>
            </a:r>
          </a:p>
        </p:txBody>
      </p:sp>
    </p:spTree>
    <p:extLst>
      <p:ext uri="{BB962C8B-B14F-4D97-AF65-F5344CB8AC3E}">
        <p14:creationId xmlns:p14="http://schemas.microsoft.com/office/powerpoint/2010/main" val="1775052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2B2136-8D56-363C-0188-80F8C9F1C909}"/>
              </a:ext>
            </a:extLst>
          </p:cNvPr>
          <p:cNvSpPr>
            <a:spLocks noGrp="1"/>
          </p:cNvSpPr>
          <p:nvPr>
            <p:ph type="body" sz="quarter" idx="10"/>
          </p:nvPr>
        </p:nvSpPr>
        <p:spPr/>
        <p:txBody>
          <a:bodyPr/>
          <a:lstStyle/>
          <a:p>
            <a:r>
              <a:rPr lang="en-US"/>
              <a:t>HFMA Initiatives</a:t>
            </a:r>
          </a:p>
        </p:txBody>
      </p:sp>
    </p:spTree>
    <p:extLst>
      <p:ext uri="{BB962C8B-B14F-4D97-AF65-F5344CB8AC3E}">
        <p14:creationId xmlns:p14="http://schemas.microsoft.com/office/powerpoint/2010/main" val="3552850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Regulatory Resources: Perspective </a:t>
            </a:r>
            <a:br>
              <a:rPr lang="en-US"/>
            </a:br>
            <a:r>
              <a:rPr lang="en-US"/>
              <a:t>on the Policymaking Process</a:t>
            </a:r>
          </a:p>
        </p:txBody>
      </p:sp>
      <p:sp>
        <p:nvSpPr>
          <p:cNvPr id="5" name="TextBox 4">
            <a:extLst>
              <a:ext uri="{FF2B5EF4-FFF2-40B4-BE49-F238E27FC236}">
                <a16:creationId xmlns:a16="http://schemas.microsoft.com/office/drawing/2014/main" id="{901DC4B4-6651-4ED8-B258-161BC9638357}"/>
              </a:ext>
            </a:extLst>
          </p:cNvPr>
          <p:cNvSpPr txBox="1"/>
          <p:nvPr/>
        </p:nvSpPr>
        <p:spPr>
          <a:xfrm>
            <a:off x="4859123" y="5789891"/>
            <a:ext cx="2473754" cy="461665"/>
          </a:xfrm>
          <a:prstGeom prst="rect">
            <a:avLst/>
          </a:prstGeom>
          <a:noFill/>
        </p:spPr>
        <p:txBody>
          <a:bodyPr wrap="none" rtlCol="0">
            <a:spAutoFit/>
          </a:bodyPr>
          <a:lstStyle/>
          <a:p>
            <a:r>
              <a:rPr lang="en-US" sz="2400" b="1">
                <a:solidFill>
                  <a:srgbClr val="119CD9"/>
                </a:solidFill>
                <a:latin typeface="arial" charset="0"/>
              </a:rPr>
              <a:t>hfma.org/policy</a:t>
            </a: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31417" y="1921818"/>
            <a:ext cx="5419344" cy="3627120"/>
          </a:xfrm>
          <a:prstGeom prst="rect">
            <a:avLst/>
          </a:prstGeom>
        </p:spPr>
      </p:pic>
      <p:sp>
        <p:nvSpPr>
          <p:cNvPr id="8" name="Rectangle 7"/>
          <p:cNvSpPr/>
          <p:nvPr/>
        </p:nvSpPr>
        <p:spPr>
          <a:xfrm>
            <a:off x="8847438" y="1921818"/>
            <a:ext cx="3344562" cy="3627120"/>
          </a:xfrm>
          <a:prstGeom prst="rect">
            <a:avLst/>
          </a:prstGeom>
          <a:solidFill>
            <a:srgbClr val="0082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1921818"/>
            <a:ext cx="3220995" cy="3627120"/>
          </a:xfrm>
          <a:prstGeom prst="rect">
            <a:avLst/>
          </a:prstGeom>
          <a:solidFill>
            <a:srgbClr val="119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03435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1ED163C4DDC14EB25FA7C19C36DF89" ma:contentTypeVersion="13" ma:contentTypeDescription="Create a new document." ma:contentTypeScope="" ma:versionID="eeea5ec7e08f2f6a2e9f62efd76b6ad1">
  <xsd:schema xmlns:xsd="http://www.w3.org/2001/XMLSchema" xmlns:xs="http://www.w3.org/2001/XMLSchema" xmlns:p="http://schemas.microsoft.com/office/2006/metadata/properties" xmlns:ns2="2130b935-03ee-4717-a13f-920d86815266" xmlns:ns3="152a7df2-aaf6-44fb-bb09-99b262383cb4" targetNamespace="http://schemas.microsoft.com/office/2006/metadata/properties" ma:root="true" ma:fieldsID="c32b8b7fada4269615aefaabbc963728" ns2:_="" ns3:_="">
    <xsd:import namespace="2130b935-03ee-4717-a13f-920d86815266"/>
    <xsd:import namespace="152a7df2-aaf6-44fb-bb09-99b262383cb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30b935-03ee-4717-a13f-920d868152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52a7df2-aaf6-44fb-bb09-99b262383cb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52a7df2-aaf6-44fb-bb09-99b262383cb4">
      <UserInfo>
        <DisplayName>Tracy Benway</DisplayName>
        <AccountId>46</AccountId>
        <AccountType/>
      </UserInfo>
      <UserInfo>
        <DisplayName>Keith Chamberlain</DisplayName>
        <AccountId>67</AccountId>
        <AccountType/>
      </UserInfo>
      <UserInfo>
        <DisplayName>Vincent Lynn</DisplayName>
        <AccountId>38</AccountId>
        <AccountType/>
      </UserInfo>
      <UserInfo>
        <DisplayName>Lisa Richards</DisplayName>
        <AccountId>12</AccountId>
        <AccountType/>
      </UserInfo>
      <UserInfo>
        <DisplayName>Todd Nelson</DisplayName>
        <AccountId>15</AccountId>
        <AccountType/>
      </UserInfo>
      <UserInfo>
        <DisplayName>Shawn Stack</DisplayName>
        <AccountId>70</AccountId>
        <AccountType/>
      </UserInfo>
      <UserInfo>
        <DisplayName>Andrew Donahue</DisplayName>
        <AccountId>135</AccountId>
        <AccountType/>
      </UserInfo>
      <UserInfo>
        <DisplayName>Rich Lucas</DisplayName>
        <AccountId>18</AccountId>
        <AccountType/>
      </UserInfo>
      <UserInfo>
        <DisplayName>Katie Gilfillan</DisplayName>
        <AccountId>56</AccountId>
        <AccountType/>
      </UserInfo>
      <UserInfo>
        <DisplayName>Erika Cotton Bowditch</DisplayName>
        <AccountId>158</AccountId>
        <AccountType/>
      </UserInfo>
      <UserInfo>
        <DisplayName>Brad Dennison</DisplayName>
        <AccountId>53</AccountId>
        <AccountType/>
      </UserInfo>
    </SharedWithUsers>
  </documentManagement>
</p:properties>
</file>

<file path=customXml/itemProps1.xml><?xml version="1.0" encoding="utf-8"?>
<ds:datastoreItem xmlns:ds="http://schemas.openxmlformats.org/officeDocument/2006/customXml" ds:itemID="{930F3730-4C82-4229-9191-EFA35A82FB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30b935-03ee-4717-a13f-920d86815266"/>
    <ds:schemaRef ds:uri="152a7df2-aaf6-44fb-bb09-99b262383c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045876-1750-47F5-8EFE-53CD209D83BD}">
  <ds:schemaRefs>
    <ds:schemaRef ds:uri="http://schemas.microsoft.com/sharepoint/v3/contenttype/forms"/>
  </ds:schemaRefs>
</ds:datastoreItem>
</file>

<file path=customXml/itemProps3.xml><?xml version="1.0" encoding="utf-8"?>
<ds:datastoreItem xmlns:ds="http://schemas.openxmlformats.org/officeDocument/2006/customXml" ds:itemID="{B5B4AEC2-135D-45B4-B8D8-065B599810EE}">
  <ds:schemaRefs>
    <ds:schemaRef ds:uri="http://www.w3.org/XML/1998/namespace"/>
    <ds:schemaRef ds:uri="2130b935-03ee-4717-a13f-920d86815266"/>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http://schemas.microsoft.com/office/2006/metadata/properties"/>
    <ds:schemaRef ds:uri="http://purl.org/dc/dcmitype/"/>
    <ds:schemaRef ds:uri="152a7df2-aaf6-44fb-bb09-99b262383cb4"/>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540</TotalTime>
  <Words>2016</Words>
  <Application>Microsoft Office PowerPoint</Application>
  <PresentationFormat>Widescreen</PresentationFormat>
  <Paragraphs>377</Paragraphs>
  <Slides>38</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arial</vt:lpstr>
      <vt:lpstr>Arial Black</vt:lpstr>
      <vt:lpstr>Calibri</vt:lpstr>
      <vt:lpstr>Times New Roman</vt:lpstr>
      <vt:lpstr>Verdana</vt:lpstr>
      <vt:lpstr>Wingdings</vt:lpstr>
      <vt:lpstr>1_Office Theme</vt:lpstr>
      <vt:lpstr>PowerPoint Presentation</vt:lpstr>
      <vt:lpstr>Today’s Presentation</vt:lpstr>
      <vt:lpstr>PowerPoint Presentation</vt:lpstr>
      <vt:lpstr>Realignment Is Erasing Traditional Healthcare Boundaries</vt:lpstr>
      <vt:lpstr>We Help Stakeholders Achieve Optimal Results</vt:lpstr>
      <vt:lpstr>Thought Leadership Shapes the Future of Health Care</vt:lpstr>
      <vt:lpstr>HFMA Helps Turn Knowledge into Action</vt:lpstr>
      <vt:lpstr>PowerPoint Presentation</vt:lpstr>
      <vt:lpstr>Regulatory Resources: Perspective  on the Policymaking Process</vt:lpstr>
      <vt:lpstr>HFMA’s Environmental Assessment Series, Healthcare 2030</vt:lpstr>
      <vt:lpstr>HFMA Research: Strategies for Success</vt:lpstr>
      <vt:lpstr>Our Consumerism Best Practices and Resources</vt:lpstr>
      <vt:lpstr>HFMA’s Consumerism Maturity Model</vt:lpstr>
      <vt:lpstr>MAP: Hit Your Revenue Cycle Performance Targets</vt:lpstr>
      <vt:lpstr>PowerPoint Presentation</vt:lpstr>
      <vt:lpstr>Professional Membership Association – serving both individuals and organizations</vt:lpstr>
      <vt:lpstr>Organizational Membership</vt:lpstr>
      <vt:lpstr>Member Career Stage</vt:lpstr>
      <vt:lpstr>Primary Member Job Functions</vt:lpstr>
      <vt:lpstr>Member Profiles Vary by Membership Category</vt:lpstr>
      <vt:lpstr>Provider Organizations (Hospitals/Systems) Make Up Majority of Membership Base</vt:lpstr>
      <vt:lpstr>Our Members Belong to 59 Local Chapters</vt:lpstr>
      <vt:lpstr>Physician &amp; Physician Practice Engagement</vt:lpstr>
      <vt:lpstr>Heath Plan Engagement</vt:lpstr>
      <vt:lpstr>PowerPoint Presentation</vt:lpstr>
      <vt:lpstr>When you belong to HFMA</vt:lpstr>
      <vt:lpstr>Online Member Home</vt:lpstr>
      <vt:lpstr>Included with HFMA Membership</vt:lpstr>
      <vt:lpstr>Distinguish Yourself with Certification</vt:lpstr>
      <vt:lpstr>News, Strategies, Insights</vt:lpstr>
      <vt:lpstr>Guidance: Reports + More</vt:lpstr>
      <vt:lpstr>Data + Insights</vt:lpstr>
      <vt:lpstr>HFMA’s Podcast Series</vt:lpstr>
      <vt:lpstr>Connect: Stay in Touch</vt:lpstr>
      <vt:lpstr>PowerPoint Presentation</vt:lpstr>
      <vt:lpstr>Get Involved!</vt:lpstr>
      <vt:lpstr>Why Volunteer?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Chorvat</dc:creator>
  <cp:lastModifiedBy>Samantha Anderson</cp:lastModifiedBy>
  <cp:revision>47</cp:revision>
  <dcterms:created xsi:type="dcterms:W3CDTF">2017-12-11T17:18:56Z</dcterms:created>
  <dcterms:modified xsi:type="dcterms:W3CDTF">2025-11-19T14:50:52Z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0x010100EB1ED163C4DDC14EB25FA7C19C36DF89</vt:lpwstr>
  </property>
  <property fmtid="{D5CDD505-2E9C-101B-9397-08002B2CF9AE}" pid="3" name="AuthorIds_UIVersion_18944">
    <vt:lpwstr>257</vt:lpwstr>
  </property>
  <property fmtid="{D5CDD505-2E9C-101B-9397-08002B2CF9AE}" pid="4" name="MediaServiceImageTags">
    <vt:lpwstr/>
  </property>
  <property fmtid="{D5CDD505-2E9C-101B-9397-08002B2CF9AE}" pid="5" name="Order">
    <vt:r8>6976700</vt:r8>
  </property>
  <property fmtid="{D5CDD505-2E9C-101B-9397-08002B2CF9AE}" pid="6" name="xd_Signature">
    <vt:bool>false</vt:bool>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ies>
</file>