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41"/>
  </p:notesMasterIdLst>
  <p:handoutMasterIdLst>
    <p:handoutMasterId r:id="rId42"/>
  </p:handoutMasterIdLst>
  <p:sldIdLst>
    <p:sldId id="2142534506" r:id="rId5"/>
    <p:sldId id="256" r:id="rId6"/>
    <p:sldId id="2234" r:id="rId7"/>
    <p:sldId id="261" r:id="rId8"/>
    <p:sldId id="408" r:id="rId9"/>
    <p:sldId id="2202" r:id="rId10"/>
    <p:sldId id="2207" r:id="rId11"/>
    <p:sldId id="2203" r:id="rId12"/>
    <p:sldId id="2208" r:id="rId13"/>
    <p:sldId id="2209" r:id="rId14"/>
    <p:sldId id="2210" r:id="rId15"/>
    <p:sldId id="2211" r:id="rId16"/>
    <p:sldId id="2142534523" r:id="rId17"/>
    <p:sldId id="2212" r:id="rId18"/>
    <p:sldId id="2213" r:id="rId19"/>
    <p:sldId id="2214" r:id="rId20"/>
    <p:sldId id="2216" r:id="rId21"/>
    <p:sldId id="2217" r:id="rId22"/>
    <p:sldId id="2218" r:id="rId23"/>
    <p:sldId id="2219" r:id="rId24"/>
    <p:sldId id="2142534511" r:id="rId25"/>
    <p:sldId id="2220" r:id="rId26"/>
    <p:sldId id="2221" r:id="rId27"/>
    <p:sldId id="2222" r:id="rId28"/>
    <p:sldId id="2223" r:id="rId29"/>
    <p:sldId id="2142534512" r:id="rId30"/>
    <p:sldId id="2228" r:id="rId31"/>
    <p:sldId id="2224" r:id="rId32"/>
    <p:sldId id="2142534514" r:id="rId33"/>
    <p:sldId id="2225" r:id="rId34"/>
    <p:sldId id="2227" r:id="rId35"/>
    <p:sldId id="2226" r:id="rId36"/>
    <p:sldId id="2229" r:id="rId37"/>
    <p:sldId id="2142534513" r:id="rId38"/>
    <p:sldId id="2142534509" r:id="rId39"/>
    <p:sldId id="223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8BA80343-D380-114D-8F91-586E2F78D990}">
          <p14:sldIdLst>
            <p14:sldId id="2142534506"/>
          </p14:sldIdLst>
        </p14:section>
        <p14:section name="Membership Overview" id="{283A8B24-74F6-1F4F-9ABC-4FCFC66E4948}">
          <p14:sldIdLst>
            <p14:sldId id="256"/>
            <p14:sldId id="2234"/>
            <p14:sldId id="261"/>
          </p14:sldIdLst>
        </p14:section>
        <p14:section name="Membership Stats" id="{3CE114B5-8FBB-B14C-90B1-5AC4F5EBEE80}">
          <p14:sldIdLst>
            <p14:sldId id="408"/>
            <p14:sldId id="2202"/>
            <p14:sldId id="2207"/>
            <p14:sldId id="2203"/>
          </p14:sldIdLst>
        </p14:section>
        <p14:section name="Member Benefits" id="{A843246E-2093-6A42-9F41-F09604D583E4}">
          <p14:sldIdLst>
            <p14:sldId id="2208"/>
            <p14:sldId id="2209"/>
            <p14:sldId id="2210"/>
            <p14:sldId id="2211"/>
            <p14:sldId id="2142534523"/>
            <p14:sldId id="2212"/>
            <p14:sldId id="2213"/>
          </p14:sldIdLst>
        </p14:section>
        <p14:section name="Events" id="{8FE86346-BECB-F746-A104-BE5F4100E784}">
          <p14:sldIdLst>
            <p14:sldId id="2214"/>
            <p14:sldId id="2216"/>
            <p14:sldId id="2217"/>
          </p14:sldIdLst>
        </p14:section>
        <p14:section name="Publications" id="{5A2436A8-ACE3-CC46-A43F-A5778CE695C2}">
          <p14:sldIdLst>
            <p14:sldId id="2218"/>
            <p14:sldId id="2219"/>
            <p14:sldId id="2142534511"/>
            <p14:sldId id="2220"/>
            <p14:sldId id="2221"/>
          </p14:sldIdLst>
        </p14:section>
        <p14:section name="Data + Insights" id="{48A268F6-EDCF-9C42-BC25-8D7650B393D9}">
          <p14:sldIdLst>
            <p14:sldId id="2222"/>
            <p14:sldId id="2223"/>
            <p14:sldId id="2142534512"/>
            <p14:sldId id="2228"/>
            <p14:sldId id="2224"/>
            <p14:sldId id="2142534514"/>
            <p14:sldId id="2225"/>
            <p14:sldId id="2227"/>
            <p14:sldId id="2226"/>
          </p14:sldIdLst>
        </p14:section>
        <p14:section name="Volunteer Initatives" id="{37033EE5-6D04-F445-B843-D8492E68C4B9}">
          <p14:sldIdLst>
            <p14:sldId id="2229"/>
            <p14:sldId id="2142534513"/>
          </p14:sldIdLst>
        </p14:section>
        <p14:section name="Vitalic Health" id="{37434077-7678-A848-88D3-282A8F777B52}">
          <p14:sldIdLst>
            <p14:sldId id="2142534509"/>
          </p14:sldIdLst>
        </p14:section>
        <p14:section name="Social Connect" id="{50658C3B-D336-7140-99D1-CAAB9F2F336D}">
          <p14:sldIdLst>
            <p14:sldId id="22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38E91C-004B-D895-AA13-1E60C2D6AED9}" name="Greg Akroyd" initials="GA" userId="S::gakroyd@hfma.org::ae5e6351-9cd1-4936-a427-ff3dff1720ed" providerId="AD"/>
  <p188:author id="{A3AF7930-DC05-5E6C-B2C9-B70896DC5BAB}" name="Nancy Rockwood" initials="NR" userId="S::N_Rockwood@hfma.org::451d0556-8f32-4454-ad1f-c1e8afc65c9c" providerId="AD"/>
  <p188:author id="{60C34A48-7E77-B0BE-9FCC-2B8FC2268379}" name="Rachel Renaud" initials="RR" userId="S::rrenaud@hfma.org::6b9d4685-2fce-4f48-905b-249619aeb499" providerId="AD"/>
  <p188:author id="{5FD9779C-B763-C959-2F53-CE4B62CAE547}" name="Stephanie Denvir" initials="" userId="S::SDenvir@hfma.org::1ad52b12-cdd1-4fee-bfeb-8dee76787e6e" providerId="AD"/>
  <p188:author id="{D003F8C5-330D-A6C3-71AF-B3D88DCB2276}" name="Meara Brady" initials="MB" userId="S::mbrady@hfma.org::47beb8e8-79a3-4b5d-ab9e-dcd23be28f13" providerId="AD"/>
  <p188:author id="{298C37F0-3388-1E1C-CCD0-2FA2A39E4925}" name="Meara Brady" initials="" userId="S::MBrady@hfma.org::47beb8e8-79a3-4b5d-ab9e-dcd23be28f13" providerId="AD"/>
  <p188:author id="{9F36EEF6-7233-B4DB-AF0D-8B4F39898125}" name="Stephanie Denvir" initials="SD" userId="S::sdenvir@hfma.org::1ad52b12-cdd1-4fee-bfeb-8dee76787e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D"/>
    <a:srgbClr val="00A7E1"/>
    <a:srgbClr val="FFFFFF"/>
    <a:srgbClr val="F7EC13"/>
    <a:srgbClr val="64BD45"/>
    <a:srgbClr val="000A22"/>
    <a:srgbClr val="278628"/>
    <a:srgbClr val="008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B8A06-478A-8559-BDB6-4E5EDF7F0644}" v="2" dt="2026-03-19T13:12:37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2E6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61-A846-B98F-BE1870BE462B}"/>
              </c:ext>
            </c:extLst>
          </c:dPt>
          <c:dPt>
            <c:idx val="1"/>
            <c:bubble3D val="0"/>
            <c:spPr>
              <a:solidFill>
                <a:srgbClr val="44454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61-A846-B98F-BE1870BE462B}"/>
              </c:ext>
            </c:extLst>
          </c:dPt>
          <c:dPt>
            <c:idx val="2"/>
            <c:bubble3D val="0"/>
            <c:spPr>
              <a:solidFill>
                <a:srgbClr val="119C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61-A846-B98F-BE1870BE462B}"/>
              </c:ext>
            </c:extLst>
          </c:dPt>
          <c:dPt>
            <c:idx val="3"/>
            <c:bubble3D val="0"/>
            <c:spPr>
              <a:solidFill>
                <a:srgbClr val="0082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61-A846-B98F-BE1870BE462B}"/>
              </c:ext>
            </c:extLst>
          </c:dPt>
          <c:dPt>
            <c:idx val="4"/>
            <c:bubble3D val="0"/>
            <c:spPr>
              <a:solidFill>
                <a:srgbClr val="8CC34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61-A846-B98F-BE1870BE462B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361-A846-B98F-BE1870BE462B}"/>
              </c:ext>
            </c:extLst>
          </c:dPt>
          <c:cat>
            <c:strRef>
              <c:f>Sheet1!$A$2:$A$6</c:f>
              <c:strCache>
                <c:ptCount val="5"/>
                <c:pt idx="0">
                  <c:v>Hospital Health System</c:v>
                </c:pt>
                <c:pt idx="1">
                  <c:v>Business Partners</c:v>
                </c:pt>
                <c:pt idx="2">
                  <c:v>Physician Groups</c:v>
                </c:pt>
                <c:pt idx="3">
                  <c:v>Health Plans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0.534497</c:v>
                </c:pt>
                <c:pt idx="1">
                  <c:v>0.2626</c:v>
                </c:pt>
                <c:pt idx="2">
                  <c:v>0</c:v>
                </c:pt>
                <c:pt idx="3">
                  <c:v>0</c:v>
                </c:pt>
                <c:pt idx="4">
                  <c:v>0.20280000000000001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61-A846-B98F-BE1870BE4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2E6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61-A846-B98F-BE1870BE462B}"/>
              </c:ext>
            </c:extLst>
          </c:dPt>
          <c:dPt>
            <c:idx val="1"/>
            <c:bubble3D val="0"/>
            <c:spPr>
              <a:solidFill>
                <a:srgbClr val="44454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61-A846-B98F-BE1870BE462B}"/>
              </c:ext>
            </c:extLst>
          </c:dPt>
          <c:dPt>
            <c:idx val="2"/>
            <c:bubble3D val="0"/>
            <c:spPr>
              <a:solidFill>
                <a:srgbClr val="119C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61-A846-B98F-BE1870BE462B}"/>
              </c:ext>
            </c:extLst>
          </c:dPt>
          <c:dPt>
            <c:idx val="3"/>
            <c:bubble3D val="0"/>
            <c:spPr>
              <a:solidFill>
                <a:srgbClr val="0082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61-A846-B98F-BE1870BE462B}"/>
              </c:ext>
            </c:extLst>
          </c:dPt>
          <c:dPt>
            <c:idx val="4"/>
            <c:bubble3D val="0"/>
            <c:spPr>
              <a:solidFill>
                <a:srgbClr val="8CC34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61-A846-B98F-BE1870BE462B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361-A846-B98F-BE1870BE462B}"/>
              </c:ext>
            </c:extLst>
          </c:dPt>
          <c:cat>
            <c:strRef>
              <c:f>Sheet1!$A$2:$A$6</c:f>
              <c:strCache>
                <c:ptCount val="5"/>
                <c:pt idx="0">
                  <c:v>Hospital Health Systems</c:v>
                </c:pt>
                <c:pt idx="1">
                  <c:v>Business Partners</c:v>
                </c:pt>
                <c:pt idx="2">
                  <c:v>Physician Groups</c:v>
                </c:pt>
                <c:pt idx="3">
                  <c:v>Health Plans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0.83499999999999996</c:v>
                </c:pt>
                <c:pt idx="1">
                  <c:v>0.19739999999999999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61-A846-B98F-BE1870BE4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2E6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61-A846-B98F-BE1870BE462B}"/>
              </c:ext>
            </c:extLst>
          </c:dPt>
          <c:dPt>
            <c:idx val="1"/>
            <c:bubble3D val="0"/>
            <c:spPr>
              <a:solidFill>
                <a:srgbClr val="119C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61-A846-B98F-BE1870BE462B}"/>
              </c:ext>
            </c:extLst>
          </c:dPt>
          <c:dPt>
            <c:idx val="2"/>
            <c:bubble3D val="0"/>
            <c:spPr>
              <a:solidFill>
                <a:srgbClr val="119C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61-A846-B98F-BE1870BE462B}"/>
              </c:ext>
            </c:extLst>
          </c:dPt>
          <c:dPt>
            <c:idx val="3"/>
            <c:bubble3D val="0"/>
            <c:spPr>
              <a:solidFill>
                <a:srgbClr val="0082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61-A846-B98F-BE1870BE462B}"/>
              </c:ext>
            </c:extLst>
          </c:dPt>
          <c:dPt>
            <c:idx val="4"/>
            <c:bubble3D val="0"/>
            <c:spPr>
              <a:solidFill>
                <a:srgbClr val="8CC34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61-A846-B98F-BE1870BE462B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361-A846-B98F-BE1870BE462B}"/>
              </c:ext>
            </c:extLst>
          </c:dPt>
          <c:cat>
            <c:strRef>
              <c:f>Sheet1!$A$2:$A$3</c:f>
              <c:strCache>
                <c:ptCount val="2"/>
                <c:pt idx="0">
                  <c:v>Individual</c:v>
                </c:pt>
                <c:pt idx="1">
                  <c:v>Enterprise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9.7280000000000005E-2</c:v>
                </c:pt>
                <c:pt idx="1">
                  <c:v>0.90269999999999995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61-A846-B98F-BE1870BE46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B3-4C4E-BF09-CE33A58215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B3-4C4E-BF09-CE33A58215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B3-4C4E-BF09-CE33A58215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7B3-4C4E-BF09-CE33A58215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7B3-4C4E-BF09-CE33A58215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7B3-4C4E-BF09-CE33A58215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7B3-4C4E-BF09-CE33A582158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7B3-4C4E-BF09-CE33A582158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7B3-4C4E-BF09-CE33A582158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7B3-4C4E-BF09-CE33A582158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7B3-4C4E-BF09-CE33A5821582}"/>
              </c:ext>
            </c:extLst>
          </c:dPt>
          <c:cat>
            <c:strRef>
              <c:f>Sheet1!$A$2:$A$12</c:f>
              <c:strCache>
                <c:ptCount val="11"/>
                <c:pt idx="0">
                  <c:v>Revenue Cycle </c:v>
                </c:pt>
                <c:pt idx="1">
                  <c:v>Accounting/Finance </c:v>
                </c:pt>
                <c:pt idx="2">
                  <c:v>Other Responsibilities </c:v>
                </c:pt>
                <c:pt idx="3">
                  <c:v>Administration and Operations </c:v>
                </c:pt>
                <c:pt idx="4">
                  <c:v>Health Information/Medical Records </c:v>
                </c:pt>
                <c:pt idx="5">
                  <c:v>Payer Reimbursement/Revenue Integrity </c:v>
                </c:pt>
                <c:pt idx="6">
                  <c:v>Decision Support/BI/Analytics </c:v>
                </c:pt>
                <c:pt idx="7">
                  <c:v>Clinical/Patient Care </c:v>
                </c:pt>
                <c:pt idx="8">
                  <c:v>Legal Compliance/Internal Audit </c:v>
                </c:pt>
                <c:pt idx="9">
                  <c:v>Strategy/Business Development/Marketing </c:v>
                </c:pt>
                <c:pt idx="10">
                  <c:v>Customer Service/Patient Experience 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41540</c:v>
                </c:pt>
                <c:pt idx="1">
                  <c:v>16940</c:v>
                </c:pt>
                <c:pt idx="2">
                  <c:v>10294</c:v>
                </c:pt>
                <c:pt idx="3">
                  <c:v>7909</c:v>
                </c:pt>
                <c:pt idx="4">
                  <c:v>8210</c:v>
                </c:pt>
                <c:pt idx="5">
                  <c:v>5881</c:v>
                </c:pt>
                <c:pt idx="6">
                  <c:v>3279</c:v>
                </c:pt>
                <c:pt idx="7">
                  <c:v>2761</c:v>
                </c:pt>
                <c:pt idx="8">
                  <c:v>3172</c:v>
                </c:pt>
                <c:pt idx="9">
                  <c:v>2322</c:v>
                </c:pt>
                <c:pt idx="10">
                  <c:v>2196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9-4917-A541-3A25F87E4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2E6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44-734E-AD3A-2B57DAD32908}"/>
              </c:ext>
            </c:extLst>
          </c:dPt>
          <c:dPt>
            <c:idx val="1"/>
            <c:bubble3D val="0"/>
            <c:spPr>
              <a:solidFill>
                <a:srgbClr val="6976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44-734E-AD3A-2B57DAD32908}"/>
              </c:ext>
            </c:extLst>
          </c:dPt>
          <c:dPt>
            <c:idx val="2"/>
            <c:bubble3D val="0"/>
            <c:spPr>
              <a:solidFill>
                <a:srgbClr val="119C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44-734E-AD3A-2B57DAD32908}"/>
              </c:ext>
            </c:extLst>
          </c:dPt>
          <c:dPt>
            <c:idx val="3"/>
            <c:bubble3D val="0"/>
            <c:spPr>
              <a:solidFill>
                <a:srgbClr val="0082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44-734E-AD3A-2B57DAD32908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44-734E-AD3A-2B57DAD32908}"/>
              </c:ext>
            </c:extLst>
          </c:dPt>
          <c:cat>
            <c:strRef>
              <c:f>Sheet1!$A$2:$A$5</c:f>
              <c:strCache>
                <c:ptCount val="4"/>
                <c:pt idx="0">
                  <c:v>Executive Level</c:v>
                </c:pt>
                <c:pt idx="1">
                  <c:v>Director-Mid Level</c:v>
                </c:pt>
                <c:pt idx="2">
                  <c:v>Professional Level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0.34477999999999998</c:v>
                </c:pt>
                <c:pt idx="1">
                  <c:v>0.35988500000000001</c:v>
                </c:pt>
                <c:pt idx="2">
                  <c:v>0.15554999999999999</c:v>
                </c:pt>
                <c:pt idx="3">
                  <c:v>0.13981199999999999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44-734E-AD3A-2B57DAD32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2E6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44-734E-AD3A-2B57DAD32908}"/>
              </c:ext>
            </c:extLst>
          </c:dPt>
          <c:dPt>
            <c:idx val="1"/>
            <c:bubble3D val="0"/>
            <c:spPr>
              <a:solidFill>
                <a:srgbClr val="6976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44-734E-AD3A-2B57DAD32908}"/>
              </c:ext>
            </c:extLst>
          </c:dPt>
          <c:dPt>
            <c:idx val="2"/>
            <c:bubble3D val="0"/>
            <c:spPr>
              <a:solidFill>
                <a:srgbClr val="119CD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44-734E-AD3A-2B57DAD32908}"/>
              </c:ext>
            </c:extLst>
          </c:dPt>
          <c:dPt>
            <c:idx val="3"/>
            <c:bubble3D val="0"/>
            <c:spPr>
              <a:solidFill>
                <a:srgbClr val="0082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44-734E-AD3A-2B57DAD32908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044-734E-AD3A-2B57DAD32908}"/>
              </c:ext>
            </c:extLst>
          </c:dPt>
          <c:cat>
            <c:strRef>
              <c:f>Sheet1!$A$2:$A$5</c:f>
              <c:strCache>
                <c:ptCount val="4"/>
                <c:pt idx="0">
                  <c:v>Executive Level</c:v>
                </c:pt>
                <c:pt idx="1">
                  <c:v>Director-Mid Level</c:v>
                </c:pt>
                <c:pt idx="2">
                  <c:v>Professional Level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5.0233E-2</c:v>
                </c:pt>
                <c:pt idx="1">
                  <c:v>0.2283</c:v>
                </c:pt>
                <c:pt idx="2">
                  <c:v>0.59099999999999997</c:v>
                </c:pt>
                <c:pt idx="3">
                  <c:v>0.13039999999999999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44-734E-AD3A-2B57DAD32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2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4C8FB-6676-DBC0-C9E9-F42A136AAE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412DA-4154-22BE-00DE-9132B5AE2E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53C6D-1169-3547-A830-29656F887728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CF5C1-DBE2-E4EB-75B1-5856965C5B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F3F9F-668E-D362-3483-04A51E4894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C90D2-4DF7-A84F-9AD7-02BD935A3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39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A6EB6-EA91-0E47-B2DD-530015FACDD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114D6-7508-3746-A4CF-E055CDF87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16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0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97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6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82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65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56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85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5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95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5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QR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85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AA76D-3090-BB0D-D037-D5C26E1B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2A1D6-D096-261A-C7AC-4C509BF85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FB9C1-5D07-BF58-04F5-D2206C008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code, check this link its not working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4BE4D-485F-5CAD-51C5-9289B7AF6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9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24C21-9752-C956-9268-FA32F40D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6EC71-6612-90AC-3E2C-3BCCCCAAE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24283-305F-3691-9C70-6B14D44FE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BC536-4F81-4FEA-181E-D2E2B7051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52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D4BFE-99F8-6169-DC42-3768CBA49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724F0-57A6-CB05-E5A0-19D0E4B0A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4F7CB-6830-3A38-7984-00CC50E15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E9A10-C6E5-46A0-8C5F-421252723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1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3213-A44B-AB48-28BB-006BCD38C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F083F-A394-2450-3742-B4D3DA0DD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29F7C-145C-6F69-723D-248D9C83E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88EB-484E-1267-65B8-75E6EC2F3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7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BB98-E676-2A82-124D-8CBA72F45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51F59-039C-8AEB-E7CD-55804FE9E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8015C-635C-D655-CAFD-F10F524B6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678E9-9735-2F9F-7A63-4777E7255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88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7DF9-6CF6-2A5B-5C9E-E1698193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12CFF-13E2-D2C5-1D12-B067D5F84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74B2D-2A45-1E1C-D8CB-71171BCEF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D3501-859E-A088-2666-54AC998B9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27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A4526-AF7E-352A-3B61-6CBD67F43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F5633-CD75-6E1C-EAEA-2CE38BACD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F279A-6EFE-0A29-1892-9FD2BE4FC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0211F-269B-E2BE-0B23-33A3AB3CB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78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220C4-5C2E-7356-9E86-1FB0C65D4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93BB3-B59A-14FD-756B-C3227DF8B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1900A-5058-0DBB-8F9B-CA8314685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68A7A-DAB2-391C-9BD5-E59F372D5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0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3C159-0B7A-F8DB-2F80-02FEF692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E3FD27-7D7B-9DF6-12E6-5C3BF3F18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D841E-B53A-DD2C-67BE-0225DDEC3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0145F-89E2-5C07-03A6-48D3DDA9D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4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99CEB-A065-8699-2563-8AAEE3D9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B556C-FFFC-888B-E57D-BD1967B30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5EC99-9D51-A0CE-8873-ED0A41A3F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3D464-7A75-8578-7A53-882EF3CC8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1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5186A-D4DD-59B1-2BEE-84DC0ADD1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B493D-660A-705E-98F2-180294726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D1FC8-B06A-D649-3586-5524B84B1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30F9D-3BCE-8791-8645-8A13049F5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7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0286-C87E-1AFA-0D82-D8882BA27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7B00A-EFC2-5F63-4F5A-68807B2F3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78F46-3096-94F8-3CD2-22C59AED7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C9599-D2E9-5C1D-B4FF-7E3503216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10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5644E-723D-44D8-1D12-778CEBA90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455702-251D-EA8A-3DE5-914AA6D18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9155C-2F80-9159-A28A-EBA75578D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E57F7-5359-3FFF-DE72-A7EEE9699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18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QR 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1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6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7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51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7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code, need a membership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6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add QR 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114D6-7508-3746-A4CF-E055CDF870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mailto:sdenvir@hfma.org" TargetMode="External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people in different colors&#10;&#10;AI-generated content may be incorrect.">
            <a:extLst>
              <a:ext uri="{FF2B5EF4-FFF2-40B4-BE49-F238E27FC236}">
                <a16:creationId xmlns:a16="http://schemas.microsoft.com/office/drawing/2014/main" id="{9FCEA582-338B-92C0-D839-F61872264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B7D843FB-176E-24F2-2AA2-35233F62C9B3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9BEB7-19E8-F2C9-0DB2-28DCEF18B361}"/>
              </a:ext>
            </a:extLst>
          </p:cNvPr>
          <p:cNvSpPr/>
          <p:nvPr userDrawn="1"/>
        </p:nvSpPr>
        <p:spPr>
          <a:xfrm>
            <a:off x="4437529" y="6279776"/>
            <a:ext cx="806824" cy="48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speaker or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19B1824D-AB8E-2FC1-EC52-905328137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6AE56A8D-D326-70DB-1E5B-45D4836444F6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D18044-EECA-C5CA-4E7B-41F49344A1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03966" y="1464130"/>
            <a:ext cx="6184615" cy="48922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latin typeface="Aptos" panose="020B0004020202020204" pitchFamily="34" charset="0"/>
              </a:defRPr>
            </a:lvl2pPr>
            <a:lvl3pPr marL="0">
              <a:buFontTx/>
              <a:buNone/>
              <a:defRPr sz="1800"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2"/>
            <a:r>
              <a:rPr lang="en-US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0A9B4F0-D3BE-8FD8-0441-37F57F3C22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1464131"/>
            <a:ext cx="4573531" cy="2232658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1044DBD2-F6D6-6063-A19C-625B689587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4365457"/>
            <a:ext cx="4573532" cy="684213"/>
          </a:xfrm>
          <a:prstGeom prst="rect">
            <a:avLst/>
          </a:prstGeom>
        </p:spPr>
        <p:txBody>
          <a:bodyPr/>
          <a:lstStyle>
            <a:lvl1pPr marL="0"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8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19B1824D-AB8E-2FC1-EC52-905328137E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6AE56A8D-D326-70DB-1E5B-45D4836444F6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002E6D"/>
                </a:solidFill>
              </a:rPr>
              <a:t>Healthcare Financial Management Association</a:t>
            </a:r>
          </a:p>
        </p:txBody>
      </p:sp>
    </p:spTree>
    <p:extLst>
      <p:ext uri="{BB962C8B-B14F-4D97-AF65-F5344CB8AC3E}">
        <p14:creationId xmlns:p14="http://schemas.microsoft.com/office/powerpoint/2010/main" val="200088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eatur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F2380-C9AF-8BF0-4F7A-B725D61108D7}"/>
              </a:ext>
            </a:extLst>
          </p:cNvPr>
          <p:cNvGrpSpPr/>
          <p:nvPr/>
        </p:nvGrpSpPr>
        <p:grpSpPr>
          <a:xfrm>
            <a:off x="436110" y="2572259"/>
            <a:ext cx="11319779" cy="2133243"/>
            <a:chOff x="434117" y="2565082"/>
            <a:chExt cx="11741630" cy="2212742"/>
          </a:xfrm>
        </p:grpSpPr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92B27724-F564-0503-E59F-3731624FC136}"/>
                </a:ext>
              </a:extLst>
            </p:cNvPr>
            <p:cNvSpPr/>
            <p:nvPr/>
          </p:nvSpPr>
          <p:spPr>
            <a:xfrm>
              <a:off x="434117" y="2574233"/>
              <a:ext cx="2182761" cy="2182761"/>
            </a:xfrm>
            <a:prstGeom prst="round1Rect">
              <a:avLst/>
            </a:prstGeom>
            <a:solidFill>
              <a:srgbClr val="00A7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BF996CD4-824C-36DB-BFAE-C6EB234B2C63}"/>
                </a:ext>
              </a:extLst>
            </p:cNvPr>
            <p:cNvSpPr/>
            <p:nvPr/>
          </p:nvSpPr>
          <p:spPr>
            <a:xfrm rot="16200000">
              <a:off x="7603269" y="2574232"/>
              <a:ext cx="2182761" cy="2182761"/>
            </a:xfrm>
            <a:prstGeom prst="round1Rect">
              <a:avLst/>
            </a:prstGeom>
            <a:solidFill>
              <a:srgbClr val="F7EC1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5CC2A05B-E3AB-4348-ED39-3D74DA0258A8}"/>
                </a:ext>
              </a:extLst>
            </p:cNvPr>
            <p:cNvSpPr/>
            <p:nvPr/>
          </p:nvSpPr>
          <p:spPr>
            <a:xfrm rot="10800000">
              <a:off x="2823835" y="2595063"/>
              <a:ext cx="2182761" cy="2182761"/>
            </a:xfrm>
            <a:prstGeom prst="round1Rect">
              <a:avLst/>
            </a:prstGeom>
            <a:solidFill>
              <a:srgbClr val="64BD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C9097FB7-E0D6-E080-14A7-E053B09CC913}"/>
                </a:ext>
              </a:extLst>
            </p:cNvPr>
            <p:cNvSpPr/>
            <p:nvPr/>
          </p:nvSpPr>
          <p:spPr>
            <a:xfrm rot="5400000">
              <a:off x="5213552" y="2595062"/>
              <a:ext cx="2182761" cy="2182761"/>
            </a:xfrm>
            <a:prstGeom prst="round1Rect">
              <a:avLst/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 Single Corner Rectangle 20">
              <a:extLst>
                <a:ext uri="{FF2B5EF4-FFF2-40B4-BE49-F238E27FC236}">
                  <a16:creationId xmlns:a16="http://schemas.microsoft.com/office/drawing/2014/main" id="{0B8F8502-04E4-A8EE-83C0-17530EA23DE4}"/>
                </a:ext>
              </a:extLst>
            </p:cNvPr>
            <p:cNvSpPr/>
            <p:nvPr/>
          </p:nvSpPr>
          <p:spPr>
            <a:xfrm>
              <a:off x="9992986" y="2565082"/>
              <a:ext cx="2182761" cy="2182761"/>
            </a:xfrm>
            <a:prstGeom prst="round1Rect">
              <a:avLst/>
            </a:prstGeom>
            <a:solidFill>
              <a:srgbClr val="00A7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E085E1-5AAC-DC1D-9C86-F63C999CD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214" cy="685812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39578C74-FAAC-5148-6C40-156852C30895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9445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382C016-454F-C8B5-E6BD-7914328188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948" y="2760327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BFFFD9-D9A6-15E4-B7BF-D76B3191CD2B}"/>
              </a:ext>
            </a:extLst>
          </p:cNvPr>
          <p:cNvCxnSpPr/>
          <p:nvPr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9185EB7-7876-7B9E-0EFB-3932603910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7" y="381211"/>
            <a:ext cx="10877718" cy="5644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E1ED856B-FAA6-5057-0EA1-82AEBADFE9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1490664"/>
            <a:ext cx="10877526" cy="731520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9F45C3A-A602-7C94-CA30-8610A6B355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69452" y="2780729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DC67EA6C-C9F7-F822-8321-704EC6382B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54293" y="2780729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149938C-5F32-97CF-E9BD-13168F393F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72797" y="2801131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639A2B44-E5AE-88B9-12D5-E4505CBED1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73709" y="2797945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2009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eatur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E085E1-5AAC-DC1D-9C86-F63C999CD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214" cy="68581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3F2380-C9AF-8BF0-4F7A-B725D61108D7}"/>
              </a:ext>
            </a:extLst>
          </p:cNvPr>
          <p:cNvGrpSpPr/>
          <p:nvPr/>
        </p:nvGrpSpPr>
        <p:grpSpPr>
          <a:xfrm>
            <a:off x="436110" y="2581081"/>
            <a:ext cx="9015919" cy="2124422"/>
            <a:chOff x="434117" y="2574232"/>
            <a:chExt cx="9351913" cy="2203592"/>
          </a:xfrm>
        </p:grpSpPr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92B27724-F564-0503-E59F-3731624FC136}"/>
                </a:ext>
              </a:extLst>
            </p:cNvPr>
            <p:cNvSpPr/>
            <p:nvPr/>
          </p:nvSpPr>
          <p:spPr>
            <a:xfrm>
              <a:off x="434117" y="2574233"/>
              <a:ext cx="2182761" cy="2182761"/>
            </a:xfrm>
            <a:prstGeom prst="round1Rect">
              <a:avLst/>
            </a:prstGeom>
            <a:solidFill>
              <a:srgbClr val="00A7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BF996CD4-824C-36DB-BFAE-C6EB234B2C63}"/>
                </a:ext>
              </a:extLst>
            </p:cNvPr>
            <p:cNvSpPr/>
            <p:nvPr/>
          </p:nvSpPr>
          <p:spPr>
            <a:xfrm rot="16200000">
              <a:off x="7603269" y="2574232"/>
              <a:ext cx="2182761" cy="2182761"/>
            </a:xfrm>
            <a:prstGeom prst="round1Rect">
              <a:avLst/>
            </a:prstGeom>
            <a:solidFill>
              <a:srgbClr val="F7EC1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5CC2A05B-E3AB-4348-ED39-3D74DA0258A8}"/>
                </a:ext>
              </a:extLst>
            </p:cNvPr>
            <p:cNvSpPr/>
            <p:nvPr/>
          </p:nvSpPr>
          <p:spPr>
            <a:xfrm rot="10800000">
              <a:off x="2823835" y="2595063"/>
              <a:ext cx="2182761" cy="2182761"/>
            </a:xfrm>
            <a:prstGeom prst="round1Rect">
              <a:avLst/>
            </a:prstGeom>
            <a:solidFill>
              <a:srgbClr val="64BD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C9097FB7-E0D6-E080-14A7-E053B09CC913}"/>
                </a:ext>
              </a:extLst>
            </p:cNvPr>
            <p:cNvSpPr/>
            <p:nvPr/>
          </p:nvSpPr>
          <p:spPr>
            <a:xfrm rot="5400000">
              <a:off x="5213552" y="2595062"/>
              <a:ext cx="2182761" cy="2182761"/>
            </a:xfrm>
            <a:prstGeom prst="round1Rect">
              <a:avLst/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39578C74-FAAC-5148-6C40-156852C30895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9445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382C016-454F-C8B5-E6BD-7914328188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948" y="2760327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BFFFD9-D9A6-15E4-B7BF-D76B3191CD2B}"/>
              </a:ext>
            </a:extLst>
          </p:cNvPr>
          <p:cNvCxnSpPr/>
          <p:nvPr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9185EB7-7876-7B9E-0EFB-3932603910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7" y="381211"/>
            <a:ext cx="10877718" cy="5644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E1ED856B-FAA6-5057-0EA1-82AEBADFE9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1490664"/>
            <a:ext cx="10877526" cy="731520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9F45C3A-A602-7C94-CA30-8610A6B355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69452" y="2780729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DC67EA6C-C9F7-F822-8321-704EC6382B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54293" y="2780729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149938C-5F32-97CF-E9BD-13168F393F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72797" y="2801131"/>
            <a:ext cx="1660019" cy="1670608"/>
          </a:xfrm>
          <a:prstGeom prst="rect">
            <a:avLst/>
          </a:prstGeom>
        </p:spPr>
        <p:txBody>
          <a:bodyPr/>
          <a:lstStyle>
            <a:lvl1pPr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9416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eatu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blue and yellow squares&#10;&#10;AI-generated content may be incorrect.">
            <a:extLst>
              <a:ext uri="{FF2B5EF4-FFF2-40B4-BE49-F238E27FC236}">
                <a16:creationId xmlns:a16="http://schemas.microsoft.com/office/drawing/2014/main" id="{88AD97C5-E502-0D86-2A90-3E55BF375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39578C74-FAAC-5148-6C40-156852C30895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9445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45DD4E5-329F-82DC-FEBB-FF20BE3AC5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211" y="2954491"/>
            <a:ext cx="4314690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E3F49348-2F36-8DD4-5ABA-9E17ABA3F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210" y="3878416"/>
            <a:ext cx="4314691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382C016-454F-C8B5-E6BD-7914328188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4690"/>
            <a:ext cx="5016049" cy="622301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5305821-33B5-C9F9-247E-D06830F026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2966701"/>
            <a:ext cx="5016049" cy="622301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3D42109-120E-DD75-667B-1B0B8D9505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4938712"/>
            <a:ext cx="5016049" cy="622301"/>
          </a:xfrm>
          <a:prstGeom prst="rect">
            <a:avLst/>
          </a:prstGeom>
        </p:spPr>
        <p:txBody>
          <a:bodyPr/>
          <a:lstStyle>
            <a:lvl1pPr algn="l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5822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picture righ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900972E5-4F9B-9BCC-357F-624EA4300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0ECC7A95-EB83-64EE-AAD2-CCA3FF96175F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DB9B7-0736-93FC-2A49-55AE8D2026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0538" y="0"/>
            <a:ext cx="53514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37446D39-60F1-08EB-D0F3-165F08CCB51F}"/>
              </a:ext>
            </a:extLst>
          </p:cNvPr>
          <p:cNvSpPr txBox="1">
            <a:spLocks/>
          </p:cNvSpPr>
          <p:nvPr userDrawn="1"/>
        </p:nvSpPr>
        <p:spPr>
          <a:xfrm>
            <a:off x="4454454" y="6435463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tx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tx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tx1"/>
                </a:solidFill>
              </a:rPr>
              <a:pPr/>
              <a:t>‹#›</a:t>
            </a:fld>
            <a:r>
              <a:rPr lang="en-US" sz="1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11EE4FF-A8C5-7482-8972-081C9C58DA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418" y="1464131"/>
            <a:ext cx="4573531" cy="223265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10A15D89-96ED-F22E-57E6-CFAE9B6825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4365457"/>
            <a:ext cx="4573532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2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ircle picture righ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C1F9A071-65C3-2AD4-46E2-596CC5808F3E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pic>
        <p:nvPicPr>
          <p:cNvPr id="4" name="Picture 3" descr="A black and blue background with a yellow circle&#10;&#10;AI-generated content may be incorrect.">
            <a:extLst>
              <a:ext uri="{FF2B5EF4-FFF2-40B4-BE49-F238E27FC236}">
                <a16:creationId xmlns:a16="http://schemas.microsoft.com/office/drawing/2014/main" id="{54481687-F05D-1BD3-78EB-F435A235A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3AD530B-F9EE-73DB-0953-A163CBDCC4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2038" y="1202437"/>
            <a:ext cx="4524375" cy="4524375"/>
          </a:xfrm>
          <a:prstGeom prst="ellipse">
            <a:avLst/>
          </a:prstGeom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648C94-85CF-364A-0CE7-B3F0F1C00E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18" y="2636687"/>
            <a:ext cx="5552727" cy="345060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Aptos" panose="020B0004020202020204" pitchFamily="34" charset="0"/>
              </a:defRPr>
            </a:lvl1pPr>
            <a:lvl2pPr>
              <a:buNone/>
              <a:defRPr>
                <a:latin typeface="Aptos" panose="020B0004020202020204" pitchFamily="34" charset="0"/>
              </a:defRPr>
            </a:lvl2pPr>
            <a:lvl3pPr marL="0">
              <a:buFontTx/>
              <a:buNone/>
              <a:defRPr>
                <a:latin typeface="Aptos" panose="020B0004020202020204" pitchFamily="34" charset="0"/>
              </a:defRPr>
            </a:lvl3pPr>
            <a:lvl4pPr>
              <a:buFontTx/>
              <a:buNone/>
              <a:defRPr>
                <a:latin typeface="Aptos" panose="020B0004020202020204" pitchFamily="34" charset="0"/>
              </a:defRPr>
            </a:lvl4pPr>
            <a:lvl5pPr>
              <a:buFontTx/>
              <a:buNone/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2"/>
            <a:r>
              <a:rPr lang="en-US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3FA9103-D729-2810-262A-6D0E31BEF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418" y="913481"/>
            <a:ext cx="5592433" cy="1605640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0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ircle picture righ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FB6E9607-C19E-2006-736C-F50515608D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2038" y="1202437"/>
            <a:ext cx="4524375" cy="4524375"/>
          </a:xfrm>
          <a:prstGeom prst="ellipse">
            <a:avLst/>
          </a:prstGeom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pic>
        <p:nvPicPr>
          <p:cNvPr id="5" name="Picture 4" descr="A black circle with yellow border&#10;&#10;AI-generated content may be incorrect.">
            <a:extLst>
              <a:ext uri="{FF2B5EF4-FFF2-40B4-BE49-F238E27FC236}">
                <a16:creationId xmlns:a16="http://schemas.microsoft.com/office/drawing/2014/main" id="{035A2D7F-9F82-B821-A759-008A143A4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A974C514-3D2E-3859-3C5B-B078FCF4A840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5E5B26-FE96-B0D7-A3A9-358B1FC1CD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418" y="913481"/>
            <a:ext cx="5592433" cy="1605640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85CB25A-331F-5D75-8382-B0A516AF9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18" y="2636687"/>
            <a:ext cx="5552727" cy="345060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Aptos" panose="020B0004020202020204" pitchFamily="34" charset="0"/>
              </a:defRPr>
            </a:lvl1pPr>
            <a:lvl2pPr>
              <a:buNone/>
              <a:defRPr>
                <a:latin typeface="Aptos" panose="020B0004020202020204" pitchFamily="34" charset="0"/>
              </a:defRPr>
            </a:lvl2pPr>
            <a:lvl3pPr marL="0">
              <a:buFontTx/>
              <a:buNone/>
              <a:defRPr>
                <a:latin typeface="Aptos" panose="020B0004020202020204" pitchFamily="34" charset="0"/>
              </a:defRPr>
            </a:lvl3pPr>
            <a:lvl4pPr>
              <a:buFontTx/>
              <a:buNone/>
              <a:defRPr>
                <a:latin typeface="Aptos" panose="020B0004020202020204" pitchFamily="34" charset="0"/>
              </a:defRPr>
            </a:lvl4pPr>
            <a:lvl5pPr>
              <a:buFontTx/>
              <a:buNone/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2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9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2104211"/>
            <a:ext cx="11385163" cy="3913188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382714"/>
            <a:ext cx="10647760" cy="8412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378171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FED411-A52C-A917-81B2-96FCC0ACD6F3}"/>
              </a:ext>
            </a:extLst>
          </p:cNvPr>
          <p:cNvCxnSpPr/>
          <p:nvPr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50C4DC-BD96-F8BD-7FF7-D2CBCA5195C4}"/>
              </a:ext>
            </a:extLst>
          </p:cNvPr>
          <p:cNvCxnSpPr/>
          <p:nvPr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54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8353"/>
          <a:stretch>
            <a:fillRect/>
          </a:stretch>
        </p:blipFill>
        <p:spPr>
          <a:xfrm>
            <a:off x="0" y="6059226"/>
            <a:ext cx="12192000" cy="798774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2104211"/>
            <a:ext cx="11385163" cy="3913188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382714"/>
            <a:ext cx="10647760" cy="8412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378171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FED411-A52C-A917-81B2-96FCC0ACD6F3}"/>
              </a:ext>
            </a:extLst>
          </p:cNvPr>
          <p:cNvCxnSpPr/>
          <p:nvPr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50C4DC-BD96-F8BD-7FF7-D2CBCA5195C4}"/>
              </a:ext>
            </a:extLst>
          </p:cNvPr>
          <p:cNvCxnSpPr/>
          <p:nvPr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3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people in different colors&#10;&#10;AI-generated content may be incorrect.">
            <a:extLst>
              <a:ext uri="{FF2B5EF4-FFF2-40B4-BE49-F238E27FC236}">
                <a16:creationId xmlns:a16="http://schemas.microsoft.com/office/drawing/2014/main" id="{9FCEA582-338B-92C0-D839-F61872264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B7D843FB-176E-24F2-2AA2-35233F62C9B3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351650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B027A98-3250-EDC8-F22F-163513947C9F}"/>
              </a:ext>
            </a:extLst>
          </p:cNvPr>
          <p:cNvSpPr txBox="1">
            <a:spLocks/>
          </p:cNvSpPr>
          <p:nvPr userDrawn="1"/>
        </p:nvSpPr>
        <p:spPr>
          <a:xfrm>
            <a:off x="4477604" y="6435464"/>
            <a:ext cx="737247" cy="215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0" i="0" u="none" strike="noStrike" kern="120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© </a:t>
            </a:r>
            <a:r>
              <a:rPr lang="en-US" sz="800">
                <a:latin typeface="Aptos" panose="020B0004020202020204" pitchFamily="34" charset="0"/>
              </a:rPr>
              <a:t>2026</a:t>
            </a:r>
            <a:r>
              <a:rPr lang="en-US" sz="600" b="0" i="0" u="none" strike="noStrike" kern="1200"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US" sz="600" b="0" i="0" u="none" strike="noStrike" kern="1200">
                <a:solidFill>
                  <a:schemeClr val="accent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//</a:t>
            </a:r>
            <a:r>
              <a:rPr lang="en-US" sz="800">
                <a:latin typeface="Aptos" panose="020B0004020202020204" pitchFamily="34" charset="0"/>
              </a:rPr>
              <a:t> </a:t>
            </a:r>
            <a:fld id="{86CB4B4D-7CA3-9044-876B-883B54F8677D}" type="slidenum">
              <a:rPr lang="en-US" sz="800" smtClean="0">
                <a:latin typeface="Aptos" panose="020B0004020202020204" pitchFamily="34" charset="0"/>
              </a:rPr>
              <a:pPr/>
              <a:t>‹#›</a:t>
            </a:fld>
            <a:r>
              <a:rPr lang="en-US" sz="80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3DCFB-266F-816A-6735-0E569AD4AB9B}"/>
              </a:ext>
            </a:extLst>
          </p:cNvPr>
          <p:cNvSpPr/>
          <p:nvPr userDrawn="1"/>
        </p:nvSpPr>
        <p:spPr>
          <a:xfrm>
            <a:off x="4477604" y="6401506"/>
            <a:ext cx="737247" cy="293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19EEE00-C0E6-9BE8-3C15-7A1496D596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3542" y="1851227"/>
            <a:ext cx="5923567" cy="2340031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6C673E0-0DF2-C5A3-F10E-C6FE723899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542" y="4365457"/>
            <a:ext cx="5993249" cy="990314"/>
          </a:xfrm>
          <a:prstGeom prst="rect">
            <a:avLst/>
          </a:prstGeom>
        </p:spPr>
        <p:txBody>
          <a:bodyPr/>
          <a:lstStyle>
            <a:lvl1pPr marL="0"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3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picture righ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9" y="2472276"/>
            <a:ext cx="5692582" cy="3679142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381211"/>
            <a:ext cx="10673886" cy="64971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1490664"/>
            <a:ext cx="5692582" cy="731520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2D96F3-3A81-F326-03D4-D086519ACD39}"/>
              </a:ext>
            </a:extLst>
          </p:cNvPr>
          <p:cNvGrpSpPr/>
          <p:nvPr userDrawn="1"/>
        </p:nvGrpSpPr>
        <p:grpSpPr>
          <a:xfrm>
            <a:off x="309282" y="1222548"/>
            <a:ext cx="10877527" cy="4928261"/>
            <a:chOff x="309282" y="1212716"/>
            <a:chExt cx="10877527" cy="492826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056E1C-95F5-C28C-3CAA-6C2746A1E1FC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363306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021D68-62B7-56B7-9F83-893A9A130F81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E6CAE69-2DF5-08E1-EC9E-23D0AF5570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00800" y="1490664"/>
            <a:ext cx="5387777" cy="46601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318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E883960-CA3D-59EF-F771-554C6D790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9" y="2439003"/>
            <a:ext cx="5692582" cy="371241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1490664"/>
            <a:ext cx="5692582" cy="731520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2D96F3-3A81-F326-03D4-D086519ACD39}"/>
              </a:ext>
            </a:extLst>
          </p:cNvPr>
          <p:cNvGrpSpPr/>
          <p:nvPr userDrawn="1"/>
        </p:nvGrpSpPr>
        <p:grpSpPr>
          <a:xfrm>
            <a:off x="309282" y="1222548"/>
            <a:ext cx="10877527" cy="4936686"/>
            <a:chOff x="309282" y="1212716"/>
            <a:chExt cx="10877527" cy="49366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056E1C-95F5-C28C-3CAA-6C2746A1E1FC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37173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021D68-62B7-56B7-9F83-893A9A130F81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1BF37C-9803-E4BB-C294-486637AF0D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5" t="10374" r="5615" b="5984"/>
          <a:stretch>
            <a:fillRect/>
          </a:stretch>
        </p:blipFill>
        <p:spPr>
          <a:xfrm>
            <a:off x="5632863" y="1803086"/>
            <a:ext cx="6816438" cy="4500748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0EE3E39-F05A-E4CD-5572-809A5B7958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0982" y="2182923"/>
            <a:ext cx="4584536" cy="28194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BDF9F96-1A34-B0D2-E58A-E475704B2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381211"/>
            <a:ext cx="10673886" cy="64971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1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2106C4-0D11-B8F1-8C97-585B73875AD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99917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9" y="2439003"/>
            <a:ext cx="5692582" cy="3712415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1490664"/>
            <a:ext cx="5692582" cy="731520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BDF9F96-1A34-B0D2-E58A-E475704B2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381211"/>
            <a:ext cx="10673886" cy="64971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3BD4FA25-EAFF-FD5D-7419-7AF6D29856C8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</a:rPr>
              <a:t>Healthcare Financial Management Association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39BA9FCB-5F15-6AA3-DBE2-6EE7A828F30A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tx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tx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tx1"/>
                </a:solidFill>
              </a:rPr>
              <a:pPr/>
              <a:t>‹#›</a:t>
            </a:fld>
            <a:r>
              <a:rPr lang="en-US" sz="100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7557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smart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" y="0"/>
            <a:ext cx="12192214" cy="68581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14A7B5-A302-2BD5-E2D2-D542FCCC133E}"/>
              </a:ext>
            </a:extLst>
          </p:cNvPr>
          <p:cNvGrpSpPr/>
          <p:nvPr userDrawn="1"/>
        </p:nvGrpSpPr>
        <p:grpSpPr>
          <a:xfrm>
            <a:off x="309282" y="1222548"/>
            <a:ext cx="10971662" cy="4928261"/>
            <a:chOff x="309282" y="1222548"/>
            <a:chExt cx="10971662" cy="492826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056E1C-95F5-C28C-3CAA-6C2746A1E1FC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373138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021D68-62B7-56B7-9F83-893A9A130F81}"/>
                </a:ext>
              </a:extLst>
            </p:cNvPr>
            <p:cNvCxnSpPr>
              <a:cxnSpLocks/>
            </p:cNvCxnSpPr>
            <p:nvPr/>
          </p:nvCxnSpPr>
          <p:spPr>
            <a:xfrm>
              <a:off x="309282" y="1222548"/>
              <a:ext cx="7754063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3943D1-6FBF-1D70-A617-AB4537B13F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75333" y="1222548"/>
              <a:ext cx="1205611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9" y="2490299"/>
            <a:ext cx="5692582" cy="3661119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7" y="381211"/>
            <a:ext cx="10877718" cy="5644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1490664"/>
            <a:ext cx="5692582" cy="731520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1959B-0529-142A-CE68-C3F7712574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65"/>
          <a:stretch>
            <a:fillRect/>
          </a:stretch>
        </p:blipFill>
        <p:spPr>
          <a:xfrm>
            <a:off x="6909195" y="443346"/>
            <a:ext cx="5036101" cy="6414654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FC99F95-F3B7-9D78-B88D-6BFB0B82C5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3345" y="1108364"/>
            <a:ext cx="2011988" cy="4279515"/>
          </a:xfrm>
          <a:prstGeom prst="round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6385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eaturing 3 callouts Op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AAD88493-A386-4232-DFB1-AD82617B9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9526"/>
          <a:stretch>
            <a:fillRect/>
          </a:stretch>
        </p:blipFill>
        <p:spPr>
          <a:xfrm>
            <a:off x="0" y="0"/>
            <a:ext cx="12192000" cy="1404144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E8EA513B-AA95-003A-4BF1-85D7B36E8279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7929C8F-FD38-3F9B-4D63-FE143BDAC4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480219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F1F74E-8E29-EF63-0A0F-440ABF199C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9887" y="2225544"/>
            <a:ext cx="1781175" cy="2060614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b="1" i="1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Design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1D9892-62F4-691A-FEB8-C311065B8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3180" y="2225544"/>
            <a:ext cx="1781175" cy="2060614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b="1" i="1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Web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1EF04FA-D4C9-CE89-BAAE-59506922D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6474" y="2225544"/>
            <a:ext cx="1781175" cy="2060614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b="1" i="1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Video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9CA6FB-6A64-0F7C-1FAF-18CC3E8F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0149" y="4588212"/>
            <a:ext cx="2660650" cy="12303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7EC4863-9F31-B613-F883-066850D863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3442" y="4588212"/>
            <a:ext cx="2660650" cy="12303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1871CFA-BAC3-7212-A3F2-3C19C630D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6737" y="4588212"/>
            <a:ext cx="2660650" cy="1230313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067D67D-1046-7450-FBEE-B36EF79AF9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333097"/>
            <a:ext cx="11385549" cy="496497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3" name="Picture 2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5377E02C-901E-1ECA-7879-9EC6D6AEB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50" t="20765" r="-1250" b="33213"/>
          <a:stretch>
            <a:fillRect/>
          </a:stretch>
        </p:blipFill>
        <p:spPr>
          <a:xfrm>
            <a:off x="-39329" y="1725679"/>
            <a:ext cx="12192000" cy="3156155"/>
          </a:xfrm>
          <a:prstGeom prst="rect">
            <a:avLst/>
          </a:prstGeom>
        </p:spPr>
      </p:pic>
      <p:pic>
        <p:nvPicPr>
          <p:cNvPr id="5" name="Picture 4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9660837C-607A-3E28-93F6-3170E404A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8603" r="85957"/>
          <a:stretch>
            <a:fillRect/>
          </a:stretch>
        </p:blipFill>
        <p:spPr>
          <a:xfrm>
            <a:off x="0" y="6076335"/>
            <a:ext cx="1712120" cy="78166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0A83A0-5959-4439-B780-6AD636D9C3C7}"/>
              </a:ext>
            </a:extLst>
          </p:cNvPr>
          <p:cNvCxnSpPr/>
          <p:nvPr userDrawn="1"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11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eaturing 3 callouts Op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squares&#10;&#10;AI-generated content may be incorrect.">
            <a:extLst>
              <a:ext uri="{FF2B5EF4-FFF2-40B4-BE49-F238E27FC236}">
                <a16:creationId xmlns:a16="http://schemas.microsoft.com/office/drawing/2014/main" id="{BE38D191-296B-ED7E-31EC-AC0544C87A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DFDD18B3-F7FA-4B79-EFC4-92EFE5BAFEAA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F574867-5532-821A-86E1-DB074D1B99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475297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E38BA83-1DDD-84AF-BE5A-08584E2F1B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4FF7347-CC8A-50AF-DF70-9E9940599A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348" y="5350119"/>
            <a:ext cx="2660650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E88034E-46B6-6FB9-9DD3-8B2C2B3662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5674" y="5350118"/>
            <a:ext cx="2660650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E3F942E3-FC1F-A2F4-124F-0AA61D4A3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57002" y="5350117"/>
            <a:ext cx="2660650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E32400-A7B0-5493-3142-42A2ADC09F87}"/>
              </a:ext>
            </a:extLst>
          </p:cNvPr>
          <p:cNvCxnSpPr/>
          <p:nvPr userDrawn="1"/>
        </p:nvCxnSpPr>
        <p:spPr>
          <a:xfrm>
            <a:off x="309282" y="1222548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694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4 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82095DE5-819F-2018-8C17-DB9C35433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0809"/>
          <a:stretch>
            <a:fillRect/>
          </a:stretch>
        </p:blipFill>
        <p:spPr>
          <a:xfrm>
            <a:off x="0" y="0"/>
            <a:ext cx="9654988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4A065E57-E035-C7FB-5445-08917F899D9E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FDC7E81-929A-2016-3A54-2B29D34EEA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1E6B63B-5CDD-CD55-1BB8-BFD6771AE9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30EAD3D-D549-D7EE-7CC9-06E4E46E1C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25" y="3534690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F2ECC34-DB28-599C-3986-3EA701108C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2458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89FC5-D7FD-ACB8-31F7-F9DE364C90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1691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887D4B-0000-493C-132F-882B199A81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40924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BB1B6284-05BC-C620-6873-BB0420B6A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8264"/>
          <a:stretch>
            <a:fillRect/>
          </a:stretch>
        </p:blipFill>
        <p:spPr>
          <a:xfrm>
            <a:off x="0" y="0"/>
            <a:ext cx="12192000" cy="14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44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3 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82095DE5-819F-2018-8C17-DB9C35433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0324"/>
          <a:stretch>
            <a:fillRect/>
          </a:stretch>
        </p:blipFill>
        <p:spPr>
          <a:xfrm>
            <a:off x="0" y="0"/>
            <a:ext cx="7275755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4A065E57-E035-C7FB-5445-08917F899D9E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FDC7E81-929A-2016-3A54-2B29D34EEA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1E6B63B-5CDD-CD55-1BB8-BFD6771AE9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30EAD3D-D549-D7EE-7CC9-06E4E46E1C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25" y="3534690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F2ECC34-DB28-599C-3986-3EA701108C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2458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89FC5-D7FD-ACB8-31F7-F9DE364C90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1691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BB1B6284-05BC-C620-6873-BB0420B6A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78264"/>
          <a:stretch>
            <a:fillRect/>
          </a:stretch>
        </p:blipFill>
        <p:spPr>
          <a:xfrm>
            <a:off x="-1" y="0"/>
            <a:ext cx="12192000" cy="14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55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5 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82095DE5-819F-2018-8C17-DB9C35433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4A065E57-E035-C7FB-5445-08917F899D9E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FDC7E81-929A-2016-3A54-2B29D34EEA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41E6B63B-5CDD-CD55-1BB8-BFD6771AE9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30EAD3D-D549-D7EE-7CC9-06E4E46E1C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25" y="3534690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F2ECC34-DB28-599C-3986-3EA701108C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2458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89FC5-D7FD-ACB8-31F7-F9DE364C90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1691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887D4B-0000-493C-132F-882B199A81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40924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6874992-FC38-1D83-5619-F386DD29B1D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66462" y="3534689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48100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ctangular white rectangle with black border&#10;&#10;AI-generated content may be incorrect.">
            <a:extLst>
              <a:ext uri="{FF2B5EF4-FFF2-40B4-BE49-F238E27FC236}">
                <a16:creationId xmlns:a16="http://schemas.microsoft.com/office/drawing/2014/main" id="{69CCACD7-F904-020D-BDF4-57A917948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C8F14BC4-D763-084A-352E-EAC41E982488}"/>
              </a:ext>
            </a:extLst>
          </p:cNvPr>
          <p:cNvSpPr txBox="1">
            <a:spLocks/>
          </p:cNvSpPr>
          <p:nvPr userDrawn="1"/>
        </p:nvSpPr>
        <p:spPr>
          <a:xfrm>
            <a:off x="1251440" y="6397870"/>
            <a:ext cx="50160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797F2-3F4C-816A-382E-1327D44F8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1773276"/>
            <a:ext cx="11385163" cy="3913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4AFA842-89C5-BF80-126E-94E63661C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8" y="566738"/>
            <a:ext cx="10713074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5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Agenda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a circle&#10;&#10;AI-generated content may be incorrect.">
            <a:extLst>
              <a:ext uri="{FF2B5EF4-FFF2-40B4-BE49-F238E27FC236}">
                <a16:creationId xmlns:a16="http://schemas.microsoft.com/office/drawing/2014/main" id="{BD3D45BA-A090-68D1-5DE5-C24BE0C1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BEC52079-F24A-A042-B7ED-E3CC1997A79A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8084AF1D-6F7C-3A48-9429-528E32B37B7D}"/>
              </a:ext>
            </a:extLst>
          </p:cNvPr>
          <p:cNvSpPr txBox="1">
            <a:spLocks/>
          </p:cNvSpPr>
          <p:nvPr userDrawn="1"/>
        </p:nvSpPr>
        <p:spPr>
          <a:xfrm>
            <a:off x="4454454" y="6435463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22B445F-38CA-9FBE-3E00-8701ECE39F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7" y="995165"/>
            <a:ext cx="6141264" cy="91729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37B0BED-1735-2F11-106A-C3DA575D2B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2104617"/>
            <a:ext cx="6141265" cy="3917359"/>
          </a:xfrm>
          <a:prstGeom prst="rect">
            <a:avLst/>
          </a:prstGeom>
        </p:spPr>
        <p:txBody>
          <a:bodyPr/>
          <a:lstStyle>
            <a:lvl1pPr>
              <a:buNone/>
              <a:defRPr sz="3600" b="1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7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1773276"/>
            <a:ext cx="11385163" cy="3913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68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51E99CE-4290-0C1E-DC08-029EA3486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525" t="19262" r="17523" b="12086"/>
          <a:stretch>
            <a:fillRect/>
          </a:stretch>
        </p:blipFill>
        <p:spPr>
          <a:xfrm>
            <a:off x="5939118" y="2656945"/>
            <a:ext cx="6252882" cy="4201056"/>
          </a:xfrm>
          <a:prstGeom prst="rect">
            <a:avLst/>
          </a:prstGeom>
        </p:spPr>
      </p:pic>
      <p:pic>
        <p:nvPicPr>
          <p:cNvPr id="14" name="Picture 13" descr="A couple of women wearing lanyards&#10;&#10;AI-generated content may be incorrect.">
            <a:extLst>
              <a:ext uri="{FF2B5EF4-FFF2-40B4-BE49-F238E27FC236}">
                <a16:creationId xmlns:a16="http://schemas.microsoft.com/office/drawing/2014/main" id="{A8694695-9730-F883-CC12-BE8781C036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382" t="7606" r="1559" b="39961"/>
          <a:stretch>
            <a:fillRect/>
          </a:stretch>
        </p:blipFill>
        <p:spPr>
          <a:xfrm>
            <a:off x="5939117" y="-1"/>
            <a:ext cx="6252883" cy="2656945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1773276"/>
            <a:ext cx="5298135" cy="3913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5298225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5298315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035007-49B1-807D-9ABE-9E72C55BD452}"/>
              </a:ext>
            </a:extLst>
          </p:cNvPr>
          <p:cNvSpPr/>
          <p:nvPr userDrawn="1"/>
        </p:nvSpPr>
        <p:spPr>
          <a:xfrm>
            <a:off x="5939117" y="2528047"/>
            <a:ext cx="6252883" cy="155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3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uple of women wearing lanyards&#10;&#10;AI-generated content may be incorrect.">
            <a:extLst>
              <a:ext uri="{FF2B5EF4-FFF2-40B4-BE49-F238E27FC236}">
                <a16:creationId xmlns:a16="http://schemas.microsoft.com/office/drawing/2014/main" id="{A8694695-9730-F883-CC12-BE8781C03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382" t="7606" r="1559" b="39961"/>
          <a:stretch>
            <a:fillRect/>
          </a:stretch>
        </p:blipFill>
        <p:spPr>
          <a:xfrm>
            <a:off x="5939117" y="-1"/>
            <a:ext cx="6252883" cy="2656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F9281-B4FB-E63D-3A47-10F795CB0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827" r="6061"/>
          <a:stretch>
            <a:fillRect/>
          </a:stretch>
        </p:blipFill>
        <p:spPr>
          <a:xfrm>
            <a:off x="5939028" y="2692198"/>
            <a:ext cx="6252972" cy="4168589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1773276"/>
            <a:ext cx="5298135" cy="3913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5298225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5298315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035007-49B1-807D-9ABE-9E72C55BD452}"/>
              </a:ext>
            </a:extLst>
          </p:cNvPr>
          <p:cNvSpPr/>
          <p:nvPr userDrawn="1"/>
        </p:nvSpPr>
        <p:spPr>
          <a:xfrm>
            <a:off x="5939117" y="2528047"/>
            <a:ext cx="6252883" cy="155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85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563F7CBD-503D-6514-0CAF-2534BC3F9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3" t="13489" r="-1" b="1687"/>
          <a:stretch>
            <a:fillRect/>
          </a:stretch>
        </p:blipFill>
        <p:spPr>
          <a:xfrm>
            <a:off x="5939117" y="-26895"/>
            <a:ext cx="6252889" cy="3563471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BF09A7B-9459-40B0-A8D3-85BA728E0B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couple of women wearing lanyards&#10;&#10;AI-generated content may be incorrect.">
            <a:extLst>
              <a:ext uri="{FF2B5EF4-FFF2-40B4-BE49-F238E27FC236}">
                <a16:creationId xmlns:a16="http://schemas.microsoft.com/office/drawing/2014/main" id="{A8694695-9730-F883-CC12-BE8781C036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6382" t="7606" r="1559" b="18819"/>
          <a:stretch>
            <a:fillRect/>
          </a:stretch>
        </p:blipFill>
        <p:spPr>
          <a:xfrm>
            <a:off x="5939117" y="3129687"/>
            <a:ext cx="6252883" cy="3728313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1773276"/>
            <a:ext cx="5298135" cy="3913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5298225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5298315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035007-49B1-807D-9ABE-9E72C55BD452}"/>
              </a:ext>
            </a:extLst>
          </p:cNvPr>
          <p:cNvSpPr/>
          <p:nvPr userDrawn="1"/>
        </p:nvSpPr>
        <p:spPr>
          <a:xfrm>
            <a:off x="5939117" y="3051792"/>
            <a:ext cx="6252883" cy="155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24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A310622C-96BC-F71B-AF61-A58F4F1E7828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</a:rPr>
              <a:t>Healthcare Financial Management Association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7F4042-F006-754C-9C03-CCD7048C3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18" y="1773276"/>
            <a:ext cx="5298135" cy="3913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FF3E8B-07D0-4788-05E3-73E252A4F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417" y="566738"/>
            <a:ext cx="5298225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E7DBD2F-FC9A-3FBF-E340-7AF5E7AB71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5298315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3" name="Picture 12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CEE03B46-99E5-1A95-1557-5D680442A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781" r="25585"/>
          <a:stretch>
            <a:fillRect/>
          </a:stretch>
        </p:blipFill>
        <p:spPr>
          <a:xfrm>
            <a:off x="5938912" y="0"/>
            <a:ext cx="6253088" cy="6858000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2046C11-BB52-720E-614E-E49913DBF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51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CA2452C3-8C46-D907-E61A-7D0B6E798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305E0286-E677-EDF6-8499-62B448B2EF77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308879AC-DF58-4B82-17D4-1136C68FD7BD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741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lines&#10;&#10;AI-generated content may be incorrect.">
            <a:extLst>
              <a:ext uri="{FF2B5EF4-FFF2-40B4-BE49-F238E27FC236}">
                <a16:creationId xmlns:a16="http://schemas.microsoft.com/office/drawing/2014/main" id="{E0031B27-5758-4635-1413-27EA9E1BC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809ECFD4-BDAE-3406-8C31-E2D57B4A89A2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43BEA55-9935-D3DB-8872-6D9113368240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955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a circle&#10;&#10;AI-generated content may be incorrect.">
            <a:extLst>
              <a:ext uri="{FF2B5EF4-FFF2-40B4-BE49-F238E27FC236}">
                <a16:creationId xmlns:a16="http://schemas.microsoft.com/office/drawing/2014/main" id="{BD3D45BA-A090-68D1-5DE5-C24BE0C1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BEC52079-F24A-A042-B7ED-E3CC1997A79A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05A7A16C-42DE-1C0E-0E16-A80A43D07463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915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a circle&#10;&#10;AI-generated content may be incorrect.">
            <a:extLst>
              <a:ext uri="{FF2B5EF4-FFF2-40B4-BE49-F238E27FC236}">
                <a16:creationId xmlns:a16="http://schemas.microsoft.com/office/drawing/2014/main" id="{41070D7A-8450-35AD-4D89-DDAC0CFAF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3DA4D06B-BD80-017D-B05F-98648068ADF3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27EE9CF-4237-DC87-34E2-0D5DA0F52FCA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918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678A3CD1-5AE9-5656-28C4-016C0DE969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7015" y="3243072"/>
            <a:ext cx="1386460" cy="138646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blue background with a black circle&#10;&#10;AI-generated content may be incorrect.">
            <a:extLst>
              <a:ext uri="{FF2B5EF4-FFF2-40B4-BE49-F238E27FC236}">
                <a16:creationId xmlns:a16="http://schemas.microsoft.com/office/drawing/2014/main" id="{863E3185-646D-F80B-A016-3C1466F07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9533" cy="685938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191C784C-9CCE-2242-96BF-C5F5112D27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67015" y="2073275"/>
            <a:ext cx="10424985" cy="9540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b="1" i="1">
                <a:solidFill>
                  <a:srgbClr val="FFFFFF"/>
                </a:solidFill>
                <a:latin typeface="Aptos"/>
              </a:rPr>
              <a:t>QUESTIONS?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DA94B93-110D-42DD-8FFB-8DF98EF2BE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013" y="3429000"/>
            <a:ext cx="6400800" cy="18494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latin typeface="Aptos" panose="020B0004020202020204" pitchFamily="34" charset="0"/>
              </a:defRPr>
            </a:lvl1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all" spc="100" baseline="0">
                <a:solidFill>
                  <a:srgbClr val="FFFFFF"/>
                </a:solidFill>
                <a:uFillTx/>
                <a:latin typeface="Aptos ExtraBold" pitchFamily="34"/>
              </a:rPr>
              <a:t>Stephanie Denvir, CAE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all" spc="100" baseline="0">
                <a:solidFill>
                  <a:srgbClr val="FFFFFF"/>
                </a:solidFill>
                <a:uFillTx/>
                <a:latin typeface="Aptos ExtraBold" pitchFamily="34"/>
              </a:rPr>
              <a:t>Chief Member Value Officer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i="1" u="none" strike="noStrike" kern="1200" cap="none" spc="0" baseline="0">
                <a:solidFill>
                  <a:srgbClr val="FFFFFF"/>
                </a:solidFill>
                <a:uFillTx/>
                <a:latin typeface="Apto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sdenvir@hfma.org</a:t>
            </a:r>
            <a:r>
              <a:rPr lang="en-US" sz="1800" b="0" i="1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 </a:t>
            </a:r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21B30549-FF5C-D0BE-B90A-D0971220C6AE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B920810-2068-B5B9-4BB9-9973D8873B78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81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Agenda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a circle&#10;&#10;AI-generated content may be incorrect.">
            <a:extLst>
              <a:ext uri="{FF2B5EF4-FFF2-40B4-BE49-F238E27FC236}">
                <a16:creationId xmlns:a16="http://schemas.microsoft.com/office/drawing/2014/main" id="{41070D7A-8450-35AD-4D89-DDAC0CFAFC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6251C93E-992F-D983-10EB-86C038129DC0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B048CF32-C762-3FEA-8F55-7F525E11EFDC}"/>
              </a:ext>
            </a:extLst>
          </p:cNvPr>
          <p:cNvSpPr txBox="1">
            <a:spLocks/>
          </p:cNvSpPr>
          <p:nvPr userDrawn="1"/>
        </p:nvSpPr>
        <p:spPr>
          <a:xfrm>
            <a:off x="4454454" y="6435463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008AE6-93B7-7047-D458-D9DBF525F9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7" y="995165"/>
            <a:ext cx="6141264" cy="91729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B9A7E697-69D2-4530-DBAF-B6E31679C7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6" y="2104617"/>
            <a:ext cx="6141265" cy="3917359"/>
          </a:xfrm>
          <a:prstGeom prst="rect">
            <a:avLst/>
          </a:prstGeom>
        </p:spPr>
        <p:txBody>
          <a:bodyPr/>
          <a:lstStyle>
            <a:lvl1pPr>
              <a:buNone/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3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EE69B5D-9CF0-426B-B31B-43291CD01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A22AAD10-69B7-E09C-5FB1-AB466B63A7B7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DAD943D-7568-962D-764D-1588329E9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8131" y="2226044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0EA5EAA-EF1B-1236-928C-EC7291BC4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91998" y="2231231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F98572C-DCCB-8AA1-0907-16F4D77D6A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5865" y="2226043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A898846-34A1-BD51-6388-5A5384E94E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732" y="2226043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F19F065-D6AC-ADE2-0F02-07F3543FC1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FD13884-EEA6-A1F7-4DE9-7A0C33964C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ED73FE-1CE3-DBCE-0CC9-FB9DD03E52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63100" y="4811525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3A373A1-6BE8-1CB0-8A80-50F34B5C7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6967" y="4811527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E220059-0E3E-7D02-6685-647C74745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10834" y="4814382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A773B-BFE8-4020-40F0-F0FDAF2050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84701" y="4811525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0102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EE69B5D-9CF0-426B-B31B-43291CD01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A22AAD10-69B7-E09C-5FB1-AB466B63A7B7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DAD943D-7568-962D-764D-1588329E9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8131" y="2226044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0EA5EAA-EF1B-1236-928C-EC7291BC4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91998" y="2231231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F98572C-DCCB-8AA1-0907-16F4D77D6A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5865" y="2226043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F19F065-D6AC-ADE2-0F02-07F3543FC1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FD13884-EEA6-A1F7-4DE9-7A0C33964C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ED73FE-1CE3-DBCE-0CC9-FB9DD03E52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63100" y="4811525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3A373A1-6BE8-1CB0-8A80-50F34B5C7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6967" y="4811527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E220059-0E3E-7D02-6685-647C747455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10834" y="4814382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561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EE69B5D-9CF0-426B-B31B-43291CD01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A22AAD10-69B7-E09C-5FB1-AB466B63A7B7}"/>
              </a:ext>
            </a:extLst>
          </p:cNvPr>
          <p:cNvSpPr txBox="1">
            <a:spLocks/>
          </p:cNvSpPr>
          <p:nvPr userDrawn="1"/>
        </p:nvSpPr>
        <p:spPr>
          <a:xfrm>
            <a:off x="1251440" y="6401506"/>
            <a:ext cx="51493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2E6D"/>
                </a:solidFill>
                <a:latin typeface="Aptos" panose="020B0004020202020204" pitchFamily="34" charset="0"/>
              </a:rPr>
              <a:t>Healthcare Financial Management Association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DAD943D-7568-962D-764D-1588329E9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8131" y="2226044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0EA5EAA-EF1B-1236-928C-EC7291BC4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91998" y="2231231"/>
            <a:ext cx="2404002" cy="2405914"/>
          </a:xfrm>
          <a:prstGeom prst="ellipse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F19F065-D6AC-ADE2-0F02-07F3543FC1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417" y="566738"/>
            <a:ext cx="11385357" cy="92392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FD13884-EEA6-A1F7-4DE9-7A0C33964C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" y="1231900"/>
            <a:ext cx="11385549" cy="684213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rgbClr val="00A7E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ED73FE-1CE3-DBCE-0CC9-FB9DD03E52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63100" y="4811525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3A373A1-6BE8-1CB0-8A80-50F34B5C7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6967" y="4811527"/>
            <a:ext cx="2114064" cy="622301"/>
          </a:xfrm>
          <a:prstGeom prst="rect">
            <a:avLst/>
          </a:prstGeom>
        </p:spPr>
        <p:txBody>
          <a:bodyPr/>
          <a:lstStyle>
            <a:lvl1pPr algn="ctr">
              <a:buNone/>
              <a:defRPr sz="1800">
                <a:solidFill>
                  <a:srgbClr val="002E6D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5345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speaker or divder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circle on a blue background&#10;&#10;AI-generated content may be incorrect.">
            <a:extLst>
              <a:ext uri="{FF2B5EF4-FFF2-40B4-BE49-F238E27FC236}">
                <a16:creationId xmlns:a16="http://schemas.microsoft.com/office/drawing/2014/main" id="{30047662-99FA-4F29-9E01-E7B31E0F8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DF2AEF97-AB60-325C-F1FD-533F3683E5D1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6024F336-4BE1-EAD1-0AE7-BB73565DAB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2038" y="1202437"/>
            <a:ext cx="4524375" cy="4524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60BA8A3-EC9E-1053-2494-B498FEC4A52E}"/>
              </a:ext>
            </a:extLst>
          </p:cNvPr>
          <p:cNvSpPr txBox="1">
            <a:spLocks/>
          </p:cNvSpPr>
          <p:nvPr userDrawn="1"/>
        </p:nvSpPr>
        <p:spPr>
          <a:xfrm>
            <a:off x="4454454" y="6435463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62C8F-2B70-1E60-3B56-CABBB97546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135" y="2226440"/>
            <a:ext cx="5823229" cy="36611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C55843D-9F9D-800B-FEB8-8A8D14213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135" y="1042409"/>
            <a:ext cx="5823229" cy="5644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2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02130393-D58A-249A-AF4A-0CE8894F8D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136" y="1685970"/>
            <a:ext cx="5823230" cy="389678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ty speaker or divder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circle with yellow border on a blue background&#10;&#10;AI-generated content may be incorrect.">
            <a:extLst>
              <a:ext uri="{FF2B5EF4-FFF2-40B4-BE49-F238E27FC236}">
                <a16:creationId xmlns:a16="http://schemas.microsoft.com/office/drawing/2014/main" id="{465497D1-D947-89AA-A36A-D0D776341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EFB0AE16-9873-C3C6-00F1-EC11C6D78A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2038" y="1202437"/>
            <a:ext cx="4524375" cy="4524375"/>
          </a:xfrm>
          <a:prstGeom prst="ellipse">
            <a:avLst/>
          </a:prstGeom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27DDE8FD-796F-990C-1342-8767CD565E26}"/>
              </a:ext>
            </a:extLst>
          </p:cNvPr>
          <p:cNvSpPr txBox="1">
            <a:spLocks/>
          </p:cNvSpPr>
          <p:nvPr userDrawn="1"/>
        </p:nvSpPr>
        <p:spPr>
          <a:xfrm>
            <a:off x="125144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Healthcare Financial Management Association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0F72B31E-64CB-069A-8363-CDA416FAFB30}"/>
              </a:ext>
            </a:extLst>
          </p:cNvPr>
          <p:cNvSpPr txBox="1">
            <a:spLocks/>
          </p:cNvSpPr>
          <p:nvPr userDrawn="1"/>
        </p:nvSpPr>
        <p:spPr>
          <a:xfrm>
            <a:off x="4454454" y="6435463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>
                <a:solidFill>
                  <a:schemeClr val="bg1"/>
                </a:solidFill>
              </a:rPr>
              <a:t>2026</a:t>
            </a:r>
            <a:r>
              <a:rPr lang="en-US" sz="1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>
                <a:solidFill>
                  <a:schemeClr val="bg1"/>
                </a:solidFill>
              </a:rPr>
              <a:t> </a:t>
            </a:r>
            <a:fld id="{86CB4B4D-7CA3-9044-876B-883B54F8677D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143CBE3-4556-EEFA-FC7A-193FEC705B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135" y="2226440"/>
            <a:ext cx="5849355" cy="366111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78E789F-A24D-0C62-AC21-DC8FF4FED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135" y="1042409"/>
            <a:ext cx="5849355" cy="56444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Click to add title</a:t>
            </a:r>
          </a:p>
          <a:p>
            <a:pPr lvl="0"/>
            <a:endParaRPr lang="en-US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8CAB805D-F05E-BC58-646D-04CDC6BF7F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135" y="1685970"/>
            <a:ext cx="5849355" cy="389678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CD89D561-2C33-1EBD-2918-042DE9B7BBB1}"/>
              </a:ext>
            </a:extLst>
          </p:cNvPr>
          <p:cNvSpPr txBox="1">
            <a:spLocks/>
          </p:cNvSpPr>
          <p:nvPr userDrawn="1"/>
        </p:nvSpPr>
        <p:spPr>
          <a:xfrm>
            <a:off x="4454454" y="6422016"/>
            <a:ext cx="1803926" cy="2303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US" sz="1000"/>
              <a:t>2026</a:t>
            </a:r>
            <a:r>
              <a:rPr lang="en-US" sz="10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//</a:t>
            </a:r>
            <a:r>
              <a:rPr lang="en-US" sz="1000"/>
              <a:t> </a:t>
            </a:r>
            <a:fld id="{86CB4B4D-7CA3-9044-876B-883B54F8677D}" type="slidenum">
              <a:rPr lang="en-US" sz="1000" smtClean="0"/>
              <a:pPr/>
              <a:t>‹#›</a:t>
            </a:fld>
            <a:r>
              <a:rPr lang="en-US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5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7" r:id="rId2"/>
    <p:sldLayoutId id="2147483728" r:id="rId3"/>
    <p:sldLayoutId id="2147483729" r:id="rId4"/>
    <p:sldLayoutId id="2147483732" r:id="rId5"/>
    <p:sldLayoutId id="2147483730" r:id="rId6"/>
    <p:sldLayoutId id="2147483731" r:id="rId7"/>
    <p:sldLayoutId id="2147483733" r:id="rId8"/>
    <p:sldLayoutId id="2147483734" r:id="rId9"/>
    <p:sldLayoutId id="2147483735" r:id="rId10"/>
    <p:sldLayoutId id="2147483706" r:id="rId11"/>
    <p:sldLayoutId id="2147483737" r:id="rId12"/>
    <p:sldLayoutId id="2147483736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53" r:id="rId19"/>
    <p:sldLayoutId id="2147483743" r:id="rId20"/>
    <p:sldLayoutId id="2147483744" r:id="rId21"/>
    <p:sldLayoutId id="2147483752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10" r:id="rId30"/>
    <p:sldLayoutId id="2147483755" r:id="rId31"/>
    <p:sldLayoutId id="2147483756" r:id="rId32"/>
    <p:sldLayoutId id="2147483757" r:id="rId33"/>
    <p:sldLayoutId id="2147483754" r:id="rId34"/>
    <p:sldLayoutId id="2147483721" r:id="rId35"/>
    <p:sldLayoutId id="2147483722" r:id="rId36"/>
    <p:sldLayoutId id="2147483723" r:id="rId37"/>
    <p:sldLayoutId id="2147483724" r:id="rId38"/>
    <p:sldLayoutId id="2147483726" r:id="rId3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1FB11-9744-1CBB-2389-6C96C7822FD1}"/>
              </a:ext>
            </a:extLst>
          </p:cNvPr>
          <p:cNvSpPr txBox="1">
            <a:spLocks/>
          </p:cNvSpPr>
          <p:nvPr/>
        </p:nvSpPr>
        <p:spPr>
          <a:xfrm>
            <a:off x="333542" y="2958250"/>
            <a:ext cx="5762458" cy="12910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en-US" sz="4800" b="1" i="1">
                <a:solidFill>
                  <a:srgbClr val="002E6D"/>
                </a:solidFill>
                <a:latin typeface="Aptos" panose="020B0004020202020204" pitchFamily="34" charset="0"/>
              </a:rPr>
              <a:t>Leading Healthcare</a:t>
            </a:r>
          </a:p>
          <a:p>
            <a:pPr>
              <a:lnSpc>
                <a:spcPts val="4400"/>
              </a:lnSpc>
            </a:pPr>
            <a:r>
              <a:rPr lang="en-US" sz="4800" b="1" i="1" spc="-100">
                <a:solidFill>
                  <a:srgbClr val="002E6D"/>
                </a:solidFill>
                <a:latin typeface="Aptos" panose="020B0004020202020204" pitchFamily="34" charset="0"/>
              </a:rPr>
              <a:t>Finance Forward</a:t>
            </a:r>
            <a:endParaRPr lang="en-US" sz="4800" b="1" i="1" spc="-100">
              <a:solidFill>
                <a:srgbClr val="002E6D"/>
              </a:solidFill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4C95C62-83EE-D22A-26B5-3078B5B257B5}"/>
              </a:ext>
            </a:extLst>
          </p:cNvPr>
          <p:cNvSpPr txBox="1">
            <a:spLocks/>
          </p:cNvSpPr>
          <p:nvPr/>
        </p:nvSpPr>
        <p:spPr>
          <a:xfrm>
            <a:off x="333543" y="4480440"/>
            <a:ext cx="5762458" cy="7434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A7E1"/>
                </a:solidFill>
                <a:latin typeface="Aptos"/>
              </a:rPr>
              <a:t>Name, Title,</a:t>
            </a:r>
          </a:p>
          <a:p>
            <a:r>
              <a:rPr lang="en-US" sz="2800">
                <a:solidFill>
                  <a:srgbClr val="00A7E1"/>
                </a:solidFill>
                <a:latin typeface="Aptos"/>
              </a:rPr>
              <a:t>Date</a:t>
            </a:r>
            <a:endParaRPr lang="en-US" sz="2800">
              <a:solidFill>
                <a:srgbClr val="00A7E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8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42DCAE4-FBB5-6EFB-5697-2EFF2D4FF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762" y="1992860"/>
            <a:ext cx="7073238" cy="40864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A35AD8-5C99-A9CC-72A3-559FEB1E0DD1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HFMA’s Local Reach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887940-58A0-7139-44DB-69F4CADA6B51}"/>
              </a:ext>
            </a:extLst>
          </p:cNvPr>
          <p:cNvSpPr txBox="1">
            <a:spLocks/>
          </p:cNvSpPr>
          <p:nvPr/>
        </p:nvSpPr>
        <p:spPr>
          <a:xfrm>
            <a:off x="309282" y="1383491"/>
            <a:ext cx="5968305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Local connections that keep you informed and engaged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9D020-4589-0AA6-52B7-585B1C274C25}"/>
              </a:ext>
            </a:extLst>
          </p:cNvPr>
          <p:cNvSpPr txBox="1"/>
          <p:nvPr/>
        </p:nvSpPr>
        <p:spPr>
          <a:xfrm>
            <a:off x="311617" y="2350623"/>
            <a:ext cx="54782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Aptos"/>
              </a:rPr>
              <a:t>Tap into chapter and regional events to learn, share solutions, and grow your professional network. Included with membership.</a:t>
            </a: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1292343-F641-3EDD-6D27-630B59AD3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64" y="3730369"/>
            <a:ext cx="764432" cy="764432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98B65C6-6C7C-DE9C-F1A6-21F2F1874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64" y="4880852"/>
            <a:ext cx="764432" cy="764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2E780-25F0-67EC-3A88-05525672F3B9}"/>
              </a:ext>
            </a:extLst>
          </p:cNvPr>
          <p:cNvSpPr txBox="1"/>
          <p:nvPr/>
        </p:nvSpPr>
        <p:spPr>
          <a:xfrm>
            <a:off x="1246369" y="3702958"/>
            <a:ext cx="40941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000" b="1">
                <a:solidFill>
                  <a:srgbClr val="00A7E1"/>
                </a:solidFill>
                <a:latin typeface="Aptos" panose="020B0004020202020204" pitchFamily="34" charset="0"/>
              </a:rPr>
              <a:t>Find your Chapter</a:t>
            </a:r>
            <a:endParaRPr lang="en-US" sz="2000">
              <a:latin typeface="Aptos" panose="020B0004020202020204" pitchFamily="34" charset="0"/>
            </a:endParaRPr>
          </a:p>
          <a:p>
            <a:r>
              <a:rPr lang="en-US" sz="2000" b="1" u="sng" err="1">
                <a:latin typeface="Aptos"/>
              </a:rPr>
              <a:t>hfma.org</a:t>
            </a:r>
            <a:r>
              <a:rPr lang="en-US" sz="2000" b="1" u="sng">
                <a:latin typeface="Aptos"/>
              </a:rPr>
              <a:t>/chapters</a:t>
            </a:r>
            <a:br>
              <a:rPr lang="en-US" sz="2000" b="1">
                <a:latin typeface="Aptos" panose="020B0004020202020204" pitchFamily="34" charset="0"/>
              </a:rPr>
            </a:br>
            <a:endParaRPr lang="en-US" sz="2000" b="1">
              <a:solidFill>
                <a:srgbClr val="00A7E1"/>
              </a:solidFill>
              <a:latin typeface="Aptos" panose="020B0004020202020204" pitchFamily="34" charset="0"/>
            </a:endParaRPr>
          </a:p>
          <a:p>
            <a:pPr algn="l"/>
            <a:br>
              <a:rPr lang="en-US" sz="2000" b="1">
                <a:latin typeface="Aptos" panose="020B0004020202020204" pitchFamily="34" charset="0"/>
              </a:rPr>
            </a:br>
            <a:r>
              <a:rPr lang="en-US" sz="2000" b="1">
                <a:solidFill>
                  <a:schemeClr val="accent2"/>
                </a:solidFill>
                <a:latin typeface="Aptos"/>
              </a:rPr>
              <a:t>Access Local Event Calendar </a:t>
            </a:r>
          </a:p>
          <a:p>
            <a:pPr algn="l"/>
            <a:r>
              <a:rPr lang="en-US" sz="2000" b="1" u="sng" err="1">
                <a:latin typeface="Aptos"/>
              </a:rPr>
              <a:t>hfma.org</a:t>
            </a:r>
            <a:r>
              <a:rPr lang="en-US" sz="2000" b="1" u="sng">
                <a:latin typeface="Aptos"/>
              </a:rPr>
              <a:t>/events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F75652-28F3-16DC-D89E-3AD542C75B70}"/>
              </a:ext>
            </a:extLst>
          </p:cNvPr>
          <p:cNvGrpSpPr/>
          <p:nvPr/>
        </p:nvGrpSpPr>
        <p:grpSpPr>
          <a:xfrm>
            <a:off x="309282" y="1212716"/>
            <a:ext cx="10877527" cy="4892249"/>
            <a:chOff x="309282" y="1212716"/>
            <a:chExt cx="10877527" cy="489224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317D3F-A480-E814-70CD-2E56C76F1838}"/>
                </a:ext>
              </a:extLst>
            </p:cNvPr>
            <p:cNvCxnSpPr>
              <a:cxnSpLocks/>
            </p:cNvCxnSpPr>
            <p:nvPr/>
          </p:nvCxnSpPr>
          <p:spPr>
            <a:xfrm>
              <a:off x="6003956" y="1297991"/>
              <a:ext cx="0" cy="273809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AC79297-C51D-7F70-EDCB-F7F1FC0AB884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F869C8-9D44-3B4E-D472-C8C291D2C2C7}"/>
                </a:ext>
              </a:extLst>
            </p:cNvPr>
            <p:cNvCxnSpPr>
              <a:cxnSpLocks/>
            </p:cNvCxnSpPr>
            <p:nvPr/>
          </p:nvCxnSpPr>
          <p:spPr>
            <a:xfrm>
              <a:off x="6003956" y="5123329"/>
              <a:ext cx="0" cy="981636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385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36702A-3CB2-14A2-B532-1F834867FCED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Online Community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DE054B6-63DE-64E1-600C-F354FE5BF6B2}"/>
              </a:ext>
            </a:extLst>
          </p:cNvPr>
          <p:cNvSpPr txBox="1">
            <a:spLocks/>
          </p:cNvSpPr>
          <p:nvPr/>
        </p:nvSpPr>
        <p:spPr>
          <a:xfrm>
            <a:off x="309282" y="1436250"/>
            <a:ext cx="5633902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Collaborate with peers anytime, anywhere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D9344-2036-28FF-1E64-6A958CFB6EC0}"/>
              </a:ext>
            </a:extLst>
          </p:cNvPr>
          <p:cNvSpPr txBox="1"/>
          <p:nvPr/>
        </p:nvSpPr>
        <p:spPr>
          <a:xfrm>
            <a:off x="309284" y="2464501"/>
            <a:ext cx="521518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Connect with peers, ask questions, and share real-world solutions in topic and role-based groups.</a:t>
            </a: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FEA4056-1CBD-C08A-58F6-3D3051205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4229389"/>
            <a:ext cx="749300" cy="749300"/>
          </a:xfrm>
          <a:prstGeom prst="rect">
            <a:avLst/>
          </a:prstGeom>
        </p:spPr>
      </p:pic>
      <p:pic>
        <p:nvPicPr>
          <p:cNvPr id="3" name="Graphic 2" descr="Group of men with solid fill">
            <a:extLst>
              <a:ext uri="{FF2B5EF4-FFF2-40B4-BE49-F238E27FC236}">
                <a16:creationId xmlns:a16="http://schemas.microsoft.com/office/drawing/2014/main" id="{18D8FE97-EC9A-2619-45B8-D368A342A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2110479"/>
            <a:ext cx="3108960" cy="3108960"/>
          </a:xfrm>
          <a:prstGeom prst="rect">
            <a:avLst/>
          </a:prstGeom>
        </p:spPr>
      </p:pic>
      <p:pic>
        <p:nvPicPr>
          <p:cNvPr id="9" name="Graphic 8" descr="Group of men with solid fill">
            <a:extLst>
              <a:ext uri="{FF2B5EF4-FFF2-40B4-BE49-F238E27FC236}">
                <a16:creationId xmlns:a16="http://schemas.microsoft.com/office/drawing/2014/main" id="{32E1696C-2C65-2AF1-C229-590D0D5DD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8788" y="2110479"/>
            <a:ext cx="3108960" cy="310896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546ED32-E396-713E-BC42-7EDE0D8333D3}"/>
              </a:ext>
            </a:extLst>
          </p:cNvPr>
          <p:cNvCxnSpPr>
            <a:cxnSpLocks/>
          </p:cNvCxnSpPr>
          <p:nvPr/>
        </p:nvCxnSpPr>
        <p:spPr>
          <a:xfrm>
            <a:off x="60000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984E4B-CC84-6A64-3662-5648A1D84AEF}"/>
              </a:ext>
            </a:extLst>
          </p:cNvPr>
          <p:cNvSpPr txBox="1"/>
          <p:nvPr/>
        </p:nvSpPr>
        <p:spPr>
          <a:xfrm>
            <a:off x="1154546" y="428087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>
                <a:solidFill>
                  <a:srgbClr val="00A7E1"/>
                </a:solidFill>
                <a:latin typeface="Aptos" panose="020B0004020202020204" pitchFamily="34" charset="0"/>
              </a:rPr>
              <a:t>Find answers in the online community.</a:t>
            </a:r>
          </a:p>
          <a:p>
            <a:pPr algn="l"/>
            <a:r>
              <a:rPr lang="en-US" sz="2000" b="1" u="sng" err="1">
                <a:latin typeface="Aptos"/>
              </a:rPr>
              <a:t>hfma.org</a:t>
            </a:r>
            <a:r>
              <a:rPr lang="en-US" sz="2000" b="1" u="sng">
                <a:latin typeface="Aptos"/>
              </a:rPr>
              <a:t>/community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8ACE97-AE21-6B28-6D2F-A9390B9B08E5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084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D09881-3AA4-CEE7-C729-F362A6E6328D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E-Learning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075A5C-2A41-3983-A53C-5C247C4ADA5F}"/>
              </a:ext>
            </a:extLst>
          </p:cNvPr>
          <p:cNvSpPr txBox="1">
            <a:spLocks/>
          </p:cNvSpPr>
          <p:nvPr/>
        </p:nvSpPr>
        <p:spPr>
          <a:xfrm>
            <a:off x="309282" y="1492265"/>
            <a:ext cx="5165869" cy="712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Self-paced learning to stay current and earn CPE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4A2B3-D342-EA64-F07B-DF5995912726}"/>
              </a:ext>
            </a:extLst>
          </p:cNvPr>
          <p:cNvSpPr txBox="1"/>
          <p:nvPr/>
        </p:nvSpPr>
        <p:spPr>
          <a:xfrm>
            <a:off x="309282" y="2534796"/>
            <a:ext cx="537744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ptos"/>
              </a:rPr>
              <a:t>Access online education to stay current and maintain your credentials, with opportunities to earn CPE.</a:t>
            </a:r>
          </a:p>
        </p:txBody>
      </p: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D4642F2-6E8F-BF46-609F-D265940D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4148443"/>
            <a:ext cx="791698" cy="79169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3A0E7B-44F7-C83D-F5BC-E2C54D73A9A9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063AC4-F6C6-0E36-2466-92FF9D001B31}"/>
              </a:ext>
            </a:extLst>
          </p:cNvPr>
          <p:cNvSpPr txBox="1"/>
          <p:nvPr/>
        </p:nvSpPr>
        <p:spPr>
          <a:xfrm>
            <a:off x="1203654" y="4190349"/>
            <a:ext cx="4892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>
                <a:solidFill>
                  <a:srgbClr val="00A7E1"/>
                </a:solidFill>
                <a:latin typeface="Aptos" panose="020B0004020202020204" pitchFamily="34" charset="0"/>
              </a:rPr>
              <a:t>Power your career with HFMA e-learning.</a:t>
            </a:r>
          </a:p>
          <a:p>
            <a:pPr algn="l"/>
            <a:r>
              <a:rPr lang="en-US" sz="2000" b="1" u="sng" err="1">
                <a:latin typeface="Aptos"/>
              </a:rPr>
              <a:t>hfma.org</a:t>
            </a:r>
            <a:r>
              <a:rPr lang="en-US" sz="2000" b="1" u="sng">
                <a:latin typeface="Aptos"/>
              </a:rPr>
              <a:t>/</a:t>
            </a:r>
            <a:r>
              <a:rPr lang="en-US" sz="2000" b="1" u="sng" err="1">
                <a:latin typeface="Aptos"/>
              </a:rPr>
              <a:t>elearning</a:t>
            </a:r>
            <a:endParaRPr lang="en-US" sz="2000" b="1" u="sng">
              <a:latin typeface="Aptos"/>
            </a:endParaRPr>
          </a:p>
        </p:txBody>
      </p:sp>
      <p:pic>
        <p:nvPicPr>
          <p:cNvPr id="3" name="Picture 2" descr="A computer screen with a picture of a person&#10;&#10;AI-generated content may be incorrect.">
            <a:extLst>
              <a:ext uri="{FF2B5EF4-FFF2-40B4-BE49-F238E27FC236}">
                <a16:creationId xmlns:a16="http://schemas.microsoft.com/office/drawing/2014/main" id="{00E7434A-45A2-D7D1-0A05-8CE86B44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371" y="1632518"/>
            <a:ext cx="6630589" cy="42052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5E56F7-E4DA-9899-9247-BA5C8482DF8E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88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3FC61-D36C-420F-EC86-262F169DA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1DDA43-AFDB-2439-BF09-A10B245D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25" b="3125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27F855-A023-BCD7-A4F8-B694E126C444}"/>
              </a:ext>
            </a:extLst>
          </p:cNvPr>
          <p:cNvSpPr/>
          <p:nvPr/>
        </p:nvSpPr>
        <p:spPr>
          <a:xfrm>
            <a:off x="662647" y="0"/>
            <a:ext cx="5391788" cy="6844145"/>
          </a:xfrm>
          <a:prstGeom prst="rect">
            <a:avLst/>
          </a:prstGeom>
          <a:gradFill flip="none" rotWithShape="1">
            <a:gsLst>
              <a:gs pos="24000">
                <a:schemeClr val="tx1"/>
              </a:gs>
              <a:gs pos="79000">
                <a:srgbClr val="FFFFF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4624C-BD7C-5A1F-F34C-6B79A2025234}"/>
              </a:ext>
            </a:extLst>
          </p:cNvPr>
          <p:cNvSpPr txBox="1"/>
          <p:nvPr/>
        </p:nvSpPr>
        <p:spPr>
          <a:xfrm>
            <a:off x="704212" y="3764178"/>
            <a:ext cx="5717581" cy="1440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40"/>
              </a:lnSpc>
            </a:pPr>
            <a:r>
              <a:rPr lang="en-US" sz="3200">
                <a:solidFill>
                  <a:schemeClr val="bg1"/>
                </a:solidFill>
                <a:latin typeface="Aptos"/>
              </a:rPr>
              <a:t>Find the right courses.</a:t>
            </a:r>
          </a:p>
          <a:p>
            <a:pPr>
              <a:lnSpc>
                <a:spcPts val="3540"/>
              </a:lnSpc>
            </a:pPr>
            <a:r>
              <a:rPr lang="en-US" sz="3200">
                <a:solidFill>
                  <a:schemeClr val="bg1"/>
                </a:solidFill>
                <a:latin typeface="Aptos"/>
              </a:rPr>
              <a:t>Stay engaged.</a:t>
            </a:r>
          </a:p>
          <a:p>
            <a:pPr>
              <a:lnSpc>
                <a:spcPts val="3540"/>
              </a:lnSpc>
            </a:pPr>
            <a:r>
              <a:rPr lang="en-US" sz="3200">
                <a:solidFill>
                  <a:schemeClr val="bg1"/>
                </a:solidFill>
                <a:latin typeface="Aptos"/>
              </a:rPr>
              <a:t>Build skills with confidence.</a:t>
            </a:r>
          </a:p>
        </p:txBody>
      </p:sp>
      <p:pic>
        <p:nvPicPr>
          <p:cNvPr id="10" name="Picture 9" descr="A computer screen with a picture of a person&#10;&#10;AI-generated content may be incorrect.">
            <a:extLst>
              <a:ext uri="{FF2B5EF4-FFF2-40B4-BE49-F238E27FC236}">
                <a16:creationId xmlns:a16="http://schemas.microsoft.com/office/drawing/2014/main" id="{BD6CA65A-6CEE-DA48-05D8-BBE00B691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710" y="1623664"/>
            <a:ext cx="7259405" cy="460401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B2EF879-9137-A6C7-51E0-3F378684B4A4}"/>
              </a:ext>
            </a:extLst>
          </p:cNvPr>
          <p:cNvSpPr txBox="1">
            <a:spLocks/>
          </p:cNvSpPr>
          <p:nvPr/>
        </p:nvSpPr>
        <p:spPr>
          <a:xfrm>
            <a:off x="704212" y="1046243"/>
            <a:ext cx="5264501" cy="25847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40"/>
              </a:lnSpc>
              <a:buNone/>
            </a:pPr>
            <a:r>
              <a:rPr lang="en-US" sz="6300" b="1">
                <a:solidFill>
                  <a:schemeClr val="tx2"/>
                </a:solidFill>
                <a:latin typeface="Aptos" panose="020B0004020202020204" pitchFamily="34" charset="0"/>
              </a:rPr>
              <a:t>It’s here!</a:t>
            </a:r>
            <a:br>
              <a:rPr lang="en-US" sz="52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US" sz="5200" b="1">
                <a:solidFill>
                  <a:schemeClr val="bg1"/>
                </a:solidFill>
                <a:latin typeface="Aptos" panose="020B0004020202020204" pitchFamily="34" charset="0"/>
              </a:rPr>
              <a:t>The new HFMA </a:t>
            </a:r>
            <a:r>
              <a:rPr lang="en-US" sz="5200" b="1">
                <a:solidFill>
                  <a:schemeClr val="accent1"/>
                </a:solidFill>
                <a:latin typeface="Aptos" panose="020B0004020202020204" pitchFamily="34" charset="0"/>
              </a:rPr>
              <a:t>Learning Center </a:t>
            </a:r>
            <a:br>
              <a:rPr lang="en-US" sz="5200" b="1">
                <a:solidFill>
                  <a:schemeClr val="accent1"/>
                </a:solidFill>
                <a:latin typeface="Aptos" panose="020B0004020202020204" pitchFamily="34" charset="0"/>
              </a:rPr>
            </a:br>
            <a:r>
              <a:rPr lang="en-US" sz="5200" b="1">
                <a:solidFill>
                  <a:schemeClr val="bg1"/>
                </a:solidFill>
                <a:latin typeface="Aptos" panose="020B0004020202020204" pitchFamily="34" charset="0"/>
              </a:rPr>
              <a:t>is live!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3C9E9E-49D9-08C6-72E0-B54885340E95}"/>
              </a:ext>
            </a:extLst>
          </p:cNvPr>
          <p:cNvGrpSpPr/>
          <p:nvPr/>
        </p:nvGrpSpPr>
        <p:grpSpPr>
          <a:xfrm>
            <a:off x="934763" y="5475510"/>
            <a:ext cx="3083056" cy="960963"/>
            <a:chOff x="546835" y="5278797"/>
            <a:chExt cx="3083056" cy="9609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966862-63CC-845D-A75F-79A854EFFC34}"/>
                </a:ext>
              </a:extLst>
            </p:cNvPr>
            <p:cNvSpPr txBox="1"/>
            <p:nvPr/>
          </p:nvSpPr>
          <p:spPr>
            <a:xfrm>
              <a:off x="1545814" y="5405336"/>
              <a:ext cx="208407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latin typeface="Aptos" panose="020B0004020202020204" pitchFamily="34" charset="0"/>
                </a:rPr>
                <a:t>Get started</a:t>
              </a:r>
            </a:p>
            <a:p>
              <a:pPr algn="l"/>
              <a:r>
                <a:rPr lang="en-US" sz="2000" b="1" u="sng" err="1">
                  <a:solidFill>
                    <a:schemeClr val="accent1"/>
                  </a:solidFill>
                  <a:latin typeface="Aptos"/>
                </a:rPr>
                <a:t>hfma.org</a:t>
              </a:r>
              <a:r>
                <a:rPr lang="en-US" sz="2000" b="1" u="sng">
                  <a:solidFill>
                    <a:schemeClr val="accent1"/>
                  </a:solidFill>
                  <a:latin typeface="Aptos"/>
                </a:rPr>
                <a:t>/learn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0043A3-C236-FCC7-E447-CE53E1C5740D}"/>
                </a:ext>
              </a:extLst>
            </p:cNvPr>
            <p:cNvSpPr/>
            <p:nvPr/>
          </p:nvSpPr>
          <p:spPr>
            <a:xfrm>
              <a:off x="546835" y="5278797"/>
              <a:ext cx="960963" cy="960963"/>
            </a:xfrm>
            <a:prstGeom prst="rect">
              <a:avLst/>
            </a:prstGeom>
            <a:solidFill>
              <a:schemeClr val="bg1"/>
            </a:solidFill>
            <a:ln w="47625" cap="rnd">
              <a:solidFill>
                <a:srgbClr val="00A7E1"/>
              </a:solidFill>
              <a:round/>
            </a:ln>
            <a:effectLst>
              <a:softEdge rad="0"/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A7E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5DB672-065A-ED62-3858-3EC12BAE9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120" y="5350082"/>
              <a:ext cx="818392" cy="818392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CCBC64-0222-5616-6192-7418D5D03680}"/>
              </a:ext>
            </a:extLst>
          </p:cNvPr>
          <p:cNvCxnSpPr>
            <a:cxnSpLocks/>
          </p:cNvCxnSpPr>
          <p:nvPr/>
        </p:nvCxnSpPr>
        <p:spPr>
          <a:xfrm>
            <a:off x="759632" y="3660266"/>
            <a:ext cx="49579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7EA0F9-209B-1D5B-1E1C-D9691E2091F8}"/>
              </a:ext>
            </a:extLst>
          </p:cNvPr>
          <p:cNvCxnSpPr>
            <a:cxnSpLocks/>
          </p:cNvCxnSpPr>
          <p:nvPr/>
        </p:nvCxnSpPr>
        <p:spPr>
          <a:xfrm>
            <a:off x="759632" y="5234335"/>
            <a:ext cx="49579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03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727509-F001-2B80-4E6E-5150DADB73C2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Webinars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0B8BD2-7A84-FDB0-F9BD-21BB6B909CA1}"/>
              </a:ext>
            </a:extLst>
          </p:cNvPr>
          <p:cNvSpPr txBox="1">
            <a:spLocks/>
          </p:cNvSpPr>
          <p:nvPr/>
        </p:nvSpPr>
        <p:spPr>
          <a:xfrm>
            <a:off x="309282" y="1486437"/>
            <a:ext cx="5547663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Timely, convenient learning on today’s top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578E9-4622-B69E-3F05-38ABFFB87AE9}"/>
              </a:ext>
            </a:extLst>
          </p:cNvPr>
          <p:cNvSpPr txBox="1"/>
          <p:nvPr/>
        </p:nvSpPr>
        <p:spPr>
          <a:xfrm>
            <a:off x="309284" y="2538954"/>
            <a:ext cx="554766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ptos"/>
              </a:rPr>
              <a:t>HFMA webinars deliver live and on-demand education on key healthcare finance topics.</a:t>
            </a:r>
          </a:p>
        </p:txBody>
      </p: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F6F1626-B2B9-1882-F7CE-44F07383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11" y="4169763"/>
            <a:ext cx="749300" cy="7493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201F3CD-B327-FB32-DB07-DD67F1097E9B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C3F6FB-2464-0F28-A78A-12839EA70F42}"/>
              </a:ext>
            </a:extLst>
          </p:cNvPr>
          <p:cNvSpPr txBox="1"/>
          <p:nvPr/>
        </p:nvSpPr>
        <p:spPr>
          <a:xfrm>
            <a:off x="1318098" y="4169763"/>
            <a:ext cx="609924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2000" b="1">
                <a:solidFill>
                  <a:srgbClr val="00A7E1"/>
                </a:solidFill>
                <a:latin typeface="Aptos"/>
              </a:rPr>
              <a:t>Access the webinar catalog</a:t>
            </a:r>
          </a:p>
          <a:p>
            <a:pPr algn="l"/>
            <a:r>
              <a:rPr lang="en-US" sz="2000" b="1" u="sng" err="1">
                <a:latin typeface="Aptos"/>
              </a:rPr>
              <a:t>hfma.org</a:t>
            </a:r>
            <a:r>
              <a:rPr lang="en-US" sz="2000" b="1" u="sng">
                <a:latin typeface="Aptos"/>
              </a:rPr>
              <a:t>/webinars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C81200-21A4-613C-3E41-CFFFF884D038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omputer screen with a website on it&#10;&#10;AI-generated content may be incorrect.">
            <a:extLst>
              <a:ext uri="{FF2B5EF4-FFF2-40B4-BE49-F238E27FC236}">
                <a16:creationId xmlns:a16="http://schemas.microsoft.com/office/drawing/2014/main" id="{A362EEF5-229E-B840-497A-BEC6F552D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945" y="1795522"/>
            <a:ext cx="6540500" cy="41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23BD74-57C9-041A-C43E-546021C885B5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Certifications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999D3F-7C77-2B8C-2D9F-D9BF187B355B}"/>
              </a:ext>
            </a:extLst>
          </p:cNvPr>
          <p:cNvSpPr txBox="1">
            <a:spLocks/>
          </p:cNvSpPr>
          <p:nvPr/>
        </p:nvSpPr>
        <p:spPr>
          <a:xfrm>
            <a:off x="309282" y="1297991"/>
            <a:ext cx="5718260" cy="12649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Show your expertise with recognized HFMA credentials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2F941-2A1E-5402-30F8-70CCC8CF9612}"/>
              </a:ext>
            </a:extLst>
          </p:cNvPr>
          <p:cNvSpPr txBox="1"/>
          <p:nvPr/>
        </p:nvSpPr>
        <p:spPr>
          <a:xfrm>
            <a:off x="309283" y="2226995"/>
            <a:ext cx="549959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400">
                <a:latin typeface="Aptos"/>
              </a:rPr>
              <a:t>Validate your expertise, elevate your profile, and grow your earning potential when you earn HFMA certifications – most included with membership.</a:t>
            </a:r>
          </a:p>
        </p:txBody>
      </p:sp>
      <p:pic>
        <p:nvPicPr>
          <p:cNvPr id="3" name="Picture 2" descr="A qr code with a person's face&#10;&#10;AI-generated content may be incorrect.">
            <a:extLst>
              <a:ext uri="{FF2B5EF4-FFF2-40B4-BE49-F238E27FC236}">
                <a16:creationId xmlns:a16="http://schemas.microsoft.com/office/drawing/2014/main" id="{6032265C-A6DA-E71D-149A-F97FAD74F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6" y="5148847"/>
            <a:ext cx="757946" cy="75794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37B4B4-445F-BA3E-EBEA-0970DD6B46AE}"/>
              </a:ext>
            </a:extLst>
          </p:cNvPr>
          <p:cNvCxnSpPr/>
          <p:nvPr/>
        </p:nvCxnSpPr>
        <p:spPr>
          <a:xfrm>
            <a:off x="309282" y="109598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514454-81EB-A42D-0E4A-6A652CDDB1A2}"/>
              </a:ext>
            </a:extLst>
          </p:cNvPr>
          <p:cNvSpPr txBox="1"/>
          <p:nvPr/>
        </p:nvSpPr>
        <p:spPr>
          <a:xfrm>
            <a:off x="1323668" y="5204943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Get Certified. Get Recognized.</a:t>
            </a:r>
          </a:p>
          <a:p>
            <a:pPr algn="l"/>
            <a:r>
              <a:rPr lang="en-US" sz="1800" b="1" u="sng" err="1">
                <a:latin typeface="Aptos"/>
              </a:rPr>
              <a:t>hfma.org</a:t>
            </a:r>
            <a:r>
              <a:rPr lang="en-US" sz="1800" b="1" u="sng">
                <a:latin typeface="Aptos"/>
              </a:rPr>
              <a:t>/certifications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4E54F3-BFC9-C575-FDC6-312575EA6705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66BED1-2947-DBAD-8D49-B4CE11A7B065}"/>
              </a:ext>
            </a:extLst>
          </p:cNvPr>
          <p:cNvGrpSpPr/>
          <p:nvPr/>
        </p:nvGrpSpPr>
        <p:grpSpPr>
          <a:xfrm>
            <a:off x="6302729" y="1669536"/>
            <a:ext cx="5285050" cy="3868653"/>
            <a:chOff x="6302729" y="1669536"/>
            <a:chExt cx="5285050" cy="386865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15347C-2EBB-A84C-5196-AA7C398070CD}"/>
                </a:ext>
              </a:extLst>
            </p:cNvPr>
            <p:cNvGrpSpPr/>
            <p:nvPr/>
          </p:nvGrpSpPr>
          <p:grpSpPr>
            <a:xfrm>
              <a:off x="6302729" y="1669536"/>
              <a:ext cx="3914436" cy="3868653"/>
              <a:chOff x="6735909" y="1299794"/>
              <a:chExt cx="3914436" cy="386865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C3EF21B-CEE1-152C-6916-2945F0D47BED}"/>
                  </a:ext>
                </a:extLst>
              </p:cNvPr>
              <p:cNvGrpSpPr/>
              <p:nvPr/>
            </p:nvGrpSpPr>
            <p:grpSpPr>
              <a:xfrm>
                <a:off x="6735909" y="1354976"/>
                <a:ext cx="3914436" cy="3813471"/>
                <a:chOff x="6734003" y="1459966"/>
                <a:chExt cx="3914436" cy="3813471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1FAA656-7774-2886-0B98-DA9A3959B6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49853"/>
                <a:stretch>
                  <a:fillRect/>
                </a:stretch>
              </p:blipFill>
              <p:spPr>
                <a:xfrm>
                  <a:off x="8206392" y="4049364"/>
                  <a:ext cx="2387581" cy="1224073"/>
                </a:xfrm>
                <a:prstGeom prst="rect">
                  <a:avLst/>
                </a:prstGeom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184448F8-3473-DD5C-FB9D-3C8288A58689}"/>
                    </a:ext>
                  </a:extLst>
                </p:cNvPr>
                <p:cNvGrpSpPr/>
                <p:nvPr/>
              </p:nvGrpSpPr>
              <p:grpSpPr>
                <a:xfrm>
                  <a:off x="6734003" y="1459966"/>
                  <a:ext cx="3914436" cy="2494198"/>
                  <a:chOff x="6826703" y="1459966"/>
                  <a:chExt cx="3914436" cy="2494198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2120A8D-C3AE-7D08-62FC-27E239B6A3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l="32595"/>
                  <a:stretch>
                    <a:fillRect/>
                  </a:stretch>
                </p:blipFill>
                <p:spPr>
                  <a:xfrm>
                    <a:off x="6826703" y="2730092"/>
                    <a:ext cx="2575273" cy="1224072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CE4AC589-9E3D-4B05-6A64-7D05613FE7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244627" y="1459966"/>
                    <a:ext cx="2496512" cy="1224072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4" name="Picture 23" descr="A blue and white logo&#10;&#10;AI-generated content may be incorrect.">
                <a:extLst>
                  <a:ext uri="{FF2B5EF4-FFF2-40B4-BE49-F238E27FC236}">
                    <a16:creationId xmlns:a16="http://schemas.microsoft.com/office/drawing/2014/main" id="{D7075197-EC57-D44D-D567-EBF0272AF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9965" t="3542" r="17730" b="16113"/>
              <a:stretch>
                <a:fillRect/>
              </a:stretch>
            </p:blipFill>
            <p:spPr>
              <a:xfrm>
                <a:off x="6829327" y="1299794"/>
                <a:ext cx="1245745" cy="1257209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980B0EF-4036-2EB6-B0A3-2606714D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7937"/>
            <a:stretch>
              <a:fillRect/>
            </a:stretch>
          </p:blipFill>
          <p:spPr>
            <a:xfrm>
              <a:off x="10362792" y="1686104"/>
              <a:ext cx="1224987" cy="122407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6DABD84-5DBD-7DEC-561E-B1FA91992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1554"/>
            <a:stretch>
              <a:fillRect/>
            </a:stretch>
          </p:blipFill>
          <p:spPr>
            <a:xfrm>
              <a:off x="9068794" y="3036370"/>
              <a:ext cx="2387581" cy="118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21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73B811-83DF-2AF7-E5A2-F10B33DD234D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>
                <a:solidFill>
                  <a:schemeClr val="bg1"/>
                </a:solidFill>
                <a:latin typeface="Aptos ExtraBold" panose="020B0004020202020204" pitchFamily="34" charset="0"/>
              </a:rPr>
              <a:t>HFMA Events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63B41E2-4BC0-2B6B-52CA-7027AAEEB94C}"/>
              </a:ext>
            </a:extLst>
          </p:cNvPr>
          <p:cNvSpPr txBox="1">
            <a:spLocks/>
          </p:cNvSpPr>
          <p:nvPr/>
        </p:nvSpPr>
        <p:spPr>
          <a:xfrm>
            <a:off x="309282" y="1109533"/>
            <a:ext cx="11450319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00A7E1"/>
                </a:solidFill>
              </a:rPr>
              <a:t>The biggest opportunities to learn and network in person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5C90D-6842-2D1C-4E67-1978FBFE2CF3}"/>
              </a:ext>
            </a:extLst>
          </p:cNvPr>
          <p:cNvSpPr txBox="1"/>
          <p:nvPr/>
        </p:nvSpPr>
        <p:spPr>
          <a:xfrm>
            <a:off x="817283" y="1879312"/>
            <a:ext cx="1043969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</a:rPr>
              <a:t>HFMA events bring healthcare finance professionals together to learn, share strategies, and build meaningful connections.</a:t>
            </a:r>
          </a:p>
          <a:p>
            <a:pPr algn="ctr"/>
            <a:endParaRPr lang="en-US" sz="2400">
              <a:latin typeface="Aptos" panose="020B0004020202020204" pitchFamily="34" charset="0"/>
            </a:endParaRPr>
          </a:p>
          <a:p>
            <a:pPr algn="ctr"/>
            <a:endParaRPr lang="en-US" sz="2400" b="1">
              <a:solidFill>
                <a:srgbClr val="00A7E1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3E0D6FC-A6D2-7A6A-445C-C3374716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5217495"/>
            <a:ext cx="749300" cy="749300"/>
          </a:xfrm>
          <a:prstGeom prst="rect">
            <a:avLst/>
          </a:prstGeom>
        </p:spPr>
      </p:pic>
      <p:pic>
        <p:nvPicPr>
          <p:cNvPr id="3" name="Picture 2" descr="A group of white text on a black background&#10;&#10;AI-generated content may be incorrect.">
            <a:extLst>
              <a:ext uri="{FF2B5EF4-FFF2-40B4-BE49-F238E27FC236}">
                <a16:creationId xmlns:a16="http://schemas.microsoft.com/office/drawing/2014/main" id="{DF4AEF56-AB5D-F023-ADCC-55144AB62E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19" t="34338" r="59371" b="37319"/>
          <a:stretch>
            <a:fillRect/>
          </a:stretch>
        </p:blipFill>
        <p:spPr>
          <a:xfrm>
            <a:off x="1834909" y="3230978"/>
            <a:ext cx="1783744" cy="1286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F6F4A-7EA2-FC57-62DC-41F9DE8E20FD}"/>
              </a:ext>
            </a:extLst>
          </p:cNvPr>
          <p:cNvSpPr txBox="1"/>
          <p:nvPr/>
        </p:nvSpPr>
        <p:spPr>
          <a:xfrm>
            <a:off x="1153583" y="5323416"/>
            <a:ext cx="80454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A7E1"/>
                </a:solidFill>
              </a:rPr>
              <a:t>See upcoming events and access member-only savings at registration.</a:t>
            </a:r>
            <a:endParaRPr lang="en-US"/>
          </a:p>
          <a:p>
            <a:r>
              <a:rPr lang="en-US" b="1" u="sng" err="1">
                <a:solidFill>
                  <a:schemeClr val="bg1"/>
                </a:solidFill>
              </a:rPr>
              <a:t>hfma.org</a:t>
            </a:r>
            <a:r>
              <a:rPr lang="en-US" b="1" u="sng">
                <a:solidFill>
                  <a:schemeClr val="bg1"/>
                </a:solidFill>
              </a:rPr>
              <a:t>/events</a:t>
            </a:r>
            <a:endParaRPr lang="en-US" u="sng">
              <a:solidFill>
                <a:schemeClr val="bg1"/>
              </a:solidFill>
            </a:endParaRP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C8E4F705-B90D-A702-C03C-F611BD887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102" y="2941204"/>
            <a:ext cx="2371725" cy="1647825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9290C18-F601-EF0D-CD07-FCCAF0B79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330" y="2945535"/>
            <a:ext cx="1838325" cy="1571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BB3804-336D-2498-83AC-B832CB1FC74A}"/>
              </a:ext>
            </a:extLst>
          </p:cNvPr>
          <p:cNvGrpSpPr/>
          <p:nvPr/>
        </p:nvGrpSpPr>
        <p:grpSpPr>
          <a:xfrm>
            <a:off x="4009349" y="2941204"/>
            <a:ext cx="3459229" cy="1926631"/>
            <a:chOff x="4185493" y="2037806"/>
            <a:chExt cx="3757749" cy="34485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DDCE79-644D-DEAC-FDBF-CBB9CD7D890E}"/>
                </a:ext>
              </a:extLst>
            </p:cNvPr>
            <p:cNvCxnSpPr/>
            <p:nvPr/>
          </p:nvCxnSpPr>
          <p:spPr>
            <a:xfrm>
              <a:off x="4185493" y="2037806"/>
              <a:ext cx="0" cy="3448595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D581FA-5655-401D-13AE-5B7238A83457}"/>
                </a:ext>
              </a:extLst>
            </p:cNvPr>
            <p:cNvCxnSpPr/>
            <p:nvPr/>
          </p:nvCxnSpPr>
          <p:spPr>
            <a:xfrm>
              <a:off x="7943242" y="2037806"/>
              <a:ext cx="0" cy="3448595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165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CD91B-A0D4-4339-91BF-1848BA4B5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4F7DDCA-2917-7FDE-1342-085A5DC25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05" y="4835476"/>
            <a:ext cx="1350324" cy="13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37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white text and blue and green lines&#10;&#10;AI-generated content may be incorrect.">
            <a:extLst>
              <a:ext uri="{FF2B5EF4-FFF2-40B4-BE49-F238E27FC236}">
                <a16:creationId xmlns:a16="http://schemas.microsoft.com/office/drawing/2014/main" id="{0A69DC93-87EE-465D-0030-57742343F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5B970AF-AA60-6F65-94A1-D1CF48DEF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782" y="5399117"/>
            <a:ext cx="1230435" cy="1230435"/>
          </a:xfrm>
          <a:prstGeom prst="rect">
            <a:avLst/>
          </a:prstGeom>
        </p:spPr>
      </p:pic>
      <p:pic>
        <p:nvPicPr>
          <p:cNvPr id="2" name="Picture 1" descr="A black business card with white text and blue and yellow text&#10;&#10;AI-generated content may be incorrect.">
            <a:extLst>
              <a:ext uri="{FF2B5EF4-FFF2-40B4-BE49-F238E27FC236}">
                <a16:creationId xmlns:a16="http://schemas.microsoft.com/office/drawing/2014/main" id="{D9D47244-D6CE-7A16-DDB3-666D598D3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0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35B2E8-0362-4535-9393-C0B97B126FB0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err="1">
                <a:solidFill>
                  <a:srgbClr val="002E6D"/>
                </a:solidFill>
                <a:latin typeface="Aptos ExtraBold" panose="020B0004020202020204" pitchFamily="34" charset="0"/>
              </a:rPr>
              <a:t>hfm</a:t>
            </a:r>
            <a:endParaRPr lang="en-US" b="1" i="1">
              <a:solidFill>
                <a:srgbClr val="002E6D"/>
              </a:solidFill>
              <a:latin typeface="Aptos ExtraBold" panose="020B00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A9440C-24A0-FD04-26F1-C468E19C72CE}"/>
              </a:ext>
            </a:extLst>
          </p:cNvPr>
          <p:cNvSpPr txBox="1">
            <a:spLocks/>
          </p:cNvSpPr>
          <p:nvPr/>
        </p:nvSpPr>
        <p:spPr>
          <a:xfrm>
            <a:off x="309282" y="1331309"/>
            <a:ext cx="5593155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Practical insights from healthcare finance leaders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11AB8F-0E26-7988-6B5C-08E03CEAFA7A}"/>
              </a:ext>
            </a:extLst>
          </p:cNvPr>
          <p:cNvSpPr txBox="1"/>
          <p:nvPr/>
        </p:nvSpPr>
        <p:spPr>
          <a:xfrm>
            <a:off x="309284" y="2272178"/>
            <a:ext cx="577076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400">
                <a:latin typeface="Aptos"/>
              </a:rPr>
              <a:t>Gain practical, proven insights with your subscription to </a:t>
            </a:r>
            <a:r>
              <a:rPr lang="en-US" sz="2400" i="1" err="1">
                <a:latin typeface="Aptos"/>
              </a:rPr>
              <a:t>hfm</a:t>
            </a:r>
            <a:r>
              <a:rPr lang="en-US" sz="2400">
                <a:latin typeface="Aptos"/>
              </a:rPr>
              <a:t>, HFMA’s member-only magazine–available in print, online, and through the </a:t>
            </a:r>
            <a:r>
              <a:rPr lang="en-US" sz="2400" i="1" err="1">
                <a:latin typeface="Aptos"/>
              </a:rPr>
              <a:t>hfm</a:t>
            </a:r>
            <a:r>
              <a:rPr lang="en-US" sz="2400">
                <a:latin typeface="Aptos"/>
              </a:rPr>
              <a:t> digital app.</a:t>
            </a:r>
          </a:p>
        </p:txBody>
      </p:sp>
      <p:pic>
        <p:nvPicPr>
          <p:cNvPr id="8" name="Picture 7" descr="Screen of a cell phone&#10;&#10;Description automatically generated">
            <a:extLst>
              <a:ext uri="{FF2B5EF4-FFF2-40B4-BE49-F238E27FC236}">
                <a16:creationId xmlns:a16="http://schemas.microsoft.com/office/drawing/2014/main" id="{5AE4C86F-82BE-EFF1-C50E-949F09F72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054" y="4183574"/>
            <a:ext cx="1884508" cy="1867531"/>
          </a:xfrm>
          <a:prstGeom prst="rect">
            <a:avLst/>
          </a:prstGeom>
        </p:spPr>
      </p:pic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7DD79E5-B620-FA42-BE3E-F44885150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2" y="5106921"/>
            <a:ext cx="803237" cy="80323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B35DE1-6ADD-BA46-E456-5F53C5C00074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1A5F8C-89DC-09D2-BD21-919DE6A30042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8AFACA-82D4-D550-A129-F7DC17C88395}"/>
              </a:ext>
            </a:extLst>
          </p:cNvPr>
          <p:cNvSpPr txBox="1"/>
          <p:nvPr/>
        </p:nvSpPr>
        <p:spPr>
          <a:xfrm>
            <a:off x="1335900" y="5125491"/>
            <a:ext cx="298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/>
              </a:rPr>
              <a:t>Access the latest issue</a:t>
            </a:r>
          </a:p>
          <a:p>
            <a:pPr algn="l"/>
            <a:r>
              <a:rPr lang="en-US" sz="1800" b="1" u="sng" err="1">
                <a:latin typeface="Aptos"/>
              </a:rPr>
              <a:t>hfma.org</a:t>
            </a:r>
            <a:r>
              <a:rPr lang="en-US" sz="1800" b="1" u="sng">
                <a:latin typeface="Aptos"/>
              </a:rPr>
              <a:t>/</a:t>
            </a:r>
            <a:r>
              <a:rPr lang="en-US" sz="1800" b="1" u="sng" err="1">
                <a:latin typeface="Aptos"/>
              </a:rPr>
              <a:t>hfm</a:t>
            </a:r>
            <a:endParaRPr lang="en-US" sz="1800" b="1" u="sng">
              <a:latin typeface="Aptos"/>
            </a:endParaRPr>
          </a:p>
        </p:txBody>
      </p:sp>
      <p:pic>
        <p:nvPicPr>
          <p:cNvPr id="7" name="Picture 6" descr="A collage of magazines with text and images&#10;&#10;AI-generated content may be incorrect.">
            <a:extLst>
              <a:ext uri="{FF2B5EF4-FFF2-40B4-BE49-F238E27FC236}">
                <a16:creationId xmlns:a16="http://schemas.microsoft.com/office/drawing/2014/main" id="{0E1EC12A-F786-D554-47F9-D549E6617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509" y="1294871"/>
            <a:ext cx="570865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9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E8913-BC34-C652-9E54-AC02559633A4}"/>
              </a:ext>
            </a:extLst>
          </p:cNvPr>
          <p:cNvSpPr txBox="1">
            <a:spLocks/>
          </p:cNvSpPr>
          <p:nvPr/>
        </p:nvSpPr>
        <p:spPr>
          <a:xfrm>
            <a:off x="333542" y="2836506"/>
            <a:ext cx="6307890" cy="147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en-US" sz="4800" b="1" i="1">
                <a:solidFill>
                  <a:srgbClr val="002E6D"/>
                </a:solidFill>
                <a:latin typeface="Aptos" panose="020B0004020202020204" pitchFamily="34" charset="0"/>
              </a:rPr>
              <a:t>Leading Healthcare</a:t>
            </a:r>
          </a:p>
          <a:p>
            <a:pPr>
              <a:lnSpc>
                <a:spcPts val="4400"/>
              </a:lnSpc>
            </a:pPr>
            <a:r>
              <a:rPr lang="en-US" sz="4800" b="1" i="1" spc="-100">
                <a:solidFill>
                  <a:srgbClr val="002E6D"/>
                </a:solidFill>
                <a:latin typeface="Aptos" panose="020B0004020202020204" pitchFamily="34" charset="0"/>
              </a:rPr>
              <a:t>Finance Forward</a:t>
            </a:r>
            <a:endParaRPr lang="en-US" sz="4800" b="1" i="1" spc="-100">
              <a:solidFill>
                <a:srgbClr val="002E6D"/>
              </a:solidFill>
              <a:latin typeface="+mn-l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06033C4-05D9-DA47-A0AD-CEF6C7F612B6}"/>
              </a:ext>
            </a:extLst>
          </p:cNvPr>
          <p:cNvSpPr txBox="1">
            <a:spLocks/>
          </p:cNvSpPr>
          <p:nvPr/>
        </p:nvSpPr>
        <p:spPr>
          <a:xfrm>
            <a:off x="381000" y="1033643"/>
            <a:ext cx="7400731" cy="6916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en-US" b="1" i="1" spc="-100">
                <a:solidFill>
                  <a:schemeClr val="bg1"/>
                </a:solidFill>
                <a:latin typeface="+mn-lt"/>
              </a:rPr>
              <a:t>About HFMA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B17AA-FCC3-1237-09CD-98F7F0DE72B7}"/>
              </a:ext>
            </a:extLst>
          </p:cNvPr>
          <p:cNvSpPr txBox="1">
            <a:spLocks/>
          </p:cNvSpPr>
          <p:nvPr/>
        </p:nvSpPr>
        <p:spPr>
          <a:xfrm>
            <a:off x="380999" y="2458994"/>
            <a:ext cx="5956301" cy="31456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3200"/>
              </a:lnSpc>
              <a:buFont typeface="+mj-lt"/>
              <a:buAutoNum type="arabicPeriod"/>
            </a:pPr>
            <a:endParaRPr lang="en-US" sz="3600" b="1" i="1">
              <a:solidFill>
                <a:srgbClr val="00A7E1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64BD018-6B6C-C7F4-2C74-EDFD6814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99" y="1864354"/>
            <a:ext cx="5124062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A7E1"/>
                </a:solidFill>
                <a:effectLst/>
                <a:latin typeface="Aptos" panose="020B0004020202020204" pitchFamily="34" charset="0"/>
              </a:rPr>
              <a:t>Leading Healthcare Finance Forward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ptos"/>
              </a:rPr>
              <a:t>HFMA supports more than </a:t>
            </a:r>
            <a:r>
              <a:rPr lang="en-US" altLang="en-US" sz="2400">
                <a:solidFill>
                  <a:schemeClr val="bg1"/>
                </a:solidFill>
                <a:latin typeface="Aptos"/>
              </a:rPr>
              <a:t>145,000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ptos"/>
              </a:rPr>
              <a:t> healthcare finance professionals with guidance, education, and tools to navigate a complex healthcare landscape. </a:t>
            </a:r>
            <a:endParaRPr lang="en-US" alt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pto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C1AF26E-07F3-9F0D-C5B4-4EE9B84B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42" y="4931740"/>
            <a:ext cx="785658" cy="785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7311A-10D6-9889-69CC-07A8AC8B0539}"/>
              </a:ext>
            </a:extLst>
          </p:cNvPr>
          <p:cNvSpPr txBox="1"/>
          <p:nvPr/>
        </p:nvSpPr>
        <p:spPr>
          <a:xfrm>
            <a:off x="1270747" y="5001403"/>
            <a:ext cx="3718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Learn more about HFMA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 err="1">
                <a:ln>
                  <a:noFill/>
                </a:ln>
                <a:solidFill>
                  <a:srgbClr val="F7EC13"/>
                </a:solidFill>
                <a:effectLst/>
                <a:latin typeface="Aptos" panose="020B0004020202020204" pitchFamily="34" charset="0"/>
              </a:rPr>
              <a:t>hfma.</a:t>
            </a:r>
            <a:r>
              <a:rPr lang="en-US" altLang="en-US" sz="1800" b="1" u="sng" err="1">
                <a:solidFill>
                  <a:srgbClr val="F7EC13"/>
                </a:solidFill>
                <a:latin typeface="Aptos" panose="020B0004020202020204" pitchFamily="34" charset="0"/>
              </a:rPr>
              <a:t>org</a:t>
            </a: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F7EC13"/>
                </a:solidFill>
                <a:effectLst/>
                <a:latin typeface="Aptos" panose="020B0004020202020204" pitchFamily="34" charset="0"/>
              </a:rPr>
              <a:t>/about</a:t>
            </a:r>
          </a:p>
        </p:txBody>
      </p:sp>
    </p:spTree>
    <p:extLst>
      <p:ext uri="{BB962C8B-B14F-4D97-AF65-F5344CB8AC3E}">
        <p14:creationId xmlns:p14="http://schemas.microsoft.com/office/powerpoint/2010/main" val="3219462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0F72C99D-B4B0-AB46-3A60-A42D643BFE2E}"/>
              </a:ext>
            </a:extLst>
          </p:cNvPr>
          <p:cNvSpPr txBox="1">
            <a:spLocks/>
          </p:cNvSpPr>
          <p:nvPr/>
        </p:nvSpPr>
        <p:spPr>
          <a:xfrm>
            <a:off x="309283" y="1392832"/>
            <a:ext cx="5543266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CFO-level intelligence at the speed leadership demands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BD461-1898-BA0A-2968-AB043D0D7F32}"/>
              </a:ext>
            </a:extLst>
          </p:cNvPr>
          <p:cNvSpPr txBox="1"/>
          <p:nvPr/>
        </p:nvSpPr>
        <p:spPr>
          <a:xfrm>
            <a:off x="309282" y="2276228"/>
            <a:ext cx="554326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ptos"/>
              </a:rPr>
              <a:t>HFMA’s weekly briefing delivering concise payment and reimbursement analysis, candid interviews, and a curated regulatory calendar.</a:t>
            </a: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190E4B4-EF75-6AFB-D807-A3A371779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4939062"/>
            <a:ext cx="795606" cy="795606"/>
          </a:xfrm>
          <a:prstGeom prst="rect">
            <a:avLst/>
          </a:prstGeom>
        </p:spPr>
      </p:pic>
      <p:pic>
        <p:nvPicPr>
          <p:cNvPr id="7" name="Picture 6" descr="A blue and black logo with a wifi symbol&#10;&#10;AI-generated content may be incorrect.">
            <a:extLst>
              <a:ext uri="{FF2B5EF4-FFF2-40B4-BE49-F238E27FC236}">
                <a16:creationId xmlns:a16="http://schemas.microsoft.com/office/drawing/2014/main" id="{4483C03E-C5A9-CFCD-C414-944FCFD35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2" y="185539"/>
            <a:ext cx="4439699" cy="84706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4C40DB3-4100-B092-C8B7-1B92D527FD62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084D9C5-417A-CDE8-4A3E-0426CAD0A720}"/>
              </a:ext>
            </a:extLst>
          </p:cNvPr>
          <p:cNvSpPr txBox="1"/>
          <p:nvPr/>
        </p:nvSpPr>
        <p:spPr>
          <a:xfrm>
            <a:off x="1219814" y="5013699"/>
            <a:ext cx="404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/>
              </a:rPr>
              <a:t>Learn more and opt-in.</a:t>
            </a:r>
          </a:p>
          <a:p>
            <a:pPr algn="l"/>
            <a:r>
              <a:rPr lang="en-US" sz="1800" b="1" u="sng" err="1">
                <a:latin typeface="Aptos"/>
              </a:rPr>
              <a:t>hfma.org</a:t>
            </a:r>
            <a:r>
              <a:rPr lang="en-US" sz="1800" b="1" u="sng">
                <a:latin typeface="Aptos"/>
              </a:rPr>
              <a:t>/ff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982E98-1205-91A6-0944-7FEE35B442E5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D5E54BF2-41F7-231D-4E80-82D78F953F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4777" b="28533"/>
          <a:stretch>
            <a:fillRect/>
          </a:stretch>
        </p:blipFill>
        <p:spPr>
          <a:xfrm>
            <a:off x="6748399" y="-494719"/>
            <a:ext cx="4933736" cy="735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3B5FC-9365-50F7-DC7D-77BB79D205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i="1">
                <a:latin typeface="Aptos" panose="020B0004020202020204" pitchFamily="34" charset="0"/>
              </a:rPr>
              <a:t>Rev Cycle Edge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5791FF-F087-2B7E-BEF9-C59607E148AE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B6BCCC7-382F-C18A-A492-D769A3A3EC89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961CB10-45A2-0950-ED21-3D4788DDE418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D4565C06-FB51-A3DF-AAC6-A9BECA27421D}"/>
              </a:ext>
            </a:extLst>
          </p:cNvPr>
          <p:cNvSpPr txBox="1">
            <a:spLocks/>
          </p:cNvSpPr>
          <p:nvPr/>
        </p:nvSpPr>
        <p:spPr>
          <a:xfrm>
            <a:off x="309284" y="1463494"/>
            <a:ext cx="5015751" cy="164769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Revenue cycle insights, delivered to your inbox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F8120-511A-224E-69E2-4DF386440EEB}"/>
              </a:ext>
            </a:extLst>
          </p:cNvPr>
          <p:cNvSpPr txBox="1"/>
          <p:nvPr/>
        </p:nvSpPr>
        <p:spPr>
          <a:xfrm>
            <a:off x="1209911" y="4889512"/>
            <a:ext cx="4002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(Log in required)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</a:t>
            </a:r>
            <a:r>
              <a:rPr lang="en-US" b="1" u="sng">
                <a:latin typeface="Aptos" panose="020B0004020202020204" pitchFamily="34" charset="0"/>
              </a:rPr>
              <a:t>preferences</a:t>
            </a:r>
            <a:endParaRPr lang="en-US" sz="1800" b="1" u="sng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D860C3-50FC-7B42-40DF-2221C4D3E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232"/>
          <a:stretch>
            <a:fillRect/>
          </a:stretch>
        </p:blipFill>
        <p:spPr>
          <a:xfrm>
            <a:off x="6694297" y="724839"/>
            <a:ext cx="4630787" cy="61331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CD6E3A-13D8-A294-CEEB-939964522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5" y="4889512"/>
            <a:ext cx="719568" cy="719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ACDB7-EE5D-ADBA-19C4-C57B0BA77CC1}"/>
              </a:ext>
            </a:extLst>
          </p:cNvPr>
          <p:cNvSpPr txBox="1"/>
          <p:nvPr/>
        </p:nvSpPr>
        <p:spPr>
          <a:xfrm>
            <a:off x="309282" y="2560830"/>
            <a:ext cx="55432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ptos"/>
              </a:rPr>
              <a:t>HFMA’s member-only e-news delivers exclusive insights on revenue cycle </a:t>
            </a:r>
            <a:r>
              <a:rPr lang="en-US" sz="2400">
                <a:latin typeface="Aptos"/>
              </a:rPr>
              <a:t>trends, strategies, and tools.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4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30C0D2-E486-71CB-7D62-F237039C8FE5}"/>
              </a:ext>
            </a:extLst>
          </p:cNvPr>
          <p:cNvSpPr txBox="1">
            <a:spLocks/>
          </p:cNvSpPr>
          <p:nvPr/>
        </p:nvSpPr>
        <p:spPr>
          <a:xfrm>
            <a:off x="309281" y="389965"/>
            <a:ext cx="9395151" cy="11476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Voices in Healthcare Finance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D08A1A8-37E3-3C46-2F89-1784109F0557}"/>
              </a:ext>
            </a:extLst>
          </p:cNvPr>
          <p:cNvSpPr txBox="1">
            <a:spLocks/>
          </p:cNvSpPr>
          <p:nvPr/>
        </p:nvSpPr>
        <p:spPr>
          <a:xfrm>
            <a:off x="264719" y="1365220"/>
            <a:ext cx="5457651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Award-winning stories from the front lines of healthcare finance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C2553-056A-2C7D-0092-A92B389933CC}"/>
              </a:ext>
            </a:extLst>
          </p:cNvPr>
          <p:cNvSpPr txBox="1"/>
          <p:nvPr/>
        </p:nvSpPr>
        <p:spPr>
          <a:xfrm>
            <a:off x="264720" y="2360398"/>
            <a:ext cx="5236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HFMA’s award-winning podcast featuring in-depth news and stories across the healthcare landscape with a clear focus on the role of finance.</a:t>
            </a:r>
          </a:p>
        </p:txBody>
      </p:sp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AC14042-9094-8C0C-5AEE-07668D7B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1" y="4864213"/>
            <a:ext cx="772758" cy="7727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0CC864-A258-FB33-CB38-593D71833003}"/>
              </a:ext>
            </a:extLst>
          </p:cNvPr>
          <p:cNvGrpSpPr/>
          <p:nvPr/>
        </p:nvGrpSpPr>
        <p:grpSpPr>
          <a:xfrm>
            <a:off x="6270910" y="1825922"/>
            <a:ext cx="6271448" cy="4249740"/>
            <a:chOff x="5826001" y="1717202"/>
            <a:chExt cx="6716357" cy="4551225"/>
          </a:xfrm>
        </p:grpSpPr>
        <p:pic>
          <p:nvPicPr>
            <p:cNvPr id="3" name="Picture 2" descr="A computer monitor with a screen showing a website&#10;&#10;AI-generated content may be incorrect.">
              <a:extLst>
                <a:ext uri="{FF2B5EF4-FFF2-40B4-BE49-F238E27FC236}">
                  <a16:creationId xmlns:a16="http://schemas.microsoft.com/office/drawing/2014/main" id="{48540BFE-C52C-B82A-55CA-DAB7E0999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26001" y="1717202"/>
              <a:ext cx="6716357" cy="42536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90F2B6-AF4E-F676-7F55-CB6681AC4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8337" y="4294144"/>
              <a:ext cx="2405036" cy="1974283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3BADEC-2C00-70F1-A5A8-26E456692D89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2C622D-6BC0-94EB-7A15-3D0633D4A156}"/>
              </a:ext>
            </a:extLst>
          </p:cNvPr>
          <p:cNvSpPr txBox="1"/>
          <p:nvPr/>
        </p:nvSpPr>
        <p:spPr>
          <a:xfrm>
            <a:off x="1187813" y="4913678"/>
            <a:ext cx="2337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Listen in</a:t>
            </a:r>
            <a:endParaRPr lang="en-US" sz="1800" b="1" i="1">
              <a:solidFill>
                <a:srgbClr val="00A7E1"/>
              </a:solidFill>
              <a:latin typeface="Aptos" panose="020B0004020202020204" pitchFamily="34" charset="0"/>
            </a:endParaRP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/podcast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AF791-6F8A-7AE9-3EC3-E2332BEDFAA1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51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C3376-0C7A-85AE-D6C1-7566299B9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EDEF75-F35B-5CFA-8A83-40EC3DEAC29F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C-Suite of the Future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6B23536-211D-5C26-87A2-26C063B5801F}"/>
              </a:ext>
            </a:extLst>
          </p:cNvPr>
          <p:cNvSpPr txBox="1">
            <a:spLocks/>
          </p:cNvSpPr>
          <p:nvPr/>
        </p:nvSpPr>
        <p:spPr>
          <a:xfrm>
            <a:off x="309282" y="1445576"/>
            <a:ext cx="6124513" cy="712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Insights for leading through transformation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CB44E-74BA-2675-F121-E1440CA4ABDC}"/>
              </a:ext>
            </a:extLst>
          </p:cNvPr>
          <p:cNvSpPr txBox="1"/>
          <p:nvPr/>
        </p:nvSpPr>
        <p:spPr>
          <a:xfrm>
            <a:off x="309284" y="2346659"/>
            <a:ext cx="5309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Exploring how unsustainable costs, rapid technological change, and AI are reshaping healthcare leadership.</a:t>
            </a:r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41448E7C-CE5A-908F-9F0E-F9EC9B803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2" y="4875505"/>
            <a:ext cx="769779" cy="769779"/>
          </a:xfrm>
          <a:prstGeom prst="rect">
            <a:avLst/>
          </a:prstGeom>
        </p:spPr>
      </p:pic>
      <p:pic>
        <p:nvPicPr>
          <p:cNvPr id="7" name="Picture 6" descr="A magazine cover with a person&#10;&#10;AI-generated content may be incorrect.">
            <a:extLst>
              <a:ext uri="{FF2B5EF4-FFF2-40B4-BE49-F238E27FC236}">
                <a16:creationId xmlns:a16="http://schemas.microsoft.com/office/drawing/2014/main" id="{A166D3D9-6038-C7CD-F781-3D0E15469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589" y="1683800"/>
            <a:ext cx="3292907" cy="440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C5D091-D795-236B-6A4B-060B1F29577E}"/>
              </a:ext>
            </a:extLst>
          </p:cNvPr>
          <p:cNvSpPr txBox="1"/>
          <p:nvPr/>
        </p:nvSpPr>
        <p:spPr>
          <a:xfrm>
            <a:off x="1273596" y="4939690"/>
            <a:ext cx="4448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Access the C-Suite of the Future report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</a:t>
            </a:r>
            <a:r>
              <a:rPr lang="en-US" sz="1800" b="1" u="sng" err="1">
                <a:latin typeface="Aptos" panose="020B0004020202020204" pitchFamily="34" charset="0"/>
              </a:rPr>
              <a:t>CSuiteFuture</a:t>
            </a:r>
            <a:endParaRPr lang="en-US" sz="1800" b="1" u="sng">
              <a:latin typeface="Aptos" panose="020B00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F1AB5A-EA7F-CB8E-F31D-DA922E742D68}"/>
              </a:ext>
            </a:extLst>
          </p:cNvPr>
          <p:cNvGrpSpPr/>
          <p:nvPr/>
        </p:nvGrpSpPr>
        <p:grpSpPr>
          <a:xfrm>
            <a:off x="309282" y="1212716"/>
            <a:ext cx="10877527" cy="4862946"/>
            <a:chOff x="309282" y="1212716"/>
            <a:chExt cx="10877527" cy="486294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4CD59B-A0C1-8F5F-4715-7B7F6D670A3D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B713BA1-8538-1762-9464-F81229ECA8C9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3243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90D63-DB6B-0552-5E70-49309D39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BC239E-4FA1-1EA6-BEED-74FBE9055C76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Data + Insights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6B93B7-69FF-1DB1-40E5-440104B85BC2}"/>
              </a:ext>
            </a:extLst>
          </p:cNvPr>
          <p:cNvSpPr txBox="1">
            <a:spLocks/>
          </p:cNvSpPr>
          <p:nvPr/>
        </p:nvSpPr>
        <p:spPr>
          <a:xfrm>
            <a:off x="309283" y="1409148"/>
            <a:ext cx="5604820" cy="1466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Transform performance with trusted healthcare analytics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B9FF4-27FF-DD21-1D16-C5AFCF72CA88}"/>
              </a:ext>
            </a:extLst>
          </p:cNvPr>
          <p:cNvSpPr txBox="1"/>
          <p:nvPr/>
        </p:nvSpPr>
        <p:spPr>
          <a:xfrm>
            <a:off x="309284" y="2376602"/>
            <a:ext cx="5532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Research, benchmarks, and analytics tools that help you measure performance, solve business challenges, and improve outcomes.</a:t>
            </a:r>
          </a:p>
        </p:txBody>
      </p:sp>
      <p:pic>
        <p:nvPicPr>
          <p:cNvPr id="3" name="Picture 2" descr="A close-up of a blue background&#10;&#10;AI-generated content may be incorrect.">
            <a:extLst>
              <a:ext uri="{FF2B5EF4-FFF2-40B4-BE49-F238E27FC236}">
                <a16:creationId xmlns:a16="http://schemas.microsoft.com/office/drawing/2014/main" id="{1BA53742-BC34-BF42-E756-B44C434B2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231" y="3039546"/>
            <a:ext cx="3215208" cy="2679340"/>
          </a:xfrm>
          <a:prstGeom prst="rect">
            <a:avLst/>
          </a:prstGeom>
        </p:spPr>
      </p:pic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9A586A3-9A8C-5F88-EEF6-D0FFA5C89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1" y="5095419"/>
            <a:ext cx="749301" cy="749301"/>
          </a:xfrm>
          <a:prstGeom prst="rect">
            <a:avLst/>
          </a:prstGeom>
        </p:spPr>
      </p:pic>
      <p:pic>
        <p:nvPicPr>
          <p:cNvPr id="8" name="Graphic 7" descr="Research with solid fill">
            <a:extLst>
              <a:ext uri="{FF2B5EF4-FFF2-40B4-BE49-F238E27FC236}">
                <a16:creationId xmlns:a16="http://schemas.microsoft.com/office/drawing/2014/main" id="{95C3C1BA-E995-55A7-2810-A03FBED04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5954" y="1614952"/>
            <a:ext cx="2126569" cy="2126569"/>
          </a:xfrm>
          <a:prstGeom prst="rect">
            <a:avLst/>
          </a:prstGeom>
        </p:spPr>
      </p:pic>
      <p:pic>
        <p:nvPicPr>
          <p:cNvPr id="10" name="Graphic 9" descr="Business Growth with solid fill">
            <a:extLst>
              <a:ext uri="{FF2B5EF4-FFF2-40B4-BE49-F238E27FC236}">
                <a16:creationId xmlns:a16="http://schemas.microsoft.com/office/drawing/2014/main" id="{5FFF0E6F-1D92-9948-D042-0F5B1B351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6168" y="1409148"/>
            <a:ext cx="2626667" cy="26266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688EE7-7784-5C59-4827-2D25E2BBF717}"/>
              </a:ext>
            </a:extLst>
          </p:cNvPr>
          <p:cNvGrpSpPr/>
          <p:nvPr/>
        </p:nvGrpSpPr>
        <p:grpSpPr>
          <a:xfrm>
            <a:off x="309282" y="1212716"/>
            <a:ext cx="10877527" cy="4862946"/>
            <a:chOff x="309282" y="1212716"/>
            <a:chExt cx="10877527" cy="486294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58F948-927A-53DE-2932-CB6C3DB66B8F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8508DC-44F2-FF77-2325-67A9180B9157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353446C-B725-8DCD-7897-270FC100D393}"/>
              </a:ext>
            </a:extLst>
          </p:cNvPr>
          <p:cNvSpPr txBox="1"/>
          <p:nvPr/>
        </p:nvSpPr>
        <p:spPr>
          <a:xfrm>
            <a:off x="1248285" y="5146903"/>
            <a:ext cx="2763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Dive into data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/data</a:t>
            </a:r>
          </a:p>
        </p:txBody>
      </p:sp>
    </p:spTree>
    <p:extLst>
      <p:ext uri="{BB962C8B-B14F-4D97-AF65-F5344CB8AC3E}">
        <p14:creationId xmlns:p14="http://schemas.microsoft.com/office/powerpoint/2010/main" val="1708427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27400-AC95-117E-9162-9BA6E4CB6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4A649B-EC77-3003-58DC-BCCF533DF2F3}"/>
              </a:ext>
            </a:extLst>
          </p:cNvPr>
          <p:cNvGrpSpPr/>
          <p:nvPr/>
        </p:nvGrpSpPr>
        <p:grpSpPr>
          <a:xfrm>
            <a:off x="309282" y="1212716"/>
            <a:ext cx="10877527" cy="4862946"/>
            <a:chOff x="309282" y="1212716"/>
            <a:chExt cx="10877527" cy="48629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762BA7D-E3A5-E9DD-3DD7-EC7188E03BFC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8B3393D-720A-62E0-8571-6C1ED6222804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07E17D5-CACD-2E60-99D6-46A38A8C8264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7374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MAP Initiative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0EA9793-DCAC-0CA4-D5F0-3478EF7A760C}"/>
              </a:ext>
            </a:extLst>
          </p:cNvPr>
          <p:cNvSpPr txBox="1">
            <a:spLocks/>
          </p:cNvSpPr>
          <p:nvPr/>
        </p:nvSpPr>
        <p:spPr>
          <a:xfrm>
            <a:off x="309283" y="1414326"/>
            <a:ext cx="5339345" cy="1092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A complete strategy to measure, improve, and perform in revenue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31C1E-5170-2B3E-E246-CB1530B449CC}"/>
              </a:ext>
            </a:extLst>
          </p:cNvPr>
          <p:cNvSpPr txBox="1"/>
          <p:nvPr/>
        </p:nvSpPr>
        <p:spPr>
          <a:xfrm>
            <a:off x="309283" y="2774940"/>
            <a:ext cx="5515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Gives hospitals and healthcare providers a comprehensive revenue cycle strategy to </a:t>
            </a:r>
            <a:r>
              <a:rPr lang="en-US" sz="2400" b="1">
                <a:solidFill>
                  <a:srgbClr val="64BD45"/>
                </a:solidFill>
                <a:latin typeface="Aptos" panose="020B0004020202020204" pitchFamily="34" charset="0"/>
              </a:rPr>
              <a:t>M</a:t>
            </a:r>
            <a:r>
              <a:rPr lang="en-US" sz="2400">
                <a:latin typeface="Aptos" panose="020B0004020202020204" pitchFamily="34" charset="0"/>
              </a:rPr>
              <a:t>easure</a:t>
            </a:r>
            <a:r>
              <a:rPr lang="en-US" sz="2400">
                <a:solidFill>
                  <a:srgbClr val="64BD45"/>
                </a:solidFill>
                <a:latin typeface="Aptos" panose="020B0004020202020204" pitchFamily="34" charset="0"/>
              </a:rPr>
              <a:t> </a:t>
            </a:r>
            <a:r>
              <a:rPr lang="en-US" sz="2400">
                <a:latin typeface="Aptos" panose="020B0004020202020204" pitchFamily="34" charset="0"/>
              </a:rPr>
              <a:t>performance, </a:t>
            </a:r>
            <a:r>
              <a:rPr lang="en-US" sz="2400" b="1">
                <a:solidFill>
                  <a:srgbClr val="64BD45"/>
                </a:solidFill>
                <a:latin typeface="Aptos" panose="020B0004020202020204" pitchFamily="34" charset="0"/>
              </a:rPr>
              <a:t>A</a:t>
            </a:r>
            <a:r>
              <a:rPr lang="en-US" sz="2400">
                <a:latin typeface="Aptos" panose="020B0004020202020204" pitchFamily="34" charset="0"/>
              </a:rPr>
              <a:t>pply</a:t>
            </a:r>
            <a:r>
              <a:rPr lang="en-US" sz="2400">
                <a:solidFill>
                  <a:srgbClr val="64BD45"/>
                </a:solidFill>
                <a:latin typeface="Aptos" panose="020B0004020202020204" pitchFamily="34" charset="0"/>
              </a:rPr>
              <a:t> </a:t>
            </a:r>
            <a:r>
              <a:rPr lang="en-US" sz="2400">
                <a:latin typeface="Aptos" panose="020B0004020202020204" pitchFamily="34" charset="0"/>
              </a:rPr>
              <a:t>evidence-based improvements, and</a:t>
            </a:r>
            <a:r>
              <a:rPr lang="en-US" sz="2400">
                <a:solidFill>
                  <a:srgbClr val="64BD45"/>
                </a:solidFill>
                <a:latin typeface="Aptos" panose="020B0004020202020204" pitchFamily="34" charset="0"/>
              </a:rPr>
              <a:t> </a:t>
            </a:r>
            <a:r>
              <a:rPr lang="en-US" sz="2400" b="1">
                <a:solidFill>
                  <a:srgbClr val="64BD45"/>
                </a:solidFill>
                <a:latin typeface="Aptos" panose="020B0004020202020204" pitchFamily="34" charset="0"/>
              </a:rPr>
              <a:t>P</a:t>
            </a:r>
            <a:r>
              <a:rPr lang="en-US" sz="2400">
                <a:latin typeface="Aptos" panose="020B0004020202020204" pitchFamily="34" charset="0"/>
              </a:rPr>
              <a:t>erform</a:t>
            </a:r>
            <a:r>
              <a:rPr lang="en-US" sz="2400">
                <a:solidFill>
                  <a:srgbClr val="64BD45"/>
                </a:solidFill>
                <a:latin typeface="Aptos" panose="020B0004020202020204" pitchFamily="34" charset="0"/>
              </a:rPr>
              <a:t> </a:t>
            </a:r>
            <a:r>
              <a:rPr lang="en-US" sz="2400">
                <a:latin typeface="Aptos" panose="020B0004020202020204" pitchFamily="34" charset="0"/>
              </a:rPr>
              <a:t>at the highest standards.</a:t>
            </a:r>
          </a:p>
        </p:txBody>
      </p:sp>
      <p:pic>
        <p:nvPicPr>
          <p:cNvPr id="11" name="Picture 10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134FCA0-FF95-D3D3-5905-AA2B79933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5156027"/>
            <a:ext cx="727046" cy="727046"/>
          </a:xfrm>
          <a:prstGeom prst="rect">
            <a:avLst/>
          </a:prstGeom>
        </p:spPr>
      </p:pic>
      <p:pic>
        <p:nvPicPr>
          <p:cNvPr id="3" name="Picture 2" descr="A computer monitor with a website on it&#10;&#10;AI-generated content may be incorrect.">
            <a:extLst>
              <a:ext uri="{FF2B5EF4-FFF2-40B4-BE49-F238E27FC236}">
                <a16:creationId xmlns:a16="http://schemas.microsoft.com/office/drawing/2014/main" id="{009D3C67-3C85-3D7A-5E0E-788832789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987" y="1960776"/>
            <a:ext cx="6696139" cy="424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31643-D6FA-8AF6-04B2-B14258C8737D}"/>
              </a:ext>
            </a:extLst>
          </p:cNvPr>
          <p:cNvSpPr txBox="1"/>
          <p:nvPr/>
        </p:nvSpPr>
        <p:spPr>
          <a:xfrm>
            <a:off x="1146687" y="5196384"/>
            <a:ext cx="4044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Learn more about the MAP Initiative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/map</a:t>
            </a:r>
          </a:p>
        </p:txBody>
      </p:sp>
    </p:spTree>
    <p:extLst>
      <p:ext uri="{BB962C8B-B14F-4D97-AF65-F5344CB8AC3E}">
        <p14:creationId xmlns:p14="http://schemas.microsoft.com/office/powerpoint/2010/main" val="294217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F555-C609-8C09-E7B9-92A510D5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726E9-785B-655B-8E75-50EC4C07F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417" y="455338"/>
            <a:ext cx="11385357" cy="923925"/>
          </a:xfrm>
        </p:spPr>
        <p:txBody>
          <a:bodyPr/>
          <a:lstStyle/>
          <a:p>
            <a:r>
              <a:rPr lang="en-US" b="1" i="1">
                <a:latin typeface="Aptos" panose="020B0004020202020204" pitchFamily="34" charset="0"/>
              </a:rPr>
              <a:t>MAP App, powered by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24BA7E-D0A5-3B4F-FCD1-43D2DEFDD891}"/>
              </a:ext>
            </a:extLst>
          </p:cNvPr>
          <p:cNvSpPr txBox="1">
            <a:spLocks/>
          </p:cNvSpPr>
          <p:nvPr/>
        </p:nvSpPr>
        <p:spPr>
          <a:xfrm>
            <a:off x="309284" y="1463494"/>
            <a:ext cx="5717580" cy="18707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Optimize Every Step of Your Revenue Cycle</a:t>
            </a:r>
            <a:endParaRPr lang="en-US"/>
          </a:p>
          <a:p>
            <a:pPr marL="0" indent="0">
              <a:buNone/>
            </a:pPr>
            <a:endParaRPr lang="en-US" b="1">
              <a:solidFill>
                <a:srgbClr val="00A7E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AE891-6A9D-4800-C5F9-A8FA226199F6}"/>
              </a:ext>
            </a:extLst>
          </p:cNvPr>
          <p:cNvSpPr txBox="1"/>
          <p:nvPr/>
        </p:nvSpPr>
        <p:spPr>
          <a:xfrm>
            <a:off x="1209911" y="4922965"/>
            <a:ext cx="4002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</a:t>
            </a:r>
            <a:r>
              <a:rPr lang="en-US" sz="1800" b="1" u="sng" err="1">
                <a:latin typeface="Aptos" panose="020B0004020202020204" pitchFamily="34" charset="0"/>
              </a:rPr>
              <a:t>mapapp</a:t>
            </a:r>
            <a:endParaRPr lang="en-US" sz="1800" b="1" u="sng"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9FFEE0-6091-18B5-373E-83356607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674"/>
            <a:ext cx="3551982" cy="9239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94E7A7-2900-FE88-32BA-BDCB45851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45" y="1848534"/>
            <a:ext cx="6674414" cy="422712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B26B0-BCEC-6B43-47A3-E3F606829B39}"/>
              </a:ext>
            </a:extLst>
          </p:cNvPr>
          <p:cNvCxnSpPr>
            <a:cxnSpLocks/>
          </p:cNvCxnSpPr>
          <p:nvPr/>
        </p:nvCxnSpPr>
        <p:spPr>
          <a:xfrm>
            <a:off x="61651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69531E-93F3-1CEB-7804-730F30581AF1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A587B-D2FC-A861-3E34-4FDA3B27A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17" y="4751691"/>
            <a:ext cx="727046" cy="727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1BC3F-A615-39DD-8C6A-7AD3C8F58854}"/>
              </a:ext>
            </a:extLst>
          </p:cNvPr>
          <p:cNvSpPr txBox="1"/>
          <p:nvPr/>
        </p:nvSpPr>
        <p:spPr>
          <a:xfrm>
            <a:off x="309283" y="2762025"/>
            <a:ext cx="551595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Aptos"/>
              </a:rPr>
              <a:t>MAP App empowers your team with data, benchmarks, and guidance designed to elevate revenue cycle outcomes.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48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E2BB0-ACDC-3467-75EB-49C0B578B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FED4DE-34EC-2172-5835-6DF956DBD8A2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F2CB17-42B7-6AEE-C55A-A080FC17ECD6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91D7D8-057E-2766-F8D9-DAB58A5804A1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D2E31081-83F5-119E-729B-B9F4EA0FE179}"/>
              </a:ext>
            </a:extLst>
          </p:cNvPr>
          <p:cNvSpPr txBox="1">
            <a:spLocks/>
          </p:cNvSpPr>
          <p:nvPr/>
        </p:nvSpPr>
        <p:spPr>
          <a:xfrm>
            <a:off x="309282" y="389966"/>
            <a:ext cx="11463617" cy="747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Salary + Compensation Data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A7D4432-D613-93F5-1C9F-D704E4CA29E4}"/>
              </a:ext>
            </a:extLst>
          </p:cNvPr>
          <p:cNvSpPr txBox="1">
            <a:spLocks/>
          </p:cNvSpPr>
          <p:nvPr/>
        </p:nvSpPr>
        <p:spPr>
          <a:xfrm>
            <a:off x="309284" y="1463494"/>
            <a:ext cx="5973530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See how your compensation compares across healthcare finance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9D6E6-4FFB-DF64-07A8-039FED8E633D}"/>
              </a:ext>
            </a:extLst>
          </p:cNvPr>
          <p:cNvSpPr txBox="1"/>
          <p:nvPr/>
        </p:nvSpPr>
        <p:spPr>
          <a:xfrm>
            <a:off x="309283" y="2789967"/>
            <a:ext cx="5486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Analyze salary ranges across healthcare finance roles and see how your compensation compares to peers.</a:t>
            </a:r>
          </a:p>
        </p:txBody>
      </p:sp>
      <p:pic>
        <p:nvPicPr>
          <p:cNvPr id="7" name="Picture 6" descr="A blue and yellow rectangle with white text&#10;&#10;AI-generated content may be incorrect.">
            <a:extLst>
              <a:ext uri="{FF2B5EF4-FFF2-40B4-BE49-F238E27FC236}">
                <a16:creationId xmlns:a16="http://schemas.microsoft.com/office/drawing/2014/main" id="{DA445197-3D31-DDC8-0383-D16B8FFF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416" y="2237277"/>
            <a:ext cx="4069080" cy="3404463"/>
          </a:xfrm>
          <a:prstGeom prst="rect">
            <a:avLst/>
          </a:prstGeom>
        </p:spPr>
      </p:pic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793884A-BD0B-6A14-0068-3280F999C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54" y="4838146"/>
            <a:ext cx="719568" cy="719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C57F27-77EF-6E4B-9B93-F028B46F6773}"/>
              </a:ext>
            </a:extLst>
          </p:cNvPr>
          <p:cNvSpPr txBox="1"/>
          <p:nvPr/>
        </p:nvSpPr>
        <p:spPr>
          <a:xfrm>
            <a:off x="1209911" y="4889512"/>
            <a:ext cx="4002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Access compensation benchmarks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/salary</a:t>
            </a:r>
          </a:p>
        </p:txBody>
      </p:sp>
    </p:spTree>
    <p:extLst>
      <p:ext uri="{BB962C8B-B14F-4D97-AF65-F5344CB8AC3E}">
        <p14:creationId xmlns:p14="http://schemas.microsoft.com/office/powerpoint/2010/main" val="4153155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6E246-646B-B463-1393-3C38E683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B7FB5E-2BD5-771B-5858-CD40D8A9A99D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4890F06-1A89-9F28-893D-236FDA0163A5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83ACB1-757B-77A1-9EF0-328DA10DE3EE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B0BDB94C-3115-2FAC-95F8-94806522A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777" y="2238459"/>
            <a:ext cx="4361550" cy="36346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AA8E46-79D2-8250-3FA1-0EDB7EEFAF92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Peer Review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E3F192-3D1D-D80C-8773-5874E56213A6}"/>
              </a:ext>
            </a:extLst>
          </p:cNvPr>
          <p:cNvSpPr txBox="1">
            <a:spLocks/>
          </p:cNvSpPr>
          <p:nvPr/>
        </p:nvSpPr>
        <p:spPr>
          <a:xfrm>
            <a:off x="309283" y="1395397"/>
            <a:ext cx="5324595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See what solutions healthcare finance leaders trust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77819-D009-1ADD-57E2-B4C750A6AC6F}"/>
              </a:ext>
            </a:extLst>
          </p:cNvPr>
          <p:cNvSpPr txBox="1"/>
          <p:nvPr/>
        </p:nvSpPr>
        <p:spPr>
          <a:xfrm>
            <a:off x="309283" y="2538131"/>
            <a:ext cx="5486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Products and services on THE SHORT LIST have earned the “Peer Reviewed by HFMA” designation based on user evaluation of quality, support, service, and value.</a:t>
            </a:r>
          </a:p>
        </p:txBody>
      </p:sp>
      <p:pic>
        <p:nvPicPr>
          <p:cNvPr id="15" name="Picture 1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3B3DA12-3647-F68D-48F2-40792EF7C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51" y="5109602"/>
            <a:ext cx="727046" cy="727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87BF0-7826-420D-7650-D24482DC9621}"/>
              </a:ext>
            </a:extLst>
          </p:cNvPr>
          <p:cNvSpPr txBox="1"/>
          <p:nvPr/>
        </p:nvSpPr>
        <p:spPr>
          <a:xfrm>
            <a:off x="1230532" y="5139437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Start your product or service search here.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</a:t>
            </a:r>
            <a:r>
              <a:rPr lang="en-US" sz="1800" b="1" u="sng" err="1">
                <a:latin typeface="Aptos" panose="020B0004020202020204" pitchFamily="34" charset="0"/>
              </a:rPr>
              <a:t>peerreview</a:t>
            </a:r>
            <a:endParaRPr lang="en-US" sz="1800" b="1" u="sng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43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234E9-F326-5E56-A40B-C422DC91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0A1AB4-E061-6B7C-1B30-955F3507D9C9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3994334-CE84-5F7D-DAFD-94F812906892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1AC739-B66E-81F1-F791-55AABB6A7D11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4AB87DE0-009B-54D5-D39B-FB7F1322F9F9}"/>
              </a:ext>
            </a:extLst>
          </p:cNvPr>
          <p:cNvSpPr txBox="1">
            <a:spLocks/>
          </p:cNvSpPr>
          <p:nvPr/>
        </p:nvSpPr>
        <p:spPr>
          <a:xfrm>
            <a:off x="309282" y="1460145"/>
            <a:ext cx="5204826" cy="1092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A personalized approach to modernization.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8A30E2-3B63-3E46-EF05-E2DD311E5122}"/>
              </a:ext>
            </a:extLst>
          </p:cNvPr>
          <p:cNvSpPr txBox="1"/>
          <p:nvPr/>
        </p:nvSpPr>
        <p:spPr>
          <a:xfrm>
            <a:off x="309282" y="2553045"/>
            <a:ext cx="571757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2E6D"/>
                </a:solidFill>
                <a:latin typeface="Aptos"/>
              </a:rPr>
              <a:t>A company-agnostic benchmarking assessment to help revenue cycle leaders prioritize and plan for technology modernization.</a:t>
            </a:r>
            <a:endParaRPr lang="en-US">
              <a:solidFill>
                <a:srgbClr val="002E6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E577B5-F8BA-003C-BF5D-9261140BED8C}"/>
              </a:ext>
            </a:extLst>
          </p:cNvPr>
          <p:cNvSpPr txBox="1"/>
          <p:nvPr/>
        </p:nvSpPr>
        <p:spPr>
          <a:xfrm>
            <a:off x="1230532" y="5139437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>
                <a:solidFill>
                  <a:srgbClr val="00A7E1"/>
                </a:solidFill>
                <a:latin typeface="Aptos" panose="020B0004020202020204" pitchFamily="34" charset="0"/>
              </a:rPr>
              <a:t>Start Your Assessment</a:t>
            </a:r>
          </a:p>
          <a:p>
            <a:pPr algn="l"/>
            <a:r>
              <a:rPr lang="en-US" sz="1800" b="1" u="sng" err="1">
                <a:solidFill>
                  <a:srgbClr val="002E6D"/>
                </a:solidFill>
                <a:latin typeface="Aptos" panose="020B0004020202020204" pitchFamily="34" charset="0"/>
              </a:rPr>
              <a:t>hfma.org</a:t>
            </a:r>
            <a:r>
              <a:rPr lang="en-US" sz="1800" b="1" u="sng">
                <a:solidFill>
                  <a:srgbClr val="002E6D"/>
                </a:solidFill>
                <a:latin typeface="Aptos" panose="020B0004020202020204" pitchFamily="34" charset="0"/>
              </a:rPr>
              <a:t>/</a:t>
            </a:r>
            <a:r>
              <a:rPr lang="en-US" b="1" u="sng" err="1">
                <a:solidFill>
                  <a:srgbClr val="002E6D"/>
                </a:solidFill>
                <a:latin typeface="Aptos" panose="020B0004020202020204" pitchFamily="34" charset="0"/>
              </a:rPr>
              <a:t>rcmtam</a:t>
            </a:r>
            <a:endParaRPr lang="en-US" sz="1800" b="1" u="sng">
              <a:solidFill>
                <a:srgbClr val="002E6D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403B47F-09BC-9CDD-DD03-CEE614BC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45" y="1794037"/>
            <a:ext cx="6756693" cy="428519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88AFC93-0955-470D-C949-FC6064BE7690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RCM Technology Adoption Model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D39E271-329F-3598-2C63-97BFAF571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08" y="5097173"/>
            <a:ext cx="712055" cy="71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8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99CE16-5AD9-85E4-ED54-AFB613CA9CDB}"/>
              </a:ext>
            </a:extLst>
          </p:cNvPr>
          <p:cNvSpPr txBox="1">
            <a:spLocks/>
          </p:cNvSpPr>
          <p:nvPr/>
        </p:nvSpPr>
        <p:spPr>
          <a:xfrm>
            <a:off x="381000" y="1033642"/>
            <a:ext cx="11430000" cy="12245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400"/>
              </a:lnSpc>
            </a:pPr>
            <a:r>
              <a:rPr lang="en-US" sz="4800" b="1" i="1" spc="-100">
                <a:solidFill>
                  <a:schemeClr val="bg1"/>
                </a:solidFill>
                <a:latin typeface="+mn-lt"/>
              </a:rPr>
              <a:t>#YOUBELONGHERE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22A25-051B-3752-0221-F392767376F2}"/>
              </a:ext>
            </a:extLst>
          </p:cNvPr>
          <p:cNvSpPr txBox="1"/>
          <p:nvPr/>
        </p:nvSpPr>
        <p:spPr>
          <a:xfrm>
            <a:off x="4975410" y="5006358"/>
            <a:ext cx="4531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Learn more about HFMA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 err="1">
                <a:ln>
                  <a:noFill/>
                </a:ln>
                <a:effectLst/>
                <a:latin typeface="Aptos" panose="020B0004020202020204" pitchFamily="34" charset="0"/>
              </a:rPr>
              <a:t>hfma.</a:t>
            </a:r>
            <a:r>
              <a:rPr lang="en-US" altLang="en-US" sz="2400" b="1" u="sng" err="1">
                <a:latin typeface="Aptos" panose="020B0004020202020204" pitchFamily="34" charset="0"/>
              </a:rPr>
              <a:t>org</a:t>
            </a:r>
            <a:r>
              <a:rPr kumimoji="0" lang="en-US" altLang="en-US" sz="2400" b="1" i="0" u="sng" strike="noStrike" cap="none" normalizeH="0" baseline="0">
                <a:ln>
                  <a:noFill/>
                </a:ln>
                <a:effectLst/>
                <a:latin typeface="Aptos" panose="020B0004020202020204" pitchFamily="34" charset="0"/>
              </a:rPr>
              <a:t>/about</a:t>
            </a:r>
          </a:p>
        </p:txBody>
      </p:sp>
      <p:pic>
        <p:nvPicPr>
          <p:cNvPr id="8" name="Picture 7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195B467-468D-FCEE-CECB-6A7963E2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22" y="5006358"/>
            <a:ext cx="891590" cy="891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CA41A-FEA0-1DCF-DBA1-3B0198A7337A}"/>
              </a:ext>
            </a:extLst>
          </p:cNvPr>
          <p:cNvSpPr txBox="1"/>
          <p:nvPr/>
        </p:nvSpPr>
        <p:spPr>
          <a:xfrm>
            <a:off x="6617093" y="3270095"/>
            <a:ext cx="5193907" cy="7243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Reform the global health ecosystem through the power of information and technology.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DAF46-9748-76B2-8BAD-FCB1C90FDDB4}"/>
              </a:ext>
            </a:extLst>
          </p:cNvPr>
          <p:cNvSpPr txBox="1"/>
          <p:nvPr/>
        </p:nvSpPr>
        <p:spPr>
          <a:xfrm>
            <a:off x="6564086" y="2439098"/>
            <a:ext cx="270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002E6D"/>
                </a:solidFill>
                <a:latin typeface="Aptos ExtraBold" panose="020B0004020202020204" pitchFamily="34" charset="0"/>
              </a:rPr>
              <a:t>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ED6F9-597E-B13E-C37E-5C3B0338BBA4}"/>
              </a:ext>
            </a:extLst>
          </p:cNvPr>
          <p:cNvSpPr txBox="1"/>
          <p:nvPr/>
        </p:nvSpPr>
        <p:spPr>
          <a:xfrm>
            <a:off x="966512" y="3270095"/>
            <a:ext cx="4661396" cy="7243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460"/>
              </a:lnSpc>
            </a:pPr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To realize the full health potential of every human, everywhere.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5B86F-87C5-349C-F358-4F3C43A89228}"/>
              </a:ext>
            </a:extLst>
          </p:cNvPr>
          <p:cNvSpPr txBox="1"/>
          <p:nvPr/>
        </p:nvSpPr>
        <p:spPr>
          <a:xfrm>
            <a:off x="849086" y="2439098"/>
            <a:ext cx="270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002E6D"/>
                </a:solidFill>
                <a:latin typeface="Aptos ExtraBold" panose="020B0004020202020204" pitchFamily="34" charset="0"/>
              </a:rPr>
              <a:t>Vision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2B8882-81BB-9C85-9A8D-11A540059FE8}"/>
              </a:ext>
            </a:extLst>
          </p:cNvPr>
          <p:cNvCxnSpPr>
            <a:cxnSpLocks/>
          </p:cNvCxnSpPr>
          <p:nvPr/>
        </p:nvCxnSpPr>
        <p:spPr>
          <a:xfrm>
            <a:off x="6096000" y="2129245"/>
            <a:ext cx="0" cy="255033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875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C866C-F377-5F47-3430-868C80681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5F44D0C-91D6-EC1E-B36D-5D2D13CCB79D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2F12C95-FBCF-1C06-7ADB-4D558A82806D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0F0AF5-3395-1FBC-A563-32004067E17C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B81B787-4937-BDD8-DE3B-413E63F6FB2F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Turquoise Health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0B64C38-7A2C-70B4-EA5A-AFC05956A7E8}"/>
              </a:ext>
            </a:extLst>
          </p:cNvPr>
          <p:cNvSpPr txBox="1">
            <a:spLocks/>
          </p:cNvSpPr>
          <p:nvPr/>
        </p:nvSpPr>
        <p:spPr>
          <a:xfrm>
            <a:off x="309284" y="1396821"/>
            <a:ext cx="5604820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Price transparency and contract intelligence for stronger negotiations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D44D7-6EB9-6D38-ECB7-2F9C87ADFF8B}"/>
              </a:ext>
            </a:extLst>
          </p:cNvPr>
          <p:cNvSpPr txBox="1"/>
          <p:nvPr/>
        </p:nvSpPr>
        <p:spPr>
          <a:xfrm>
            <a:off x="309283" y="2692003"/>
            <a:ext cx="5486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Benchmark your prices against industry peers, uncover revenue opportunities, and stay compliant with Turquoise Health’s pricing and contract intelligence platform.</a:t>
            </a:r>
          </a:p>
        </p:txBody>
      </p:sp>
      <p:pic>
        <p:nvPicPr>
          <p:cNvPr id="8" name="Picture 7" descr="A white and blue banner with black text&#10;&#10;AI-generated content may be incorrect.">
            <a:extLst>
              <a:ext uri="{FF2B5EF4-FFF2-40B4-BE49-F238E27FC236}">
                <a16:creationId xmlns:a16="http://schemas.microsoft.com/office/drawing/2014/main" id="{A4232E07-609E-C6CE-26D9-F3758254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52" y="2244551"/>
            <a:ext cx="4069080" cy="3390901"/>
          </a:xfrm>
          <a:prstGeom prst="rect">
            <a:avLst/>
          </a:prstGeom>
        </p:spPr>
      </p:pic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C4A093D7-468A-A060-BF2A-3BB008A73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8" y="5116041"/>
            <a:ext cx="727046" cy="727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BD81AE-2252-6DA3-F265-C0D3F519F912}"/>
              </a:ext>
            </a:extLst>
          </p:cNvPr>
          <p:cNvSpPr txBox="1"/>
          <p:nvPr/>
        </p:nvSpPr>
        <p:spPr>
          <a:xfrm>
            <a:off x="1241655" y="5156398"/>
            <a:ext cx="3610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Unlock price transparency data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/turquoise</a:t>
            </a:r>
          </a:p>
        </p:txBody>
      </p:sp>
    </p:spTree>
    <p:extLst>
      <p:ext uri="{BB962C8B-B14F-4D97-AF65-F5344CB8AC3E}">
        <p14:creationId xmlns:p14="http://schemas.microsoft.com/office/powerpoint/2010/main" val="3567803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66AB1-DC9B-083D-BEA9-B036D2BF8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0931EA-D48B-882C-1B46-B0FEF52D2F83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A0FF6-2180-DB4D-1CE8-11661908EB71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0A3753-E0CC-3B69-FBD7-855A727C1CD8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F8099ED-B96B-0BAC-399D-5211C7DCBC2A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Starset Analytics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E66E032-58C6-F17D-C827-9D3955255CB7}"/>
              </a:ext>
            </a:extLst>
          </p:cNvPr>
          <p:cNvSpPr txBox="1">
            <a:spLocks/>
          </p:cNvSpPr>
          <p:nvPr/>
        </p:nvSpPr>
        <p:spPr>
          <a:xfrm>
            <a:off x="309284" y="1348979"/>
            <a:ext cx="5516330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Strategic pricing intelligence from transparency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1B734-3656-51A6-9650-FD9AE2ADD4B9}"/>
              </a:ext>
            </a:extLst>
          </p:cNvPr>
          <p:cNvSpPr txBox="1"/>
          <p:nvPr/>
        </p:nvSpPr>
        <p:spPr>
          <a:xfrm>
            <a:off x="309283" y="2335450"/>
            <a:ext cx="5717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Turns messy price-transparency files into clean, defensible rate insights by market, code, and care setting–so you can protect premium rates, fix outliers, and negotiate with evidence.</a:t>
            </a:r>
          </a:p>
        </p:txBody>
      </p:sp>
      <p:pic>
        <p:nvPicPr>
          <p:cNvPr id="6" name="Picture 5" descr="A black background with text and a black rectangle&#10;&#10;AI-generated content may be incorrect.">
            <a:extLst>
              <a:ext uri="{FF2B5EF4-FFF2-40B4-BE49-F238E27FC236}">
                <a16:creationId xmlns:a16="http://schemas.microsoft.com/office/drawing/2014/main" id="{90F35CAD-9109-FF60-6D27-02D760E47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65" y="2282853"/>
            <a:ext cx="4069080" cy="3390900"/>
          </a:xfrm>
          <a:prstGeom prst="rect">
            <a:avLst/>
          </a:prstGeom>
        </p:spPr>
      </p:pic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525E289-BE0A-3411-5D37-E44CB6E35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2" y="4898278"/>
            <a:ext cx="775475" cy="775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4F504-6143-FE09-1B1F-3E8EF93A0876}"/>
              </a:ext>
            </a:extLst>
          </p:cNvPr>
          <p:cNvSpPr txBox="1"/>
          <p:nvPr/>
        </p:nvSpPr>
        <p:spPr>
          <a:xfrm>
            <a:off x="1233459" y="4948101"/>
            <a:ext cx="4208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Access strategic pricing intelligence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</a:t>
            </a:r>
            <a:r>
              <a:rPr lang="en-US" sz="1800" b="1" u="sng" err="1">
                <a:latin typeface="Aptos" panose="020B0004020202020204" pitchFamily="34" charset="0"/>
              </a:rPr>
              <a:t>starset</a:t>
            </a:r>
            <a:endParaRPr lang="en-US" sz="1800" b="1" u="sng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13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23395-BD20-6F4B-B88D-E867FB3A7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FAB996-97EC-503E-AD47-59E4AEA09C79}"/>
              </a:ext>
            </a:extLst>
          </p:cNvPr>
          <p:cNvGrpSpPr/>
          <p:nvPr/>
        </p:nvGrpSpPr>
        <p:grpSpPr>
          <a:xfrm>
            <a:off x="309282" y="1222548"/>
            <a:ext cx="10877527" cy="4862946"/>
            <a:chOff x="309282" y="1212716"/>
            <a:chExt cx="10877527" cy="486294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6C7FB1-1B7B-49A9-3628-AFA053ABDEE1}"/>
                </a:ext>
              </a:extLst>
            </p:cNvPr>
            <p:cNvCxnSpPr>
              <a:cxnSpLocks/>
            </p:cNvCxnSpPr>
            <p:nvPr/>
          </p:nvCxnSpPr>
          <p:spPr>
            <a:xfrm>
              <a:off x="6165135" y="1297991"/>
              <a:ext cx="0" cy="4777671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D89AE0-20EA-05C1-1D25-C4100DC0B33B}"/>
                </a:ext>
              </a:extLst>
            </p:cNvPr>
            <p:cNvCxnSpPr/>
            <p:nvPr/>
          </p:nvCxnSpPr>
          <p:spPr>
            <a:xfrm>
              <a:off x="309282" y="1212716"/>
              <a:ext cx="10877527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3CB104E-E1E9-B61F-BB57-090C43CC3BC4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Equity Quotient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15EBB3-8F63-24E3-9E6A-DF6B3950EECD}"/>
              </a:ext>
            </a:extLst>
          </p:cNvPr>
          <p:cNvSpPr txBox="1">
            <a:spLocks/>
          </p:cNvSpPr>
          <p:nvPr/>
        </p:nvSpPr>
        <p:spPr>
          <a:xfrm>
            <a:off x="309284" y="1501803"/>
            <a:ext cx="5855852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Turn community health and </a:t>
            </a:r>
            <a:r>
              <a:rPr lang="en-US" b="1" err="1">
                <a:solidFill>
                  <a:srgbClr val="00A7E1"/>
                </a:solidFill>
              </a:rPr>
              <a:t>SDoH</a:t>
            </a:r>
            <a:r>
              <a:rPr lang="en-US" b="1">
                <a:solidFill>
                  <a:srgbClr val="00A7E1"/>
                </a:solidFill>
              </a:rPr>
              <a:t> data into actionable insight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F8EE5-A7A5-403E-BECD-C597228470F9}"/>
              </a:ext>
            </a:extLst>
          </p:cNvPr>
          <p:cNvSpPr txBox="1"/>
          <p:nvPr/>
        </p:nvSpPr>
        <p:spPr>
          <a:xfrm>
            <a:off x="309283" y="2551343"/>
            <a:ext cx="5717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Access robust community health metrics by ZIP to flag social determinants of health risks, sharpen CHNAs, and track your markets progress over time.</a:t>
            </a:r>
          </a:p>
        </p:txBody>
      </p:sp>
      <p:pic>
        <p:nvPicPr>
          <p:cNvPr id="7" name="Picture 6" descr="A black background with white text and orange and blue letters&#10;&#10;AI-generated content may be incorrect.">
            <a:extLst>
              <a:ext uri="{FF2B5EF4-FFF2-40B4-BE49-F238E27FC236}">
                <a16:creationId xmlns:a16="http://schemas.microsoft.com/office/drawing/2014/main" id="{DBA00859-88B2-525A-6044-DA6E96013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301" y="2271582"/>
            <a:ext cx="4069080" cy="3390900"/>
          </a:xfrm>
          <a:prstGeom prst="rect">
            <a:avLst/>
          </a:prstGeom>
        </p:spPr>
      </p:pic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35535F-7F91-F3F3-E42B-518D7AD4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04" y="5021421"/>
            <a:ext cx="727046" cy="727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C5B3E3-2CA8-3151-12CF-27517C92D5A2}"/>
              </a:ext>
            </a:extLst>
          </p:cNvPr>
          <p:cNvSpPr txBox="1"/>
          <p:nvPr/>
        </p:nvSpPr>
        <p:spPr>
          <a:xfrm>
            <a:off x="1262956" y="5031922"/>
            <a:ext cx="4075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Access the health equity dashboard</a:t>
            </a:r>
          </a:p>
          <a:p>
            <a:pPr algn="l"/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/eq</a:t>
            </a:r>
          </a:p>
        </p:txBody>
      </p:sp>
    </p:spTree>
    <p:extLst>
      <p:ext uri="{BB962C8B-B14F-4D97-AF65-F5344CB8AC3E}">
        <p14:creationId xmlns:p14="http://schemas.microsoft.com/office/powerpoint/2010/main" val="68154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2D613-6BED-8D1F-9C30-E3C235389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3985D6-7008-D8E0-9C3D-30DF9FC71E42}"/>
              </a:ext>
            </a:extLst>
          </p:cNvPr>
          <p:cNvCxnSpPr>
            <a:cxnSpLocks/>
          </p:cNvCxnSpPr>
          <p:nvPr/>
        </p:nvCxnSpPr>
        <p:spPr>
          <a:xfrm>
            <a:off x="309282" y="1222548"/>
            <a:ext cx="562983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375C138-B076-5858-DC5F-AEF8CC27A099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Volunteer – The Why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CD6EFE8-1996-56F4-DCAE-44A807CFF137}"/>
              </a:ext>
            </a:extLst>
          </p:cNvPr>
          <p:cNvSpPr txBox="1">
            <a:spLocks/>
          </p:cNvSpPr>
          <p:nvPr/>
        </p:nvSpPr>
        <p:spPr>
          <a:xfrm>
            <a:off x="309284" y="1389897"/>
            <a:ext cx="5322080" cy="10941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Enhance your career, grow your network, give 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45FCB-BCBF-BD9B-452E-F5DFD4FA4F8C}"/>
              </a:ext>
            </a:extLst>
          </p:cNvPr>
          <p:cNvSpPr txBox="1"/>
          <p:nvPr/>
        </p:nvSpPr>
        <p:spPr>
          <a:xfrm>
            <a:off x="309283" y="2855119"/>
            <a:ext cx="5056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rgbClr val="002E6D"/>
                </a:solidFill>
                <a:latin typeface="Aptos" panose="020B0004020202020204" pitchFamily="34" charset="0"/>
              </a:rPr>
              <a:t>Volunteering with HFMA helps you: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780162-BA91-4CEF-C29A-28908AC77A65}"/>
              </a:ext>
            </a:extLst>
          </p:cNvPr>
          <p:cNvGrpSpPr/>
          <p:nvPr/>
        </p:nvGrpSpPr>
        <p:grpSpPr>
          <a:xfrm>
            <a:off x="8404412" y="5428605"/>
            <a:ext cx="3787588" cy="1023249"/>
            <a:chOff x="8404412" y="5428605"/>
            <a:chExt cx="3787588" cy="1023249"/>
          </a:xfrm>
        </p:grpSpPr>
        <p:sp>
          <p:nvSpPr>
            <p:cNvPr id="11" name="Round Single Corner Rectangle 10">
              <a:extLst>
                <a:ext uri="{FF2B5EF4-FFF2-40B4-BE49-F238E27FC236}">
                  <a16:creationId xmlns:a16="http://schemas.microsoft.com/office/drawing/2014/main" id="{E23835D1-A966-1FAB-D8B3-27F69A87F20D}"/>
                </a:ext>
              </a:extLst>
            </p:cNvPr>
            <p:cNvSpPr/>
            <p:nvPr/>
          </p:nvSpPr>
          <p:spPr>
            <a:xfrm rot="5400000" flipV="1">
              <a:off x="9786581" y="4046436"/>
              <a:ext cx="1023249" cy="3787588"/>
            </a:xfrm>
            <a:prstGeom prst="round1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41EC579-F435-8EF1-EAF9-38A2CE5E72D8}"/>
                </a:ext>
              </a:extLst>
            </p:cNvPr>
            <p:cNvGrpSpPr/>
            <p:nvPr/>
          </p:nvGrpSpPr>
          <p:grpSpPr>
            <a:xfrm>
              <a:off x="8404412" y="5549915"/>
              <a:ext cx="3501364" cy="780628"/>
              <a:chOff x="1426104" y="5333342"/>
              <a:chExt cx="3501364" cy="780628"/>
            </a:xfrm>
          </p:grpSpPr>
          <p:pic>
            <p:nvPicPr>
              <p:cNvPr id="9" name="Picture 8" descr="A qr code with black squares&#10;&#10;AI-generated content may be incorrect.">
                <a:extLst>
                  <a:ext uri="{FF2B5EF4-FFF2-40B4-BE49-F238E27FC236}">
                    <a16:creationId xmlns:a16="http://schemas.microsoft.com/office/drawing/2014/main" id="{28E40BD7-10B6-5C83-1183-925E1961A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6840" y="5333342"/>
                <a:ext cx="780628" cy="780628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58581B-8445-AD60-2DE2-608EA852D26D}"/>
                  </a:ext>
                </a:extLst>
              </p:cNvPr>
              <p:cNvSpPr txBox="1"/>
              <p:nvPr/>
            </p:nvSpPr>
            <p:spPr>
              <a:xfrm>
                <a:off x="1426104" y="5400490"/>
                <a:ext cx="265508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800" b="1">
                    <a:latin typeface="Aptos" panose="020B0004020202020204" pitchFamily="34" charset="0"/>
                  </a:rPr>
                  <a:t>Explore opportunities</a:t>
                </a:r>
              </a:p>
              <a:p>
                <a:pPr algn="r"/>
                <a:r>
                  <a:rPr lang="en-US" sz="1800" b="1" u="sng" err="1">
                    <a:solidFill>
                      <a:schemeClr val="tx2"/>
                    </a:solidFill>
                    <a:latin typeface="Aptos" panose="020B0004020202020204" pitchFamily="34" charset="0"/>
                  </a:rPr>
                  <a:t>hfma.org</a:t>
                </a:r>
                <a:r>
                  <a:rPr lang="en-US" sz="1800" b="1" u="sng">
                    <a:solidFill>
                      <a:schemeClr val="tx2"/>
                    </a:solidFill>
                    <a:latin typeface="Aptos" panose="020B0004020202020204" pitchFamily="34" charset="0"/>
                  </a:rPr>
                  <a:t>/volunteer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66BC7E-96D5-1979-6988-ADED68ABE541}"/>
              </a:ext>
            </a:extLst>
          </p:cNvPr>
          <p:cNvGrpSpPr/>
          <p:nvPr/>
        </p:nvGrpSpPr>
        <p:grpSpPr>
          <a:xfrm>
            <a:off x="436111" y="3495294"/>
            <a:ext cx="8993392" cy="1694829"/>
            <a:chOff x="436110" y="2711049"/>
            <a:chExt cx="11319778" cy="21332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0E01B0-F065-6185-7793-D5AA1A434CD7}"/>
                </a:ext>
              </a:extLst>
            </p:cNvPr>
            <p:cNvGrpSpPr/>
            <p:nvPr/>
          </p:nvGrpSpPr>
          <p:grpSpPr>
            <a:xfrm>
              <a:off x="436110" y="2711049"/>
              <a:ext cx="11319778" cy="2133243"/>
              <a:chOff x="434117" y="2565082"/>
              <a:chExt cx="11741628" cy="2212742"/>
            </a:xfrm>
          </p:grpSpPr>
          <p:sp>
            <p:nvSpPr>
              <p:cNvPr id="14" name="Round Single Corner Rectangle 13">
                <a:extLst>
                  <a:ext uri="{FF2B5EF4-FFF2-40B4-BE49-F238E27FC236}">
                    <a16:creationId xmlns:a16="http://schemas.microsoft.com/office/drawing/2014/main" id="{255E4D77-2D84-44B1-BC4B-1E0005E87488}"/>
                  </a:ext>
                </a:extLst>
              </p:cNvPr>
              <p:cNvSpPr/>
              <p:nvPr/>
            </p:nvSpPr>
            <p:spPr>
              <a:xfrm>
                <a:off x="434117" y="2574233"/>
                <a:ext cx="2182761" cy="2182761"/>
              </a:xfrm>
              <a:prstGeom prst="round1Rect">
                <a:avLst/>
              </a:prstGeom>
              <a:solidFill>
                <a:srgbClr val="00A7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 Single Corner Rectangle 14">
                <a:extLst>
                  <a:ext uri="{FF2B5EF4-FFF2-40B4-BE49-F238E27FC236}">
                    <a16:creationId xmlns:a16="http://schemas.microsoft.com/office/drawing/2014/main" id="{AC222F65-5695-53DD-A393-775516C1C34C}"/>
                  </a:ext>
                </a:extLst>
              </p:cNvPr>
              <p:cNvSpPr/>
              <p:nvPr/>
            </p:nvSpPr>
            <p:spPr>
              <a:xfrm rot="16200000">
                <a:off x="7603267" y="2574232"/>
                <a:ext cx="2182761" cy="2182760"/>
              </a:xfrm>
              <a:prstGeom prst="round1Rect">
                <a:avLst/>
              </a:prstGeom>
              <a:solidFill>
                <a:srgbClr val="F7EC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 Single Corner Rectangle 15">
                <a:extLst>
                  <a:ext uri="{FF2B5EF4-FFF2-40B4-BE49-F238E27FC236}">
                    <a16:creationId xmlns:a16="http://schemas.microsoft.com/office/drawing/2014/main" id="{89701C08-3168-04BC-C909-803A85E09592}"/>
                  </a:ext>
                </a:extLst>
              </p:cNvPr>
              <p:cNvSpPr/>
              <p:nvPr/>
            </p:nvSpPr>
            <p:spPr>
              <a:xfrm rot="10800000">
                <a:off x="2823835" y="2595063"/>
                <a:ext cx="2182761" cy="2182761"/>
              </a:xfrm>
              <a:prstGeom prst="round1Rect">
                <a:avLst/>
              </a:prstGeom>
              <a:solidFill>
                <a:srgbClr val="64BD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Single Corner Rectangle 16">
                <a:extLst>
                  <a:ext uri="{FF2B5EF4-FFF2-40B4-BE49-F238E27FC236}">
                    <a16:creationId xmlns:a16="http://schemas.microsoft.com/office/drawing/2014/main" id="{3F0670DB-E502-AB4E-5469-5DCB6BD765BE}"/>
                  </a:ext>
                </a:extLst>
              </p:cNvPr>
              <p:cNvSpPr/>
              <p:nvPr/>
            </p:nvSpPr>
            <p:spPr>
              <a:xfrm rot="5400000">
                <a:off x="5213552" y="2595062"/>
                <a:ext cx="2182761" cy="2182761"/>
              </a:xfrm>
              <a:prstGeom prst="round1Rect">
                <a:avLst/>
              </a:prstGeom>
              <a:solidFill>
                <a:srgbClr val="002E6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Single Corner Rectangle 18">
                <a:extLst>
                  <a:ext uri="{FF2B5EF4-FFF2-40B4-BE49-F238E27FC236}">
                    <a16:creationId xmlns:a16="http://schemas.microsoft.com/office/drawing/2014/main" id="{13340EA0-9FB2-DAB9-35CE-4C3DFD0CC900}"/>
                  </a:ext>
                </a:extLst>
              </p:cNvPr>
              <p:cNvSpPr/>
              <p:nvPr/>
            </p:nvSpPr>
            <p:spPr>
              <a:xfrm>
                <a:off x="9992985" y="2565082"/>
                <a:ext cx="2182760" cy="2182761"/>
              </a:xfrm>
              <a:prstGeom prst="round1Rect">
                <a:avLst/>
              </a:prstGeom>
              <a:solidFill>
                <a:srgbClr val="00A7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173D28-422E-65B2-7C96-B27500DCE7D2}"/>
                </a:ext>
              </a:extLst>
            </p:cNvPr>
            <p:cNvSpPr txBox="1"/>
            <p:nvPr/>
          </p:nvSpPr>
          <p:spPr>
            <a:xfrm>
              <a:off x="635630" y="3156307"/>
              <a:ext cx="1904818" cy="1200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Develop leadership and communication skills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000AE0-E1EB-5943-24A7-476904856C4D}"/>
                </a:ext>
              </a:extLst>
            </p:cNvPr>
            <p:cNvSpPr txBox="1"/>
            <p:nvPr/>
          </p:nvSpPr>
          <p:spPr>
            <a:xfrm>
              <a:off x="9851921" y="3156307"/>
              <a:ext cx="1843366" cy="1200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Strengthen your resume and demonstrate your impact.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69255-78D1-D8EA-6E78-7314C2556666}"/>
                </a:ext>
              </a:extLst>
            </p:cNvPr>
            <p:cNvSpPr txBox="1"/>
            <p:nvPr/>
          </p:nvSpPr>
          <p:spPr>
            <a:xfrm>
              <a:off x="2928786" y="3156307"/>
              <a:ext cx="1845850" cy="1200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Gain experience that shows your commitment to the profession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D6551-F0BD-F617-1D32-D4698ED1C538}"/>
                </a:ext>
              </a:extLst>
            </p:cNvPr>
            <p:cNvSpPr txBox="1"/>
            <p:nvPr/>
          </p:nvSpPr>
          <p:spPr>
            <a:xfrm>
              <a:off x="5213691" y="3156307"/>
              <a:ext cx="1761565" cy="1200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ptos" panose="020B0004020202020204" pitchFamily="34" charset="0"/>
                </a:rPr>
                <a:t>Expand your network and build relationships.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AB4117-FDD0-9D93-DDF1-98119C0F8A83}"/>
                </a:ext>
              </a:extLst>
            </p:cNvPr>
            <p:cNvSpPr txBox="1"/>
            <p:nvPr/>
          </p:nvSpPr>
          <p:spPr>
            <a:xfrm>
              <a:off x="7610082" y="3156307"/>
              <a:ext cx="1827018" cy="1472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002E6D"/>
                  </a:solidFill>
                  <a:latin typeface="Aptos" panose="020B0004020202020204" pitchFamily="34" charset="0"/>
                </a:rPr>
                <a:t>Increase your visibility with leaders, hiring managers, and recruiters.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3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F1E0-A5FD-8550-F981-690BD4AF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A8CEA-6587-EA35-78A7-BDBB71C33070}"/>
              </a:ext>
            </a:extLst>
          </p:cNvPr>
          <p:cNvCxnSpPr>
            <a:cxnSpLocks/>
          </p:cNvCxnSpPr>
          <p:nvPr/>
        </p:nvCxnSpPr>
        <p:spPr>
          <a:xfrm>
            <a:off x="309282" y="1222548"/>
            <a:ext cx="55939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BF26447-C784-C758-F2B4-3336D5E74298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Volunteer – The How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74A9BDA-B736-6274-31AD-FCE51C39FEE0}"/>
              </a:ext>
            </a:extLst>
          </p:cNvPr>
          <p:cNvSpPr txBox="1">
            <a:spLocks/>
          </p:cNvSpPr>
          <p:nvPr/>
        </p:nvSpPr>
        <p:spPr>
          <a:xfrm>
            <a:off x="309284" y="1419250"/>
            <a:ext cx="5593976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Turn involvement into influence and impact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6C885F-F6FB-B485-2A3C-4DF6B01AEF96}"/>
              </a:ext>
            </a:extLst>
          </p:cNvPr>
          <p:cNvGrpSpPr/>
          <p:nvPr/>
        </p:nvGrpSpPr>
        <p:grpSpPr>
          <a:xfrm>
            <a:off x="389964" y="2947063"/>
            <a:ext cx="4814047" cy="3023431"/>
            <a:chOff x="436110" y="2719872"/>
            <a:chExt cx="4408200" cy="44308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4DDD1A-A84D-A432-B615-AC208707D009}"/>
                </a:ext>
              </a:extLst>
            </p:cNvPr>
            <p:cNvGrpSpPr/>
            <p:nvPr/>
          </p:nvGrpSpPr>
          <p:grpSpPr>
            <a:xfrm>
              <a:off x="436110" y="2719872"/>
              <a:ext cx="4408200" cy="4430849"/>
              <a:chOff x="434117" y="2574233"/>
              <a:chExt cx="4572479" cy="4595972"/>
            </a:xfrm>
          </p:grpSpPr>
          <p:sp>
            <p:nvSpPr>
              <p:cNvPr id="16" name="Round Single Corner Rectangle 15">
                <a:extLst>
                  <a:ext uri="{FF2B5EF4-FFF2-40B4-BE49-F238E27FC236}">
                    <a16:creationId xmlns:a16="http://schemas.microsoft.com/office/drawing/2014/main" id="{11F2E6AE-8ADE-5F1D-227C-DC8454FFBC0A}"/>
                  </a:ext>
                </a:extLst>
              </p:cNvPr>
              <p:cNvSpPr/>
              <p:nvPr/>
            </p:nvSpPr>
            <p:spPr>
              <a:xfrm>
                <a:off x="434117" y="2574233"/>
                <a:ext cx="2182761" cy="2182761"/>
              </a:xfrm>
              <a:prstGeom prst="round1Rect">
                <a:avLst/>
              </a:prstGeom>
              <a:solidFill>
                <a:srgbClr val="00A7E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 Single Corner Rectangle 16">
                <a:extLst>
                  <a:ext uri="{FF2B5EF4-FFF2-40B4-BE49-F238E27FC236}">
                    <a16:creationId xmlns:a16="http://schemas.microsoft.com/office/drawing/2014/main" id="{ADE516F0-775B-C2E5-696F-B2B6B8CE0154}"/>
                  </a:ext>
                </a:extLst>
              </p:cNvPr>
              <p:cNvSpPr/>
              <p:nvPr/>
            </p:nvSpPr>
            <p:spPr>
              <a:xfrm rot="16200000">
                <a:off x="2823835" y="4987444"/>
                <a:ext cx="2182761" cy="2182761"/>
              </a:xfrm>
              <a:prstGeom prst="round1Rect">
                <a:avLst/>
              </a:prstGeom>
              <a:solidFill>
                <a:srgbClr val="F7EC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 Single Corner Rectangle 17">
                <a:extLst>
                  <a:ext uri="{FF2B5EF4-FFF2-40B4-BE49-F238E27FC236}">
                    <a16:creationId xmlns:a16="http://schemas.microsoft.com/office/drawing/2014/main" id="{6D1AD8BB-4C6D-24C8-7F8A-C1D3F8F766D5}"/>
                  </a:ext>
                </a:extLst>
              </p:cNvPr>
              <p:cNvSpPr/>
              <p:nvPr/>
            </p:nvSpPr>
            <p:spPr>
              <a:xfrm rot="10800000">
                <a:off x="2823835" y="2595063"/>
                <a:ext cx="2182761" cy="2182761"/>
              </a:xfrm>
              <a:prstGeom prst="round1Rect">
                <a:avLst/>
              </a:prstGeom>
              <a:solidFill>
                <a:srgbClr val="64BD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Single Corner Rectangle 18">
                <a:extLst>
                  <a:ext uri="{FF2B5EF4-FFF2-40B4-BE49-F238E27FC236}">
                    <a16:creationId xmlns:a16="http://schemas.microsoft.com/office/drawing/2014/main" id="{FDF8B8DF-1B21-CA41-5A00-07647090FE4C}"/>
                  </a:ext>
                </a:extLst>
              </p:cNvPr>
              <p:cNvSpPr/>
              <p:nvPr/>
            </p:nvSpPr>
            <p:spPr>
              <a:xfrm rot="5400000">
                <a:off x="434117" y="4945783"/>
                <a:ext cx="2182761" cy="2182761"/>
              </a:xfrm>
              <a:prstGeom prst="round1Rect">
                <a:avLst/>
              </a:prstGeom>
              <a:solidFill>
                <a:srgbClr val="002E6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89BFCF-C6EB-7C0A-F84A-073E3AFB45CC}"/>
                </a:ext>
              </a:extLst>
            </p:cNvPr>
            <p:cNvSpPr txBox="1"/>
            <p:nvPr/>
          </p:nvSpPr>
          <p:spPr>
            <a:xfrm>
              <a:off x="635631" y="3117810"/>
              <a:ext cx="1635622" cy="1285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Aptos" panose="020B0004020202020204" pitchFamily="34" charset="0"/>
                </a:rPr>
                <a:t>Share insights: write, speak, and present.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C455FD-F374-6CF7-366D-D1E7735CB98C}"/>
                </a:ext>
              </a:extLst>
            </p:cNvPr>
            <p:cNvSpPr txBox="1"/>
            <p:nvPr/>
          </p:nvSpPr>
          <p:spPr>
            <a:xfrm>
              <a:off x="2928786" y="3117810"/>
              <a:ext cx="1635622" cy="1285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Aptos" panose="020B0004020202020204" pitchFamily="34" charset="0"/>
                </a:rPr>
                <a:t>Lead locally through chapter roles.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A415E9-252F-2ECD-B5E2-7AC36DBADAA8}"/>
                </a:ext>
              </a:extLst>
            </p:cNvPr>
            <p:cNvSpPr txBox="1"/>
            <p:nvPr/>
          </p:nvSpPr>
          <p:spPr>
            <a:xfrm>
              <a:off x="605971" y="5345583"/>
              <a:ext cx="1829422" cy="1285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Aptos" panose="020B0004020202020204" pitchFamily="34" charset="0"/>
                </a:rPr>
                <a:t>Connect and mentor in the online community.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807A32-C18C-5DDD-384E-8D89C92F9FBC}"/>
                </a:ext>
              </a:extLst>
            </p:cNvPr>
            <p:cNvSpPr txBox="1"/>
            <p:nvPr/>
          </p:nvSpPr>
          <p:spPr>
            <a:xfrm>
              <a:off x="2928786" y="5405826"/>
              <a:ext cx="1718812" cy="1285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00">
                  <a:solidFill>
                    <a:srgbClr val="002E6D"/>
                  </a:solidFill>
                  <a:latin typeface="Aptos" panose="020B0004020202020204" pitchFamily="34" charset="0"/>
                </a:rPr>
                <a:t>Shape strategy on national councils and boards.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83A5B25-6960-10A7-CA6E-28CC319D6AAD}"/>
              </a:ext>
            </a:extLst>
          </p:cNvPr>
          <p:cNvSpPr txBox="1"/>
          <p:nvPr/>
        </p:nvSpPr>
        <p:spPr>
          <a:xfrm>
            <a:off x="279786" y="2385730"/>
            <a:ext cx="5193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Aptos" panose="020B0004020202020204" pitchFamily="34" charset="0"/>
              </a:rPr>
              <a:t>Volunteer opportunities:</a:t>
            </a:r>
            <a:endParaRPr lang="en-US" sz="2400" b="1">
              <a:solidFill>
                <a:srgbClr val="00A7E1"/>
              </a:solidFill>
              <a:latin typeface="Aptos" panose="020B00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31CE4A-B14C-5668-7ED3-7BF5A34B3525}"/>
              </a:ext>
            </a:extLst>
          </p:cNvPr>
          <p:cNvGrpSpPr/>
          <p:nvPr/>
        </p:nvGrpSpPr>
        <p:grpSpPr>
          <a:xfrm>
            <a:off x="5903258" y="5225130"/>
            <a:ext cx="3715429" cy="1023249"/>
            <a:chOff x="5888444" y="5428607"/>
            <a:chExt cx="3715429" cy="1023249"/>
          </a:xfrm>
        </p:grpSpPr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2458ED32-2FBB-3CF0-72ED-E927A3B45339}"/>
                </a:ext>
              </a:extLst>
            </p:cNvPr>
            <p:cNvSpPr/>
            <p:nvPr/>
          </p:nvSpPr>
          <p:spPr>
            <a:xfrm rot="16200000" flipH="1" flipV="1">
              <a:off x="7165962" y="4151089"/>
              <a:ext cx="1023249" cy="3578285"/>
            </a:xfrm>
            <a:prstGeom prst="round1Rect">
              <a:avLst/>
            </a:prstGeom>
            <a:solidFill>
              <a:srgbClr val="FFFFFF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323402-8839-00CA-0843-F08616FBC65A}"/>
                </a:ext>
              </a:extLst>
            </p:cNvPr>
            <p:cNvGrpSpPr/>
            <p:nvPr/>
          </p:nvGrpSpPr>
          <p:grpSpPr>
            <a:xfrm>
              <a:off x="6096000" y="5549915"/>
              <a:ext cx="3507873" cy="780628"/>
              <a:chOff x="-882308" y="5333342"/>
              <a:chExt cx="3507873" cy="780628"/>
            </a:xfrm>
          </p:grpSpPr>
          <p:pic>
            <p:nvPicPr>
              <p:cNvPr id="24" name="Picture 23" descr="A qr code with black squares&#10;&#10;AI-generated content may be incorrect.">
                <a:extLst>
                  <a:ext uri="{FF2B5EF4-FFF2-40B4-BE49-F238E27FC236}">
                    <a16:creationId xmlns:a16="http://schemas.microsoft.com/office/drawing/2014/main" id="{86D1724B-9435-0C7D-83DF-0371C2FDD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882308" y="5333342"/>
                <a:ext cx="780628" cy="78062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349571-9727-625F-3E6F-C3125BD4C352}"/>
                  </a:ext>
                </a:extLst>
              </p:cNvPr>
              <p:cNvSpPr txBox="1"/>
              <p:nvPr/>
            </p:nvSpPr>
            <p:spPr>
              <a:xfrm>
                <a:off x="-29522" y="5400490"/>
                <a:ext cx="265508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>
                    <a:latin typeface="Aptos" panose="020B0004020202020204" pitchFamily="34" charset="0"/>
                  </a:rPr>
                  <a:t>Explore opportunities</a:t>
                </a:r>
              </a:p>
              <a:p>
                <a:r>
                  <a:rPr lang="en-US" sz="1800" b="1" u="sng" err="1">
                    <a:solidFill>
                      <a:schemeClr val="tx2"/>
                    </a:solidFill>
                    <a:latin typeface="Aptos" panose="020B0004020202020204" pitchFamily="34" charset="0"/>
                  </a:rPr>
                  <a:t>hfma.org</a:t>
                </a:r>
                <a:r>
                  <a:rPr lang="en-US" sz="1800" b="1" u="sng">
                    <a:solidFill>
                      <a:schemeClr val="tx2"/>
                    </a:solidFill>
                    <a:latin typeface="Aptos" panose="020B0004020202020204" pitchFamily="34" charset="0"/>
                  </a:rPr>
                  <a:t>/volunteer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1705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119E5-CEFB-529C-F4AB-E9587DDB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F6FCC2-1724-8244-6DB2-33C353E490A1}"/>
              </a:ext>
            </a:extLst>
          </p:cNvPr>
          <p:cNvSpPr txBox="1"/>
          <p:nvPr/>
        </p:nvSpPr>
        <p:spPr>
          <a:xfrm>
            <a:off x="309281" y="2569068"/>
            <a:ext cx="538359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ptos"/>
              </a:rPr>
              <a:t>Convening diverse stakeholders in the pursuit of affordability, better outcomes and financial sustainability in U.S. healthcare.</a:t>
            </a:r>
            <a:endParaRPr lang="en-US" sz="2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DF158-03C0-18AC-98FC-FAA076CC0D81}"/>
              </a:ext>
            </a:extLst>
          </p:cNvPr>
          <p:cNvSpPr txBox="1">
            <a:spLocks/>
          </p:cNvSpPr>
          <p:nvPr/>
        </p:nvSpPr>
        <p:spPr>
          <a:xfrm>
            <a:off x="309281" y="2003312"/>
            <a:ext cx="5383594" cy="460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Lower costs and healthier lives</a:t>
            </a: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552E081-245A-EFCA-4D40-107CBD5F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7" y="4650879"/>
            <a:ext cx="780629" cy="780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20DD02-57D3-31C6-DBCD-7B4140AF93AE}"/>
              </a:ext>
            </a:extLst>
          </p:cNvPr>
          <p:cNvSpPr txBox="1"/>
          <p:nvPr/>
        </p:nvSpPr>
        <p:spPr>
          <a:xfrm>
            <a:off x="1293474" y="4595868"/>
            <a:ext cx="4266664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2800" b="1">
                <a:solidFill>
                  <a:schemeClr val="accent1"/>
                </a:solidFill>
                <a:latin typeface="Aptos" panose="020B0004020202020204" pitchFamily="34" charset="0"/>
              </a:rPr>
              <a:t>Join the Movement</a:t>
            </a:r>
          </a:p>
          <a:p>
            <a:r>
              <a:rPr lang="en-US" b="1" u="sng">
                <a:solidFill>
                  <a:schemeClr val="bg1"/>
                </a:solidFill>
                <a:latin typeface="Aptos"/>
              </a:rPr>
              <a:t>hfma.org/</a:t>
            </a:r>
            <a:r>
              <a:rPr lang="en-US" b="1" u="sng" err="1">
                <a:solidFill>
                  <a:schemeClr val="bg1"/>
                </a:solidFill>
                <a:latin typeface="Aptos"/>
              </a:rPr>
              <a:t>vitalic</a:t>
            </a:r>
            <a:endParaRPr lang="en-US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 descr="A computer monitor with a website on it&#10;&#10;AI-generated content may be incorrect.">
            <a:extLst>
              <a:ext uri="{FF2B5EF4-FFF2-40B4-BE49-F238E27FC236}">
                <a16:creationId xmlns:a16="http://schemas.microsoft.com/office/drawing/2014/main" id="{2A8F4AC1-0709-0B3A-370C-CD06EB8C5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943" y="2003312"/>
            <a:ext cx="6807207" cy="431123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20B605-F0A0-9707-1D27-72DF6E57C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9282" y="98448"/>
            <a:ext cx="5585658" cy="136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DE5318-C991-7BE5-A9F5-961C27E54FF2}"/>
              </a:ext>
            </a:extLst>
          </p:cNvPr>
          <p:cNvCxnSpPr/>
          <p:nvPr/>
        </p:nvCxnSpPr>
        <p:spPr>
          <a:xfrm>
            <a:off x="309282" y="1622220"/>
            <a:ext cx="1087752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234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white symbols on a black background&#10;&#10;AI-generated content may be incorrect.">
            <a:extLst>
              <a:ext uri="{FF2B5EF4-FFF2-40B4-BE49-F238E27FC236}">
                <a16:creationId xmlns:a16="http://schemas.microsoft.com/office/drawing/2014/main" id="{6D2F5301-EF64-158F-0D42-08574D9A5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80" y="122831"/>
            <a:ext cx="10218637" cy="5747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66D0D1-4FA6-4C4E-1FE1-458D6EED9B13}"/>
              </a:ext>
            </a:extLst>
          </p:cNvPr>
          <p:cNvSpPr txBox="1">
            <a:spLocks/>
          </p:cNvSpPr>
          <p:nvPr/>
        </p:nvSpPr>
        <p:spPr>
          <a:xfrm>
            <a:off x="364191" y="828394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>
                <a:solidFill>
                  <a:srgbClr val="00A7E1"/>
                </a:solidFill>
                <a:latin typeface="Aptos ExtraBold" panose="020B0004020202020204" pitchFamily="34" charset="0"/>
              </a:rPr>
              <a:t>CONNECT WITH HFMA</a:t>
            </a:r>
          </a:p>
        </p:txBody>
      </p:sp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F6D573C-D62A-C07F-A501-ADA961FB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931" y="4011331"/>
            <a:ext cx="655609" cy="655609"/>
          </a:xfrm>
          <a:prstGeom prst="rect">
            <a:avLst/>
          </a:prstGeom>
        </p:spPr>
      </p:pic>
      <p:pic>
        <p:nvPicPr>
          <p:cNvPr id="11" name="Picture 10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4C43C0D-E742-8C80-CFD3-474BF3D19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281" y="4011331"/>
            <a:ext cx="655609" cy="655609"/>
          </a:xfrm>
          <a:prstGeom prst="rect">
            <a:avLst/>
          </a:prstGeom>
        </p:spPr>
      </p:pic>
      <p:pic>
        <p:nvPicPr>
          <p:cNvPr id="13" name="Picture 12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04FBB1E9-1683-4FE7-B84C-B3DA92D9D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576" y="4011331"/>
            <a:ext cx="655609" cy="655609"/>
          </a:xfrm>
          <a:prstGeom prst="rect">
            <a:avLst/>
          </a:prstGeom>
        </p:spPr>
      </p:pic>
      <p:pic>
        <p:nvPicPr>
          <p:cNvPr id="15" name="Picture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BDAA523-0E25-8AFE-3C3A-8BB553537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714" y="4011331"/>
            <a:ext cx="655609" cy="655609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17C4B90-9316-D7D5-A040-40E88C811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436" y="4011331"/>
            <a:ext cx="655609" cy="6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1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A967C-E7C5-EB38-A5A3-6E41EC0A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05A5FAC-1122-9491-F2C2-EA02CD6C4361}"/>
              </a:ext>
            </a:extLst>
          </p:cNvPr>
          <p:cNvSpPr txBox="1">
            <a:spLocks/>
          </p:cNvSpPr>
          <p:nvPr/>
        </p:nvSpPr>
        <p:spPr>
          <a:xfrm>
            <a:off x="381000" y="1033643"/>
            <a:ext cx="7400731" cy="6916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en-US" b="1" i="1" spc="-100">
                <a:solidFill>
                  <a:schemeClr val="bg1"/>
                </a:solidFill>
                <a:latin typeface="+mn-lt"/>
              </a:rPr>
              <a:t>About HFMA Membership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50483-9974-D6C9-EE49-7F0ACF376846}"/>
              </a:ext>
            </a:extLst>
          </p:cNvPr>
          <p:cNvSpPr txBox="1">
            <a:spLocks/>
          </p:cNvSpPr>
          <p:nvPr/>
        </p:nvSpPr>
        <p:spPr>
          <a:xfrm>
            <a:off x="380999" y="2458994"/>
            <a:ext cx="5956301" cy="31456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ts val="3200"/>
              </a:lnSpc>
              <a:buFont typeface="+mj-lt"/>
              <a:buAutoNum type="arabicPeriod"/>
            </a:pPr>
            <a:endParaRPr lang="en-US" sz="3600" b="1" i="1">
              <a:solidFill>
                <a:srgbClr val="00A7E1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82323A7-1FB5-E472-79AF-22C272C94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99" y="1815839"/>
            <a:ext cx="5124062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2E6D"/>
                </a:solidFill>
                <a:effectLst/>
                <a:latin typeface="Aptos" panose="020B0004020202020204" pitchFamily="34" charset="0"/>
              </a:rPr>
              <a:t>Where healthcare finance leaders learn, connect, and belong.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>
                <a:solidFill>
                  <a:schemeClr val="bg1"/>
                </a:solidFill>
                <a:latin typeface="Aptos" panose="020B0004020202020204" pitchFamily="34" charset="0"/>
              </a:rPr>
              <a:t>Tools, insights, and connections that advance your career and improve financial performance.</a:t>
            </a: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5E112C3-A624-B594-9F30-2230543E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4571142"/>
            <a:ext cx="817189" cy="817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51AEAD-A059-2F9F-5A56-D05E4644D52D}"/>
              </a:ext>
            </a:extLst>
          </p:cNvPr>
          <p:cNvSpPr txBox="1"/>
          <p:nvPr/>
        </p:nvSpPr>
        <p:spPr>
          <a:xfrm>
            <a:off x="1327897" y="4656570"/>
            <a:ext cx="4884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>
                <a:solidFill>
                  <a:schemeClr val="bg1"/>
                </a:solidFill>
                <a:latin typeface="Aptos" panose="020B0004020202020204" pitchFamily="34" charset="0"/>
              </a:rPr>
              <a:t>Membership for you + your organization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 u="sng" err="1">
                <a:solidFill>
                  <a:srgbClr val="002E6D"/>
                </a:solidFill>
                <a:latin typeface="Aptos" panose="020B0004020202020204" pitchFamily="34" charset="0"/>
              </a:rPr>
              <a:t>hfma.org</a:t>
            </a:r>
            <a:r>
              <a:rPr lang="en-US" altLang="en-US" sz="1800" b="1" u="sng">
                <a:solidFill>
                  <a:srgbClr val="002E6D"/>
                </a:solidFill>
                <a:latin typeface="Aptos" panose="020B0004020202020204" pitchFamily="34" charset="0"/>
              </a:rPr>
              <a:t>/membership</a:t>
            </a:r>
          </a:p>
        </p:txBody>
      </p:sp>
    </p:spTree>
    <p:extLst>
      <p:ext uri="{BB962C8B-B14F-4D97-AF65-F5344CB8AC3E}">
        <p14:creationId xmlns:p14="http://schemas.microsoft.com/office/powerpoint/2010/main" val="2741279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614FC85-A3F3-449F-A7F5-F32EA5F1777E}"/>
              </a:ext>
            </a:extLst>
          </p:cNvPr>
          <p:cNvSpPr txBox="1"/>
          <p:nvPr/>
        </p:nvSpPr>
        <p:spPr>
          <a:xfrm>
            <a:off x="4897647" y="2084185"/>
            <a:ext cx="2749982" cy="168011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2500" b="1" spc="-1000">
                <a:solidFill>
                  <a:schemeClr val="accent2"/>
                </a:solidFill>
                <a:latin typeface="Arial"/>
                <a:cs typeface="Arial"/>
              </a:rPr>
              <a:t>91.6</a:t>
            </a:r>
            <a:endParaRPr lang="en-US" sz="12500" b="1" spc="-1000">
              <a:solidFill>
                <a:schemeClr val="accent2"/>
              </a:solidFill>
              <a:latin typeface="Arial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0139" y="3993495"/>
            <a:ext cx="272820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a typeface="Arial" charset="0"/>
                <a:cs typeface="Arial"/>
              </a:rPr>
              <a:t> Member count as of December 2025</a:t>
            </a:r>
            <a:endParaRPr lang="en-US" sz="240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4229" y="3969175"/>
            <a:ext cx="328722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a typeface="Arial" charset="0"/>
                <a:cs typeface="Arial"/>
              </a:rPr>
              <a:t>Individual membership as of December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F4387-D114-E6BC-EEFF-CE037962FA8A}"/>
              </a:ext>
            </a:extLst>
          </p:cNvPr>
          <p:cNvSpPr txBox="1"/>
          <p:nvPr/>
        </p:nvSpPr>
        <p:spPr>
          <a:xfrm>
            <a:off x="10934850" y="2235552"/>
            <a:ext cx="73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600">
                <a:solidFill>
                  <a:schemeClr val="accent1"/>
                </a:solidFill>
                <a:latin typeface="Arial"/>
                <a:ea typeface="Arial" charset="0"/>
                <a:cs typeface="Arial"/>
              </a:rPr>
              <a:t>%</a:t>
            </a:r>
            <a:endParaRPr lang="en-US" sz="1000" b="1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FE305-301C-111A-E771-A4AEC9DA71F8}"/>
              </a:ext>
            </a:extLst>
          </p:cNvPr>
          <p:cNvSpPr txBox="1"/>
          <p:nvPr/>
        </p:nvSpPr>
        <p:spPr>
          <a:xfrm>
            <a:off x="7647629" y="2287291"/>
            <a:ext cx="73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600">
                <a:solidFill>
                  <a:schemeClr val="accent2"/>
                </a:solidFill>
                <a:latin typeface="Arial"/>
                <a:ea typeface="Arial" charset="0"/>
                <a:cs typeface="Arial"/>
              </a:rPr>
              <a:t>%</a:t>
            </a:r>
            <a:endParaRPr lang="en-US" sz="1000" b="1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282" y="2419168"/>
            <a:ext cx="4269918" cy="129339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r>
              <a:rPr lang="en-US" sz="8800" b="1" kern="0" spc="-500">
                <a:solidFill>
                  <a:srgbClr val="00A7E1"/>
                </a:solidFill>
                <a:latin typeface="Arial"/>
                <a:ea typeface="Arial" charset="0"/>
                <a:cs typeface="Arial"/>
              </a:rPr>
              <a:t>140,000</a:t>
            </a:r>
            <a:r>
              <a:rPr lang="en-US" sz="8800" kern="0" spc="-500" dirty="0">
                <a:solidFill>
                  <a:srgbClr val="00A7E1"/>
                </a:solidFill>
                <a:latin typeface="Arial"/>
                <a:ea typeface="Arial" charset="0"/>
                <a:cs typeface="Arial"/>
              </a:rPr>
              <a:t>+</a:t>
            </a:r>
            <a:endParaRPr lang="en-US" sz="8800" kern="0" spc="-500" dirty="0">
              <a:solidFill>
                <a:srgbClr val="00A7E1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D0391F-3E47-4AED-B40E-31CFB66FFF66}"/>
              </a:ext>
            </a:extLst>
          </p:cNvPr>
          <p:cNvSpPr txBox="1"/>
          <p:nvPr/>
        </p:nvSpPr>
        <p:spPr>
          <a:xfrm>
            <a:off x="8923341" y="2099314"/>
            <a:ext cx="2086973" cy="1613248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12500" b="1" spc="-1000">
                <a:solidFill>
                  <a:schemeClr val="accent1"/>
                </a:solidFill>
                <a:latin typeface="Arial"/>
                <a:cs typeface="Arial"/>
              </a:rPr>
              <a:t>8.4</a:t>
            </a:r>
            <a:endParaRPr lang="en-US" sz="12500" b="1" spc="-1000">
              <a:solidFill>
                <a:schemeClr val="accent1"/>
              </a:solidFill>
              <a:latin typeface="Arial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8707" y="3993495"/>
            <a:ext cx="32872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a typeface="Arial" charset="0"/>
                <a:cs typeface="Arial"/>
              </a:rPr>
              <a:t>Enterprise membership as of December 2025</a:t>
            </a:r>
            <a:endParaRPr lang="en-US" sz="24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8784A7-B06B-C030-7CD5-72C8597F6390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>
                <a:solidFill>
                  <a:schemeClr val="bg1"/>
                </a:solidFill>
                <a:latin typeface="Aptos ExtraBold" panose="020B0004020202020204" pitchFamily="34" charset="0"/>
              </a:rPr>
              <a:t>About HFMA Membership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386A767-0BC7-F9D6-9825-66B6167B537C}"/>
              </a:ext>
            </a:extLst>
          </p:cNvPr>
          <p:cNvSpPr txBox="1">
            <a:spLocks/>
          </p:cNvSpPr>
          <p:nvPr/>
        </p:nvSpPr>
        <p:spPr>
          <a:xfrm>
            <a:off x="309282" y="1109533"/>
            <a:ext cx="11450319" cy="7697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7EC13"/>
                </a:solidFill>
              </a:rPr>
              <a:t>Demographics</a:t>
            </a:r>
          </a:p>
        </p:txBody>
      </p:sp>
    </p:spTree>
    <p:extLst>
      <p:ext uri="{BB962C8B-B14F-4D97-AF65-F5344CB8AC3E}">
        <p14:creationId xmlns:p14="http://schemas.microsoft.com/office/powerpoint/2010/main" val="187336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E263456-88E4-AC52-6CD8-F08F49FACB14}"/>
              </a:ext>
            </a:extLst>
          </p:cNvPr>
          <p:cNvGrpSpPr/>
          <p:nvPr/>
        </p:nvGrpSpPr>
        <p:grpSpPr>
          <a:xfrm>
            <a:off x="7863834" y="5506165"/>
            <a:ext cx="2493778" cy="432630"/>
            <a:chOff x="5730592" y="5640867"/>
            <a:chExt cx="2493778" cy="4326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781DDD-5589-DB49-ABC7-0F685BCAC1C9}"/>
                </a:ext>
              </a:extLst>
            </p:cNvPr>
            <p:cNvSpPr txBox="1"/>
            <p:nvPr/>
          </p:nvSpPr>
          <p:spPr>
            <a:xfrm>
              <a:off x="6096001" y="5640867"/>
              <a:ext cx="2128369" cy="4326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 spc="-30">
                  <a:latin typeface="Aptos" panose="020B0004020202020204" pitchFamily="34" charset="0"/>
                </a:rPr>
                <a:t>Business Partners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149A6B-E712-E74A-BB4C-0FE1DC81086D}"/>
                </a:ext>
              </a:extLst>
            </p:cNvPr>
            <p:cNvSpPr/>
            <p:nvPr/>
          </p:nvSpPr>
          <p:spPr>
            <a:xfrm>
              <a:off x="5730592" y="5730214"/>
              <a:ext cx="274320" cy="274320"/>
            </a:xfrm>
            <a:prstGeom prst="ellipse">
              <a:avLst/>
            </a:prstGeom>
            <a:solidFill>
              <a:srgbClr val="69767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9B4429-A13F-E2A8-4A82-B464FECB6C9C}"/>
              </a:ext>
            </a:extLst>
          </p:cNvPr>
          <p:cNvGrpSpPr/>
          <p:nvPr/>
        </p:nvGrpSpPr>
        <p:grpSpPr>
          <a:xfrm>
            <a:off x="4492072" y="5510495"/>
            <a:ext cx="3310169" cy="444353"/>
            <a:chOff x="5730592" y="5255613"/>
            <a:chExt cx="3310169" cy="44435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3DAD78-57B7-B441-BCEE-869EF355AD35}"/>
                </a:ext>
              </a:extLst>
            </p:cNvPr>
            <p:cNvSpPr/>
            <p:nvPr/>
          </p:nvSpPr>
          <p:spPr>
            <a:xfrm>
              <a:off x="5730592" y="5346491"/>
              <a:ext cx="274320" cy="274320"/>
            </a:xfrm>
            <a:prstGeom prst="ellipse">
              <a:avLst/>
            </a:prstGeom>
            <a:solidFill>
              <a:srgbClr val="002E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A46D46-5AE0-5944-8B66-641329FAB3A4}"/>
                </a:ext>
              </a:extLst>
            </p:cNvPr>
            <p:cNvSpPr txBox="1"/>
            <p:nvPr/>
          </p:nvSpPr>
          <p:spPr>
            <a:xfrm>
              <a:off x="6096000" y="5255613"/>
              <a:ext cx="2944761" cy="4443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 spc="-30">
                  <a:latin typeface="Aptos" panose="020B0004020202020204" pitchFamily="34" charset="0"/>
                </a:rPr>
                <a:t>Hospitals/Health Systems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8ED2CC-89EE-2C5B-52D3-7C82D9210480}"/>
              </a:ext>
            </a:extLst>
          </p:cNvPr>
          <p:cNvGrpSpPr/>
          <p:nvPr/>
        </p:nvGrpSpPr>
        <p:grpSpPr>
          <a:xfrm>
            <a:off x="10357295" y="5493843"/>
            <a:ext cx="1171654" cy="432630"/>
            <a:chOff x="5730591" y="6026121"/>
            <a:chExt cx="1171654" cy="4326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26A7EA-78C0-E641-85CA-7F45E9E21C35}"/>
                </a:ext>
              </a:extLst>
            </p:cNvPr>
            <p:cNvSpPr txBox="1"/>
            <p:nvPr/>
          </p:nvSpPr>
          <p:spPr>
            <a:xfrm>
              <a:off x="6096000" y="6026121"/>
              <a:ext cx="806245" cy="4326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 spc="-30">
                  <a:latin typeface="Aptos" panose="020B0004020202020204" pitchFamily="34" charset="0"/>
                </a:rPr>
                <a:t>Other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458862-BC85-394B-87A6-9F7B799DD900}"/>
                </a:ext>
              </a:extLst>
            </p:cNvPr>
            <p:cNvSpPr/>
            <p:nvPr/>
          </p:nvSpPr>
          <p:spPr>
            <a:xfrm>
              <a:off x="5730591" y="6112435"/>
              <a:ext cx="274320" cy="274320"/>
            </a:xfrm>
            <a:prstGeom prst="ellipse">
              <a:avLst/>
            </a:prstGeom>
            <a:solidFill>
              <a:srgbClr val="8CC34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0B5FEB81-3013-9842-B5AD-D406AE996D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762388"/>
              </p:ext>
            </p:extLst>
          </p:nvPr>
        </p:nvGraphicFramePr>
        <p:xfrm>
          <a:off x="4933778" y="2195174"/>
          <a:ext cx="2853764" cy="263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7A7103CF-8721-574E-A6A8-91580CDCA3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789081"/>
              </p:ext>
            </p:extLst>
          </p:nvPr>
        </p:nvGraphicFramePr>
        <p:xfrm>
          <a:off x="8359901" y="2149432"/>
          <a:ext cx="2847573" cy="270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6FA3FDAF-4103-304E-B6F5-3DD9D6FF0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76374"/>
              </p:ext>
            </p:extLst>
          </p:nvPr>
        </p:nvGraphicFramePr>
        <p:xfrm>
          <a:off x="604699" y="2094162"/>
          <a:ext cx="2999740" cy="2849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0B8412A-73C7-9D48-BFE1-DFFB3F7A3A6F}"/>
              </a:ext>
            </a:extLst>
          </p:cNvPr>
          <p:cNvSpPr txBox="1"/>
          <p:nvPr/>
        </p:nvSpPr>
        <p:spPr>
          <a:xfrm>
            <a:off x="5180140" y="3163498"/>
            <a:ext cx="2392869" cy="693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  <a:t>Individual </a:t>
            </a:r>
            <a:b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  <a:t>Members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FA03F8-3D96-E640-B018-AAA033180703}"/>
              </a:ext>
            </a:extLst>
          </p:cNvPr>
          <p:cNvSpPr txBox="1"/>
          <p:nvPr/>
        </p:nvSpPr>
        <p:spPr>
          <a:xfrm>
            <a:off x="8867240" y="3163498"/>
            <a:ext cx="1858298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  <a:t>Enterprise </a:t>
            </a:r>
            <a:b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  <a:t>Members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BEF78A-4487-554C-8C3C-BDA9CE36662A}"/>
              </a:ext>
            </a:extLst>
          </p:cNvPr>
          <p:cNvSpPr txBox="1"/>
          <p:nvPr/>
        </p:nvSpPr>
        <p:spPr>
          <a:xfrm>
            <a:off x="4556919" y="2030380"/>
            <a:ext cx="99686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92D050"/>
                </a:solidFill>
                <a:latin typeface="Aptos" panose="020B0004020202020204" pitchFamily="34" charset="0"/>
                <a:ea typeface="Arial" charset="0"/>
                <a:cs typeface="Arial"/>
              </a:rPr>
              <a:t>21%</a:t>
            </a:r>
            <a:endParaRPr lang="en-US" sz="3000" b="1">
              <a:solidFill>
                <a:srgbClr val="92D050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F0F9B0-E14F-CE48-A31E-72F3D87DDDF5}"/>
              </a:ext>
            </a:extLst>
          </p:cNvPr>
          <p:cNvSpPr txBox="1"/>
          <p:nvPr/>
        </p:nvSpPr>
        <p:spPr>
          <a:xfrm>
            <a:off x="10463606" y="4305804"/>
            <a:ext cx="123265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83%</a:t>
            </a:r>
            <a:endParaRPr lang="en-US" sz="3000" b="1">
              <a:solidFill>
                <a:srgbClr val="002E6D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D47A0D-FF27-4648-BF1B-E37B5313C64A}"/>
              </a:ext>
            </a:extLst>
          </p:cNvPr>
          <p:cNvSpPr txBox="1"/>
          <p:nvPr/>
        </p:nvSpPr>
        <p:spPr>
          <a:xfrm>
            <a:off x="7049478" y="4249241"/>
            <a:ext cx="117489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52%</a:t>
            </a:r>
            <a:endParaRPr lang="en-US" sz="3000" b="1">
              <a:solidFill>
                <a:srgbClr val="002E6D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0EB878-6E2A-074B-9A32-47DBD68E0F5C}"/>
              </a:ext>
            </a:extLst>
          </p:cNvPr>
          <p:cNvSpPr txBox="1"/>
          <p:nvPr/>
        </p:nvSpPr>
        <p:spPr>
          <a:xfrm>
            <a:off x="8091667" y="2122343"/>
            <a:ext cx="118230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444545"/>
                </a:solidFill>
                <a:latin typeface="Aptos" panose="020B0004020202020204" pitchFamily="34" charset="0"/>
                <a:ea typeface="Arial" charset="0"/>
                <a:cs typeface="Arial"/>
              </a:rPr>
              <a:t>17%</a:t>
            </a:r>
            <a:endParaRPr lang="en-US" sz="3000" b="1">
              <a:solidFill>
                <a:srgbClr val="444545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6666E20-8A95-424C-867D-098D0F5B157F}"/>
              </a:ext>
            </a:extLst>
          </p:cNvPr>
          <p:cNvSpPr txBox="1"/>
          <p:nvPr/>
        </p:nvSpPr>
        <p:spPr>
          <a:xfrm>
            <a:off x="4318351" y="3876227"/>
            <a:ext cx="101906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444545"/>
                </a:solidFill>
                <a:latin typeface="Aptos" panose="020B0004020202020204" pitchFamily="34" charset="0"/>
                <a:ea typeface="Arial" charset="0"/>
                <a:cs typeface="Arial"/>
              </a:rPr>
              <a:t>27%</a:t>
            </a:r>
            <a:endParaRPr lang="en-US" sz="3000" b="1">
              <a:solidFill>
                <a:srgbClr val="444545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74A3F5B-9E29-4041-9A7C-523193F60893}"/>
              </a:ext>
            </a:extLst>
          </p:cNvPr>
          <p:cNvSpPr txBox="1"/>
          <p:nvPr/>
        </p:nvSpPr>
        <p:spPr>
          <a:xfrm>
            <a:off x="2357580" y="1886880"/>
            <a:ext cx="101906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10%</a:t>
            </a:r>
            <a:endParaRPr lang="en-US" sz="3000" b="1">
              <a:solidFill>
                <a:srgbClr val="002E6D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7484D3-3E44-5F47-834B-B017D0AF0D82}"/>
              </a:ext>
            </a:extLst>
          </p:cNvPr>
          <p:cNvSpPr txBox="1"/>
          <p:nvPr/>
        </p:nvSpPr>
        <p:spPr>
          <a:xfrm>
            <a:off x="262831" y="4278857"/>
            <a:ext cx="101906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119CD9"/>
                </a:solidFill>
                <a:latin typeface="Aptos" panose="020B0004020202020204" pitchFamily="34" charset="0"/>
                <a:ea typeface="Arial" charset="0"/>
                <a:cs typeface="Arial"/>
              </a:rPr>
              <a:t>90%</a:t>
            </a:r>
            <a:endParaRPr lang="en-US" sz="3000" b="1">
              <a:solidFill>
                <a:srgbClr val="119CD9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8D4687-C841-BB46-9C57-A964745767D0}"/>
              </a:ext>
            </a:extLst>
          </p:cNvPr>
          <p:cNvSpPr/>
          <p:nvPr/>
        </p:nvSpPr>
        <p:spPr>
          <a:xfrm>
            <a:off x="663051" y="5585320"/>
            <a:ext cx="274320" cy="274320"/>
          </a:xfrm>
          <a:prstGeom prst="ellipse">
            <a:avLst/>
          </a:prstGeom>
          <a:solidFill>
            <a:srgbClr val="002E6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94BD9F-EE66-0347-BC7F-D20E36B07562}"/>
              </a:ext>
            </a:extLst>
          </p:cNvPr>
          <p:cNvSpPr txBox="1"/>
          <p:nvPr/>
        </p:nvSpPr>
        <p:spPr>
          <a:xfrm>
            <a:off x="2611050" y="5483651"/>
            <a:ext cx="1400511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spc="-30">
                <a:latin typeface="Aptos" panose="020B0004020202020204" pitchFamily="34" charset="0"/>
              </a:rPr>
              <a:t>Enterprise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0CFBBB4-9866-CF46-9A6D-19C142C31663}"/>
              </a:ext>
            </a:extLst>
          </p:cNvPr>
          <p:cNvSpPr/>
          <p:nvPr/>
        </p:nvSpPr>
        <p:spPr>
          <a:xfrm>
            <a:off x="2232194" y="5572998"/>
            <a:ext cx="274320" cy="274320"/>
          </a:xfrm>
          <a:prstGeom prst="ellipse">
            <a:avLst/>
          </a:prstGeom>
          <a:solidFill>
            <a:srgbClr val="119C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B71714-CC02-8B4F-B198-820BE657D519}"/>
              </a:ext>
            </a:extLst>
          </p:cNvPr>
          <p:cNvSpPr txBox="1"/>
          <p:nvPr/>
        </p:nvSpPr>
        <p:spPr>
          <a:xfrm>
            <a:off x="1028459" y="5506165"/>
            <a:ext cx="1095309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spc="-30">
                <a:latin typeface="Aptos" panose="020B0004020202020204" pitchFamily="34" charset="0"/>
              </a:rPr>
              <a:t>Individual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858683-45D5-2BCC-EE3E-942DE189B924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1149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>
                <a:solidFill>
                  <a:srgbClr val="002E6D"/>
                </a:solidFill>
                <a:latin typeface="Aptos" panose="020B0004020202020204" pitchFamily="34" charset="0"/>
              </a:rPr>
              <a:t>Provider Organizations (Hospitals/Systems) Make Up Majority of Membership Base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83A273-D2C4-4840-953C-3C9189B5C164}"/>
              </a:ext>
            </a:extLst>
          </p:cNvPr>
          <p:cNvCxnSpPr/>
          <p:nvPr/>
        </p:nvCxnSpPr>
        <p:spPr>
          <a:xfrm>
            <a:off x="309282" y="1699351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984214-1D8F-DA1F-89D6-6E8259DEF085}"/>
              </a:ext>
            </a:extLst>
          </p:cNvPr>
          <p:cNvCxnSpPr/>
          <p:nvPr/>
        </p:nvCxnSpPr>
        <p:spPr>
          <a:xfrm>
            <a:off x="657236" y="5089673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3F4739A4-3EAC-FEE5-E010-572D55167BA1}"/>
              </a:ext>
            </a:extLst>
          </p:cNvPr>
          <p:cNvSpPr txBox="1">
            <a:spLocks/>
          </p:cNvSpPr>
          <p:nvPr/>
        </p:nvSpPr>
        <p:spPr>
          <a:xfrm>
            <a:off x="3143219" y="4726295"/>
            <a:ext cx="1790559" cy="363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0829C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solidFill>
                  <a:schemeClr val="tx1"/>
                </a:solidFill>
                <a:latin typeface="Aptos" panose="020B0004020202020204" pitchFamily="34" charset="0"/>
                <a:cs typeface="arial"/>
              </a:rPr>
              <a:t>As of December 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8C76F7-05C0-C94A-BEEC-84CE98BA4575}"/>
              </a:ext>
            </a:extLst>
          </p:cNvPr>
          <p:cNvSpPr txBox="1"/>
          <p:nvPr/>
        </p:nvSpPr>
        <p:spPr>
          <a:xfrm>
            <a:off x="772366" y="3163498"/>
            <a:ext cx="2689412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  <a:t>Total </a:t>
            </a:r>
            <a:b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2000" b="1" kern="1500">
                <a:latin typeface="Aptos" panose="020B0004020202020204" pitchFamily="34" charset="0"/>
                <a:cs typeface="Arial" panose="020B0604020202020204" pitchFamily="34" charset="0"/>
              </a:rPr>
              <a:t>Members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F41C21-9262-4366-D994-D45D64074341}"/>
              </a:ext>
            </a:extLst>
          </p:cNvPr>
          <p:cNvCxnSpPr>
            <a:cxnSpLocks/>
          </p:cNvCxnSpPr>
          <p:nvPr/>
        </p:nvCxnSpPr>
        <p:spPr>
          <a:xfrm>
            <a:off x="4038499" y="1816822"/>
            <a:ext cx="0" cy="2799423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04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E67C7CCD-BC23-2E44-A925-492AB00A6683}"/>
              </a:ext>
            </a:extLst>
          </p:cNvPr>
          <p:cNvSpPr/>
          <p:nvPr/>
        </p:nvSpPr>
        <p:spPr>
          <a:xfrm>
            <a:off x="6552684" y="1627966"/>
            <a:ext cx="274165" cy="276406"/>
          </a:xfrm>
          <a:prstGeom prst="ellipse">
            <a:avLst/>
          </a:prstGeom>
          <a:solidFill>
            <a:srgbClr val="F7EC1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85E3A0-572F-D245-8DE1-241ACBF3CDF0}"/>
              </a:ext>
            </a:extLst>
          </p:cNvPr>
          <p:cNvSpPr txBox="1"/>
          <p:nvPr/>
        </p:nvSpPr>
        <p:spPr>
          <a:xfrm>
            <a:off x="6962487" y="5615769"/>
            <a:ext cx="4490498" cy="4359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Other Responsibilities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E156A-F44E-C540-A4C7-74867D9E6D4C}"/>
              </a:ext>
            </a:extLst>
          </p:cNvPr>
          <p:cNvSpPr txBox="1"/>
          <p:nvPr/>
        </p:nvSpPr>
        <p:spPr>
          <a:xfrm>
            <a:off x="6950105" y="1567339"/>
            <a:ext cx="3460399" cy="4359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Revenue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1CD69-0A81-C04F-8818-F6E69F7EF607}"/>
              </a:ext>
            </a:extLst>
          </p:cNvPr>
          <p:cNvSpPr txBox="1"/>
          <p:nvPr/>
        </p:nvSpPr>
        <p:spPr>
          <a:xfrm>
            <a:off x="6944872" y="2386722"/>
            <a:ext cx="5003309" cy="4098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Administration And Operations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B04DA3-5E27-AD41-B1A8-02CCC1708218}"/>
              </a:ext>
            </a:extLst>
          </p:cNvPr>
          <p:cNvSpPr/>
          <p:nvPr/>
        </p:nvSpPr>
        <p:spPr>
          <a:xfrm>
            <a:off x="6574893" y="2457356"/>
            <a:ext cx="274165" cy="27640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C4C69-41F6-CB31-3567-4BA7946A09D7}"/>
              </a:ext>
            </a:extLst>
          </p:cNvPr>
          <p:cNvSpPr txBox="1"/>
          <p:nvPr/>
        </p:nvSpPr>
        <p:spPr>
          <a:xfrm>
            <a:off x="6944873" y="3226556"/>
            <a:ext cx="4730536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Payer Reimbursement/Revenue Integrity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EEAE0-D06B-F8A7-D13E-366DA2B6DEA2}"/>
              </a:ext>
            </a:extLst>
          </p:cNvPr>
          <p:cNvSpPr txBox="1"/>
          <p:nvPr/>
        </p:nvSpPr>
        <p:spPr>
          <a:xfrm>
            <a:off x="6944872" y="4002385"/>
            <a:ext cx="4219658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Clinical/Patient Care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1627E0-154B-FFD4-157D-F8170DF5B188}"/>
              </a:ext>
            </a:extLst>
          </p:cNvPr>
          <p:cNvSpPr/>
          <p:nvPr/>
        </p:nvSpPr>
        <p:spPr>
          <a:xfrm>
            <a:off x="6572449" y="4048901"/>
            <a:ext cx="274320" cy="27432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E6C90E-22F9-4881-7134-111F0C45F3BB}"/>
              </a:ext>
            </a:extLst>
          </p:cNvPr>
          <p:cNvSpPr/>
          <p:nvPr/>
        </p:nvSpPr>
        <p:spPr>
          <a:xfrm>
            <a:off x="6574738" y="3283076"/>
            <a:ext cx="274320" cy="27432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D4BBFB-A588-1E3E-99CD-D86D7E7571EE}"/>
              </a:ext>
            </a:extLst>
          </p:cNvPr>
          <p:cNvSpPr txBox="1"/>
          <p:nvPr/>
        </p:nvSpPr>
        <p:spPr>
          <a:xfrm>
            <a:off x="6948048" y="1988301"/>
            <a:ext cx="4435888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Accounting/Finance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2D528B2-B9E4-F78E-B19F-1187BF395BC0}"/>
              </a:ext>
            </a:extLst>
          </p:cNvPr>
          <p:cNvSpPr/>
          <p:nvPr/>
        </p:nvSpPr>
        <p:spPr>
          <a:xfrm>
            <a:off x="6574738" y="2067456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040883-7F89-F468-8B45-7BAE2FBEAD0D}"/>
              </a:ext>
            </a:extLst>
          </p:cNvPr>
          <p:cNvSpPr txBox="1"/>
          <p:nvPr/>
        </p:nvSpPr>
        <p:spPr>
          <a:xfrm>
            <a:off x="6944873" y="2808321"/>
            <a:ext cx="4439064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Health Information/Medical Records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0BD7DA1-8512-4739-B704-F6E09FE28CA5}"/>
              </a:ext>
            </a:extLst>
          </p:cNvPr>
          <p:cNvSpPr/>
          <p:nvPr/>
        </p:nvSpPr>
        <p:spPr>
          <a:xfrm>
            <a:off x="6574738" y="2861796"/>
            <a:ext cx="274320" cy="27432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7BE53F-2D20-D8CE-C7A3-7DDFFEA2D1D6}"/>
              </a:ext>
            </a:extLst>
          </p:cNvPr>
          <p:cNvSpPr txBox="1"/>
          <p:nvPr/>
        </p:nvSpPr>
        <p:spPr>
          <a:xfrm>
            <a:off x="6944873" y="3607357"/>
            <a:ext cx="4219658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Decision Support/Bi/Analytics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845982-1DD0-ADCD-C4B3-B73395396EB7}"/>
              </a:ext>
            </a:extLst>
          </p:cNvPr>
          <p:cNvSpPr/>
          <p:nvPr/>
        </p:nvSpPr>
        <p:spPr>
          <a:xfrm>
            <a:off x="6574738" y="3671059"/>
            <a:ext cx="274320" cy="27432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B76CA4-EF6A-E550-8569-0CD3BF4386B0}"/>
              </a:ext>
            </a:extLst>
          </p:cNvPr>
          <p:cNvSpPr/>
          <p:nvPr/>
        </p:nvSpPr>
        <p:spPr>
          <a:xfrm>
            <a:off x="6574738" y="4454635"/>
            <a:ext cx="274320" cy="27432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94DD5-7BF9-DCFB-ED34-70D16A3646C9}"/>
              </a:ext>
            </a:extLst>
          </p:cNvPr>
          <p:cNvSpPr txBox="1"/>
          <p:nvPr/>
        </p:nvSpPr>
        <p:spPr>
          <a:xfrm>
            <a:off x="6964931" y="4415597"/>
            <a:ext cx="4730535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Legal Compliance/Internal Audit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E8870B-C817-CE9D-5A01-7A553529D473}"/>
              </a:ext>
            </a:extLst>
          </p:cNvPr>
          <p:cNvSpPr/>
          <p:nvPr/>
        </p:nvSpPr>
        <p:spPr>
          <a:xfrm>
            <a:off x="6572449" y="5663654"/>
            <a:ext cx="274165" cy="27640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BC9DE6-C9F0-3F6A-0D78-8D593B5D90D9}"/>
              </a:ext>
            </a:extLst>
          </p:cNvPr>
          <p:cNvSpPr/>
          <p:nvPr/>
        </p:nvSpPr>
        <p:spPr>
          <a:xfrm>
            <a:off x="6574738" y="4852186"/>
            <a:ext cx="274320" cy="2743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8767BD-0A3A-3D96-985F-8AE66A66E0B5}"/>
              </a:ext>
            </a:extLst>
          </p:cNvPr>
          <p:cNvSpPr txBox="1"/>
          <p:nvPr/>
        </p:nvSpPr>
        <p:spPr>
          <a:xfrm>
            <a:off x="6964931" y="4827878"/>
            <a:ext cx="4730541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Strategy/Business Development/Marketing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34F613-4005-CC97-8E27-D14EA0CD62F6}"/>
              </a:ext>
            </a:extLst>
          </p:cNvPr>
          <p:cNvSpPr/>
          <p:nvPr/>
        </p:nvSpPr>
        <p:spPr>
          <a:xfrm>
            <a:off x="6574738" y="5241104"/>
            <a:ext cx="274320" cy="27432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BCCD73-3A5E-554E-A23B-681231CFBF50}"/>
              </a:ext>
            </a:extLst>
          </p:cNvPr>
          <p:cNvSpPr txBox="1"/>
          <p:nvPr/>
        </p:nvSpPr>
        <p:spPr>
          <a:xfrm>
            <a:off x="6964931" y="5203488"/>
            <a:ext cx="4603927" cy="43263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en-US" spc="-30">
                <a:latin typeface="Aptos"/>
              </a:rPr>
              <a:t>Customer Service/Patient Experience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FED444A-1E24-C912-BF17-9D8485A88AF2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>
                <a:solidFill>
                  <a:srgbClr val="002E6D"/>
                </a:solidFill>
                <a:latin typeface="Aptos ExtraBold" panose="020B0004020202020204" pitchFamily="34" charset="0"/>
              </a:rPr>
              <a:t>Primary Member Job Functions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1586AF-E797-17EE-6294-F6AB0BF36817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ubtitle 2">
            <a:extLst>
              <a:ext uri="{FF2B5EF4-FFF2-40B4-BE49-F238E27FC236}">
                <a16:creationId xmlns:a16="http://schemas.microsoft.com/office/drawing/2014/main" id="{FFECA65C-85BB-96EF-EC75-F5075D765F7F}"/>
              </a:ext>
            </a:extLst>
          </p:cNvPr>
          <p:cNvSpPr txBox="1">
            <a:spLocks/>
          </p:cNvSpPr>
          <p:nvPr/>
        </p:nvSpPr>
        <p:spPr>
          <a:xfrm>
            <a:off x="2380799" y="5960115"/>
            <a:ext cx="1790559" cy="363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0829C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solidFill>
                  <a:schemeClr val="tx1"/>
                </a:solidFill>
                <a:latin typeface="Aptos" panose="020B0004020202020204" pitchFamily="34" charset="0"/>
                <a:cs typeface="arial"/>
              </a:rPr>
              <a:t>As of December 2025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8830B-DF51-9642-5690-645322B1C24E}"/>
              </a:ext>
            </a:extLst>
          </p:cNvPr>
          <p:cNvCxnSpPr>
            <a:cxnSpLocks/>
          </p:cNvCxnSpPr>
          <p:nvPr/>
        </p:nvCxnSpPr>
        <p:spPr>
          <a:xfrm>
            <a:off x="6000035" y="1297991"/>
            <a:ext cx="0" cy="4753698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6214F75-FFEB-F8E9-FB0C-6AF02E3D2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591551"/>
              </p:ext>
            </p:extLst>
          </p:nvPr>
        </p:nvGraphicFramePr>
        <p:xfrm>
          <a:off x="496528" y="1322762"/>
          <a:ext cx="4992630" cy="471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000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2F2F22-A2AC-4C9B-9B12-631E5D1F71C2}"/>
              </a:ext>
            </a:extLst>
          </p:cNvPr>
          <p:cNvSpPr txBox="1">
            <a:spLocks/>
          </p:cNvSpPr>
          <p:nvPr/>
        </p:nvSpPr>
        <p:spPr>
          <a:xfrm>
            <a:off x="5156567" y="4734122"/>
            <a:ext cx="1790559" cy="363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00829C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>
                <a:solidFill>
                  <a:schemeClr val="tx1"/>
                </a:solidFill>
                <a:latin typeface="Aptos" panose="020B0004020202020204" pitchFamily="34" charset="0"/>
                <a:cs typeface="arial"/>
              </a:rPr>
              <a:t>As of December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2F30B7-1511-8D26-93F0-9869A4BB76B6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>
                <a:solidFill>
                  <a:srgbClr val="002E6D"/>
                </a:solidFill>
                <a:latin typeface="Aptos" panose="020B0004020202020204" pitchFamily="34" charset="0"/>
              </a:rPr>
              <a:t>Member Profiles Vary by Membership Category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721AAF3-AD85-5641-8111-11126670B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37350"/>
              </p:ext>
            </p:extLst>
          </p:nvPr>
        </p:nvGraphicFramePr>
        <p:xfrm>
          <a:off x="1588878" y="1907904"/>
          <a:ext cx="3302772" cy="313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BA6154A-3105-5941-91A8-ECC7C8880AF8}"/>
              </a:ext>
            </a:extLst>
          </p:cNvPr>
          <p:cNvSpPr txBox="1"/>
          <p:nvPr/>
        </p:nvSpPr>
        <p:spPr>
          <a:xfrm>
            <a:off x="4132251" y="5354478"/>
            <a:ext cx="2124430" cy="3633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spc="-30">
                <a:latin typeface="Aptos"/>
              </a:rPr>
              <a:t>Director/Mid-Level</a:t>
            </a:r>
            <a:endParaRPr lang="en-US" sz="2000" spc="-30">
              <a:latin typeface="Aptos" panose="020B00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B8D8E6-694E-BD42-92BE-058E2B45148B}"/>
              </a:ext>
            </a:extLst>
          </p:cNvPr>
          <p:cNvSpPr/>
          <p:nvPr/>
        </p:nvSpPr>
        <p:spPr>
          <a:xfrm>
            <a:off x="3760115" y="5369122"/>
            <a:ext cx="237902" cy="237902"/>
          </a:xfrm>
          <a:prstGeom prst="ellipse">
            <a:avLst/>
          </a:prstGeom>
          <a:solidFill>
            <a:srgbClr val="6976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CD7A08-218D-8944-A397-B7D47281EB46}"/>
              </a:ext>
            </a:extLst>
          </p:cNvPr>
          <p:cNvSpPr/>
          <p:nvPr/>
        </p:nvSpPr>
        <p:spPr>
          <a:xfrm>
            <a:off x="1396901" y="5369122"/>
            <a:ext cx="237902" cy="237902"/>
          </a:xfrm>
          <a:prstGeom prst="ellipse">
            <a:avLst/>
          </a:prstGeom>
          <a:solidFill>
            <a:srgbClr val="002E6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F7EE24-48C5-5B43-8FE1-662A71B4135F}"/>
              </a:ext>
            </a:extLst>
          </p:cNvPr>
          <p:cNvSpPr txBox="1"/>
          <p:nvPr/>
        </p:nvSpPr>
        <p:spPr>
          <a:xfrm>
            <a:off x="1769037" y="5354478"/>
            <a:ext cx="1943120" cy="4455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spc="-30">
                <a:latin typeface="Aptos" panose="020B0004020202020204" pitchFamily="34" charset="0"/>
              </a:rPr>
              <a:t>Executive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6F524-1BB1-AE40-AD91-724ECEA55F41}"/>
              </a:ext>
            </a:extLst>
          </p:cNvPr>
          <p:cNvSpPr txBox="1"/>
          <p:nvPr/>
        </p:nvSpPr>
        <p:spPr>
          <a:xfrm>
            <a:off x="6832031" y="5354478"/>
            <a:ext cx="2272676" cy="3556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spc="-30">
                <a:latin typeface="Aptos" panose="020B0004020202020204" pitchFamily="34" charset="0"/>
              </a:rPr>
              <a:t>Professional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7D0305-74EE-FE48-A150-F90CAB9E0E3D}"/>
              </a:ext>
            </a:extLst>
          </p:cNvPr>
          <p:cNvSpPr/>
          <p:nvPr/>
        </p:nvSpPr>
        <p:spPr>
          <a:xfrm>
            <a:off x="6457958" y="5369122"/>
            <a:ext cx="237902" cy="237902"/>
          </a:xfrm>
          <a:prstGeom prst="ellipse">
            <a:avLst/>
          </a:prstGeom>
          <a:solidFill>
            <a:srgbClr val="119C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F33A16-BD5E-CD4E-B3B3-A197CC07EE5F}"/>
              </a:ext>
            </a:extLst>
          </p:cNvPr>
          <p:cNvSpPr txBox="1"/>
          <p:nvPr/>
        </p:nvSpPr>
        <p:spPr>
          <a:xfrm>
            <a:off x="9536890" y="5354478"/>
            <a:ext cx="1258207" cy="41939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spc="-30">
                <a:latin typeface="Aptos" panose="020B0004020202020204" pitchFamily="34" charset="0"/>
              </a:rPr>
              <a:t>Other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2107E3-D0A8-C54A-BCDC-3AA9D23FDA48}"/>
              </a:ext>
            </a:extLst>
          </p:cNvPr>
          <p:cNvSpPr/>
          <p:nvPr/>
        </p:nvSpPr>
        <p:spPr>
          <a:xfrm>
            <a:off x="9171531" y="5369122"/>
            <a:ext cx="237902" cy="237902"/>
          </a:xfrm>
          <a:prstGeom prst="ellipse">
            <a:avLst/>
          </a:prstGeom>
          <a:solidFill>
            <a:srgbClr val="0082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D6EA4-AC1A-1D4F-A778-11A9C9636261}"/>
              </a:ext>
            </a:extLst>
          </p:cNvPr>
          <p:cNvSpPr txBox="1"/>
          <p:nvPr/>
        </p:nvSpPr>
        <p:spPr>
          <a:xfrm>
            <a:off x="1768852" y="3203060"/>
            <a:ext cx="2902969" cy="75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Individual</a:t>
            </a:r>
            <a:br>
              <a:rPr lang="en-US" sz="28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</a:br>
            <a:r>
              <a:rPr lang="en-US" sz="28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Members</a:t>
            </a:r>
            <a:endParaRPr lang="en-US" sz="8000" b="1" kern="1500">
              <a:latin typeface="Aptos" panose="020B0004020202020204" pitchFamily="34" charset="0"/>
              <a:cs typeface="Arial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E36C741-88DD-7B43-B8D8-EC9AB54A5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874194"/>
              </p:ext>
            </p:extLst>
          </p:nvPr>
        </p:nvGraphicFramePr>
        <p:xfrm>
          <a:off x="6947126" y="1907904"/>
          <a:ext cx="3302772" cy="313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11C8E34B-7D37-ED4E-80F5-84D01F055467}"/>
              </a:ext>
            </a:extLst>
          </p:cNvPr>
          <p:cNvSpPr txBox="1"/>
          <p:nvPr/>
        </p:nvSpPr>
        <p:spPr>
          <a:xfrm>
            <a:off x="4193535" y="2165443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34%</a:t>
            </a:r>
            <a:endParaRPr lang="en-US" sz="3000" b="1">
              <a:solidFill>
                <a:srgbClr val="002E6D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BFF2A3-66A5-AB4F-9624-B9DBEE36F274}"/>
              </a:ext>
            </a:extLst>
          </p:cNvPr>
          <p:cNvSpPr txBox="1"/>
          <p:nvPr/>
        </p:nvSpPr>
        <p:spPr>
          <a:xfrm>
            <a:off x="1683522" y="1709684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829C"/>
                </a:solidFill>
                <a:latin typeface="Aptos" panose="020B0004020202020204" pitchFamily="34" charset="0"/>
                <a:ea typeface="Arial" charset="0"/>
                <a:cs typeface="Arial"/>
              </a:rPr>
              <a:t>14%</a:t>
            </a:r>
            <a:endParaRPr lang="en-US" sz="3000" b="1">
              <a:solidFill>
                <a:srgbClr val="00829C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A5977D-7928-3A4D-85E9-DADA1D933AF8}"/>
              </a:ext>
            </a:extLst>
          </p:cNvPr>
          <p:cNvSpPr txBox="1"/>
          <p:nvPr/>
        </p:nvSpPr>
        <p:spPr>
          <a:xfrm>
            <a:off x="799445" y="2933951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119CD9"/>
                </a:solidFill>
                <a:latin typeface="Aptos" panose="020B0004020202020204" pitchFamily="34" charset="0"/>
                <a:ea typeface="Arial" charset="0"/>
                <a:cs typeface="Arial"/>
              </a:rPr>
              <a:t>15%</a:t>
            </a:r>
            <a:endParaRPr lang="en-US" sz="3000" b="1">
              <a:solidFill>
                <a:srgbClr val="119CD9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F77F06-1823-804D-A83E-DB4DFAAB76BA}"/>
              </a:ext>
            </a:extLst>
          </p:cNvPr>
          <p:cNvSpPr txBox="1"/>
          <p:nvPr/>
        </p:nvSpPr>
        <p:spPr>
          <a:xfrm>
            <a:off x="1082253" y="4147144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Arial" charset="0"/>
                <a:cs typeface="Arial"/>
              </a:rPr>
              <a:t>36%</a:t>
            </a:r>
            <a:endParaRPr lang="en-US" sz="3000" b="1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FFB21-9663-8247-96CC-6888AD58EC30}"/>
              </a:ext>
            </a:extLst>
          </p:cNvPr>
          <p:cNvSpPr txBox="1"/>
          <p:nvPr/>
        </p:nvSpPr>
        <p:spPr>
          <a:xfrm>
            <a:off x="6601796" y="2012451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119CD9"/>
                </a:solidFill>
                <a:latin typeface="Aptos" panose="020B0004020202020204" pitchFamily="34" charset="0"/>
                <a:ea typeface="Arial" charset="0"/>
                <a:cs typeface="Arial"/>
              </a:rPr>
              <a:t>59%</a:t>
            </a:r>
            <a:endParaRPr lang="en-US" sz="3000" b="1">
              <a:solidFill>
                <a:srgbClr val="119CD9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526C81-5E94-8F42-B92F-4A9CAC86F26F}"/>
              </a:ext>
            </a:extLst>
          </p:cNvPr>
          <p:cNvSpPr txBox="1"/>
          <p:nvPr/>
        </p:nvSpPr>
        <p:spPr>
          <a:xfrm>
            <a:off x="9647528" y="2250234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829C"/>
                </a:solidFill>
                <a:latin typeface="Aptos" panose="020B0004020202020204" pitchFamily="34" charset="0"/>
                <a:ea typeface="Arial" charset="0"/>
                <a:cs typeface="Arial"/>
              </a:rPr>
              <a:t>13%</a:t>
            </a:r>
            <a:endParaRPr lang="en-US" sz="3000" b="1">
              <a:solidFill>
                <a:srgbClr val="00829C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BE1598-A638-E64D-8DC6-B762960BC2B7}"/>
              </a:ext>
            </a:extLst>
          </p:cNvPr>
          <p:cNvSpPr txBox="1"/>
          <p:nvPr/>
        </p:nvSpPr>
        <p:spPr>
          <a:xfrm>
            <a:off x="9647528" y="4077659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444545"/>
                </a:solidFill>
                <a:latin typeface="Aptos" panose="020B0004020202020204" pitchFamily="34" charset="0"/>
                <a:ea typeface="Arial" charset="0"/>
                <a:cs typeface="Arial"/>
              </a:rPr>
              <a:t>23%</a:t>
            </a:r>
            <a:endParaRPr lang="en-US" sz="3000" b="1">
              <a:solidFill>
                <a:srgbClr val="444545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BEC85F-42E5-E648-A0DE-1C4B2D18F0A8}"/>
              </a:ext>
            </a:extLst>
          </p:cNvPr>
          <p:cNvSpPr txBox="1"/>
          <p:nvPr/>
        </p:nvSpPr>
        <p:spPr>
          <a:xfrm>
            <a:off x="9775044" y="2997037"/>
            <a:ext cx="120474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 b="1">
                <a:solidFill>
                  <a:srgbClr val="002E6D"/>
                </a:solidFill>
                <a:latin typeface="Aptos" panose="020B0004020202020204" pitchFamily="34" charset="0"/>
                <a:ea typeface="Arial" charset="0"/>
                <a:cs typeface="Arial"/>
              </a:rPr>
              <a:t>5%</a:t>
            </a:r>
            <a:endParaRPr lang="en-US" sz="3000" b="1">
              <a:solidFill>
                <a:srgbClr val="002E6D"/>
              </a:solidFill>
              <a:latin typeface="Aptos" panose="020B0004020202020204" pitchFamily="34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B7E884-6E3C-AA4B-BE96-C1288F7BF568}"/>
              </a:ext>
            </a:extLst>
          </p:cNvPr>
          <p:cNvSpPr txBox="1"/>
          <p:nvPr/>
        </p:nvSpPr>
        <p:spPr>
          <a:xfrm>
            <a:off x="7123208" y="3203060"/>
            <a:ext cx="2902969" cy="75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800" b="1">
                <a:solidFill>
                  <a:schemeClr val="accent5"/>
                </a:solidFill>
                <a:latin typeface="Aptos" panose="020B0004020202020204" pitchFamily="34" charset="0"/>
                <a:ea typeface="Arial" charset="0"/>
                <a:cs typeface="Arial"/>
              </a:rPr>
              <a:t>Enterprise</a:t>
            </a:r>
            <a:br>
              <a:rPr lang="en-US" sz="2800" b="1">
                <a:solidFill>
                  <a:schemeClr val="accent5"/>
                </a:solidFill>
                <a:latin typeface="Aptos" panose="020B0004020202020204" pitchFamily="34" charset="0"/>
                <a:ea typeface="Arial" charset="0"/>
                <a:cs typeface="Arial"/>
              </a:rPr>
            </a:br>
            <a:r>
              <a:rPr lang="en-US" sz="2800" b="1">
                <a:solidFill>
                  <a:schemeClr val="accent5"/>
                </a:solidFill>
                <a:latin typeface="Aptos" panose="020B0004020202020204" pitchFamily="34" charset="0"/>
                <a:ea typeface="Arial" charset="0"/>
                <a:cs typeface="Arial"/>
              </a:rPr>
              <a:t>Members</a:t>
            </a:r>
            <a:endParaRPr lang="en-US" sz="8000" b="1" kern="1500">
              <a:solidFill>
                <a:schemeClr val="accent5"/>
              </a:solidFill>
              <a:latin typeface="Aptos" panose="020B0004020202020204" pitchFamily="34" charset="0"/>
              <a:cs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2FEC88-97DC-D792-B86E-3A11B65CAE8D}"/>
              </a:ext>
            </a:extLst>
          </p:cNvPr>
          <p:cNvCxnSpPr>
            <a:cxnSpLocks/>
          </p:cNvCxnSpPr>
          <p:nvPr/>
        </p:nvCxnSpPr>
        <p:spPr>
          <a:xfrm>
            <a:off x="6000035" y="1297991"/>
            <a:ext cx="0" cy="312615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F8B3A6-51D8-E6BE-6DC2-3D5481B953A6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DACE27-C359-FBBF-1003-3A2BB9CF2402}"/>
              </a:ext>
            </a:extLst>
          </p:cNvPr>
          <p:cNvCxnSpPr/>
          <p:nvPr/>
        </p:nvCxnSpPr>
        <p:spPr>
          <a:xfrm>
            <a:off x="657236" y="5089673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19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F559CF-2F4B-4920-4F23-6F4CD1A42A3D}"/>
              </a:ext>
            </a:extLst>
          </p:cNvPr>
          <p:cNvSpPr txBox="1">
            <a:spLocks/>
          </p:cNvSpPr>
          <p:nvPr/>
        </p:nvSpPr>
        <p:spPr>
          <a:xfrm>
            <a:off x="309282" y="389965"/>
            <a:ext cx="11463617" cy="82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>
                <a:solidFill>
                  <a:srgbClr val="002E6D"/>
                </a:solidFill>
                <a:latin typeface="Aptos ExtraBold" panose="020B0004020202020204" pitchFamily="34" charset="0"/>
              </a:rPr>
              <a:t>Turning Knowledge into Action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202E41F-253C-3657-99B8-AF1B4886BB4D}"/>
              </a:ext>
            </a:extLst>
          </p:cNvPr>
          <p:cNvSpPr txBox="1">
            <a:spLocks/>
          </p:cNvSpPr>
          <p:nvPr/>
        </p:nvSpPr>
        <p:spPr>
          <a:xfrm>
            <a:off x="309283" y="1456442"/>
            <a:ext cx="5287700" cy="13953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A7E1"/>
                </a:solidFill>
              </a:rPr>
              <a:t>Advance your career, strengthen your team, improve financial performance.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5FEA7-8863-7A50-B040-7FCF7664F6D2}"/>
              </a:ext>
            </a:extLst>
          </p:cNvPr>
          <p:cNvSpPr txBox="1"/>
          <p:nvPr/>
        </p:nvSpPr>
        <p:spPr>
          <a:xfrm>
            <a:off x="309282" y="2851743"/>
            <a:ext cx="546286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2400">
                <a:latin typeface="Aptos"/>
              </a:rPr>
              <a:t> Connect with a national community, stay ahead of regulatory and industry change, and build capabilities that drive better results for your organization. </a:t>
            </a:r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FB1E4ED-EF41-E428-A210-001ED628A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2" y="5027978"/>
            <a:ext cx="749300" cy="749300"/>
          </a:xfrm>
          <a:prstGeom prst="rect">
            <a:avLst/>
          </a:prstGeom>
        </p:spPr>
      </p:pic>
      <p:pic>
        <p:nvPicPr>
          <p:cNvPr id="6" name="Picture 5" descr="A computer screen with a picture of a group of people&#10;&#10;AI-generated content may be incorrect.">
            <a:extLst>
              <a:ext uri="{FF2B5EF4-FFF2-40B4-BE49-F238E27FC236}">
                <a16:creationId xmlns:a16="http://schemas.microsoft.com/office/drawing/2014/main" id="{B6106E2E-B63B-81CF-19AB-95B73A3EC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83" y="1712230"/>
            <a:ext cx="6889629" cy="43634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2BDC5-C36F-3B86-BA9E-1402FAF0528A}"/>
              </a:ext>
            </a:extLst>
          </p:cNvPr>
          <p:cNvCxnSpPr>
            <a:cxnSpLocks/>
          </p:cNvCxnSpPr>
          <p:nvPr/>
        </p:nvCxnSpPr>
        <p:spPr>
          <a:xfrm>
            <a:off x="6000035" y="1297991"/>
            <a:ext cx="0" cy="477767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0DEC14-B3BA-5625-917C-60BA15BCDF55}"/>
              </a:ext>
            </a:extLst>
          </p:cNvPr>
          <p:cNvSpPr txBox="1"/>
          <p:nvPr/>
        </p:nvSpPr>
        <p:spPr>
          <a:xfrm>
            <a:off x="1184563" y="5079462"/>
            <a:ext cx="3207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A7E1"/>
                </a:solidFill>
                <a:latin typeface="Aptos" panose="020B0004020202020204" pitchFamily="34" charset="0"/>
              </a:rPr>
              <a:t>Explore HFMA membership</a:t>
            </a:r>
          </a:p>
          <a:p>
            <a:r>
              <a:rPr lang="en-US" sz="1800" b="1" u="sng" err="1">
                <a:latin typeface="Aptos" panose="020B0004020202020204" pitchFamily="34" charset="0"/>
              </a:rPr>
              <a:t>hfma.org</a:t>
            </a:r>
            <a:r>
              <a:rPr lang="en-US" sz="1800" b="1" u="sng">
                <a:latin typeface="Aptos" panose="020B0004020202020204" pitchFamily="34" charset="0"/>
              </a:rPr>
              <a:t>/membership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AA1DE1-CFA7-F400-0A30-7AAEB4096A24}"/>
              </a:ext>
            </a:extLst>
          </p:cNvPr>
          <p:cNvCxnSpPr/>
          <p:nvPr/>
        </p:nvCxnSpPr>
        <p:spPr>
          <a:xfrm>
            <a:off x="309282" y="1212716"/>
            <a:ext cx="10877527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853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HFMA 2026">
      <a:dk1>
        <a:srgbClr val="002E6D"/>
      </a:dk1>
      <a:lt1>
        <a:srgbClr val="FFFFFF"/>
      </a:lt1>
      <a:dk2>
        <a:srgbClr val="00A7E1"/>
      </a:dk2>
      <a:lt2>
        <a:srgbClr val="E2E8EC"/>
      </a:lt2>
      <a:accent1>
        <a:srgbClr val="F7EC13"/>
      </a:accent1>
      <a:accent2>
        <a:srgbClr val="69BD45"/>
      </a:accent2>
      <a:accent3>
        <a:srgbClr val="D333D1"/>
      </a:accent3>
      <a:accent4>
        <a:srgbClr val="7030A0"/>
      </a:accent4>
      <a:accent5>
        <a:srgbClr val="0083AD"/>
      </a:accent5>
      <a:accent6>
        <a:srgbClr val="1A877E"/>
      </a:accent6>
      <a:hlink>
        <a:srgbClr val="F7EC13"/>
      </a:hlink>
      <a:folHlink>
        <a:srgbClr val="69BD4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ED163C4DDC14EB25FA7C19C36DF89" ma:contentTypeVersion="13" ma:contentTypeDescription="Create a new document." ma:contentTypeScope="" ma:versionID="cd49910be5677fae78e53f69475d2fb8">
  <xsd:schema xmlns:xsd="http://www.w3.org/2001/XMLSchema" xmlns:xs="http://www.w3.org/2001/XMLSchema" xmlns:p="http://schemas.microsoft.com/office/2006/metadata/properties" xmlns:ns2="2130b935-03ee-4717-a13f-920d86815266" xmlns:ns3="152a7df2-aaf6-44fb-bb09-99b262383cb4" targetNamespace="http://schemas.microsoft.com/office/2006/metadata/properties" ma:root="true" ma:fieldsID="e94c30d98e91178665b3e7767495d746" ns2:_="" ns3:_="">
    <xsd:import namespace="2130b935-03ee-4717-a13f-920d86815266"/>
    <xsd:import namespace="152a7df2-aaf6-44fb-bb09-99b262383c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0b935-03ee-4717-a13f-920d868152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a7df2-aaf6-44fb-bb09-99b262383cb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3A1AB1-7D0C-426F-B8A1-0D9CCFCDE9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30b935-03ee-4717-a13f-920d86815266"/>
    <ds:schemaRef ds:uri="152a7df2-aaf6-44fb-bb09-99b262383c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F02AA6-3C25-438B-BF57-D2E29DBA22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3C84BF-D6A6-41D4-9565-2E2CDF2A6458}">
  <ds:schemaRefs>
    <ds:schemaRef ds:uri="http://schemas.openxmlformats.org/package/2006/metadata/core-properties"/>
    <ds:schemaRef ds:uri="2130b935-03ee-4717-a13f-920d86815266"/>
    <ds:schemaRef ds:uri="http://www.w3.org/XML/1998/namespace"/>
    <ds:schemaRef ds:uri="http://purl.org/dc/terms/"/>
    <ds:schemaRef ds:uri="http://schemas.microsoft.com/office/2006/documentManagement/types"/>
    <ds:schemaRef ds:uri="152a7df2-aaf6-44fb-bb09-99b262383cb4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1519</Words>
  <Application>Microsoft Office PowerPoint</Application>
  <PresentationFormat>Widescreen</PresentationFormat>
  <Paragraphs>275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Aptos ExtraBold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Chorvat</dc:creator>
  <cp:lastModifiedBy>Samantha Anderson</cp:lastModifiedBy>
  <cp:revision>38</cp:revision>
  <dcterms:created xsi:type="dcterms:W3CDTF">2025-12-08T20:53:13Z</dcterms:created>
  <dcterms:modified xsi:type="dcterms:W3CDTF">2026-04-09T15:18:09Z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0x010100EB1ED163C4DDC14EB25FA7C19C36DF89</vt:lpwstr>
  </property>
  <property fmtid="{D5CDD505-2E9C-101B-9397-08002B2CF9AE}" pid="3" name="MediaServiceImageTags">
    <vt:lpwstr/>
  </property>
</Properties>
</file>