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modernComment_7FB47B9A_41015F08.xml" ContentType="application/vnd.ms-powerpoint.comment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  <p:sldMasterId id="2147483758" r:id="rId5"/>
  </p:sldMasterIdLst>
  <p:notesMasterIdLst>
    <p:notesMasterId r:id="rId48"/>
  </p:notesMasterIdLst>
  <p:handoutMasterIdLst>
    <p:handoutMasterId r:id="rId49"/>
  </p:handoutMasterIdLst>
  <p:sldIdLst>
    <p:sldId id="2142534506" r:id="rId6"/>
    <p:sldId id="256" r:id="rId7"/>
    <p:sldId id="2234" r:id="rId8"/>
    <p:sldId id="261" r:id="rId9"/>
    <p:sldId id="2142534546" r:id="rId10"/>
    <p:sldId id="2142534567" r:id="rId11"/>
    <p:sldId id="408" r:id="rId12"/>
    <p:sldId id="2202" r:id="rId13"/>
    <p:sldId id="2207" r:id="rId14"/>
    <p:sldId id="2203" r:id="rId15"/>
    <p:sldId id="2142534540" r:id="rId16"/>
    <p:sldId id="2142534549" r:id="rId17"/>
    <p:sldId id="2142534542" r:id="rId18"/>
    <p:sldId id="2142534553" r:id="rId19"/>
    <p:sldId id="2142534523" r:id="rId20"/>
    <p:sldId id="2142534541" r:id="rId21"/>
    <p:sldId id="2213" r:id="rId22"/>
    <p:sldId id="2142534530" r:id="rId23"/>
    <p:sldId id="2142534552" r:id="rId24"/>
    <p:sldId id="2142534551" r:id="rId25"/>
    <p:sldId id="2142534548" r:id="rId26"/>
    <p:sldId id="2218" r:id="rId27"/>
    <p:sldId id="2142534554" r:id="rId28"/>
    <p:sldId id="2142534538" r:id="rId29"/>
    <p:sldId id="2142534555" r:id="rId30"/>
    <p:sldId id="2142534556" r:id="rId31"/>
    <p:sldId id="2142534557" r:id="rId32"/>
    <p:sldId id="2142534558" r:id="rId33"/>
    <p:sldId id="2142534559" r:id="rId34"/>
    <p:sldId id="2142534560" r:id="rId35"/>
    <p:sldId id="2142534561" r:id="rId36"/>
    <p:sldId id="2142534568" r:id="rId37"/>
    <p:sldId id="2142534562" r:id="rId38"/>
    <p:sldId id="2142534563" r:id="rId39"/>
    <p:sldId id="2142534514" r:id="rId40"/>
    <p:sldId id="2142534564" r:id="rId41"/>
    <p:sldId id="2142534565" r:id="rId42"/>
    <p:sldId id="2142534566" r:id="rId43"/>
    <p:sldId id="2229" r:id="rId44"/>
    <p:sldId id="2142534513" r:id="rId45"/>
    <p:sldId id="2142534550" r:id="rId46"/>
    <p:sldId id="223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" id="{8BA80343-D380-114D-8F91-586E2F78D990}">
          <p14:sldIdLst>
            <p14:sldId id="2142534506"/>
          </p14:sldIdLst>
        </p14:section>
        <p14:section name="Membership Overview" id="{283A8B24-74F6-1F4F-9ABC-4FCFC66E4948}">
          <p14:sldIdLst>
            <p14:sldId id="256"/>
            <p14:sldId id="2234"/>
            <p14:sldId id="261"/>
            <p14:sldId id="2142534546"/>
            <p14:sldId id="2142534567"/>
          </p14:sldIdLst>
        </p14:section>
        <p14:section name="Membership Stats" id="{3CE114B5-8FBB-B14C-90B1-5AC4F5EBEE80}">
          <p14:sldIdLst>
            <p14:sldId id="408"/>
            <p14:sldId id="2202"/>
            <p14:sldId id="2207"/>
            <p14:sldId id="2203"/>
          </p14:sldIdLst>
        </p14:section>
        <p14:section name="Member Benefits" id="{A843246E-2093-6A42-9F41-F09604D583E4}">
          <p14:sldIdLst>
            <p14:sldId id="2142534540"/>
            <p14:sldId id="2142534549"/>
            <p14:sldId id="2142534542"/>
            <p14:sldId id="2142534553"/>
            <p14:sldId id="2142534523"/>
            <p14:sldId id="2142534541"/>
            <p14:sldId id="2213"/>
          </p14:sldIdLst>
        </p14:section>
        <p14:section name="Events" id="{8FE86346-BECB-F746-A104-BE5F4100E784}">
          <p14:sldIdLst>
            <p14:sldId id="2142534530"/>
            <p14:sldId id="2142534552"/>
            <p14:sldId id="2142534551"/>
            <p14:sldId id="2142534548"/>
          </p14:sldIdLst>
        </p14:section>
        <p14:section name="Publications" id="{5A2436A8-ACE3-CC46-A43F-A5778CE695C2}">
          <p14:sldIdLst>
            <p14:sldId id="2218"/>
            <p14:sldId id="2142534554"/>
            <p14:sldId id="2142534538"/>
            <p14:sldId id="2142534555"/>
            <p14:sldId id="2142534556"/>
            <p14:sldId id="2142534557"/>
            <p14:sldId id="2142534558"/>
          </p14:sldIdLst>
        </p14:section>
        <p14:section name="Data + Insights" id="{48A268F6-EDCF-9C42-BC25-8D7650B393D9}">
          <p14:sldIdLst>
            <p14:sldId id="2142534559"/>
            <p14:sldId id="2142534560"/>
            <p14:sldId id="2142534561"/>
            <p14:sldId id="2142534568"/>
            <p14:sldId id="2142534562"/>
            <p14:sldId id="2142534563"/>
            <p14:sldId id="2142534514"/>
            <p14:sldId id="2142534564"/>
            <p14:sldId id="2142534565"/>
            <p14:sldId id="2142534566"/>
          </p14:sldIdLst>
        </p14:section>
        <p14:section name="Volunteer Initatives" id="{37033EE5-6D04-F445-B843-D8492E68C4B9}">
          <p14:sldIdLst>
            <p14:sldId id="2229"/>
            <p14:sldId id="2142534513"/>
          </p14:sldIdLst>
        </p14:section>
        <p14:section name="Vitalic Health" id="{37434077-7678-A848-88D3-282A8F777B52}">
          <p14:sldIdLst>
            <p14:sldId id="2142534550"/>
          </p14:sldIdLst>
        </p14:section>
        <p14:section name="Social Connect" id="{50658C3B-D336-7140-99D1-CAAB9F2F336D}">
          <p14:sldIdLst>
            <p14:sldId id="2231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A38E91C-004B-D895-AA13-1E60C2D6AED9}" name="Greg Akroyd" initials="GA" userId="S::gakroyd@hfma.org::ae5e6351-9cd1-4936-a427-ff3dff1720ed" providerId="AD"/>
  <p188:author id="{A3AF7930-DC05-5E6C-B2C9-B70896DC5BAB}" name="Nancy Rockwood" initials="NR" userId="S::N_Rockwood@hfma.org::451d0556-8f32-4454-ad1f-c1e8afc65c9c" providerId="AD"/>
  <p188:author id="{60C34A48-7E77-B0BE-9FCC-2B8FC2268379}" name="Rachel Renaud" initials="RR" userId="S::rrenaud@hfma.org::6b9d4685-2fce-4f48-905b-249619aeb499" providerId="AD"/>
  <p188:author id="{5FD9779C-B763-C959-2F53-CE4B62CAE547}" name="Stephanie Denvir" initials="" userId="S::SDenvir@hfma.org::1ad52b12-cdd1-4fee-bfeb-8dee76787e6e" providerId="AD"/>
  <p188:author id="{D003F8C5-330D-A6C3-71AF-B3D88DCB2276}" name="Meara Brady" initials="MB" userId="S::mbrady@hfma.org::47beb8e8-79a3-4b5d-ab9e-dcd23be28f13" providerId="AD"/>
  <p188:author id="{298C37F0-3388-1E1C-CCD0-2FA2A39E4925}" name="Meara Brady" initials="" userId="S::MBrady@hfma.org::47beb8e8-79a3-4b5d-ab9e-dcd23be28f13" providerId="AD"/>
  <p188:author id="{9F36EEF6-7233-B4DB-AF0D-8B4F39898125}" name="Stephanie Denvir" initials="SD" userId="S::sdenvir@hfma.org::1ad52b12-cdd1-4fee-bfeb-8dee76787e6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E1"/>
    <a:srgbClr val="002E6D"/>
    <a:srgbClr val="FFFFFF"/>
    <a:srgbClr val="F7EC13"/>
    <a:srgbClr val="64BD45"/>
    <a:srgbClr val="000A22"/>
    <a:srgbClr val="278628"/>
    <a:srgbClr val="0089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40BDBE-6A31-1AF1-5E40-3764225A7C6B}" v="40" dt="2026-07-23T18:56:58.349"/>
    <p1510:client id="{9E5A43C5-4048-E747-85C0-3E827135A2D7}" v="7" dt="2026-07-24T14:56:13.4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55" Type="http://schemas.microsoft.com/office/2018/10/relationships/authors" Target="author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A_37E96C7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A_37E96C73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A_37E96C73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F_40F8175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B_77B292A8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89B_77B292A8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rgbClr val="002E6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61-A846-B98F-BE1870BE462B}"/>
              </c:ext>
            </c:extLst>
          </c:dPt>
          <c:dPt>
            <c:idx val="1"/>
            <c:bubble3D val="0"/>
            <c:spPr>
              <a:solidFill>
                <a:srgbClr val="44454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61-A846-B98F-BE1870BE462B}"/>
              </c:ext>
            </c:extLst>
          </c:dPt>
          <c:dPt>
            <c:idx val="2"/>
            <c:bubble3D val="0"/>
            <c:spPr>
              <a:solidFill>
                <a:srgbClr val="119C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361-A846-B98F-BE1870BE462B}"/>
              </c:ext>
            </c:extLst>
          </c:dPt>
          <c:dPt>
            <c:idx val="3"/>
            <c:bubble3D val="0"/>
            <c:spPr>
              <a:solidFill>
                <a:srgbClr val="0082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61-A846-B98F-BE1870BE462B}"/>
              </c:ext>
            </c:extLst>
          </c:dPt>
          <c:dPt>
            <c:idx val="4"/>
            <c:bubble3D val="0"/>
            <c:spPr>
              <a:solidFill>
                <a:srgbClr val="8CC34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361-A846-B98F-BE1870BE462B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361-A846-B98F-BE1870BE462B}"/>
              </c:ext>
            </c:extLst>
          </c:dPt>
          <c:cat>
            <c:strRef>
              <c:f>Sheet1!$A$2:$A$6</c:f>
              <c:strCache>
                <c:ptCount val="5"/>
                <c:pt idx="0">
                  <c:v>Hospital Health System</c:v>
                </c:pt>
                <c:pt idx="1">
                  <c:v>Business Partners</c:v>
                </c:pt>
                <c:pt idx="2">
                  <c:v>Physician Groups</c:v>
                </c:pt>
                <c:pt idx="3">
                  <c:v>Health Plans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0.534497</c:v>
                </c:pt>
                <c:pt idx="1">
                  <c:v>0.2626</c:v>
                </c:pt>
                <c:pt idx="2">
                  <c:v>0</c:v>
                </c:pt>
                <c:pt idx="3">
                  <c:v>0</c:v>
                </c:pt>
                <c:pt idx="4">
                  <c:v>0.20280000000000001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361-A846-B98F-BE1870BE46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rgbClr val="002E6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61-A846-B98F-BE1870BE462B}"/>
              </c:ext>
            </c:extLst>
          </c:dPt>
          <c:dPt>
            <c:idx val="1"/>
            <c:bubble3D val="0"/>
            <c:spPr>
              <a:solidFill>
                <a:srgbClr val="44454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61-A846-B98F-BE1870BE462B}"/>
              </c:ext>
            </c:extLst>
          </c:dPt>
          <c:dPt>
            <c:idx val="2"/>
            <c:bubble3D val="0"/>
            <c:spPr>
              <a:solidFill>
                <a:srgbClr val="119C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361-A846-B98F-BE1870BE462B}"/>
              </c:ext>
            </c:extLst>
          </c:dPt>
          <c:dPt>
            <c:idx val="3"/>
            <c:bubble3D val="0"/>
            <c:spPr>
              <a:solidFill>
                <a:srgbClr val="0082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61-A846-B98F-BE1870BE462B}"/>
              </c:ext>
            </c:extLst>
          </c:dPt>
          <c:dPt>
            <c:idx val="4"/>
            <c:bubble3D val="0"/>
            <c:spPr>
              <a:solidFill>
                <a:srgbClr val="8CC34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361-A846-B98F-BE1870BE462B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361-A846-B98F-BE1870BE462B}"/>
              </c:ext>
            </c:extLst>
          </c:dPt>
          <c:cat>
            <c:strRef>
              <c:f>Sheet1!$A$2:$A$6</c:f>
              <c:strCache>
                <c:ptCount val="5"/>
                <c:pt idx="0">
                  <c:v>Hospital Health Systems</c:v>
                </c:pt>
                <c:pt idx="1">
                  <c:v>Business Partners</c:v>
                </c:pt>
                <c:pt idx="2">
                  <c:v>Physician Groups</c:v>
                </c:pt>
                <c:pt idx="3">
                  <c:v>Health Plans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0.83499999999999996</c:v>
                </c:pt>
                <c:pt idx="1">
                  <c:v>0.19739999999999999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361-A846-B98F-BE1870BE46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rgbClr val="002E6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61-A846-B98F-BE1870BE462B}"/>
              </c:ext>
            </c:extLst>
          </c:dPt>
          <c:dPt>
            <c:idx val="1"/>
            <c:bubble3D val="0"/>
            <c:spPr>
              <a:solidFill>
                <a:srgbClr val="119C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61-A846-B98F-BE1870BE462B}"/>
              </c:ext>
            </c:extLst>
          </c:dPt>
          <c:dPt>
            <c:idx val="2"/>
            <c:bubble3D val="0"/>
            <c:spPr>
              <a:solidFill>
                <a:srgbClr val="119C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361-A846-B98F-BE1870BE462B}"/>
              </c:ext>
            </c:extLst>
          </c:dPt>
          <c:dPt>
            <c:idx val="3"/>
            <c:bubble3D val="0"/>
            <c:spPr>
              <a:solidFill>
                <a:srgbClr val="0082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361-A846-B98F-BE1870BE462B}"/>
              </c:ext>
            </c:extLst>
          </c:dPt>
          <c:dPt>
            <c:idx val="4"/>
            <c:bubble3D val="0"/>
            <c:spPr>
              <a:solidFill>
                <a:srgbClr val="8CC34B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361-A846-B98F-BE1870BE462B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1361-A846-B98F-BE1870BE462B}"/>
              </c:ext>
            </c:extLst>
          </c:dPt>
          <c:cat>
            <c:strRef>
              <c:f>Sheet1!$A$2:$A$3</c:f>
              <c:strCache>
                <c:ptCount val="2"/>
                <c:pt idx="0">
                  <c:v>Individual</c:v>
                </c:pt>
                <c:pt idx="1">
                  <c:v>Enterprise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9.7280000000000005E-2</c:v>
                </c:pt>
                <c:pt idx="1">
                  <c:v>0.90269999999999995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361-A846-B98F-BE1870BE46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B3-4C4E-BF09-CE33A58215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B3-4C4E-BF09-CE33A58215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7B3-4C4E-BF09-CE33A58215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7B3-4C4E-BF09-CE33A582158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7B3-4C4E-BF09-CE33A582158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7B3-4C4E-BF09-CE33A582158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7B3-4C4E-BF09-CE33A582158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7B3-4C4E-BF09-CE33A582158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7B3-4C4E-BF09-CE33A582158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7B3-4C4E-BF09-CE33A582158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7B3-4C4E-BF09-CE33A5821582}"/>
              </c:ext>
            </c:extLst>
          </c:dPt>
          <c:cat>
            <c:strRef>
              <c:f>Sheet1!$A$2:$A$12</c:f>
              <c:strCache>
                <c:ptCount val="11"/>
                <c:pt idx="0">
                  <c:v>Revenue Cycle </c:v>
                </c:pt>
                <c:pt idx="1">
                  <c:v>Accounting/Finance </c:v>
                </c:pt>
                <c:pt idx="2">
                  <c:v>Other Responsibilities </c:v>
                </c:pt>
                <c:pt idx="3">
                  <c:v>Administration and Operations </c:v>
                </c:pt>
                <c:pt idx="4">
                  <c:v>Health Information/Medical Records </c:v>
                </c:pt>
                <c:pt idx="5">
                  <c:v>Payer Reimbursement/Revenue Integrity </c:v>
                </c:pt>
                <c:pt idx="6">
                  <c:v>Decision Support/BI/Analytics </c:v>
                </c:pt>
                <c:pt idx="7">
                  <c:v>Clinical/Patient Care </c:v>
                </c:pt>
                <c:pt idx="8">
                  <c:v>Legal Compliance/Internal Audit </c:v>
                </c:pt>
                <c:pt idx="9">
                  <c:v>Strategy/Business Development/Marketing </c:v>
                </c:pt>
                <c:pt idx="10">
                  <c:v>Customer Service/Patient Experience 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41540</c:v>
                </c:pt>
                <c:pt idx="1">
                  <c:v>16940</c:v>
                </c:pt>
                <c:pt idx="2">
                  <c:v>10294</c:v>
                </c:pt>
                <c:pt idx="3">
                  <c:v>7909</c:v>
                </c:pt>
                <c:pt idx="4">
                  <c:v>8210</c:v>
                </c:pt>
                <c:pt idx="5">
                  <c:v>5881</c:v>
                </c:pt>
                <c:pt idx="6">
                  <c:v>3279</c:v>
                </c:pt>
                <c:pt idx="7">
                  <c:v>2761</c:v>
                </c:pt>
                <c:pt idx="8">
                  <c:v>3172</c:v>
                </c:pt>
                <c:pt idx="9">
                  <c:v>2322</c:v>
                </c:pt>
                <c:pt idx="10">
                  <c:v>2196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F9-4917-A541-3A25F87E41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rgbClr val="002E6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44-734E-AD3A-2B57DAD32908}"/>
              </c:ext>
            </c:extLst>
          </c:dPt>
          <c:dPt>
            <c:idx val="1"/>
            <c:bubble3D val="0"/>
            <c:spPr>
              <a:solidFill>
                <a:srgbClr val="69767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44-734E-AD3A-2B57DAD32908}"/>
              </c:ext>
            </c:extLst>
          </c:dPt>
          <c:dPt>
            <c:idx val="2"/>
            <c:bubble3D val="0"/>
            <c:spPr>
              <a:solidFill>
                <a:srgbClr val="119C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044-734E-AD3A-2B57DAD32908}"/>
              </c:ext>
            </c:extLst>
          </c:dPt>
          <c:dPt>
            <c:idx val="3"/>
            <c:bubble3D val="0"/>
            <c:spPr>
              <a:solidFill>
                <a:srgbClr val="0082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044-734E-AD3A-2B57DAD32908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044-734E-AD3A-2B57DAD32908}"/>
              </c:ext>
            </c:extLst>
          </c:dPt>
          <c:cat>
            <c:strRef>
              <c:f>Sheet1!$A$2:$A$5</c:f>
              <c:strCache>
                <c:ptCount val="4"/>
                <c:pt idx="0">
                  <c:v>Executive Level</c:v>
                </c:pt>
                <c:pt idx="1">
                  <c:v>Director-Mid Level</c:v>
                </c:pt>
                <c:pt idx="2">
                  <c:v>Professional Level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0.34477999999999998</c:v>
                </c:pt>
                <c:pt idx="1">
                  <c:v>0.35988500000000001</c:v>
                </c:pt>
                <c:pt idx="2">
                  <c:v>0.15554999999999999</c:v>
                </c:pt>
                <c:pt idx="3">
                  <c:v>0.13981199999999999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044-734E-AD3A-2B57DAD32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</c:spPr>
          <c:dPt>
            <c:idx val="0"/>
            <c:bubble3D val="0"/>
            <c:spPr>
              <a:solidFill>
                <a:srgbClr val="002E6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044-734E-AD3A-2B57DAD32908}"/>
              </c:ext>
            </c:extLst>
          </c:dPt>
          <c:dPt>
            <c:idx val="1"/>
            <c:bubble3D val="0"/>
            <c:spPr>
              <a:solidFill>
                <a:srgbClr val="69767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044-734E-AD3A-2B57DAD32908}"/>
              </c:ext>
            </c:extLst>
          </c:dPt>
          <c:dPt>
            <c:idx val="2"/>
            <c:bubble3D val="0"/>
            <c:spPr>
              <a:solidFill>
                <a:srgbClr val="119CD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044-734E-AD3A-2B57DAD32908}"/>
              </c:ext>
            </c:extLst>
          </c:dPt>
          <c:dPt>
            <c:idx val="3"/>
            <c:bubble3D val="0"/>
            <c:spPr>
              <a:solidFill>
                <a:srgbClr val="0082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044-734E-AD3A-2B57DAD32908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044-734E-AD3A-2B57DAD32908}"/>
              </c:ext>
            </c:extLst>
          </c:dPt>
          <c:cat>
            <c:strRef>
              <c:f>Sheet1!$A$2:$A$5</c:f>
              <c:strCache>
                <c:ptCount val="4"/>
                <c:pt idx="0">
                  <c:v>Executive Level</c:v>
                </c:pt>
                <c:pt idx="1">
                  <c:v>Director-Mid Level</c:v>
                </c:pt>
                <c:pt idx="2">
                  <c:v>Professional Level</c:v>
                </c:pt>
                <c:pt idx="3">
                  <c:v>Other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5.0233E-2</c:v>
                </c:pt>
                <c:pt idx="1">
                  <c:v>0.2283</c:v>
                </c:pt>
                <c:pt idx="2">
                  <c:v>0.59099999999999997</c:v>
                </c:pt>
                <c:pt idx="3">
                  <c:v>0.13039999999999999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044-734E-AD3A-2B57DAD32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2"/>
        <c:holeSize val="81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7FB47B9A_41015F0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1977F9D-BD7E-E74F-9A5E-78A41228CE0F}" authorId="{AA38E91C-004B-D895-AA13-1E60C2D6AED9}" status="resolved" created="2026-06-02T22:41:20.70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25573654" sldId="2142534537"/>
      <ac:picMk id="10" creationId="{D5E54BF2-41F7-231D-4E80-82D78F953F1E}"/>
    </ac:deMkLst>
    <p188:replyLst>
      <p188:reply id="{997D8723-6742-CD45-BEEE-392CDCBE2B05}" authorId="{A3AF7930-DC05-5E6C-B2C9-B70896DC5BAB}" created="2026-06-03T05:16:23.813">
        <p188:txBody>
          <a:bodyPr/>
          <a:lstStyle/>
          <a:p>
            <a:r>
              <a:rPr lang="en-US"/>
              <a:t>[@Greg Akroyd] Updated. Thanks, Nanc</a:t>
            </a:r>
          </a:p>
        </p188:txBody>
      </p188:reply>
    </p188:replyLst>
    <p188:txBody>
      <a:bodyPr/>
      <a:lstStyle/>
      <a:p>
        <a:r>
          <a:rPr lang="en-US"/>
          <a:t>[@Nancy Rockwood] - image in phone is blurry but was not in the HFMA 101 deck. Wanted to mention. Even the logo looks a little grainy?
If we needed to, could grab here: https://e.hello.hfma.org/ffmay272026?ecid=ACsprvuFT9yAAuCncgFGMwxsRhX5sUc6eamrNKVLiEzXdK3ScE5983OYAM8S5hqyQRpEjPve0G3m&amp;utm_medium=email&amp;_hsenc=p2ANqtz-8CYyhzYMlwTtpVk0f07sOfAEJQDqABYfHc7Ts-TeTpeQYPUrNvNu0FvBdHcpmELPXb2Ah3HBXLy-5sbG7dvXcytW6Azg&amp;_hsmi=420625776&amp;utm_content=420625329&amp;utm_source=hs_email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6-03T05:15:57.323" authorId="{A3AF7930-DC05-5E6C-B2C9-B70896DC5BAB}"/>
          </p223:rxn>
        </p223:reactions>
      </p:ext>
    </p188:extLst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34C8FB-6676-DBC0-C9E9-F42A136AAE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3412DA-4154-22BE-00DE-9132B5AE2EE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53C6D-1169-3547-A830-29656F887728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CF5C1-DBE2-E4EB-75B1-5856965C5B4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F3F9F-668E-D362-3483-04A51E4894B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C90D2-4DF7-A84F-9AD7-02BD935A3A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39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A6EB6-EA91-0E47-B2DD-530015FACDD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114D6-7508-3746-A4CF-E055CDF870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5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add QR codes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167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6695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114D6-7508-3746-A4CF-E055CDF870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2730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060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097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66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82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658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spc="-100">
                <a:solidFill>
                  <a:srgbClr val="F7EC13"/>
                </a:solidFill>
                <a:latin typeface="+mn-lt"/>
                <a:ea typeface="+mj-lt"/>
                <a:cs typeface="+mj-lt"/>
              </a:rPr>
              <a:t>Coming</a:t>
            </a:r>
            <a:r>
              <a:rPr lang="en-US" sz="1200" b="1" i="1" spc="-100">
                <a:solidFill>
                  <a:srgbClr val="F7EC13"/>
                </a:solidFill>
                <a:latin typeface="+mn-lt"/>
              </a:rPr>
              <a:t> March 2027!</a:t>
            </a:r>
            <a:endParaRPr lang="en-US" sz="1200"/>
          </a:p>
          <a:p>
            <a:r>
              <a:rPr lang="en-US" altLang="en-US" sz="1200" b="1">
                <a:solidFill>
                  <a:schemeClr val="bg1"/>
                </a:solidFill>
              </a:rPr>
              <a:t>HFMA Revenue</a:t>
            </a:r>
          </a:p>
          <a:p>
            <a:r>
              <a:rPr lang="en-US" altLang="en-US" sz="1200" b="1">
                <a:solidFill>
                  <a:schemeClr val="bg1"/>
                </a:solidFill>
              </a:rPr>
              <a:t>Cycle Conference</a:t>
            </a:r>
          </a:p>
          <a:p>
            <a:pPr>
              <a:lnSpc>
                <a:spcPct val="150000"/>
              </a:lnSpc>
            </a:pPr>
            <a:r>
              <a:rPr lang="en-US" altLang="en-US" sz="1200" b="1">
                <a:solidFill>
                  <a:schemeClr val="bg1"/>
                </a:solidFill>
                <a:latin typeface="Aptos SemiBold" panose="020B0004020202020204" pitchFamily="34" charset="0"/>
              </a:rPr>
              <a:t>March 9-12 | </a:t>
            </a:r>
            <a:r>
              <a:rPr lang="en-US" altLang="en-US" sz="1200" b="1">
                <a:solidFill>
                  <a:schemeClr val="accent1"/>
                </a:solidFill>
                <a:latin typeface="Aptos SemiBold" panose="020B0004020202020204" pitchFamily="34" charset="0"/>
              </a:rPr>
              <a:t>Orlando, FL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392915-D6E6-3E4B-A08E-44949A26FA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1743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29A7F-F9EF-5B1D-FD34-47A6E8F6F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5D6A4E-6B53-7F05-A8D4-F827F427D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8CBCEF-F6B6-D8F3-6174-97C0F33463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spc="-100">
                <a:solidFill>
                  <a:srgbClr val="F7EC13"/>
                </a:solidFill>
                <a:latin typeface="+mn-lt"/>
                <a:ea typeface="+mj-lt"/>
                <a:cs typeface="+mj-lt"/>
              </a:rPr>
              <a:t>Coming</a:t>
            </a:r>
            <a:r>
              <a:rPr lang="en-US" sz="1200" b="1" i="1" spc="-100">
                <a:solidFill>
                  <a:srgbClr val="F7EC13"/>
                </a:solidFill>
                <a:latin typeface="+mn-lt"/>
              </a:rPr>
              <a:t> April 2027!</a:t>
            </a:r>
            <a:endParaRPr lang="en-US" sz="1200"/>
          </a:p>
          <a:p>
            <a:r>
              <a:rPr lang="en-US" altLang="en-US" sz="1200" b="1">
                <a:solidFill>
                  <a:schemeClr val="bg1"/>
                </a:solidFill>
              </a:rPr>
              <a:t>HFMA Leadership Summit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>
                <a:solidFill>
                  <a:schemeClr val="bg1"/>
                </a:solidFill>
                <a:latin typeface="Aptos SemiBold"/>
              </a:rPr>
              <a:t>April 18-20 | </a:t>
            </a:r>
            <a:r>
              <a:rPr lang="en-US" altLang="en-US" sz="1200" b="1">
                <a:solidFill>
                  <a:schemeClr val="accent1"/>
                </a:solidFill>
                <a:latin typeface="Aptos SemiBold"/>
              </a:rPr>
              <a:t>Atlanta, GA</a:t>
            </a:r>
            <a:endParaRPr lang="en-US" sz="1200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9A450-ADE6-728A-181A-1D7535AA9F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392915-D6E6-3E4B-A08E-44949A26FA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631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7E789-A08E-12FD-E189-AA4193273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1BA9A6-CF3F-418D-477B-76D7CC0BDE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B2BCE-53D9-1462-FA35-7C17E02A8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F751E-35FA-09C0-65D3-3B7043CC6E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392915-D6E6-3E4B-A08E-44949A26FA2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91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85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1259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7022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114D6-7508-3746-A4CF-E055CDF870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304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587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AA76D-3090-BB0D-D037-D5C26E1B7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A2A1D6-D096-261A-C7AC-4C509BF857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DFB9C1-5D07-BF58-04F5-D2206C0082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34BE4D-485F-5CAD-51C5-9289B7AF62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99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83B3B-6E0F-F6FF-CF46-CF019801F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26E613-B466-31AE-89AF-0031BABE6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E9FED8-FD12-CDB1-8C1C-3BE223167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1DF376-C81E-CEC1-B992-05E1536381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671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07913-011F-D94D-4007-96C2E744F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63EAB0-971D-92AD-BCBA-818C89A7B8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E2B27C-FD5F-CE34-0EBA-23044C4CF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E51B96-1634-FFEA-B864-13F35A3554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494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24C21-9752-C956-9268-FA32F40D0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76EC71-6612-90AC-3E2C-3BCCCCAAE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024283-305F-3691-9C70-6B14D44FE5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BC536-4F81-4FEA-181E-D2E2B7051F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4527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D4BFE-99F8-6169-DC42-3768CBA49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3724F0-57A6-CB05-E5A0-19D0E4B0A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84F7CB-6830-3A38-7984-00CC50E15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9E9A10-C6E5-46A0-8C5F-421252723D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96175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33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5186A-D4DD-59B1-2BEE-84DC0ADD1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7B493D-660A-705E-98F2-1802947262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CD1FC8-B06A-D649-3586-5524B84B1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F30F9D-3BCE-8791-8645-8A13049F5A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2270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E0CDE-BD2C-1C5A-1928-CABC921CA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9E13C1-AFE0-6A0A-FEC9-44AF9BC9D3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8AD407-4419-C720-DFAA-E4FAD21148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E6C9F-959D-2D35-C09C-6F8AAD7B9C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79FCC-E709-487E-8633-1A0AAC92AD6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9478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C3213-A44B-AB48-28BB-006BCD38C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5F083F-A394-2450-3742-B4D3DA0DD0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E29F7C-145C-6F69-723D-248D9C83E4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F488EB-484E-1267-65B8-75E6EC2F3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8174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CBB98-E676-2A82-124D-8CBA72F45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E51F59-039C-8AEB-E7CD-55804FE9EF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88015C-635C-D655-CAFD-F10F524B6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0678E9-9735-2F9F-7A63-4777E7255D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8872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17DF9-6CF6-2A5B-5C9E-E1698193C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712CFF-13E2-D2C5-1D12-B067D5F845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574B2D-2A45-1E1C-D8CB-71171BCEFD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D3501-859E-A088-2666-54AC998B9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277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A4526-AF7E-352A-3B61-6CBD67F43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F5633-CD75-6E1C-EAEA-2CE38BACD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F279A-6EFE-0A29-1892-9FD2BE4FC5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F0211F-269B-E2BE-0B23-33A3AB3CB6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27807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220C4-5C2E-7356-9E86-1FB0C65D4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B93BB3-B59A-14FD-756B-C3227DF8B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11900A-5058-0DBB-8F9B-CA8314685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68A7A-DAB2-391C-9BD5-E59F372D5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807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C159-0B7A-F8DB-2F80-02FEF692E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E3FD27-7D7B-9DF6-12E6-5C3BF3F18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5D841E-B53A-DD2C-67BE-0225DDEC3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0145F-89E2-5C07-03A6-48D3DDA9DE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1047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99CEB-A065-8699-2563-8AAEE3D90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7B556C-FFFC-888B-E57D-BD1967B30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5EC99-9D51-A0CE-8873-ED0A41A3FB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3D464-7A75-8578-7A53-882EF3CC8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130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B0286-C87E-1AFA-0D82-D8882BA27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07B00A-EFC2-5F63-4F5A-68807B2F38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C78F46-3096-94F8-3CD2-22C59AED7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5C9599-D2E9-5C1D-B4FF-7E3503216E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21068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5644E-723D-44D8-1D12-778CEBA90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455702-251D-EA8A-3DE5-914AA6D18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59155C-2F80-9159-A28A-EBA75578D1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add QR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EE57F7-5359-3FFF-DE72-A7EEE9699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114D6-7508-3746-A4CF-E055CDF870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218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3B79B-3012-C604-65FF-D5E811230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E78AE2-00C7-BCB9-9F13-26690FB8A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B4D2D-EE88-23DA-2099-B1AE9C17B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70C4B-9589-5AF0-793F-26923A0B6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B114D6-7508-3746-A4CF-E055CDF870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149320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19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3B79B-3012-C604-65FF-D5E811230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E78AE2-00C7-BCB9-9F13-26690FB8A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DB4D2D-EE88-23DA-2099-B1AE9C17B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370C4B-9589-5AF0-793F-26923A0B6A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4D6-7508-3746-A4CF-E055CDF870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86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7AB9A-7421-8B48-9209-69D15362C7C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460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7AB9A-7421-8B48-9209-69D15362C7C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77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7AB9A-7421-8B48-9209-69D15362C7C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51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F7AB9A-7421-8B48-9209-69D15362C7C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71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mailto:sdenvir@hfma.org" TargetMode="External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0.jpe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hyperlink" Target="mailto:sdenvir@hfma.org" TargetMode="External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people in different colors&#10;&#10;AI-generated content may be incorrect.">
            <a:extLst>
              <a:ext uri="{FF2B5EF4-FFF2-40B4-BE49-F238E27FC236}">
                <a16:creationId xmlns:a16="http://schemas.microsoft.com/office/drawing/2014/main" id="{9FCEA582-338B-92C0-D839-F618722649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B7D843FB-176E-24F2-2AA2-35233F62C9B3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99BEB7-19E8-F2C9-0DB2-28DCEF18B361}"/>
              </a:ext>
            </a:extLst>
          </p:cNvPr>
          <p:cNvSpPr/>
          <p:nvPr userDrawn="1"/>
        </p:nvSpPr>
        <p:spPr>
          <a:xfrm>
            <a:off x="4437529" y="6279776"/>
            <a:ext cx="806824" cy="486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85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19B1824D-AB8E-2FC1-EC52-905328137E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6AE56A8D-D326-70DB-1E5B-45D4836444F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AD18044-EECA-C5CA-4E7B-41F49344A1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03966" y="1464130"/>
            <a:ext cx="6184615" cy="48922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>
                <a:latin typeface="Aptos" panose="020B0004020202020204" pitchFamily="34" charset="0"/>
              </a:defRPr>
            </a:lvl1pPr>
            <a:lvl2pPr>
              <a:buFontTx/>
              <a:buNone/>
              <a:defRPr sz="1800">
                <a:latin typeface="Aptos" panose="020B0004020202020204" pitchFamily="34" charset="0"/>
              </a:defRPr>
            </a:lvl2pPr>
            <a:lvl3pPr marL="0">
              <a:buFontTx/>
              <a:buNone/>
              <a:defRPr sz="1800">
                <a:latin typeface="Aptos" panose="020B0004020202020204" pitchFamily="34" charset="0"/>
              </a:defRPr>
            </a:lvl3pPr>
            <a:lvl4pPr>
              <a:buFontTx/>
              <a:buNone/>
              <a:defRPr sz="1800">
                <a:latin typeface="Aptos" panose="020B0004020202020204" pitchFamily="34" charset="0"/>
              </a:defRPr>
            </a:lvl4pPr>
            <a:lvl5pPr>
              <a:buFontTx/>
              <a:buNone/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B0A9B4F0-D3BE-8FD8-0441-37F57F3C22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1464131"/>
            <a:ext cx="4573531" cy="2232658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1044DBD2-F6D6-6063-A19C-625B689587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4365457"/>
            <a:ext cx="4573532" cy="684213"/>
          </a:xfrm>
          <a:prstGeom prst="rect">
            <a:avLst/>
          </a:prstGeom>
        </p:spPr>
        <p:txBody>
          <a:bodyPr/>
          <a:lstStyle>
            <a:lvl1pPr marL="0"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8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19B1824D-AB8E-2FC1-EC52-905328137E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6AE56A8D-D326-70DB-1E5B-45D4836444F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rgbClr val="002E6D"/>
                </a:solidFill>
              </a:rPr>
              <a:t>Healthcare Financial Management Association</a:t>
            </a:r>
          </a:p>
        </p:txBody>
      </p:sp>
    </p:spTree>
    <p:extLst>
      <p:ext uri="{BB962C8B-B14F-4D97-AF65-F5344CB8AC3E}">
        <p14:creationId xmlns:p14="http://schemas.microsoft.com/office/powerpoint/2010/main" val="20008818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C3F2380-C9AF-8BF0-4F7A-B725D61108D7}"/>
              </a:ext>
            </a:extLst>
          </p:cNvPr>
          <p:cNvGrpSpPr/>
          <p:nvPr/>
        </p:nvGrpSpPr>
        <p:grpSpPr>
          <a:xfrm>
            <a:off x="436110" y="2572259"/>
            <a:ext cx="11319779" cy="2133243"/>
            <a:chOff x="434117" y="2565082"/>
            <a:chExt cx="11741630" cy="2212742"/>
          </a:xfrm>
        </p:grpSpPr>
        <p:sp>
          <p:nvSpPr>
            <p:cNvPr id="17" name="Round Single Corner Rectangle 16">
              <a:extLst>
                <a:ext uri="{FF2B5EF4-FFF2-40B4-BE49-F238E27FC236}">
                  <a16:creationId xmlns:a16="http://schemas.microsoft.com/office/drawing/2014/main" id="{92B27724-F564-0503-E59F-3731624FC136}"/>
                </a:ext>
              </a:extLst>
            </p:cNvPr>
            <p:cNvSpPr/>
            <p:nvPr/>
          </p:nvSpPr>
          <p:spPr>
            <a:xfrm>
              <a:off x="434117" y="2574233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 Single Corner Rectangle 17">
              <a:extLst>
                <a:ext uri="{FF2B5EF4-FFF2-40B4-BE49-F238E27FC236}">
                  <a16:creationId xmlns:a16="http://schemas.microsoft.com/office/drawing/2014/main" id="{BF996CD4-824C-36DB-BFAE-C6EB234B2C63}"/>
                </a:ext>
              </a:extLst>
            </p:cNvPr>
            <p:cNvSpPr/>
            <p:nvPr/>
          </p:nvSpPr>
          <p:spPr>
            <a:xfrm rot="16200000">
              <a:off x="7603269" y="2574232"/>
              <a:ext cx="2182761" cy="2182761"/>
            </a:xfrm>
            <a:prstGeom prst="round1Rect">
              <a:avLst/>
            </a:prstGeom>
            <a:solidFill>
              <a:srgbClr val="F7EC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 Single Corner Rectangle 18">
              <a:extLst>
                <a:ext uri="{FF2B5EF4-FFF2-40B4-BE49-F238E27FC236}">
                  <a16:creationId xmlns:a16="http://schemas.microsoft.com/office/drawing/2014/main" id="{5CC2A05B-E3AB-4348-ED39-3D74DA0258A8}"/>
                </a:ext>
              </a:extLst>
            </p:cNvPr>
            <p:cNvSpPr/>
            <p:nvPr/>
          </p:nvSpPr>
          <p:spPr>
            <a:xfrm rot="10800000">
              <a:off x="2823835" y="2595063"/>
              <a:ext cx="2182761" cy="2182761"/>
            </a:xfrm>
            <a:prstGeom prst="round1Rect">
              <a:avLst/>
            </a:prstGeom>
            <a:solidFill>
              <a:srgbClr val="64BD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 Single Corner Rectangle 19">
              <a:extLst>
                <a:ext uri="{FF2B5EF4-FFF2-40B4-BE49-F238E27FC236}">
                  <a16:creationId xmlns:a16="http://schemas.microsoft.com/office/drawing/2014/main" id="{C9097FB7-E0D6-E080-14A7-E053B09CC913}"/>
                </a:ext>
              </a:extLst>
            </p:cNvPr>
            <p:cNvSpPr/>
            <p:nvPr/>
          </p:nvSpPr>
          <p:spPr>
            <a:xfrm rot="5400000">
              <a:off x="5213552" y="2595062"/>
              <a:ext cx="2182761" cy="2182761"/>
            </a:xfrm>
            <a:prstGeom prst="round1Rect">
              <a:avLst/>
            </a:prstGeom>
            <a:solidFill>
              <a:srgbClr val="002E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 Single Corner Rectangle 20">
              <a:extLst>
                <a:ext uri="{FF2B5EF4-FFF2-40B4-BE49-F238E27FC236}">
                  <a16:creationId xmlns:a16="http://schemas.microsoft.com/office/drawing/2014/main" id="{0B8F8502-04E4-A8EE-83C0-17530EA23DE4}"/>
                </a:ext>
              </a:extLst>
            </p:cNvPr>
            <p:cNvSpPr/>
            <p:nvPr/>
          </p:nvSpPr>
          <p:spPr>
            <a:xfrm>
              <a:off x="9992986" y="2565082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AE085E1-5AAC-DC1D-9C86-F63C999CD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214" cy="685812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948" y="2760327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BFFFD9-D9A6-15E4-B7BF-D76B3191CD2B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9185EB7-7876-7B9E-0EFB-393260391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E1ED856B-FAA6-5057-0EA1-82AEBADFE9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10877526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9F45C3A-A602-7C94-CA30-8610A6B355D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69452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C67EA6C-C9F7-F822-8321-704EC6382B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293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C149938C-5F32-97CF-E9BD-13168F393F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72797" y="2801131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639A2B44-E5AE-88B9-12D5-E4505CBED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73709" y="2797945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720090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AE085E1-5AAC-DC1D-9C86-F63C999CD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214" cy="685812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C3F2380-C9AF-8BF0-4F7A-B725D61108D7}"/>
              </a:ext>
            </a:extLst>
          </p:cNvPr>
          <p:cNvGrpSpPr/>
          <p:nvPr/>
        </p:nvGrpSpPr>
        <p:grpSpPr>
          <a:xfrm>
            <a:off x="436110" y="2581081"/>
            <a:ext cx="9015919" cy="2124422"/>
            <a:chOff x="434117" y="2574232"/>
            <a:chExt cx="9351913" cy="2203592"/>
          </a:xfrm>
        </p:grpSpPr>
        <p:sp>
          <p:nvSpPr>
            <p:cNvPr id="17" name="Round Single Corner Rectangle 16">
              <a:extLst>
                <a:ext uri="{FF2B5EF4-FFF2-40B4-BE49-F238E27FC236}">
                  <a16:creationId xmlns:a16="http://schemas.microsoft.com/office/drawing/2014/main" id="{92B27724-F564-0503-E59F-3731624FC136}"/>
                </a:ext>
              </a:extLst>
            </p:cNvPr>
            <p:cNvSpPr/>
            <p:nvPr/>
          </p:nvSpPr>
          <p:spPr>
            <a:xfrm>
              <a:off x="434117" y="2574233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 Single Corner Rectangle 17">
              <a:extLst>
                <a:ext uri="{FF2B5EF4-FFF2-40B4-BE49-F238E27FC236}">
                  <a16:creationId xmlns:a16="http://schemas.microsoft.com/office/drawing/2014/main" id="{BF996CD4-824C-36DB-BFAE-C6EB234B2C63}"/>
                </a:ext>
              </a:extLst>
            </p:cNvPr>
            <p:cNvSpPr/>
            <p:nvPr/>
          </p:nvSpPr>
          <p:spPr>
            <a:xfrm rot="16200000">
              <a:off x="7603269" y="2574232"/>
              <a:ext cx="2182761" cy="2182761"/>
            </a:xfrm>
            <a:prstGeom prst="round1Rect">
              <a:avLst/>
            </a:prstGeom>
            <a:solidFill>
              <a:srgbClr val="F7EC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 Single Corner Rectangle 18">
              <a:extLst>
                <a:ext uri="{FF2B5EF4-FFF2-40B4-BE49-F238E27FC236}">
                  <a16:creationId xmlns:a16="http://schemas.microsoft.com/office/drawing/2014/main" id="{5CC2A05B-E3AB-4348-ED39-3D74DA0258A8}"/>
                </a:ext>
              </a:extLst>
            </p:cNvPr>
            <p:cNvSpPr/>
            <p:nvPr/>
          </p:nvSpPr>
          <p:spPr>
            <a:xfrm rot="10800000">
              <a:off x="2823835" y="2595063"/>
              <a:ext cx="2182761" cy="2182761"/>
            </a:xfrm>
            <a:prstGeom prst="round1Rect">
              <a:avLst/>
            </a:prstGeom>
            <a:solidFill>
              <a:srgbClr val="64BD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 Single Corner Rectangle 19">
              <a:extLst>
                <a:ext uri="{FF2B5EF4-FFF2-40B4-BE49-F238E27FC236}">
                  <a16:creationId xmlns:a16="http://schemas.microsoft.com/office/drawing/2014/main" id="{C9097FB7-E0D6-E080-14A7-E053B09CC913}"/>
                </a:ext>
              </a:extLst>
            </p:cNvPr>
            <p:cNvSpPr/>
            <p:nvPr/>
          </p:nvSpPr>
          <p:spPr>
            <a:xfrm rot="5400000">
              <a:off x="5213552" y="2595062"/>
              <a:ext cx="2182761" cy="2182761"/>
            </a:xfrm>
            <a:prstGeom prst="round1Rect">
              <a:avLst/>
            </a:prstGeom>
            <a:solidFill>
              <a:srgbClr val="002E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948" y="2760327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BFFFD9-D9A6-15E4-B7BF-D76B3191CD2B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9185EB7-7876-7B9E-0EFB-393260391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E1ED856B-FAA6-5057-0EA1-82AEBADFE9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10877526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9F45C3A-A602-7C94-CA30-8610A6B355D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69452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C67EA6C-C9F7-F822-8321-704EC6382B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293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C149938C-5F32-97CF-E9BD-13168F393F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72797" y="2801131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094162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blue and yellow squares&#10;&#10;AI-generated content may be incorrect.">
            <a:extLst>
              <a:ext uri="{FF2B5EF4-FFF2-40B4-BE49-F238E27FC236}">
                <a16:creationId xmlns:a16="http://schemas.microsoft.com/office/drawing/2014/main" id="{88AD97C5-E502-0D86-2A90-3E55BF375B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45DD4E5-329F-82DC-FEBB-FF20BE3AC5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211" y="2954491"/>
            <a:ext cx="4314690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E3F49348-2F36-8DD4-5ABA-9E17ABA3F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210" y="3878416"/>
            <a:ext cx="4314691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994690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5305821-33B5-C9F9-247E-D06830F026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2966701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3D42109-120E-DD75-667B-1B0B8D9505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0" y="4938712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858228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picture right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900972E5-4F9B-9BCC-357F-624EA43001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0ECC7A95-EB83-64EE-AAD2-CCA3FF96175F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5DB9B7-0736-93FC-2A49-55AE8D2026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0538" y="0"/>
            <a:ext cx="5351462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7446D39-60F1-08EB-D0F3-165F08CCB51F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tx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tx1"/>
              </a:solidFill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11EE4FF-A8C5-7482-8972-081C9C58DA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1464131"/>
            <a:ext cx="4573531" cy="223265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0A15D89-96ED-F22E-57E6-CFAE9B6825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4365457"/>
            <a:ext cx="4573532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527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ircle picture right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C1F9A071-65C3-2AD4-46E2-596CC5808F3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pic>
        <p:nvPicPr>
          <p:cNvPr id="4" name="Picture 3" descr="A black and blue background with a yellow circle&#10;&#10;AI-generated content may be incorrect.">
            <a:extLst>
              <a:ext uri="{FF2B5EF4-FFF2-40B4-BE49-F238E27FC236}">
                <a16:creationId xmlns:a16="http://schemas.microsoft.com/office/drawing/2014/main" id="{54481687-F05D-1BD3-78EB-F435A235A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3AD530B-F9EE-73DB-0953-A163CBDCC4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9648C94-85CF-364A-0CE7-B3F0F1C00E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18" y="2636687"/>
            <a:ext cx="5552727" cy="34506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Aptos" panose="020B0004020202020204" pitchFamily="34" charset="0"/>
              </a:defRPr>
            </a:lvl1pPr>
            <a:lvl2pPr>
              <a:buNone/>
              <a:defRPr>
                <a:latin typeface="Aptos" panose="020B0004020202020204" pitchFamily="34" charset="0"/>
              </a:defRPr>
            </a:lvl2pPr>
            <a:lvl3pPr marL="0">
              <a:buFontTx/>
              <a:buNone/>
              <a:defRPr>
                <a:latin typeface="Aptos" panose="020B0004020202020204" pitchFamily="34" charset="0"/>
              </a:defRPr>
            </a:lvl3pPr>
            <a:lvl4pPr>
              <a:buFontTx/>
              <a:buNone/>
              <a:defRPr>
                <a:latin typeface="Aptos" panose="020B0004020202020204" pitchFamily="34" charset="0"/>
              </a:defRPr>
            </a:lvl4pPr>
            <a:lvl5pPr>
              <a:buFontTx/>
              <a:buNone/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3FA9103-D729-2810-262A-6D0E31BEF4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913481"/>
            <a:ext cx="5592433" cy="1605640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20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ircle picture right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FB6E9607-C19E-2006-736C-F50515608D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ack circle with yellow border&#10;&#10;AI-generated content may be incorrect.">
            <a:extLst>
              <a:ext uri="{FF2B5EF4-FFF2-40B4-BE49-F238E27FC236}">
                <a16:creationId xmlns:a16="http://schemas.microsoft.com/office/drawing/2014/main" id="{035A2D7F-9F82-B821-A759-008A143A4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A974C514-3D2E-3859-3C5B-B078FCF4A840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5E5B26-FE96-B0D7-A3A9-358B1FC1CD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913481"/>
            <a:ext cx="5592433" cy="1605640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85CB25A-331F-5D75-8382-B0A516AF90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18" y="2636687"/>
            <a:ext cx="5552727" cy="34506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Aptos" panose="020B0004020202020204" pitchFamily="34" charset="0"/>
              </a:defRPr>
            </a:lvl1pPr>
            <a:lvl2pPr>
              <a:buNone/>
              <a:defRPr>
                <a:latin typeface="Aptos" panose="020B0004020202020204" pitchFamily="34" charset="0"/>
              </a:defRPr>
            </a:lvl2pPr>
            <a:lvl3pPr marL="0">
              <a:buFontTx/>
              <a:buNone/>
              <a:defRPr>
                <a:latin typeface="Aptos" panose="020B0004020202020204" pitchFamily="34" charset="0"/>
              </a:defRPr>
            </a:lvl3pPr>
            <a:lvl4pPr>
              <a:buFontTx/>
              <a:buNone/>
              <a:defRPr>
                <a:latin typeface="Aptos" panose="020B0004020202020204" pitchFamily="34" charset="0"/>
              </a:defRPr>
            </a:lvl4pPr>
            <a:lvl5pPr>
              <a:buFontTx/>
              <a:buNone/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692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2104211"/>
            <a:ext cx="11385163" cy="3913188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2714"/>
            <a:ext cx="10647760" cy="8412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78171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9FED411-A52C-A917-81B2-96FCC0ACD6F3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50C4DC-BD96-F8BD-7FF7-D2CBCA5195C4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548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353"/>
          <a:stretch>
            <a:fillRect/>
          </a:stretch>
        </p:blipFill>
        <p:spPr>
          <a:xfrm>
            <a:off x="0" y="6059226"/>
            <a:ext cx="12192000" cy="798774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2104211"/>
            <a:ext cx="11385163" cy="3913188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2714"/>
            <a:ext cx="10647760" cy="8412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78171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9FED411-A52C-A917-81B2-96FCC0ACD6F3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50C4DC-BD96-F8BD-7FF7-D2CBCA5195C4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236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people in different colors&#10;&#10;AI-generated content may be incorrect.">
            <a:extLst>
              <a:ext uri="{FF2B5EF4-FFF2-40B4-BE49-F238E27FC236}">
                <a16:creationId xmlns:a16="http://schemas.microsoft.com/office/drawing/2014/main" id="{9FCEA582-338B-92C0-D839-F618722649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B7D843FB-176E-24F2-2AA2-35233F62C9B3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51650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B027A98-3250-EDC8-F22F-163513947C9F}"/>
              </a:ext>
            </a:extLst>
          </p:cNvPr>
          <p:cNvSpPr txBox="1">
            <a:spLocks/>
          </p:cNvSpPr>
          <p:nvPr userDrawn="1"/>
        </p:nvSpPr>
        <p:spPr>
          <a:xfrm>
            <a:off x="4477604" y="6435464"/>
            <a:ext cx="737247" cy="2157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b="0" i="0" u="none" strike="noStrike" kern="120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© </a:t>
            </a:r>
            <a:r>
              <a:rPr lang="en-US" sz="800">
                <a:latin typeface="Aptos" panose="020B0004020202020204" pitchFamily="34" charset="0"/>
              </a:rPr>
              <a:t>2026</a:t>
            </a:r>
            <a:r>
              <a:rPr lang="en-US" sz="600" b="0" i="0" u="none" strike="noStrike" kern="120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US" sz="600" b="0" i="0" u="none" strike="noStrike" kern="1200">
                <a:solidFill>
                  <a:schemeClr val="accent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//</a:t>
            </a:r>
            <a:r>
              <a:rPr lang="en-US" sz="800">
                <a:latin typeface="Aptos" panose="020B0004020202020204" pitchFamily="34" charset="0"/>
              </a:rPr>
              <a:t> </a:t>
            </a:r>
            <a:fld id="{86CB4B4D-7CA3-9044-876B-883B54F8677D}" type="slidenum">
              <a:rPr lang="en-US" sz="800" smtClean="0">
                <a:latin typeface="Aptos" panose="020B0004020202020204" pitchFamily="34" charset="0"/>
              </a:rPr>
              <a:pPr/>
              <a:t>‹#›</a:t>
            </a:fld>
            <a:r>
              <a:rPr lang="en-US" sz="800"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23DCFB-266F-816A-6735-0E569AD4AB9B}"/>
              </a:ext>
            </a:extLst>
          </p:cNvPr>
          <p:cNvSpPr/>
          <p:nvPr userDrawn="1"/>
        </p:nvSpPr>
        <p:spPr>
          <a:xfrm>
            <a:off x="4477604" y="6401506"/>
            <a:ext cx="737247" cy="29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19EEE00-C0E6-9BE8-3C15-7A1496D596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542" y="1851227"/>
            <a:ext cx="5923567" cy="2340031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96C673E0-0DF2-C5A3-F10E-C6FE723899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3542" y="4365457"/>
            <a:ext cx="5993249" cy="990314"/>
          </a:xfrm>
          <a:prstGeom prst="rect">
            <a:avLst/>
          </a:prstGeom>
        </p:spPr>
        <p:txBody>
          <a:bodyPr/>
          <a:lstStyle>
            <a:lvl1pPr marL="0"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63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picture right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72276"/>
            <a:ext cx="5692582" cy="3679142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2D96F3-3A81-F326-03D4-D086519ACD39}"/>
              </a:ext>
            </a:extLst>
          </p:cNvPr>
          <p:cNvGrpSpPr/>
          <p:nvPr userDrawn="1"/>
        </p:nvGrpSpPr>
        <p:grpSpPr>
          <a:xfrm>
            <a:off x="309282" y="1222548"/>
            <a:ext cx="10877527" cy="4928261"/>
            <a:chOff x="309282" y="1212716"/>
            <a:chExt cx="10877527" cy="492826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63306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/>
            <p:nvPr/>
          </p:nvCxnSpPr>
          <p:spPr>
            <a:xfrm>
              <a:off x="309282" y="1212716"/>
              <a:ext cx="1087752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E6CAE69-2DF5-08E1-EC9E-23D0AF55707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00800" y="1490664"/>
            <a:ext cx="5387777" cy="46601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73187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E883960-CA3D-59EF-F771-554C6D7905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39003"/>
            <a:ext cx="5692582" cy="3712415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2D96F3-3A81-F326-03D4-D086519ACD39}"/>
              </a:ext>
            </a:extLst>
          </p:cNvPr>
          <p:cNvGrpSpPr/>
          <p:nvPr userDrawn="1"/>
        </p:nvGrpSpPr>
        <p:grpSpPr>
          <a:xfrm>
            <a:off x="309282" y="1222548"/>
            <a:ext cx="10877527" cy="4936686"/>
            <a:chOff x="309282" y="1212716"/>
            <a:chExt cx="10877527" cy="493668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71731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/>
            <p:nvPr/>
          </p:nvCxnSpPr>
          <p:spPr>
            <a:xfrm>
              <a:off x="309282" y="1212716"/>
              <a:ext cx="1087752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91BF37C-9803-E4BB-C294-486637AF0D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85" t="10374" r="5615" b="5984"/>
          <a:stretch>
            <a:fillRect/>
          </a:stretch>
        </p:blipFill>
        <p:spPr>
          <a:xfrm>
            <a:off x="5632863" y="1803086"/>
            <a:ext cx="6816438" cy="4500748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80EE3E39-F05A-E4CD-5572-809A5B7958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0982" y="2182923"/>
            <a:ext cx="4584536" cy="28194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F9F96-1A34-B0D2-E58A-E475704B2E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146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/ 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2106C4-0D11-B8F1-8C97-585B73875AD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chemeClr val="accent2">
                  <a:lumMod val="99917"/>
                </a:schemeClr>
              </a:gs>
              <a:gs pos="100000">
                <a:schemeClr val="accent1"/>
              </a:gs>
            </a:gsLst>
            <a:lin ang="2700000" scaled="1"/>
            <a:tileRect/>
          </a:gradFill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39003"/>
            <a:ext cx="5692582" cy="3712415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F9F96-1A34-B0D2-E58A-E475704B2E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3BD4FA25-EAFF-FD5D-7419-7AF6D29856C8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1"/>
                </a:solidFill>
              </a:rPr>
              <a:t>Healthcare Financial Management Association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39BA9FCB-5F15-6AA3-DBE2-6EE7A828F30A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tx1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977557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9" y="-120"/>
            <a:ext cx="12192214" cy="685812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814A7B5-A302-2BD5-E2D2-D542FCCC133E}"/>
              </a:ext>
            </a:extLst>
          </p:cNvPr>
          <p:cNvGrpSpPr/>
          <p:nvPr userDrawn="1"/>
        </p:nvGrpSpPr>
        <p:grpSpPr>
          <a:xfrm>
            <a:off x="309282" y="1222548"/>
            <a:ext cx="10971662" cy="4928261"/>
            <a:chOff x="309282" y="1222548"/>
            <a:chExt cx="10971662" cy="492826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73138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>
              <a:cxnSpLocks/>
            </p:cNvCxnSpPr>
            <p:nvPr/>
          </p:nvCxnSpPr>
          <p:spPr>
            <a:xfrm>
              <a:off x="309282" y="1222548"/>
              <a:ext cx="7754063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13943D1-6FBF-1D70-A617-AB4537B13F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075333" y="1222548"/>
              <a:ext cx="1205611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90299"/>
            <a:ext cx="5692582" cy="3661119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41959B-0529-142A-CE68-C3F7712574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465"/>
          <a:stretch>
            <a:fillRect/>
          </a:stretch>
        </p:blipFill>
        <p:spPr>
          <a:xfrm>
            <a:off x="6909195" y="443346"/>
            <a:ext cx="5036101" cy="6414654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FC99F95-F3B7-9D78-B88D-6BFB0B82C5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63345" y="1108364"/>
            <a:ext cx="2011988" cy="4279515"/>
          </a:xfrm>
          <a:prstGeom prst="round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563858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ing 3 callouts Option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AAD88493-A386-4232-DFB1-AD82617B93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526"/>
          <a:stretch>
            <a:fillRect/>
          </a:stretch>
        </p:blipFill>
        <p:spPr>
          <a:xfrm>
            <a:off x="0" y="0"/>
            <a:ext cx="12192000" cy="1404144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E8EA513B-AA95-003A-4BF1-85D7B36E8279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A7929C8F-FD38-3F9B-4D63-FE143BDAC4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480219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F1F74E-8E29-EF63-0A0F-440ABF199C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9887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11D9892-62F4-691A-FEB8-C311065B8E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3180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Web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1EF04FA-D4C9-CE89-BAAE-59506922D0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6474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Video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9CA6FB-6A64-0F7C-1FAF-18CC3E8F0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0149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7EC4863-9F31-B613-F883-066850D863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03442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1871CFA-BAC3-7212-A3F2-3C19C630D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6737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067D67D-1046-7450-FBEE-B36EF79AF9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33097"/>
            <a:ext cx="11385549" cy="496497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3" name="Picture 2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5377E02C-901E-1ECA-7879-9EC6D6AEBF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50" t="20765" r="-1250" b="33213"/>
          <a:stretch>
            <a:fillRect/>
          </a:stretch>
        </p:blipFill>
        <p:spPr>
          <a:xfrm>
            <a:off x="-39329" y="1725679"/>
            <a:ext cx="12192000" cy="3156155"/>
          </a:xfrm>
          <a:prstGeom prst="rect">
            <a:avLst/>
          </a:prstGeom>
        </p:spPr>
      </p:pic>
      <p:pic>
        <p:nvPicPr>
          <p:cNvPr id="5" name="Picture 4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9660837C-607A-3E28-93F6-3170E404AC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603" r="85957"/>
          <a:stretch>
            <a:fillRect/>
          </a:stretch>
        </p:blipFill>
        <p:spPr>
          <a:xfrm>
            <a:off x="0" y="6076335"/>
            <a:ext cx="1712120" cy="78166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0A83A0-5959-4439-B780-6AD636D9C3C7}"/>
              </a:ext>
            </a:extLst>
          </p:cNvPr>
          <p:cNvCxnSpPr/>
          <p:nvPr userDrawn="1"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011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ing 3 callouts Option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squares&#10;&#10;AI-generated content may be incorrect.">
            <a:extLst>
              <a:ext uri="{FF2B5EF4-FFF2-40B4-BE49-F238E27FC236}">
                <a16:creationId xmlns:a16="http://schemas.microsoft.com/office/drawing/2014/main" id="{BE38D191-296B-ED7E-31EC-AC0544C87A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DFDD18B3-F7FA-4B79-EFC4-92EFE5BAFEAA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F574867-5532-821A-86E1-DB074D1B99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475297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E38BA83-1DDD-84AF-BE5A-08584E2F1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E4FF7347-CC8A-50AF-DF70-9E9940599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4348" y="5350119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E88034E-46B6-6FB9-9DD3-8B2C2B36625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65674" y="5350118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E3F942E3-FC1F-A2F4-124F-0AA61D4A31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57002" y="5350117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E32400-A7B0-5493-3142-42A2ADC09F87}"/>
              </a:ext>
            </a:extLst>
          </p:cNvPr>
          <p:cNvCxnSpPr/>
          <p:nvPr userDrawn="1"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76945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4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0809"/>
          <a:stretch>
            <a:fillRect/>
          </a:stretch>
        </p:blipFill>
        <p:spPr>
          <a:xfrm>
            <a:off x="0" y="0"/>
            <a:ext cx="9654988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887D4B-0000-493C-132F-882B199A81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40924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BB1B6284-05BC-C620-6873-BB0420B6A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8264"/>
          <a:stretch>
            <a:fillRect/>
          </a:stretch>
        </p:blipFill>
        <p:spPr>
          <a:xfrm>
            <a:off x="0" y="0"/>
            <a:ext cx="12192000" cy="14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444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3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0324"/>
          <a:stretch>
            <a:fillRect/>
          </a:stretch>
        </p:blipFill>
        <p:spPr>
          <a:xfrm>
            <a:off x="0" y="0"/>
            <a:ext cx="7275755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BB1B6284-05BC-C620-6873-BB0420B6A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8264"/>
          <a:stretch>
            <a:fillRect/>
          </a:stretch>
        </p:blipFill>
        <p:spPr>
          <a:xfrm>
            <a:off x="-1" y="0"/>
            <a:ext cx="12192000" cy="14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55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5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887D4B-0000-493C-132F-882B199A81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40924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6874992-FC38-1D83-5619-F386DD29B1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866462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048100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/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ctangular white rectangle with black border&#10;&#10;AI-generated content may be incorrect.">
            <a:extLst>
              <a:ext uri="{FF2B5EF4-FFF2-40B4-BE49-F238E27FC236}">
                <a16:creationId xmlns:a16="http://schemas.microsoft.com/office/drawing/2014/main" id="{69CCACD7-F904-020D-BDF4-57A917948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C8F14BC4-D763-084A-352E-EAC41E982488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797F2-3F4C-816A-382E-1327D44F87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11385163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C4AFA842-89C5-BF80-126E-94E63661C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566738"/>
            <a:ext cx="10713074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5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BD3D45BA-A090-68D1-5DE5-C24BE0C1A0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BEC52079-F24A-A042-B7ED-E3CC1997A79A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8084AF1D-6F7C-3A48-9429-528E32B37B7D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22B445F-38CA-9FBE-3E00-8701ECE39F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995165"/>
            <a:ext cx="6141264" cy="91729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37B0BED-1735-2F11-106A-C3DA575D2B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2104617"/>
            <a:ext cx="6141265" cy="3917359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117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11385163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89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B51E99CE-4290-0C1E-DC08-029EA3486C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525" t="19262" r="17523" b="12086"/>
          <a:stretch>
            <a:fillRect/>
          </a:stretch>
        </p:blipFill>
        <p:spPr>
          <a:xfrm>
            <a:off x="5939118" y="2656945"/>
            <a:ext cx="6252882" cy="4201056"/>
          </a:xfrm>
          <a:prstGeom prst="rect">
            <a:avLst/>
          </a:prstGeom>
        </p:spPr>
      </p:pic>
      <p:pic>
        <p:nvPicPr>
          <p:cNvPr id="14" name="Picture 13" descr="A couple of women wearing lanyards&#10;&#10;AI-generated content may be incorrect.">
            <a:extLst>
              <a:ext uri="{FF2B5EF4-FFF2-40B4-BE49-F238E27FC236}">
                <a16:creationId xmlns:a16="http://schemas.microsoft.com/office/drawing/2014/main" id="{A8694695-9730-F883-CC12-BE8781C036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6382" t="7606" r="1559" b="39961"/>
          <a:stretch>
            <a:fillRect/>
          </a:stretch>
        </p:blipFill>
        <p:spPr>
          <a:xfrm>
            <a:off x="5939117" y="-1"/>
            <a:ext cx="6252883" cy="2656945"/>
          </a:xfrm>
          <a:prstGeom prst="rect">
            <a:avLst/>
          </a:prstGeom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035007-49B1-807D-9ABE-9E72C55BD452}"/>
              </a:ext>
            </a:extLst>
          </p:cNvPr>
          <p:cNvSpPr/>
          <p:nvPr userDrawn="1"/>
        </p:nvSpPr>
        <p:spPr>
          <a:xfrm>
            <a:off x="5939117" y="2528047"/>
            <a:ext cx="6252883" cy="15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389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ouple of women wearing lanyards&#10;&#10;AI-generated content may be incorrect.">
            <a:extLst>
              <a:ext uri="{FF2B5EF4-FFF2-40B4-BE49-F238E27FC236}">
                <a16:creationId xmlns:a16="http://schemas.microsoft.com/office/drawing/2014/main" id="{A8694695-9730-F883-CC12-BE8781C036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382" t="7606" r="1559" b="39961"/>
          <a:stretch>
            <a:fillRect/>
          </a:stretch>
        </p:blipFill>
        <p:spPr>
          <a:xfrm>
            <a:off x="5939117" y="-1"/>
            <a:ext cx="6252883" cy="26569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3F9281-B4FB-E63D-3A47-10F795CB01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5827" r="6061"/>
          <a:stretch>
            <a:fillRect/>
          </a:stretch>
        </p:blipFill>
        <p:spPr>
          <a:xfrm>
            <a:off x="5939028" y="2692198"/>
            <a:ext cx="6252972" cy="4168589"/>
          </a:xfrm>
          <a:prstGeom prst="rect">
            <a:avLst/>
          </a:prstGeom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035007-49B1-807D-9ABE-9E72C55BD452}"/>
              </a:ext>
            </a:extLst>
          </p:cNvPr>
          <p:cNvSpPr/>
          <p:nvPr userDrawn="1"/>
        </p:nvSpPr>
        <p:spPr>
          <a:xfrm>
            <a:off x="5939117" y="2528047"/>
            <a:ext cx="6252883" cy="15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851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peaking into a microphone&#10;&#10;AI-generated content may be incorrect.">
            <a:extLst>
              <a:ext uri="{FF2B5EF4-FFF2-40B4-BE49-F238E27FC236}">
                <a16:creationId xmlns:a16="http://schemas.microsoft.com/office/drawing/2014/main" id="{563F7CBD-503D-6514-0CAF-2534BC3F9E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73" t="13489" r="-1" b="1687"/>
          <a:stretch>
            <a:fillRect/>
          </a:stretch>
        </p:blipFill>
        <p:spPr>
          <a:xfrm>
            <a:off x="5939117" y="-26895"/>
            <a:ext cx="6252889" cy="3563471"/>
          </a:xfrm>
          <a:prstGeom prst="rect">
            <a:avLst/>
          </a:prstGeom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couple of women wearing lanyards&#10;&#10;AI-generated content may be incorrect.">
            <a:extLst>
              <a:ext uri="{FF2B5EF4-FFF2-40B4-BE49-F238E27FC236}">
                <a16:creationId xmlns:a16="http://schemas.microsoft.com/office/drawing/2014/main" id="{A8694695-9730-F883-CC12-BE8781C036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16382" t="7606" r="1559" b="18819"/>
          <a:stretch>
            <a:fillRect/>
          </a:stretch>
        </p:blipFill>
        <p:spPr>
          <a:xfrm>
            <a:off x="5939117" y="3129687"/>
            <a:ext cx="6252883" cy="3728313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035007-49B1-807D-9ABE-9E72C55BD452}"/>
              </a:ext>
            </a:extLst>
          </p:cNvPr>
          <p:cNvSpPr/>
          <p:nvPr userDrawn="1"/>
        </p:nvSpPr>
        <p:spPr>
          <a:xfrm>
            <a:off x="5939117" y="3051792"/>
            <a:ext cx="6252883" cy="15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4244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13" name="Picture 12" descr="A group of women posing for a photo&#10;&#10;AI-generated content may be incorrect.">
            <a:extLst>
              <a:ext uri="{FF2B5EF4-FFF2-40B4-BE49-F238E27FC236}">
                <a16:creationId xmlns:a16="http://schemas.microsoft.com/office/drawing/2014/main" id="{CEE03B46-99E5-1A95-1557-5D680442A8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781" r="25585"/>
          <a:stretch>
            <a:fillRect/>
          </a:stretch>
        </p:blipFill>
        <p:spPr>
          <a:xfrm>
            <a:off x="5938912" y="0"/>
            <a:ext cx="6253088" cy="6858000"/>
          </a:xfrm>
          <a:prstGeom prst="rect">
            <a:avLst/>
          </a:prstGeom>
        </p:spPr>
      </p:pic>
      <p:pic>
        <p:nvPicPr>
          <p:cNvPr id="9" name="Picture 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046C11-BB52-720E-614E-E49913DBF1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6518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square with white lines&#10;&#10;AI-generated content may be incorrect.">
            <a:extLst>
              <a:ext uri="{FF2B5EF4-FFF2-40B4-BE49-F238E27FC236}">
                <a16:creationId xmlns:a16="http://schemas.microsoft.com/office/drawing/2014/main" id="{CA2452C3-8C46-D907-E61A-7D0B6E7985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05E0286-E677-EDF6-8499-62B448B2EF77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308879AC-DF58-4B82-17D4-1136C68FD7BD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7412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le with white lines&#10;&#10;AI-generated content may be incorrect.">
            <a:extLst>
              <a:ext uri="{FF2B5EF4-FFF2-40B4-BE49-F238E27FC236}">
                <a16:creationId xmlns:a16="http://schemas.microsoft.com/office/drawing/2014/main" id="{E0031B27-5758-4635-1413-27EA9E1BC9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809ECFD4-BDAE-3406-8C31-E2D57B4A89A2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43BEA55-9935-D3DB-8872-6D9113368240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55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BD3D45BA-A090-68D1-5DE5-C24BE0C1A0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BEC52079-F24A-A042-B7ED-E3CC1997A79A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05A7A16C-42DE-1C0E-0E16-A80A43D07463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5659157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41070D7A-8450-35AD-4D89-DDAC0CFAF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DA4D06B-BD80-017D-B05F-98648068ADF3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E27EE9CF-4237-DC87-34E2-0D5DA0F52FCA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7859188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678A3CD1-5AE9-5656-28C4-016C0DE969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7015" y="3243072"/>
            <a:ext cx="1386460" cy="138646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blue background with a black circle&#10;&#10;AI-generated content may be incorrect.">
            <a:extLst>
              <a:ext uri="{FF2B5EF4-FFF2-40B4-BE49-F238E27FC236}">
                <a16:creationId xmlns:a16="http://schemas.microsoft.com/office/drawing/2014/main" id="{863E3185-646D-F80B-A016-3C1466F073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191C784C-9CCE-2242-96BF-C5F5112D27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7015" y="2073275"/>
            <a:ext cx="10424985" cy="9540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b="1" i="1">
                <a:solidFill>
                  <a:srgbClr val="FFFFFF"/>
                </a:solidFill>
                <a:latin typeface="Aptos"/>
              </a:rPr>
              <a:t>QUESTIONS?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DA94B93-110D-42DD-8FFB-8DF98EF2BE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2013" y="3429000"/>
            <a:ext cx="6400800" cy="18494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all" spc="100" baseline="0">
                <a:solidFill>
                  <a:srgbClr val="FFFFFF"/>
                </a:solidFill>
                <a:uFillTx/>
                <a:latin typeface="Aptos ExtraBold" pitchFamily="34"/>
              </a:rPr>
              <a:t>Stephanie Denvir, CAE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all" spc="100" baseline="0">
                <a:solidFill>
                  <a:srgbClr val="FFFFFF"/>
                </a:solidFill>
                <a:uFillTx/>
                <a:latin typeface="Aptos ExtraBold" pitchFamily="34"/>
              </a:rPr>
              <a:t>Chief Member Value Officer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b="0" i="1" u="none" strike="noStrike" kern="1200" cap="none" spc="0" baseline="0">
                <a:solidFill>
                  <a:srgbClr val="FFFFFF"/>
                </a:solidFill>
                <a:uFillTx/>
                <a:latin typeface="Apto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sdenvir@hfma.org</a:t>
            </a:r>
            <a:r>
              <a:rPr lang="en-US" sz="1800" b="0" i="1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 </a:t>
            </a:r>
          </a:p>
        </p:txBody>
      </p: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21B30549-FF5C-D0BE-B90A-D0971220C6AE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B920810-2068-B5B9-4BB9-9973D8873B78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813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41070D7A-8450-35AD-4D89-DDAC0CFAF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6251C93E-992F-D983-10EB-86C038129DC0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B048CF32-C762-3FEA-8F55-7F525E11EFDC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8008AE6-93B7-7047-D458-D9DBF525F9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995165"/>
            <a:ext cx="6141264" cy="91729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B9A7E697-69D2-4530-DBAF-B6E31679C7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2104617"/>
            <a:ext cx="6141265" cy="3917359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9376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AE1B7774-F689-D557-2078-31B6AAFFF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9565"/>
          <a:stretch>
            <a:fillRect/>
          </a:stretch>
        </p:blipFill>
        <p:spPr>
          <a:xfrm>
            <a:off x="0" y="6142382"/>
            <a:ext cx="12192000" cy="715617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699134FC-3B8F-04D5-354E-CD11C4894541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3ED15F9-3AC6-087F-72FB-A866DE760ECA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04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57DE021-AC10-16B7-93D9-76E1AC4EDC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7536" r="88995"/>
          <a:stretch>
            <a:fillRect/>
          </a:stretch>
        </p:blipFill>
        <p:spPr>
          <a:xfrm>
            <a:off x="0" y="6003234"/>
            <a:ext cx="1341783" cy="854765"/>
          </a:xfrm>
          <a:prstGeom prst="rect">
            <a:avLst/>
          </a:prstGeom>
        </p:spPr>
      </p:pic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8465E821-E8F1-A096-5893-4727EF0F67CB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26092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A619BCD5-281C-DDD8-85AF-B55FDAD4E516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91566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6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8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AA782C1-7BEB-904D-A7A7-DB15A4D9A1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7536" r="88995"/>
          <a:stretch>
            <a:fillRect/>
          </a:stretch>
        </p:blipFill>
        <p:spPr>
          <a:xfrm>
            <a:off x="0" y="6003234"/>
            <a:ext cx="1341783" cy="854765"/>
          </a:xfrm>
          <a:prstGeom prst="rect">
            <a:avLst/>
          </a:prstGeom>
        </p:spPr>
      </p:pic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037AB98E-348D-7CFD-6FDF-573EF369DCA1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26092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049AB3C2-14D6-55A2-6C06-86F23E85908E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68515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9CFCA34-E7B7-BC01-3498-7E86971FA2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7536" r="88995"/>
          <a:stretch>
            <a:fillRect/>
          </a:stretch>
        </p:blipFill>
        <p:spPr>
          <a:xfrm>
            <a:off x="0" y="6003234"/>
            <a:ext cx="1341783" cy="854765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97BE4B-ADC1-7E3A-A2CF-A25FF02FBAFA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26092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</p:spTree>
    <p:extLst>
      <p:ext uri="{BB962C8B-B14F-4D97-AF65-F5344CB8AC3E}">
        <p14:creationId xmlns:p14="http://schemas.microsoft.com/office/powerpoint/2010/main" val="333743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57DE021-AC10-16B7-93D9-76E1AC4EDC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7536" r="88995"/>
          <a:stretch>
            <a:fillRect/>
          </a:stretch>
        </p:blipFill>
        <p:spPr>
          <a:xfrm>
            <a:off x="0" y="6003234"/>
            <a:ext cx="1341783" cy="854765"/>
          </a:xfrm>
          <a:prstGeom prst="rect">
            <a:avLst/>
          </a:prstGeom>
        </p:spPr>
      </p:pic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8465E821-E8F1-A096-5893-4727EF0F67CB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26092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A619BCD5-281C-DDD8-85AF-B55FDAD4E516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01028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6EE806-44E8-4335-32E2-03E085284251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/>
              <a:t> </a:t>
            </a:r>
            <a:fld id="{86CB4B4D-7CA3-9044-876B-883B54F8677D}" type="slidenum">
              <a:rPr lang="en-US" sz="1000" smtClean="0"/>
              <a:pPr/>
              <a:t>‹#›</a:t>
            </a:fld>
            <a:r>
              <a:rPr lang="en-US" sz="100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F01CC6-5C0A-E223-EA73-DEE99D0658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2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people in different colors&#10;&#10;AI-generated content may be incorrect.">
            <a:extLst>
              <a:ext uri="{FF2B5EF4-FFF2-40B4-BE49-F238E27FC236}">
                <a16:creationId xmlns:a16="http://schemas.microsoft.com/office/drawing/2014/main" id="{9FCEA582-338B-92C0-D839-F618722649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B7D843FB-176E-24F2-2AA2-35233F62C9B3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99BEB7-19E8-F2C9-0DB2-28DCEF18B361}"/>
              </a:ext>
            </a:extLst>
          </p:cNvPr>
          <p:cNvSpPr/>
          <p:nvPr userDrawn="1"/>
        </p:nvSpPr>
        <p:spPr>
          <a:xfrm>
            <a:off x="4437529" y="6279776"/>
            <a:ext cx="806824" cy="486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4506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ollage of people in different colors&#10;&#10;AI-generated content may be incorrect.">
            <a:extLst>
              <a:ext uri="{FF2B5EF4-FFF2-40B4-BE49-F238E27FC236}">
                <a16:creationId xmlns:a16="http://schemas.microsoft.com/office/drawing/2014/main" id="{9FCEA582-338B-92C0-D839-F618722649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B7D843FB-176E-24F2-2AA2-35233F62C9B3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516503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B027A98-3250-EDC8-F22F-163513947C9F}"/>
              </a:ext>
            </a:extLst>
          </p:cNvPr>
          <p:cNvSpPr txBox="1">
            <a:spLocks/>
          </p:cNvSpPr>
          <p:nvPr userDrawn="1"/>
        </p:nvSpPr>
        <p:spPr>
          <a:xfrm>
            <a:off x="4477604" y="6435464"/>
            <a:ext cx="737247" cy="21579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b="0" i="0" u="none" strike="noStrike" kern="120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© </a:t>
            </a:r>
            <a:r>
              <a:rPr lang="en-US" sz="800">
                <a:latin typeface="Aptos" panose="020B0004020202020204" pitchFamily="34" charset="0"/>
              </a:rPr>
              <a:t>2026</a:t>
            </a:r>
            <a:r>
              <a:rPr lang="en-US" sz="600" b="0" i="0" u="none" strike="noStrike" kern="1200">
                <a:solidFill>
                  <a:schemeClr val="tx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lang="en-US" sz="600" b="0" i="0" u="none" strike="noStrike" kern="1200">
                <a:solidFill>
                  <a:schemeClr val="accent1"/>
                </a:solidFill>
                <a:effectLst/>
                <a:latin typeface="Aptos" panose="020B0004020202020204" pitchFamily="34" charset="0"/>
                <a:ea typeface="+mn-ea"/>
                <a:cs typeface="+mn-cs"/>
              </a:rPr>
              <a:t>//</a:t>
            </a:r>
            <a:r>
              <a:rPr lang="en-US" sz="800">
                <a:latin typeface="Aptos" panose="020B0004020202020204" pitchFamily="34" charset="0"/>
              </a:rPr>
              <a:t> </a:t>
            </a:r>
            <a:fld id="{86CB4B4D-7CA3-9044-876B-883B54F8677D}" type="slidenum">
              <a:rPr lang="en-US" sz="800" smtClean="0">
                <a:latin typeface="Aptos" panose="020B0004020202020204" pitchFamily="34" charset="0"/>
              </a:rPr>
              <a:pPr/>
              <a:t>‹#›</a:t>
            </a:fld>
            <a:r>
              <a:rPr lang="en-US" sz="800">
                <a:latin typeface="Aptos" panose="020B0004020202020204" pitchFamily="34" charset="0"/>
              </a:rPr>
              <a:t>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23DCFB-266F-816A-6735-0E569AD4AB9B}"/>
              </a:ext>
            </a:extLst>
          </p:cNvPr>
          <p:cNvSpPr/>
          <p:nvPr userDrawn="1"/>
        </p:nvSpPr>
        <p:spPr>
          <a:xfrm>
            <a:off x="4477604" y="6401506"/>
            <a:ext cx="737247" cy="293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19EEE00-C0E6-9BE8-3C15-7A1496D596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3542" y="1851227"/>
            <a:ext cx="5923567" cy="2340031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96C673E0-0DF2-C5A3-F10E-C6FE723899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3542" y="4365457"/>
            <a:ext cx="5993249" cy="990314"/>
          </a:xfrm>
          <a:prstGeom prst="rect">
            <a:avLst/>
          </a:prstGeom>
        </p:spPr>
        <p:txBody>
          <a:bodyPr/>
          <a:lstStyle>
            <a:lvl1pPr marL="0"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79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F98572C-DCCB-8AA1-0907-16F4D77D6A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865" y="2226043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A898846-34A1-BD51-6388-5A5384E94E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39732" y="2226043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E220059-0E3E-7D02-6685-647C747455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10834" y="4814382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7FA773B-BFE8-4020-40F0-F0FDAF20507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4701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010209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BD3D45BA-A090-68D1-5DE5-C24BE0C1A0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BEC52079-F24A-A042-B7ED-E3CC1997A79A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8084AF1D-6F7C-3A48-9429-528E32B37B7D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A22B445F-38CA-9FBE-3E00-8701ECE39F7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995165"/>
            <a:ext cx="6141264" cy="91729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37B0BED-1735-2F11-106A-C3DA575D2B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2104617"/>
            <a:ext cx="6141265" cy="3917359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878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Agenda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41070D7A-8450-35AD-4D89-DDAC0CFAF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6251C93E-992F-D983-10EB-86C038129DC0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B048CF32-C762-3FEA-8F55-7F525E11EFDC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8008AE6-93B7-7047-D458-D9DBF525F9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995165"/>
            <a:ext cx="6141264" cy="91729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B9A7E697-69D2-4530-DBAF-B6E31679C7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2104617"/>
            <a:ext cx="6141265" cy="3917359"/>
          </a:xfrm>
          <a:prstGeom prst="rect">
            <a:avLst/>
          </a:prstGeom>
        </p:spPr>
        <p:txBody>
          <a:bodyPr/>
          <a:lstStyle>
            <a:lvl1pPr>
              <a:buNone/>
              <a:defRPr sz="36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409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F98572C-DCCB-8AA1-0907-16F4D77D6A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865" y="2226043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BA898846-34A1-BD51-6388-5A5384E94EF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39732" y="2226043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E220059-0E3E-7D02-6685-647C747455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10834" y="4814382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7FA773B-BFE8-4020-40F0-F0FDAF20507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84701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1328029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F98572C-DCCB-8AA1-0907-16F4D77D6A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865" y="2226043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E220059-0E3E-7D02-6685-647C747455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10834" y="4814382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509502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7913123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divder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circle on a blue background&#10;&#10;AI-generated content may be incorrect.">
            <a:extLst>
              <a:ext uri="{FF2B5EF4-FFF2-40B4-BE49-F238E27FC236}">
                <a16:creationId xmlns:a16="http://schemas.microsoft.com/office/drawing/2014/main" id="{30047662-99FA-4F29-9E01-E7B31E0F82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DF2AEF97-AB60-325C-F1FD-533F3683E5D1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6024F336-4BE1-EAD1-0AE7-BB73565DAB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60BA8A3-EC9E-1053-2494-B498FEC4A52E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62C8F-2B70-1E60-3B56-CABBB97546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135" y="2226440"/>
            <a:ext cx="5823229" cy="36611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C55843D-9F9D-800B-FEB8-8A8D142132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135" y="1042409"/>
            <a:ext cx="5823229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2130393-D58A-249A-AF4A-0CE8894F8D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5136" y="1685970"/>
            <a:ext cx="5823230" cy="389678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3300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divder slide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circle with yellow border on a blue background&#10;&#10;AI-generated content may be incorrect.">
            <a:extLst>
              <a:ext uri="{FF2B5EF4-FFF2-40B4-BE49-F238E27FC236}">
                <a16:creationId xmlns:a16="http://schemas.microsoft.com/office/drawing/2014/main" id="{465497D1-D947-89AA-A36A-D0D7763415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FB0AE16-9873-C3C6-00F1-EC11C6D78A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27DDE8FD-796F-990C-1342-8767CD565E2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0F72B31E-64CB-069A-8363-CDA416FAFB30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43CBE3-4556-EEFA-FC7A-193FEC705B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135" y="2226440"/>
            <a:ext cx="5849355" cy="36611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78E789F-A24D-0C62-AC21-DC8FF4FED9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135" y="1042409"/>
            <a:ext cx="5849355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8CAB805D-F05E-BC58-646D-04CDC6BF7F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5135" y="1685970"/>
            <a:ext cx="5849355" cy="389678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3438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19B1824D-AB8E-2FC1-EC52-905328137E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6AE56A8D-D326-70DB-1E5B-45D4836444F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5AD18044-EECA-C5CA-4E7B-41F49344A1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03966" y="1464130"/>
            <a:ext cx="6184615" cy="48922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>
                <a:latin typeface="Aptos" panose="020B0004020202020204" pitchFamily="34" charset="0"/>
              </a:defRPr>
            </a:lvl1pPr>
            <a:lvl2pPr>
              <a:buFontTx/>
              <a:buNone/>
              <a:defRPr sz="1800">
                <a:latin typeface="Aptos" panose="020B0004020202020204" pitchFamily="34" charset="0"/>
              </a:defRPr>
            </a:lvl2pPr>
            <a:lvl3pPr marL="0">
              <a:buFontTx/>
              <a:buNone/>
              <a:defRPr sz="1800">
                <a:latin typeface="Aptos" panose="020B0004020202020204" pitchFamily="34" charset="0"/>
              </a:defRPr>
            </a:lvl3pPr>
            <a:lvl4pPr>
              <a:buFontTx/>
              <a:buNone/>
              <a:defRPr sz="1800">
                <a:latin typeface="Aptos" panose="020B0004020202020204" pitchFamily="34" charset="0"/>
              </a:defRPr>
            </a:lvl4pPr>
            <a:lvl5pPr>
              <a:buFontTx/>
              <a:buNone/>
              <a:defRPr sz="1800"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B0A9B4F0-D3BE-8FD8-0441-37F57F3C22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1464131"/>
            <a:ext cx="4573531" cy="2232658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1044DBD2-F6D6-6063-A19C-625B689587C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4365457"/>
            <a:ext cx="4573532" cy="684213"/>
          </a:xfrm>
          <a:prstGeom prst="rect">
            <a:avLst/>
          </a:prstGeom>
        </p:spPr>
        <p:txBody>
          <a:bodyPr/>
          <a:lstStyle>
            <a:lvl1pPr marL="0"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934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19B1824D-AB8E-2FC1-EC52-905328137E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6AE56A8D-D326-70DB-1E5B-45D4836444F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rgbClr val="002E6D"/>
                </a:solidFill>
              </a:rPr>
              <a:t>Healthcare Financial Management Association</a:t>
            </a:r>
          </a:p>
        </p:txBody>
      </p:sp>
    </p:spTree>
    <p:extLst>
      <p:ext uri="{BB962C8B-B14F-4D97-AF65-F5344CB8AC3E}">
        <p14:creationId xmlns:p14="http://schemas.microsoft.com/office/powerpoint/2010/main" val="110092426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C3F2380-C9AF-8BF0-4F7A-B725D61108D7}"/>
              </a:ext>
            </a:extLst>
          </p:cNvPr>
          <p:cNvGrpSpPr/>
          <p:nvPr/>
        </p:nvGrpSpPr>
        <p:grpSpPr>
          <a:xfrm>
            <a:off x="436110" y="2572259"/>
            <a:ext cx="11319779" cy="2133243"/>
            <a:chOff x="434117" y="2565082"/>
            <a:chExt cx="11741630" cy="2212742"/>
          </a:xfrm>
        </p:grpSpPr>
        <p:sp>
          <p:nvSpPr>
            <p:cNvPr id="17" name="Round Single Corner Rectangle 16">
              <a:extLst>
                <a:ext uri="{FF2B5EF4-FFF2-40B4-BE49-F238E27FC236}">
                  <a16:creationId xmlns:a16="http://schemas.microsoft.com/office/drawing/2014/main" id="{92B27724-F564-0503-E59F-3731624FC136}"/>
                </a:ext>
              </a:extLst>
            </p:cNvPr>
            <p:cNvSpPr/>
            <p:nvPr/>
          </p:nvSpPr>
          <p:spPr>
            <a:xfrm>
              <a:off x="434117" y="2574233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 Single Corner Rectangle 17">
              <a:extLst>
                <a:ext uri="{FF2B5EF4-FFF2-40B4-BE49-F238E27FC236}">
                  <a16:creationId xmlns:a16="http://schemas.microsoft.com/office/drawing/2014/main" id="{BF996CD4-824C-36DB-BFAE-C6EB234B2C63}"/>
                </a:ext>
              </a:extLst>
            </p:cNvPr>
            <p:cNvSpPr/>
            <p:nvPr/>
          </p:nvSpPr>
          <p:spPr>
            <a:xfrm rot="16200000">
              <a:off x="7603269" y="2574232"/>
              <a:ext cx="2182761" cy="2182761"/>
            </a:xfrm>
            <a:prstGeom prst="round1Rect">
              <a:avLst/>
            </a:prstGeom>
            <a:solidFill>
              <a:srgbClr val="F7EC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 Single Corner Rectangle 18">
              <a:extLst>
                <a:ext uri="{FF2B5EF4-FFF2-40B4-BE49-F238E27FC236}">
                  <a16:creationId xmlns:a16="http://schemas.microsoft.com/office/drawing/2014/main" id="{5CC2A05B-E3AB-4348-ED39-3D74DA0258A8}"/>
                </a:ext>
              </a:extLst>
            </p:cNvPr>
            <p:cNvSpPr/>
            <p:nvPr/>
          </p:nvSpPr>
          <p:spPr>
            <a:xfrm rot="10800000">
              <a:off x="2823835" y="2595063"/>
              <a:ext cx="2182761" cy="2182761"/>
            </a:xfrm>
            <a:prstGeom prst="round1Rect">
              <a:avLst/>
            </a:prstGeom>
            <a:solidFill>
              <a:srgbClr val="64BD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 Single Corner Rectangle 19">
              <a:extLst>
                <a:ext uri="{FF2B5EF4-FFF2-40B4-BE49-F238E27FC236}">
                  <a16:creationId xmlns:a16="http://schemas.microsoft.com/office/drawing/2014/main" id="{C9097FB7-E0D6-E080-14A7-E053B09CC913}"/>
                </a:ext>
              </a:extLst>
            </p:cNvPr>
            <p:cNvSpPr/>
            <p:nvPr/>
          </p:nvSpPr>
          <p:spPr>
            <a:xfrm rot="5400000">
              <a:off x="5213552" y="2595062"/>
              <a:ext cx="2182761" cy="2182761"/>
            </a:xfrm>
            <a:prstGeom prst="round1Rect">
              <a:avLst/>
            </a:prstGeom>
            <a:solidFill>
              <a:srgbClr val="002E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 Single Corner Rectangle 20">
              <a:extLst>
                <a:ext uri="{FF2B5EF4-FFF2-40B4-BE49-F238E27FC236}">
                  <a16:creationId xmlns:a16="http://schemas.microsoft.com/office/drawing/2014/main" id="{0B8F8502-04E4-A8EE-83C0-17530EA23DE4}"/>
                </a:ext>
              </a:extLst>
            </p:cNvPr>
            <p:cNvSpPr/>
            <p:nvPr/>
          </p:nvSpPr>
          <p:spPr>
            <a:xfrm>
              <a:off x="9992986" y="2565082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AE085E1-5AAC-DC1D-9C86-F63C999CD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214" cy="685812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948" y="2760327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BFFFD9-D9A6-15E4-B7BF-D76B3191CD2B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9185EB7-7876-7B9E-0EFB-393260391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E1ED856B-FAA6-5057-0EA1-82AEBADFE9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10877526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9F45C3A-A602-7C94-CA30-8610A6B355D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69452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C67EA6C-C9F7-F822-8321-704EC6382B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293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C149938C-5F32-97CF-E9BD-13168F393F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72797" y="2801131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639A2B44-E5AE-88B9-12D5-E4505CBED16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73709" y="2797945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6626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AF98572C-DCCB-8AA1-0907-16F4D77D6A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865" y="2226043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E220059-0E3E-7D02-6685-647C747455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410834" y="4814382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6561154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BAE085E1-5AAC-DC1D-9C86-F63C999CDD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214" cy="685812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C3F2380-C9AF-8BF0-4F7A-B725D61108D7}"/>
              </a:ext>
            </a:extLst>
          </p:cNvPr>
          <p:cNvGrpSpPr/>
          <p:nvPr/>
        </p:nvGrpSpPr>
        <p:grpSpPr>
          <a:xfrm>
            <a:off x="436110" y="2581081"/>
            <a:ext cx="9015919" cy="2124422"/>
            <a:chOff x="434117" y="2574232"/>
            <a:chExt cx="9351913" cy="2203592"/>
          </a:xfrm>
        </p:grpSpPr>
        <p:sp>
          <p:nvSpPr>
            <p:cNvPr id="17" name="Round Single Corner Rectangle 16">
              <a:extLst>
                <a:ext uri="{FF2B5EF4-FFF2-40B4-BE49-F238E27FC236}">
                  <a16:creationId xmlns:a16="http://schemas.microsoft.com/office/drawing/2014/main" id="{92B27724-F564-0503-E59F-3731624FC136}"/>
                </a:ext>
              </a:extLst>
            </p:cNvPr>
            <p:cNvSpPr/>
            <p:nvPr/>
          </p:nvSpPr>
          <p:spPr>
            <a:xfrm>
              <a:off x="434117" y="2574233"/>
              <a:ext cx="2182761" cy="2182761"/>
            </a:xfrm>
            <a:prstGeom prst="round1Rect">
              <a:avLst/>
            </a:prstGeom>
            <a:solidFill>
              <a:srgbClr val="00A7E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 Single Corner Rectangle 17">
              <a:extLst>
                <a:ext uri="{FF2B5EF4-FFF2-40B4-BE49-F238E27FC236}">
                  <a16:creationId xmlns:a16="http://schemas.microsoft.com/office/drawing/2014/main" id="{BF996CD4-824C-36DB-BFAE-C6EB234B2C63}"/>
                </a:ext>
              </a:extLst>
            </p:cNvPr>
            <p:cNvSpPr/>
            <p:nvPr/>
          </p:nvSpPr>
          <p:spPr>
            <a:xfrm rot="16200000">
              <a:off x="7603269" y="2574232"/>
              <a:ext cx="2182761" cy="2182761"/>
            </a:xfrm>
            <a:prstGeom prst="round1Rect">
              <a:avLst/>
            </a:prstGeom>
            <a:solidFill>
              <a:srgbClr val="F7EC1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 Single Corner Rectangle 18">
              <a:extLst>
                <a:ext uri="{FF2B5EF4-FFF2-40B4-BE49-F238E27FC236}">
                  <a16:creationId xmlns:a16="http://schemas.microsoft.com/office/drawing/2014/main" id="{5CC2A05B-E3AB-4348-ED39-3D74DA0258A8}"/>
                </a:ext>
              </a:extLst>
            </p:cNvPr>
            <p:cNvSpPr/>
            <p:nvPr/>
          </p:nvSpPr>
          <p:spPr>
            <a:xfrm rot="10800000">
              <a:off x="2823835" y="2595063"/>
              <a:ext cx="2182761" cy="2182761"/>
            </a:xfrm>
            <a:prstGeom prst="round1Rect">
              <a:avLst/>
            </a:prstGeom>
            <a:solidFill>
              <a:srgbClr val="64BD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 Single Corner Rectangle 19">
              <a:extLst>
                <a:ext uri="{FF2B5EF4-FFF2-40B4-BE49-F238E27FC236}">
                  <a16:creationId xmlns:a16="http://schemas.microsoft.com/office/drawing/2014/main" id="{C9097FB7-E0D6-E080-14A7-E053B09CC913}"/>
                </a:ext>
              </a:extLst>
            </p:cNvPr>
            <p:cNvSpPr/>
            <p:nvPr/>
          </p:nvSpPr>
          <p:spPr>
            <a:xfrm rot="5400000">
              <a:off x="5213552" y="2595062"/>
              <a:ext cx="2182761" cy="2182761"/>
            </a:xfrm>
            <a:prstGeom prst="round1Rect">
              <a:avLst/>
            </a:prstGeom>
            <a:solidFill>
              <a:srgbClr val="002E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948" y="2760327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BBFFFD9-D9A6-15E4-B7BF-D76B3191CD2B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79185EB7-7876-7B9E-0EFB-39326039103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E1ED856B-FAA6-5057-0EA1-82AEBADFE9A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10877526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49F45C3A-A602-7C94-CA30-8610A6B355D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969452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DC67EA6C-C9F7-F822-8321-704EC6382BE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4293" y="2780729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C149938C-5F32-97CF-E9BD-13168F393FD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72797" y="2801131"/>
            <a:ext cx="1660019" cy="1670608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03863876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e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blue and yellow squares&#10;&#10;AI-generated content may be incorrect.">
            <a:extLst>
              <a:ext uri="{FF2B5EF4-FFF2-40B4-BE49-F238E27FC236}">
                <a16:creationId xmlns:a16="http://schemas.microsoft.com/office/drawing/2014/main" id="{88AD97C5-E502-0D86-2A90-3E55BF375B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9578C74-FAAC-5148-6C40-156852C30895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9445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45DD4E5-329F-82DC-FEBB-FF20BE3AC5A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6211" y="2954491"/>
            <a:ext cx="4314690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E3F49348-2F36-8DD4-5ABA-9E17ABA3FF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210" y="3878416"/>
            <a:ext cx="4314691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382C016-454F-C8B5-E6BD-7914328188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0" y="994690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A5305821-33B5-C9F9-247E-D06830F0264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6000" y="2966701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3D42109-120E-DD75-667B-1B0B8D9505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0" y="4938712"/>
            <a:ext cx="5016049" cy="622301"/>
          </a:xfrm>
          <a:prstGeom prst="rect">
            <a:avLst/>
          </a:prstGeom>
        </p:spPr>
        <p:txBody>
          <a:bodyPr/>
          <a:lstStyle>
            <a:lvl1pPr algn="l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0607412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picture right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rectangle&#10;&#10;AI-generated content may be incorrect.">
            <a:extLst>
              <a:ext uri="{FF2B5EF4-FFF2-40B4-BE49-F238E27FC236}">
                <a16:creationId xmlns:a16="http://schemas.microsoft.com/office/drawing/2014/main" id="{900972E5-4F9B-9BCC-357F-624EA43001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0ECC7A95-EB83-64EE-AAD2-CCA3FF96175F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5DB9B7-0736-93FC-2A49-55AE8D2026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0538" y="0"/>
            <a:ext cx="5351462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7446D39-60F1-08EB-D0F3-165F08CCB51F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11EE4FF-A8C5-7482-8972-081C9C58DA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1464131"/>
            <a:ext cx="4573531" cy="223265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10A15D89-96ED-F22E-57E6-CFAE9B6825B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4365457"/>
            <a:ext cx="4573532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3242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ircle picture right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C1F9A071-65C3-2AD4-46E2-596CC5808F3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pic>
        <p:nvPicPr>
          <p:cNvPr id="4" name="Picture 3" descr="A black and blue background with a yellow circle&#10;&#10;AI-generated content may be incorrect.">
            <a:extLst>
              <a:ext uri="{FF2B5EF4-FFF2-40B4-BE49-F238E27FC236}">
                <a16:creationId xmlns:a16="http://schemas.microsoft.com/office/drawing/2014/main" id="{54481687-F05D-1BD3-78EB-F435A235A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13AD530B-F9EE-73DB-0953-A163CBDCC4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89648C94-85CF-364A-0CE7-B3F0F1C00E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18" y="2636687"/>
            <a:ext cx="5552727" cy="34506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Aptos" panose="020B0004020202020204" pitchFamily="34" charset="0"/>
              </a:defRPr>
            </a:lvl1pPr>
            <a:lvl2pPr>
              <a:buNone/>
              <a:defRPr>
                <a:latin typeface="Aptos" panose="020B0004020202020204" pitchFamily="34" charset="0"/>
              </a:defRPr>
            </a:lvl2pPr>
            <a:lvl3pPr marL="0">
              <a:buFontTx/>
              <a:buNone/>
              <a:defRPr>
                <a:latin typeface="Aptos" panose="020B0004020202020204" pitchFamily="34" charset="0"/>
              </a:defRPr>
            </a:lvl3pPr>
            <a:lvl4pPr>
              <a:buFontTx/>
              <a:buNone/>
              <a:defRPr>
                <a:latin typeface="Aptos" panose="020B0004020202020204" pitchFamily="34" charset="0"/>
              </a:defRPr>
            </a:lvl4pPr>
            <a:lvl5pPr>
              <a:buFontTx/>
              <a:buNone/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3FA9103-D729-2810-262A-6D0E31BEF4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913481"/>
            <a:ext cx="5592433" cy="1605640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43081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circle picture right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FB6E9607-C19E-2006-736C-F50515608D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pic>
        <p:nvPicPr>
          <p:cNvPr id="5" name="Picture 4" descr="A black circle with yellow border&#10;&#10;AI-generated content may be incorrect.">
            <a:extLst>
              <a:ext uri="{FF2B5EF4-FFF2-40B4-BE49-F238E27FC236}">
                <a16:creationId xmlns:a16="http://schemas.microsoft.com/office/drawing/2014/main" id="{035A2D7F-9F82-B821-A759-008A143A4F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A974C514-3D2E-3859-3C5B-B078FCF4A840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5E5B26-FE96-B0D7-A3A9-358B1FC1CD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3418" y="913481"/>
            <a:ext cx="5592433" cy="1605640"/>
          </a:xfrm>
          <a:prstGeom prst="rect">
            <a:avLst/>
          </a:prstGeom>
        </p:spPr>
        <p:txBody>
          <a:bodyPr/>
          <a:lstStyle>
            <a:lvl1pPr marL="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585CB25A-331F-5D75-8382-B0A516AF90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3418" y="2636687"/>
            <a:ext cx="5552727" cy="34506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Aptos" panose="020B0004020202020204" pitchFamily="34" charset="0"/>
              </a:defRPr>
            </a:lvl1pPr>
            <a:lvl2pPr>
              <a:buNone/>
              <a:defRPr>
                <a:latin typeface="Aptos" panose="020B0004020202020204" pitchFamily="34" charset="0"/>
              </a:defRPr>
            </a:lvl2pPr>
            <a:lvl3pPr marL="0">
              <a:buFontTx/>
              <a:buNone/>
              <a:defRPr>
                <a:latin typeface="Aptos" panose="020B0004020202020204" pitchFamily="34" charset="0"/>
              </a:defRPr>
            </a:lvl3pPr>
            <a:lvl4pPr>
              <a:buFontTx/>
              <a:buNone/>
              <a:defRPr>
                <a:latin typeface="Aptos" panose="020B0004020202020204" pitchFamily="34" charset="0"/>
              </a:defRPr>
            </a:lvl4pPr>
            <a:lvl5pPr>
              <a:buFontTx/>
              <a:buNone/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0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2"/>
            <a:r>
              <a:rPr lang="en-US"/>
              <a:t>Fourth level</a:t>
            </a:r>
          </a:p>
          <a:p>
            <a:pPr lvl="2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74351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2104211"/>
            <a:ext cx="11385163" cy="3913188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2714"/>
            <a:ext cx="10647760" cy="8412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78171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9FED411-A52C-A917-81B2-96FCC0ACD6F3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50C4DC-BD96-F8BD-7FF7-D2CBCA5195C4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219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353"/>
          <a:stretch>
            <a:fillRect/>
          </a:stretch>
        </p:blipFill>
        <p:spPr>
          <a:xfrm>
            <a:off x="0" y="6059226"/>
            <a:ext cx="12192000" cy="798774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2104211"/>
            <a:ext cx="11385163" cy="3913188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2714"/>
            <a:ext cx="10647760" cy="8412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78171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9FED411-A52C-A917-81B2-96FCC0ACD6F3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50C4DC-BD96-F8BD-7FF7-D2CBCA5195C4}"/>
              </a:ext>
            </a:extLst>
          </p:cNvPr>
          <p:cNvCxnSpPr/>
          <p:nvPr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89522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picture right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72276"/>
            <a:ext cx="5692582" cy="3679142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2D96F3-3A81-F326-03D4-D086519ACD39}"/>
              </a:ext>
            </a:extLst>
          </p:cNvPr>
          <p:cNvGrpSpPr/>
          <p:nvPr userDrawn="1"/>
        </p:nvGrpSpPr>
        <p:grpSpPr>
          <a:xfrm>
            <a:off x="309282" y="1222548"/>
            <a:ext cx="10877527" cy="4928261"/>
            <a:chOff x="309282" y="1212716"/>
            <a:chExt cx="10877527" cy="492826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63306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/>
            <p:nvPr/>
          </p:nvCxnSpPr>
          <p:spPr>
            <a:xfrm>
              <a:off x="309282" y="1212716"/>
              <a:ext cx="1087752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E6CAE69-2DF5-08E1-EC9E-23D0AF557073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00800" y="1490664"/>
            <a:ext cx="5387777" cy="46601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668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3E883960-CA3D-59EF-F771-554C6D7905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39003"/>
            <a:ext cx="5692582" cy="3712415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B2D96F3-3A81-F326-03D4-D086519ACD39}"/>
              </a:ext>
            </a:extLst>
          </p:cNvPr>
          <p:cNvGrpSpPr/>
          <p:nvPr userDrawn="1"/>
        </p:nvGrpSpPr>
        <p:grpSpPr>
          <a:xfrm>
            <a:off x="309282" y="1222548"/>
            <a:ext cx="10877527" cy="4936686"/>
            <a:chOff x="309282" y="1212716"/>
            <a:chExt cx="10877527" cy="493668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71731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/>
            <p:nvPr/>
          </p:nvCxnSpPr>
          <p:spPr>
            <a:xfrm>
              <a:off x="309282" y="1212716"/>
              <a:ext cx="1087752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291BF37C-9803-E4BB-C294-486637AF0D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85" t="10374" r="5615" b="5984"/>
          <a:stretch>
            <a:fillRect/>
          </a:stretch>
        </p:blipFill>
        <p:spPr>
          <a:xfrm>
            <a:off x="5632863" y="1803086"/>
            <a:ext cx="6816438" cy="4500748"/>
          </a:xfrm>
          <a:prstGeom prst="rect">
            <a:avLst/>
          </a:prstGeom>
        </p:spPr>
      </p:pic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80EE3E39-F05A-E4CD-5572-809A5B7958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0982" y="2182923"/>
            <a:ext cx="4584536" cy="281940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F9F96-1A34-B0D2-E58A-E475704B2E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570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/ c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2106C4-0D11-B8F1-8C97-585B73875AD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  <a:gradFill flip="none" rotWithShape="1">
            <a:gsLst>
              <a:gs pos="40000">
                <a:schemeClr val="accent2">
                  <a:lumMod val="99917"/>
                </a:schemeClr>
              </a:gs>
              <a:gs pos="100000">
                <a:schemeClr val="accent1"/>
              </a:gs>
            </a:gsLst>
            <a:lin ang="2700000" scaled="1"/>
            <a:tileRect/>
          </a:gradFill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39003"/>
            <a:ext cx="5692582" cy="3712415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2BDF9F96-1A34-B0D2-E58A-E475704B2E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381211"/>
            <a:ext cx="10673886" cy="649716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3" name="Footer Placeholder 11">
            <a:extLst>
              <a:ext uri="{FF2B5EF4-FFF2-40B4-BE49-F238E27FC236}">
                <a16:creationId xmlns:a16="http://schemas.microsoft.com/office/drawing/2014/main" id="{3BD4FA25-EAFF-FD5D-7419-7AF6D29856C8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tx1"/>
                </a:solidFill>
              </a:rPr>
              <a:t>Healthcare Financial Management Association</a:t>
            </a:r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39BA9FCB-5F15-6AA3-DBE2-6EE7A828F30A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tx1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859048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shot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EE69B5D-9CF0-426B-B31B-43291CD010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A22AAD10-69B7-E09C-5FB1-AB466B63A7B7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4DAD943D-7568-962D-764D-1588329E90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18131" y="2226044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60EA5EAA-EF1B-1236-928C-EC7291BC4BD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91998" y="2231231"/>
            <a:ext cx="2404002" cy="2405914"/>
          </a:xfrm>
          <a:prstGeom prst="ellipse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8F19F065-D6AC-ADE2-0F02-07F3543FC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DFD13884-EEA6-A1F7-4DE9-7A0C33964CF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ED73FE-1CE3-DBCE-0CC9-FB9DD03E52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263100" y="4811525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3A373A1-6BE8-1CB0-8A80-50F34B5C76C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36967" y="4811527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2534519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/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4" y="0"/>
            <a:ext cx="12192214" cy="685812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814A7B5-A302-2BD5-E2D2-D542FCCC133E}"/>
              </a:ext>
            </a:extLst>
          </p:cNvPr>
          <p:cNvGrpSpPr/>
          <p:nvPr userDrawn="1"/>
        </p:nvGrpSpPr>
        <p:grpSpPr>
          <a:xfrm>
            <a:off x="309282" y="1222548"/>
            <a:ext cx="10971662" cy="4928261"/>
            <a:chOff x="309282" y="1222548"/>
            <a:chExt cx="10971662" cy="492826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056E1C-95F5-C28C-3CAA-6C2746A1E1FC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373138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0A021D68-62B7-56B7-9F83-893A9A130F81}"/>
                </a:ext>
              </a:extLst>
            </p:cNvPr>
            <p:cNvCxnSpPr>
              <a:cxnSpLocks/>
            </p:cNvCxnSpPr>
            <p:nvPr/>
          </p:nvCxnSpPr>
          <p:spPr>
            <a:xfrm>
              <a:off x="309282" y="1222548"/>
              <a:ext cx="7754063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13943D1-6FBF-1D70-A617-AB4537B13F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075333" y="1222548"/>
              <a:ext cx="1205611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9" y="2490299"/>
            <a:ext cx="5692582" cy="3661119"/>
          </a:xfrm>
          <a:prstGeom prst="rect">
            <a:avLst/>
          </a:prstGeo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227" y="381211"/>
            <a:ext cx="10877718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6" y="1490664"/>
            <a:ext cx="5692582" cy="731520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41959B-0529-142A-CE68-C3F7712574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465"/>
          <a:stretch>
            <a:fillRect/>
          </a:stretch>
        </p:blipFill>
        <p:spPr>
          <a:xfrm>
            <a:off x="6909195" y="443346"/>
            <a:ext cx="5036101" cy="6414654"/>
          </a:xfrm>
          <a:prstGeom prst="rect">
            <a:avLst/>
          </a:prstGeom>
        </p:spPr>
      </p:pic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FC99F95-F3B7-9D78-B88D-6BFB0B82C5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63345" y="1108364"/>
            <a:ext cx="2011988" cy="4279515"/>
          </a:xfrm>
          <a:prstGeom prst="roundRect">
            <a:avLst/>
          </a:prstGeom>
          <a:noFill/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92177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ing 3 callouts Option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AAD88493-A386-4232-DFB1-AD82617B93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9526"/>
          <a:stretch>
            <a:fillRect/>
          </a:stretch>
        </p:blipFill>
        <p:spPr>
          <a:xfrm>
            <a:off x="0" y="0"/>
            <a:ext cx="12192000" cy="1404144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E8EA513B-AA95-003A-4BF1-85D7B36E8279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  <a:latin typeface="Aptos" panose="020B0004020202020204" pitchFamily="34" charset="0"/>
              </a:rPr>
              <a:t>Healthcare Financial Management Association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A7929C8F-FD38-3F9B-4D63-FE143BDAC4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480219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F1F74E-8E29-EF63-0A0F-440ABF199C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9887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Design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11D9892-62F4-691A-FEB8-C311065B8E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3180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Web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71EF04FA-D4C9-CE89-BAAE-59506922D0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6474" y="2225544"/>
            <a:ext cx="1781175" cy="2060614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b="1" i="1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Video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D9CA6FB-6A64-0F7C-1FAF-18CC3E8F0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10149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B7EC4863-9F31-B613-F883-066850D863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03442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1871CFA-BAC3-7212-A3F2-3C19C630DA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096737" y="4588212"/>
            <a:ext cx="2660650" cy="1230313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  <a:latin typeface="Aptos" panose="020B00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0067D67D-1046-7450-FBEE-B36EF79AF91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333097"/>
            <a:ext cx="11385549" cy="496497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  <p:pic>
        <p:nvPicPr>
          <p:cNvPr id="3" name="Picture 2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5377E02C-901E-1ECA-7879-9EC6D6AEBF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250" t="20765" r="-1250" b="33213"/>
          <a:stretch>
            <a:fillRect/>
          </a:stretch>
        </p:blipFill>
        <p:spPr>
          <a:xfrm>
            <a:off x="-39329" y="1725679"/>
            <a:ext cx="12192000" cy="3156155"/>
          </a:xfrm>
          <a:prstGeom prst="rect">
            <a:avLst/>
          </a:prstGeom>
        </p:spPr>
      </p:pic>
      <p:pic>
        <p:nvPicPr>
          <p:cNvPr id="5" name="Picture 4" descr="A blue lines on a black background&#10;&#10;AI-generated content may be incorrect.">
            <a:extLst>
              <a:ext uri="{FF2B5EF4-FFF2-40B4-BE49-F238E27FC236}">
                <a16:creationId xmlns:a16="http://schemas.microsoft.com/office/drawing/2014/main" id="{9660837C-607A-3E28-93F6-3170E404AC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8603" r="85957"/>
          <a:stretch>
            <a:fillRect/>
          </a:stretch>
        </p:blipFill>
        <p:spPr>
          <a:xfrm>
            <a:off x="0" y="6076335"/>
            <a:ext cx="1712120" cy="78166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0A83A0-5959-4439-B780-6AD636D9C3C7}"/>
              </a:ext>
            </a:extLst>
          </p:cNvPr>
          <p:cNvCxnSpPr/>
          <p:nvPr userDrawn="1"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5484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featuring 3 callouts Option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blue squares&#10;&#10;AI-generated content may be incorrect.">
            <a:extLst>
              <a:ext uri="{FF2B5EF4-FFF2-40B4-BE49-F238E27FC236}">
                <a16:creationId xmlns:a16="http://schemas.microsoft.com/office/drawing/2014/main" id="{BE38D191-296B-ED7E-31EC-AC0544C87A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DFDD18B3-F7FA-4B79-EFC4-92EFE5BAFEAA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F574867-5532-821A-86E1-DB074D1B99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475297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E38BA83-1DDD-84AF-BE5A-08584E2F1B3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E4FF7347-CC8A-50AF-DF70-9E9940599A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4348" y="5350119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E88034E-46B6-6FB9-9DD3-8B2C2B36625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765674" y="5350118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E3F942E3-FC1F-A2F4-124F-0AA61D4A31E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57002" y="5350117"/>
            <a:ext cx="2660650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E32400-A7B0-5493-3142-42A2ADC09F87}"/>
              </a:ext>
            </a:extLst>
          </p:cNvPr>
          <p:cNvCxnSpPr/>
          <p:nvPr userDrawn="1"/>
        </p:nvCxnSpPr>
        <p:spPr>
          <a:xfrm>
            <a:off x="309282" y="1222548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5888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4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0809"/>
          <a:stretch>
            <a:fillRect/>
          </a:stretch>
        </p:blipFill>
        <p:spPr>
          <a:xfrm>
            <a:off x="0" y="0"/>
            <a:ext cx="9654988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887D4B-0000-493C-132F-882B199A81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40924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BB1B6284-05BC-C620-6873-BB0420B6A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8264"/>
          <a:stretch>
            <a:fillRect/>
          </a:stretch>
        </p:blipFill>
        <p:spPr>
          <a:xfrm>
            <a:off x="0" y="0"/>
            <a:ext cx="12192000" cy="14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850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3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40324"/>
          <a:stretch>
            <a:fillRect/>
          </a:stretch>
        </p:blipFill>
        <p:spPr>
          <a:xfrm>
            <a:off x="0" y="0"/>
            <a:ext cx="7275755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4" name="Picture 3" descr="A blue and black logo&#10;&#10;AI-generated content may be incorrect.">
            <a:extLst>
              <a:ext uri="{FF2B5EF4-FFF2-40B4-BE49-F238E27FC236}">
                <a16:creationId xmlns:a16="http://schemas.microsoft.com/office/drawing/2014/main" id="{BB1B6284-05BC-C620-6873-BB0420B6A4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8264"/>
          <a:stretch>
            <a:fillRect/>
          </a:stretch>
        </p:blipFill>
        <p:spPr>
          <a:xfrm>
            <a:off x="-1" y="0"/>
            <a:ext cx="12192000" cy="14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033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w/ 5 pha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82095DE5-819F-2018-8C17-DB9C35433C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4A065E57-E035-C7FB-5445-08917F899D9E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9FDC7E81-929A-2016-3A54-2B29D34EEA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41E6B63B-5CDD-CD55-1BB8-BFD6771AE9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930EAD3D-D549-D7EE-7CC9-06E4E46E1C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3225" y="3534690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F2ECC34-DB28-599C-3986-3EA701108C8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782458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2989FC5-D7FD-ACB8-31F7-F9DE364C9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1691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F887D4B-0000-493C-132F-882B199A813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40924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06874992-FC38-1D83-5619-F386DD29B1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866462" y="3534689"/>
            <a:ext cx="2114064" cy="622301"/>
          </a:xfrm>
          <a:prstGeom prst="rect">
            <a:avLst/>
          </a:prstGeom>
        </p:spPr>
        <p:txBody>
          <a:bodyPr/>
          <a:lstStyle>
            <a:lvl1pPr algn="ctr">
              <a:buNone/>
              <a:defRPr sz="1800">
                <a:solidFill>
                  <a:srgbClr val="002E6D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6486555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/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ctangular white rectangle with black border&#10;&#10;AI-generated content may be incorrect.">
            <a:extLst>
              <a:ext uri="{FF2B5EF4-FFF2-40B4-BE49-F238E27FC236}">
                <a16:creationId xmlns:a16="http://schemas.microsoft.com/office/drawing/2014/main" id="{69CCACD7-F904-020D-BDF4-57A917948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C8F14BC4-D763-084A-352E-EAC41E982488}"/>
              </a:ext>
            </a:extLst>
          </p:cNvPr>
          <p:cNvSpPr txBox="1">
            <a:spLocks/>
          </p:cNvSpPr>
          <p:nvPr userDrawn="1"/>
        </p:nvSpPr>
        <p:spPr>
          <a:xfrm>
            <a:off x="1251440" y="6397870"/>
            <a:ext cx="501604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3797F2-3F4C-816A-382E-1327D44F87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11385163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C4AFA842-89C5-BF80-126E-94E63661C80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8" y="566738"/>
            <a:ext cx="10713074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751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11385163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11385357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11385549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519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B51E99CE-4290-0C1E-DC08-029EA3486C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4525" t="19262" r="17523" b="12086"/>
          <a:stretch>
            <a:fillRect/>
          </a:stretch>
        </p:blipFill>
        <p:spPr>
          <a:xfrm>
            <a:off x="5939118" y="2656945"/>
            <a:ext cx="6252882" cy="4201056"/>
          </a:xfrm>
          <a:prstGeom prst="rect">
            <a:avLst/>
          </a:prstGeom>
        </p:spPr>
      </p:pic>
      <p:pic>
        <p:nvPicPr>
          <p:cNvPr id="14" name="Picture 13" descr="A couple of women wearing lanyards&#10;&#10;AI-generated content may be incorrect.">
            <a:extLst>
              <a:ext uri="{FF2B5EF4-FFF2-40B4-BE49-F238E27FC236}">
                <a16:creationId xmlns:a16="http://schemas.microsoft.com/office/drawing/2014/main" id="{A8694695-9730-F883-CC12-BE8781C036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16382" t="7606" r="1559" b="39961"/>
          <a:stretch>
            <a:fillRect/>
          </a:stretch>
        </p:blipFill>
        <p:spPr>
          <a:xfrm>
            <a:off x="5939117" y="-1"/>
            <a:ext cx="6252883" cy="2656945"/>
          </a:xfrm>
          <a:prstGeom prst="rect">
            <a:avLst/>
          </a:prstGeom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035007-49B1-807D-9ABE-9E72C55BD452}"/>
              </a:ext>
            </a:extLst>
          </p:cNvPr>
          <p:cNvSpPr/>
          <p:nvPr userDrawn="1"/>
        </p:nvSpPr>
        <p:spPr>
          <a:xfrm>
            <a:off x="5939117" y="2528047"/>
            <a:ext cx="6252883" cy="15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1659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ouple of women wearing lanyards&#10;&#10;AI-generated content may be incorrect.">
            <a:extLst>
              <a:ext uri="{FF2B5EF4-FFF2-40B4-BE49-F238E27FC236}">
                <a16:creationId xmlns:a16="http://schemas.microsoft.com/office/drawing/2014/main" id="{A8694695-9730-F883-CC12-BE8781C036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382" t="7606" r="1559" b="39961"/>
          <a:stretch>
            <a:fillRect/>
          </a:stretch>
        </p:blipFill>
        <p:spPr>
          <a:xfrm>
            <a:off x="5939117" y="-1"/>
            <a:ext cx="6252883" cy="26569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3F9281-B4FB-E63D-3A47-10F795CB01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5827" r="6061"/>
          <a:stretch>
            <a:fillRect/>
          </a:stretch>
        </p:blipFill>
        <p:spPr>
          <a:xfrm>
            <a:off x="5939028" y="2692198"/>
            <a:ext cx="6252972" cy="4168589"/>
          </a:xfrm>
          <a:prstGeom prst="rect">
            <a:avLst/>
          </a:prstGeom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91369"/>
            <a:ext cx="12192000" cy="6858000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035007-49B1-807D-9ABE-9E72C55BD452}"/>
              </a:ext>
            </a:extLst>
          </p:cNvPr>
          <p:cNvSpPr/>
          <p:nvPr userDrawn="1"/>
        </p:nvSpPr>
        <p:spPr>
          <a:xfrm>
            <a:off x="5939117" y="2528047"/>
            <a:ext cx="6252883" cy="15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946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divder slide Dark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circle on a blue background&#10;&#10;AI-generated content may be incorrect.">
            <a:extLst>
              <a:ext uri="{FF2B5EF4-FFF2-40B4-BE49-F238E27FC236}">
                <a16:creationId xmlns:a16="http://schemas.microsoft.com/office/drawing/2014/main" id="{30047662-99FA-4F29-9E01-E7B31E0F82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DF2AEF97-AB60-325C-F1FD-533F3683E5D1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6024F336-4BE1-EAD1-0AE7-BB73565DAB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660BA8A3-EC9E-1053-2494-B498FEC4A52E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62C8F-2B70-1E60-3B56-CABBB975460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135" y="2226440"/>
            <a:ext cx="5823229" cy="36611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C55843D-9F9D-800B-FEB8-8A8D1421323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135" y="1042409"/>
            <a:ext cx="5823229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02130393-D58A-249A-AF4A-0CE8894F8DB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5136" y="1685970"/>
            <a:ext cx="5823230" cy="389678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548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peaking into a microphone&#10;&#10;AI-generated content may be incorrect.">
            <a:extLst>
              <a:ext uri="{FF2B5EF4-FFF2-40B4-BE49-F238E27FC236}">
                <a16:creationId xmlns:a16="http://schemas.microsoft.com/office/drawing/2014/main" id="{563F7CBD-503D-6514-0CAF-2534BC3F9E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773" t="13489" r="-1" b="1687"/>
          <a:stretch>
            <a:fillRect/>
          </a:stretch>
        </p:blipFill>
        <p:spPr>
          <a:xfrm>
            <a:off x="5939117" y="-26895"/>
            <a:ext cx="6252889" cy="3563471"/>
          </a:xfrm>
          <a:prstGeom prst="rect">
            <a:avLst/>
          </a:prstGeom>
        </p:spPr>
      </p:pic>
      <p:pic>
        <p:nvPicPr>
          <p:cNvPr id="5" name="Picture 4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DBF09A7B-9459-40B0-A8D3-85BA728E0B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A couple of women wearing lanyards&#10;&#10;AI-generated content may be incorrect.">
            <a:extLst>
              <a:ext uri="{FF2B5EF4-FFF2-40B4-BE49-F238E27FC236}">
                <a16:creationId xmlns:a16="http://schemas.microsoft.com/office/drawing/2014/main" id="{A8694695-9730-F883-CC12-BE8781C0366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16382" t="7606" r="1559" b="18819"/>
          <a:stretch>
            <a:fillRect/>
          </a:stretch>
        </p:blipFill>
        <p:spPr>
          <a:xfrm>
            <a:off x="5939117" y="3129687"/>
            <a:ext cx="6252883" cy="3728313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2035007-49B1-807D-9ABE-9E72C55BD452}"/>
              </a:ext>
            </a:extLst>
          </p:cNvPr>
          <p:cNvSpPr/>
          <p:nvPr userDrawn="1"/>
        </p:nvSpPr>
        <p:spPr>
          <a:xfrm>
            <a:off x="5939117" y="3051792"/>
            <a:ext cx="6252883" cy="155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4023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A310622C-96BC-F71B-AF61-A58F4F1E7828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27F4042-F006-754C-9C03-CCD7048C3F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3418" y="1773276"/>
            <a:ext cx="5298135" cy="3913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5FF3E8B-07D0-4788-05E3-73E252A4F1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3417" y="566738"/>
            <a:ext cx="5298225" cy="923925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9E7DBD2F-FC9A-3FBF-E340-7AF5E7AB717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03225" y="1231900"/>
            <a:ext cx="5298315" cy="684213"/>
          </a:xfrm>
          <a:prstGeom prst="rect">
            <a:avLst/>
          </a:prstGeom>
        </p:spPr>
        <p:txBody>
          <a:bodyPr/>
          <a:lstStyle>
            <a:lvl1pPr>
              <a:buNone/>
              <a:defRPr sz="2400" b="1">
                <a:solidFill>
                  <a:srgbClr val="00A7E1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13" name="Picture 12" descr="A group of women posing for a photo&#10;&#10;AI-generated content may be incorrect.">
            <a:extLst>
              <a:ext uri="{FF2B5EF4-FFF2-40B4-BE49-F238E27FC236}">
                <a16:creationId xmlns:a16="http://schemas.microsoft.com/office/drawing/2014/main" id="{CEE03B46-99E5-1A95-1557-5D680442A8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3781" r="25585"/>
          <a:stretch>
            <a:fillRect/>
          </a:stretch>
        </p:blipFill>
        <p:spPr>
          <a:xfrm>
            <a:off x="5938912" y="0"/>
            <a:ext cx="6253088" cy="6858000"/>
          </a:xfrm>
          <a:prstGeom prst="rect">
            <a:avLst/>
          </a:prstGeom>
        </p:spPr>
      </p:pic>
      <p:pic>
        <p:nvPicPr>
          <p:cNvPr id="9" name="Picture 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2046C11-BB52-720E-614E-E49913DBF1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0185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square with white lines&#10;&#10;AI-generated content may be incorrect.">
            <a:extLst>
              <a:ext uri="{FF2B5EF4-FFF2-40B4-BE49-F238E27FC236}">
                <a16:creationId xmlns:a16="http://schemas.microsoft.com/office/drawing/2014/main" id="{CA2452C3-8C46-D907-E61A-7D0B6E7985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05E0286-E677-EDF6-8499-62B448B2EF77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308879AC-DF58-4B82-17D4-1136C68FD7BD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858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rectangle with white lines&#10;&#10;AI-generated content may be incorrect.">
            <a:extLst>
              <a:ext uri="{FF2B5EF4-FFF2-40B4-BE49-F238E27FC236}">
                <a16:creationId xmlns:a16="http://schemas.microsoft.com/office/drawing/2014/main" id="{E0031B27-5758-4635-1413-27EA9E1BC9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809ECFD4-BDAE-3406-8C31-E2D57B4A89A2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43BEA55-9935-D3DB-8872-6D9113368240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 </a:t>
            </a:r>
          </a:p>
        </p:txBody>
      </p:sp>
    </p:spTree>
    <p:extLst>
      <p:ext uri="{BB962C8B-B14F-4D97-AF65-F5344CB8AC3E}">
        <p14:creationId xmlns:p14="http://schemas.microsoft.com/office/powerpoint/2010/main" val="220555049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BD3D45BA-A090-68D1-5DE5-C24BE0C1A0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BEC52079-F24A-A042-B7ED-E3CC1997A79A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05A7A16C-42DE-1C0E-0E16-A80A43D07463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4910474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lage of people in a circle&#10;&#10;AI-generated content may be incorrect.">
            <a:extLst>
              <a:ext uri="{FF2B5EF4-FFF2-40B4-BE49-F238E27FC236}">
                <a16:creationId xmlns:a16="http://schemas.microsoft.com/office/drawing/2014/main" id="{41070D7A-8450-35AD-4D89-DDAC0CFAF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3DA4D06B-BD80-017D-B05F-98648068ADF3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E27EE9CF-4237-DC87-34E2-0D5DA0F52FCA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70021009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678A3CD1-5AE9-5656-28C4-016C0DE969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67015" y="3243072"/>
            <a:ext cx="1386460" cy="1386460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blue background with a black circle&#10;&#10;AI-generated content may be incorrect.">
            <a:extLst>
              <a:ext uri="{FF2B5EF4-FFF2-40B4-BE49-F238E27FC236}">
                <a16:creationId xmlns:a16="http://schemas.microsoft.com/office/drawing/2014/main" id="{863E3185-646D-F80B-A016-3C1466F073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191C784C-9CCE-2242-96BF-C5F5112D277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7015" y="2073275"/>
            <a:ext cx="10424985" cy="9540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>
              <a:spcBef>
                <a:spcPts val="0"/>
              </a:spcBef>
            </a:pPr>
            <a:r>
              <a:rPr lang="en-US" b="1" i="1">
                <a:solidFill>
                  <a:srgbClr val="FFFFFF"/>
                </a:solidFill>
                <a:latin typeface="Aptos"/>
              </a:rPr>
              <a:t>QUESTIONS?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DA94B93-110D-42DD-8FFB-8DF98EF2BE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2013" y="3429000"/>
            <a:ext cx="6400800" cy="18494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all" spc="100" baseline="0">
                <a:solidFill>
                  <a:srgbClr val="FFFFFF"/>
                </a:solidFill>
                <a:uFillTx/>
                <a:latin typeface="Aptos ExtraBold" pitchFamily="34"/>
              </a:rPr>
              <a:t>Stephanie Denvir, CAE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all" spc="100" baseline="0">
                <a:solidFill>
                  <a:srgbClr val="FFFFFF"/>
                </a:solidFill>
                <a:uFillTx/>
                <a:latin typeface="Aptos ExtraBold" pitchFamily="34"/>
              </a:rPr>
              <a:t>Chief Member Value Officer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800" b="0" i="1" u="none" strike="noStrike" kern="1200" cap="none" spc="0" baseline="0">
                <a:solidFill>
                  <a:srgbClr val="FFFFFF"/>
                </a:solidFill>
                <a:uFillTx/>
                <a:latin typeface="Apto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sdenvir@hfma.org</a:t>
            </a:r>
            <a:r>
              <a:rPr lang="en-US" sz="1800" b="0" i="1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 </a:t>
            </a:r>
          </a:p>
        </p:txBody>
      </p: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21B30549-FF5C-D0BE-B90A-D0971220C6AE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3" name="Slide Number">
            <a:extLst>
              <a:ext uri="{FF2B5EF4-FFF2-40B4-BE49-F238E27FC236}">
                <a16:creationId xmlns:a16="http://schemas.microsoft.com/office/drawing/2014/main" id="{9B920810-2068-B5B9-4BB9-9973D8873B78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4048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0FBD1F6F-B8F5-6B6C-F25A-16ACE6D509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11">
            <a:extLst>
              <a:ext uri="{FF2B5EF4-FFF2-40B4-BE49-F238E27FC236}">
                <a16:creationId xmlns:a16="http://schemas.microsoft.com/office/drawing/2014/main" id="{6C806C05-F8B6-AF40-A263-F5F8E4209D1F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514936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</p:spTree>
    <p:extLst>
      <p:ext uri="{BB962C8B-B14F-4D97-AF65-F5344CB8AC3E}">
        <p14:creationId xmlns:p14="http://schemas.microsoft.com/office/powerpoint/2010/main" val="406855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2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29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alty speaker or divder slide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circle with yellow border on a blue background&#10;&#10;AI-generated content may be incorrect.">
            <a:extLst>
              <a:ext uri="{FF2B5EF4-FFF2-40B4-BE49-F238E27FC236}">
                <a16:creationId xmlns:a16="http://schemas.microsoft.com/office/drawing/2014/main" id="{465497D1-D947-89AA-A36A-D0D7763415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FB0AE16-9873-C3C6-00F1-EC11C6D78A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12038" y="1202437"/>
            <a:ext cx="4524375" cy="4524375"/>
          </a:xfrm>
          <a:prstGeom prst="ellipse">
            <a:avLst/>
          </a:prstGeom>
          <a:effectLst>
            <a:softEdge rad="0"/>
          </a:effectLst>
        </p:spPr>
        <p:txBody>
          <a:bodyPr/>
          <a:lstStyle/>
          <a:p>
            <a:endParaRPr lang="en-US"/>
          </a:p>
        </p:txBody>
      </p:sp>
      <p:sp>
        <p:nvSpPr>
          <p:cNvPr id="2" name="Footer Placeholder 11">
            <a:extLst>
              <a:ext uri="{FF2B5EF4-FFF2-40B4-BE49-F238E27FC236}">
                <a16:creationId xmlns:a16="http://schemas.microsoft.com/office/drawing/2014/main" id="{27DDE8FD-796F-990C-1342-8767CD565E26}"/>
              </a:ext>
            </a:extLst>
          </p:cNvPr>
          <p:cNvSpPr txBox="1">
            <a:spLocks/>
          </p:cNvSpPr>
          <p:nvPr userDrawn="1"/>
        </p:nvSpPr>
        <p:spPr>
          <a:xfrm>
            <a:off x="1251441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</a:rPr>
              <a:t>Healthcare Financial Management Association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0F72B31E-64CB-069A-8363-CDA416FAFB30}"/>
              </a:ext>
            </a:extLst>
          </p:cNvPr>
          <p:cNvSpPr txBox="1">
            <a:spLocks/>
          </p:cNvSpPr>
          <p:nvPr userDrawn="1"/>
        </p:nvSpPr>
        <p:spPr>
          <a:xfrm>
            <a:off x="4454454" y="6435463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>
                <a:solidFill>
                  <a:schemeClr val="bg1"/>
                </a:solidFill>
              </a:rPr>
              <a:t>2026</a:t>
            </a:r>
            <a:r>
              <a:rPr lang="en-US" sz="1000" b="0" i="0" u="none" strike="noStrike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>
              <a:solidFill>
                <a:schemeClr val="bg1"/>
              </a:solidFill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143CBE3-4556-EEFA-FC7A-193FEC705B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135" y="2226440"/>
            <a:ext cx="5849355" cy="366111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1pPr>
            <a:lvl2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2pPr>
            <a:lvl3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3pPr>
            <a:lvl4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4pPr>
            <a:lvl5pPr>
              <a:buFontTx/>
              <a:buNone/>
              <a:defRPr sz="1600">
                <a:solidFill>
                  <a:schemeClr val="bg1"/>
                </a:solidFill>
                <a:latin typeface="Aptos" panose="020B00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D78E789F-A24D-0C62-AC21-DC8FF4FED9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135" y="1042409"/>
            <a:ext cx="5849355" cy="56444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400">
                <a:latin typeface="Aptos" panose="020B0004020202020204" pitchFamily="34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Click to add title</a:t>
            </a:r>
          </a:p>
          <a:p>
            <a:pPr lvl="0"/>
            <a:endParaRPr lang="en-US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8CAB805D-F05E-BC58-646D-04CDC6BF7FA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5135" y="1685970"/>
            <a:ext cx="5849355" cy="389678"/>
          </a:xfrm>
          <a:prstGeom prst="rect">
            <a:avLst/>
          </a:prstGeom>
        </p:spPr>
        <p:txBody>
          <a:bodyPr/>
          <a:lstStyle>
            <a:lvl1pPr>
              <a:buNone/>
              <a:defRPr sz="2000" b="1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577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76EE806-44E8-4335-32E2-03E085284251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000" b="0" i="0" u="none" strike="noStrike" kern="1200">
                <a:solidFill>
                  <a:schemeClr val="accent1"/>
                </a:solidFill>
                <a:effectLst/>
                <a:latin typeface="+mn-lt"/>
                <a:ea typeface="+mn-ea"/>
                <a:cs typeface="+mn-cs"/>
              </a:rPr>
              <a:t>//</a:t>
            </a:r>
            <a:r>
              <a:rPr lang="en-US" sz="1000"/>
              <a:t> </a:t>
            </a:r>
            <a:fld id="{86CB4B4D-7CA3-9044-876B-883B54F8677D}" type="slidenum">
              <a:rPr lang="en-US" sz="1000" smtClean="0"/>
              <a:pPr/>
              <a:t>‹#›</a:t>
            </a:fld>
            <a:r>
              <a:rPr lang="en-US" sz="1000"/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F01CC6-5C0A-E223-EA73-DEE99D0658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76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337BAA-6B72-F9BE-26A5-1B8FAE9311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157DE021-AC10-16B7-93D9-76E1AC4EDC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87536" r="88995"/>
          <a:stretch>
            <a:fillRect/>
          </a:stretch>
        </p:blipFill>
        <p:spPr>
          <a:xfrm>
            <a:off x="0" y="6003234"/>
            <a:ext cx="1341783" cy="854765"/>
          </a:xfrm>
          <a:prstGeom prst="rect">
            <a:avLst/>
          </a:prstGeom>
        </p:spPr>
      </p:pic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8465E821-E8F1-A096-5893-4727EF0F67CB}"/>
              </a:ext>
            </a:extLst>
          </p:cNvPr>
          <p:cNvSpPr txBox="1">
            <a:spLocks/>
          </p:cNvSpPr>
          <p:nvPr userDrawn="1"/>
        </p:nvSpPr>
        <p:spPr>
          <a:xfrm>
            <a:off x="1251440" y="6401506"/>
            <a:ext cx="326092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9BFA9394-AF70-6C36-3EFA-B6FBDCA35E98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289225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65.xml"/><Relationship Id="rId26" Type="http://schemas.openxmlformats.org/officeDocument/2006/relationships/slideLayout" Target="../slideLayouts/slideLayout73.xml"/><Relationship Id="rId39" Type="http://schemas.openxmlformats.org/officeDocument/2006/relationships/slideLayout" Target="../slideLayouts/slideLayout86.xml"/><Relationship Id="rId21" Type="http://schemas.openxmlformats.org/officeDocument/2006/relationships/slideLayout" Target="../slideLayouts/slideLayout68.xml"/><Relationship Id="rId34" Type="http://schemas.openxmlformats.org/officeDocument/2006/relationships/slideLayout" Target="../slideLayouts/slideLayout81.xml"/><Relationship Id="rId42" Type="http://schemas.openxmlformats.org/officeDocument/2006/relationships/slideLayout" Target="../slideLayouts/slideLayout89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6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24" Type="http://schemas.openxmlformats.org/officeDocument/2006/relationships/slideLayout" Target="../slideLayouts/slideLayout71.xml"/><Relationship Id="rId32" Type="http://schemas.openxmlformats.org/officeDocument/2006/relationships/slideLayout" Target="../slideLayouts/slideLayout79.xml"/><Relationship Id="rId37" Type="http://schemas.openxmlformats.org/officeDocument/2006/relationships/slideLayout" Target="../slideLayouts/slideLayout84.xml"/><Relationship Id="rId40" Type="http://schemas.openxmlformats.org/officeDocument/2006/relationships/slideLayout" Target="../slideLayouts/slideLayout87.xml"/><Relationship Id="rId45" Type="http://schemas.openxmlformats.org/officeDocument/2006/relationships/theme" Target="../theme/theme2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23" Type="http://schemas.openxmlformats.org/officeDocument/2006/relationships/slideLayout" Target="../slideLayouts/slideLayout70.xml"/><Relationship Id="rId28" Type="http://schemas.openxmlformats.org/officeDocument/2006/relationships/slideLayout" Target="../slideLayouts/slideLayout75.xml"/><Relationship Id="rId36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57.xml"/><Relationship Id="rId19" Type="http://schemas.openxmlformats.org/officeDocument/2006/relationships/slideLayout" Target="../slideLayouts/slideLayout66.xml"/><Relationship Id="rId31" Type="http://schemas.openxmlformats.org/officeDocument/2006/relationships/slideLayout" Target="../slideLayouts/slideLayout78.xml"/><Relationship Id="rId44" Type="http://schemas.openxmlformats.org/officeDocument/2006/relationships/slideLayout" Target="../slideLayouts/slideLayout91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Relationship Id="rId22" Type="http://schemas.openxmlformats.org/officeDocument/2006/relationships/slideLayout" Target="../slideLayouts/slideLayout69.xml"/><Relationship Id="rId27" Type="http://schemas.openxmlformats.org/officeDocument/2006/relationships/slideLayout" Target="../slideLayouts/slideLayout74.xml"/><Relationship Id="rId30" Type="http://schemas.openxmlformats.org/officeDocument/2006/relationships/slideLayout" Target="../slideLayouts/slideLayout77.xml"/><Relationship Id="rId35" Type="http://schemas.openxmlformats.org/officeDocument/2006/relationships/slideLayout" Target="../slideLayouts/slideLayout82.xml"/><Relationship Id="rId43" Type="http://schemas.openxmlformats.org/officeDocument/2006/relationships/slideLayout" Target="../slideLayouts/slideLayout90.xml"/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5" Type="http://schemas.openxmlformats.org/officeDocument/2006/relationships/slideLayout" Target="../slideLayouts/slideLayout72.xml"/><Relationship Id="rId33" Type="http://schemas.openxmlformats.org/officeDocument/2006/relationships/slideLayout" Target="../slideLayouts/slideLayout80.xml"/><Relationship Id="rId38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67.xml"/><Relationship Id="rId41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CD89D561-2C33-1EBD-2918-042DE9B7BBB1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663545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27" r:id="rId2"/>
    <p:sldLayoutId id="2147483728" r:id="rId3"/>
    <p:sldLayoutId id="2147483729" r:id="rId4"/>
    <p:sldLayoutId id="2147483732" r:id="rId5"/>
    <p:sldLayoutId id="2147483730" r:id="rId6"/>
    <p:sldLayoutId id="2147483731" r:id="rId7"/>
    <p:sldLayoutId id="2147483733" r:id="rId8"/>
    <p:sldLayoutId id="2147483734" r:id="rId9"/>
    <p:sldLayoutId id="2147483735" r:id="rId10"/>
    <p:sldLayoutId id="2147483706" r:id="rId11"/>
    <p:sldLayoutId id="2147483737" r:id="rId12"/>
    <p:sldLayoutId id="2147483736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53" r:id="rId19"/>
    <p:sldLayoutId id="2147483743" r:id="rId20"/>
    <p:sldLayoutId id="2147483744" r:id="rId21"/>
    <p:sldLayoutId id="2147483752" r:id="rId22"/>
    <p:sldLayoutId id="2147483745" r:id="rId23"/>
    <p:sldLayoutId id="2147483746" r:id="rId24"/>
    <p:sldLayoutId id="2147483747" r:id="rId25"/>
    <p:sldLayoutId id="2147483748" r:id="rId26"/>
    <p:sldLayoutId id="2147483749" r:id="rId27"/>
    <p:sldLayoutId id="2147483750" r:id="rId28"/>
    <p:sldLayoutId id="2147483751" r:id="rId29"/>
    <p:sldLayoutId id="2147483710" r:id="rId30"/>
    <p:sldLayoutId id="2147483755" r:id="rId31"/>
    <p:sldLayoutId id="2147483756" r:id="rId32"/>
    <p:sldLayoutId id="2147483757" r:id="rId33"/>
    <p:sldLayoutId id="2147483754" r:id="rId34"/>
    <p:sldLayoutId id="2147483721" r:id="rId35"/>
    <p:sldLayoutId id="2147483722" r:id="rId36"/>
    <p:sldLayoutId id="2147483723" r:id="rId37"/>
    <p:sldLayoutId id="2147483724" r:id="rId38"/>
    <p:sldLayoutId id="2147483726" r:id="rId39"/>
    <p:sldLayoutId id="2147483802" r:id="rId40"/>
    <p:sldLayoutId id="2147483804" r:id="rId41"/>
    <p:sldLayoutId id="2147483805" r:id="rId42"/>
    <p:sldLayoutId id="2147483806" r:id="rId43"/>
    <p:sldLayoutId id="2147483807" r:id="rId44"/>
    <p:sldLayoutId id="2147483808" r:id="rId45"/>
    <p:sldLayoutId id="2147483809" r:id="rId46"/>
    <p:sldLayoutId id="2147483810" r:id="rId4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CD89D561-2C33-1EBD-2918-042DE9B7BBB1}"/>
              </a:ext>
            </a:extLst>
          </p:cNvPr>
          <p:cNvSpPr txBox="1">
            <a:spLocks/>
          </p:cNvSpPr>
          <p:nvPr userDrawn="1"/>
        </p:nvSpPr>
        <p:spPr>
          <a:xfrm>
            <a:off x="4454454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271684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  <p:sldLayoutId id="2147483777" r:id="rId19"/>
    <p:sldLayoutId id="2147483778" r:id="rId20"/>
    <p:sldLayoutId id="2147483779" r:id="rId21"/>
    <p:sldLayoutId id="2147483780" r:id="rId22"/>
    <p:sldLayoutId id="2147483781" r:id="rId23"/>
    <p:sldLayoutId id="2147483782" r:id="rId24"/>
    <p:sldLayoutId id="2147483783" r:id="rId25"/>
    <p:sldLayoutId id="2147483784" r:id="rId26"/>
    <p:sldLayoutId id="2147483785" r:id="rId27"/>
    <p:sldLayoutId id="2147483786" r:id="rId28"/>
    <p:sldLayoutId id="2147483787" r:id="rId29"/>
    <p:sldLayoutId id="2147483788" r:id="rId30"/>
    <p:sldLayoutId id="2147483789" r:id="rId31"/>
    <p:sldLayoutId id="2147483790" r:id="rId32"/>
    <p:sldLayoutId id="2147483791" r:id="rId33"/>
    <p:sldLayoutId id="2147483792" r:id="rId34"/>
    <p:sldLayoutId id="2147483793" r:id="rId35"/>
    <p:sldLayoutId id="2147483794" r:id="rId36"/>
    <p:sldLayoutId id="2147483795" r:id="rId37"/>
    <p:sldLayoutId id="2147483796" r:id="rId38"/>
    <p:sldLayoutId id="2147483797" r:id="rId39"/>
    <p:sldLayoutId id="2147483798" r:id="rId40"/>
    <p:sldLayoutId id="2147483799" r:id="rId41"/>
    <p:sldLayoutId id="2147483800" r:id="rId42"/>
    <p:sldLayoutId id="2147483801" r:id="rId43"/>
    <p:sldLayoutId id="2147483803" r:id="rId4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43.emf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51.emf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9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18/10/relationships/comments" Target="../comments/modernComment_7FB47B9A_41015F08.xml"/><Relationship Id="rId7" Type="http://schemas.openxmlformats.org/officeDocument/2006/relationships/image" Target="../media/image74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78.emf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8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8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8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91.svg"/><Relationship Id="rId5" Type="http://schemas.openxmlformats.org/officeDocument/2006/relationships/image" Target="../media/image90.svg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9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0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0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0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07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0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13.svg"/><Relationship Id="rId4" Type="http://schemas.openxmlformats.org/officeDocument/2006/relationships/image" Target="../media/image11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D1FB11-9744-1CBB-2389-6C96C7822FD1}"/>
              </a:ext>
            </a:extLst>
          </p:cNvPr>
          <p:cNvSpPr txBox="1">
            <a:spLocks/>
          </p:cNvSpPr>
          <p:nvPr/>
        </p:nvSpPr>
        <p:spPr>
          <a:xfrm>
            <a:off x="333542" y="2958250"/>
            <a:ext cx="5762458" cy="129102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>
                <a:solidFill>
                  <a:srgbClr val="002E6D"/>
                </a:solidFill>
                <a:latin typeface="Aptos" panose="020B0004020202020204" pitchFamily="34" charset="0"/>
              </a:rPr>
              <a:t>Leading Healthcare</a:t>
            </a:r>
          </a:p>
          <a:p>
            <a:pPr>
              <a:lnSpc>
                <a:spcPts val="4400"/>
              </a:lnSpc>
            </a:pPr>
            <a:r>
              <a:rPr lang="en-US" sz="4800" b="1" i="1" spc="-100">
                <a:solidFill>
                  <a:srgbClr val="002E6D"/>
                </a:solidFill>
                <a:latin typeface="Aptos" panose="020B0004020202020204" pitchFamily="34" charset="0"/>
              </a:rPr>
              <a:t>Finance Forward</a:t>
            </a:r>
            <a:endParaRPr lang="en-US" sz="4800" b="1" i="1" spc="-100">
              <a:solidFill>
                <a:srgbClr val="002E6D"/>
              </a:solidFill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84C95C62-83EE-D22A-26B5-3078B5B257B5}"/>
              </a:ext>
            </a:extLst>
          </p:cNvPr>
          <p:cNvSpPr txBox="1">
            <a:spLocks/>
          </p:cNvSpPr>
          <p:nvPr/>
        </p:nvSpPr>
        <p:spPr>
          <a:xfrm>
            <a:off x="333543" y="4480440"/>
            <a:ext cx="5762458" cy="7434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>
                <a:solidFill>
                  <a:srgbClr val="00A7E1"/>
                </a:solidFill>
                <a:latin typeface="Aptos"/>
              </a:rPr>
              <a:t>Name, Title,</a:t>
            </a:r>
          </a:p>
          <a:p>
            <a:r>
              <a:rPr lang="en-US" sz="2800">
                <a:solidFill>
                  <a:srgbClr val="00A7E1"/>
                </a:solidFill>
                <a:latin typeface="Aptos"/>
              </a:rPr>
              <a:t>Date</a:t>
            </a:r>
            <a:endParaRPr lang="en-US" sz="2800">
              <a:solidFill>
                <a:srgbClr val="00A7E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18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CD2F2F22-A2AC-4C9B-9B12-631E5D1F71C2}"/>
              </a:ext>
            </a:extLst>
          </p:cNvPr>
          <p:cNvSpPr txBox="1">
            <a:spLocks/>
          </p:cNvSpPr>
          <p:nvPr/>
        </p:nvSpPr>
        <p:spPr>
          <a:xfrm>
            <a:off x="5156567" y="4734122"/>
            <a:ext cx="1790559" cy="36337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1" kern="1200" baseline="0">
                <a:solidFill>
                  <a:srgbClr val="00829C"/>
                </a:solidFill>
                <a:latin typeface="arial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1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As of December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22F30B7-1511-8D26-93F0-9869A4BB76B6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>
                <a:solidFill>
                  <a:srgbClr val="002E6D"/>
                </a:solidFill>
                <a:latin typeface="Aptos" panose="020B0004020202020204" pitchFamily="34" charset="0"/>
              </a:rPr>
              <a:t>Member Profiles Vary by Membership Category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721AAF3-AD85-5641-8111-11126670BB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037350"/>
              </p:ext>
            </p:extLst>
          </p:nvPr>
        </p:nvGraphicFramePr>
        <p:xfrm>
          <a:off x="1588878" y="1907904"/>
          <a:ext cx="3302772" cy="313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BA6154A-3105-5941-91A8-ECC7C8880AF8}"/>
              </a:ext>
            </a:extLst>
          </p:cNvPr>
          <p:cNvSpPr txBox="1"/>
          <p:nvPr/>
        </p:nvSpPr>
        <p:spPr>
          <a:xfrm>
            <a:off x="4132251" y="5354478"/>
            <a:ext cx="2124430" cy="3633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spc="-30">
                <a:latin typeface="Aptos"/>
              </a:rPr>
              <a:t>Director/Mid-Level</a:t>
            </a:r>
            <a:endParaRPr lang="en-US" sz="2000" spc="-30">
              <a:latin typeface="Aptos" panose="020B0004020202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FB8D8E6-694E-BD42-92BE-058E2B45148B}"/>
              </a:ext>
            </a:extLst>
          </p:cNvPr>
          <p:cNvSpPr/>
          <p:nvPr/>
        </p:nvSpPr>
        <p:spPr>
          <a:xfrm>
            <a:off x="3760115" y="5369122"/>
            <a:ext cx="237902" cy="237902"/>
          </a:xfrm>
          <a:prstGeom prst="ellipse">
            <a:avLst/>
          </a:prstGeom>
          <a:solidFill>
            <a:srgbClr val="69767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4CD7A08-218D-8944-A397-B7D47281EB46}"/>
              </a:ext>
            </a:extLst>
          </p:cNvPr>
          <p:cNvSpPr/>
          <p:nvPr/>
        </p:nvSpPr>
        <p:spPr>
          <a:xfrm>
            <a:off x="1396901" y="5369122"/>
            <a:ext cx="237902" cy="237902"/>
          </a:xfrm>
          <a:prstGeom prst="ellipse">
            <a:avLst/>
          </a:prstGeom>
          <a:solidFill>
            <a:srgbClr val="002E6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F7EE24-48C5-5B43-8FE1-662A71B4135F}"/>
              </a:ext>
            </a:extLst>
          </p:cNvPr>
          <p:cNvSpPr txBox="1"/>
          <p:nvPr/>
        </p:nvSpPr>
        <p:spPr>
          <a:xfrm>
            <a:off x="1769037" y="5354478"/>
            <a:ext cx="1943120" cy="44557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spc="-30">
                <a:latin typeface="Aptos" panose="020B0004020202020204" pitchFamily="34" charset="0"/>
              </a:rPr>
              <a:t>Executive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C6F524-1BB1-AE40-AD91-724ECEA55F41}"/>
              </a:ext>
            </a:extLst>
          </p:cNvPr>
          <p:cNvSpPr txBox="1"/>
          <p:nvPr/>
        </p:nvSpPr>
        <p:spPr>
          <a:xfrm>
            <a:off x="6832031" y="5354478"/>
            <a:ext cx="2272676" cy="3556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spc="-30">
                <a:latin typeface="Aptos" panose="020B0004020202020204" pitchFamily="34" charset="0"/>
              </a:rPr>
              <a:t>Professional Level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D7D0305-74EE-FE48-A150-F90CAB9E0E3D}"/>
              </a:ext>
            </a:extLst>
          </p:cNvPr>
          <p:cNvSpPr/>
          <p:nvPr/>
        </p:nvSpPr>
        <p:spPr>
          <a:xfrm>
            <a:off x="6457958" y="5369122"/>
            <a:ext cx="237902" cy="237902"/>
          </a:xfrm>
          <a:prstGeom prst="ellipse">
            <a:avLst/>
          </a:prstGeom>
          <a:solidFill>
            <a:srgbClr val="119C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F33A16-BD5E-CD4E-B3B3-A197CC07EE5F}"/>
              </a:ext>
            </a:extLst>
          </p:cNvPr>
          <p:cNvSpPr txBox="1"/>
          <p:nvPr/>
        </p:nvSpPr>
        <p:spPr>
          <a:xfrm>
            <a:off x="9536890" y="5354478"/>
            <a:ext cx="1258207" cy="419396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spc="-30">
                <a:latin typeface="Aptos" panose="020B0004020202020204" pitchFamily="34" charset="0"/>
              </a:rPr>
              <a:t>Other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22107E3-D0A8-C54A-BCDC-3AA9D23FDA48}"/>
              </a:ext>
            </a:extLst>
          </p:cNvPr>
          <p:cNvSpPr/>
          <p:nvPr/>
        </p:nvSpPr>
        <p:spPr>
          <a:xfrm>
            <a:off x="9171531" y="5369122"/>
            <a:ext cx="237902" cy="237902"/>
          </a:xfrm>
          <a:prstGeom prst="ellipse">
            <a:avLst/>
          </a:prstGeom>
          <a:solidFill>
            <a:srgbClr val="00829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8D6EA4-AC1A-1D4F-A778-11A9C9636261}"/>
              </a:ext>
            </a:extLst>
          </p:cNvPr>
          <p:cNvSpPr txBox="1"/>
          <p:nvPr/>
        </p:nvSpPr>
        <p:spPr>
          <a:xfrm>
            <a:off x="1768852" y="3203060"/>
            <a:ext cx="2902969" cy="752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8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  <a:t>Individual</a:t>
            </a:r>
            <a:br>
              <a:rPr lang="en-US" sz="28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</a:br>
            <a:r>
              <a:rPr lang="en-US" sz="28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  <a:t>Members</a:t>
            </a:r>
            <a:endParaRPr lang="en-US" sz="8000" b="1" kern="1500">
              <a:latin typeface="Aptos" panose="020B0004020202020204" pitchFamily="34" charset="0"/>
              <a:cs typeface="Arial"/>
            </a:endParaRP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5E36C741-88DD-7B43-B8D8-EC9AB54A5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5874194"/>
              </p:ext>
            </p:extLst>
          </p:nvPr>
        </p:nvGraphicFramePr>
        <p:xfrm>
          <a:off x="6947126" y="1907904"/>
          <a:ext cx="3302772" cy="3137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11C8E34B-7D37-ED4E-80F5-84D01F055467}"/>
              </a:ext>
            </a:extLst>
          </p:cNvPr>
          <p:cNvSpPr txBox="1"/>
          <p:nvPr/>
        </p:nvSpPr>
        <p:spPr>
          <a:xfrm>
            <a:off x="4193535" y="2165443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  <a:t>34%</a:t>
            </a:r>
            <a:endParaRPr lang="en-US" sz="3000" b="1">
              <a:solidFill>
                <a:srgbClr val="002E6D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BFF2A3-66A5-AB4F-9624-B9DBEE36F274}"/>
              </a:ext>
            </a:extLst>
          </p:cNvPr>
          <p:cNvSpPr txBox="1"/>
          <p:nvPr/>
        </p:nvSpPr>
        <p:spPr>
          <a:xfrm>
            <a:off x="1683522" y="1709684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00829C"/>
                </a:solidFill>
                <a:latin typeface="Aptos" panose="020B0004020202020204" pitchFamily="34" charset="0"/>
                <a:ea typeface="Arial" charset="0"/>
                <a:cs typeface="Arial"/>
              </a:rPr>
              <a:t>14%</a:t>
            </a:r>
            <a:endParaRPr lang="en-US" sz="3000" b="1">
              <a:solidFill>
                <a:srgbClr val="00829C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A5977D-7928-3A4D-85E9-DADA1D933AF8}"/>
              </a:ext>
            </a:extLst>
          </p:cNvPr>
          <p:cNvSpPr txBox="1"/>
          <p:nvPr/>
        </p:nvSpPr>
        <p:spPr>
          <a:xfrm>
            <a:off x="799445" y="2933951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119CD9"/>
                </a:solidFill>
                <a:latin typeface="Aptos" panose="020B0004020202020204" pitchFamily="34" charset="0"/>
                <a:ea typeface="Arial" charset="0"/>
                <a:cs typeface="Arial"/>
              </a:rPr>
              <a:t>15%</a:t>
            </a:r>
            <a:endParaRPr lang="en-US" sz="3000" b="1">
              <a:solidFill>
                <a:srgbClr val="119CD9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F77F06-1823-804D-A83E-DB4DFAAB76BA}"/>
              </a:ext>
            </a:extLst>
          </p:cNvPr>
          <p:cNvSpPr txBox="1"/>
          <p:nvPr/>
        </p:nvSpPr>
        <p:spPr>
          <a:xfrm>
            <a:off x="1082253" y="4147144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chemeClr val="tx1">
                    <a:lumMod val="50000"/>
                    <a:lumOff val="50000"/>
                  </a:schemeClr>
                </a:solidFill>
                <a:latin typeface="Aptos" panose="020B0004020202020204" pitchFamily="34" charset="0"/>
                <a:ea typeface="Arial" charset="0"/>
                <a:cs typeface="Arial"/>
              </a:rPr>
              <a:t>36%</a:t>
            </a:r>
            <a:endParaRPr lang="en-US" sz="3000" b="1">
              <a:solidFill>
                <a:schemeClr val="tx1">
                  <a:lumMod val="50000"/>
                  <a:lumOff val="50000"/>
                </a:schemeClr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B9FFB21-9663-8247-96CC-6888AD58EC30}"/>
              </a:ext>
            </a:extLst>
          </p:cNvPr>
          <p:cNvSpPr txBox="1"/>
          <p:nvPr/>
        </p:nvSpPr>
        <p:spPr>
          <a:xfrm>
            <a:off x="6601796" y="2012451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119CD9"/>
                </a:solidFill>
                <a:latin typeface="Aptos" panose="020B0004020202020204" pitchFamily="34" charset="0"/>
                <a:ea typeface="Arial" charset="0"/>
                <a:cs typeface="Arial"/>
              </a:rPr>
              <a:t>59%</a:t>
            </a:r>
            <a:endParaRPr lang="en-US" sz="3000" b="1">
              <a:solidFill>
                <a:srgbClr val="119CD9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526C81-5E94-8F42-B92F-4A9CAC86F26F}"/>
              </a:ext>
            </a:extLst>
          </p:cNvPr>
          <p:cNvSpPr txBox="1"/>
          <p:nvPr/>
        </p:nvSpPr>
        <p:spPr>
          <a:xfrm>
            <a:off x="9647528" y="2250234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00829C"/>
                </a:solidFill>
                <a:latin typeface="Aptos" panose="020B0004020202020204" pitchFamily="34" charset="0"/>
                <a:ea typeface="Arial" charset="0"/>
                <a:cs typeface="Arial"/>
              </a:rPr>
              <a:t>13%</a:t>
            </a:r>
            <a:endParaRPr lang="en-US" sz="3000" b="1">
              <a:solidFill>
                <a:srgbClr val="00829C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4BE1598-A638-E64D-8DC6-B762960BC2B7}"/>
              </a:ext>
            </a:extLst>
          </p:cNvPr>
          <p:cNvSpPr txBox="1"/>
          <p:nvPr/>
        </p:nvSpPr>
        <p:spPr>
          <a:xfrm>
            <a:off x="9647528" y="4077659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444545"/>
                </a:solidFill>
                <a:latin typeface="Aptos" panose="020B0004020202020204" pitchFamily="34" charset="0"/>
                <a:ea typeface="Arial" charset="0"/>
                <a:cs typeface="Arial"/>
              </a:rPr>
              <a:t>23%</a:t>
            </a:r>
            <a:endParaRPr lang="en-US" sz="3000" b="1">
              <a:solidFill>
                <a:srgbClr val="444545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BEC85F-42E5-E648-A0DE-1C4B2D18F0A8}"/>
              </a:ext>
            </a:extLst>
          </p:cNvPr>
          <p:cNvSpPr txBox="1"/>
          <p:nvPr/>
        </p:nvSpPr>
        <p:spPr>
          <a:xfrm>
            <a:off x="9775044" y="2997037"/>
            <a:ext cx="12047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  <a:t>5%</a:t>
            </a:r>
            <a:endParaRPr lang="en-US" sz="3000" b="1">
              <a:solidFill>
                <a:srgbClr val="002E6D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8B7E884-6E3C-AA4B-BE96-C1288F7BF568}"/>
              </a:ext>
            </a:extLst>
          </p:cNvPr>
          <p:cNvSpPr txBox="1"/>
          <p:nvPr/>
        </p:nvSpPr>
        <p:spPr>
          <a:xfrm>
            <a:off x="7123208" y="3203060"/>
            <a:ext cx="2902969" cy="752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800" b="1">
                <a:solidFill>
                  <a:schemeClr val="accent5"/>
                </a:solidFill>
                <a:latin typeface="Aptos" panose="020B0004020202020204" pitchFamily="34" charset="0"/>
                <a:ea typeface="Arial" charset="0"/>
                <a:cs typeface="Arial"/>
              </a:rPr>
              <a:t>Enterprise</a:t>
            </a:r>
            <a:br>
              <a:rPr lang="en-US" sz="2800" b="1">
                <a:solidFill>
                  <a:schemeClr val="accent5"/>
                </a:solidFill>
                <a:latin typeface="Aptos" panose="020B0004020202020204" pitchFamily="34" charset="0"/>
                <a:ea typeface="Arial" charset="0"/>
                <a:cs typeface="Arial"/>
              </a:rPr>
            </a:br>
            <a:r>
              <a:rPr lang="en-US" sz="2800" b="1">
                <a:solidFill>
                  <a:schemeClr val="accent5"/>
                </a:solidFill>
                <a:latin typeface="Aptos" panose="020B0004020202020204" pitchFamily="34" charset="0"/>
                <a:ea typeface="Arial" charset="0"/>
                <a:cs typeface="Arial"/>
              </a:rPr>
              <a:t>Members</a:t>
            </a:r>
            <a:endParaRPr lang="en-US" sz="8000" b="1" kern="1500">
              <a:solidFill>
                <a:schemeClr val="accent5"/>
              </a:solidFill>
              <a:latin typeface="Aptos" panose="020B0004020202020204" pitchFamily="34" charset="0"/>
              <a:cs typeface="Arial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2FEC88-97DC-D792-B86E-3A11B65CAE8D}"/>
              </a:ext>
            </a:extLst>
          </p:cNvPr>
          <p:cNvCxnSpPr>
            <a:cxnSpLocks/>
          </p:cNvCxnSpPr>
          <p:nvPr/>
        </p:nvCxnSpPr>
        <p:spPr>
          <a:xfrm>
            <a:off x="6000035" y="1297991"/>
            <a:ext cx="0" cy="3126152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F8B3A6-51D8-E6BE-6DC2-3D5481B953A6}"/>
              </a:ext>
            </a:extLst>
          </p:cNvPr>
          <p:cNvCxnSpPr/>
          <p:nvPr/>
        </p:nvCxnSpPr>
        <p:spPr>
          <a:xfrm>
            <a:off x="309282" y="1212716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CDACE27-C359-FBBF-1003-3A2BB9CF2402}"/>
              </a:ext>
            </a:extLst>
          </p:cNvPr>
          <p:cNvCxnSpPr/>
          <p:nvPr/>
        </p:nvCxnSpPr>
        <p:spPr>
          <a:xfrm>
            <a:off x="657236" y="5089673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8191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9F559CF-2F4B-4920-4F23-6F4CD1A42A3D}"/>
              </a:ext>
            </a:extLst>
          </p:cNvPr>
          <p:cNvSpPr txBox="1">
            <a:spLocks/>
          </p:cNvSpPr>
          <p:nvPr/>
        </p:nvSpPr>
        <p:spPr>
          <a:xfrm>
            <a:off x="365115" y="691037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i="1">
                <a:solidFill>
                  <a:schemeClr val="bg1"/>
                </a:solidFill>
                <a:latin typeface="Aptos ExtraBold" panose="020B0004020202020204" pitchFamily="34" charset="0"/>
              </a:rPr>
              <a:t>Turning Knowledge into Action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02E41F-253C-3657-99B8-AF1B4886BB4D}"/>
              </a:ext>
            </a:extLst>
          </p:cNvPr>
          <p:cNvSpPr txBox="1">
            <a:spLocks/>
          </p:cNvSpPr>
          <p:nvPr/>
        </p:nvSpPr>
        <p:spPr>
          <a:xfrm>
            <a:off x="452699" y="1669946"/>
            <a:ext cx="5287700" cy="13953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Advance your career, strengthen your team, improve financial performance.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95FEA7-8863-7A50-B040-7FCF7664F6D2}"/>
              </a:ext>
            </a:extLst>
          </p:cNvPr>
          <p:cNvSpPr txBox="1"/>
          <p:nvPr/>
        </p:nvSpPr>
        <p:spPr>
          <a:xfrm>
            <a:off x="452699" y="3038378"/>
            <a:ext cx="5287700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  <a:latin typeface="Aptos"/>
              </a:rPr>
              <a:t>Connect with a national community, stay ahead of regulatory and industry change, and build capabilities that drive better results for your organization. </a:t>
            </a:r>
          </a:p>
        </p:txBody>
      </p:sp>
      <p:pic>
        <p:nvPicPr>
          <p:cNvPr id="6" name="Picture 5" descr="A computer screen with a picture of a group of people&#10;&#10;AI-generated content may be incorrect.">
            <a:extLst>
              <a:ext uri="{FF2B5EF4-FFF2-40B4-BE49-F238E27FC236}">
                <a16:creationId xmlns:a16="http://schemas.microsoft.com/office/drawing/2014/main" id="{B6106E2E-B63B-81CF-19AB-95B73A3ECD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9" r="12366" b="3039"/>
          <a:stretch>
            <a:fillRect/>
          </a:stretch>
        </p:blipFill>
        <p:spPr>
          <a:xfrm>
            <a:off x="5318845" y="1712229"/>
            <a:ext cx="6873155" cy="498936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C0ABDF6-9625-AFE0-71FD-8F16ABA8143B}"/>
              </a:ext>
            </a:extLst>
          </p:cNvPr>
          <p:cNvGrpSpPr/>
          <p:nvPr/>
        </p:nvGrpSpPr>
        <p:grpSpPr>
          <a:xfrm>
            <a:off x="588039" y="5103830"/>
            <a:ext cx="4082609" cy="749300"/>
            <a:chOff x="309282" y="5027978"/>
            <a:chExt cx="4082609" cy="749300"/>
          </a:xfrm>
        </p:grpSpPr>
        <p:pic>
          <p:nvPicPr>
            <p:cNvPr id="2" name="Picture 1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DFB1E4ED-EF41-E428-A210-001ED628A7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9282" y="5027978"/>
              <a:ext cx="749300" cy="74930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0DEC14-B3BA-5625-917C-60BA15BCDF55}"/>
                </a:ext>
              </a:extLst>
            </p:cNvPr>
            <p:cNvSpPr txBox="1"/>
            <p:nvPr/>
          </p:nvSpPr>
          <p:spPr>
            <a:xfrm>
              <a:off x="1184563" y="5079462"/>
              <a:ext cx="320732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b="1">
                  <a:solidFill>
                    <a:schemeClr val="bg1"/>
                  </a:solidFill>
                  <a:latin typeface="Aptos" panose="020B0004020202020204" pitchFamily="34" charset="0"/>
                </a:rPr>
                <a:t>Explore HFMA membership</a:t>
              </a:r>
            </a:p>
            <a:p>
              <a:r>
                <a:rPr lang="en-US" sz="1800" b="1" u="sng" err="1">
                  <a:solidFill>
                    <a:schemeClr val="tx2"/>
                  </a:solidFill>
                  <a:latin typeface="Aptos" panose="020B0004020202020204" pitchFamily="34" charset="0"/>
                </a:rPr>
                <a:t>hfma.org</a:t>
              </a:r>
              <a:r>
                <a:rPr lang="en-US" sz="1800" b="1" u="sng">
                  <a:solidFill>
                    <a:schemeClr val="tx2"/>
                  </a:solidFill>
                  <a:latin typeface="Aptos" panose="020B0004020202020204" pitchFamily="34" charset="0"/>
                </a:rPr>
                <a:t>/membership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7590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EA35AD8-5C99-A9CC-72A3-559FEB1E0DD1}"/>
              </a:ext>
            </a:extLst>
          </p:cNvPr>
          <p:cNvSpPr txBox="1">
            <a:spLocks/>
          </p:cNvSpPr>
          <p:nvPr/>
        </p:nvSpPr>
        <p:spPr>
          <a:xfrm>
            <a:off x="444604" y="891724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ExtraBold" panose="020B0004020202020204" pitchFamily="34" charset="0"/>
                <a:ea typeface="+mj-ea"/>
                <a:cs typeface="+mj-cs"/>
              </a:rPr>
              <a:t>HFMA’s Local Reach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C887940-58A0-7139-44DB-69F4CADA6B51}"/>
              </a:ext>
            </a:extLst>
          </p:cNvPr>
          <p:cNvSpPr txBox="1">
            <a:spLocks/>
          </p:cNvSpPr>
          <p:nvPr/>
        </p:nvSpPr>
        <p:spPr>
          <a:xfrm>
            <a:off x="444604" y="1687192"/>
            <a:ext cx="6251471" cy="769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00A7E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Local connections that keep you informed and engaged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C9D020-4589-0AA6-52B7-585B1C274C25}"/>
              </a:ext>
            </a:extLst>
          </p:cNvPr>
          <p:cNvSpPr txBox="1"/>
          <p:nvPr/>
        </p:nvSpPr>
        <p:spPr>
          <a:xfrm>
            <a:off x="444604" y="2578094"/>
            <a:ext cx="4663424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Tap into chapter and regional events to learn, share solutions, and grow your professional network. Included with membership.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303AFA8-119E-17A0-77CD-3ACBA1D184E0}"/>
              </a:ext>
            </a:extLst>
          </p:cNvPr>
          <p:cNvGrpSpPr/>
          <p:nvPr/>
        </p:nvGrpSpPr>
        <p:grpSpPr>
          <a:xfrm>
            <a:off x="570728" y="4162632"/>
            <a:ext cx="4960534" cy="1942326"/>
            <a:chOff x="379964" y="3702958"/>
            <a:chExt cx="4960534" cy="1942326"/>
          </a:xfrm>
        </p:grpSpPr>
        <p:pic>
          <p:nvPicPr>
            <p:cNvPr id="3" name="Picture 2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91292343-F641-3EDD-6D27-630B59AD3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964" y="3730369"/>
              <a:ext cx="764432" cy="764432"/>
            </a:xfrm>
            <a:prstGeom prst="rect">
              <a:avLst/>
            </a:prstGeom>
          </p:spPr>
        </p:pic>
        <p:pic>
          <p:nvPicPr>
            <p:cNvPr id="10" name="Picture 9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198B65C6-6C7C-DE9C-F1A6-21F2F1874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9964" y="4880852"/>
              <a:ext cx="764432" cy="76443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12E780-25F0-67EC-3A88-05525672F3B9}"/>
                </a:ext>
              </a:extLst>
            </p:cNvPr>
            <p:cNvSpPr txBox="1"/>
            <p:nvPr/>
          </p:nvSpPr>
          <p:spPr>
            <a:xfrm>
              <a:off x="1246369" y="3702958"/>
              <a:ext cx="4094129" cy="193899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A7E1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Find your Chapter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E6D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sng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hfma.org/chapters</a:t>
              </a:r>
              <a:b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2E6D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</a:b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A7E1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b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2E6D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</a:b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69BD45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Access Local Event Calendar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sng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hfma.org/events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843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336702A-3CB2-14A2-B532-1F834867FCED}"/>
              </a:ext>
            </a:extLst>
          </p:cNvPr>
          <p:cNvSpPr txBox="1">
            <a:spLocks/>
          </p:cNvSpPr>
          <p:nvPr/>
        </p:nvSpPr>
        <p:spPr>
          <a:xfrm>
            <a:off x="309283" y="636481"/>
            <a:ext cx="5633902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i="1">
                <a:solidFill>
                  <a:schemeClr val="bg1"/>
                </a:solidFill>
                <a:latin typeface="Aptos" panose="020B0004020202020204" pitchFamily="34" charset="0"/>
              </a:rPr>
              <a:t>Online </a:t>
            </a:r>
            <a:br>
              <a:rPr lang="en-US" sz="6600" b="1" i="1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6600" b="1" i="1">
                <a:solidFill>
                  <a:schemeClr val="bg1"/>
                </a:solidFill>
                <a:latin typeface="Aptos" panose="020B0004020202020204" pitchFamily="34" charset="0"/>
              </a:rPr>
              <a:t>Community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DE054B6-63DE-64E1-600C-F354FE5BF6B2}"/>
              </a:ext>
            </a:extLst>
          </p:cNvPr>
          <p:cNvSpPr txBox="1">
            <a:spLocks/>
          </p:cNvSpPr>
          <p:nvPr/>
        </p:nvSpPr>
        <p:spPr>
          <a:xfrm>
            <a:off x="309282" y="2438753"/>
            <a:ext cx="5633902" cy="769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Collaborate with peers anytime, anywhere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0D9344-2036-28FF-1E64-6A958CFB6EC0}"/>
              </a:ext>
            </a:extLst>
          </p:cNvPr>
          <p:cNvSpPr txBox="1"/>
          <p:nvPr/>
        </p:nvSpPr>
        <p:spPr>
          <a:xfrm>
            <a:off x="309284" y="3429000"/>
            <a:ext cx="5215181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Connect with peers, ask questions, and share real-world solutions in topic and role-based groups.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DA887FB-AE02-A397-68E2-C1E48DD5A17E}"/>
              </a:ext>
            </a:extLst>
          </p:cNvPr>
          <p:cNvGrpSpPr/>
          <p:nvPr/>
        </p:nvGrpSpPr>
        <p:grpSpPr>
          <a:xfrm>
            <a:off x="388110" y="4849797"/>
            <a:ext cx="5707890" cy="759370"/>
            <a:chOff x="388110" y="4603281"/>
            <a:chExt cx="5707890" cy="759370"/>
          </a:xfrm>
        </p:grpSpPr>
        <p:pic>
          <p:nvPicPr>
            <p:cNvPr id="8" name="Picture 7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6FEA4056-1CBD-C08A-58F6-3D3051205B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8110" y="4603281"/>
              <a:ext cx="749300" cy="7493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984E4B-CC84-6A64-3662-5648A1D84AEF}"/>
                </a:ext>
              </a:extLst>
            </p:cNvPr>
            <p:cNvSpPr txBox="1"/>
            <p:nvPr/>
          </p:nvSpPr>
          <p:spPr>
            <a:xfrm>
              <a:off x="1233374" y="4654765"/>
              <a:ext cx="486262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2000" b="1">
                  <a:solidFill>
                    <a:schemeClr val="bg1"/>
                  </a:solidFill>
                  <a:latin typeface="Aptos" panose="020B0004020202020204" pitchFamily="34" charset="0"/>
                </a:rPr>
                <a:t>Find answers in the online community.</a:t>
              </a:r>
            </a:p>
            <a:p>
              <a:pPr algn="l"/>
              <a:r>
                <a:rPr lang="en-US" sz="2000" b="1" u="sng">
                  <a:solidFill>
                    <a:schemeClr val="tx2"/>
                  </a:solidFill>
                  <a:latin typeface="Aptos"/>
                </a:rPr>
                <a:t>hfma.org/community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5267A3BA-4AF0-F12C-0F1B-AA20275930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460" r="26377"/>
          <a:stretch>
            <a:fillRect/>
          </a:stretch>
        </p:blipFill>
        <p:spPr>
          <a:xfrm>
            <a:off x="6248817" y="0"/>
            <a:ext cx="594318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71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7D09881-3AA4-CEE7-C729-F362A6E6328D}"/>
              </a:ext>
            </a:extLst>
          </p:cNvPr>
          <p:cNvSpPr txBox="1">
            <a:spLocks/>
          </p:cNvSpPr>
          <p:nvPr/>
        </p:nvSpPr>
        <p:spPr>
          <a:xfrm>
            <a:off x="419642" y="810415"/>
            <a:ext cx="4527255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i="1">
                <a:latin typeface="Aptos ExtraBold" panose="020B0004020202020204" pitchFamily="34" charset="0"/>
              </a:rPr>
              <a:t>E-Learning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075A5C-2A41-3983-A53C-5C247C4ADA5F}"/>
              </a:ext>
            </a:extLst>
          </p:cNvPr>
          <p:cNvSpPr txBox="1">
            <a:spLocks/>
          </p:cNvSpPr>
          <p:nvPr/>
        </p:nvSpPr>
        <p:spPr>
          <a:xfrm>
            <a:off x="419642" y="1912715"/>
            <a:ext cx="5165869" cy="712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Self-paced learning to stay current and earn CPE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34A2B3-D342-EA64-F07B-DF5995912726}"/>
              </a:ext>
            </a:extLst>
          </p:cNvPr>
          <p:cNvSpPr txBox="1"/>
          <p:nvPr/>
        </p:nvSpPr>
        <p:spPr>
          <a:xfrm>
            <a:off x="419642" y="2955246"/>
            <a:ext cx="452725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Aptos"/>
              </a:rPr>
              <a:t>Access online education to stay current and maintain your credentials, with opportunities to earn CPE.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0B465D-71F1-CEC2-2CF5-32432F9F96AE}"/>
              </a:ext>
            </a:extLst>
          </p:cNvPr>
          <p:cNvGrpSpPr/>
          <p:nvPr/>
        </p:nvGrpSpPr>
        <p:grpSpPr>
          <a:xfrm>
            <a:off x="419642" y="4844969"/>
            <a:ext cx="4782980" cy="791698"/>
            <a:chOff x="309282" y="4148443"/>
            <a:chExt cx="4782980" cy="791698"/>
          </a:xfrm>
        </p:grpSpPr>
        <p:pic>
          <p:nvPicPr>
            <p:cNvPr id="7" name="Picture 6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6D4642F2-6E8F-BF46-609F-D265940DC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9282" y="4148443"/>
              <a:ext cx="791698" cy="79169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A063AC4-F6C6-0E36-2466-92FF9D001B31}"/>
                </a:ext>
              </a:extLst>
            </p:cNvPr>
            <p:cNvSpPr txBox="1"/>
            <p:nvPr/>
          </p:nvSpPr>
          <p:spPr>
            <a:xfrm>
              <a:off x="1203654" y="4190349"/>
              <a:ext cx="3888608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2000" b="1">
                  <a:latin typeface="Aptos" panose="020B0004020202020204" pitchFamily="34" charset="0"/>
                </a:rPr>
                <a:t>Power your career with HFMA </a:t>
              </a:r>
              <a:br>
                <a:rPr lang="en-US" sz="2000" b="1">
                  <a:latin typeface="Aptos" panose="020B0004020202020204" pitchFamily="34" charset="0"/>
                </a:rPr>
              </a:br>
              <a:r>
                <a:rPr lang="en-US" sz="2000" b="1">
                  <a:latin typeface="Aptos" panose="020B0004020202020204" pitchFamily="34" charset="0"/>
                </a:rPr>
                <a:t>e-learning. </a:t>
              </a:r>
              <a:r>
                <a:rPr lang="en-US" sz="2000" b="1" u="sng" err="1">
                  <a:latin typeface="Aptos"/>
                </a:rPr>
                <a:t>hfma.org</a:t>
              </a:r>
              <a:r>
                <a:rPr lang="en-US" sz="2000" b="1" u="sng">
                  <a:latin typeface="Aptos"/>
                </a:rPr>
                <a:t>/</a:t>
              </a:r>
              <a:r>
                <a:rPr lang="en-US" sz="2000" b="1" u="sng" err="1">
                  <a:latin typeface="Aptos"/>
                </a:rPr>
                <a:t>elearning</a:t>
              </a:r>
              <a:endParaRPr lang="en-US" sz="2000" b="1" u="sng">
                <a:latin typeface="Apto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AD1491-524B-7D63-F947-6B98BBF11125}"/>
              </a:ext>
            </a:extLst>
          </p:cNvPr>
          <p:cNvGrpSpPr/>
          <p:nvPr/>
        </p:nvGrpSpPr>
        <p:grpSpPr>
          <a:xfrm>
            <a:off x="4247147" y="658506"/>
            <a:ext cx="7944854" cy="6163140"/>
            <a:chOff x="4461641" y="1221333"/>
            <a:chExt cx="6539925" cy="5073281"/>
          </a:xfrm>
        </p:grpSpPr>
        <p:pic>
          <p:nvPicPr>
            <p:cNvPr id="3" name="Picture 2" descr="A computer screen with a picture of a person&#10;&#10;AI-generated content may be incorrect.">
              <a:extLst>
                <a:ext uri="{FF2B5EF4-FFF2-40B4-BE49-F238E27FC236}">
                  <a16:creationId xmlns:a16="http://schemas.microsoft.com/office/drawing/2014/main" id="{00E7434A-45A2-D7D1-0A05-8CE86B44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18244"/>
            <a:stretch>
              <a:fillRect/>
            </a:stretch>
          </p:blipFill>
          <p:spPr>
            <a:xfrm>
              <a:off x="4461641" y="1221333"/>
              <a:ext cx="6539924" cy="507328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11DFD38-F9CC-F904-1BB3-DA9650CB4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7865" b="83149"/>
            <a:stretch>
              <a:fillRect/>
            </a:stretch>
          </p:blipFill>
          <p:spPr>
            <a:xfrm>
              <a:off x="5427854" y="1537185"/>
              <a:ext cx="5573712" cy="35984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740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3FC61-D36C-420F-EC86-262F169DA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41DDA43-AFDB-2439-BF09-A10B245D74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125" b="3125"/>
          <a:stretch/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D27F855-A023-BCD7-A4F8-B694E126C444}"/>
              </a:ext>
            </a:extLst>
          </p:cNvPr>
          <p:cNvSpPr/>
          <p:nvPr/>
        </p:nvSpPr>
        <p:spPr>
          <a:xfrm>
            <a:off x="662647" y="0"/>
            <a:ext cx="5391788" cy="6844145"/>
          </a:xfrm>
          <a:prstGeom prst="rect">
            <a:avLst/>
          </a:prstGeom>
          <a:gradFill flip="none" rotWithShape="1">
            <a:gsLst>
              <a:gs pos="24000">
                <a:schemeClr val="tx1"/>
              </a:gs>
              <a:gs pos="79000">
                <a:srgbClr val="FFFFFF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04624C-BD7C-5A1F-F34C-6B79A2025234}"/>
              </a:ext>
            </a:extLst>
          </p:cNvPr>
          <p:cNvSpPr txBox="1"/>
          <p:nvPr/>
        </p:nvSpPr>
        <p:spPr>
          <a:xfrm>
            <a:off x="704212" y="3764178"/>
            <a:ext cx="5717581" cy="1440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3540"/>
              </a:lnSpc>
            </a:pPr>
            <a:r>
              <a:rPr lang="en-US" sz="3200">
                <a:solidFill>
                  <a:schemeClr val="bg1"/>
                </a:solidFill>
                <a:latin typeface="Aptos"/>
              </a:rPr>
              <a:t>Find the right courses.</a:t>
            </a:r>
          </a:p>
          <a:p>
            <a:pPr>
              <a:lnSpc>
                <a:spcPts val="3540"/>
              </a:lnSpc>
            </a:pPr>
            <a:r>
              <a:rPr lang="en-US" sz="3200">
                <a:solidFill>
                  <a:schemeClr val="bg1"/>
                </a:solidFill>
                <a:latin typeface="Aptos"/>
              </a:rPr>
              <a:t>Stay engaged.</a:t>
            </a:r>
          </a:p>
          <a:p>
            <a:pPr>
              <a:lnSpc>
                <a:spcPts val="3540"/>
              </a:lnSpc>
            </a:pPr>
            <a:r>
              <a:rPr lang="en-US" sz="3200">
                <a:solidFill>
                  <a:schemeClr val="bg1"/>
                </a:solidFill>
                <a:latin typeface="Aptos"/>
              </a:rPr>
              <a:t>Build skills with confidence.</a:t>
            </a:r>
          </a:p>
        </p:txBody>
      </p:sp>
      <p:pic>
        <p:nvPicPr>
          <p:cNvPr id="10" name="Picture 9" descr="A computer screen with a picture of a person&#10;&#10;AI-generated content may be incorrect.">
            <a:extLst>
              <a:ext uri="{FF2B5EF4-FFF2-40B4-BE49-F238E27FC236}">
                <a16:creationId xmlns:a16="http://schemas.microsoft.com/office/drawing/2014/main" id="{BD6CA65A-6CEE-DA48-05D8-BBE00B691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710" y="1623664"/>
            <a:ext cx="7259405" cy="4604017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B2EF879-9137-A6C7-51E0-3F378684B4A4}"/>
              </a:ext>
            </a:extLst>
          </p:cNvPr>
          <p:cNvSpPr txBox="1">
            <a:spLocks/>
          </p:cNvSpPr>
          <p:nvPr/>
        </p:nvSpPr>
        <p:spPr>
          <a:xfrm>
            <a:off x="704212" y="1046243"/>
            <a:ext cx="5264501" cy="258473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5040"/>
              </a:lnSpc>
              <a:buNone/>
            </a:pPr>
            <a:r>
              <a:rPr lang="en-US" sz="6300" b="1">
                <a:solidFill>
                  <a:schemeClr val="tx2"/>
                </a:solidFill>
                <a:latin typeface="Aptos" panose="020B0004020202020204" pitchFamily="34" charset="0"/>
              </a:rPr>
              <a:t>It’s here!</a:t>
            </a:r>
            <a:br>
              <a:rPr lang="en-US" sz="5200" b="1">
                <a:solidFill>
                  <a:schemeClr val="bg1"/>
                </a:solidFill>
                <a:latin typeface="Aptos" panose="020B0004020202020204" pitchFamily="34" charset="0"/>
              </a:rPr>
            </a:br>
            <a:r>
              <a:rPr lang="en-US" sz="5200" b="1">
                <a:solidFill>
                  <a:schemeClr val="bg1"/>
                </a:solidFill>
                <a:latin typeface="Aptos" panose="020B0004020202020204" pitchFamily="34" charset="0"/>
              </a:rPr>
              <a:t>The new HFMA </a:t>
            </a:r>
            <a:r>
              <a:rPr lang="en-US" sz="5200" b="1">
                <a:solidFill>
                  <a:schemeClr val="accent1"/>
                </a:solidFill>
                <a:latin typeface="Aptos" panose="020B0004020202020204" pitchFamily="34" charset="0"/>
              </a:rPr>
              <a:t>Learning Center </a:t>
            </a:r>
            <a:br>
              <a:rPr lang="en-US" sz="5200" b="1">
                <a:solidFill>
                  <a:schemeClr val="accent1"/>
                </a:solidFill>
                <a:latin typeface="Aptos" panose="020B0004020202020204" pitchFamily="34" charset="0"/>
              </a:rPr>
            </a:br>
            <a:r>
              <a:rPr lang="en-US" sz="5200" b="1">
                <a:solidFill>
                  <a:schemeClr val="bg1"/>
                </a:solidFill>
                <a:latin typeface="Aptos" panose="020B0004020202020204" pitchFamily="34" charset="0"/>
              </a:rPr>
              <a:t>is live!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3C9E9E-49D9-08C6-72E0-B54885340E95}"/>
              </a:ext>
            </a:extLst>
          </p:cNvPr>
          <p:cNvGrpSpPr/>
          <p:nvPr/>
        </p:nvGrpSpPr>
        <p:grpSpPr>
          <a:xfrm>
            <a:off x="934763" y="5475510"/>
            <a:ext cx="3083056" cy="960963"/>
            <a:chOff x="546835" y="5278797"/>
            <a:chExt cx="3083056" cy="9609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966862-63CC-845D-A75F-79A854EFFC34}"/>
                </a:ext>
              </a:extLst>
            </p:cNvPr>
            <p:cNvSpPr txBox="1"/>
            <p:nvPr/>
          </p:nvSpPr>
          <p:spPr>
            <a:xfrm>
              <a:off x="1545814" y="5405336"/>
              <a:ext cx="2084077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2000" b="1">
                  <a:solidFill>
                    <a:schemeClr val="bg1"/>
                  </a:solidFill>
                  <a:latin typeface="Aptos" panose="020B0004020202020204" pitchFamily="34" charset="0"/>
                </a:rPr>
                <a:t>Get started</a:t>
              </a:r>
            </a:p>
            <a:p>
              <a:pPr algn="l"/>
              <a:r>
                <a:rPr lang="en-US" sz="2000" b="1" u="sng" err="1">
                  <a:solidFill>
                    <a:schemeClr val="accent1"/>
                  </a:solidFill>
                  <a:latin typeface="Aptos"/>
                </a:rPr>
                <a:t>hfma.org</a:t>
              </a:r>
              <a:r>
                <a:rPr lang="en-US" sz="2000" b="1" u="sng">
                  <a:solidFill>
                    <a:schemeClr val="accent1"/>
                  </a:solidFill>
                  <a:latin typeface="Aptos"/>
                </a:rPr>
                <a:t>/learn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B0043A3-C236-FCC7-E447-CE53E1C5740D}"/>
                </a:ext>
              </a:extLst>
            </p:cNvPr>
            <p:cNvSpPr/>
            <p:nvPr/>
          </p:nvSpPr>
          <p:spPr>
            <a:xfrm>
              <a:off x="546835" y="5278797"/>
              <a:ext cx="960963" cy="960963"/>
            </a:xfrm>
            <a:prstGeom prst="rect">
              <a:avLst/>
            </a:prstGeom>
            <a:solidFill>
              <a:schemeClr val="bg1"/>
            </a:solidFill>
            <a:ln w="47625" cap="rnd">
              <a:solidFill>
                <a:srgbClr val="00A7E1"/>
              </a:solidFill>
              <a:round/>
            </a:ln>
            <a:effectLst>
              <a:softEdge rad="0"/>
            </a:effectLst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7E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A5DB672-065A-ED62-3858-3EC12BAE9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8120" y="5350082"/>
              <a:ext cx="818392" cy="818392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BCCBC64-0222-5616-6192-7418D5D03680}"/>
              </a:ext>
            </a:extLst>
          </p:cNvPr>
          <p:cNvCxnSpPr>
            <a:cxnSpLocks/>
          </p:cNvCxnSpPr>
          <p:nvPr/>
        </p:nvCxnSpPr>
        <p:spPr>
          <a:xfrm>
            <a:off x="759632" y="3660266"/>
            <a:ext cx="495794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97EA0F9-209B-1D5B-1E1C-D9691E2091F8}"/>
              </a:ext>
            </a:extLst>
          </p:cNvPr>
          <p:cNvCxnSpPr>
            <a:cxnSpLocks/>
          </p:cNvCxnSpPr>
          <p:nvPr/>
        </p:nvCxnSpPr>
        <p:spPr>
          <a:xfrm>
            <a:off x="759632" y="5234335"/>
            <a:ext cx="495794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0377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600B8BD2-7A84-FDB0-F9BD-21BB6B909CA1}"/>
              </a:ext>
            </a:extLst>
          </p:cNvPr>
          <p:cNvSpPr txBox="1">
            <a:spLocks/>
          </p:cNvSpPr>
          <p:nvPr/>
        </p:nvSpPr>
        <p:spPr>
          <a:xfrm>
            <a:off x="419643" y="2013384"/>
            <a:ext cx="4884510" cy="8292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chemeClr val="bg1"/>
                </a:solidFill>
              </a:rPr>
              <a:t>Timely, convenient learning on today’s top issues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F578E9-4622-B69E-3F05-38ABFFB87AE9}"/>
              </a:ext>
            </a:extLst>
          </p:cNvPr>
          <p:cNvSpPr txBox="1"/>
          <p:nvPr/>
        </p:nvSpPr>
        <p:spPr>
          <a:xfrm>
            <a:off x="419644" y="3065901"/>
            <a:ext cx="469729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Aptos"/>
              </a:rPr>
              <a:t>HFMA webinars deliver live and on-demand education on key healthcare finance topics.</a:t>
            </a:r>
          </a:p>
        </p:txBody>
      </p:sp>
      <p:pic>
        <p:nvPicPr>
          <p:cNvPr id="7" name="Picture 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4F6F1626-B2B9-1882-F7CE-44F073831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71" y="4696710"/>
            <a:ext cx="749300" cy="7493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7C3F6FB-2464-0F28-A78A-12839EA70F42}"/>
              </a:ext>
            </a:extLst>
          </p:cNvPr>
          <p:cNvSpPr txBox="1"/>
          <p:nvPr/>
        </p:nvSpPr>
        <p:spPr>
          <a:xfrm>
            <a:off x="1428458" y="4696710"/>
            <a:ext cx="3875694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2000" b="1">
                <a:latin typeface="Aptos"/>
              </a:rPr>
              <a:t>Access the webinar catalog</a:t>
            </a:r>
          </a:p>
          <a:p>
            <a:pPr algn="l"/>
            <a:r>
              <a:rPr lang="en-US" sz="2000" b="1" u="sng">
                <a:solidFill>
                  <a:schemeClr val="bg1"/>
                </a:solidFill>
                <a:latin typeface="Aptos"/>
              </a:rPr>
              <a:t>hfma.org/webinars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C9B4794-146B-D657-62FA-C429462E3A1A}"/>
              </a:ext>
            </a:extLst>
          </p:cNvPr>
          <p:cNvSpPr txBox="1">
            <a:spLocks/>
          </p:cNvSpPr>
          <p:nvPr/>
        </p:nvSpPr>
        <p:spPr>
          <a:xfrm>
            <a:off x="419643" y="1015874"/>
            <a:ext cx="4392990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i="1">
                <a:solidFill>
                  <a:srgbClr val="002E6D"/>
                </a:solidFill>
                <a:latin typeface="Aptos ExtraBold" panose="020B0004020202020204" pitchFamily="34" charset="0"/>
              </a:rPr>
              <a:t>Webinars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68BE8B-F515-C73C-B438-44252B7D7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0506" y="1056629"/>
            <a:ext cx="8246965" cy="521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9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523BD74-57C9-041A-C43E-546021C885B5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Certifications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999D3F-7C77-2B8C-2D9F-D9BF187B355B}"/>
              </a:ext>
            </a:extLst>
          </p:cNvPr>
          <p:cNvSpPr txBox="1">
            <a:spLocks/>
          </p:cNvSpPr>
          <p:nvPr/>
        </p:nvSpPr>
        <p:spPr>
          <a:xfrm>
            <a:off x="309282" y="1297991"/>
            <a:ext cx="5718260" cy="126494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Show your expertise with recognized HFMA credentials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C2F941-2A1E-5402-30F8-70CCC8CF9612}"/>
              </a:ext>
            </a:extLst>
          </p:cNvPr>
          <p:cNvSpPr txBox="1"/>
          <p:nvPr/>
        </p:nvSpPr>
        <p:spPr>
          <a:xfrm>
            <a:off x="309283" y="2226995"/>
            <a:ext cx="549959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400">
                <a:latin typeface="Aptos"/>
              </a:rPr>
              <a:t>Validate your expertise, elevate your profile, and grow your earning potential when you earn HFMA certifications – most included with membership.</a:t>
            </a:r>
          </a:p>
        </p:txBody>
      </p:sp>
      <p:pic>
        <p:nvPicPr>
          <p:cNvPr id="3" name="Picture 2" descr="A qr code with a person's face&#10;&#10;AI-generated content may be incorrect.">
            <a:extLst>
              <a:ext uri="{FF2B5EF4-FFF2-40B4-BE49-F238E27FC236}">
                <a16:creationId xmlns:a16="http://schemas.microsoft.com/office/drawing/2014/main" id="{6032265C-A6DA-E71D-149A-F97FAD74F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66" y="5148847"/>
            <a:ext cx="757946" cy="757946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537B4B4-445F-BA3E-EBEA-0970DD6B46AE}"/>
              </a:ext>
            </a:extLst>
          </p:cNvPr>
          <p:cNvCxnSpPr/>
          <p:nvPr/>
        </p:nvCxnSpPr>
        <p:spPr>
          <a:xfrm>
            <a:off x="309282" y="1095986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4514454-81EB-A42D-0E4A-6A652CDDB1A2}"/>
              </a:ext>
            </a:extLst>
          </p:cNvPr>
          <p:cNvSpPr txBox="1"/>
          <p:nvPr/>
        </p:nvSpPr>
        <p:spPr>
          <a:xfrm>
            <a:off x="1323668" y="5204943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>
                <a:solidFill>
                  <a:srgbClr val="00A7E1"/>
                </a:solidFill>
                <a:latin typeface="Aptos" panose="020B0004020202020204" pitchFamily="34" charset="0"/>
              </a:rPr>
              <a:t>Get Certified. Get Recognized.</a:t>
            </a:r>
          </a:p>
          <a:p>
            <a:pPr algn="l"/>
            <a:r>
              <a:rPr lang="en-US" sz="1800" b="1" u="sng" err="1">
                <a:latin typeface="Aptos"/>
              </a:rPr>
              <a:t>hfma.org</a:t>
            </a:r>
            <a:r>
              <a:rPr lang="en-US" sz="1800" b="1" u="sng">
                <a:latin typeface="Aptos"/>
              </a:rPr>
              <a:t>/certifications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4E54F3-BFC9-C575-FDC6-312575EA6705}"/>
              </a:ext>
            </a:extLst>
          </p:cNvPr>
          <p:cNvCxnSpPr>
            <a:cxnSpLocks/>
          </p:cNvCxnSpPr>
          <p:nvPr/>
        </p:nvCxnSpPr>
        <p:spPr>
          <a:xfrm>
            <a:off x="6165135" y="1297991"/>
            <a:ext cx="0" cy="477767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966BED1-2947-DBAD-8D49-B4CE11A7B065}"/>
              </a:ext>
            </a:extLst>
          </p:cNvPr>
          <p:cNvGrpSpPr/>
          <p:nvPr/>
        </p:nvGrpSpPr>
        <p:grpSpPr>
          <a:xfrm>
            <a:off x="6302729" y="1669536"/>
            <a:ext cx="5285050" cy="3868653"/>
            <a:chOff x="6302729" y="1669536"/>
            <a:chExt cx="5285050" cy="386865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515347C-2EBB-A84C-5196-AA7C398070CD}"/>
                </a:ext>
              </a:extLst>
            </p:cNvPr>
            <p:cNvGrpSpPr/>
            <p:nvPr/>
          </p:nvGrpSpPr>
          <p:grpSpPr>
            <a:xfrm>
              <a:off x="6302729" y="1669536"/>
              <a:ext cx="3914436" cy="3868653"/>
              <a:chOff x="6735909" y="1299794"/>
              <a:chExt cx="3914436" cy="3868653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0C3EF21B-CEE1-152C-6916-2945F0D47BED}"/>
                  </a:ext>
                </a:extLst>
              </p:cNvPr>
              <p:cNvGrpSpPr/>
              <p:nvPr/>
            </p:nvGrpSpPr>
            <p:grpSpPr>
              <a:xfrm>
                <a:off x="6735909" y="1354976"/>
                <a:ext cx="3914436" cy="3813471"/>
                <a:chOff x="6734003" y="1459966"/>
                <a:chExt cx="3914436" cy="3813471"/>
              </a:xfrm>
            </p:grpSpPr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C1FAA656-7774-2886-0B98-DA9A3959B65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t="49853"/>
                <a:stretch>
                  <a:fillRect/>
                </a:stretch>
              </p:blipFill>
              <p:spPr>
                <a:xfrm>
                  <a:off x="8206392" y="4049364"/>
                  <a:ext cx="2387581" cy="1224073"/>
                </a:xfrm>
                <a:prstGeom prst="rect">
                  <a:avLst/>
                </a:prstGeom>
              </p:spPr>
            </p:pic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184448F8-3473-DD5C-FB9D-3C8288A58689}"/>
                    </a:ext>
                  </a:extLst>
                </p:cNvPr>
                <p:cNvGrpSpPr/>
                <p:nvPr/>
              </p:nvGrpSpPr>
              <p:grpSpPr>
                <a:xfrm>
                  <a:off x="6734003" y="1459966"/>
                  <a:ext cx="3914436" cy="2494198"/>
                  <a:chOff x="6826703" y="1459966"/>
                  <a:chExt cx="3914436" cy="2494198"/>
                </a:xfrm>
              </p:grpSpPr>
              <p:pic>
                <p:nvPicPr>
                  <p:cNvPr id="27" name="Picture 26">
                    <a:extLst>
                      <a:ext uri="{FF2B5EF4-FFF2-40B4-BE49-F238E27FC236}">
                        <a16:creationId xmlns:a16="http://schemas.microsoft.com/office/drawing/2014/main" id="{02120A8D-C3AE-7D08-62FC-27E239B6A30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/>
                  <a:srcRect l="32595"/>
                  <a:stretch>
                    <a:fillRect/>
                  </a:stretch>
                </p:blipFill>
                <p:spPr>
                  <a:xfrm>
                    <a:off x="6826703" y="2730092"/>
                    <a:ext cx="2575273" cy="1224072"/>
                  </a:xfrm>
                  <a:prstGeom prst="rect">
                    <a:avLst/>
                  </a:prstGeom>
                </p:spPr>
              </p:pic>
              <p:pic>
                <p:nvPicPr>
                  <p:cNvPr id="28" name="Picture 27">
                    <a:extLst>
                      <a:ext uri="{FF2B5EF4-FFF2-40B4-BE49-F238E27FC236}">
                        <a16:creationId xmlns:a16="http://schemas.microsoft.com/office/drawing/2014/main" id="{CE4AC589-9E3D-4B05-6A64-7D05613FE7C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8244627" y="1459966"/>
                    <a:ext cx="2496512" cy="1224072"/>
                  </a:xfrm>
                  <a:prstGeom prst="rect">
                    <a:avLst/>
                  </a:prstGeom>
                </p:spPr>
              </p:pic>
            </p:grpSp>
          </p:grpSp>
          <p:pic>
            <p:nvPicPr>
              <p:cNvPr id="24" name="Picture 23" descr="A blue and white logo&#10;&#10;AI-generated content may be incorrect.">
                <a:extLst>
                  <a:ext uri="{FF2B5EF4-FFF2-40B4-BE49-F238E27FC236}">
                    <a16:creationId xmlns:a16="http://schemas.microsoft.com/office/drawing/2014/main" id="{D7075197-EC57-D44D-D567-EBF0272AFA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9965" t="3542" r="17730" b="16113"/>
              <a:stretch>
                <a:fillRect/>
              </a:stretch>
            </p:blipFill>
            <p:spPr>
              <a:xfrm>
                <a:off x="6829327" y="1299794"/>
                <a:ext cx="1245745" cy="1257209"/>
              </a:xfrm>
              <a:prstGeom prst="rect">
                <a:avLst/>
              </a:prstGeom>
            </p:spPr>
          </p:pic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980B0EF-4036-2EB6-B0A3-2606714DD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r="67937"/>
            <a:stretch>
              <a:fillRect/>
            </a:stretch>
          </p:blipFill>
          <p:spPr>
            <a:xfrm>
              <a:off x="10362792" y="1686104"/>
              <a:ext cx="1224987" cy="122407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6DABD84-5DBD-7DEC-561E-B1FA91992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51554"/>
            <a:stretch>
              <a:fillRect/>
            </a:stretch>
          </p:blipFill>
          <p:spPr>
            <a:xfrm>
              <a:off x="9068794" y="3036370"/>
              <a:ext cx="2387581" cy="11825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6217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F73B811-83DF-2AF7-E5A2-F10B33DD234D}"/>
              </a:ext>
            </a:extLst>
          </p:cNvPr>
          <p:cNvSpPr txBox="1">
            <a:spLocks/>
          </p:cNvSpPr>
          <p:nvPr/>
        </p:nvSpPr>
        <p:spPr>
          <a:xfrm>
            <a:off x="364189" y="409999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>
                <a:solidFill>
                  <a:schemeClr val="bg1"/>
                </a:solidFill>
                <a:latin typeface="Aptos ExtraBold" panose="020B0004020202020204" pitchFamily="34" charset="0"/>
              </a:rPr>
              <a:t>HFMA Events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63B41E2-4BC0-2B6B-52CA-7027AAEEB94C}"/>
              </a:ext>
            </a:extLst>
          </p:cNvPr>
          <p:cNvSpPr txBox="1">
            <a:spLocks/>
          </p:cNvSpPr>
          <p:nvPr/>
        </p:nvSpPr>
        <p:spPr>
          <a:xfrm>
            <a:off x="370838" y="1096091"/>
            <a:ext cx="11450319" cy="5925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>
                <a:solidFill>
                  <a:srgbClr val="00A7E1"/>
                </a:solidFill>
              </a:rPr>
              <a:t>The biggest opportunities to learn and network in person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05C90D-6842-2D1C-4E67-1978FBFE2CF3}"/>
              </a:ext>
            </a:extLst>
          </p:cNvPr>
          <p:cNvSpPr txBox="1"/>
          <p:nvPr/>
        </p:nvSpPr>
        <p:spPr>
          <a:xfrm>
            <a:off x="1879614" y="1743115"/>
            <a:ext cx="8432766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HFMA events bring healthcare finance professionals together to learn, share strategies, and build meaningful connections.</a:t>
            </a:r>
          </a:p>
          <a:p>
            <a:pPr algn="ctr"/>
            <a:endParaRPr lang="en-US" sz="2400">
              <a:latin typeface="Aptos" panose="020B0004020202020204" pitchFamily="34" charset="0"/>
            </a:endParaRPr>
          </a:p>
          <a:p>
            <a:pPr algn="ctr"/>
            <a:endParaRPr lang="en-US" sz="2400" b="1">
              <a:solidFill>
                <a:srgbClr val="00A7E1"/>
              </a:solidFill>
              <a:latin typeface="Aptos" panose="020B0004020202020204" pitchFamily="34" charset="0"/>
            </a:endParaRPr>
          </a:p>
        </p:txBody>
      </p:sp>
      <p:pic>
        <p:nvPicPr>
          <p:cNvPr id="8" name="Picture 7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3E0D6FC-A6D2-7A6A-445C-C33747164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434" y="5404289"/>
            <a:ext cx="1036494" cy="10364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EF6F4A-7EA2-FC57-62DC-41F9DE8E20FD}"/>
              </a:ext>
            </a:extLst>
          </p:cNvPr>
          <p:cNvSpPr txBox="1"/>
          <p:nvPr/>
        </p:nvSpPr>
        <p:spPr>
          <a:xfrm>
            <a:off x="4843700" y="5456615"/>
            <a:ext cx="420784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00A7E1"/>
                </a:solidFill>
              </a:rPr>
              <a:t>See upcoming events and access member-only savings at registration.</a:t>
            </a:r>
            <a:endParaRPr lang="en-US"/>
          </a:p>
          <a:p>
            <a:r>
              <a:rPr lang="en-US" b="1" u="sng" err="1">
                <a:solidFill>
                  <a:schemeClr val="bg1"/>
                </a:solidFill>
              </a:rPr>
              <a:t>hfma.org</a:t>
            </a:r>
            <a:r>
              <a:rPr lang="en-US" b="1" u="sng">
                <a:solidFill>
                  <a:schemeClr val="bg1"/>
                </a:solidFill>
              </a:rPr>
              <a:t>/events</a:t>
            </a:r>
            <a:endParaRPr lang="en-US" u="sng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BB3804-336D-2498-83AC-B832CB1FC74A}"/>
              </a:ext>
            </a:extLst>
          </p:cNvPr>
          <p:cNvGrpSpPr/>
          <p:nvPr/>
        </p:nvGrpSpPr>
        <p:grpSpPr>
          <a:xfrm>
            <a:off x="4354811" y="2851371"/>
            <a:ext cx="3734550" cy="1973526"/>
            <a:chOff x="4185493" y="2037806"/>
            <a:chExt cx="3498624" cy="353253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3DDCE79-644D-DEAC-FDBF-CBB9CD7D890E}"/>
                </a:ext>
              </a:extLst>
            </p:cNvPr>
            <p:cNvCxnSpPr/>
            <p:nvPr/>
          </p:nvCxnSpPr>
          <p:spPr>
            <a:xfrm>
              <a:off x="4185493" y="2037806"/>
              <a:ext cx="0" cy="3448595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5D581FA-5655-401D-13AE-5B7238A83457}"/>
                </a:ext>
              </a:extLst>
            </p:cNvPr>
            <p:cNvCxnSpPr/>
            <p:nvPr/>
          </p:nvCxnSpPr>
          <p:spPr>
            <a:xfrm>
              <a:off x="7684117" y="2121746"/>
              <a:ext cx="0" cy="3448595"/>
            </a:xfrm>
            <a:prstGeom prst="line">
              <a:avLst/>
            </a:prstGeom>
            <a:ln w="63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889B71-3ADE-693B-C102-73419AE12BFD}"/>
              </a:ext>
            </a:extLst>
          </p:cNvPr>
          <p:cNvGrpSpPr/>
          <p:nvPr/>
        </p:nvGrpSpPr>
        <p:grpSpPr>
          <a:xfrm>
            <a:off x="1057282" y="2796294"/>
            <a:ext cx="2371725" cy="2276291"/>
            <a:chOff x="4553102" y="2941204"/>
            <a:chExt cx="2371725" cy="2276291"/>
          </a:xfrm>
        </p:grpSpPr>
        <p:pic>
          <p:nvPicPr>
            <p:cNvPr id="9" name="Picture 8" descr="A black and white logo&#10;&#10;AI-generated content may be incorrect.">
              <a:extLst>
                <a:ext uri="{FF2B5EF4-FFF2-40B4-BE49-F238E27FC236}">
                  <a16:creationId xmlns:a16="http://schemas.microsoft.com/office/drawing/2014/main" id="{C8E4F705-B90D-A702-C03C-F611BD8875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3102" y="2941204"/>
              <a:ext cx="2371725" cy="164782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3DFA15-F1F5-61B8-9D68-480202A4E91A}"/>
                </a:ext>
              </a:extLst>
            </p:cNvPr>
            <p:cNvSpPr txBox="1"/>
            <p:nvPr/>
          </p:nvSpPr>
          <p:spPr>
            <a:xfrm>
              <a:off x="4629350" y="4509609"/>
              <a:ext cx="2219228" cy="7078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accent3"/>
                  </a:solidFill>
                  <a:latin typeface="Aptos"/>
                </a:rPr>
                <a:t>March 9-12, 2027</a:t>
              </a:r>
            </a:p>
            <a:p>
              <a:pPr algn="ctr"/>
              <a:r>
                <a:rPr lang="en-US" sz="2000" b="1">
                  <a:solidFill>
                    <a:schemeClr val="accent3"/>
                  </a:solidFill>
                  <a:latin typeface="Aptos"/>
                </a:rPr>
                <a:t>Orlando, FL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C785AEB-E293-755D-372F-D4731DEF014D}"/>
              </a:ext>
            </a:extLst>
          </p:cNvPr>
          <p:cNvGrpSpPr/>
          <p:nvPr/>
        </p:nvGrpSpPr>
        <p:grpSpPr>
          <a:xfrm>
            <a:off x="5041295" y="2796294"/>
            <a:ext cx="2219228" cy="2279511"/>
            <a:chOff x="4572248" y="2765377"/>
            <a:chExt cx="2219228" cy="2279511"/>
          </a:xfrm>
        </p:grpSpPr>
        <p:pic>
          <p:nvPicPr>
            <p:cNvPr id="10" name="Picture 9" descr="A black background with white text&#10;&#10;AI-generated content may be incorrect.">
              <a:extLst>
                <a:ext uri="{FF2B5EF4-FFF2-40B4-BE49-F238E27FC236}">
                  <a16:creationId xmlns:a16="http://schemas.microsoft.com/office/drawing/2014/main" id="{09290C18-F601-EF0D-CD07-FCCAF0B795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19801" y="2765377"/>
              <a:ext cx="1838325" cy="157162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0591A89-B6CC-8F1F-90F2-02F55ED2CD0B}"/>
                </a:ext>
              </a:extLst>
            </p:cNvPr>
            <p:cNvSpPr txBox="1"/>
            <p:nvPr/>
          </p:nvSpPr>
          <p:spPr>
            <a:xfrm>
              <a:off x="4572248" y="4337002"/>
              <a:ext cx="2219228" cy="7078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accent1"/>
                  </a:solidFill>
                  <a:latin typeface="Aptos"/>
                </a:rPr>
                <a:t>April 18-20, 2027</a:t>
              </a:r>
            </a:p>
            <a:p>
              <a:pPr algn="ctr"/>
              <a:r>
                <a:rPr lang="en-US" sz="2000" b="1">
                  <a:solidFill>
                    <a:schemeClr val="accent1"/>
                  </a:solidFill>
                  <a:latin typeface="Aptos"/>
                </a:rPr>
                <a:t>Atlanta, GA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840AAF-4EB2-F05D-8B8A-40FBC433F6E6}"/>
              </a:ext>
            </a:extLst>
          </p:cNvPr>
          <p:cNvGrpSpPr/>
          <p:nvPr/>
        </p:nvGrpSpPr>
        <p:grpSpPr>
          <a:xfrm>
            <a:off x="8833806" y="2926370"/>
            <a:ext cx="2219228" cy="2145009"/>
            <a:chOff x="7823164" y="2849764"/>
            <a:chExt cx="2219228" cy="2145009"/>
          </a:xfrm>
        </p:grpSpPr>
        <p:pic>
          <p:nvPicPr>
            <p:cNvPr id="3" name="Picture 2" descr="A group of white text on a black background&#10;&#10;AI-generated content may be incorrect.">
              <a:extLst>
                <a:ext uri="{FF2B5EF4-FFF2-40B4-BE49-F238E27FC236}">
                  <a16:creationId xmlns:a16="http://schemas.microsoft.com/office/drawing/2014/main" id="{DF4AEF56-AB5D-F023-ADCC-55144AB62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8519" t="50346" r="59371" b="37319"/>
            <a:stretch>
              <a:fillRect/>
            </a:stretch>
          </p:blipFill>
          <p:spPr>
            <a:xfrm>
              <a:off x="8040906" y="3672636"/>
              <a:ext cx="1783744" cy="559744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589AD4B-B6CD-5F53-B29E-34B417F7F6CE}"/>
                </a:ext>
              </a:extLst>
            </p:cNvPr>
            <p:cNvSpPr txBox="1"/>
            <p:nvPr/>
          </p:nvSpPr>
          <p:spPr>
            <a:xfrm>
              <a:off x="7823164" y="4286887"/>
              <a:ext cx="2219228" cy="70788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sz="2000" b="1">
                  <a:solidFill>
                    <a:schemeClr val="accent2"/>
                  </a:solidFill>
                  <a:latin typeface="Aptos"/>
                </a:rPr>
                <a:t>June 27-30, 2027</a:t>
              </a:r>
            </a:p>
            <a:p>
              <a:pPr algn="ctr"/>
              <a:r>
                <a:rPr lang="en-US" sz="2000" b="1">
                  <a:solidFill>
                    <a:schemeClr val="accent2"/>
                  </a:solidFill>
                  <a:latin typeface="Aptos"/>
                </a:rPr>
                <a:t>Denver, CO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BB44E22-7012-B7DE-4CE9-5945AE9E0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40906" y="2849764"/>
              <a:ext cx="1679055" cy="839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015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CC8B03-CD99-044C-4A27-C182A73329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9" r="19192"/>
          <a:stretch>
            <a:fillRect/>
          </a:stretch>
        </p:blipFill>
        <p:spPr>
          <a:xfrm>
            <a:off x="0" y="0"/>
            <a:ext cx="12192000" cy="5181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C31283-711A-003C-A2F8-14921D21C2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6BC8E9-9540-9874-AAEE-B025AD45733C}"/>
              </a:ext>
            </a:extLst>
          </p:cNvPr>
          <p:cNvSpPr txBox="1"/>
          <p:nvPr/>
        </p:nvSpPr>
        <p:spPr>
          <a:xfrm>
            <a:off x="577312" y="3830808"/>
            <a:ext cx="606204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Four days of focused education, peer connection, and practical insights. Built specifically for revenue cycle leaders.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1E987F9-D21B-9EB1-59AF-C9431995B2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157" y="5401406"/>
            <a:ext cx="4262632" cy="1458269"/>
          </a:xfrm>
          <a:prstGeom prst="rect">
            <a:avLst/>
          </a:prstGeom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B8AE61E-BBC2-6A47-9F23-3068B299583F}"/>
              </a:ext>
            </a:extLst>
          </p:cNvPr>
          <p:cNvSpPr txBox="1">
            <a:spLocks/>
          </p:cNvSpPr>
          <p:nvPr/>
        </p:nvSpPr>
        <p:spPr>
          <a:xfrm>
            <a:off x="544012" y="2577000"/>
            <a:ext cx="6641124" cy="84121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2E6D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9B341A5-5FB5-E3DF-B036-2E1BF291C5FA}"/>
              </a:ext>
            </a:extLst>
          </p:cNvPr>
          <p:cNvGrpSpPr/>
          <p:nvPr/>
        </p:nvGrpSpPr>
        <p:grpSpPr>
          <a:xfrm>
            <a:off x="544012" y="814345"/>
            <a:ext cx="6641124" cy="2799607"/>
            <a:chOff x="617784" y="1025833"/>
            <a:chExt cx="6641124" cy="3060521"/>
          </a:xfrm>
        </p:grpSpPr>
        <p:sp>
          <p:nvSpPr>
            <p:cNvPr id="23" name="Title Placeholder 1">
              <a:extLst>
                <a:ext uri="{FF2B5EF4-FFF2-40B4-BE49-F238E27FC236}">
                  <a16:creationId xmlns:a16="http://schemas.microsoft.com/office/drawing/2014/main" id="{D24303A3-481E-6A41-4EB7-0F1404550C6D}"/>
                </a:ext>
              </a:extLst>
            </p:cNvPr>
            <p:cNvSpPr txBox="1">
              <a:spLocks/>
            </p:cNvSpPr>
            <p:nvPr/>
          </p:nvSpPr>
          <p:spPr>
            <a:xfrm>
              <a:off x="617784" y="1025833"/>
              <a:ext cx="6641124" cy="70137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4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1" u="none" strike="noStrike" kern="1200" cap="none" spc="-10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"/>
                  <a:ea typeface="+mj-lt"/>
                  <a:cs typeface="+mj-lt"/>
                </a:rPr>
                <a:t>Coming</a:t>
              </a:r>
              <a:r>
                <a:rPr kumimoji="0" lang="en-US" sz="4800" b="1" i="1" u="none" strike="noStrike" kern="1200" cap="none" spc="-10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"/>
                  <a:ea typeface="+mj-ea"/>
                  <a:cs typeface="+mj-cs"/>
                </a:rPr>
                <a:t> March 2027!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E6D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AF6A0B-FE78-3885-B059-9EEB6FBC1FB0}"/>
                </a:ext>
              </a:extLst>
            </p:cNvPr>
            <p:cNvSpPr txBox="1"/>
            <p:nvPr/>
          </p:nvSpPr>
          <p:spPr>
            <a:xfrm>
              <a:off x="617784" y="1727206"/>
              <a:ext cx="6079578" cy="235914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HFMA Revenue Cycle </a:t>
              </a: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 SemiBold" panose="020B0004020202020204" pitchFamily="34" charset="0"/>
                  <a:ea typeface="+mn-ea"/>
                  <a:cs typeface="+mn-cs"/>
                </a:rPr>
                <a:t>Conference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 SemiBold" panose="020B0004020202020204" pitchFamily="34" charset="0"/>
                  <a:ea typeface="+mn-ea"/>
                  <a:cs typeface="+mn-cs"/>
                </a:rPr>
                <a:t>March 9-12 | </a:t>
              </a: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 SemiBold" panose="020B0004020202020204" pitchFamily="34" charset="0"/>
                  <a:ea typeface="+mn-ea"/>
                  <a:cs typeface="+mn-cs"/>
                </a:rPr>
                <a:t>Orlando, FL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F517E20-2D78-78D4-F5DA-89277623C665}"/>
              </a:ext>
            </a:extLst>
          </p:cNvPr>
          <p:cNvSpPr txBox="1"/>
          <p:nvPr/>
        </p:nvSpPr>
        <p:spPr>
          <a:xfrm>
            <a:off x="574711" y="5748016"/>
            <a:ext cx="5750879" cy="8925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Save your spot!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2E6D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</a:b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Sign up for RCC 2027 updates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00A7E1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hfma.org/rccnotify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A7E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1D66D6F1-E238-6553-04E9-1B66DD208D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2990" y="5690870"/>
            <a:ext cx="993140" cy="101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18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BE8913-BC34-C652-9E54-AC02559633A4}"/>
              </a:ext>
            </a:extLst>
          </p:cNvPr>
          <p:cNvSpPr txBox="1">
            <a:spLocks/>
          </p:cNvSpPr>
          <p:nvPr/>
        </p:nvSpPr>
        <p:spPr>
          <a:xfrm>
            <a:off x="333542" y="2836506"/>
            <a:ext cx="6307890" cy="14708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sz="4800" b="1" i="1">
                <a:solidFill>
                  <a:srgbClr val="002E6D"/>
                </a:solidFill>
                <a:latin typeface="Aptos" panose="020B0004020202020204" pitchFamily="34" charset="0"/>
              </a:rPr>
              <a:t>Leading Healthcare</a:t>
            </a:r>
          </a:p>
          <a:p>
            <a:pPr>
              <a:lnSpc>
                <a:spcPts val="4400"/>
              </a:lnSpc>
            </a:pPr>
            <a:r>
              <a:rPr lang="en-US" sz="4800" b="1" i="1" spc="-100">
                <a:solidFill>
                  <a:srgbClr val="002E6D"/>
                </a:solidFill>
                <a:latin typeface="Aptos" panose="020B0004020202020204" pitchFamily="34" charset="0"/>
              </a:rPr>
              <a:t>Finance Forward</a:t>
            </a:r>
            <a:endParaRPr lang="en-US" sz="4800" b="1" i="1" spc="-100">
              <a:solidFill>
                <a:srgbClr val="002E6D"/>
              </a:solidFill>
              <a:latin typeface="+mn-lt"/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C06033C4-05D9-DA47-A0AD-CEF6C7F612B6}"/>
              </a:ext>
            </a:extLst>
          </p:cNvPr>
          <p:cNvSpPr txBox="1">
            <a:spLocks/>
          </p:cNvSpPr>
          <p:nvPr/>
        </p:nvSpPr>
        <p:spPr>
          <a:xfrm>
            <a:off x="381000" y="1033643"/>
            <a:ext cx="7400731" cy="6916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b="1" i="1" spc="-100">
                <a:solidFill>
                  <a:schemeClr val="bg1"/>
                </a:solidFill>
                <a:latin typeface="+mn-lt"/>
              </a:rPr>
              <a:t>About HFMA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B17AA-FCC3-1237-09CD-98F7F0DE72B7}"/>
              </a:ext>
            </a:extLst>
          </p:cNvPr>
          <p:cNvSpPr txBox="1">
            <a:spLocks/>
          </p:cNvSpPr>
          <p:nvPr/>
        </p:nvSpPr>
        <p:spPr>
          <a:xfrm>
            <a:off x="380999" y="2458994"/>
            <a:ext cx="5956301" cy="31456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ts val="3200"/>
              </a:lnSpc>
              <a:buFont typeface="+mj-lt"/>
              <a:buAutoNum type="arabicPeriod"/>
            </a:pPr>
            <a:endParaRPr lang="en-US" sz="3600" b="1" i="1">
              <a:solidFill>
                <a:srgbClr val="00A7E1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064BD018-6B6C-C7F4-2C74-EDFD681487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" y="1864354"/>
            <a:ext cx="5124062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A7E1"/>
                </a:solidFill>
                <a:effectLst/>
                <a:latin typeface="Aptos" panose="020B0004020202020204" pitchFamily="34" charset="0"/>
              </a:rPr>
              <a:t>Leading Healthcare Finance Forward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ptos"/>
              </a:rPr>
              <a:t>HFMA supports more than </a:t>
            </a:r>
            <a:r>
              <a:rPr lang="en-US" altLang="en-US" sz="2400">
                <a:solidFill>
                  <a:schemeClr val="bg1"/>
                </a:solidFill>
                <a:latin typeface="Aptos"/>
              </a:rPr>
              <a:t>145,000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ptos"/>
              </a:rPr>
              <a:t> healthcare finance professionals with guidance, education, and tools to navigate a complex healthcare landscape. </a:t>
            </a:r>
            <a:endParaRPr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pto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6" name="Picture 5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3C1AF26E-07F3-9F0D-C5B4-4EE9B84B9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542" y="4931740"/>
            <a:ext cx="785658" cy="7856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F7311A-10D6-9889-69CC-07A8AC8B0539}"/>
              </a:ext>
            </a:extLst>
          </p:cNvPr>
          <p:cNvSpPr txBox="1"/>
          <p:nvPr/>
        </p:nvSpPr>
        <p:spPr>
          <a:xfrm>
            <a:off x="1270747" y="5001403"/>
            <a:ext cx="3718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Learn more about HFMA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sng" strike="noStrike" cap="none" normalizeH="0" baseline="0" err="1">
                <a:ln>
                  <a:noFill/>
                </a:ln>
                <a:solidFill>
                  <a:srgbClr val="F7EC13"/>
                </a:solidFill>
                <a:effectLst/>
                <a:latin typeface="Aptos" panose="020B0004020202020204" pitchFamily="34" charset="0"/>
              </a:rPr>
              <a:t>hfma.</a:t>
            </a:r>
            <a:r>
              <a:rPr lang="en-US" altLang="en-US" sz="1800" b="1" u="sng" err="1">
                <a:solidFill>
                  <a:srgbClr val="F7EC13"/>
                </a:solidFill>
                <a:latin typeface="Aptos" panose="020B0004020202020204" pitchFamily="34" charset="0"/>
              </a:rPr>
              <a:t>org</a:t>
            </a:r>
            <a:r>
              <a:rPr kumimoji="0" lang="en-US" altLang="en-US" sz="1800" b="1" i="0" u="sng" strike="noStrike" cap="none" normalizeH="0" baseline="0">
                <a:ln>
                  <a:noFill/>
                </a:ln>
                <a:solidFill>
                  <a:srgbClr val="F7EC13"/>
                </a:solidFill>
                <a:effectLst/>
                <a:latin typeface="Aptos" panose="020B0004020202020204" pitchFamily="34" charset="0"/>
              </a:rPr>
              <a:t>/about</a:t>
            </a:r>
          </a:p>
        </p:txBody>
      </p:sp>
    </p:spTree>
    <p:extLst>
      <p:ext uri="{BB962C8B-B14F-4D97-AF65-F5344CB8AC3E}">
        <p14:creationId xmlns:p14="http://schemas.microsoft.com/office/powerpoint/2010/main" val="3219462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9702D-F250-78D9-2C26-F224029A2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322B609-B482-6EA4-AD38-FC49A8F1EB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054" r="34520"/>
          <a:stretch>
            <a:fillRect/>
          </a:stretch>
        </p:blipFill>
        <p:spPr>
          <a:xfrm>
            <a:off x="4193060" y="0"/>
            <a:ext cx="7998940" cy="58941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4C8C8ED-03C5-7FD3-2962-066DE59E6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C320048-7310-3E9E-F7BE-7FA776359D81}"/>
              </a:ext>
            </a:extLst>
          </p:cNvPr>
          <p:cNvSpPr txBox="1"/>
          <p:nvPr/>
        </p:nvSpPr>
        <p:spPr>
          <a:xfrm>
            <a:off x="404270" y="3960919"/>
            <a:ext cx="6219320" cy="101566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Three days of immersive leadership development, strategic conversation, and peer connection. Designed for the healthcare finance leaders shaping what's next.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EFA4A-2AB5-005C-600B-4A5ADCC4B1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8090" y="5261785"/>
            <a:ext cx="5685163" cy="160067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18D0478A-93FA-BF04-4C0C-05684B2270B2}"/>
              </a:ext>
            </a:extLst>
          </p:cNvPr>
          <p:cNvGrpSpPr/>
          <p:nvPr/>
        </p:nvGrpSpPr>
        <p:grpSpPr>
          <a:xfrm>
            <a:off x="404270" y="1454135"/>
            <a:ext cx="6641124" cy="2141750"/>
            <a:chOff x="478042" y="1025833"/>
            <a:chExt cx="6641124" cy="2506630"/>
          </a:xfrm>
        </p:grpSpPr>
        <p:sp>
          <p:nvSpPr>
            <p:cNvPr id="25" name="Title Placeholder 1">
              <a:extLst>
                <a:ext uri="{FF2B5EF4-FFF2-40B4-BE49-F238E27FC236}">
                  <a16:creationId xmlns:a16="http://schemas.microsoft.com/office/drawing/2014/main" id="{4610A932-F342-9A05-3928-8F9ABBD251D9}"/>
                </a:ext>
              </a:extLst>
            </p:cNvPr>
            <p:cNvSpPr txBox="1">
              <a:spLocks/>
            </p:cNvSpPr>
            <p:nvPr/>
          </p:nvSpPr>
          <p:spPr>
            <a:xfrm>
              <a:off x="478042" y="1025833"/>
              <a:ext cx="6641124" cy="70137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4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1" u="none" strike="noStrike" kern="1200" cap="none" spc="-10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"/>
                  <a:ea typeface="+mj-lt"/>
                  <a:cs typeface="+mj-lt"/>
                </a:rPr>
                <a:t>Coming</a:t>
              </a:r>
              <a:r>
                <a:rPr kumimoji="0" lang="en-US" sz="4800" b="1" i="1" u="none" strike="noStrike" kern="1200" cap="none" spc="-10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"/>
                  <a:ea typeface="+mj-ea"/>
                  <a:cs typeface="+mj-cs"/>
                </a:rPr>
                <a:t> April 2027!</a:t>
              </a: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E6D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521956-40CE-8BA0-5164-769F6B555C5E}"/>
                </a:ext>
              </a:extLst>
            </p:cNvPr>
            <p:cNvSpPr txBox="1"/>
            <p:nvPr/>
          </p:nvSpPr>
          <p:spPr>
            <a:xfrm>
              <a:off x="478042" y="1727205"/>
              <a:ext cx="6219320" cy="180525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HFMA Leadership </a:t>
              </a: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 SemiBold" panose="020B0004020202020204" pitchFamily="34" charset="0"/>
                  <a:ea typeface="+mn-ea"/>
                  <a:cs typeface="+mn-cs"/>
                </a:rPr>
                <a:t>Summit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 SemiBold" panose="020B0004020202020204" pitchFamily="34" charset="0"/>
                  <a:ea typeface="+mn-ea"/>
                  <a:cs typeface="+mn-cs"/>
                </a:rPr>
                <a:t>April 18-20 | </a:t>
              </a: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 SemiBold" panose="020B0004020202020204" pitchFamily="34" charset="0"/>
                  <a:ea typeface="+mn-ea"/>
                  <a:cs typeface="+mn-cs"/>
                </a:rPr>
                <a:t>Atlanta, GA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9D03B04-9E95-6D1B-FF96-8ABD90DB1273}"/>
              </a:ext>
            </a:extLst>
          </p:cNvPr>
          <p:cNvSpPr txBox="1"/>
          <p:nvPr/>
        </p:nvSpPr>
        <p:spPr>
          <a:xfrm>
            <a:off x="1793911" y="5402576"/>
            <a:ext cx="3424239" cy="89255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Be the first to know when registration opens.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F7EC13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hfma.org/summitnotify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7EC13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ABAF62FF-BD80-874E-7763-717C4F86BF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030" y="5264150"/>
            <a:ext cx="1196340" cy="117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675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8D494-01EF-4B5B-9A31-67271EBC0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F5E40A3-92FF-CD8F-75C9-ECCA248E20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114" r="43691"/>
          <a:stretch>
            <a:fillRect/>
          </a:stretch>
        </p:blipFill>
        <p:spPr>
          <a:xfrm>
            <a:off x="5724939" y="0"/>
            <a:ext cx="6467061" cy="60330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70C9F0-ED07-4905-7894-C0CF03ADB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68430C3-F35F-BF40-0812-9AD68E3ACD8B}"/>
              </a:ext>
            </a:extLst>
          </p:cNvPr>
          <p:cNvGrpSpPr/>
          <p:nvPr/>
        </p:nvGrpSpPr>
        <p:grpSpPr>
          <a:xfrm>
            <a:off x="341701" y="2250226"/>
            <a:ext cx="7131761" cy="2537100"/>
            <a:chOff x="478043" y="1025833"/>
            <a:chExt cx="7131761" cy="2537100"/>
          </a:xfrm>
        </p:grpSpPr>
        <p:sp>
          <p:nvSpPr>
            <p:cNvPr id="5" name="Title Placeholder 1">
              <a:extLst>
                <a:ext uri="{FF2B5EF4-FFF2-40B4-BE49-F238E27FC236}">
                  <a16:creationId xmlns:a16="http://schemas.microsoft.com/office/drawing/2014/main" id="{CC94EC0B-78B7-2EFA-2498-ECD7D8A95F00}"/>
                </a:ext>
              </a:extLst>
            </p:cNvPr>
            <p:cNvSpPr txBox="1">
              <a:spLocks/>
            </p:cNvSpPr>
            <p:nvPr/>
          </p:nvSpPr>
          <p:spPr>
            <a:xfrm>
              <a:off x="617784" y="1025833"/>
              <a:ext cx="6641124" cy="701373"/>
            </a:xfrm>
            <a:prstGeom prst="rect">
              <a:avLst/>
            </a:prstGeom>
          </p:spPr>
          <p:txBody>
            <a:bodyPr vert="horz" lIns="0" tIns="0" rIns="0" bIns="0" rtlCol="0" anchor="t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ts val="44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1" u="none" strike="noStrike" kern="1200" cap="none" spc="300" normalizeH="0" baseline="0" noProof="0">
                  <a:ln>
                    <a:noFill/>
                  </a:ln>
                  <a:solidFill>
                    <a:srgbClr val="002E6D"/>
                  </a:solidFill>
                  <a:effectLst/>
                  <a:uLnTx/>
                  <a:uFillTx/>
                  <a:latin typeface="Aptos"/>
                  <a:ea typeface="+mj-lt"/>
                  <a:cs typeface="+mj-lt"/>
                </a:rPr>
                <a:t>NEXT</a:t>
              </a:r>
              <a:r>
                <a:rPr kumimoji="0" lang="en-US" sz="4500" b="1" i="1" u="none" strike="noStrike" kern="1200" cap="none" spc="300" normalizeH="0" baseline="0" noProof="0">
                  <a:ln>
                    <a:noFill/>
                  </a:ln>
                  <a:solidFill>
                    <a:srgbClr val="002E6D"/>
                  </a:solidFill>
                  <a:effectLst/>
                  <a:uLnTx/>
                  <a:uFillTx/>
                  <a:latin typeface="Aptos"/>
                  <a:ea typeface="+mj-ea"/>
                  <a:cs typeface="+mj-cs"/>
                </a:rPr>
                <a:t> STOP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036BC6E-2443-02D6-0A9A-6464569FC9CD}"/>
                </a:ext>
              </a:extLst>
            </p:cNvPr>
            <p:cNvSpPr txBox="1"/>
            <p:nvPr/>
          </p:nvSpPr>
          <p:spPr>
            <a:xfrm>
              <a:off x="478043" y="1847335"/>
              <a:ext cx="7131761" cy="171559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6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 SemiBold"/>
                  <a:ea typeface="+mn-ea"/>
                  <a:cs typeface="+mn-cs"/>
                </a:rPr>
                <a:t>June 27-30 2027 | </a:t>
              </a: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 SemiBold"/>
                  <a:ea typeface="+mn-ea"/>
                  <a:cs typeface="+mn-cs"/>
                </a:rPr>
                <a:t>D</a:t>
              </a: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 SemiBold"/>
                  <a:ea typeface="+mn-ea"/>
                  <a:cs typeface="+mn-cs"/>
                </a:rPr>
                <a:t>enver, CO</a:t>
              </a:r>
              <a: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 SemiBold"/>
                  <a:ea typeface="+mn-ea"/>
                  <a:cs typeface="+mn-cs"/>
                </a:rPr>
                <a:t> </a:t>
              </a:r>
              <a:br>
                <a:rPr kumimoji="0" lang="en-US" altLang="en-US" sz="4000" b="1" i="0" u="none" strike="noStrike" kern="1200" cap="none" spc="0" normalizeH="0" baseline="0" noProof="0">
                  <a:ln>
                    <a:noFill/>
                  </a:ln>
                  <a:solidFill>
                    <a:srgbClr val="002E6D"/>
                  </a:solidFill>
                  <a:effectLst/>
                  <a:uLnTx/>
                  <a:uFillTx/>
                  <a:latin typeface="Aptos SemiBold"/>
                  <a:ea typeface="+mn-ea"/>
                  <a:cs typeface="+mn-cs"/>
                </a:rPr>
              </a:br>
              <a:endPara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SemiBold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72E287-C687-6C24-EB4E-E272DD499FCE}"/>
              </a:ext>
            </a:extLst>
          </p:cNvPr>
          <p:cNvSpPr txBox="1"/>
          <p:nvPr/>
        </p:nvSpPr>
        <p:spPr>
          <a:xfrm>
            <a:off x="342135" y="2054675"/>
            <a:ext cx="5011268" cy="1046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6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9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AC</a:t>
            </a:r>
            <a:r>
              <a:rPr kumimoji="0" lang="en-US" altLang="en-US" sz="9000" b="1" i="0" u="none" strike="noStrike" kern="1200" cap="none" spc="0" normalizeH="0" baseline="0" noProof="0">
                <a:ln>
                  <a:noFill/>
                </a:ln>
                <a:solidFill>
                  <a:srgbClr val="00A7E1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27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C99F7B-5A64-5A9C-6F4C-5C4940E3987F}"/>
              </a:ext>
            </a:extLst>
          </p:cNvPr>
          <p:cNvSpPr txBox="1">
            <a:spLocks/>
          </p:cNvSpPr>
          <p:nvPr/>
        </p:nvSpPr>
        <p:spPr>
          <a:xfrm>
            <a:off x="420289" y="1199393"/>
            <a:ext cx="6641124" cy="64158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-100" normalizeH="0" baseline="0" noProof="0">
                <a:ln>
                  <a:noFill/>
                </a:ln>
                <a:solidFill>
                  <a:srgbClr val="F7EC13"/>
                </a:solidFill>
                <a:effectLst/>
                <a:uLnTx/>
                <a:uFillTx/>
                <a:latin typeface="Aptos"/>
                <a:ea typeface="+mj-lt"/>
                <a:cs typeface="+mj-lt"/>
              </a:rPr>
              <a:t>Coming</a:t>
            </a:r>
            <a:r>
              <a:rPr kumimoji="0" lang="en-US" sz="4800" b="1" i="1" u="none" strike="noStrike" kern="1200" cap="none" spc="-100" normalizeH="0" baseline="0" noProof="0">
                <a:ln>
                  <a:noFill/>
                </a:ln>
                <a:solidFill>
                  <a:srgbClr val="F7EC13"/>
                </a:solidFill>
                <a:effectLst/>
                <a:uLnTx/>
                <a:uFillTx/>
                <a:latin typeface="Aptos"/>
                <a:ea typeface="+mj-ea"/>
                <a:cs typeface="+mj-cs"/>
              </a:rPr>
              <a:t> June 2027!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2E6D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00865-247D-1C01-D185-E237F0A7C087}"/>
              </a:ext>
            </a:extLst>
          </p:cNvPr>
          <p:cNvSpPr txBox="1"/>
          <p:nvPr/>
        </p:nvSpPr>
        <p:spPr>
          <a:xfrm>
            <a:off x="420036" y="4285476"/>
            <a:ext cx="6219320" cy="101566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Four days of bold ideas, practical learning, and meaningful connection. Built for healthcare finance leaders ready to solve what’s next.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E6D"/>
              </a:solidFill>
              <a:effectLst/>
              <a:uLnTx/>
              <a:uFillTx/>
              <a:latin typeface="Aptos" panose="02110004020202020204"/>
              <a:ea typeface="+mn-lt"/>
              <a:cs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9EB0BE-0D88-D57F-32DA-854E64BFEA2C}"/>
              </a:ext>
            </a:extLst>
          </p:cNvPr>
          <p:cNvSpPr txBox="1"/>
          <p:nvPr/>
        </p:nvSpPr>
        <p:spPr>
          <a:xfrm>
            <a:off x="7046631" y="5534656"/>
            <a:ext cx="342423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Sign up for updates and be first in line for AC27</a:t>
            </a: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sng" strike="noStrike" kern="1200" cap="none" spc="0" normalizeH="0" baseline="0" noProof="0">
                <a:ln>
                  <a:noFill/>
                </a:ln>
                <a:solidFill>
                  <a:srgbClr val="00A7E1"/>
                </a:solidFill>
                <a:effectLst/>
                <a:uLnTx/>
                <a:uFillTx/>
                <a:latin typeface="Aptos" panose="02110004020202020204"/>
                <a:ea typeface="+mn-lt"/>
                <a:cs typeface="+mn-lt"/>
              </a:rPr>
              <a:t>hfma.org/acnotify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00A7E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F7ED7B4E-EBC9-0B1E-7234-181D46FF32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72750" y="5591872"/>
            <a:ext cx="915330" cy="8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74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835B2E8-0362-4535-9393-C0B97B126FB0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err="1">
                <a:solidFill>
                  <a:srgbClr val="002E6D"/>
                </a:solidFill>
                <a:latin typeface="Aptos ExtraBold" panose="020B0004020202020204" pitchFamily="34" charset="0"/>
              </a:rPr>
              <a:t>hfm</a:t>
            </a:r>
            <a:endParaRPr lang="en-US" b="1" i="1">
              <a:solidFill>
                <a:srgbClr val="002E6D"/>
              </a:solidFill>
              <a:latin typeface="Aptos ExtraBold" panose="020B00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6A9440C-24A0-FD04-26F1-C468E19C72CE}"/>
              </a:ext>
            </a:extLst>
          </p:cNvPr>
          <p:cNvSpPr txBox="1">
            <a:spLocks/>
          </p:cNvSpPr>
          <p:nvPr/>
        </p:nvSpPr>
        <p:spPr>
          <a:xfrm>
            <a:off x="309282" y="1331309"/>
            <a:ext cx="5593155" cy="769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Practical insights from healthcare finance leaders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11AB8F-0E26-7988-6B5C-08E03CEAFA7A}"/>
              </a:ext>
            </a:extLst>
          </p:cNvPr>
          <p:cNvSpPr txBox="1"/>
          <p:nvPr/>
        </p:nvSpPr>
        <p:spPr>
          <a:xfrm>
            <a:off x="309284" y="2272178"/>
            <a:ext cx="577076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400">
                <a:latin typeface="Aptos"/>
              </a:rPr>
              <a:t>Gain practical, proven insights with your subscription to </a:t>
            </a:r>
            <a:r>
              <a:rPr lang="en-US" sz="2400" i="1" err="1">
                <a:latin typeface="Aptos"/>
              </a:rPr>
              <a:t>hfm</a:t>
            </a:r>
            <a:r>
              <a:rPr lang="en-US" sz="2400">
                <a:latin typeface="Aptos"/>
              </a:rPr>
              <a:t>, HFMA’s member-only magazine–available in print, online, and through the </a:t>
            </a:r>
            <a:r>
              <a:rPr lang="en-US" sz="2400" i="1" err="1">
                <a:latin typeface="Aptos"/>
              </a:rPr>
              <a:t>hfm</a:t>
            </a:r>
            <a:r>
              <a:rPr lang="en-US" sz="2400">
                <a:latin typeface="Aptos"/>
              </a:rPr>
              <a:t> digital app.</a:t>
            </a:r>
          </a:p>
        </p:txBody>
      </p:sp>
      <p:pic>
        <p:nvPicPr>
          <p:cNvPr id="8" name="Picture 7" descr="Screen of a cell phone&#10;&#10;Description automatically generated">
            <a:extLst>
              <a:ext uri="{FF2B5EF4-FFF2-40B4-BE49-F238E27FC236}">
                <a16:creationId xmlns:a16="http://schemas.microsoft.com/office/drawing/2014/main" id="{5AE4C86F-82BE-EFF1-C50E-949F09F728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0054" y="4183574"/>
            <a:ext cx="1884508" cy="1867531"/>
          </a:xfrm>
          <a:prstGeom prst="rect">
            <a:avLst/>
          </a:prstGeom>
        </p:spPr>
      </p:pic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7DD79E5-B620-FA42-BE3E-F44885150D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82" y="5106921"/>
            <a:ext cx="803237" cy="803237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9B35DE1-6ADD-BA46-E456-5F53C5C00074}"/>
              </a:ext>
            </a:extLst>
          </p:cNvPr>
          <p:cNvCxnSpPr>
            <a:cxnSpLocks/>
          </p:cNvCxnSpPr>
          <p:nvPr/>
        </p:nvCxnSpPr>
        <p:spPr>
          <a:xfrm>
            <a:off x="6165135" y="1297991"/>
            <a:ext cx="0" cy="4777671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1A5F8C-89DC-09D2-BD21-919DE6A30042}"/>
              </a:ext>
            </a:extLst>
          </p:cNvPr>
          <p:cNvCxnSpPr/>
          <p:nvPr/>
        </p:nvCxnSpPr>
        <p:spPr>
          <a:xfrm>
            <a:off x="309282" y="1212716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F8AFACA-82D4-D550-A129-F7DC17C88395}"/>
              </a:ext>
            </a:extLst>
          </p:cNvPr>
          <p:cNvSpPr txBox="1"/>
          <p:nvPr/>
        </p:nvSpPr>
        <p:spPr>
          <a:xfrm>
            <a:off x="1335900" y="5125491"/>
            <a:ext cx="29815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>
                <a:solidFill>
                  <a:srgbClr val="00A7E1"/>
                </a:solidFill>
                <a:latin typeface="Aptos"/>
              </a:rPr>
              <a:t>Access the latest issue</a:t>
            </a:r>
          </a:p>
          <a:p>
            <a:pPr algn="l"/>
            <a:r>
              <a:rPr lang="en-US" sz="1800" b="1" u="sng" err="1">
                <a:latin typeface="Aptos"/>
              </a:rPr>
              <a:t>hfma.org</a:t>
            </a:r>
            <a:r>
              <a:rPr lang="en-US" sz="1800" b="1" u="sng">
                <a:latin typeface="Aptos"/>
              </a:rPr>
              <a:t>/</a:t>
            </a:r>
            <a:r>
              <a:rPr lang="en-US" sz="1800" b="1" u="sng" err="1">
                <a:latin typeface="Aptos"/>
              </a:rPr>
              <a:t>hfm</a:t>
            </a:r>
            <a:endParaRPr lang="en-US" sz="1800" b="1" u="sng">
              <a:latin typeface="Aptos"/>
            </a:endParaRPr>
          </a:p>
        </p:txBody>
      </p:sp>
      <p:pic>
        <p:nvPicPr>
          <p:cNvPr id="7" name="Picture 6" descr="A collage of magazines with text and images&#10;&#10;AI-generated content may be incorrect.">
            <a:extLst>
              <a:ext uri="{FF2B5EF4-FFF2-40B4-BE49-F238E27FC236}">
                <a16:creationId xmlns:a16="http://schemas.microsoft.com/office/drawing/2014/main" id="{0E1EC12A-F786-D554-47F9-D549E6617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8509" y="1294871"/>
            <a:ext cx="5708650" cy="476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97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F72C99D-B4B0-AB46-3A60-A42D643BFE2E}"/>
              </a:ext>
            </a:extLst>
          </p:cNvPr>
          <p:cNvSpPr txBox="1">
            <a:spLocks/>
          </p:cNvSpPr>
          <p:nvPr/>
        </p:nvSpPr>
        <p:spPr>
          <a:xfrm>
            <a:off x="5355168" y="2113607"/>
            <a:ext cx="5538804" cy="769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CFO-level intelligence at the speed leadership demands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9BD461-1898-BA0A-2968-AB043D0D7F32}"/>
              </a:ext>
            </a:extLst>
          </p:cNvPr>
          <p:cNvSpPr txBox="1"/>
          <p:nvPr/>
        </p:nvSpPr>
        <p:spPr>
          <a:xfrm>
            <a:off x="5355168" y="3215375"/>
            <a:ext cx="553880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Aptos"/>
              </a:rPr>
              <a:t>HFMA’s weekly briefing delivering concise payment and reimbursement analysis, candid interviews, and a curated regulatory calendar.</a:t>
            </a:r>
          </a:p>
        </p:txBody>
      </p:sp>
      <p:pic>
        <p:nvPicPr>
          <p:cNvPr id="7" name="Picture 6" descr="A blue and black logo with a wifi symbol&#10;&#10;AI-generated content may be incorrect.">
            <a:extLst>
              <a:ext uri="{FF2B5EF4-FFF2-40B4-BE49-F238E27FC236}">
                <a16:creationId xmlns:a16="http://schemas.microsoft.com/office/drawing/2014/main" id="{4483C03E-C5A9-CFCD-C414-944FCFD35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876" y="642026"/>
            <a:ext cx="6365260" cy="121444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81C0D17-3A27-E364-74BF-55A8B70AF6A0}"/>
              </a:ext>
            </a:extLst>
          </p:cNvPr>
          <p:cNvGrpSpPr/>
          <p:nvPr/>
        </p:nvGrpSpPr>
        <p:grpSpPr>
          <a:xfrm>
            <a:off x="5507312" y="5008961"/>
            <a:ext cx="4960003" cy="795606"/>
            <a:chOff x="5507312" y="4939062"/>
            <a:chExt cx="4960003" cy="795606"/>
          </a:xfrm>
        </p:grpSpPr>
        <p:pic>
          <p:nvPicPr>
            <p:cNvPr id="8" name="Picture 7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5190E4B4-EF75-6AFB-D807-A3A371779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07312" y="4939062"/>
              <a:ext cx="795606" cy="79560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084D9C5-417A-CDE8-4A3E-0426CAD0A720}"/>
                </a:ext>
              </a:extLst>
            </p:cNvPr>
            <p:cNvSpPr txBox="1"/>
            <p:nvPr/>
          </p:nvSpPr>
          <p:spPr>
            <a:xfrm>
              <a:off x="6417844" y="5013699"/>
              <a:ext cx="404947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>
                  <a:latin typeface="Aptos"/>
                </a:rPr>
                <a:t>Learn more and opt-in</a:t>
              </a:r>
              <a:r>
                <a:rPr lang="en-US" sz="1800" b="1">
                  <a:solidFill>
                    <a:srgbClr val="00A7E1"/>
                  </a:solidFill>
                  <a:latin typeface="Aptos"/>
                </a:rPr>
                <a:t>.</a:t>
              </a:r>
            </a:p>
            <a:p>
              <a:pPr algn="l"/>
              <a:r>
                <a:rPr lang="en-US" sz="1800" b="1" u="sng">
                  <a:solidFill>
                    <a:schemeClr val="tx2"/>
                  </a:solidFill>
                  <a:latin typeface="Aptos"/>
                </a:rPr>
                <a:t>hfma.org/ff</a:t>
              </a:r>
            </a:p>
          </p:txBody>
        </p:sp>
      </p:grpSp>
      <p:pic>
        <p:nvPicPr>
          <p:cNvPr id="10" name="Picture 9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D5E54BF2-41F7-231D-4E80-82D78F953F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-14777" b="28533"/>
          <a:stretch>
            <a:fillRect/>
          </a:stretch>
        </p:blipFill>
        <p:spPr>
          <a:xfrm>
            <a:off x="286788" y="-567559"/>
            <a:ext cx="4982612" cy="74255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A5EACDA-4B68-A10B-28F8-F567A097DFA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496" t="321" r="27084" b="78404"/>
          <a:stretch>
            <a:fillRect/>
          </a:stretch>
        </p:blipFill>
        <p:spPr>
          <a:xfrm>
            <a:off x="872307" y="1560786"/>
            <a:ext cx="3811573" cy="5297214"/>
          </a:xfrm>
          <a:prstGeom prst="rect">
            <a:avLst/>
          </a:prstGeom>
        </p:spPr>
      </p:pic>
      <p:pic>
        <p:nvPicPr>
          <p:cNvPr id="2" name="Picture 1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F5A25651-0223-67A7-BDBE-3B06B8A22B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87536" r="88995"/>
          <a:stretch>
            <a:fillRect/>
          </a:stretch>
        </p:blipFill>
        <p:spPr>
          <a:xfrm>
            <a:off x="5184027" y="6003234"/>
            <a:ext cx="1341783" cy="854765"/>
          </a:xfrm>
          <a:prstGeom prst="rect">
            <a:avLst/>
          </a:prstGeom>
        </p:spPr>
      </p:pic>
      <p:sp>
        <p:nvSpPr>
          <p:cNvPr id="3" name="Footer Placeholder 11">
            <a:extLst>
              <a:ext uri="{FF2B5EF4-FFF2-40B4-BE49-F238E27FC236}">
                <a16:creationId xmlns:a16="http://schemas.microsoft.com/office/drawing/2014/main" id="{2E6FDF24-445F-F93A-A924-5273BEAB77DE}"/>
              </a:ext>
            </a:extLst>
          </p:cNvPr>
          <p:cNvSpPr txBox="1">
            <a:spLocks/>
          </p:cNvSpPr>
          <p:nvPr/>
        </p:nvSpPr>
        <p:spPr>
          <a:xfrm>
            <a:off x="6435467" y="6401506"/>
            <a:ext cx="326092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rgbClr val="002E6D"/>
                </a:solidFill>
              </a:rPr>
              <a:t>Healthcare Financial Management Association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36F6D706-9B3D-E442-F1ED-DD34B062220B}"/>
              </a:ext>
            </a:extLst>
          </p:cNvPr>
          <p:cNvSpPr txBox="1">
            <a:spLocks/>
          </p:cNvSpPr>
          <p:nvPr/>
        </p:nvSpPr>
        <p:spPr>
          <a:xfrm>
            <a:off x="9638481" y="6422016"/>
            <a:ext cx="1803926" cy="23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© </a:t>
            </a:r>
            <a:r>
              <a:rPr lang="en-US" sz="100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109060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CCC56DE-92B2-1478-4489-35A47E71B380}"/>
              </a:ext>
            </a:extLst>
          </p:cNvPr>
          <p:cNvGrpSpPr/>
          <p:nvPr/>
        </p:nvGrpSpPr>
        <p:grpSpPr>
          <a:xfrm>
            <a:off x="5841206" y="2336121"/>
            <a:ext cx="5849469" cy="3235818"/>
            <a:chOff x="692008" y="2336121"/>
            <a:chExt cx="5849469" cy="3235818"/>
          </a:xfrm>
        </p:grpSpPr>
        <p:sp>
          <p:nvSpPr>
            <p:cNvPr id="8" name="Subtitle 2">
              <a:extLst>
                <a:ext uri="{FF2B5EF4-FFF2-40B4-BE49-F238E27FC236}">
                  <a16:creationId xmlns:a16="http://schemas.microsoft.com/office/drawing/2014/main" id="{D4565C06-FB51-A3DF-AAC6-A9BECA27421D}"/>
                </a:ext>
              </a:extLst>
            </p:cNvPr>
            <p:cNvSpPr txBox="1">
              <a:spLocks/>
            </p:cNvSpPr>
            <p:nvPr/>
          </p:nvSpPr>
          <p:spPr>
            <a:xfrm>
              <a:off x="703350" y="2336121"/>
              <a:ext cx="5838127" cy="1647692"/>
            </a:xfrm>
            <a:prstGeom prst="rect">
              <a:avLst/>
            </a:prstGeom>
          </p:spPr>
          <p:txBody>
            <a:bodyPr lIns="91440" tIns="45720" rIns="91440" bIns="45720" anchor="t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Revenue cycle insights, delivered to your inbox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FF8120-511A-224E-69E2-4DF386440EEB}"/>
                </a:ext>
              </a:extLst>
            </p:cNvPr>
            <p:cNvSpPr txBox="1"/>
            <p:nvPr/>
          </p:nvSpPr>
          <p:spPr>
            <a:xfrm>
              <a:off x="1592068" y="4852371"/>
              <a:ext cx="400263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(Log in required)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sng" strike="noStrike" kern="1200" cap="none" spc="0" normalizeH="0" baseline="0" noProof="0">
                  <a:ln>
                    <a:noFill/>
                  </a:ln>
                  <a:solidFill>
                    <a:srgbClr val="F7EC13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hfma.org/preferences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7CD6E3A-13D8-A294-CEEB-939964522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4012" y="4852371"/>
              <a:ext cx="719568" cy="71956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B0ACDB7-EE5D-ADBA-19C4-C57B0BA77CC1}"/>
                </a:ext>
              </a:extLst>
            </p:cNvPr>
            <p:cNvSpPr txBox="1"/>
            <p:nvPr/>
          </p:nvSpPr>
          <p:spPr>
            <a:xfrm>
              <a:off x="692008" y="3274284"/>
              <a:ext cx="5543267" cy="120032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ptos"/>
                  <a:ea typeface="+mn-ea"/>
                  <a:cs typeface="+mn-cs"/>
                </a:rPr>
                <a:t>HFMA’s member-only e-news delivers exclusive insights on revenue cycle trends, strategies, and tools.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5" name="Picture 4" descr="RevenueCycleEdge_logo_final">
            <a:extLst>
              <a:ext uri="{FF2B5EF4-FFF2-40B4-BE49-F238E27FC236}">
                <a16:creationId xmlns:a16="http://schemas.microsoft.com/office/drawing/2014/main" id="{B780FB24-EBA9-2197-5E23-757614A31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731" y="1161928"/>
            <a:ext cx="5548924" cy="92929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73B28F9-887A-9334-FD22-EC93C0E98AAA}"/>
              </a:ext>
            </a:extLst>
          </p:cNvPr>
          <p:cNvGrpSpPr/>
          <p:nvPr/>
        </p:nvGrpSpPr>
        <p:grpSpPr>
          <a:xfrm>
            <a:off x="210016" y="566739"/>
            <a:ext cx="5698007" cy="6291262"/>
            <a:chOff x="210016" y="566739"/>
            <a:chExt cx="5698007" cy="629126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DD860C3-50FC-7B42-40DF-2221C4D3E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" b="36002"/>
            <a:stretch>
              <a:fillRect/>
            </a:stretch>
          </p:blipFill>
          <p:spPr>
            <a:xfrm>
              <a:off x="210016" y="566739"/>
              <a:ext cx="5698007" cy="6291262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3B83BFB-D9A2-54E7-3BF1-46692FD0E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7455" r="27633" b="78581"/>
            <a:stretch>
              <a:fillRect/>
            </a:stretch>
          </p:blipFill>
          <p:spPr>
            <a:xfrm>
              <a:off x="874345" y="1672056"/>
              <a:ext cx="4375572" cy="518594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805B9B6-D0D0-CE99-F274-D8DC34F28DD0}"/>
              </a:ext>
            </a:extLst>
          </p:cNvPr>
          <p:cNvGrpSpPr/>
          <p:nvPr/>
        </p:nvGrpSpPr>
        <p:grpSpPr>
          <a:xfrm>
            <a:off x="5623027" y="6142383"/>
            <a:ext cx="6258380" cy="715617"/>
            <a:chOff x="5623027" y="6142383"/>
            <a:chExt cx="6258380" cy="715617"/>
          </a:xfrm>
        </p:grpSpPr>
        <p:pic>
          <p:nvPicPr>
            <p:cNvPr id="3" name="Picture 2" descr="A collage of people in a circle&#10;&#10;AI-generated content may be incorrect.">
              <a:extLst>
                <a:ext uri="{FF2B5EF4-FFF2-40B4-BE49-F238E27FC236}">
                  <a16:creationId xmlns:a16="http://schemas.microsoft.com/office/drawing/2014/main" id="{477F65EB-EDC4-BAC0-4A3C-97F8CF6870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89565" r="89158"/>
            <a:stretch>
              <a:fillRect/>
            </a:stretch>
          </p:blipFill>
          <p:spPr>
            <a:xfrm>
              <a:off x="5623027" y="6142383"/>
              <a:ext cx="1321904" cy="715617"/>
            </a:xfrm>
            <a:prstGeom prst="rect">
              <a:avLst/>
            </a:prstGeom>
          </p:spPr>
        </p:pic>
        <p:sp>
          <p:nvSpPr>
            <p:cNvPr id="6" name="Footer Placeholder 11">
              <a:extLst>
                <a:ext uri="{FF2B5EF4-FFF2-40B4-BE49-F238E27FC236}">
                  <a16:creationId xmlns:a16="http://schemas.microsoft.com/office/drawing/2014/main" id="{8E3DCC2B-8092-A760-FF47-1DCDD964B951}"/>
                </a:ext>
              </a:extLst>
            </p:cNvPr>
            <p:cNvSpPr txBox="1">
              <a:spLocks/>
            </p:cNvSpPr>
            <p:nvPr/>
          </p:nvSpPr>
          <p:spPr>
            <a:xfrm>
              <a:off x="6874468" y="6356351"/>
              <a:ext cx="4114800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>
                  <a:solidFill>
                    <a:schemeClr val="bg1"/>
                  </a:solidFill>
                </a:rPr>
                <a:t>Healthcare Financial Management Association</a:t>
              </a:r>
            </a:p>
          </p:txBody>
        </p:sp>
        <p:sp>
          <p:nvSpPr>
            <p:cNvPr id="7" name="Slide Number">
              <a:extLst>
                <a:ext uri="{FF2B5EF4-FFF2-40B4-BE49-F238E27FC236}">
                  <a16:creationId xmlns:a16="http://schemas.microsoft.com/office/drawing/2014/main" id="{DB508CD5-E993-691A-7DFF-E632A8B3A263}"/>
                </a:ext>
              </a:extLst>
            </p:cNvPr>
            <p:cNvSpPr txBox="1">
              <a:spLocks/>
            </p:cNvSpPr>
            <p:nvPr/>
          </p:nvSpPr>
          <p:spPr>
            <a:xfrm>
              <a:off x="10077481" y="6422017"/>
              <a:ext cx="1803926" cy="23037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0" i="0" u="none" strike="noStrike" kern="120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© </a:t>
              </a:r>
              <a:r>
                <a:rPr lang="en-US" sz="1000">
                  <a:solidFill>
                    <a:schemeClr val="bg1"/>
                  </a:solidFill>
                </a:rPr>
                <a:t>2026</a:t>
              </a:r>
              <a:r>
                <a:rPr lang="en-US" sz="1000" b="0" i="0" u="none" strike="noStrike" kern="120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endParaRPr lang="en-US" sz="10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735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30C0D2-E486-71CB-7D62-F237039C8FE5}"/>
              </a:ext>
            </a:extLst>
          </p:cNvPr>
          <p:cNvSpPr txBox="1">
            <a:spLocks/>
          </p:cNvSpPr>
          <p:nvPr/>
        </p:nvSpPr>
        <p:spPr>
          <a:xfrm>
            <a:off x="529247" y="678240"/>
            <a:ext cx="11483326" cy="11476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i="1">
                <a:solidFill>
                  <a:schemeClr val="bg1"/>
                </a:solidFill>
                <a:latin typeface="Aptos ExtraBold" panose="020B0004020202020204" pitchFamily="34" charset="0"/>
              </a:rPr>
              <a:t>Voices in Healthcare Finance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08A1A8-37E3-3C46-2F89-1784109F0557}"/>
              </a:ext>
            </a:extLst>
          </p:cNvPr>
          <p:cNvSpPr txBox="1">
            <a:spLocks/>
          </p:cNvSpPr>
          <p:nvPr/>
        </p:nvSpPr>
        <p:spPr>
          <a:xfrm>
            <a:off x="624590" y="1833805"/>
            <a:ext cx="5457651" cy="769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Award-winning stories from the front lines of healthcare finance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4C2553-056A-2C7D-0092-A92B389933CC}"/>
              </a:ext>
            </a:extLst>
          </p:cNvPr>
          <p:cNvSpPr txBox="1"/>
          <p:nvPr/>
        </p:nvSpPr>
        <p:spPr>
          <a:xfrm>
            <a:off x="624590" y="2803492"/>
            <a:ext cx="52364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HFMA’s award-winning podcast featuring in-depth news and stories across the healthcare landscape with a clear focus on the role of finance.</a:t>
            </a:r>
          </a:p>
        </p:txBody>
      </p:sp>
      <p:pic>
        <p:nvPicPr>
          <p:cNvPr id="9" name="Picture 8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DAC14042-9094-8C0C-5AEE-07668D7B7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425" y="4858246"/>
            <a:ext cx="772758" cy="77275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30CC864-A258-FB33-CB38-593D71833003}"/>
              </a:ext>
            </a:extLst>
          </p:cNvPr>
          <p:cNvGrpSpPr/>
          <p:nvPr/>
        </p:nvGrpSpPr>
        <p:grpSpPr>
          <a:xfrm>
            <a:off x="6270910" y="1825922"/>
            <a:ext cx="6271448" cy="3971917"/>
            <a:chOff x="5826001" y="1717202"/>
            <a:chExt cx="6716357" cy="4253693"/>
          </a:xfrm>
        </p:grpSpPr>
        <p:pic>
          <p:nvPicPr>
            <p:cNvPr id="3" name="Picture 2" descr="A computer monitor with a screen showing a website&#10;&#10;AI-generated content may be incorrect.">
              <a:extLst>
                <a:ext uri="{FF2B5EF4-FFF2-40B4-BE49-F238E27FC236}">
                  <a16:creationId xmlns:a16="http://schemas.microsoft.com/office/drawing/2014/main" id="{48540BFE-C52C-B82A-55CA-DAB7E0999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26001" y="1717202"/>
              <a:ext cx="6716357" cy="425369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A90F2B6-AF4E-F676-7F55-CB6681AC4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144" b="16731"/>
            <a:stretch>
              <a:fillRect/>
            </a:stretch>
          </p:blipFill>
          <p:spPr>
            <a:xfrm>
              <a:off x="5976107" y="4294145"/>
              <a:ext cx="2257264" cy="1643967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82C622D-6BC0-94EB-7A15-3D0633D4A156}"/>
              </a:ext>
            </a:extLst>
          </p:cNvPr>
          <p:cNvSpPr txBox="1"/>
          <p:nvPr/>
        </p:nvSpPr>
        <p:spPr>
          <a:xfrm>
            <a:off x="1583957" y="4907711"/>
            <a:ext cx="23370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>
                <a:solidFill>
                  <a:schemeClr val="bg1"/>
                </a:solidFill>
                <a:latin typeface="Aptos" panose="020B0004020202020204" pitchFamily="34" charset="0"/>
              </a:rPr>
              <a:t>Listen in</a:t>
            </a:r>
            <a:endParaRPr lang="en-US" sz="1800" b="1" i="1">
              <a:solidFill>
                <a:schemeClr val="bg1"/>
              </a:solidFill>
              <a:latin typeface="Aptos" panose="020B0004020202020204" pitchFamily="34" charset="0"/>
            </a:endParaRPr>
          </a:p>
          <a:p>
            <a:pPr algn="l"/>
            <a:r>
              <a:rPr lang="en-US" sz="1800" b="1" u="sng">
                <a:solidFill>
                  <a:schemeClr val="tx2"/>
                </a:solidFill>
                <a:latin typeface="Aptos" panose="020B0004020202020204" pitchFamily="34" charset="0"/>
              </a:rPr>
              <a:t>hfma.org/podcast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7F02C7-8425-2A51-FB31-067D1C1ADAF9}"/>
              </a:ext>
            </a:extLst>
          </p:cNvPr>
          <p:cNvGrpSpPr/>
          <p:nvPr/>
        </p:nvGrpSpPr>
        <p:grpSpPr>
          <a:xfrm>
            <a:off x="0" y="6142382"/>
            <a:ext cx="12192000" cy="715617"/>
            <a:chOff x="0" y="6142382"/>
            <a:chExt cx="12192000" cy="715617"/>
          </a:xfrm>
        </p:grpSpPr>
        <p:pic>
          <p:nvPicPr>
            <p:cNvPr id="2" name="Picture 1" descr="A collage of people in a circle&#10;&#10;AI-generated content may be incorrect.">
              <a:extLst>
                <a:ext uri="{FF2B5EF4-FFF2-40B4-BE49-F238E27FC236}">
                  <a16:creationId xmlns:a16="http://schemas.microsoft.com/office/drawing/2014/main" id="{902635E5-235C-B1B4-487B-D273E1A99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89565"/>
            <a:stretch>
              <a:fillRect/>
            </a:stretch>
          </p:blipFill>
          <p:spPr>
            <a:xfrm>
              <a:off x="0" y="6142382"/>
              <a:ext cx="12192000" cy="715617"/>
            </a:xfrm>
            <a:prstGeom prst="rect">
              <a:avLst/>
            </a:prstGeom>
          </p:spPr>
        </p:pic>
        <p:sp>
          <p:nvSpPr>
            <p:cNvPr id="10" name="Footer Placeholder 11">
              <a:extLst>
                <a:ext uri="{FF2B5EF4-FFF2-40B4-BE49-F238E27FC236}">
                  <a16:creationId xmlns:a16="http://schemas.microsoft.com/office/drawing/2014/main" id="{3D337AAE-A956-A7BA-B636-AC38F8A64C9B}"/>
                </a:ext>
              </a:extLst>
            </p:cNvPr>
            <p:cNvSpPr txBox="1">
              <a:spLocks/>
            </p:cNvSpPr>
            <p:nvPr/>
          </p:nvSpPr>
          <p:spPr>
            <a:xfrm>
              <a:off x="1251441" y="6356350"/>
              <a:ext cx="4114800" cy="365125"/>
            </a:xfrm>
            <a:prstGeom prst="rect">
              <a:avLst/>
            </a:prstGeom>
          </p:spPr>
          <p:txBody>
            <a:bodyPr vert="horz" lIns="91440" tIns="45720" rIns="91440" bIns="45720" rtlCol="0" anchor="ctr"/>
            <a:lstStyle>
              <a:defPPr>
                <a:defRPr lang="en-US"/>
              </a:defPPr>
              <a:lvl1pPr marL="0" algn="ctr" defTabSz="914400" rtl="0" eaLnBrk="1" latinLnBrk="0" hangingPunct="1">
                <a:defRPr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>
                  <a:solidFill>
                    <a:schemeClr val="bg1"/>
                  </a:solidFill>
                </a:rPr>
                <a:t>Healthcare Financial Management Association</a:t>
              </a:r>
            </a:p>
          </p:txBody>
        </p:sp>
        <p:sp>
          <p:nvSpPr>
            <p:cNvPr id="12" name="Slide Number">
              <a:extLst>
                <a:ext uri="{FF2B5EF4-FFF2-40B4-BE49-F238E27FC236}">
                  <a16:creationId xmlns:a16="http://schemas.microsoft.com/office/drawing/2014/main" id="{D6718E72-14DA-F2E6-BD01-52429286A8CA}"/>
                </a:ext>
              </a:extLst>
            </p:cNvPr>
            <p:cNvSpPr txBox="1">
              <a:spLocks/>
            </p:cNvSpPr>
            <p:nvPr/>
          </p:nvSpPr>
          <p:spPr>
            <a:xfrm>
              <a:off x="4454454" y="6422016"/>
              <a:ext cx="1803926" cy="230379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marL="0" algn="l" defTabSz="914400" rtl="0" eaLnBrk="1" latinLnBrk="0" hangingPunct="1">
                <a:defRPr sz="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000" b="0" i="0" u="none" strike="noStrike" kern="120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© </a:t>
              </a:r>
              <a:r>
                <a:rPr lang="en-US" sz="1000">
                  <a:solidFill>
                    <a:schemeClr val="bg1"/>
                  </a:solidFill>
                </a:rPr>
                <a:t>2026</a:t>
              </a:r>
              <a:r>
                <a:rPr lang="en-US" sz="1000" b="0" i="0" u="none" strike="noStrike" kern="1200">
                  <a:solidFill>
                    <a:schemeClr val="bg1"/>
                  </a:solidFill>
                  <a:effectLst/>
                  <a:latin typeface="+mn-lt"/>
                  <a:ea typeface="+mn-ea"/>
                  <a:cs typeface="+mn-cs"/>
                </a:rPr>
                <a:t> </a:t>
              </a:r>
              <a:endParaRPr lang="en-US" sz="10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964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C3376-0C7A-85AE-D6C1-7566299B9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EDEF75-F35B-5CFA-8A83-40EC3DEAC29F}"/>
              </a:ext>
            </a:extLst>
          </p:cNvPr>
          <p:cNvSpPr txBox="1">
            <a:spLocks/>
          </p:cNvSpPr>
          <p:nvPr/>
        </p:nvSpPr>
        <p:spPr>
          <a:xfrm>
            <a:off x="435776" y="811995"/>
            <a:ext cx="5986010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i="1" spc="-150">
                <a:latin typeface="Aptos ExtraBold" panose="020B0004020202020204" pitchFamily="34" charset="0"/>
              </a:rPr>
              <a:t>THE C-SUITE </a:t>
            </a:r>
            <a:br>
              <a:rPr lang="en-US" sz="6000" b="1" i="1" spc="-150">
                <a:latin typeface="Aptos ExtraBold" panose="020B0004020202020204" pitchFamily="34" charset="0"/>
              </a:rPr>
            </a:br>
            <a:r>
              <a:rPr lang="en-US" sz="6000" b="1" i="1" spc="-150">
                <a:latin typeface="Aptos ExtraBold" panose="020B0004020202020204" pitchFamily="34" charset="0"/>
              </a:rPr>
              <a:t>OF THE FUTURE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6B23536-211D-5C26-87A2-26C063B5801F}"/>
              </a:ext>
            </a:extLst>
          </p:cNvPr>
          <p:cNvSpPr txBox="1">
            <a:spLocks/>
          </p:cNvSpPr>
          <p:nvPr/>
        </p:nvSpPr>
        <p:spPr>
          <a:xfrm>
            <a:off x="435776" y="2584322"/>
            <a:ext cx="6124513" cy="712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chemeClr val="accent4"/>
                </a:solidFill>
              </a:rPr>
              <a:t>Insights for leading through transformation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ACB44E-74BA-2675-F121-E1440CA4ABDC}"/>
              </a:ext>
            </a:extLst>
          </p:cNvPr>
          <p:cNvSpPr txBox="1"/>
          <p:nvPr/>
        </p:nvSpPr>
        <p:spPr>
          <a:xfrm>
            <a:off x="435776" y="3547881"/>
            <a:ext cx="53098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Aptos" panose="020B0004020202020204" pitchFamily="34" charset="0"/>
              </a:rPr>
              <a:t>Exploring how unsustainable costs, rapid technological change, and AI are reshaping healthcare leadership.</a:t>
            </a:r>
          </a:p>
        </p:txBody>
      </p:sp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41448E7C-CE5A-908F-9F0E-F9EC9B803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01" y="4935159"/>
            <a:ext cx="769779" cy="769779"/>
          </a:xfrm>
          <a:prstGeom prst="rect">
            <a:avLst/>
          </a:prstGeom>
        </p:spPr>
      </p:pic>
      <p:pic>
        <p:nvPicPr>
          <p:cNvPr id="7" name="Picture 6" descr="A magazine cover with a person&#10;&#10;AI-generated content may be incorrect.">
            <a:extLst>
              <a:ext uri="{FF2B5EF4-FFF2-40B4-BE49-F238E27FC236}">
                <a16:creationId xmlns:a16="http://schemas.microsoft.com/office/drawing/2014/main" id="{A166D3D9-6038-C7CD-F781-3D0E15469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568" y="-1"/>
            <a:ext cx="5117433" cy="68488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BC5D091-D795-236B-6A4B-060B1F29577E}"/>
              </a:ext>
            </a:extLst>
          </p:cNvPr>
          <p:cNvSpPr txBox="1"/>
          <p:nvPr/>
        </p:nvSpPr>
        <p:spPr>
          <a:xfrm>
            <a:off x="1414275" y="4999344"/>
            <a:ext cx="44487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>
                <a:latin typeface="Aptos" panose="020B0004020202020204" pitchFamily="34" charset="0"/>
              </a:rPr>
              <a:t>Access the C-Suite of the Future report</a:t>
            </a:r>
          </a:p>
          <a:p>
            <a:pPr algn="l"/>
            <a:r>
              <a:rPr lang="en-US" sz="1800" b="1" u="sng" err="1">
                <a:solidFill>
                  <a:schemeClr val="accent4"/>
                </a:solidFill>
                <a:latin typeface="Aptos" panose="020B0004020202020204" pitchFamily="34" charset="0"/>
              </a:rPr>
              <a:t>hfma.org</a:t>
            </a:r>
            <a:r>
              <a:rPr lang="en-US" sz="1800" b="1" u="sng">
                <a:solidFill>
                  <a:schemeClr val="accent4"/>
                </a:solidFill>
                <a:latin typeface="Aptos" panose="020B0004020202020204" pitchFamily="34" charset="0"/>
              </a:rPr>
              <a:t>/</a:t>
            </a:r>
            <a:r>
              <a:rPr lang="en-US" sz="1800" b="1" u="sng" err="1">
                <a:solidFill>
                  <a:schemeClr val="accent4"/>
                </a:solidFill>
                <a:latin typeface="Aptos" panose="020B0004020202020204" pitchFamily="34" charset="0"/>
              </a:rPr>
              <a:t>CSuiteFuture</a:t>
            </a:r>
            <a:endParaRPr lang="en-US" sz="1800" b="1" u="sng">
              <a:solidFill>
                <a:schemeClr val="accent4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4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86438-0526-5B0C-06C6-793CEA697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7EF006-CB1D-EE91-290B-CF67F380988D}"/>
              </a:ext>
            </a:extLst>
          </p:cNvPr>
          <p:cNvSpPr txBox="1">
            <a:spLocks/>
          </p:cNvSpPr>
          <p:nvPr/>
        </p:nvSpPr>
        <p:spPr>
          <a:xfrm>
            <a:off x="537193" y="695055"/>
            <a:ext cx="6355287" cy="17506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i="1" spc="-150">
                <a:latin typeface="Aptos ExtraBold" panose="020B0004020202020204" pitchFamily="34" charset="0"/>
              </a:rPr>
              <a:t>REVENUE CYCLE </a:t>
            </a:r>
            <a:br>
              <a:rPr lang="en-US" sz="6000" b="1" i="1" spc="-150">
                <a:latin typeface="Aptos ExtraBold" panose="020B0004020202020204" pitchFamily="34" charset="0"/>
              </a:rPr>
            </a:br>
            <a:r>
              <a:rPr lang="en-US" sz="6000" b="1" i="1" spc="-150">
                <a:latin typeface="Aptos ExtraBold" panose="020B0004020202020204" pitchFamily="34" charset="0"/>
              </a:rPr>
              <a:t>OF THE FUTURE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3FD4CD5-E3EB-FF61-3A2D-9DEC8E9599EE}"/>
              </a:ext>
            </a:extLst>
          </p:cNvPr>
          <p:cNvSpPr txBox="1">
            <a:spLocks/>
          </p:cNvSpPr>
          <p:nvPr/>
        </p:nvSpPr>
        <p:spPr>
          <a:xfrm>
            <a:off x="561976" y="2541156"/>
            <a:ext cx="5634318" cy="7124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chemeClr val="tx2"/>
                </a:solidFill>
                <a:latin typeface="Aptos" panose="020B0004020202020204" pitchFamily="34" charset="0"/>
              </a:rPr>
              <a:t>Navigating acceleration of rev cycle change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0A9238-28F7-884B-E3C5-3851DCBA5D45}"/>
              </a:ext>
            </a:extLst>
          </p:cNvPr>
          <p:cNvSpPr txBox="1"/>
          <p:nvPr/>
        </p:nvSpPr>
        <p:spPr>
          <a:xfrm>
            <a:off x="561977" y="3442239"/>
            <a:ext cx="53098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Aptos" panose="020B0004020202020204" pitchFamily="34" charset="0"/>
              </a:rPr>
              <a:t>From workflow redesigns to workforce concerns, healthcare leaders grapple with challenges and opportunities that AI and technology bring.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0BCAC1-916F-9D51-5D47-2B20F824CB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438" y="0"/>
            <a:ext cx="5140562" cy="687978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D227DEA-6F07-DDB4-3108-B85452D8DCF5}"/>
              </a:ext>
            </a:extLst>
          </p:cNvPr>
          <p:cNvGrpSpPr/>
          <p:nvPr/>
        </p:nvGrpSpPr>
        <p:grpSpPr>
          <a:xfrm>
            <a:off x="596607" y="5111635"/>
            <a:ext cx="5858225" cy="769779"/>
            <a:chOff x="596607" y="5412424"/>
            <a:chExt cx="5858225" cy="7697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BF0027C-F030-4866-1CD8-4CC640D41F58}"/>
                </a:ext>
              </a:extLst>
            </p:cNvPr>
            <p:cNvSpPr txBox="1"/>
            <p:nvPr/>
          </p:nvSpPr>
          <p:spPr>
            <a:xfrm>
              <a:off x="1492222" y="5489536"/>
              <a:ext cx="4962610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600" b="1">
                  <a:solidFill>
                    <a:schemeClr val="tx2"/>
                  </a:solidFill>
                  <a:latin typeface="Aptos" panose="020B0004020202020204" pitchFamily="34" charset="0"/>
                </a:rPr>
                <a:t>Access the Revenue Cycle of the Future report</a:t>
              </a:r>
            </a:p>
            <a:p>
              <a:pPr algn="l"/>
              <a:r>
                <a:rPr lang="en-US" sz="1800" b="1" u="sng" err="1">
                  <a:latin typeface="Aptos" panose="020B0004020202020204" pitchFamily="34" charset="0"/>
                </a:rPr>
                <a:t>hfma.org</a:t>
              </a:r>
              <a:r>
                <a:rPr lang="en-US" sz="1800" b="1" u="sng">
                  <a:latin typeface="Aptos" panose="020B0004020202020204" pitchFamily="34" charset="0"/>
                </a:rPr>
                <a:t>/</a:t>
              </a:r>
              <a:r>
                <a:rPr lang="en-US" sz="1800" b="1" u="sng" err="1">
                  <a:latin typeface="Aptos" panose="020B0004020202020204" pitchFamily="34" charset="0"/>
                </a:rPr>
                <a:t>RevCycleFuture</a:t>
              </a:r>
              <a:endParaRPr lang="en-US" sz="1800" b="1" u="sng">
                <a:latin typeface="Aptos" panose="020B0004020202020204" pitchFamily="34" charset="0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5857B8D-EB36-E9B5-0522-209A2530B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607" y="5412424"/>
              <a:ext cx="769779" cy="7697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759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57CC1-632C-CBE5-3E87-E63ABEDE9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CB195B5-EC75-FC56-C8AE-8D23C2A51544}"/>
              </a:ext>
            </a:extLst>
          </p:cNvPr>
          <p:cNvSpPr/>
          <p:nvPr/>
        </p:nvSpPr>
        <p:spPr>
          <a:xfrm>
            <a:off x="570920" y="483980"/>
            <a:ext cx="966448" cy="3689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72BB8B5-F797-8929-7AC4-50C27EBFF6FA}"/>
              </a:ext>
            </a:extLst>
          </p:cNvPr>
          <p:cNvSpPr txBox="1">
            <a:spLocks/>
          </p:cNvSpPr>
          <p:nvPr/>
        </p:nvSpPr>
        <p:spPr>
          <a:xfrm>
            <a:off x="503638" y="852919"/>
            <a:ext cx="5926924" cy="82923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i="1" spc="-150">
                <a:latin typeface="Aptos ExtraBold"/>
              </a:rPr>
              <a:t>HOSPITAL OF THE FUTURE </a:t>
            </a:r>
            <a:endParaRPr lang="en-US" sz="4000" b="1" i="1" spc="-150">
              <a:latin typeface="Aptos ExtraBold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20A7AA6-6025-D582-62AC-DAFF8D1ABB9E}"/>
              </a:ext>
            </a:extLst>
          </p:cNvPr>
          <p:cNvSpPr txBox="1">
            <a:spLocks/>
          </p:cNvSpPr>
          <p:nvPr/>
        </p:nvSpPr>
        <p:spPr>
          <a:xfrm>
            <a:off x="518165" y="2496326"/>
            <a:ext cx="6322250" cy="71242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>
                <a:solidFill>
                  <a:schemeClr val="accent2"/>
                </a:solidFill>
              </a:rPr>
              <a:t>Healthcare leaders face uncertainty, urgency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5A7E8F-14F9-A755-A957-2BF00E364013}"/>
              </a:ext>
            </a:extLst>
          </p:cNvPr>
          <p:cNvSpPr txBox="1"/>
          <p:nvPr/>
        </p:nvSpPr>
        <p:spPr>
          <a:xfrm>
            <a:off x="518165" y="3452032"/>
            <a:ext cx="557783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Aptos"/>
              </a:rPr>
              <a:t>As high-tech care meets old-school constraints, the hospital of the future is not necessarily a building, but new models of care delivery. 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379C0F-A1AD-4D1F-7F9D-5760C5098A2D}"/>
              </a:ext>
            </a:extLst>
          </p:cNvPr>
          <p:cNvSpPr txBox="1"/>
          <p:nvPr/>
        </p:nvSpPr>
        <p:spPr>
          <a:xfrm>
            <a:off x="1439711" y="5131456"/>
            <a:ext cx="4962610" cy="61555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1600" b="1">
                <a:solidFill>
                  <a:schemeClr val="accent2"/>
                </a:solidFill>
                <a:latin typeface="Aptos"/>
              </a:rPr>
              <a:t>Access the </a:t>
            </a:r>
            <a:r>
              <a:rPr lang="en-US" sz="1600" b="1" i="1">
                <a:solidFill>
                  <a:schemeClr val="accent2"/>
                </a:solidFill>
                <a:latin typeface="Aptos"/>
              </a:rPr>
              <a:t>Hospital of the Future </a:t>
            </a:r>
            <a:r>
              <a:rPr lang="en-US" sz="1600" b="1">
                <a:solidFill>
                  <a:schemeClr val="accent2"/>
                </a:solidFill>
                <a:latin typeface="Aptos"/>
              </a:rPr>
              <a:t>report</a:t>
            </a:r>
          </a:p>
          <a:p>
            <a:pPr algn="l"/>
            <a:r>
              <a:rPr lang="en-US" sz="1800" b="1" u="sng" err="1">
                <a:latin typeface="Aptos"/>
              </a:rPr>
              <a:t>hfma.org</a:t>
            </a:r>
            <a:r>
              <a:rPr lang="en-US" sz="1800" b="1" u="sng">
                <a:latin typeface="Aptos"/>
              </a:rPr>
              <a:t>/</a:t>
            </a:r>
            <a:r>
              <a:rPr lang="en-US" b="1" u="sng" err="1">
                <a:latin typeface="Aptos"/>
              </a:rPr>
              <a:t>HospitalFuture</a:t>
            </a:r>
            <a:endParaRPr lang="en-US" sz="1800" b="1" u="sng">
              <a:latin typeface="Aptos" panose="020B0004020202020204" pitchFamily="34" charset="0"/>
            </a:endParaRPr>
          </a:p>
        </p:txBody>
      </p:sp>
      <p:pic>
        <p:nvPicPr>
          <p:cNvPr id="2" name="Picture 1" descr="QR-hospital of the future-15a240.png">
            <a:extLst>
              <a:ext uri="{FF2B5EF4-FFF2-40B4-BE49-F238E27FC236}">
                <a16:creationId xmlns:a16="http://schemas.microsoft.com/office/drawing/2014/main" id="{80104572-B82D-035B-EBC9-9ED734169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781" y="5131456"/>
            <a:ext cx="722363" cy="705163"/>
          </a:xfrm>
          <a:prstGeom prst="rect">
            <a:avLst/>
          </a:prstGeom>
        </p:spPr>
      </p:pic>
      <p:pic>
        <p:nvPicPr>
          <p:cNvPr id="3" name="Picture 2" descr="A magazine cover with a person in a suit&#10;&#10;AI-generated content may be incorrect.">
            <a:extLst>
              <a:ext uri="{FF2B5EF4-FFF2-40B4-BE49-F238E27FC236}">
                <a16:creationId xmlns:a16="http://schemas.microsoft.com/office/drawing/2014/main" id="{6A0FB61D-E72F-2448-8462-29C0D11A1B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8641" y="0"/>
            <a:ext cx="548335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ADC88B7-EBE8-4878-7896-C36CF5CDDC47}"/>
              </a:ext>
            </a:extLst>
          </p:cNvPr>
          <p:cNvSpPr txBox="1"/>
          <p:nvPr/>
        </p:nvSpPr>
        <p:spPr>
          <a:xfrm>
            <a:off x="606781" y="483980"/>
            <a:ext cx="12086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>
                <a:solidFill>
                  <a:schemeClr val="bg2">
                    <a:lumMod val="10000"/>
                  </a:schemeClr>
                </a:solidFill>
                <a:highlight>
                  <a:srgbClr val="F7EC13"/>
                </a:highlight>
                <a:latin typeface="Aptos ExtraBold"/>
              </a:rPr>
              <a:t>PART 1</a:t>
            </a:r>
            <a:endParaRPr lang="en-US">
              <a:highlight>
                <a:srgbClr val="F7EC13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2918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90D63-DB6B-0552-5E70-49309D395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556B93B7-69FF-1DB1-40E5-440104B85BC2}"/>
              </a:ext>
            </a:extLst>
          </p:cNvPr>
          <p:cNvSpPr txBox="1">
            <a:spLocks/>
          </p:cNvSpPr>
          <p:nvPr/>
        </p:nvSpPr>
        <p:spPr>
          <a:xfrm>
            <a:off x="419642" y="1955538"/>
            <a:ext cx="5604820" cy="14667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Transform performance with trusted healthcare analytics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9B9FF4-27FF-DD21-1D16-C5AFCF72CA88}"/>
              </a:ext>
            </a:extLst>
          </p:cNvPr>
          <p:cNvSpPr txBox="1"/>
          <p:nvPr/>
        </p:nvSpPr>
        <p:spPr>
          <a:xfrm>
            <a:off x="419642" y="3127528"/>
            <a:ext cx="57478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Aptos" panose="020B0004020202020204" pitchFamily="34" charset="0"/>
              </a:rPr>
              <a:t>Research, benchmarks, and analytics tools that help you measure performance, solve business challenges, and improve outcomes.</a:t>
            </a:r>
          </a:p>
        </p:txBody>
      </p:sp>
      <p:pic>
        <p:nvPicPr>
          <p:cNvPr id="3" name="Picture 2" descr="A close-up of a blue background&#10;&#10;AI-generated content may be incorrect.">
            <a:extLst>
              <a:ext uri="{FF2B5EF4-FFF2-40B4-BE49-F238E27FC236}">
                <a16:creationId xmlns:a16="http://schemas.microsoft.com/office/drawing/2014/main" id="{1BA53742-BC34-BF42-E756-B44C434B2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2860" y="2172833"/>
            <a:ext cx="3939150" cy="3282626"/>
          </a:xfrm>
          <a:prstGeom prst="rect">
            <a:avLst/>
          </a:prstGeom>
        </p:spPr>
      </p:pic>
      <p:pic>
        <p:nvPicPr>
          <p:cNvPr id="7" name="Picture 6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9A586A3-9A8C-5F88-EEF6-D0FFA5C89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85" y="4949341"/>
            <a:ext cx="749301" cy="749301"/>
          </a:xfrm>
          <a:prstGeom prst="rect">
            <a:avLst/>
          </a:prstGeom>
        </p:spPr>
      </p:pic>
      <p:pic>
        <p:nvPicPr>
          <p:cNvPr id="8" name="Graphic 7" descr="Research with solid fill">
            <a:extLst>
              <a:ext uri="{FF2B5EF4-FFF2-40B4-BE49-F238E27FC236}">
                <a16:creationId xmlns:a16="http://schemas.microsoft.com/office/drawing/2014/main" id="{95C3C1BA-E995-55A7-2810-A03FBED04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99415" y="269449"/>
            <a:ext cx="2322083" cy="2322083"/>
          </a:xfrm>
          <a:prstGeom prst="rect">
            <a:avLst/>
          </a:prstGeom>
        </p:spPr>
      </p:pic>
      <p:pic>
        <p:nvPicPr>
          <p:cNvPr id="10" name="Graphic 9" descr="Business Growth with solid fill">
            <a:extLst>
              <a:ext uri="{FF2B5EF4-FFF2-40B4-BE49-F238E27FC236}">
                <a16:creationId xmlns:a16="http://schemas.microsoft.com/office/drawing/2014/main" id="{5FFF0E6F-1D92-9948-D042-0F5B1B3516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4987" y="852188"/>
            <a:ext cx="2641290" cy="26412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353446C-B725-8DCD-7897-270FC100D393}"/>
              </a:ext>
            </a:extLst>
          </p:cNvPr>
          <p:cNvSpPr txBox="1"/>
          <p:nvPr/>
        </p:nvSpPr>
        <p:spPr>
          <a:xfrm>
            <a:off x="1387769" y="5000825"/>
            <a:ext cx="27632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1">
                <a:latin typeface="Aptos" panose="020B0004020202020204" pitchFamily="34" charset="0"/>
              </a:rPr>
              <a:t>Dive into data</a:t>
            </a:r>
          </a:p>
          <a:p>
            <a:pPr algn="l"/>
            <a:r>
              <a:rPr lang="en-US" sz="1800" b="1" u="sng">
                <a:solidFill>
                  <a:schemeClr val="bg1"/>
                </a:solidFill>
                <a:latin typeface="Aptos" panose="020B0004020202020204" pitchFamily="34" charset="0"/>
              </a:rPr>
              <a:t>hfma.org/data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62AA050-D226-B25A-60C0-F01909BF14D8}"/>
              </a:ext>
            </a:extLst>
          </p:cNvPr>
          <p:cNvSpPr txBox="1">
            <a:spLocks/>
          </p:cNvSpPr>
          <p:nvPr/>
        </p:nvSpPr>
        <p:spPr>
          <a:xfrm>
            <a:off x="419642" y="852188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b="1" i="1">
                <a:solidFill>
                  <a:schemeClr val="bg1"/>
                </a:solidFill>
                <a:latin typeface="Aptos ExtraBold" panose="020B0004020202020204" pitchFamily="34" charset="0"/>
              </a:rPr>
              <a:t>Data + Insights</a:t>
            </a:r>
          </a:p>
        </p:txBody>
      </p:sp>
    </p:spTree>
    <p:extLst>
      <p:ext uri="{BB962C8B-B14F-4D97-AF65-F5344CB8AC3E}">
        <p14:creationId xmlns:p14="http://schemas.microsoft.com/office/powerpoint/2010/main" val="419959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A399CE16-5AD9-85E4-ED54-AFB613CA9CDB}"/>
              </a:ext>
            </a:extLst>
          </p:cNvPr>
          <p:cNvSpPr txBox="1">
            <a:spLocks/>
          </p:cNvSpPr>
          <p:nvPr/>
        </p:nvSpPr>
        <p:spPr>
          <a:xfrm>
            <a:off x="381000" y="1033642"/>
            <a:ext cx="11430000" cy="12245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400"/>
              </a:lnSpc>
            </a:pPr>
            <a:r>
              <a:rPr lang="en-US" sz="4800" b="1" i="1" spc="-100">
                <a:solidFill>
                  <a:schemeClr val="bg1"/>
                </a:solidFill>
                <a:latin typeface="+mn-lt"/>
              </a:rPr>
              <a:t>#YOUBELONGHERE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322A25-051B-3752-0221-F392767376F2}"/>
              </a:ext>
            </a:extLst>
          </p:cNvPr>
          <p:cNvSpPr txBox="1"/>
          <p:nvPr/>
        </p:nvSpPr>
        <p:spPr>
          <a:xfrm>
            <a:off x="4975410" y="5006358"/>
            <a:ext cx="45316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Learn more about HFMA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sng" strike="noStrike" cap="none" normalizeH="0" baseline="0" err="1">
                <a:ln>
                  <a:noFill/>
                </a:ln>
                <a:effectLst/>
                <a:latin typeface="Aptos" panose="020B0004020202020204" pitchFamily="34" charset="0"/>
              </a:rPr>
              <a:t>hfma.</a:t>
            </a:r>
            <a:r>
              <a:rPr lang="en-US" altLang="en-US" sz="2400" b="1" u="sng" err="1">
                <a:latin typeface="Aptos" panose="020B0004020202020204" pitchFamily="34" charset="0"/>
              </a:rPr>
              <a:t>org</a:t>
            </a:r>
            <a:r>
              <a:rPr kumimoji="0" lang="en-US" altLang="en-US" sz="2400" b="1" i="0" u="sng" strike="noStrike" cap="none" normalizeH="0" baseline="0">
                <a:ln>
                  <a:noFill/>
                </a:ln>
                <a:effectLst/>
                <a:latin typeface="Aptos" panose="020B0004020202020204" pitchFamily="34" charset="0"/>
              </a:rPr>
              <a:t>/about</a:t>
            </a:r>
          </a:p>
        </p:txBody>
      </p:sp>
      <p:pic>
        <p:nvPicPr>
          <p:cNvPr id="8" name="Picture 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1195B467-468D-FCEE-CECB-6A7963E21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422" y="5006358"/>
            <a:ext cx="891590" cy="8915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8DCA41A-FEA0-1DCF-DBA1-3B0198A7337A}"/>
              </a:ext>
            </a:extLst>
          </p:cNvPr>
          <p:cNvSpPr txBox="1"/>
          <p:nvPr/>
        </p:nvSpPr>
        <p:spPr>
          <a:xfrm>
            <a:off x="6617094" y="3270095"/>
            <a:ext cx="4725814" cy="7243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2460"/>
              </a:lnSpc>
            </a:pPr>
            <a:r>
              <a:rPr lang="en-US" sz="2000">
                <a:solidFill>
                  <a:schemeClr val="bg1"/>
                </a:solidFill>
                <a:latin typeface="Aptos" panose="020B0004020202020204" pitchFamily="34" charset="0"/>
              </a:rPr>
              <a:t>Leading the financial management of health care.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2DAF46-9748-76B2-8BAD-FCB1C90FDDB4}"/>
              </a:ext>
            </a:extLst>
          </p:cNvPr>
          <p:cNvSpPr txBox="1"/>
          <p:nvPr/>
        </p:nvSpPr>
        <p:spPr>
          <a:xfrm>
            <a:off x="6564086" y="2439098"/>
            <a:ext cx="2707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>
                <a:solidFill>
                  <a:srgbClr val="002E6D"/>
                </a:solidFill>
                <a:latin typeface="Aptos ExtraBold" panose="020B0004020202020204" pitchFamily="34" charset="0"/>
              </a:rPr>
              <a:t>Mission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DED6F9-597E-B13E-C37E-5C3B0338BBA4}"/>
              </a:ext>
            </a:extLst>
          </p:cNvPr>
          <p:cNvSpPr txBox="1"/>
          <p:nvPr/>
        </p:nvSpPr>
        <p:spPr>
          <a:xfrm>
            <a:off x="966512" y="3270095"/>
            <a:ext cx="4661396" cy="10450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2460"/>
              </a:lnSpc>
            </a:pPr>
            <a:r>
              <a:rPr lang="en-US" sz="2000">
                <a:solidFill>
                  <a:schemeClr val="bg1"/>
                </a:solidFill>
                <a:latin typeface="Aptos" panose="020B0004020202020204" pitchFamily="34" charset="0"/>
              </a:rPr>
              <a:t>HFMA will bring value to the industry as the leading organization for healthcare finance.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35B86F-87C5-349C-F358-4F3C43A89228}"/>
              </a:ext>
            </a:extLst>
          </p:cNvPr>
          <p:cNvSpPr txBox="1"/>
          <p:nvPr/>
        </p:nvSpPr>
        <p:spPr>
          <a:xfrm>
            <a:off x="849086" y="2439098"/>
            <a:ext cx="27072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>
                <a:solidFill>
                  <a:srgbClr val="002E6D"/>
                </a:solidFill>
                <a:latin typeface="Aptos ExtraBold" panose="020B0004020202020204" pitchFamily="34" charset="0"/>
              </a:rPr>
              <a:t>Vision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82B8882-81BB-9C85-9A8D-11A540059FE8}"/>
              </a:ext>
            </a:extLst>
          </p:cNvPr>
          <p:cNvCxnSpPr>
            <a:cxnSpLocks/>
          </p:cNvCxnSpPr>
          <p:nvPr/>
        </p:nvCxnSpPr>
        <p:spPr>
          <a:xfrm>
            <a:off x="6096000" y="2129245"/>
            <a:ext cx="0" cy="2550331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875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27400-AC95-117E-9162-9BA6E4CB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monitor with a website on it&#10;&#10;AI-generated content may be incorrect.">
            <a:extLst>
              <a:ext uri="{FF2B5EF4-FFF2-40B4-BE49-F238E27FC236}">
                <a16:creationId xmlns:a16="http://schemas.microsoft.com/office/drawing/2014/main" id="{009D3C67-3C85-3D7A-5E0E-7888327895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170" r="1574" b="5580"/>
          <a:stretch>
            <a:fillRect/>
          </a:stretch>
        </p:blipFill>
        <p:spPr>
          <a:xfrm>
            <a:off x="0" y="689933"/>
            <a:ext cx="6832448" cy="502825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25F8794-F335-4825-F793-D3D3F49ACC21}"/>
              </a:ext>
            </a:extLst>
          </p:cNvPr>
          <p:cNvGrpSpPr/>
          <p:nvPr/>
        </p:nvGrpSpPr>
        <p:grpSpPr>
          <a:xfrm>
            <a:off x="6331854" y="713953"/>
            <a:ext cx="5591440" cy="5454114"/>
            <a:chOff x="6331854" y="713953"/>
            <a:chExt cx="5591440" cy="5454114"/>
          </a:xfrm>
        </p:grpSpPr>
        <p:sp>
          <p:nvSpPr>
            <p:cNvPr id="5" name="Subtitle 2">
              <a:extLst>
                <a:ext uri="{FF2B5EF4-FFF2-40B4-BE49-F238E27FC236}">
                  <a16:creationId xmlns:a16="http://schemas.microsoft.com/office/drawing/2014/main" id="{A0EA9793-DCAC-0CA4-D5F0-3478EF7A760C}"/>
                </a:ext>
              </a:extLst>
            </p:cNvPr>
            <p:cNvSpPr txBox="1">
              <a:spLocks/>
            </p:cNvSpPr>
            <p:nvPr/>
          </p:nvSpPr>
          <p:spPr>
            <a:xfrm>
              <a:off x="6331855" y="1660993"/>
              <a:ext cx="5326745" cy="109290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1">
                  <a:solidFill>
                    <a:schemeClr val="bg1"/>
                  </a:solidFill>
                </a:rPr>
                <a:t>A complete strategy to measure, improve, and perform in revenue cycle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431C1E-5170-2B3E-E246-CB1530B449CC}"/>
                </a:ext>
              </a:extLst>
            </p:cNvPr>
            <p:cNvSpPr txBox="1"/>
            <p:nvPr/>
          </p:nvSpPr>
          <p:spPr>
            <a:xfrm>
              <a:off x="6331854" y="2887750"/>
              <a:ext cx="5182367" cy="2358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latin typeface="Aptos" panose="020B0004020202020204" pitchFamily="34" charset="0"/>
                </a:rPr>
                <a:t>Gives hospitals and healthcare providers a comprehensive revenue cycle strategy to </a:t>
              </a:r>
              <a:r>
                <a:rPr lang="en-US" sz="2400" b="1">
                  <a:latin typeface="Aptos" panose="020B0004020202020204" pitchFamily="34" charset="0"/>
                </a:rPr>
                <a:t>M</a:t>
              </a:r>
              <a:r>
                <a:rPr lang="en-US" sz="2400">
                  <a:latin typeface="Aptos" panose="020B0004020202020204" pitchFamily="34" charset="0"/>
                </a:rPr>
                <a:t>easure performance, </a:t>
              </a:r>
              <a:r>
                <a:rPr lang="en-US" sz="2400" b="1">
                  <a:latin typeface="Aptos" panose="020B0004020202020204" pitchFamily="34" charset="0"/>
                </a:rPr>
                <a:t>A</a:t>
              </a:r>
              <a:r>
                <a:rPr lang="en-US" sz="2400">
                  <a:latin typeface="Aptos" panose="020B0004020202020204" pitchFamily="34" charset="0"/>
                </a:rPr>
                <a:t>pply evidence-based improvements, and </a:t>
              </a:r>
              <a:r>
                <a:rPr lang="en-US" sz="2400" b="1">
                  <a:latin typeface="Aptos" panose="020B0004020202020204" pitchFamily="34" charset="0"/>
                </a:rPr>
                <a:t>P</a:t>
              </a:r>
              <a:r>
                <a:rPr lang="en-US" sz="2400">
                  <a:latin typeface="Aptos" panose="020B0004020202020204" pitchFamily="34" charset="0"/>
                </a:rPr>
                <a:t>erform at the highest standards.</a:t>
              </a:r>
            </a:p>
          </p:txBody>
        </p:sp>
        <p:pic>
          <p:nvPicPr>
            <p:cNvPr id="11" name="Picture 10" descr="A qr code with black squares&#10;&#10;AI-generated content may be incorrect.">
              <a:extLst>
                <a:ext uri="{FF2B5EF4-FFF2-40B4-BE49-F238E27FC236}">
                  <a16:creationId xmlns:a16="http://schemas.microsoft.com/office/drawing/2014/main" id="{A134FCA0-FF95-D3D3-5905-AA2B79933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6083" y="5441021"/>
              <a:ext cx="727046" cy="72704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231643-D6FA-8AF6-04B2-B14258C8737D}"/>
                </a:ext>
              </a:extLst>
            </p:cNvPr>
            <p:cNvSpPr txBox="1"/>
            <p:nvPr/>
          </p:nvSpPr>
          <p:spPr>
            <a:xfrm>
              <a:off x="7243488" y="5481378"/>
              <a:ext cx="404474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>
                  <a:solidFill>
                    <a:schemeClr val="bg1"/>
                  </a:solidFill>
                  <a:latin typeface="Aptos" panose="020B0004020202020204" pitchFamily="34" charset="0"/>
                </a:rPr>
                <a:t>Learn more about the MAP Initiative</a:t>
              </a:r>
            </a:p>
            <a:p>
              <a:pPr algn="l"/>
              <a:r>
                <a:rPr lang="en-US" sz="1800" b="1" u="sng" err="1">
                  <a:latin typeface="Aptos" panose="020B0004020202020204" pitchFamily="34" charset="0"/>
                </a:rPr>
                <a:t>hfma.org</a:t>
              </a:r>
              <a:r>
                <a:rPr lang="en-US" sz="1800" b="1" u="sng">
                  <a:latin typeface="Aptos" panose="020B0004020202020204" pitchFamily="34" charset="0"/>
                </a:rPr>
                <a:t>/map</a:t>
              </a:r>
            </a:p>
          </p:txBody>
        </p:sp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89DA2C87-C5D0-6FC8-5EB9-8D979AF1058F}"/>
                </a:ext>
              </a:extLst>
            </p:cNvPr>
            <p:cNvSpPr txBox="1">
              <a:spLocks/>
            </p:cNvSpPr>
            <p:nvPr/>
          </p:nvSpPr>
          <p:spPr>
            <a:xfrm>
              <a:off x="6331854" y="713953"/>
              <a:ext cx="5591440" cy="829235"/>
            </a:xfrm>
            <a:prstGeom prst="rect">
              <a:avLst/>
            </a:prstGeom>
          </p:spPr>
          <p:txBody>
            <a:bodyPr lIns="91440" tIns="45720" rIns="91440" bIns="45720" anchor="t"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600" b="1" i="1">
                  <a:solidFill>
                    <a:srgbClr val="002E6D"/>
                  </a:solidFill>
                  <a:latin typeface="Aptos ExtraBold"/>
                </a:rPr>
                <a:t>MAP </a:t>
              </a:r>
              <a:r>
                <a:rPr lang="en-US" sz="6600" b="1" i="1">
                  <a:latin typeface="Aptos ExtraBold"/>
                </a:rPr>
                <a:t>Initiative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557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BF555-C609-8C09-E7B9-92A510D52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A24BA7E-D0A5-3B4F-FCD1-43D2DEFDD891}"/>
              </a:ext>
            </a:extLst>
          </p:cNvPr>
          <p:cNvSpPr txBox="1">
            <a:spLocks/>
          </p:cNvSpPr>
          <p:nvPr/>
        </p:nvSpPr>
        <p:spPr>
          <a:xfrm>
            <a:off x="432577" y="2000800"/>
            <a:ext cx="4412760" cy="90986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/>
              <a:t>Optimize Every Step of Your Revenue Cycle</a:t>
            </a:r>
            <a:endParaRPr lang="en-US"/>
          </a:p>
          <a:p>
            <a:pPr marL="0" indent="0">
              <a:buNone/>
            </a:pPr>
            <a:endParaRPr lang="en-US" b="1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19FFEE0-6091-18B5-373E-83356607A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5574" y="313337"/>
            <a:ext cx="3229597" cy="82623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94E7A7-2900-FE88-32BA-BDCB458517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3322" b="7370"/>
          <a:stretch>
            <a:fillRect/>
          </a:stretch>
        </p:blipFill>
        <p:spPr>
          <a:xfrm>
            <a:off x="4199021" y="1456663"/>
            <a:ext cx="7992979" cy="540133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8A82C0D-B9DF-F3D9-5793-E4F268CAA465}"/>
              </a:ext>
            </a:extLst>
          </p:cNvPr>
          <p:cNvGrpSpPr/>
          <p:nvPr/>
        </p:nvGrpSpPr>
        <p:grpSpPr>
          <a:xfrm>
            <a:off x="563460" y="4762182"/>
            <a:ext cx="4809125" cy="727046"/>
            <a:chOff x="608252" y="5647349"/>
            <a:chExt cx="4809125" cy="7270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8AE891-6A9D-4800-C5F9-A8FA226199F6}"/>
                </a:ext>
              </a:extLst>
            </p:cNvPr>
            <p:cNvSpPr txBox="1"/>
            <p:nvPr/>
          </p:nvSpPr>
          <p:spPr>
            <a:xfrm>
              <a:off x="1414746" y="5818623"/>
              <a:ext cx="400263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 u="sng" err="1">
                  <a:latin typeface="Aptos" panose="020B0004020202020204" pitchFamily="34" charset="0"/>
                </a:rPr>
                <a:t>hfma.org</a:t>
              </a:r>
              <a:r>
                <a:rPr lang="en-US" sz="1800" b="1" u="sng">
                  <a:latin typeface="Aptos" panose="020B0004020202020204" pitchFamily="34" charset="0"/>
                </a:rPr>
                <a:t>/</a:t>
              </a:r>
              <a:r>
                <a:rPr lang="en-US" sz="1800" b="1" u="sng" err="1">
                  <a:latin typeface="Aptos" panose="020B0004020202020204" pitchFamily="34" charset="0"/>
                </a:rPr>
                <a:t>mapapp</a:t>
              </a:r>
              <a:endParaRPr lang="en-US" sz="1800" b="1" u="sng">
                <a:latin typeface="Aptos" panose="020B0004020202020204" pitchFamily="34" charset="0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42A587B-D2FC-A861-3E34-4FDA3B27A6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252" y="5647349"/>
              <a:ext cx="727046" cy="72704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26C1BC3F-A615-39DD-8C6A-7AD3C8F58854}"/>
              </a:ext>
            </a:extLst>
          </p:cNvPr>
          <p:cNvSpPr txBox="1"/>
          <p:nvPr/>
        </p:nvSpPr>
        <p:spPr>
          <a:xfrm>
            <a:off x="432578" y="2944129"/>
            <a:ext cx="4728070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Aptos"/>
              </a:rPr>
              <a:t>MAP App empowers your team with data, benchmarks, and guidance designed to elevate revenue cycle outcomes.</a:t>
            </a:r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BD4F511-CC23-344A-9282-E73374D77252}"/>
              </a:ext>
            </a:extLst>
          </p:cNvPr>
          <p:cNvSpPr txBox="1">
            <a:spLocks/>
          </p:cNvSpPr>
          <p:nvPr/>
        </p:nvSpPr>
        <p:spPr>
          <a:xfrm>
            <a:off x="432576" y="513333"/>
            <a:ext cx="8231979" cy="909865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i="1">
                <a:latin typeface="Aptos ExtraBold"/>
              </a:rPr>
              <a:t>MAP App, powered by</a:t>
            </a:r>
          </a:p>
        </p:txBody>
      </p:sp>
    </p:spTree>
    <p:extLst>
      <p:ext uri="{BB962C8B-B14F-4D97-AF65-F5344CB8AC3E}">
        <p14:creationId xmlns:p14="http://schemas.microsoft.com/office/powerpoint/2010/main" val="219357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70BCB-D45A-CD41-8E50-5F081A847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E47018-3AFB-BE7A-82F7-03C9AED3A69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000">
                <a:srgbClr val="EC6001"/>
              </a:gs>
              <a:gs pos="100000">
                <a:schemeClr val="accent1">
                  <a:alpha val="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11512E-843C-3435-BC7E-C143356C536E}"/>
              </a:ext>
            </a:extLst>
          </p:cNvPr>
          <p:cNvSpPr txBox="1"/>
          <p:nvPr/>
        </p:nvSpPr>
        <p:spPr>
          <a:xfrm>
            <a:off x="523839" y="2593140"/>
            <a:ext cx="9376299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chemeClr val="bg1"/>
                </a:solidFill>
                <a:latin typeface="Arial"/>
                <a:cs typeface="Arial"/>
              </a:rPr>
              <a:t>Celebrate Revenue Cycle Excellence</a:t>
            </a:r>
            <a:endParaRPr lang="en-US" sz="4000" i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7D79EE-74DA-2071-3A14-E8B710C42D9F}"/>
              </a:ext>
            </a:extLst>
          </p:cNvPr>
          <p:cNvSpPr txBox="1"/>
          <p:nvPr/>
        </p:nvSpPr>
        <p:spPr>
          <a:xfrm>
            <a:off x="523840" y="4765119"/>
            <a:ext cx="7525286" cy="17235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n-US" sz="2800">
                <a:solidFill>
                  <a:schemeClr val="bg1"/>
                </a:solidFill>
                <a:latin typeface="Aptos"/>
              </a:rPr>
              <a:t>Recognizes organizations whose innovative and effective strategies have enabled them to achieve excellence in revenue cycle performance.</a:t>
            </a:r>
            <a:endParaRPr lang="en-US" sz="2800" b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2800" i="1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127651-0D6E-1E60-ADE2-2A00652A6F27}"/>
              </a:ext>
            </a:extLst>
          </p:cNvPr>
          <p:cNvSpPr txBox="1"/>
          <p:nvPr/>
        </p:nvSpPr>
        <p:spPr>
          <a:xfrm>
            <a:off x="523839" y="3556019"/>
            <a:ext cx="7631687" cy="9848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n-US" sz="3200" b="1" i="1">
                <a:solidFill>
                  <a:schemeClr val="bg1"/>
                </a:solidFill>
                <a:latin typeface="Arial"/>
                <a:cs typeface="Arial"/>
              </a:rPr>
              <a:t>Earn a MAP Award for High Performance in Revenue Cycle</a:t>
            </a:r>
            <a:endParaRPr lang="en-US" sz="3200" i="1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92C35F-8767-642C-0CE4-4DFE338C0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372" y="348743"/>
            <a:ext cx="6478549" cy="210720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0379ED7-1EC1-EDDA-9669-F701273E9B84}"/>
              </a:ext>
            </a:extLst>
          </p:cNvPr>
          <p:cNvSpPr/>
          <p:nvPr/>
        </p:nvSpPr>
        <p:spPr>
          <a:xfrm>
            <a:off x="8956287" y="3676481"/>
            <a:ext cx="2434952" cy="2676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531511-ABC8-A0D6-4A6C-A079FF3CECF5}"/>
              </a:ext>
            </a:extLst>
          </p:cNvPr>
          <p:cNvSpPr txBox="1"/>
          <p:nvPr/>
        </p:nvSpPr>
        <p:spPr>
          <a:xfrm>
            <a:off x="9065259" y="3763804"/>
            <a:ext cx="2214468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>
              <a:defRPr/>
            </a:pPr>
            <a:r>
              <a:rPr lang="en-US" sz="1600" b="1">
                <a:solidFill>
                  <a:srgbClr val="FE6E00"/>
                </a:solidFill>
                <a:latin typeface="Arial"/>
                <a:ea typeface="+mn-lt"/>
                <a:cs typeface="Arial"/>
              </a:rPr>
              <a:t>hfma.org/mapaward</a:t>
            </a:r>
            <a:endParaRPr lang="en-US" sz="1600" b="1"/>
          </a:p>
        </p:txBody>
      </p:sp>
      <p:pic>
        <p:nvPicPr>
          <p:cNvPr id="8" name="Picture 7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6E0F3541-E80A-F8A0-0CCB-ED5DA5321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639" y="4225813"/>
            <a:ext cx="1893634" cy="18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E2BB0-ACDC-3467-75EB-49C0B578B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6C468F0F-71A5-F0E7-D1AB-E7509739D7FF}"/>
              </a:ext>
            </a:extLst>
          </p:cNvPr>
          <p:cNvSpPr txBox="1">
            <a:spLocks/>
          </p:cNvSpPr>
          <p:nvPr/>
        </p:nvSpPr>
        <p:spPr>
          <a:xfrm>
            <a:off x="419643" y="683327"/>
            <a:ext cx="11599904" cy="96987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en-US" sz="6600" b="1" i="1">
                <a:solidFill>
                  <a:schemeClr val="bg1"/>
                </a:solidFill>
                <a:latin typeface="Aptos ExtraBold" panose="020B0004020202020204" pitchFamily="34" charset="0"/>
              </a:rPr>
              <a:t>Salary + Compensation Data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A7D4432-D613-93F5-1C9F-D704E4CA29E4}"/>
              </a:ext>
            </a:extLst>
          </p:cNvPr>
          <p:cNvSpPr txBox="1">
            <a:spLocks/>
          </p:cNvSpPr>
          <p:nvPr/>
        </p:nvSpPr>
        <p:spPr>
          <a:xfrm>
            <a:off x="443538" y="1972555"/>
            <a:ext cx="6019258" cy="96987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See how your compensation compares.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F9D6E6-4FFB-DF64-07A8-039FED8E633D}"/>
              </a:ext>
            </a:extLst>
          </p:cNvPr>
          <p:cNvSpPr txBox="1"/>
          <p:nvPr/>
        </p:nvSpPr>
        <p:spPr>
          <a:xfrm>
            <a:off x="419643" y="2860257"/>
            <a:ext cx="5486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solidFill>
                  <a:schemeClr val="bg1"/>
                </a:solidFill>
                <a:latin typeface="Aptos" panose="020B0004020202020204" pitchFamily="34" charset="0"/>
              </a:rPr>
              <a:t>Analyze salary ranges across healthcare finance roles and see how your compensation compares to peers.</a:t>
            </a:r>
          </a:p>
        </p:txBody>
      </p:sp>
      <p:pic>
        <p:nvPicPr>
          <p:cNvPr id="7" name="Picture 6" descr="A blue and yellow rectangle with white text&#10;&#10;AI-generated content may be incorrect.">
            <a:extLst>
              <a:ext uri="{FF2B5EF4-FFF2-40B4-BE49-F238E27FC236}">
                <a16:creationId xmlns:a16="http://schemas.microsoft.com/office/drawing/2014/main" id="{DA445197-3D31-DDC8-0383-D16B8FFF1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710"/>
          <a:stretch>
            <a:fillRect/>
          </a:stretch>
        </p:blipFill>
        <p:spPr>
          <a:xfrm>
            <a:off x="6965291" y="1972555"/>
            <a:ext cx="4180893" cy="343817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75BD805-7D81-64D2-5737-110D8B39828B}"/>
              </a:ext>
            </a:extLst>
          </p:cNvPr>
          <p:cNvGrpSpPr/>
          <p:nvPr/>
        </p:nvGrpSpPr>
        <p:grpSpPr>
          <a:xfrm>
            <a:off x="527759" y="4379941"/>
            <a:ext cx="4810688" cy="719568"/>
            <a:chOff x="512213" y="5310216"/>
            <a:chExt cx="4810688" cy="719568"/>
          </a:xfrm>
        </p:grpSpPr>
        <p:pic>
          <p:nvPicPr>
            <p:cNvPr id="6" name="Picture 5" descr="A qr code with black squares&#10;&#10;AI-generated content may be incorrect.">
              <a:extLst>
                <a:ext uri="{FF2B5EF4-FFF2-40B4-BE49-F238E27FC236}">
                  <a16:creationId xmlns:a16="http://schemas.microsoft.com/office/drawing/2014/main" id="{6793884A-BD0B-6A14-0068-3280F999C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2213" y="5310216"/>
              <a:ext cx="719568" cy="71956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C57F27-77EF-6E4B-9B93-F028B46F6773}"/>
                </a:ext>
              </a:extLst>
            </p:cNvPr>
            <p:cNvSpPr txBox="1"/>
            <p:nvPr/>
          </p:nvSpPr>
          <p:spPr>
            <a:xfrm>
              <a:off x="1320270" y="5361582"/>
              <a:ext cx="400263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>
                  <a:solidFill>
                    <a:schemeClr val="bg1"/>
                  </a:solidFill>
                  <a:latin typeface="Aptos" panose="020B0004020202020204" pitchFamily="34" charset="0"/>
                </a:rPr>
                <a:t>Access compensation benchmarks</a:t>
              </a:r>
            </a:p>
            <a:p>
              <a:pPr algn="l"/>
              <a:r>
                <a:rPr lang="en-US" sz="1800" b="1" u="sng" err="1">
                  <a:solidFill>
                    <a:schemeClr val="accent1"/>
                  </a:solidFill>
                  <a:latin typeface="Aptos" panose="020B0004020202020204" pitchFamily="34" charset="0"/>
                </a:rPr>
                <a:t>hfma.org</a:t>
              </a:r>
              <a:r>
                <a:rPr lang="en-US" sz="1800" b="1" u="sng">
                  <a:solidFill>
                    <a:schemeClr val="accent1"/>
                  </a:solidFill>
                  <a:latin typeface="Aptos" panose="020B0004020202020204" pitchFamily="34" charset="0"/>
                </a:rPr>
                <a:t>/salary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573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6E246-646B-B463-1393-3C38E6831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 shot of a cell phone&#10;&#10;AI-generated content may be incorrect.">
            <a:extLst>
              <a:ext uri="{FF2B5EF4-FFF2-40B4-BE49-F238E27FC236}">
                <a16:creationId xmlns:a16="http://schemas.microsoft.com/office/drawing/2014/main" id="{B0BDB94C-3115-2FAC-95F8-94806522A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63" y="1147551"/>
            <a:ext cx="4491103" cy="374258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44BB5F8-077E-63A7-EE15-66A0B3371998}"/>
              </a:ext>
            </a:extLst>
          </p:cNvPr>
          <p:cNvGrpSpPr/>
          <p:nvPr/>
        </p:nvGrpSpPr>
        <p:grpSpPr>
          <a:xfrm>
            <a:off x="6020128" y="846010"/>
            <a:ext cx="5476661" cy="5031923"/>
            <a:chOff x="419642" y="823369"/>
            <a:chExt cx="5476661" cy="5031923"/>
          </a:xfrm>
        </p:grpSpPr>
        <p:sp>
          <p:nvSpPr>
            <p:cNvPr id="5" name="Subtitle 2">
              <a:extLst>
                <a:ext uri="{FF2B5EF4-FFF2-40B4-BE49-F238E27FC236}">
                  <a16:creationId xmlns:a16="http://schemas.microsoft.com/office/drawing/2014/main" id="{BAE3F192-3D1D-D80C-8773-5874E56213A6}"/>
                </a:ext>
              </a:extLst>
            </p:cNvPr>
            <p:cNvSpPr txBox="1">
              <a:spLocks/>
            </p:cNvSpPr>
            <p:nvPr/>
          </p:nvSpPr>
          <p:spPr>
            <a:xfrm>
              <a:off x="419642" y="1738661"/>
              <a:ext cx="5324595" cy="76977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1">
                  <a:solidFill>
                    <a:srgbClr val="002E6D"/>
                  </a:solidFill>
                </a:rPr>
                <a:t>See what solutions healthcare finance leaders trust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7D77819-D009-1ADD-57E2-B4C750A6AC6F}"/>
                </a:ext>
              </a:extLst>
            </p:cNvPr>
            <p:cNvSpPr txBox="1"/>
            <p:nvPr/>
          </p:nvSpPr>
          <p:spPr>
            <a:xfrm>
              <a:off x="419642" y="2735999"/>
              <a:ext cx="513955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solidFill>
                    <a:schemeClr val="bg1"/>
                  </a:solidFill>
                  <a:latin typeface="Aptos" panose="020B0004020202020204" pitchFamily="34" charset="0"/>
                </a:rPr>
                <a:t>Products and services on THE SHORT LIST have earned the “Peer Reviewed by HFMA” designation based on user evaluation of quality, support, service, and value.</a:t>
              </a:r>
            </a:p>
          </p:txBody>
        </p:sp>
        <p:pic>
          <p:nvPicPr>
            <p:cNvPr id="15" name="Picture 14" descr="A qr code on a white background&#10;&#10;AI-generated content may be incorrect.">
              <a:extLst>
                <a:ext uri="{FF2B5EF4-FFF2-40B4-BE49-F238E27FC236}">
                  <a16:creationId xmlns:a16="http://schemas.microsoft.com/office/drawing/2014/main" id="{33B3DA12-3647-F68D-48F2-40792EF7C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0810" y="5128246"/>
              <a:ext cx="727046" cy="72704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2987BF0-7826-420D-7650-D24482DC9621}"/>
                </a:ext>
              </a:extLst>
            </p:cNvPr>
            <p:cNvSpPr txBox="1"/>
            <p:nvPr/>
          </p:nvSpPr>
          <p:spPr>
            <a:xfrm>
              <a:off x="1340891" y="5158081"/>
              <a:ext cx="455541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>
                  <a:solidFill>
                    <a:srgbClr val="002E6D"/>
                  </a:solidFill>
                  <a:latin typeface="Aptos" panose="020B0004020202020204" pitchFamily="34" charset="0"/>
                </a:rPr>
                <a:t>Start your product or service search here.</a:t>
              </a:r>
            </a:p>
            <a:p>
              <a:pPr algn="l"/>
              <a:r>
                <a:rPr lang="en-US" sz="1800" b="1" u="sng">
                  <a:solidFill>
                    <a:schemeClr val="bg1"/>
                  </a:solidFill>
                  <a:latin typeface="Aptos" panose="020B0004020202020204" pitchFamily="34" charset="0"/>
                </a:rPr>
                <a:t>hfma.org/peerreview</a:t>
              </a:r>
            </a:p>
          </p:txBody>
        </p:sp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8D54A6A0-AD5E-604E-D853-D4013C6506C9}"/>
                </a:ext>
              </a:extLst>
            </p:cNvPr>
            <p:cNvSpPr txBox="1">
              <a:spLocks/>
            </p:cNvSpPr>
            <p:nvPr/>
          </p:nvSpPr>
          <p:spPr>
            <a:xfrm>
              <a:off x="419642" y="823369"/>
              <a:ext cx="5267807" cy="82923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600" b="1" i="1">
                  <a:solidFill>
                    <a:schemeClr val="bg1"/>
                  </a:solidFill>
                  <a:latin typeface="Aptos ExtraBold" panose="020B0004020202020204" pitchFamily="34" charset="0"/>
                </a:rPr>
                <a:t>Peer Review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736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234E9-F326-5E56-A40B-C422DC915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70A1AB4-E061-6B7C-1B30-955F3507D9C9}"/>
              </a:ext>
            </a:extLst>
          </p:cNvPr>
          <p:cNvGrpSpPr/>
          <p:nvPr/>
        </p:nvGrpSpPr>
        <p:grpSpPr>
          <a:xfrm>
            <a:off x="309282" y="1222548"/>
            <a:ext cx="10877527" cy="4862946"/>
            <a:chOff x="309282" y="1212716"/>
            <a:chExt cx="10877527" cy="486294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3994334-CE84-5F7D-DAFD-94F812906892}"/>
                </a:ext>
              </a:extLst>
            </p:cNvPr>
            <p:cNvCxnSpPr>
              <a:cxnSpLocks/>
            </p:cNvCxnSpPr>
            <p:nvPr/>
          </p:nvCxnSpPr>
          <p:spPr>
            <a:xfrm>
              <a:off x="6165135" y="1297991"/>
              <a:ext cx="0" cy="4777671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F1AC739-B66E-81F1-F791-55AABB6A7D11}"/>
                </a:ext>
              </a:extLst>
            </p:cNvPr>
            <p:cNvCxnSpPr/>
            <p:nvPr/>
          </p:nvCxnSpPr>
          <p:spPr>
            <a:xfrm>
              <a:off x="309282" y="1212716"/>
              <a:ext cx="1087752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Subtitle 2">
            <a:extLst>
              <a:ext uri="{FF2B5EF4-FFF2-40B4-BE49-F238E27FC236}">
                <a16:creationId xmlns:a16="http://schemas.microsoft.com/office/drawing/2014/main" id="{4AB87DE0-009B-54D5-D39B-FB7F1322F9F9}"/>
              </a:ext>
            </a:extLst>
          </p:cNvPr>
          <p:cNvSpPr txBox="1">
            <a:spLocks/>
          </p:cNvSpPr>
          <p:nvPr/>
        </p:nvSpPr>
        <p:spPr>
          <a:xfrm>
            <a:off x="309282" y="1460145"/>
            <a:ext cx="5204826" cy="1092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A personalized approach to modernization.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D8A30E2-3B63-3E46-EF05-E2DD311E5122}"/>
              </a:ext>
            </a:extLst>
          </p:cNvPr>
          <p:cNvSpPr txBox="1"/>
          <p:nvPr/>
        </p:nvSpPr>
        <p:spPr>
          <a:xfrm>
            <a:off x="309282" y="2553045"/>
            <a:ext cx="571757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rgbClr val="002E6D"/>
                </a:solidFill>
                <a:latin typeface="Aptos"/>
              </a:rPr>
              <a:t>A company-agnostic benchmarking assessment to help revenue cycle leaders prioritize and plan for technology modernization.</a:t>
            </a:r>
            <a:endParaRPr lang="en-US">
              <a:solidFill>
                <a:srgbClr val="002E6D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E577B5-F8BA-003C-BF5D-9261140BED8C}"/>
              </a:ext>
            </a:extLst>
          </p:cNvPr>
          <p:cNvSpPr txBox="1"/>
          <p:nvPr/>
        </p:nvSpPr>
        <p:spPr>
          <a:xfrm>
            <a:off x="1230532" y="5139437"/>
            <a:ext cx="6098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1">
                <a:solidFill>
                  <a:srgbClr val="00A7E1"/>
                </a:solidFill>
                <a:latin typeface="Aptos" panose="020B0004020202020204" pitchFamily="34" charset="0"/>
              </a:rPr>
              <a:t>Start Your Assessment</a:t>
            </a:r>
          </a:p>
          <a:p>
            <a:pPr algn="l"/>
            <a:r>
              <a:rPr lang="en-US" sz="1800" b="1" u="sng" err="1">
                <a:solidFill>
                  <a:srgbClr val="002E6D"/>
                </a:solidFill>
                <a:latin typeface="Aptos" panose="020B0004020202020204" pitchFamily="34" charset="0"/>
              </a:rPr>
              <a:t>hfma.org</a:t>
            </a:r>
            <a:r>
              <a:rPr lang="en-US" sz="1800" b="1" u="sng">
                <a:solidFill>
                  <a:srgbClr val="002E6D"/>
                </a:solidFill>
                <a:latin typeface="Aptos" panose="020B0004020202020204" pitchFamily="34" charset="0"/>
              </a:rPr>
              <a:t>/</a:t>
            </a:r>
            <a:r>
              <a:rPr lang="en-US" b="1" u="sng" err="1">
                <a:solidFill>
                  <a:srgbClr val="002E6D"/>
                </a:solidFill>
                <a:latin typeface="Aptos" panose="020B0004020202020204" pitchFamily="34" charset="0"/>
              </a:rPr>
              <a:t>rcmtam</a:t>
            </a:r>
            <a:endParaRPr lang="en-US" sz="1800" b="1" u="sng">
              <a:solidFill>
                <a:srgbClr val="002E6D"/>
              </a:solidFill>
              <a:latin typeface="Aptos" panose="020B000402020202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403B47F-09BC-9CDD-DD03-CEE614BC7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8045" y="1794037"/>
            <a:ext cx="6756693" cy="4285190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B88AFC93-0955-470D-C949-FC6064BE7690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RCM Technology Adoption Model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D39E271-329F-3598-2C63-97BFAF571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08" y="5097173"/>
            <a:ext cx="712055" cy="71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871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C866C-F377-5F47-3430-868C80681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1A1583E-F288-865F-281C-2D8C52281130}"/>
              </a:ext>
            </a:extLst>
          </p:cNvPr>
          <p:cNvGrpSpPr/>
          <p:nvPr/>
        </p:nvGrpSpPr>
        <p:grpSpPr>
          <a:xfrm>
            <a:off x="327215" y="721536"/>
            <a:ext cx="6271347" cy="4955493"/>
            <a:chOff x="459562" y="685442"/>
            <a:chExt cx="6271347" cy="4955493"/>
          </a:xfrm>
        </p:grpSpPr>
        <p:sp>
          <p:nvSpPr>
            <p:cNvPr id="5" name="Subtitle 2">
              <a:extLst>
                <a:ext uri="{FF2B5EF4-FFF2-40B4-BE49-F238E27FC236}">
                  <a16:creationId xmlns:a16="http://schemas.microsoft.com/office/drawing/2014/main" id="{00B64C38-7A2C-70B4-EA5A-AFC05956A7E8}"/>
                </a:ext>
              </a:extLst>
            </p:cNvPr>
            <p:cNvSpPr txBox="1">
              <a:spLocks/>
            </p:cNvSpPr>
            <p:nvPr/>
          </p:nvSpPr>
          <p:spPr>
            <a:xfrm>
              <a:off x="550554" y="1573042"/>
              <a:ext cx="6180355" cy="95750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1">
                  <a:solidFill>
                    <a:srgbClr val="002E6D"/>
                  </a:solidFill>
                </a:rPr>
                <a:t>Price transparency and contract intelligence for stronger negotiations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22D44D7-6EB9-6D38-ECB7-2F9C87ADFF8B}"/>
                </a:ext>
              </a:extLst>
            </p:cNvPr>
            <p:cNvSpPr txBox="1"/>
            <p:nvPr/>
          </p:nvSpPr>
          <p:spPr>
            <a:xfrm>
              <a:off x="550554" y="2868224"/>
              <a:ext cx="587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latin typeface="Aptos" panose="020B0004020202020204" pitchFamily="34" charset="0"/>
                </a:rPr>
                <a:t>Benchmark your prices against industry peers, uncover revenue opportunities, and stay compliant with Turquoise Health’s pricing and contract intelligence platform.</a:t>
              </a:r>
            </a:p>
          </p:txBody>
        </p:sp>
        <p:pic>
          <p:nvPicPr>
            <p:cNvPr id="9" name="Picture 8" descr="A qr code with black squares&#10;&#10;AI-generated content may be incorrect.">
              <a:extLst>
                <a:ext uri="{FF2B5EF4-FFF2-40B4-BE49-F238E27FC236}">
                  <a16:creationId xmlns:a16="http://schemas.microsoft.com/office/drawing/2014/main" id="{C4A093D7-468A-A060-BF2A-3BB008A73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3119" y="4913889"/>
              <a:ext cx="727046" cy="72704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8BD81AE-2252-6DA3-F265-C0D3F519F912}"/>
                </a:ext>
              </a:extLst>
            </p:cNvPr>
            <p:cNvSpPr txBox="1"/>
            <p:nvPr/>
          </p:nvSpPr>
          <p:spPr>
            <a:xfrm>
              <a:off x="1482926" y="4954246"/>
              <a:ext cx="361056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>
                  <a:solidFill>
                    <a:srgbClr val="002E6D"/>
                  </a:solidFill>
                  <a:latin typeface="Aptos" panose="020B0004020202020204" pitchFamily="34" charset="0"/>
                </a:rPr>
                <a:t>Unlock price transparency data</a:t>
              </a:r>
            </a:p>
            <a:p>
              <a:pPr algn="l"/>
              <a:r>
                <a:rPr lang="en-US" sz="1800" b="1" u="sng">
                  <a:latin typeface="Aptos" panose="020B0004020202020204" pitchFamily="34" charset="0"/>
                </a:rPr>
                <a:t>hfma.org/turquoise</a:t>
              </a:r>
            </a:p>
          </p:txBody>
        </p:sp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5900F9F3-B397-7DAB-40BA-52AFD86AAE7E}"/>
                </a:ext>
              </a:extLst>
            </p:cNvPr>
            <p:cNvSpPr txBox="1">
              <a:spLocks/>
            </p:cNvSpPr>
            <p:nvPr/>
          </p:nvSpPr>
          <p:spPr>
            <a:xfrm>
              <a:off x="459562" y="685442"/>
              <a:ext cx="6271347" cy="82923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000" b="1" i="1">
                  <a:solidFill>
                    <a:srgbClr val="002E6D"/>
                  </a:solidFill>
                  <a:latin typeface="Aptos ExtraBold" panose="020B0004020202020204" pitchFamily="34" charset="0"/>
                </a:rPr>
                <a:t>Turquoise Health</a:t>
              </a:r>
            </a:p>
          </p:txBody>
        </p:sp>
      </p:grpSp>
      <p:pic>
        <p:nvPicPr>
          <p:cNvPr id="8" name="Picture 7" descr="A white and blue banner with black text&#10;&#10;AI-generated content may be incorrect.">
            <a:extLst>
              <a:ext uri="{FF2B5EF4-FFF2-40B4-BE49-F238E27FC236}">
                <a16:creationId xmlns:a16="http://schemas.microsoft.com/office/drawing/2014/main" id="{A4232E07-609E-C6CE-26D9-F37582548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2634" y="1310140"/>
            <a:ext cx="4594373" cy="382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8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66AB1-DC9B-083D-BEA9-B036D2BF8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52BE0AC-FA96-5BDD-944A-13FCB69C7D3C}"/>
              </a:ext>
            </a:extLst>
          </p:cNvPr>
          <p:cNvGrpSpPr/>
          <p:nvPr/>
        </p:nvGrpSpPr>
        <p:grpSpPr>
          <a:xfrm>
            <a:off x="5645356" y="787274"/>
            <a:ext cx="6438359" cy="5060365"/>
            <a:chOff x="5753641" y="1015874"/>
            <a:chExt cx="6438359" cy="506036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6E61552-039F-5F08-0350-F806C1651436}"/>
                </a:ext>
              </a:extLst>
            </p:cNvPr>
            <p:cNvGrpSpPr/>
            <p:nvPr/>
          </p:nvGrpSpPr>
          <p:grpSpPr>
            <a:xfrm>
              <a:off x="5753641" y="1901894"/>
              <a:ext cx="5717584" cy="4174345"/>
              <a:chOff x="419642" y="1901894"/>
              <a:chExt cx="5717584" cy="4174345"/>
            </a:xfrm>
          </p:grpSpPr>
          <p:sp>
            <p:nvSpPr>
              <p:cNvPr id="5" name="Subtitle 2">
                <a:extLst>
                  <a:ext uri="{FF2B5EF4-FFF2-40B4-BE49-F238E27FC236}">
                    <a16:creationId xmlns:a16="http://schemas.microsoft.com/office/drawing/2014/main" id="{4E66E032-58C6-F17D-C827-9D3955255C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9643" y="1901894"/>
                <a:ext cx="5516330" cy="76977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b="1">
                    <a:solidFill>
                      <a:schemeClr val="accent1"/>
                    </a:solidFill>
                  </a:rPr>
                  <a:t>Strategic pricing intelligence from transparency data</a:t>
                </a: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51B734-3656-51A6-9650-FD9AE2ADD4B9}"/>
                  </a:ext>
                </a:extLst>
              </p:cNvPr>
              <p:cNvSpPr txBox="1"/>
              <p:nvPr/>
            </p:nvSpPr>
            <p:spPr>
              <a:xfrm>
                <a:off x="419642" y="2888365"/>
                <a:ext cx="5717584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en-US" sz="2400">
                    <a:solidFill>
                      <a:schemeClr val="bg1"/>
                    </a:solidFill>
                    <a:latin typeface="Aptos" panose="020B0004020202020204" pitchFamily="34" charset="0"/>
                  </a:rPr>
                  <a:t>Turns messy price-transparency files into clean, defensible rate insights by market, code, and care setting–so you can protect premium rates, fix outliers, and negotiate with evidence.</a:t>
                </a:r>
              </a:p>
            </p:txBody>
          </p:sp>
          <p:pic>
            <p:nvPicPr>
              <p:cNvPr id="9" name="Picture 8" descr="A qr code with black squares&#10;&#10;AI-generated content may be incorrect.">
                <a:extLst>
                  <a:ext uri="{FF2B5EF4-FFF2-40B4-BE49-F238E27FC236}">
                    <a16:creationId xmlns:a16="http://schemas.microsoft.com/office/drawing/2014/main" id="{0525E289-BE0A-3411-5D37-E44CB6E356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9642" y="5300764"/>
                <a:ext cx="775475" cy="775475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0D4F504-6143-FE09-1B1F-3E8EF93A0876}"/>
                  </a:ext>
                </a:extLst>
              </p:cNvPr>
              <p:cNvSpPr txBox="1"/>
              <p:nvPr/>
            </p:nvSpPr>
            <p:spPr>
              <a:xfrm>
                <a:off x="1343819" y="5350587"/>
                <a:ext cx="4208693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sz="1800" b="1">
                    <a:solidFill>
                      <a:schemeClr val="bg1"/>
                    </a:solidFill>
                    <a:latin typeface="Aptos" panose="020B0004020202020204" pitchFamily="34" charset="0"/>
                  </a:rPr>
                  <a:t>Access strategic pricing intelligence</a:t>
                </a:r>
              </a:p>
              <a:p>
                <a:pPr algn="l"/>
                <a:r>
                  <a:rPr lang="en-US" sz="1800" b="1" u="sng">
                    <a:solidFill>
                      <a:schemeClr val="accent1"/>
                    </a:solidFill>
                    <a:latin typeface="Aptos" panose="020B0004020202020204" pitchFamily="34" charset="0"/>
                  </a:rPr>
                  <a:t>hfma.org/starset</a:t>
                </a:r>
              </a:p>
            </p:txBody>
          </p:sp>
        </p:grpSp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CE520A15-83E2-F7CD-ADE7-CC3F480AD871}"/>
                </a:ext>
              </a:extLst>
            </p:cNvPr>
            <p:cNvSpPr txBox="1">
              <a:spLocks/>
            </p:cNvSpPr>
            <p:nvPr/>
          </p:nvSpPr>
          <p:spPr>
            <a:xfrm>
              <a:off x="5753642" y="1015874"/>
              <a:ext cx="6438358" cy="82923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000" b="1" i="1">
                  <a:solidFill>
                    <a:schemeClr val="bg1"/>
                  </a:solidFill>
                  <a:latin typeface="Aptos ExtraBold" panose="020B0004020202020204" pitchFamily="34" charset="0"/>
                </a:rPr>
                <a:t>Starset Analytics</a:t>
              </a:r>
            </a:p>
          </p:txBody>
        </p:sp>
      </p:grpSp>
      <p:pic>
        <p:nvPicPr>
          <p:cNvPr id="6" name="Picture 5" descr="A black background with text and a black rectangle&#10;&#10;AI-generated content may be incorrect.">
            <a:extLst>
              <a:ext uri="{FF2B5EF4-FFF2-40B4-BE49-F238E27FC236}">
                <a16:creationId xmlns:a16="http://schemas.microsoft.com/office/drawing/2014/main" id="{90F35CAD-9109-FF60-6D27-02D760E47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617" y="1354163"/>
            <a:ext cx="4594373" cy="382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399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23395-BD20-6F4B-B88D-E867FB3A7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white text and orange and blue letters&#10;&#10;AI-generated content may be incorrect.">
            <a:extLst>
              <a:ext uri="{FF2B5EF4-FFF2-40B4-BE49-F238E27FC236}">
                <a16:creationId xmlns:a16="http://schemas.microsoft.com/office/drawing/2014/main" id="{DBA00859-88B2-525A-6044-DA6E96013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03" y="1469088"/>
            <a:ext cx="4607897" cy="38399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49EB45F-523E-8B81-029E-8FD54865F00B}"/>
              </a:ext>
            </a:extLst>
          </p:cNvPr>
          <p:cNvGrpSpPr/>
          <p:nvPr/>
        </p:nvGrpSpPr>
        <p:grpSpPr>
          <a:xfrm>
            <a:off x="5843752" y="1015874"/>
            <a:ext cx="5855853" cy="4686507"/>
            <a:chOff x="419642" y="1015874"/>
            <a:chExt cx="5855853" cy="4686507"/>
          </a:xfrm>
        </p:grpSpPr>
        <p:sp>
          <p:nvSpPr>
            <p:cNvPr id="5" name="Subtitle 2">
              <a:extLst>
                <a:ext uri="{FF2B5EF4-FFF2-40B4-BE49-F238E27FC236}">
                  <a16:creationId xmlns:a16="http://schemas.microsoft.com/office/drawing/2014/main" id="{8A15EBB3-8F63-24E3-9E6A-DF6B3950EECD}"/>
                </a:ext>
              </a:extLst>
            </p:cNvPr>
            <p:cNvSpPr txBox="1">
              <a:spLocks/>
            </p:cNvSpPr>
            <p:nvPr/>
          </p:nvSpPr>
          <p:spPr>
            <a:xfrm>
              <a:off x="419643" y="1981296"/>
              <a:ext cx="5855852" cy="769779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b="1">
                  <a:solidFill>
                    <a:srgbClr val="002E6D"/>
                  </a:solidFill>
                </a:rPr>
                <a:t>Turn community health and SDoH data into actionable insight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B8FF8EE5-A7A5-403E-BECD-C597228470F9}"/>
                </a:ext>
              </a:extLst>
            </p:cNvPr>
            <p:cNvSpPr txBox="1"/>
            <p:nvPr/>
          </p:nvSpPr>
          <p:spPr>
            <a:xfrm>
              <a:off x="419642" y="3030836"/>
              <a:ext cx="57175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2400">
                  <a:solidFill>
                    <a:schemeClr val="bg1"/>
                  </a:solidFill>
                  <a:latin typeface="Aptos" panose="020B0004020202020204" pitchFamily="34" charset="0"/>
                </a:rPr>
                <a:t>Access robust community health metrics by ZIP to flag social determinants of health risks, sharpen CHNAs, and track your markets progress over time.</a:t>
              </a:r>
            </a:p>
          </p:txBody>
        </p:sp>
        <p:pic>
          <p:nvPicPr>
            <p:cNvPr id="9" name="Picture 8" descr="A qr code with black squares&#10;&#10;AI-generated content may be incorrect.">
              <a:extLst>
                <a:ext uri="{FF2B5EF4-FFF2-40B4-BE49-F238E27FC236}">
                  <a16:creationId xmlns:a16="http://schemas.microsoft.com/office/drawing/2014/main" id="{2A35535F-7F91-F3F3-E42B-518D7AD44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763" y="4975335"/>
              <a:ext cx="727046" cy="72704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C5B3E3-2CA8-3151-12CF-27517C92D5A2}"/>
                </a:ext>
              </a:extLst>
            </p:cNvPr>
            <p:cNvSpPr txBox="1"/>
            <p:nvPr/>
          </p:nvSpPr>
          <p:spPr>
            <a:xfrm>
              <a:off x="1373315" y="4985836"/>
              <a:ext cx="407595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800" b="1">
                  <a:solidFill>
                    <a:srgbClr val="002E6D"/>
                  </a:solidFill>
                  <a:latin typeface="Aptos" panose="020B0004020202020204" pitchFamily="34" charset="0"/>
                </a:rPr>
                <a:t>Access the health equity dashboard</a:t>
              </a:r>
            </a:p>
            <a:p>
              <a:pPr algn="l"/>
              <a:r>
                <a:rPr lang="en-US" sz="1800" b="1" u="sng">
                  <a:solidFill>
                    <a:schemeClr val="bg1"/>
                  </a:solidFill>
                  <a:latin typeface="Aptos" panose="020B0004020202020204" pitchFamily="34" charset="0"/>
                </a:rPr>
                <a:t>hfma.org/eq</a:t>
              </a:r>
            </a:p>
          </p:txBody>
        </p:sp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348F5035-6638-171A-6FD7-0B8719AFD88C}"/>
                </a:ext>
              </a:extLst>
            </p:cNvPr>
            <p:cNvSpPr txBox="1">
              <a:spLocks/>
            </p:cNvSpPr>
            <p:nvPr/>
          </p:nvSpPr>
          <p:spPr>
            <a:xfrm>
              <a:off x="419643" y="1015874"/>
              <a:ext cx="5855852" cy="829235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6000" b="1" i="1">
                  <a:solidFill>
                    <a:schemeClr val="bg1"/>
                  </a:solidFill>
                  <a:latin typeface="Aptos ExtraBold" panose="020B0004020202020204" pitchFamily="34" charset="0"/>
                </a:rPr>
                <a:t>Equity Quotient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824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2D613-6BED-8D1F-9C30-E3C235389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3985D6-7008-D8E0-9C3D-30DF9FC71E42}"/>
              </a:ext>
            </a:extLst>
          </p:cNvPr>
          <p:cNvCxnSpPr>
            <a:cxnSpLocks/>
          </p:cNvCxnSpPr>
          <p:nvPr/>
        </p:nvCxnSpPr>
        <p:spPr>
          <a:xfrm>
            <a:off x="309282" y="1222548"/>
            <a:ext cx="5629836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D375C138-B076-5858-DC5F-AEF8CC27A099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Volunteer – The Why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CD6EFE8-1996-56F4-DCAE-44A807CFF137}"/>
              </a:ext>
            </a:extLst>
          </p:cNvPr>
          <p:cNvSpPr txBox="1">
            <a:spLocks/>
          </p:cNvSpPr>
          <p:nvPr/>
        </p:nvSpPr>
        <p:spPr>
          <a:xfrm>
            <a:off x="309284" y="1389897"/>
            <a:ext cx="5322080" cy="10941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Enhance your career, grow your network, give back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745FCB-BCBF-BD9B-452E-F5DFD4FA4F8C}"/>
              </a:ext>
            </a:extLst>
          </p:cNvPr>
          <p:cNvSpPr txBox="1"/>
          <p:nvPr/>
        </p:nvSpPr>
        <p:spPr>
          <a:xfrm>
            <a:off x="309283" y="2855119"/>
            <a:ext cx="5056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solidFill>
                  <a:srgbClr val="002E6D"/>
                </a:solidFill>
                <a:latin typeface="Aptos" panose="020B0004020202020204" pitchFamily="34" charset="0"/>
              </a:rPr>
              <a:t>Volunteering with HFMA helps you: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780162-BA91-4CEF-C29A-28908AC77A65}"/>
              </a:ext>
            </a:extLst>
          </p:cNvPr>
          <p:cNvGrpSpPr/>
          <p:nvPr/>
        </p:nvGrpSpPr>
        <p:grpSpPr>
          <a:xfrm>
            <a:off x="8404412" y="5428605"/>
            <a:ext cx="3787588" cy="1023249"/>
            <a:chOff x="8404412" y="5428605"/>
            <a:chExt cx="3787588" cy="1023249"/>
          </a:xfrm>
        </p:grpSpPr>
        <p:sp>
          <p:nvSpPr>
            <p:cNvPr id="11" name="Round Single Corner Rectangle 10">
              <a:extLst>
                <a:ext uri="{FF2B5EF4-FFF2-40B4-BE49-F238E27FC236}">
                  <a16:creationId xmlns:a16="http://schemas.microsoft.com/office/drawing/2014/main" id="{E23835D1-A966-1FAB-D8B3-27F69A87F20D}"/>
                </a:ext>
              </a:extLst>
            </p:cNvPr>
            <p:cNvSpPr/>
            <p:nvPr/>
          </p:nvSpPr>
          <p:spPr>
            <a:xfrm rot="5400000" flipV="1">
              <a:off x="9786581" y="4046436"/>
              <a:ext cx="1023249" cy="3787588"/>
            </a:xfrm>
            <a:prstGeom prst="round1Rect">
              <a:avLst/>
            </a:prstGeom>
            <a:solidFill>
              <a:srgbClr val="FFFFFF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41EC579-F435-8EF1-EAF9-38A2CE5E72D8}"/>
                </a:ext>
              </a:extLst>
            </p:cNvPr>
            <p:cNvGrpSpPr/>
            <p:nvPr/>
          </p:nvGrpSpPr>
          <p:grpSpPr>
            <a:xfrm>
              <a:off x="8404412" y="5549915"/>
              <a:ext cx="3501364" cy="780628"/>
              <a:chOff x="1426104" y="5333342"/>
              <a:chExt cx="3501364" cy="780628"/>
            </a:xfrm>
          </p:grpSpPr>
          <p:pic>
            <p:nvPicPr>
              <p:cNvPr id="9" name="Picture 8" descr="A qr code with black squares&#10;&#10;AI-generated content may be incorrect.">
                <a:extLst>
                  <a:ext uri="{FF2B5EF4-FFF2-40B4-BE49-F238E27FC236}">
                    <a16:creationId xmlns:a16="http://schemas.microsoft.com/office/drawing/2014/main" id="{28E40BD7-10B6-5C83-1183-925E1961A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46840" y="5333342"/>
                <a:ext cx="780628" cy="780628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58581B-8445-AD60-2DE2-608EA852D26D}"/>
                  </a:ext>
                </a:extLst>
              </p:cNvPr>
              <p:cNvSpPr txBox="1"/>
              <p:nvPr/>
            </p:nvSpPr>
            <p:spPr>
              <a:xfrm>
                <a:off x="1426104" y="5400490"/>
                <a:ext cx="26550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sz="1800" b="1">
                    <a:latin typeface="Aptos" panose="020B0004020202020204" pitchFamily="34" charset="0"/>
                  </a:rPr>
                  <a:t>Explore opportunities</a:t>
                </a:r>
              </a:p>
              <a:p>
                <a:pPr algn="r"/>
                <a:r>
                  <a:rPr lang="en-US" sz="1800" b="1" u="sng" err="1">
                    <a:solidFill>
                      <a:schemeClr val="tx2"/>
                    </a:solidFill>
                    <a:latin typeface="Aptos" panose="020B0004020202020204" pitchFamily="34" charset="0"/>
                  </a:rPr>
                  <a:t>hfma.org</a:t>
                </a:r>
                <a:r>
                  <a:rPr lang="en-US" sz="1800" b="1" u="sng">
                    <a:solidFill>
                      <a:schemeClr val="tx2"/>
                    </a:solidFill>
                    <a:latin typeface="Aptos" panose="020B0004020202020204" pitchFamily="34" charset="0"/>
                  </a:rPr>
                  <a:t>/volunteer</a:t>
                </a: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66BC7E-96D5-1979-6988-ADED68ABE541}"/>
              </a:ext>
            </a:extLst>
          </p:cNvPr>
          <p:cNvGrpSpPr/>
          <p:nvPr/>
        </p:nvGrpSpPr>
        <p:grpSpPr>
          <a:xfrm>
            <a:off x="436111" y="3495294"/>
            <a:ext cx="8993392" cy="1694829"/>
            <a:chOff x="436110" y="2711049"/>
            <a:chExt cx="11319778" cy="2133243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20E01B0-F065-6185-7793-D5AA1A434CD7}"/>
                </a:ext>
              </a:extLst>
            </p:cNvPr>
            <p:cNvGrpSpPr/>
            <p:nvPr/>
          </p:nvGrpSpPr>
          <p:grpSpPr>
            <a:xfrm>
              <a:off x="436110" y="2711049"/>
              <a:ext cx="11319778" cy="2133243"/>
              <a:chOff x="434117" y="2565082"/>
              <a:chExt cx="11741628" cy="2212742"/>
            </a:xfrm>
          </p:grpSpPr>
          <p:sp>
            <p:nvSpPr>
              <p:cNvPr id="14" name="Round Single Corner Rectangle 13">
                <a:extLst>
                  <a:ext uri="{FF2B5EF4-FFF2-40B4-BE49-F238E27FC236}">
                    <a16:creationId xmlns:a16="http://schemas.microsoft.com/office/drawing/2014/main" id="{255E4D77-2D84-44B1-BC4B-1E0005E87488}"/>
                  </a:ext>
                </a:extLst>
              </p:cNvPr>
              <p:cNvSpPr/>
              <p:nvPr/>
            </p:nvSpPr>
            <p:spPr>
              <a:xfrm>
                <a:off x="434117" y="2574233"/>
                <a:ext cx="2182761" cy="2182761"/>
              </a:xfrm>
              <a:prstGeom prst="round1Rect">
                <a:avLst/>
              </a:prstGeom>
              <a:solidFill>
                <a:srgbClr val="00A7E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ound Single Corner Rectangle 14">
                <a:extLst>
                  <a:ext uri="{FF2B5EF4-FFF2-40B4-BE49-F238E27FC236}">
                    <a16:creationId xmlns:a16="http://schemas.microsoft.com/office/drawing/2014/main" id="{AC222F65-5695-53DD-A393-775516C1C34C}"/>
                  </a:ext>
                </a:extLst>
              </p:cNvPr>
              <p:cNvSpPr/>
              <p:nvPr/>
            </p:nvSpPr>
            <p:spPr>
              <a:xfrm rot="16200000">
                <a:off x="7603267" y="2574232"/>
                <a:ext cx="2182761" cy="2182760"/>
              </a:xfrm>
              <a:prstGeom prst="round1Rect">
                <a:avLst/>
              </a:prstGeom>
              <a:solidFill>
                <a:srgbClr val="F7EC1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ound Single Corner Rectangle 15">
                <a:extLst>
                  <a:ext uri="{FF2B5EF4-FFF2-40B4-BE49-F238E27FC236}">
                    <a16:creationId xmlns:a16="http://schemas.microsoft.com/office/drawing/2014/main" id="{89701C08-3168-04BC-C909-803A85E09592}"/>
                  </a:ext>
                </a:extLst>
              </p:cNvPr>
              <p:cNvSpPr/>
              <p:nvPr/>
            </p:nvSpPr>
            <p:spPr>
              <a:xfrm rot="10800000">
                <a:off x="2823835" y="2595063"/>
                <a:ext cx="2182761" cy="2182761"/>
              </a:xfrm>
              <a:prstGeom prst="round1Rect">
                <a:avLst/>
              </a:prstGeom>
              <a:solidFill>
                <a:srgbClr val="64BD4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ound Single Corner Rectangle 16">
                <a:extLst>
                  <a:ext uri="{FF2B5EF4-FFF2-40B4-BE49-F238E27FC236}">
                    <a16:creationId xmlns:a16="http://schemas.microsoft.com/office/drawing/2014/main" id="{3F0670DB-E502-AB4E-5469-5DCB6BD765BE}"/>
                  </a:ext>
                </a:extLst>
              </p:cNvPr>
              <p:cNvSpPr/>
              <p:nvPr/>
            </p:nvSpPr>
            <p:spPr>
              <a:xfrm rot="5400000">
                <a:off x="5213552" y="2595062"/>
                <a:ext cx="2182761" cy="2182761"/>
              </a:xfrm>
              <a:prstGeom prst="round1Rect">
                <a:avLst/>
              </a:prstGeom>
              <a:solidFill>
                <a:srgbClr val="002E6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ound Single Corner Rectangle 18">
                <a:extLst>
                  <a:ext uri="{FF2B5EF4-FFF2-40B4-BE49-F238E27FC236}">
                    <a16:creationId xmlns:a16="http://schemas.microsoft.com/office/drawing/2014/main" id="{13340EA0-9FB2-DAB9-35CE-4C3DFD0CC900}"/>
                  </a:ext>
                </a:extLst>
              </p:cNvPr>
              <p:cNvSpPr/>
              <p:nvPr/>
            </p:nvSpPr>
            <p:spPr>
              <a:xfrm>
                <a:off x="9992985" y="2565082"/>
                <a:ext cx="2182760" cy="2182761"/>
              </a:xfrm>
              <a:prstGeom prst="round1Rect">
                <a:avLst/>
              </a:prstGeom>
              <a:solidFill>
                <a:srgbClr val="00A7E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173D28-422E-65B2-7C96-B27500DCE7D2}"/>
                </a:ext>
              </a:extLst>
            </p:cNvPr>
            <p:cNvSpPr txBox="1"/>
            <p:nvPr/>
          </p:nvSpPr>
          <p:spPr>
            <a:xfrm>
              <a:off x="635630" y="3156307"/>
              <a:ext cx="1904818" cy="12009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Develop leadership and communication skills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4000AE0-E1EB-5943-24A7-476904856C4D}"/>
                </a:ext>
              </a:extLst>
            </p:cNvPr>
            <p:cNvSpPr txBox="1"/>
            <p:nvPr/>
          </p:nvSpPr>
          <p:spPr>
            <a:xfrm>
              <a:off x="9851921" y="3156307"/>
              <a:ext cx="1843366" cy="12009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Strengthen your resume and demonstrate your impact.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8269255-78D1-D8EA-6E78-7314C2556666}"/>
                </a:ext>
              </a:extLst>
            </p:cNvPr>
            <p:cNvSpPr txBox="1"/>
            <p:nvPr/>
          </p:nvSpPr>
          <p:spPr>
            <a:xfrm>
              <a:off x="2928786" y="3156307"/>
              <a:ext cx="1845850" cy="12009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Gain experience that shows your commitment to the profession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66D6551-F0BD-F617-1D32-D4698ED1C538}"/>
                </a:ext>
              </a:extLst>
            </p:cNvPr>
            <p:cNvSpPr txBox="1"/>
            <p:nvPr/>
          </p:nvSpPr>
          <p:spPr>
            <a:xfrm>
              <a:off x="5213691" y="3156307"/>
              <a:ext cx="1761565" cy="12009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>
                  <a:solidFill>
                    <a:schemeClr val="bg1"/>
                  </a:solidFill>
                  <a:latin typeface="Aptos" panose="020B0004020202020204" pitchFamily="34" charset="0"/>
                </a:rPr>
                <a:t>Expand your network and build relationships.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8AB4117-FDD0-9D93-DDF1-98119C0F8A83}"/>
                </a:ext>
              </a:extLst>
            </p:cNvPr>
            <p:cNvSpPr txBox="1"/>
            <p:nvPr/>
          </p:nvSpPr>
          <p:spPr>
            <a:xfrm>
              <a:off x="7610082" y="3156307"/>
              <a:ext cx="1827018" cy="14720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>
                  <a:solidFill>
                    <a:srgbClr val="002E6D"/>
                  </a:solidFill>
                  <a:latin typeface="Aptos" panose="020B0004020202020204" pitchFamily="34" charset="0"/>
                </a:rPr>
                <a:t>Increase your visibility with leaders, hiring managers, and recruiters.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203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A967C-E7C5-EB38-A5A3-6E41EC0AB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05A5FAC-1122-9491-F2C2-EA02CD6C4361}"/>
              </a:ext>
            </a:extLst>
          </p:cNvPr>
          <p:cNvSpPr txBox="1">
            <a:spLocks/>
          </p:cNvSpPr>
          <p:nvPr/>
        </p:nvSpPr>
        <p:spPr>
          <a:xfrm>
            <a:off x="381000" y="1033643"/>
            <a:ext cx="7400731" cy="69160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en-US" b="1" i="1" spc="-100">
                <a:solidFill>
                  <a:schemeClr val="bg1"/>
                </a:solidFill>
                <a:latin typeface="+mn-lt"/>
              </a:rPr>
              <a:t>About HFMA Membership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150483-9974-D6C9-EE49-7F0ACF376846}"/>
              </a:ext>
            </a:extLst>
          </p:cNvPr>
          <p:cNvSpPr txBox="1">
            <a:spLocks/>
          </p:cNvSpPr>
          <p:nvPr/>
        </p:nvSpPr>
        <p:spPr>
          <a:xfrm>
            <a:off x="380999" y="2458994"/>
            <a:ext cx="5956301" cy="31456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lnSpc>
                <a:spcPts val="3200"/>
              </a:lnSpc>
              <a:buFont typeface="+mj-lt"/>
              <a:buAutoNum type="arabicPeriod"/>
            </a:pPr>
            <a:endParaRPr lang="en-US" sz="3600" b="1" i="1">
              <a:solidFill>
                <a:srgbClr val="00A7E1"/>
              </a:solidFill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782323A7-1FB5-E472-79AF-22C272C94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" y="1815839"/>
            <a:ext cx="5124062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002E6D"/>
                </a:solidFill>
                <a:effectLst/>
                <a:latin typeface="Aptos" panose="020B0004020202020204" pitchFamily="34" charset="0"/>
              </a:rPr>
              <a:t>Where healthcare finance leaders learn, connect, and belong.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ptos" panose="020B00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>
                <a:solidFill>
                  <a:schemeClr val="bg1"/>
                </a:solidFill>
                <a:latin typeface="Aptos" panose="020B0004020202020204" pitchFamily="34" charset="0"/>
              </a:rPr>
              <a:t>Tools, insights, and connections that advance your career and improve financial performance.</a:t>
            </a:r>
          </a:p>
        </p:txBody>
      </p:sp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5E112C3-A624-B594-9F30-2230543E2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4571142"/>
            <a:ext cx="817189" cy="8171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51AEAD-A059-2F9F-5A56-D05E4644D52D}"/>
              </a:ext>
            </a:extLst>
          </p:cNvPr>
          <p:cNvSpPr txBox="1"/>
          <p:nvPr/>
        </p:nvSpPr>
        <p:spPr>
          <a:xfrm>
            <a:off x="1327897" y="4656570"/>
            <a:ext cx="48846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>
                <a:solidFill>
                  <a:schemeClr val="bg1"/>
                </a:solidFill>
                <a:latin typeface="Aptos" panose="020B0004020202020204" pitchFamily="34" charset="0"/>
              </a:rPr>
              <a:t>Membership for you + your organization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800" b="1" u="sng" err="1">
                <a:solidFill>
                  <a:srgbClr val="002E6D"/>
                </a:solidFill>
                <a:latin typeface="Aptos" panose="020B0004020202020204" pitchFamily="34" charset="0"/>
              </a:rPr>
              <a:t>hfma.org</a:t>
            </a:r>
            <a:r>
              <a:rPr lang="en-US" altLang="en-US" sz="1800" b="1" u="sng">
                <a:solidFill>
                  <a:srgbClr val="002E6D"/>
                </a:solidFill>
                <a:latin typeface="Aptos" panose="020B0004020202020204" pitchFamily="34" charset="0"/>
              </a:rPr>
              <a:t>/membership</a:t>
            </a:r>
          </a:p>
        </p:txBody>
      </p:sp>
    </p:spTree>
    <p:extLst>
      <p:ext uri="{BB962C8B-B14F-4D97-AF65-F5344CB8AC3E}">
        <p14:creationId xmlns:p14="http://schemas.microsoft.com/office/powerpoint/2010/main" val="27412797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CF1E0-A5FD-8550-F981-690BD4AF1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DA8CEA-6587-EA35-78A7-BDBB71C33070}"/>
              </a:ext>
            </a:extLst>
          </p:cNvPr>
          <p:cNvCxnSpPr>
            <a:cxnSpLocks/>
          </p:cNvCxnSpPr>
          <p:nvPr/>
        </p:nvCxnSpPr>
        <p:spPr>
          <a:xfrm>
            <a:off x="309282" y="1222548"/>
            <a:ext cx="5593976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8BF26447-C784-C758-F2B4-3336D5E74298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>
                <a:solidFill>
                  <a:srgbClr val="002E6D"/>
                </a:solidFill>
                <a:latin typeface="Aptos ExtraBold" panose="020B0004020202020204" pitchFamily="34" charset="0"/>
              </a:rPr>
              <a:t>Volunteer – The How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74A9BDA-B736-6274-31AD-FCE51C39FEE0}"/>
              </a:ext>
            </a:extLst>
          </p:cNvPr>
          <p:cNvSpPr txBox="1">
            <a:spLocks/>
          </p:cNvSpPr>
          <p:nvPr/>
        </p:nvSpPr>
        <p:spPr>
          <a:xfrm>
            <a:off x="309284" y="1419250"/>
            <a:ext cx="5593976" cy="769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00A7E1"/>
                </a:solidFill>
              </a:rPr>
              <a:t>Turn involvement into influence and impact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F6C885F-F6FB-B485-2A3C-4DF6B01AEF96}"/>
              </a:ext>
            </a:extLst>
          </p:cNvPr>
          <p:cNvGrpSpPr/>
          <p:nvPr/>
        </p:nvGrpSpPr>
        <p:grpSpPr>
          <a:xfrm>
            <a:off x="389964" y="2947063"/>
            <a:ext cx="4814047" cy="3023431"/>
            <a:chOff x="436110" y="2719872"/>
            <a:chExt cx="4408200" cy="443084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54DDD1A-A84D-A432-B615-AC208707D009}"/>
                </a:ext>
              </a:extLst>
            </p:cNvPr>
            <p:cNvGrpSpPr/>
            <p:nvPr/>
          </p:nvGrpSpPr>
          <p:grpSpPr>
            <a:xfrm>
              <a:off x="436110" y="2719872"/>
              <a:ext cx="4408200" cy="4430849"/>
              <a:chOff x="434117" y="2574233"/>
              <a:chExt cx="4572479" cy="4595972"/>
            </a:xfrm>
          </p:grpSpPr>
          <p:sp>
            <p:nvSpPr>
              <p:cNvPr id="16" name="Round Single Corner Rectangle 15">
                <a:extLst>
                  <a:ext uri="{FF2B5EF4-FFF2-40B4-BE49-F238E27FC236}">
                    <a16:creationId xmlns:a16="http://schemas.microsoft.com/office/drawing/2014/main" id="{11F2E6AE-8ADE-5F1D-227C-DC8454FFBC0A}"/>
                  </a:ext>
                </a:extLst>
              </p:cNvPr>
              <p:cNvSpPr/>
              <p:nvPr/>
            </p:nvSpPr>
            <p:spPr>
              <a:xfrm>
                <a:off x="434117" y="2574233"/>
                <a:ext cx="2182761" cy="2182761"/>
              </a:xfrm>
              <a:prstGeom prst="round1Rect">
                <a:avLst/>
              </a:prstGeom>
              <a:solidFill>
                <a:srgbClr val="00A7E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ound Single Corner Rectangle 16">
                <a:extLst>
                  <a:ext uri="{FF2B5EF4-FFF2-40B4-BE49-F238E27FC236}">
                    <a16:creationId xmlns:a16="http://schemas.microsoft.com/office/drawing/2014/main" id="{ADE516F0-775B-C2E5-696F-B2B6B8CE0154}"/>
                  </a:ext>
                </a:extLst>
              </p:cNvPr>
              <p:cNvSpPr/>
              <p:nvPr/>
            </p:nvSpPr>
            <p:spPr>
              <a:xfrm rot="16200000">
                <a:off x="2823835" y="4987444"/>
                <a:ext cx="2182761" cy="2182761"/>
              </a:xfrm>
              <a:prstGeom prst="round1Rect">
                <a:avLst/>
              </a:prstGeom>
              <a:solidFill>
                <a:srgbClr val="F7EC1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ound Single Corner Rectangle 17">
                <a:extLst>
                  <a:ext uri="{FF2B5EF4-FFF2-40B4-BE49-F238E27FC236}">
                    <a16:creationId xmlns:a16="http://schemas.microsoft.com/office/drawing/2014/main" id="{6D1AD8BB-4C6D-24C8-7F8A-C1D3F8F766D5}"/>
                  </a:ext>
                </a:extLst>
              </p:cNvPr>
              <p:cNvSpPr/>
              <p:nvPr/>
            </p:nvSpPr>
            <p:spPr>
              <a:xfrm rot="10800000">
                <a:off x="2823835" y="2595063"/>
                <a:ext cx="2182761" cy="2182761"/>
              </a:xfrm>
              <a:prstGeom prst="round1Rect">
                <a:avLst/>
              </a:prstGeom>
              <a:solidFill>
                <a:srgbClr val="64BD4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ound Single Corner Rectangle 18">
                <a:extLst>
                  <a:ext uri="{FF2B5EF4-FFF2-40B4-BE49-F238E27FC236}">
                    <a16:creationId xmlns:a16="http://schemas.microsoft.com/office/drawing/2014/main" id="{FDF8B8DF-1B21-CA41-5A00-07647090FE4C}"/>
                  </a:ext>
                </a:extLst>
              </p:cNvPr>
              <p:cNvSpPr/>
              <p:nvPr/>
            </p:nvSpPr>
            <p:spPr>
              <a:xfrm rot="5400000">
                <a:off x="434117" y="4945783"/>
                <a:ext cx="2182761" cy="2182761"/>
              </a:xfrm>
              <a:prstGeom prst="round1Rect">
                <a:avLst/>
              </a:prstGeom>
              <a:solidFill>
                <a:srgbClr val="002E6D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89BFCF-C6EB-7C0A-F84A-073E3AFB45CC}"/>
                </a:ext>
              </a:extLst>
            </p:cNvPr>
            <p:cNvSpPr txBox="1"/>
            <p:nvPr/>
          </p:nvSpPr>
          <p:spPr>
            <a:xfrm>
              <a:off x="635631" y="3117810"/>
              <a:ext cx="1635622" cy="1285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Aptos" panose="020B0004020202020204" pitchFamily="34" charset="0"/>
                </a:rPr>
                <a:t>Share insights: write, speak, and present.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C455FD-F374-6CF7-366D-D1E7735CB98C}"/>
                </a:ext>
              </a:extLst>
            </p:cNvPr>
            <p:cNvSpPr txBox="1"/>
            <p:nvPr/>
          </p:nvSpPr>
          <p:spPr>
            <a:xfrm>
              <a:off x="2928786" y="3117810"/>
              <a:ext cx="1635622" cy="1285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Aptos" panose="020B0004020202020204" pitchFamily="34" charset="0"/>
                </a:rPr>
                <a:t>Lead locally through chapter roles.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A415E9-252F-2ECD-B5E2-7AC36DBADAA8}"/>
                </a:ext>
              </a:extLst>
            </p:cNvPr>
            <p:cNvSpPr txBox="1"/>
            <p:nvPr/>
          </p:nvSpPr>
          <p:spPr>
            <a:xfrm>
              <a:off x="605971" y="5345583"/>
              <a:ext cx="1829422" cy="1285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700">
                  <a:solidFill>
                    <a:schemeClr val="bg1"/>
                  </a:solidFill>
                  <a:latin typeface="Aptos" panose="020B0004020202020204" pitchFamily="34" charset="0"/>
                </a:rPr>
                <a:t>Connect and mentor in the online community.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8807A32-C18C-5DDD-384E-8D89C92F9FBC}"/>
                </a:ext>
              </a:extLst>
            </p:cNvPr>
            <p:cNvSpPr txBox="1"/>
            <p:nvPr/>
          </p:nvSpPr>
          <p:spPr>
            <a:xfrm>
              <a:off x="2928786" y="5405826"/>
              <a:ext cx="1718812" cy="1285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700">
                  <a:solidFill>
                    <a:srgbClr val="002E6D"/>
                  </a:solidFill>
                  <a:latin typeface="Aptos" panose="020B0004020202020204" pitchFamily="34" charset="0"/>
                </a:rPr>
                <a:t>Shape strategy on national councils and boards.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83A5B25-6960-10A7-CA6E-28CC319D6AAD}"/>
              </a:ext>
            </a:extLst>
          </p:cNvPr>
          <p:cNvSpPr txBox="1"/>
          <p:nvPr/>
        </p:nvSpPr>
        <p:spPr>
          <a:xfrm>
            <a:off x="279786" y="2385730"/>
            <a:ext cx="5193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>
                <a:latin typeface="Aptos" panose="020B0004020202020204" pitchFamily="34" charset="0"/>
              </a:rPr>
              <a:t>Volunteer opportunities:</a:t>
            </a:r>
            <a:endParaRPr lang="en-US" sz="2400" b="1">
              <a:solidFill>
                <a:srgbClr val="00A7E1"/>
              </a:solidFill>
              <a:latin typeface="Aptos" panose="020B00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31CE4A-B14C-5668-7ED3-7BF5A34B3525}"/>
              </a:ext>
            </a:extLst>
          </p:cNvPr>
          <p:cNvGrpSpPr/>
          <p:nvPr/>
        </p:nvGrpSpPr>
        <p:grpSpPr>
          <a:xfrm>
            <a:off x="5903258" y="5225130"/>
            <a:ext cx="3715429" cy="1023249"/>
            <a:chOff x="5888444" y="5428607"/>
            <a:chExt cx="3715429" cy="1023249"/>
          </a:xfrm>
        </p:grpSpPr>
        <p:sp>
          <p:nvSpPr>
            <p:cNvPr id="20" name="Round Single Corner Rectangle 19">
              <a:extLst>
                <a:ext uri="{FF2B5EF4-FFF2-40B4-BE49-F238E27FC236}">
                  <a16:creationId xmlns:a16="http://schemas.microsoft.com/office/drawing/2014/main" id="{2458ED32-2FBB-3CF0-72ED-E927A3B45339}"/>
                </a:ext>
              </a:extLst>
            </p:cNvPr>
            <p:cNvSpPr/>
            <p:nvPr/>
          </p:nvSpPr>
          <p:spPr>
            <a:xfrm rot="16200000" flipH="1" flipV="1">
              <a:off x="7165962" y="4151089"/>
              <a:ext cx="1023249" cy="3578285"/>
            </a:xfrm>
            <a:prstGeom prst="round1Rect">
              <a:avLst/>
            </a:prstGeom>
            <a:solidFill>
              <a:srgbClr val="FFFFFF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5323402-8839-00CA-0843-F08616FBC65A}"/>
                </a:ext>
              </a:extLst>
            </p:cNvPr>
            <p:cNvGrpSpPr/>
            <p:nvPr/>
          </p:nvGrpSpPr>
          <p:grpSpPr>
            <a:xfrm>
              <a:off x="6096000" y="5549915"/>
              <a:ext cx="3507873" cy="780628"/>
              <a:chOff x="-882308" y="5333342"/>
              <a:chExt cx="3507873" cy="780628"/>
            </a:xfrm>
          </p:grpSpPr>
          <p:pic>
            <p:nvPicPr>
              <p:cNvPr id="24" name="Picture 23" descr="A qr code with black squares&#10;&#10;AI-generated content may be incorrect.">
                <a:extLst>
                  <a:ext uri="{FF2B5EF4-FFF2-40B4-BE49-F238E27FC236}">
                    <a16:creationId xmlns:a16="http://schemas.microsoft.com/office/drawing/2014/main" id="{86D1724B-9435-0C7D-83DF-0371C2FDD2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882308" y="5333342"/>
                <a:ext cx="780628" cy="780628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3349571-9727-625F-3E6F-C3125BD4C352}"/>
                  </a:ext>
                </a:extLst>
              </p:cNvPr>
              <p:cNvSpPr txBox="1"/>
              <p:nvPr/>
            </p:nvSpPr>
            <p:spPr>
              <a:xfrm>
                <a:off x="-29522" y="5400490"/>
                <a:ext cx="265508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 b="1">
                    <a:latin typeface="Aptos" panose="020B0004020202020204" pitchFamily="34" charset="0"/>
                  </a:rPr>
                  <a:t>Explore opportunities</a:t>
                </a:r>
              </a:p>
              <a:p>
                <a:r>
                  <a:rPr lang="en-US" sz="1800" b="1" u="sng" err="1">
                    <a:solidFill>
                      <a:schemeClr val="tx2"/>
                    </a:solidFill>
                    <a:latin typeface="Aptos" panose="020B0004020202020204" pitchFamily="34" charset="0"/>
                  </a:rPr>
                  <a:t>hfma.org</a:t>
                </a:r>
                <a:r>
                  <a:rPr lang="en-US" sz="1800" b="1" u="sng">
                    <a:solidFill>
                      <a:schemeClr val="tx2"/>
                    </a:solidFill>
                    <a:latin typeface="Aptos" panose="020B0004020202020204" pitchFamily="34" charset="0"/>
                  </a:rPr>
                  <a:t>/volunteer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1705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119E5-CEFB-529C-F4AB-E9587DDB1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F6FCC2-1724-8244-6DB2-33C353E490A1}"/>
              </a:ext>
            </a:extLst>
          </p:cNvPr>
          <p:cNvSpPr txBox="1"/>
          <p:nvPr/>
        </p:nvSpPr>
        <p:spPr>
          <a:xfrm>
            <a:off x="309281" y="2569068"/>
            <a:ext cx="538359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Convening diverse stakeholders in the pursuit of affordability, better outcomes and financial sustainability in U.S. healthcare.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E6D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DDF158-03C0-18AC-98FC-FAA076CC0D81}"/>
              </a:ext>
            </a:extLst>
          </p:cNvPr>
          <p:cNvSpPr txBox="1">
            <a:spLocks/>
          </p:cNvSpPr>
          <p:nvPr/>
        </p:nvSpPr>
        <p:spPr>
          <a:xfrm>
            <a:off x="309281" y="2003312"/>
            <a:ext cx="5383594" cy="4607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Lower costs and healthier lives</a:t>
            </a:r>
          </a:p>
        </p:txBody>
      </p:sp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F552E081-245A-EFCA-4D40-107CBD5F6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77" y="4650879"/>
            <a:ext cx="780629" cy="7806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D20DD02-57D3-31C6-DBCD-7B4140AF93AE}"/>
              </a:ext>
            </a:extLst>
          </p:cNvPr>
          <p:cNvSpPr txBox="1"/>
          <p:nvPr/>
        </p:nvSpPr>
        <p:spPr>
          <a:xfrm>
            <a:off x="1293474" y="4595868"/>
            <a:ext cx="4266664" cy="80021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7EC13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Join the Movement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hfma.org/</a:t>
            </a:r>
            <a:r>
              <a:rPr kumimoji="0" lang="en-US" sz="1800" b="1" i="0" u="sng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vitalic</a:t>
            </a:r>
            <a:endParaRPr kumimoji="0" lang="en-US" sz="1800" b="1" i="0" u="sng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 descr="A computer monitor with a website on it&#10;&#10;AI-generated content may be incorrect.">
            <a:extLst>
              <a:ext uri="{FF2B5EF4-FFF2-40B4-BE49-F238E27FC236}">
                <a16:creationId xmlns:a16="http://schemas.microsoft.com/office/drawing/2014/main" id="{2A8F4AC1-0709-0B3A-370C-CD06EB8C5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943" y="2003312"/>
            <a:ext cx="6807207" cy="431123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420B605-F0A0-9707-1D27-72DF6E57C6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9282" y="98448"/>
            <a:ext cx="5585658" cy="136368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4DE5318-C991-7BE5-A9F5-961C27E54FF2}"/>
              </a:ext>
            </a:extLst>
          </p:cNvPr>
          <p:cNvCxnSpPr/>
          <p:nvPr/>
        </p:nvCxnSpPr>
        <p:spPr>
          <a:xfrm>
            <a:off x="309282" y="1622220"/>
            <a:ext cx="10877527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01924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group of white symbols on a black background&#10;&#10;AI-generated content may be incorrect.">
            <a:extLst>
              <a:ext uri="{FF2B5EF4-FFF2-40B4-BE49-F238E27FC236}">
                <a16:creationId xmlns:a16="http://schemas.microsoft.com/office/drawing/2014/main" id="{6D2F5301-EF64-158F-0D42-08574D9A5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680" y="122831"/>
            <a:ext cx="10218637" cy="57479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66D0D1-4FA6-4C4E-1FE1-458D6EED9B13}"/>
              </a:ext>
            </a:extLst>
          </p:cNvPr>
          <p:cNvSpPr txBox="1">
            <a:spLocks/>
          </p:cNvSpPr>
          <p:nvPr/>
        </p:nvSpPr>
        <p:spPr>
          <a:xfrm>
            <a:off x="364191" y="828394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>
                <a:solidFill>
                  <a:srgbClr val="00A7E1"/>
                </a:solidFill>
                <a:latin typeface="Aptos ExtraBold" panose="020B0004020202020204" pitchFamily="34" charset="0"/>
              </a:rPr>
              <a:t>CONNECT WITH HFMA</a:t>
            </a:r>
          </a:p>
        </p:txBody>
      </p:sp>
      <p:pic>
        <p:nvPicPr>
          <p:cNvPr id="9" name="Picture 8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0F6D573C-D62A-C07F-A501-ADA961FBFD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931" y="4011331"/>
            <a:ext cx="655609" cy="655609"/>
          </a:xfrm>
          <a:prstGeom prst="rect">
            <a:avLst/>
          </a:prstGeom>
        </p:spPr>
      </p:pic>
      <p:pic>
        <p:nvPicPr>
          <p:cNvPr id="11" name="Picture 10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D4C43C0D-E742-8C80-CFD3-474BF3D19A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0281" y="4011331"/>
            <a:ext cx="655609" cy="655609"/>
          </a:xfrm>
          <a:prstGeom prst="rect">
            <a:avLst/>
          </a:prstGeom>
        </p:spPr>
      </p:pic>
      <p:pic>
        <p:nvPicPr>
          <p:cNvPr id="13" name="Picture 12" descr="A qr code with a few squares&#10;&#10;AI-generated content may be incorrect.">
            <a:extLst>
              <a:ext uri="{FF2B5EF4-FFF2-40B4-BE49-F238E27FC236}">
                <a16:creationId xmlns:a16="http://schemas.microsoft.com/office/drawing/2014/main" id="{04FBB1E9-1683-4FE7-B84C-B3DA92D9D2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35576" y="4011331"/>
            <a:ext cx="655609" cy="655609"/>
          </a:xfrm>
          <a:prstGeom prst="rect">
            <a:avLst/>
          </a:prstGeom>
        </p:spPr>
      </p:pic>
      <p:pic>
        <p:nvPicPr>
          <p:cNvPr id="15" name="Picture 14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8BDAA523-0E25-8AFE-3C3A-8BB5535370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6714" y="4011331"/>
            <a:ext cx="655609" cy="655609"/>
          </a:xfrm>
          <a:prstGeom prst="rect">
            <a:avLst/>
          </a:prstGeom>
        </p:spPr>
      </p:pic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17C4B90-9316-D7D5-A040-40E88C8110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5436" y="4011331"/>
            <a:ext cx="655609" cy="65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019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1920-06E0-D08C-E15E-1E8B29E03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3E0E182-5528-D8E8-59F2-69AEDA6EA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355" y="1624416"/>
            <a:ext cx="5995088" cy="282198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ECED74C-09AC-AC94-674C-7CBA815DCF7C}"/>
              </a:ext>
            </a:extLst>
          </p:cNvPr>
          <p:cNvGrpSpPr/>
          <p:nvPr/>
        </p:nvGrpSpPr>
        <p:grpSpPr>
          <a:xfrm>
            <a:off x="3984731" y="4446402"/>
            <a:ext cx="2955487" cy="939168"/>
            <a:chOff x="4083585" y="4409331"/>
            <a:chExt cx="2955487" cy="93916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99F3B9-957B-FA52-74AB-998427594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83585" y="4509484"/>
              <a:ext cx="707886" cy="70788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803ACF-69D1-3F5D-1A83-6CBFA7FF66C2}"/>
                </a:ext>
              </a:extLst>
            </p:cNvPr>
            <p:cNvSpPr txBox="1"/>
            <p:nvPr/>
          </p:nvSpPr>
          <p:spPr>
            <a:xfrm>
              <a:off x="4881078" y="4409331"/>
              <a:ext cx="2157994" cy="93916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2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rgbClr val="00A7E1"/>
                  </a:solidFill>
                  <a:effectLst/>
                  <a:uLnTx/>
                  <a:uFillTx/>
                  <a:latin typeface="Aptos" panose="02110004020202020204"/>
                  <a:ea typeface="+mn-lt"/>
                  <a:cs typeface="+mn-lt"/>
                </a:rPr>
                <a:t>Review the benefits of belonging</a:t>
              </a: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2E6D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2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/>
    </mc:Choice>
    <mc:Fallback xmlns="">
      <p:transition spd="slow" advClick="0" advTm="8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F1920-06E0-D08C-E15E-1E8B29E03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F2556E4A-1352-4897-59F0-64A4E1F29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-182913"/>
            <a:ext cx="12189534" cy="685938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FBC2AE7-E3DC-CF60-CFC9-55946F333AF8}"/>
              </a:ext>
            </a:extLst>
          </p:cNvPr>
          <p:cNvSpPr txBox="1">
            <a:spLocks/>
          </p:cNvSpPr>
          <p:nvPr/>
        </p:nvSpPr>
        <p:spPr>
          <a:xfrm>
            <a:off x="6665196" y="1263164"/>
            <a:ext cx="6564921" cy="909803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000" b="1">
                <a:solidFill>
                  <a:srgbClr val="002E6D"/>
                </a:solidFill>
                <a:ea typeface="+mj-lt"/>
                <a:cs typeface="+mj-lt"/>
              </a:rPr>
              <a:t>80 Years. </a:t>
            </a:r>
            <a:br>
              <a:rPr lang="en-US" sz="5000" b="1">
                <a:solidFill>
                  <a:srgbClr val="002E6D"/>
                </a:solidFill>
                <a:ea typeface="+mj-lt"/>
                <a:cs typeface="+mj-lt"/>
              </a:rPr>
            </a:br>
            <a:r>
              <a:rPr lang="en-US" sz="5000" b="1">
                <a:solidFill>
                  <a:schemeClr val="tx2"/>
                </a:solidFill>
                <a:ea typeface="+mj-lt"/>
                <a:cs typeface="+mj-lt"/>
              </a:rPr>
              <a:t>One Community. </a:t>
            </a:r>
            <a:r>
              <a:rPr lang="en-US" sz="5000" b="1">
                <a:solidFill>
                  <a:srgbClr val="002E6D"/>
                </a:solidFill>
                <a:ea typeface="+mj-lt"/>
                <a:cs typeface="+mj-lt"/>
              </a:rPr>
              <a:t>Endless Impact.</a:t>
            </a:r>
            <a:endParaRPr lang="en-US" sz="5000" b="1">
              <a:ea typeface="+mj-lt"/>
              <a:cs typeface="+mj-lt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F9FC8E5B-685A-70B9-C3F6-24F8B56C46D0}"/>
              </a:ext>
            </a:extLst>
          </p:cNvPr>
          <p:cNvSpPr txBox="1">
            <a:spLocks/>
          </p:cNvSpPr>
          <p:nvPr/>
        </p:nvSpPr>
        <p:spPr>
          <a:xfrm>
            <a:off x="6608601" y="3423567"/>
            <a:ext cx="5173684" cy="231828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>
                <a:solidFill>
                  <a:srgbClr val="00A7E1"/>
                </a:solidFill>
                <a:ea typeface="+mn-lt"/>
                <a:cs typeface="+mn-lt"/>
              </a:rPr>
              <a:t>80 years of progress doesn't happen by accident. </a:t>
            </a:r>
            <a:r>
              <a:rPr lang="en-US" sz="2400">
                <a:ea typeface="+mn-lt"/>
                <a:cs typeface="+mn-lt"/>
              </a:rPr>
              <a:t>It happens because people like you choose to invest in this community, this profession, and each other.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3507D5-6EBA-E30F-D491-B7957D53F82E}"/>
              </a:ext>
            </a:extLst>
          </p:cNvPr>
          <p:cNvSpPr txBox="1"/>
          <p:nvPr/>
        </p:nvSpPr>
        <p:spPr>
          <a:xfrm>
            <a:off x="7778151" y="5341616"/>
            <a:ext cx="342423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b="1">
                <a:ea typeface="+mn-lt"/>
                <a:cs typeface="+mn-lt"/>
              </a:rPr>
              <a:t>Explore our history and be part of what comes next</a:t>
            </a:r>
            <a:endParaRPr lang="en-US" sz="2000"/>
          </a:p>
          <a:p>
            <a:r>
              <a:rPr lang="en-US" sz="2000" b="1" u="sng">
                <a:solidFill>
                  <a:schemeClr val="tx2"/>
                </a:solidFill>
                <a:ea typeface="+mn-lt"/>
                <a:cs typeface="+mn-lt"/>
              </a:rPr>
              <a:t>hfma.org/history</a:t>
            </a:r>
            <a:endParaRPr lang="en-US" sz="2000">
              <a:solidFill>
                <a:schemeClr val="tx2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FB73A75-9067-F66D-4D4E-A398BE933B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0" y="1355211"/>
            <a:ext cx="6015279" cy="46507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4DD31EC-0523-F0F0-3185-A417A1EC6F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189832">
            <a:off x="1780434" y="-61351"/>
            <a:ext cx="538737" cy="111891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B954BE9-27AB-7F95-5E17-4435F0F2365F}"/>
              </a:ext>
            </a:extLst>
          </p:cNvPr>
          <p:cNvGrpSpPr/>
          <p:nvPr/>
        </p:nvGrpSpPr>
        <p:grpSpPr>
          <a:xfrm>
            <a:off x="717175" y="-30105"/>
            <a:ext cx="11334062" cy="1386011"/>
            <a:chOff x="717175" y="-30105"/>
            <a:chExt cx="11334062" cy="138601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BEDB7E0-416E-777C-0FF3-7ED8AE727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>
              <a:off x="6956619" y="0"/>
              <a:ext cx="538737" cy="111891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B25341F-7150-FFCD-BDA6-A5160F2F3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9189832">
              <a:off x="8943290" y="91055"/>
              <a:ext cx="538737" cy="111891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542CA02-16B1-C52A-0F5D-BB0429B90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531714">
              <a:off x="4185990" y="127711"/>
              <a:ext cx="538737" cy="1118915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1C6D9AC-AAD4-A678-3DE8-A84226E26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531714">
              <a:off x="11222411" y="65901"/>
              <a:ext cx="538737" cy="111891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8B11D77-C384-511C-3007-EAAADEDA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09513">
              <a:off x="2329496" y="191610"/>
              <a:ext cx="538737" cy="111891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7A6EA654-7835-509D-F724-18C13FAE7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09513">
              <a:off x="5902093" y="51292"/>
              <a:ext cx="538737" cy="111891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AE0DD865-2677-35F6-CF9C-BD4F26CE0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09513">
              <a:off x="5106742" y="176251"/>
              <a:ext cx="538737" cy="111891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F20A235-1889-7E03-26D2-170FEDB0DF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09513">
              <a:off x="717175" y="191609"/>
              <a:ext cx="538737" cy="111891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B88B9D2-F4EE-2D25-1553-55859A206F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9952873">
              <a:off x="10281719" y="236991"/>
              <a:ext cx="538737" cy="111891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837ADD8-8A50-6D34-FD2B-9580CC1AE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1402968">
              <a:off x="3230016" y="-30105"/>
              <a:ext cx="538737" cy="1118915"/>
            </a:xfrm>
            <a:prstGeom prst="rect">
              <a:avLst/>
            </a:prstGeom>
          </p:spPr>
        </p:pic>
      </p:grpSp>
      <p:pic>
        <p:nvPicPr>
          <p:cNvPr id="3" name="Picture 2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4C0D65DC-748D-52EA-FC2D-1C69023730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3446" y="5387596"/>
            <a:ext cx="981729" cy="96968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21B3455-7249-23FA-32C5-3870AF58761E}"/>
              </a:ext>
            </a:extLst>
          </p:cNvPr>
          <p:cNvGrpSpPr/>
          <p:nvPr/>
        </p:nvGrpSpPr>
        <p:grpSpPr>
          <a:xfrm>
            <a:off x="106406" y="1174382"/>
            <a:ext cx="5666479" cy="5315528"/>
            <a:chOff x="658153" y="-4327712"/>
            <a:chExt cx="5666479" cy="531552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48176D6-4B7B-B1E6-EA95-7970078BA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>
              <a:off x="2749506" y="-4327712"/>
              <a:ext cx="538737" cy="1118915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C648088-849D-3C81-718A-F2FF1CC68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9189832">
              <a:off x="5785895" y="-4131352"/>
              <a:ext cx="538737" cy="111891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28202A0-CF2B-6022-156F-E27697463C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677809">
              <a:off x="4424369" y="-230229"/>
              <a:ext cx="538737" cy="111891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7C1FAD6-5514-0678-700C-4384D110D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531714">
              <a:off x="3976812" y="-639791"/>
              <a:ext cx="538737" cy="111891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D3421D3-9AFA-420F-7EE2-675E857D8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6488920">
              <a:off x="2137607" y="-86536"/>
              <a:ext cx="538737" cy="1118915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BE03791-B5DE-3A5F-A3BF-7AD0AA7E9F3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09513">
              <a:off x="5128411" y="-633195"/>
              <a:ext cx="538737" cy="111891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DDA7335-5E0C-5D68-B99F-5C5A2500E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309513">
              <a:off x="5083744" y="-131099"/>
              <a:ext cx="538737" cy="111891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AC6D5BE-3783-CEDC-B4C4-7A5C450E7F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6598908">
              <a:off x="948242" y="-7727"/>
              <a:ext cx="538737" cy="1118915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2CC09FDA-02EB-57EA-7EDE-8FFA5CEB1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8677938">
              <a:off x="1162983" y="-419210"/>
              <a:ext cx="538737" cy="111891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67D9A30-9A02-A941-5025-225172D14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482793">
              <a:off x="3084701" y="-404039"/>
              <a:ext cx="538737" cy="1118915"/>
            </a:xfrm>
            <a:prstGeom prst="rect">
              <a:avLst/>
            </a:prstGeom>
          </p:spPr>
        </p:pic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C00CDF9D-21CB-D5E6-24C8-BB1820C0A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360000">
            <a:off x="202780" y="1468507"/>
            <a:ext cx="538737" cy="111891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BB5EAD0-98A9-ADD0-594D-0674BFC73D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883336">
            <a:off x="5356044" y="5662209"/>
            <a:ext cx="538737" cy="11189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4C24356-6A0C-8B06-F033-C4E0D817B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883336">
            <a:off x="5399016" y="4919803"/>
            <a:ext cx="538737" cy="111891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BDDACE7-8EEE-C058-A182-F1016F0E52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94769">
            <a:off x="3425066" y="5580497"/>
            <a:ext cx="538737" cy="11189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7E0CEC6-D3C8-7865-5EE4-8553EC98D2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94769">
            <a:off x="335924" y="557241"/>
            <a:ext cx="538737" cy="1118915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D6ED7F8-ADDB-B7F6-60AB-4FC181ECAF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294769">
            <a:off x="2090135" y="5459887"/>
            <a:ext cx="538737" cy="111891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ABC0183-4680-38D2-1C8E-3693AD754F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831279">
            <a:off x="5540590" y="5844889"/>
            <a:ext cx="538737" cy="111891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96BA6DD-79FC-4A0A-4DEE-ED664FB294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798785">
            <a:off x="5800827" y="4566925"/>
            <a:ext cx="538737" cy="111891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A75AEAD-DA15-CDF5-1A2D-A371A78356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980000">
            <a:off x="2977283" y="794760"/>
            <a:ext cx="538737" cy="111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7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70" advClick="0" advTm="8000"/>
    </mc:Choice>
    <mc:Fallback xmlns="">
      <p:transition advClick="0" advTm="8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614FC85-A3F3-449F-A7F5-F32EA5F1777E}"/>
              </a:ext>
            </a:extLst>
          </p:cNvPr>
          <p:cNvSpPr txBox="1"/>
          <p:nvPr/>
        </p:nvSpPr>
        <p:spPr>
          <a:xfrm>
            <a:off x="4897647" y="2084185"/>
            <a:ext cx="2749982" cy="1680116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12500" b="1" spc="-1000">
                <a:solidFill>
                  <a:schemeClr val="accent2"/>
                </a:solidFill>
                <a:latin typeface="Arial"/>
                <a:cs typeface="Arial"/>
              </a:rPr>
              <a:t>91.6</a:t>
            </a:r>
            <a:endParaRPr lang="en-US" sz="12500" b="1" spc="-1000">
              <a:solidFill>
                <a:schemeClr val="accent2"/>
              </a:solidFill>
              <a:latin typeface="Arial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0139" y="3993495"/>
            <a:ext cx="272820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ea typeface="Arial" charset="0"/>
                <a:cs typeface="Arial"/>
              </a:rPr>
              <a:t> Member count as of April 2026</a:t>
            </a:r>
            <a:endParaRPr lang="en-US" sz="2400">
              <a:solidFill>
                <a:schemeClr val="bg1"/>
              </a:solidFill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4229" y="3969175"/>
            <a:ext cx="328722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ea typeface="Arial" charset="0"/>
                <a:cs typeface="Arial"/>
              </a:rPr>
              <a:t>Individual membership as of December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DF4387-D114-E6BC-EEFF-CE037962FA8A}"/>
              </a:ext>
            </a:extLst>
          </p:cNvPr>
          <p:cNvSpPr txBox="1"/>
          <p:nvPr/>
        </p:nvSpPr>
        <p:spPr>
          <a:xfrm>
            <a:off x="10934850" y="2235552"/>
            <a:ext cx="73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-1600">
                <a:solidFill>
                  <a:schemeClr val="accent1"/>
                </a:solidFill>
                <a:latin typeface="Arial"/>
                <a:ea typeface="Arial" charset="0"/>
                <a:cs typeface="Arial"/>
              </a:rPr>
              <a:t>%</a:t>
            </a:r>
            <a:endParaRPr lang="en-US" sz="1000" b="1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4FE305-301C-111A-E771-A4AEC9DA71F8}"/>
              </a:ext>
            </a:extLst>
          </p:cNvPr>
          <p:cNvSpPr txBox="1"/>
          <p:nvPr/>
        </p:nvSpPr>
        <p:spPr>
          <a:xfrm>
            <a:off x="7647629" y="2287291"/>
            <a:ext cx="73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pc="-1600">
                <a:solidFill>
                  <a:schemeClr val="accent2"/>
                </a:solidFill>
                <a:latin typeface="Arial"/>
                <a:ea typeface="Arial" charset="0"/>
                <a:cs typeface="Arial"/>
              </a:rPr>
              <a:t>%</a:t>
            </a:r>
            <a:endParaRPr lang="en-US" sz="1000" b="1">
              <a:solidFill>
                <a:schemeClr val="accent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9282" y="2419168"/>
            <a:ext cx="4269918" cy="1293394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>
            <a:noAutofit/>
          </a:bodyPr>
          <a:lstStyle/>
          <a:p>
            <a:r>
              <a:rPr lang="en-US" sz="8800" b="1" kern="0" spc="-500">
                <a:solidFill>
                  <a:srgbClr val="00A7E1"/>
                </a:solidFill>
                <a:latin typeface="Arial"/>
                <a:ea typeface="Arial" charset="0"/>
                <a:cs typeface="Arial"/>
              </a:rPr>
              <a:t>145,000</a:t>
            </a:r>
            <a:r>
              <a:rPr lang="en-US" sz="8800" kern="0" spc="-500">
                <a:solidFill>
                  <a:srgbClr val="00A7E1"/>
                </a:solidFill>
                <a:latin typeface="Arial"/>
                <a:ea typeface="Arial" charset="0"/>
                <a:cs typeface="Arial"/>
              </a:rPr>
              <a:t>+</a:t>
            </a:r>
            <a:endParaRPr lang="en-US" sz="8800" kern="0" spc="-500">
              <a:solidFill>
                <a:srgbClr val="00A7E1"/>
              </a:solidFill>
              <a:latin typeface="Arial"/>
              <a:cs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1D0391F-3E47-4AED-B40E-31CFB66FFF66}"/>
              </a:ext>
            </a:extLst>
          </p:cNvPr>
          <p:cNvSpPr txBox="1"/>
          <p:nvPr/>
        </p:nvSpPr>
        <p:spPr>
          <a:xfrm>
            <a:off x="8923341" y="2099314"/>
            <a:ext cx="2086973" cy="1613248"/>
          </a:xfrm>
          <a:prstGeom prst="rect">
            <a:avLst/>
          </a:prstGeom>
          <a:noFill/>
          <a:effectLst/>
        </p:spPr>
        <p:txBody>
          <a:bodyPr wrap="square" lIns="0" tIns="0" rIns="0" bIns="0" rtlCol="0" anchor="t">
            <a:noAutofit/>
          </a:bodyPr>
          <a:lstStyle/>
          <a:p>
            <a:pPr algn="ctr"/>
            <a:r>
              <a:rPr lang="en-US" sz="12500" b="1" spc="-1000">
                <a:solidFill>
                  <a:schemeClr val="accent1"/>
                </a:solidFill>
                <a:latin typeface="Arial"/>
                <a:cs typeface="Arial"/>
              </a:rPr>
              <a:t>8.4</a:t>
            </a:r>
            <a:endParaRPr lang="en-US" sz="12500" b="1" spc="-1000">
              <a:solidFill>
                <a:schemeClr val="accent1"/>
              </a:solidFill>
              <a:latin typeface="Arial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8707" y="3993495"/>
            <a:ext cx="3287222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>
                <a:solidFill>
                  <a:schemeClr val="bg1"/>
                </a:solidFill>
                <a:ea typeface="Arial" charset="0"/>
                <a:cs typeface="Arial"/>
              </a:rPr>
              <a:t>Enterprise membership as of December 2025</a:t>
            </a:r>
            <a:endParaRPr lang="en-US" sz="240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B8784A7-B06B-C030-7CD5-72C8597F6390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>
                <a:solidFill>
                  <a:schemeClr val="bg1"/>
                </a:solidFill>
                <a:latin typeface="Aptos ExtraBold" panose="020B0004020202020204" pitchFamily="34" charset="0"/>
              </a:rPr>
              <a:t>About HFMA Membership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386A767-0BC7-F9D6-9825-66B6167B537C}"/>
              </a:ext>
            </a:extLst>
          </p:cNvPr>
          <p:cNvSpPr txBox="1">
            <a:spLocks/>
          </p:cNvSpPr>
          <p:nvPr/>
        </p:nvSpPr>
        <p:spPr>
          <a:xfrm>
            <a:off x="309282" y="1109533"/>
            <a:ext cx="11450319" cy="7697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>
                <a:solidFill>
                  <a:srgbClr val="F7EC13"/>
                </a:solidFill>
              </a:rPr>
              <a:t>Demographics</a:t>
            </a:r>
          </a:p>
        </p:txBody>
      </p:sp>
    </p:spTree>
    <p:extLst>
      <p:ext uri="{BB962C8B-B14F-4D97-AF65-F5344CB8AC3E}">
        <p14:creationId xmlns:p14="http://schemas.microsoft.com/office/powerpoint/2010/main" val="1873360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DE263456-88E4-AC52-6CD8-F08F49FACB14}"/>
              </a:ext>
            </a:extLst>
          </p:cNvPr>
          <p:cNvGrpSpPr/>
          <p:nvPr/>
        </p:nvGrpSpPr>
        <p:grpSpPr>
          <a:xfrm>
            <a:off x="7863834" y="5506165"/>
            <a:ext cx="2493778" cy="432630"/>
            <a:chOff x="5730592" y="5640867"/>
            <a:chExt cx="2493778" cy="4326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781DDD-5589-DB49-ABC7-0F685BCAC1C9}"/>
                </a:ext>
              </a:extLst>
            </p:cNvPr>
            <p:cNvSpPr txBox="1"/>
            <p:nvPr/>
          </p:nvSpPr>
          <p:spPr>
            <a:xfrm>
              <a:off x="6096001" y="5640867"/>
              <a:ext cx="2128369" cy="43263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000" spc="-30">
                  <a:latin typeface="Aptos" panose="020B0004020202020204" pitchFamily="34" charset="0"/>
                </a:rPr>
                <a:t>Business Partners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149A6B-E712-E74A-BB4C-0FE1DC81086D}"/>
                </a:ext>
              </a:extLst>
            </p:cNvPr>
            <p:cNvSpPr/>
            <p:nvPr/>
          </p:nvSpPr>
          <p:spPr>
            <a:xfrm>
              <a:off x="5730592" y="5730214"/>
              <a:ext cx="274320" cy="274320"/>
            </a:xfrm>
            <a:prstGeom prst="ellipse">
              <a:avLst/>
            </a:prstGeom>
            <a:solidFill>
              <a:srgbClr val="69767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" panose="020B00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09B4429-A13F-E2A8-4A82-B464FECB6C9C}"/>
              </a:ext>
            </a:extLst>
          </p:cNvPr>
          <p:cNvGrpSpPr/>
          <p:nvPr/>
        </p:nvGrpSpPr>
        <p:grpSpPr>
          <a:xfrm>
            <a:off x="4492072" y="5510495"/>
            <a:ext cx="3310169" cy="444353"/>
            <a:chOff x="5730592" y="5255613"/>
            <a:chExt cx="3310169" cy="44435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63DAD78-57B7-B441-BCEE-869EF355AD35}"/>
                </a:ext>
              </a:extLst>
            </p:cNvPr>
            <p:cNvSpPr/>
            <p:nvPr/>
          </p:nvSpPr>
          <p:spPr>
            <a:xfrm>
              <a:off x="5730592" y="5346491"/>
              <a:ext cx="274320" cy="274320"/>
            </a:xfrm>
            <a:prstGeom prst="ellipse">
              <a:avLst/>
            </a:prstGeom>
            <a:solidFill>
              <a:srgbClr val="002E6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" panose="020B00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A46D46-5AE0-5944-8B66-641329FAB3A4}"/>
                </a:ext>
              </a:extLst>
            </p:cNvPr>
            <p:cNvSpPr txBox="1"/>
            <p:nvPr/>
          </p:nvSpPr>
          <p:spPr>
            <a:xfrm>
              <a:off x="6096000" y="5255613"/>
              <a:ext cx="2944761" cy="4443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000" spc="-30">
                  <a:latin typeface="Aptos" panose="020B0004020202020204" pitchFamily="34" charset="0"/>
                </a:rPr>
                <a:t>Hospitals/Health Systems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8ED2CC-89EE-2C5B-52D3-7C82D9210480}"/>
              </a:ext>
            </a:extLst>
          </p:cNvPr>
          <p:cNvGrpSpPr/>
          <p:nvPr/>
        </p:nvGrpSpPr>
        <p:grpSpPr>
          <a:xfrm>
            <a:off x="10357295" y="5493843"/>
            <a:ext cx="1171654" cy="432630"/>
            <a:chOff x="5730591" y="6026121"/>
            <a:chExt cx="1171654" cy="4326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26A7EA-78C0-E641-85CA-7F45E9E21C35}"/>
                </a:ext>
              </a:extLst>
            </p:cNvPr>
            <p:cNvSpPr txBox="1"/>
            <p:nvPr/>
          </p:nvSpPr>
          <p:spPr>
            <a:xfrm>
              <a:off x="6096000" y="6026121"/>
              <a:ext cx="806245" cy="43263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>
                <a:spcAft>
                  <a:spcPts val="1200"/>
                </a:spcAft>
              </a:pPr>
              <a:r>
                <a:rPr lang="en-US" sz="2000" spc="-30">
                  <a:latin typeface="Aptos" panose="020B0004020202020204" pitchFamily="34" charset="0"/>
                </a:rPr>
                <a:t>Other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B458862-BC85-394B-87A6-9F7B799DD900}"/>
                </a:ext>
              </a:extLst>
            </p:cNvPr>
            <p:cNvSpPr/>
            <p:nvPr/>
          </p:nvSpPr>
          <p:spPr>
            <a:xfrm>
              <a:off x="5730591" y="6112435"/>
              <a:ext cx="274320" cy="274320"/>
            </a:xfrm>
            <a:prstGeom prst="ellipse">
              <a:avLst/>
            </a:prstGeom>
            <a:solidFill>
              <a:srgbClr val="8CC34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ptos" panose="020B0004020202020204" pitchFamily="34" charset="0"/>
              </a:endParaRPr>
            </a:p>
          </p:txBody>
        </p:sp>
      </p:grp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0B5FEB81-3013-9842-B5AD-D406AE996D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0762388"/>
              </p:ext>
            </p:extLst>
          </p:nvPr>
        </p:nvGraphicFramePr>
        <p:xfrm>
          <a:off x="4933778" y="2195174"/>
          <a:ext cx="2853764" cy="2637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7A7103CF-8721-574E-A6A8-91580CDCA3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4789081"/>
              </p:ext>
            </p:extLst>
          </p:nvPr>
        </p:nvGraphicFramePr>
        <p:xfrm>
          <a:off x="8359901" y="2149432"/>
          <a:ext cx="2847573" cy="2704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6FA3FDAF-4103-304E-B6F5-3DD9D6FF07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776374"/>
              </p:ext>
            </p:extLst>
          </p:nvPr>
        </p:nvGraphicFramePr>
        <p:xfrm>
          <a:off x="604699" y="2094162"/>
          <a:ext cx="2999740" cy="2849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3" name="TextBox 42">
            <a:extLst>
              <a:ext uri="{FF2B5EF4-FFF2-40B4-BE49-F238E27FC236}">
                <a16:creationId xmlns:a16="http://schemas.microsoft.com/office/drawing/2014/main" id="{20B8412A-73C7-9D48-BFE1-DFFB3F7A3A6F}"/>
              </a:ext>
            </a:extLst>
          </p:cNvPr>
          <p:cNvSpPr txBox="1"/>
          <p:nvPr/>
        </p:nvSpPr>
        <p:spPr>
          <a:xfrm>
            <a:off x="5180140" y="3163498"/>
            <a:ext cx="2392869" cy="6937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  <a:t>Individual </a:t>
            </a:r>
            <a:b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  <a:t>Members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FA03F8-3D96-E640-B018-AAA033180703}"/>
              </a:ext>
            </a:extLst>
          </p:cNvPr>
          <p:cNvSpPr txBox="1"/>
          <p:nvPr/>
        </p:nvSpPr>
        <p:spPr>
          <a:xfrm>
            <a:off x="8867240" y="3163498"/>
            <a:ext cx="1858298" cy="6822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  <a:t>Enterprise </a:t>
            </a:r>
            <a:b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  <a:t>Members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BBEF78A-4487-554C-8C3C-BDA9CE36662A}"/>
              </a:ext>
            </a:extLst>
          </p:cNvPr>
          <p:cNvSpPr txBox="1"/>
          <p:nvPr/>
        </p:nvSpPr>
        <p:spPr>
          <a:xfrm>
            <a:off x="4556919" y="2030380"/>
            <a:ext cx="99686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92D050"/>
                </a:solidFill>
                <a:latin typeface="Aptos" panose="020B0004020202020204" pitchFamily="34" charset="0"/>
                <a:ea typeface="Arial" charset="0"/>
                <a:cs typeface="Arial"/>
              </a:rPr>
              <a:t>21%</a:t>
            </a:r>
            <a:endParaRPr lang="en-US" sz="3000" b="1">
              <a:solidFill>
                <a:srgbClr val="92D050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F0F9B0-E14F-CE48-A31E-72F3D87DDDF5}"/>
              </a:ext>
            </a:extLst>
          </p:cNvPr>
          <p:cNvSpPr txBox="1"/>
          <p:nvPr/>
        </p:nvSpPr>
        <p:spPr>
          <a:xfrm>
            <a:off x="10463606" y="4305804"/>
            <a:ext cx="1232656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  <a:t>83%</a:t>
            </a:r>
            <a:endParaRPr lang="en-US" sz="3000" b="1">
              <a:solidFill>
                <a:srgbClr val="002E6D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DD47A0D-FF27-4648-BF1B-E37B5313C64A}"/>
              </a:ext>
            </a:extLst>
          </p:cNvPr>
          <p:cNvSpPr txBox="1"/>
          <p:nvPr/>
        </p:nvSpPr>
        <p:spPr>
          <a:xfrm>
            <a:off x="7049478" y="4249241"/>
            <a:ext cx="1174892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  <a:t>52%</a:t>
            </a:r>
            <a:endParaRPr lang="en-US" sz="3000" b="1">
              <a:solidFill>
                <a:srgbClr val="002E6D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30EB878-6E2A-074B-9A32-47DBD68E0F5C}"/>
              </a:ext>
            </a:extLst>
          </p:cNvPr>
          <p:cNvSpPr txBox="1"/>
          <p:nvPr/>
        </p:nvSpPr>
        <p:spPr>
          <a:xfrm>
            <a:off x="8091667" y="2122343"/>
            <a:ext cx="1182305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444545"/>
                </a:solidFill>
                <a:latin typeface="Aptos" panose="020B0004020202020204" pitchFamily="34" charset="0"/>
                <a:ea typeface="Arial" charset="0"/>
                <a:cs typeface="Arial"/>
              </a:rPr>
              <a:t>17%</a:t>
            </a:r>
            <a:endParaRPr lang="en-US" sz="3000" b="1">
              <a:solidFill>
                <a:srgbClr val="444545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6666E20-8A95-424C-867D-098D0F5B157F}"/>
              </a:ext>
            </a:extLst>
          </p:cNvPr>
          <p:cNvSpPr txBox="1"/>
          <p:nvPr/>
        </p:nvSpPr>
        <p:spPr>
          <a:xfrm>
            <a:off x="4318351" y="3876227"/>
            <a:ext cx="1019069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444545"/>
                </a:solidFill>
                <a:latin typeface="Aptos" panose="020B0004020202020204" pitchFamily="34" charset="0"/>
                <a:ea typeface="Arial" charset="0"/>
                <a:cs typeface="Arial"/>
              </a:rPr>
              <a:t>27%</a:t>
            </a:r>
            <a:endParaRPr lang="en-US" sz="3000" b="1">
              <a:solidFill>
                <a:srgbClr val="444545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74A3F5B-9E29-4041-9A7C-523193F60893}"/>
              </a:ext>
            </a:extLst>
          </p:cNvPr>
          <p:cNvSpPr txBox="1"/>
          <p:nvPr/>
        </p:nvSpPr>
        <p:spPr>
          <a:xfrm>
            <a:off x="2357580" y="1886880"/>
            <a:ext cx="1019069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002E6D"/>
                </a:solidFill>
                <a:latin typeface="Aptos" panose="020B0004020202020204" pitchFamily="34" charset="0"/>
                <a:ea typeface="Arial" charset="0"/>
                <a:cs typeface="Arial"/>
              </a:rPr>
              <a:t>10%</a:t>
            </a:r>
            <a:endParaRPr lang="en-US" sz="3000" b="1">
              <a:solidFill>
                <a:srgbClr val="002E6D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17484D3-3E44-5F47-834B-B017D0AF0D82}"/>
              </a:ext>
            </a:extLst>
          </p:cNvPr>
          <p:cNvSpPr txBox="1"/>
          <p:nvPr/>
        </p:nvSpPr>
        <p:spPr>
          <a:xfrm>
            <a:off x="262831" y="4278857"/>
            <a:ext cx="1019069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000" b="1">
                <a:solidFill>
                  <a:srgbClr val="119CD9"/>
                </a:solidFill>
                <a:latin typeface="Aptos" panose="020B0004020202020204" pitchFamily="34" charset="0"/>
                <a:ea typeface="Arial" charset="0"/>
                <a:cs typeface="Arial"/>
              </a:rPr>
              <a:t>90%</a:t>
            </a:r>
            <a:endParaRPr lang="en-US" sz="3000" b="1">
              <a:solidFill>
                <a:srgbClr val="119CD9"/>
              </a:solidFill>
              <a:latin typeface="Aptos" panose="020B0004020202020204" pitchFamily="34" charset="0"/>
              <a:cs typeface="Arial" charset="0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5C8D4687-C841-BB46-9C57-A964745767D0}"/>
              </a:ext>
            </a:extLst>
          </p:cNvPr>
          <p:cNvSpPr/>
          <p:nvPr/>
        </p:nvSpPr>
        <p:spPr>
          <a:xfrm>
            <a:off x="663051" y="5585320"/>
            <a:ext cx="274320" cy="274320"/>
          </a:xfrm>
          <a:prstGeom prst="ellipse">
            <a:avLst/>
          </a:prstGeom>
          <a:solidFill>
            <a:srgbClr val="002E6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494BD9F-EE66-0347-BC7F-D20E36B07562}"/>
              </a:ext>
            </a:extLst>
          </p:cNvPr>
          <p:cNvSpPr txBox="1"/>
          <p:nvPr/>
        </p:nvSpPr>
        <p:spPr>
          <a:xfrm>
            <a:off x="2611050" y="5483651"/>
            <a:ext cx="1400511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spc="-30">
                <a:latin typeface="Aptos" panose="020B0004020202020204" pitchFamily="34" charset="0"/>
              </a:rPr>
              <a:t>Enterprise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00CFBBB4-9866-CF46-9A6D-19C142C31663}"/>
              </a:ext>
            </a:extLst>
          </p:cNvPr>
          <p:cNvSpPr/>
          <p:nvPr/>
        </p:nvSpPr>
        <p:spPr>
          <a:xfrm>
            <a:off x="2232194" y="5572998"/>
            <a:ext cx="274320" cy="274320"/>
          </a:xfrm>
          <a:prstGeom prst="ellipse">
            <a:avLst/>
          </a:prstGeom>
          <a:solidFill>
            <a:srgbClr val="119C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ptos" panose="020B00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FB71714-CC02-8B4F-B198-820BE657D519}"/>
              </a:ext>
            </a:extLst>
          </p:cNvPr>
          <p:cNvSpPr txBox="1"/>
          <p:nvPr/>
        </p:nvSpPr>
        <p:spPr>
          <a:xfrm>
            <a:off x="1028459" y="5506165"/>
            <a:ext cx="1095309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spc="-30">
                <a:latin typeface="Aptos" panose="020B0004020202020204" pitchFamily="34" charset="0"/>
              </a:rPr>
              <a:t>Individual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0858683-45D5-2BCC-EE3E-942DE189B924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11499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>
                <a:solidFill>
                  <a:srgbClr val="002E6D"/>
                </a:solidFill>
                <a:latin typeface="Aptos" panose="020B0004020202020204" pitchFamily="34" charset="0"/>
              </a:rPr>
              <a:t>Provider Organizations (Hospitals/Systems) Make Up Majority of Membership Base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183A273-D2C4-4840-953C-3C9189B5C164}"/>
              </a:ext>
            </a:extLst>
          </p:cNvPr>
          <p:cNvCxnSpPr/>
          <p:nvPr/>
        </p:nvCxnSpPr>
        <p:spPr>
          <a:xfrm>
            <a:off x="309282" y="1699351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984214-1D8F-DA1F-89D6-6E8259DEF085}"/>
              </a:ext>
            </a:extLst>
          </p:cNvPr>
          <p:cNvCxnSpPr/>
          <p:nvPr/>
        </p:nvCxnSpPr>
        <p:spPr>
          <a:xfrm>
            <a:off x="657236" y="5089673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ubtitle 2">
            <a:extLst>
              <a:ext uri="{FF2B5EF4-FFF2-40B4-BE49-F238E27FC236}">
                <a16:creationId xmlns:a16="http://schemas.microsoft.com/office/drawing/2014/main" id="{3F4739A4-3EAC-FEE5-E010-572D55167BA1}"/>
              </a:ext>
            </a:extLst>
          </p:cNvPr>
          <p:cNvSpPr txBox="1">
            <a:spLocks/>
          </p:cNvSpPr>
          <p:nvPr/>
        </p:nvSpPr>
        <p:spPr>
          <a:xfrm>
            <a:off x="3143219" y="4726295"/>
            <a:ext cx="1790559" cy="36337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1" kern="1200" baseline="0">
                <a:solidFill>
                  <a:srgbClr val="00829C"/>
                </a:solidFill>
                <a:latin typeface="arial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1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As of December 2025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58C76F7-05C0-C94A-BEEC-84CE98BA4575}"/>
              </a:ext>
            </a:extLst>
          </p:cNvPr>
          <p:cNvSpPr txBox="1"/>
          <p:nvPr/>
        </p:nvSpPr>
        <p:spPr>
          <a:xfrm>
            <a:off x="772366" y="3163498"/>
            <a:ext cx="2689412" cy="6822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2300"/>
              </a:lnSpc>
            </a:pPr>
            <a: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  <a:t>Total </a:t>
            </a:r>
            <a:b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2000" b="1" kern="1500">
                <a:latin typeface="Aptos" panose="020B0004020202020204" pitchFamily="34" charset="0"/>
                <a:cs typeface="Arial" panose="020B0604020202020204" pitchFamily="34" charset="0"/>
              </a:rPr>
              <a:t>Members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F41C21-9262-4366-D994-D45D64074341}"/>
              </a:ext>
            </a:extLst>
          </p:cNvPr>
          <p:cNvCxnSpPr>
            <a:cxnSpLocks/>
          </p:cNvCxnSpPr>
          <p:nvPr/>
        </p:nvCxnSpPr>
        <p:spPr>
          <a:xfrm>
            <a:off x="4038499" y="1816822"/>
            <a:ext cx="0" cy="2799423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044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E67C7CCD-BC23-2E44-A925-492AB00A6683}"/>
              </a:ext>
            </a:extLst>
          </p:cNvPr>
          <p:cNvSpPr/>
          <p:nvPr/>
        </p:nvSpPr>
        <p:spPr>
          <a:xfrm>
            <a:off x="6552684" y="1627966"/>
            <a:ext cx="274165" cy="276406"/>
          </a:xfrm>
          <a:prstGeom prst="ellipse">
            <a:avLst/>
          </a:prstGeom>
          <a:solidFill>
            <a:srgbClr val="F7EC1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85E3A0-572F-D245-8DE1-241ACBF3CDF0}"/>
              </a:ext>
            </a:extLst>
          </p:cNvPr>
          <p:cNvSpPr txBox="1"/>
          <p:nvPr/>
        </p:nvSpPr>
        <p:spPr>
          <a:xfrm>
            <a:off x="6962487" y="5615769"/>
            <a:ext cx="4490498" cy="435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Other Responsibilities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FE156A-F44E-C540-A4C7-74867D9E6D4C}"/>
              </a:ext>
            </a:extLst>
          </p:cNvPr>
          <p:cNvSpPr txBox="1"/>
          <p:nvPr/>
        </p:nvSpPr>
        <p:spPr>
          <a:xfrm>
            <a:off x="6950105" y="1567339"/>
            <a:ext cx="3460399" cy="43592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Revenue Cycle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11CD69-0A81-C04F-8818-F6E69F7EF607}"/>
              </a:ext>
            </a:extLst>
          </p:cNvPr>
          <p:cNvSpPr txBox="1"/>
          <p:nvPr/>
        </p:nvSpPr>
        <p:spPr>
          <a:xfrm>
            <a:off x="6944872" y="2386722"/>
            <a:ext cx="5003309" cy="409894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Administration And Operations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AB04DA3-5E27-AD41-B1A8-02CCC1708218}"/>
              </a:ext>
            </a:extLst>
          </p:cNvPr>
          <p:cNvSpPr/>
          <p:nvPr/>
        </p:nvSpPr>
        <p:spPr>
          <a:xfrm>
            <a:off x="6574893" y="2457356"/>
            <a:ext cx="274165" cy="276406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4C69-41F6-CB31-3567-4BA7946A09D7}"/>
              </a:ext>
            </a:extLst>
          </p:cNvPr>
          <p:cNvSpPr txBox="1"/>
          <p:nvPr/>
        </p:nvSpPr>
        <p:spPr>
          <a:xfrm>
            <a:off x="6944873" y="3226556"/>
            <a:ext cx="4730536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Payer Reimbursement/Revenue Integrity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8EEAE0-D06B-F8A7-D13E-366DA2B6DEA2}"/>
              </a:ext>
            </a:extLst>
          </p:cNvPr>
          <p:cNvSpPr txBox="1"/>
          <p:nvPr/>
        </p:nvSpPr>
        <p:spPr>
          <a:xfrm>
            <a:off x="6944872" y="4002385"/>
            <a:ext cx="4219658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Clinical/Patient Care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1627E0-154B-FFD4-157D-F8170DF5B188}"/>
              </a:ext>
            </a:extLst>
          </p:cNvPr>
          <p:cNvSpPr/>
          <p:nvPr/>
        </p:nvSpPr>
        <p:spPr>
          <a:xfrm>
            <a:off x="6572449" y="4048901"/>
            <a:ext cx="274320" cy="27432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BE6C90E-22F9-4881-7134-111F0C45F3BB}"/>
              </a:ext>
            </a:extLst>
          </p:cNvPr>
          <p:cNvSpPr/>
          <p:nvPr/>
        </p:nvSpPr>
        <p:spPr>
          <a:xfrm>
            <a:off x="6574738" y="3283076"/>
            <a:ext cx="274320" cy="27432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BD4BBFB-A588-1E3E-99CD-D86D7E7571EE}"/>
              </a:ext>
            </a:extLst>
          </p:cNvPr>
          <p:cNvSpPr txBox="1"/>
          <p:nvPr/>
        </p:nvSpPr>
        <p:spPr>
          <a:xfrm>
            <a:off x="6948048" y="1988301"/>
            <a:ext cx="4435888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Accounting/Finance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2D528B2-B9E4-F78E-B19F-1187BF395BC0}"/>
              </a:ext>
            </a:extLst>
          </p:cNvPr>
          <p:cNvSpPr/>
          <p:nvPr/>
        </p:nvSpPr>
        <p:spPr>
          <a:xfrm>
            <a:off x="6574738" y="2067456"/>
            <a:ext cx="274320" cy="27432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040883-7F89-F468-8B45-7BAE2FBEAD0D}"/>
              </a:ext>
            </a:extLst>
          </p:cNvPr>
          <p:cNvSpPr txBox="1"/>
          <p:nvPr/>
        </p:nvSpPr>
        <p:spPr>
          <a:xfrm>
            <a:off x="6944873" y="2808321"/>
            <a:ext cx="4439064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Health Information/Medical Records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0BD7DA1-8512-4739-B704-F6E09FE28CA5}"/>
              </a:ext>
            </a:extLst>
          </p:cNvPr>
          <p:cNvSpPr/>
          <p:nvPr/>
        </p:nvSpPr>
        <p:spPr>
          <a:xfrm>
            <a:off x="6574738" y="2861796"/>
            <a:ext cx="274320" cy="27432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7BE53F-2D20-D8CE-C7A3-7DDFFEA2D1D6}"/>
              </a:ext>
            </a:extLst>
          </p:cNvPr>
          <p:cNvSpPr txBox="1"/>
          <p:nvPr/>
        </p:nvSpPr>
        <p:spPr>
          <a:xfrm>
            <a:off x="6944873" y="3607357"/>
            <a:ext cx="4219658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Decision Support/Bi/Analytics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845982-1DD0-ADCD-C4B3-B73395396EB7}"/>
              </a:ext>
            </a:extLst>
          </p:cNvPr>
          <p:cNvSpPr/>
          <p:nvPr/>
        </p:nvSpPr>
        <p:spPr>
          <a:xfrm>
            <a:off x="6574738" y="3671059"/>
            <a:ext cx="274320" cy="27432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2B76CA4-EF6A-E550-8569-0CD3BF4386B0}"/>
              </a:ext>
            </a:extLst>
          </p:cNvPr>
          <p:cNvSpPr/>
          <p:nvPr/>
        </p:nvSpPr>
        <p:spPr>
          <a:xfrm>
            <a:off x="6574738" y="4454635"/>
            <a:ext cx="274320" cy="274320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694DD5-7BF9-DCFB-ED34-70D16A3646C9}"/>
              </a:ext>
            </a:extLst>
          </p:cNvPr>
          <p:cNvSpPr txBox="1"/>
          <p:nvPr/>
        </p:nvSpPr>
        <p:spPr>
          <a:xfrm>
            <a:off x="6964931" y="4415597"/>
            <a:ext cx="4730535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Legal Compliance/Internal Audit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3E8870B-C817-CE9D-5A01-7A553529D473}"/>
              </a:ext>
            </a:extLst>
          </p:cNvPr>
          <p:cNvSpPr/>
          <p:nvPr/>
        </p:nvSpPr>
        <p:spPr>
          <a:xfrm>
            <a:off x="6572449" y="5663654"/>
            <a:ext cx="274165" cy="276406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BC9DE6-C9F0-3F6A-0D78-8D593B5D90D9}"/>
              </a:ext>
            </a:extLst>
          </p:cNvPr>
          <p:cNvSpPr/>
          <p:nvPr/>
        </p:nvSpPr>
        <p:spPr>
          <a:xfrm>
            <a:off x="6574738" y="4852186"/>
            <a:ext cx="274320" cy="274320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8767BD-0A3A-3D96-985F-8AE66A66E0B5}"/>
              </a:ext>
            </a:extLst>
          </p:cNvPr>
          <p:cNvSpPr txBox="1"/>
          <p:nvPr/>
        </p:nvSpPr>
        <p:spPr>
          <a:xfrm>
            <a:off x="6964931" y="4827878"/>
            <a:ext cx="4730541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Strategy/Business Development/Marketing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234F613-4005-CC97-8E27-D14EA0CD62F6}"/>
              </a:ext>
            </a:extLst>
          </p:cNvPr>
          <p:cNvSpPr/>
          <p:nvPr/>
        </p:nvSpPr>
        <p:spPr>
          <a:xfrm>
            <a:off x="6574738" y="5241104"/>
            <a:ext cx="274320" cy="274320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BCCD73-3A5E-554E-A23B-681231CFBF50}"/>
              </a:ext>
            </a:extLst>
          </p:cNvPr>
          <p:cNvSpPr txBox="1"/>
          <p:nvPr/>
        </p:nvSpPr>
        <p:spPr>
          <a:xfrm>
            <a:off x="6964931" y="5203488"/>
            <a:ext cx="4603927" cy="43263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>
              <a:spcAft>
                <a:spcPts val="1200"/>
              </a:spcAft>
            </a:pPr>
            <a:r>
              <a:rPr lang="en-US" spc="-30">
                <a:latin typeface="Aptos"/>
              </a:rPr>
              <a:t>Customer Service/Patient Experience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8FED444A-1E24-C912-BF17-9D8485A88AF2}"/>
              </a:ext>
            </a:extLst>
          </p:cNvPr>
          <p:cNvSpPr txBox="1">
            <a:spLocks/>
          </p:cNvSpPr>
          <p:nvPr/>
        </p:nvSpPr>
        <p:spPr>
          <a:xfrm>
            <a:off x="309282" y="389965"/>
            <a:ext cx="11463617" cy="8292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i="1">
                <a:solidFill>
                  <a:srgbClr val="002E6D"/>
                </a:solidFill>
                <a:latin typeface="Aptos ExtraBold" panose="020B0004020202020204" pitchFamily="34" charset="0"/>
              </a:rPr>
              <a:t>Primary Member Job Functions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A1586AF-E797-17EE-6294-F6AB0BF36817}"/>
              </a:ext>
            </a:extLst>
          </p:cNvPr>
          <p:cNvCxnSpPr/>
          <p:nvPr/>
        </p:nvCxnSpPr>
        <p:spPr>
          <a:xfrm>
            <a:off x="309282" y="1212716"/>
            <a:ext cx="1087752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Subtitle 2">
            <a:extLst>
              <a:ext uri="{FF2B5EF4-FFF2-40B4-BE49-F238E27FC236}">
                <a16:creationId xmlns:a16="http://schemas.microsoft.com/office/drawing/2014/main" id="{FFECA65C-85BB-96EF-EC75-F5075D765F7F}"/>
              </a:ext>
            </a:extLst>
          </p:cNvPr>
          <p:cNvSpPr txBox="1">
            <a:spLocks/>
          </p:cNvSpPr>
          <p:nvPr/>
        </p:nvSpPr>
        <p:spPr>
          <a:xfrm>
            <a:off x="2380799" y="5960115"/>
            <a:ext cx="1790559" cy="36337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b="1" kern="1200" baseline="0">
                <a:solidFill>
                  <a:srgbClr val="00829C"/>
                </a:solidFill>
                <a:latin typeface="arial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i="1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As of December 2025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118830B-DF51-9642-5690-645322B1C24E}"/>
              </a:ext>
            </a:extLst>
          </p:cNvPr>
          <p:cNvCxnSpPr>
            <a:cxnSpLocks/>
          </p:cNvCxnSpPr>
          <p:nvPr/>
        </p:nvCxnSpPr>
        <p:spPr>
          <a:xfrm>
            <a:off x="6000035" y="1297991"/>
            <a:ext cx="0" cy="475369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6214F75-FFEB-F8E9-FB0C-6AF02E3D23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5591551"/>
              </p:ext>
            </p:extLst>
          </p:nvPr>
        </p:nvGraphicFramePr>
        <p:xfrm>
          <a:off x="496528" y="1322762"/>
          <a:ext cx="4992630" cy="471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00007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HFMA 2026">
      <a:dk1>
        <a:srgbClr val="002E6D"/>
      </a:dk1>
      <a:lt1>
        <a:srgbClr val="FFFFFF"/>
      </a:lt1>
      <a:dk2>
        <a:srgbClr val="00A7E1"/>
      </a:dk2>
      <a:lt2>
        <a:srgbClr val="E2E8EC"/>
      </a:lt2>
      <a:accent1>
        <a:srgbClr val="F7EC13"/>
      </a:accent1>
      <a:accent2>
        <a:srgbClr val="69BD45"/>
      </a:accent2>
      <a:accent3>
        <a:srgbClr val="D333D1"/>
      </a:accent3>
      <a:accent4>
        <a:srgbClr val="7030A0"/>
      </a:accent4>
      <a:accent5>
        <a:srgbClr val="0083AD"/>
      </a:accent5>
      <a:accent6>
        <a:srgbClr val="1A877E"/>
      </a:accent6>
      <a:hlink>
        <a:srgbClr val="F7EC13"/>
      </a:hlink>
      <a:folHlink>
        <a:srgbClr val="69BD45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HFMA 2026 colors">
      <a:dk1>
        <a:srgbClr val="002E6D"/>
      </a:dk1>
      <a:lt1>
        <a:srgbClr val="FFFFFF"/>
      </a:lt1>
      <a:dk2>
        <a:srgbClr val="00A7E1"/>
      </a:dk2>
      <a:lt2>
        <a:srgbClr val="E2E8EC"/>
      </a:lt2>
      <a:accent1>
        <a:srgbClr val="F7EC13"/>
      </a:accent1>
      <a:accent2>
        <a:srgbClr val="69BD45"/>
      </a:accent2>
      <a:accent3>
        <a:srgbClr val="D333D1"/>
      </a:accent3>
      <a:accent4>
        <a:srgbClr val="7030A0"/>
      </a:accent4>
      <a:accent5>
        <a:srgbClr val="0083AD"/>
      </a:accent5>
      <a:accent6>
        <a:srgbClr val="1A877E"/>
      </a:accent6>
      <a:hlink>
        <a:srgbClr val="F7EC13"/>
      </a:hlink>
      <a:folHlink>
        <a:srgbClr val="69BD45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1ED163C4DDC14EB25FA7C19C36DF89" ma:contentTypeVersion="13" ma:contentTypeDescription="Create a new document." ma:contentTypeScope="" ma:versionID="cd49910be5677fae78e53f69475d2fb8">
  <xsd:schema xmlns:xsd="http://www.w3.org/2001/XMLSchema" xmlns:xs="http://www.w3.org/2001/XMLSchema" xmlns:p="http://schemas.microsoft.com/office/2006/metadata/properties" xmlns:ns2="2130b935-03ee-4717-a13f-920d86815266" xmlns:ns3="152a7df2-aaf6-44fb-bb09-99b262383cb4" targetNamespace="http://schemas.microsoft.com/office/2006/metadata/properties" ma:root="true" ma:fieldsID="e94c30d98e91178665b3e7767495d746" ns2:_="" ns3:_="">
    <xsd:import namespace="2130b935-03ee-4717-a13f-920d86815266"/>
    <xsd:import namespace="152a7df2-aaf6-44fb-bb09-99b262383c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30b935-03ee-4717-a13f-920d868152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2a7df2-aaf6-44fb-bb09-99b262383c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3A1AB1-7D0C-426F-B8A1-0D9CCFCDE956}">
  <ds:schemaRefs>
    <ds:schemaRef ds:uri="152a7df2-aaf6-44fb-bb09-99b262383cb4"/>
    <ds:schemaRef ds:uri="2130b935-03ee-4717-a13f-920d8681526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B3C84BF-D6A6-41D4-9565-2E2CDF2A6458}">
  <ds:schemaRefs>
    <ds:schemaRef ds:uri="152a7df2-aaf6-44fb-bb09-99b262383cb4"/>
    <ds:schemaRef ds:uri="2130b935-03ee-4717-a13f-920d868152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4F02AA6-3C25-438B-BF57-D2E29DBA22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42</Slides>
  <Notes>40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4" baseType="lpstr"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Chorvat</dc:creator>
  <cp:revision>2</cp:revision>
  <dcterms:created xsi:type="dcterms:W3CDTF">2025-12-08T20:53:13Z</dcterms:created>
  <dcterms:modified xsi:type="dcterms:W3CDTF">2026-07-27T17:22:01Z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0x010100EB1ED163C4DDC14EB25FA7C19C36DF89</vt:lpwstr>
  </property>
  <property fmtid="{D5CDD505-2E9C-101B-9397-08002B2CF9AE}" pid="3" name="MediaServiceImageTags">
    <vt:lpwstr/>
  </property>
</Properties>
</file>