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142534506" r:id="rId5"/>
    <p:sldId id="502" r:id="rId6"/>
    <p:sldId id="2142534534" r:id="rId7"/>
    <p:sldId id="2142534537" r:id="rId8"/>
    <p:sldId id="2142534519" r:id="rId9"/>
    <p:sldId id="2142534512" r:id="rId10"/>
    <p:sldId id="2142534515" r:id="rId11"/>
    <p:sldId id="2142534530" r:id="rId12"/>
    <p:sldId id="2142534523" r:id="rId13"/>
    <p:sldId id="2142534531" r:id="rId14"/>
    <p:sldId id="2142534516" r:id="rId15"/>
    <p:sldId id="2142534528" r:id="rId16"/>
    <p:sldId id="2142534532" r:id="rId17"/>
    <p:sldId id="2142534524" r:id="rId18"/>
    <p:sldId id="2142534533" r:id="rId19"/>
    <p:sldId id="2142534525" r:id="rId20"/>
    <p:sldId id="2142534535" r:id="rId21"/>
    <p:sldId id="2142534527" r:id="rId22"/>
    <p:sldId id="2142534536" r:id="rId23"/>
    <p:sldId id="2142534529" r:id="rId24"/>
    <p:sldId id="214253452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81F36611-DE43-104E-B594-F711045CBFCE}">
          <p14:sldIdLst>
            <p14:sldId id="2142534506"/>
            <p14:sldId id="502"/>
            <p14:sldId id="2142534534"/>
            <p14:sldId id="2142534537"/>
            <p14:sldId id="2142534519"/>
            <p14:sldId id="2142534512"/>
            <p14:sldId id="2142534515"/>
            <p14:sldId id="2142534530"/>
            <p14:sldId id="2142534523"/>
            <p14:sldId id="2142534531"/>
            <p14:sldId id="2142534516"/>
            <p14:sldId id="2142534528"/>
            <p14:sldId id="2142534532"/>
            <p14:sldId id="2142534524"/>
            <p14:sldId id="2142534533"/>
            <p14:sldId id="2142534525"/>
            <p14:sldId id="2142534535"/>
            <p14:sldId id="2142534527"/>
            <p14:sldId id="2142534536"/>
            <p14:sldId id="2142534529"/>
            <p14:sldId id="21425345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38E91C-004B-D895-AA13-1E60C2D6AED9}" name="Greg Akroyd" initials="GA" userId="S::gakroyd@hfma.org::ae5e6351-9cd1-4936-a427-ff3dff1720ed" providerId="AD"/>
  <p188:author id="{A3AF7930-DC05-5E6C-B2C9-B70896DC5BAB}" name="Nancy Rockwood" initials="NR" userId="S::N_Rockwood@hfma.org::451d0556-8f32-4454-ad1f-c1e8afc65c9c" providerId="AD"/>
  <p188:author id="{7339C13C-D9E5-D984-5986-537AD472F3E3}" name="Nancy Rockwood" initials="NR" userId="S::n_rockwood@hfma.org::451d0556-8f32-4454-ad1f-c1e8afc65c9c" providerId="AD"/>
  <p188:author id="{60C34A48-7E77-B0BE-9FCC-2B8FC2268379}" name="Rachel Renaud" initials="RR" userId="S::rrenaud@hfma.org::6b9d4685-2fce-4f48-905b-249619aeb499" providerId="AD"/>
  <p188:author id="{8740F265-6815-658C-ADE5-35EE830079F9}" name="Lauren Mal" initials="LM" userId="70830e6684aef094" providerId="Windows Live"/>
  <p188:author id="{5FD9779C-B763-C959-2F53-CE4B62CAE547}" name="Stephanie Denvir" initials="" userId="S::SDenvir@hfma.org::1ad52b12-cdd1-4fee-bfeb-8dee76787e6e" providerId="AD"/>
  <p188:author id="{9F36EEF6-7233-B4DB-AF0D-8B4F39898125}" name="Stephanie Denvir" initials="SD" userId="S::sdenvir@hfma.org::1ad52b12-cdd1-4fee-bfeb-8dee76787e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E1"/>
    <a:srgbClr val="000A22"/>
    <a:srgbClr val="002E6D"/>
    <a:srgbClr val="F7EC13"/>
    <a:srgbClr val="64BD45"/>
    <a:srgbClr val="278628"/>
    <a:srgbClr val="008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napToGrid="0">
      <p:cViewPr varScale="1">
        <p:scale>
          <a:sx n="58" d="100"/>
          <a:sy n="58" d="100"/>
        </p:scale>
        <p:origin x="4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34C8FB-6676-DBC0-C9E9-F42A136AAE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3412DA-4154-22BE-00DE-9132B5AE2E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53C6D-1169-3547-A830-29656F88772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CF5C1-DBE2-E4EB-75B1-5856965C5B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F3F9F-668E-D362-3483-04A51E4894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C90D2-4DF7-A84F-9AD7-02BD935A3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39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A6EB6-EA91-0E47-B2DD-530015FACDD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114D6-7508-3746-A4CF-E055CDF87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3999-53CA-5CA4-F0C3-680E26533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46124-A983-B1E9-52EA-54A5E3DBD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FB0D96-845E-EB95-537F-84B44B1D3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CFA8B-0DDD-4C37-8AB5-C625F8076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6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CAF2-AB31-AD42-25FF-86F6B2F40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9BA3B3-909F-8A87-A7B8-656DF4EB6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02ADE-7BED-5324-518C-F51E4932DE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5524B-312F-1AC6-1B30-1653592BE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61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E743C-1DA4-F001-ED50-8DD74FBE9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15D58-59EE-8D9B-3665-C530EB8F3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204537-7BE4-BD7D-308B-0BC73D36C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DFA44-C0C9-0A00-92B7-706C5C667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29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52C1A-977F-9129-99B4-A27862A39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9A98F-6DF0-C76C-0751-C4CC89C87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938AB-60E2-6FC5-4493-49994598F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38AAF-D409-B852-0B25-C31EF586D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98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2F724-0D07-CB05-B943-501F75662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9E3AF-701C-AC75-11D0-6096CD6AE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6C8E2-9C86-F158-0173-365FC2F93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AEC65-8106-6D6F-2502-BD5500C92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7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21BDE-69FA-D3B3-3A52-CD28B658A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967833-B274-F8D1-1308-E47115D66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B86EE9-4045-57FD-A25E-69F4DA92F6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9F0F3-F1A6-892B-DEB9-D43D9CB07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77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539B5-7EC8-B788-779D-42865C08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CE943-DFE8-BD53-A0E1-A4633DF0A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AB057-E740-01A8-63D6-8A3B5CE5C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6FA34-9C43-0ADB-D82C-62A57DBA5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4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7ED81-9F2D-17BB-B380-42BB564F9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A36EF9-3BDC-3056-D449-39004A90D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E3EA52-8D7F-0A9C-EF98-7ABC2F5EA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EE13D-78BE-7504-9D26-1990B74A1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76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7E335-C835-6F88-85DF-BFDDF03F6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DBCB3-1E2E-84F2-D0A4-EDDC7CAC6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35DD64-A126-9345-0FD0-4B84FE263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8B426-6A6D-DBFC-99E9-0C4B4D2CD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165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1CB8-77A5-1CE0-BC11-D3AE149A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071B4-FD1D-50BF-229D-E6CD81EB2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7B79A1-35A0-A5BC-1CE6-8BB5F292D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B55FD-2B51-2FFB-9466-A707E3A3F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91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CCE67-5C74-A456-87E4-7BAD8E6F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5FC93-ADF4-1A5C-8F9F-7C7E0BD73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00156-ECB0-CDF9-915E-599832DAF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EBF6E-E50C-C3D5-B252-2048A4E64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31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971B1-C999-EF42-4B81-0E36A4F70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30D15-383E-9E9C-F785-5F8FAE1CFE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B9C2D-437C-F9C9-BC41-364245043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8063C-372F-9ABD-6424-378F9BD42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68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5E402-A3C3-C866-6241-B68F98ECD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934BF2-D4FF-DC74-5223-2FCA09892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B1E8C7-2993-6160-CBC5-10CF46B46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F663B-7428-789C-4991-AD71E5286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51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AAAD7-4CA5-B4D7-0A24-B111AAC2D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7DC9CE-281A-A113-4F53-68DDE51BD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5019A8-F0ED-68AB-CCEC-1BEA9B840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2DC02-1BAF-CF6C-936B-B81451A9A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26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19E7F-2476-8470-0ADB-ED2F2052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FE0CE6-1334-491E-85EC-EB0ADBECF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2C0641-D532-7EE4-16B6-AE059B54C4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37DD0-0B2B-6278-0749-C0074F4E8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89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334F2-78F5-A8D9-93A3-5E1C5E623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9041FF-F1FE-93C7-9BE5-48E480E2B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7E90C-32CC-36B7-048C-7CAC54129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48D93-806F-BE2A-8956-B915C052E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34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AC88-4B95-B2E9-8553-C52CD3253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E1BCA-3D5F-445A-8AE7-ECC44C86C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CDABE-81C9-5291-104A-FFB000085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1A956-7326-BDBC-0122-33EFD9022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84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mailto:sdenvir@hfma.org" TargetMode="External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eople in different colors&#10;&#10;AI-generated content may be incorrect.">
            <a:extLst>
              <a:ext uri="{FF2B5EF4-FFF2-40B4-BE49-F238E27FC236}">
                <a16:creationId xmlns:a16="http://schemas.microsoft.com/office/drawing/2014/main" id="{9FCEA582-338B-92C0-D839-F61872264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B7D843FB-176E-24F2-2AA2-35233F62C9B3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51650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B027A98-3250-EDC8-F22F-163513947C9F}"/>
              </a:ext>
            </a:extLst>
          </p:cNvPr>
          <p:cNvSpPr txBox="1">
            <a:spLocks/>
          </p:cNvSpPr>
          <p:nvPr userDrawn="1"/>
        </p:nvSpPr>
        <p:spPr>
          <a:xfrm>
            <a:off x="4477604" y="6435464"/>
            <a:ext cx="737247" cy="2157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© </a:t>
            </a:r>
            <a:r>
              <a:rPr lang="en-US" sz="800">
                <a:latin typeface="Aptos" panose="020B0004020202020204" pitchFamily="34" charset="0"/>
              </a:rPr>
              <a:t>2026</a:t>
            </a:r>
            <a:r>
              <a:rPr lang="en-US" sz="6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sz="600" b="0" i="0" u="none" strike="noStrike" kern="1200">
                <a:solidFill>
                  <a:schemeClr val="accent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//</a:t>
            </a:r>
            <a:r>
              <a:rPr lang="en-US" sz="800">
                <a:latin typeface="Aptos" panose="020B0004020202020204" pitchFamily="34" charset="0"/>
              </a:rPr>
              <a:t> </a:t>
            </a:r>
            <a:fld id="{86CB4B4D-7CA3-9044-876B-883B54F8677D}" type="slidenum">
              <a:rPr lang="en-US" sz="800" smtClean="0">
                <a:latin typeface="Aptos" panose="020B0004020202020204" pitchFamily="34" charset="0"/>
              </a:rPr>
              <a:pPr/>
              <a:t>‹#›</a:t>
            </a:fld>
            <a:r>
              <a:rPr lang="en-US" sz="80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23DCFB-266F-816A-6735-0E569AD4AB9B}"/>
              </a:ext>
            </a:extLst>
          </p:cNvPr>
          <p:cNvSpPr/>
          <p:nvPr userDrawn="1"/>
        </p:nvSpPr>
        <p:spPr>
          <a:xfrm>
            <a:off x="4477604" y="6401506"/>
            <a:ext cx="737247" cy="29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19EEE00-C0E6-9BE8-3C15-7A1496D596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42" y="1851227"/>
            <a:ext cx="5923567" cy="2340031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96C673E0-0DF2-C5A3-F10E-C6FE723899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3542" y="4365457"/>
            <a:ext cx="5993249" cy="990314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6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81081"/>
            <a:ext cx="9015919" cy="2124422"/>
            <a:chOff x="434117" y="2574232"/>
            <a:chExt cx="9351913" cy="220359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1712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blue and yellow squares&#10;&#10;AI-generated content may be incorrect.">
            <a:extLst>
              <a:ext uri="{FF2B5EF4-FFF2-40B4-BE49-F238E27FC236}">
                <a16:creationId xmlns:a16="http://schemas.microsoft.com/office/drawing/2014/main" id="{88AD97C5-E502-0D86-2A90-3E55BF375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45DD4E5-329F-82DC-FEBB-FF20BE3AC5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211" y="2954491"/>
            <a:ext cx="4314690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E3F49348-2F36-8DD4-5ABA-9E17ABA3F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210" y="3878416"/>
            <a:ext cx="4314691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994690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5305821-33B5-C9F9-247E-D06830F026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2966701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3D42109-120E-DD75-667B-1B0B8D950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4938712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44978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900972E5-4F9B-9BCC-357F-624EA43001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0ECC7A95-EB83-64EE-AAD2-CCA3FF96175F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DB9B7-0736-93FC-2A49-55AE8D2026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0538" y="0"/>
            <a:ext cx="5351462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7446D39-60F1-08EB-D0F3-165F08CCB51F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tx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tx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tx1"/>
                </a:solidFill>
              </a:rPr>
              <a:pPr/>
              <a:t>‹#›</a:t>
            </a:fld>
            <a:r>
              <a:rPr lang="en-US" sz="10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11EE4FF-A8C5-7482-8972-081C9C58DA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0A15D89-96ED-F22E-57E6-CFAE9B6825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35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1F9A071-65C3-2AD4-46E2-596CC5808F3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pic>
        <p:nvPicPr>
          <p:cNvPr id="4" name="Picture 3" descr="A black and blue background with a yellow circle&#10;&#10;AI-generated content may be incorrect.">
            <a:extLst>
              <a:ext uri="{FF2B5EF4-FFF2-40B4-BE49-F238E27FC236}">
                <a16:creationId xmlns:a16="http://schemas.microsoft.com/office/drawing/2014/main" id="{54481687-F05D-1BD3-78EB-F435A235A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3AD530B-F9EE-73DB-0953-A163CBDCC4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9648C94-85CF-364A-0CE7-B3F0F1C00E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3FA9103-D729-2810-262A-6D0E31BEF4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21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FB6E9607-C19E-2006-736C-F50515608D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circle with yellow border&#10;&#10;AI-generated content may be incorrect.">
            <a:extLst>
              <a:ext uri="{FF2B5EF4-FFF2-40B4-BE49-F238E27FC236}">
                <a16:creationId xmlns:a16="http://schemas.microsoft.com/office/drawing/2014/main" id="{035A2D7F-9F82-B821-A759-008A143A4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A974C514-3D2E-3859-3C5B-B078FCF4A840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5E5B26-FE96-B0D7-A3A9-358B1FC1CD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85CB25A-331F-5D75-8382-B0A516AF90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6994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2104211"/>
            <a:ext cx="11385163" cy="3913188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2714"/>
            <a:ext cx="10647760" cy="8412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78171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9FED411-A52C-A917-81B2-96FCC0ACD6F3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0C4DC-BD96-F8BD-7FF7-D2CBCA5195C4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131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72276"/>
            <a:ext cx="5692582" cy="3679142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28261"/>
            <a:chOff x="309282" y="1212716"/>
            <a:chExt cx="10877527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63306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E6CAE69-2DF5-08E1-EC9E-23D0AF55707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00800" y="1490664"/>
            <a:ext cx="5387777" cy="4660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25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39003"/>
            <a:ext cx="5692582" cy="3712415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36686"/>
            <a:chOff x="309282" y="1212716"/>
            <a:chExt cx="10877527" cy="493668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1731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91BF37C-9803-E4BB-C294-486637AF0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85" t="10374" r="5615" b="5984"/>
          <a:stretch>
            <a:fillRect/>
          </a:stretch>
        </p:blipFill>
        <p:spPr>
          <a:xfrm>
            <a:off x="5632863" y="1803086"/>
            <a:ext cx="6816438" cy="4500748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80EE3E39-F05A-E4CD-5572-809A5B7958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0982" y="2182923"/>
            <a:ext cx="4584536" cy="28194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F9F96-1A34-B0D2-E58A-E475704B2E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89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" y="0"/>
            <a:ext cx="12192214" cy="68581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814A7B5-A302-2BD5-E2D2-D542FCCC133E}"/>
              </a:ext>
            </a:extLst>
          </p:cNvPr>
          <p:cNvGrpSpPr/>
          <p:nvPr userDrawn="1"/>
        </p:nvGrpSpPr>
        <p:grpSpPr>
          <a:xfrm>
            <a:off x="309282" y="1222548"/>
            <a:ext cx="10971662" cy="4928261"/>
            <a:chOff x="309282" y="1222548"/>
            <a:chExt cx="10971662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3138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>
              <a:cxnSpLocks/>
            </p:cNvCxnSpPr>
            <p:nvPr/>
          </p:nvCxnSpPr>
          <p:spPr>
            <a:xfrm>
              <a:off x="309282" y="1222548"/>
              <a:ext cx="7754063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3943D1-6FBF-1D70-A617-AB4537B13F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075333" y="1222548"/>
              <a:ext cx="1205611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90299"/>
            <a:ext cx="5692582" cy="3661119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41959B-0529-142A-CE68-C3F7712574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65"/>
          <a:stretch>
            <a:fillRect/>
          </a:stretch>
        </p:blipFill>
        <p:spPr>
          <a:xfrm>
            <a:off x="6909195" y="443346"/>
            <a:ext cx="5036101" cy="6414654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FC99F95-F3B7-9D78-B88D-6BFB0B82C5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63345" y="1108364"/>
            <a:ext cx="2011988" cy="4279515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584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AAD88493-A386-4232-DFB1-AD82617B9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526"/>
          <a:stretch>
            <a:fillRect/>
          </a:stretch>
        </p:blipFill>
        <p:spPr>
          <a:xfrm>
            <a:off x="0" y="0"/>
            <a:ext cx="12192000" cy="1404144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E8EA513B-AA95-003A-4BF1-85D7B36E8279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A7929C8F-FD38-3F9B-4D63-FE143BDAC4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80219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F1F74E-8E29-EF63-0A0F-440ABF199C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9887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11D9892-62F4-691A-FEB8-C311065B8E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3180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Web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1EF04FA-D4C9-CE89-BAAE-59506922D0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6474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Video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9CA6FB-6A64-0F7C-1FAF-18CC3E8F0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0149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7EC4863-9F31-B613-F883-066850D863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03442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1871CFA-BAC3-7212-A3F2-3C19C630D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6737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067D67D-1046-7450-FBEE-B36EF79AF9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33097"/>
            <a:ext cx="11385549" cy="496497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3" name="Picture 2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5377E02C-901E-1ECA-7879-9EC6D6AEB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50" t="20765" r="-1250" b="33213"/>
          <a:stretch>
            <a:fillRect/>
          </a:stretch>
        </p:blipFill>
        <p:spPr>
          <a:xfrm>
            <a:off x="-39329" y="1725679"/>
            <a:ext cx="12192000" cy="3156155"/>
          </a:xfrm>
          <a:prstGeom prst="rect">
            <a:avLst/>
          </a:prstGeom>
        </p:spPr>
      </p:pic>
      <p:pic>
        <p:nvPicPr>
          <p:cNvPr id="5" name="Picture 4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9660837C-607A-3E28-93F6-3170E404A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603" r="85957"/>
          <a:stretch>
            <a:fillRect/>
          </a:stretch>
        </p:blipFill>
        <p:spPr>
          <a:xfrm>
            <a:off x="0" y="6076335"/>
            <a:ext cx="1712120" cy="78166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0A83A0-5959-4439-B780-6AD636D9C3C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80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BD3D45BA-A090-68D1-5DE5-C24BE0C1A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BEC52079-F24A-A042-B7ED-E3CC1997A79A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8084AF1D-6F7C-3A48-9429-528E32B37B7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22B445F-38CA-9FBE-3E00-8701ECE39F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7B0BED-1735-2F11-106A-C3DA575D2B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64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squares&#10;&#10;AI-generated content may be incorrect.">
            <a:extLst>
              <a:ext uri="{FF2B5EF4-FFF2-40B4-BE49-F238E27FC236}">
                <a16:creationId xmlns:a16="http://schemas.microsoft.com/office/drawing/2014/main" id="{BE38D191-296B-ED7E-31EC-AC0544C87A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DD18B3-F7FA-4B79-EFC4-92EFE5BAFEAA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F574867-5532-821A-86E1-DB074D1B99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75297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E38BA83-1DDD-84AF-BE5A-08584E2F1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E4FF7347-CC8A-50AF-DF70-9E9940599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348" y="5350119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E88034E-46B6-6FB9-9DD3-8B2C2B36625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65674" y="5350118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E3F942E3-FC1F-A2F4-124F-0AA61D4A31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57002" y="5350117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E32400-A7B0-5493-3142-42A2ADC09F8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2053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4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0809"/>
          <a:stretch>
            <a:fillRect/>
          </a:stretch>
        </p:blipFill>
        <p:spPr>
          <a:xfrm>
            <a:off x="0" y="0"/>
            <a:ext cx="9654988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0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8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3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0324"/>
          <a:stretch>
            <a:fillRect/>
          </a:stretch>
        </p:blipFill>
        <p:spPr>
          <a:xfrm>
            <a:off x="0" y="0"/>
            <a:ext cx="7275755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-1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304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5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6874992-FC38-1D83-5619-F386DD29B1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66462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78036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ctangular white rectangle with black border&#10;&#10;AI-generated content may be incorrect.">
            <a:extLst>
              <a:ext uri="{FF2B5EF4-FFF2-40B4-BE49-F238E27FC236}">
                <a16:creationId xmlns:a16="http://schemas.microsoft.com/office/drawing/2014/main" id="{69CCACD7-F904-020D-BDF4-57A917948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8F14BC4-D763-084A-352E-EAC41E982488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797F2-3F4C-816A-382E-1327D44F87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11385163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C4AFA842-89C5-BF80-126E-94E63661C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566738"/>
            <a:ext cx="10713074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94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/ Quote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square with white lines&#10;&#10;AI-generated content may be incorrect.">
            <a:extLst>
              <a:ext uri="{FF2B5EF4-FFF2-40B4-BE49-F238E27FC236}">
                <a16:creationId xmlns:a16="http://schemas.microsoft.com/office/drawing/2014/main" id="{CA2452C3-8C46-D907-E61A-7D0B6E798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05E0286-E677-EDF6-8499-62B448B2EF77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B27A648-423B-B77A-56B6-7745A5487EA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9132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/ Quote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le with white lines&#10;&#10;AI-generated content may be incorrect.">
            <a:extLst>
              <a:ext uri="{FF2B5EF4-FFF2-40B4-BE49-F238E27FC236}">
                <a16:creationId xmlns:a16="http://schemas.microsoft.com/office/drawing/2014/main" id="{E0031B27-5758-4635-1413-27EA9E1BC9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809ECFD4-BDAE-3406-8C31-E2D57B4A89A2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1AD3BAB5-7FC7-CCF3-5295-506031B3754F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5111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/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678A3CD1-5AE9-5656-28C4-016C0DE969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7015" y="3243072"/>
            <a:ext cx="1386460" cy="1386460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4" name="Picture 3" descr="A blue background with a black circle&#10;&#10;AI-generated content may be incorrect.">
            <a:extLst>
              <a:ext uri="{FF2B5EF4-FFF2-40B4-BE49-F238E27FC236}">
                <a16:creationId xmlns:a16="http://schemas.microsoft.com/office/drawing/2014/main" id="{863E3185-646D-F80B-A016-3C1466F073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9533" cy="685938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191C784C-9CCE-2242-96BF-C5F5112D2771}"/>
              </a:ext>
            </a:extLst>
          </p:cNvPr>
          <p:cNvSpPr txBox="1">
            <a:spLocks noGrp="1"/>
          </p:cNvSpPr>
          <p:nvPr>
            <p:ph type="title" idx="4294967295" hasCustomPrompt="1"/>
          </p:nvPr>
        </p:nvSpPr>
        <p:spPr>
          <a:xfrm>
            <a:off x="1767015" y="2073275"/>
            <a:ext cx="8035798" cy="9540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b="1" i="1">
                <a:solidFill>
                  <a:srgbClr val="FFFFFF"/>
                </a:solidFill>
                <a:latin typeface="Aptos"/>
              </a:rPr>
              <a:t>QUESTIONS?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DA94B93-110D-42DD-8FFB-8DF98EF2BE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2013" y="3429000"/>
            <a:ext cx="6400800" cy="18494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Stephanie Denvir, CAE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Chief Member Value Officer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sdenvir@hfma.org</a:t>
            </a: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 </a:t>
            </a:r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B7036D4-D782-9727-29D6-D6B7A96ADF28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554E8F7E-1C0F-6DB6-1014-A586051C5AC6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542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41070D7A-8450-35AD-4D89-DDAC0CFAF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6251C93E-992F-D983-10EB-86C038129DC0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B048CF32-C762-3FEA-8F55-7F525E11EFDC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8008AE6-93B7-7047-D458-D9DBF525F9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B9A7E697-69D2-4530-DBAF-B6E31679C7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2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F98572C-DCCB-8AA1-0907-16F4D77D6A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5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E220059-0E3E-7D02-6685-647C74745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10834" y="4814382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06857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835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circle on a blue background&#10;&#10;AI-generated content may be incorrect.">
            <a:extLst>
              <a:ext uri="{FF2B5EF4-FFF2-40B4-BE49-F238E27FC236}">
                <a16:creationId xmlns:a16="http://schemas.microsoft.com/office/drawing/2014/main" id="{30047662-99FA-4F29-9E01-E7B31E0F8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2AEF97-AB60-325C-F1FD-533F3683E5D1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024F336-4BE1-EAD1-0AE7-BB73565DAB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60BA8A3-EC9E-1053-2494-B498FEC4A52E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62C8F-2B70-1E60-3B56-CABBB9754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23229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C55843D-9F9D-800B-FEB8-8A8D142132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23229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2130393-D58A-249A-AF4A-0CE8894F8D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6" y="1685970"/>
            <a:ext cx="5823230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7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circle with yellow border on a blue background&#10;&#10;AI-generated content may be incorrect.">
            <a:extLst>
              <a:ext uri="{FF2B5EF4-FFF2-40B4-BE49-F238E27FC236}">
                <a16:creationId xmlns:a16="http://schemas.microsoft.com/office/drawing/2014/main" id="{465497D1-D947-89AA-A36A-D0D7763415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FB0AE16-9873-C3C6-00F1-EC11C6D78A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27DDE8FD-796F-990C-1342-8767CD565E2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0F72B31E-64CB-069A-8363-CDA416FAFB30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>
                <a:solidFill>
                  <a:schemeClr val="bg1"/>
                </a:solidFill>
              </a:rPr>
              <a:t> </a:t>
            </a:r>
            <a:fld id="{86CB4B4D-7CA3-9044-876B-883B54F8677D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r>
              <a:rPr lang="en-US" sz="1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43CBE3-4556-EEFA-FC7A-193FEC705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49355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78E789F-A24D-0C62-AC21-DC8FF4FED9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49355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8CAB805D-F05E-BC58-646D-04CDC6BF7F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5" y="1685970"/>
            <a:ext cx="5849355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4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19B1824D-AB8E-2FC1-EC52-905328137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6AE56A8D-D326-70DB-1E5B-45D4836444F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AD18044-EECA-C5CA-4E7B-41F49344A1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03966" y="1464130"/>
            <a:ext cx="6184615" cy="48922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>
                <a:latin typeface="Aptos" panose="020B0004020202020204" pitchFamily="34" charset="0"/>
              </a:defRPr>
            </a:lvl1pPr>
            <a:lvl2pPr>
              <a:buFontTx/>
              <a:buNone/>
              <a:defRPr sz="1800">
                <a:latin typeface="Aptos" panose="020B0004020202020204" pitchFamily="34" charset="0"/>
              </a:defRPr>
            </a:lvl2pPr>
            <a:lvl3pPr marL="0">
              <a:buFontTx/>
              <a:buNone/>
              <a:defRPr sz="1800">
                <a:latin typeface="Aptos" panose="020B0004020202020204" pitchFamily="34" charset="0"/>
              </a:defRPr>
            </a:lvl3pPr>
            <a:lvl4pPr>
              <a:buFontTx/>
              <a:buNone/>
              <a:defRPr sz="1800">
                <a:latin typeface="Aptos" panose="020B0004020202020204" pitchFamily="34" charset="0"/>
              </a:defRPr>
            </a:lvl4pPr>
            <a:lvl5pPr>
              <a:buFontTx/>
              <a:buNone/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B0A9B4F0-D3BE-8FD8-0441-37F57F3C22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1044DBD2-F6D6-6063-A19C-625B689587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1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72259"/>
            <a:ext cx="11319779" cy="2133243"/>
            <a:chOff x="434117" y="2565082"/>
            <a:chExt cx="11741630" cy="221274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 Single Corner Rectangle 20">
              <a:extLst>
                <a:ext uri="{FF2B5EF4-FFF2-40B4-BE49-F238E27FC236}">
                  <a16:creationId xmlns:a16="http://schemas.microsoft.com/office/drawing/2014/main" id="{0B8F8502-04E4-A8EE-83C0-17530EA23DE4}"/>
                </a:ext>
              </a:extLst>
            </p:cNvPr>
            <p:cNvSpPr/>
            <p:nvPr/>
          </p:nvSpPr>
          <p:spPr>
            <a:xfrm>
              <a:off x="9992986" y="2565082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39A2B44-E5AE-88B9-12D5-E4505CBED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73709" y="2797945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6541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">
            <a:extLst>
              <a:ext uri="{FF2B5EF4-FFF2-40B4-BE49-F238E27FC236}">
                <a16:creationId xmlns:a16="http://schemas.microsoft.com/office/drawing/2014/main" id="{3117CD7D-B28F-08AD-CEDF-953565EBDE53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/>
              <a:t> </a:t>
            </a:r>
            <a:fld id="{86CB4B4D-7CA3-9044-876B-883B54F8677D}" type="slidenum">
              <a:rPr lang="en-US" sz="1000" smtClean="0"/>
              <a:pPr/>
              <a:t>‹#›</a:t>
            </a:fld>
            <a:r>
              <a:rPr lang="en-US" sz="1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643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6" r:id="rId3"/>
    <p:sldLayoutId id="2147483693" r:id="rId4"/>
    <p:sldLayoutId id="2147483694" r:id="rId5"/>
    <p:sldLayoutId id="2147483664" r:id="rId6"/>
    <p:sldLayoutId id="2147483665" r:id="rId7"/>
    <p:sldLayoutId id="2147483681" r:id="rId8"/>
    <p:sldLayoutId id="2147483692" r:id="rId9"/>
    <p:sldLayoutId id="2147483691" r:id="rId10"/>
    <p:sldLayoutId id="2147483682" r:id="rId11"/>
    <p:sldLayoutId id="2147483667" r:id="rId12"/>
    <p:sldLayoutId id="2147483683" r:id="rId13"/>
    <p:sldLayoutId id="2147483684" r:id="rId14"/>
    <p:sldLayoutId id="2147483674" r:id="rId15"/>
    <p:sldLayoutId id="2147483686" r:id="rId16"/>
    <p:sldLayoutId id="2147483687" r:id="rId17"/>
    <p:sldLayoutId id="2147483688" r:id="rId18"/>
    <p:sldLayoutId id="2147483670" r:id="rId19"/>
    <p:sldLayoutId id="2147483671" r:id="rId20"/>
    <p:sldLayoutId id="2147483690" r:id="rId21"/>
    <p:sldLayoutId id="2147483689" r:id="rId22"/>
    <p:sldLayoutId id="2147483672" r:id="rId23"/>
    <p:sldLayoutId id="2147483649" r:id="rId24"/>
    <p:sldLayoutId id="2147483675" r:id="rId25"/>
    <p:sldLayoutId id="2147483679" r:id="rId26"/>
    <p:sldLayoutId id="2147483685" r:id="rId2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D1FB11-9744-1CBB-2389-6C96C7822FD1}"/>
              </a:ext>
            </a:extLst>
          </p:cNvPr>
          <p:cNvSpPr txBox="1">
            <a:spLocks/>
          </p:cNvSpPr>
          <p:nvPr/>
        </p:nvSpPr>
        <p:spPr>
          <a:xfrm>
            <a:off x="333542" y="1909379"/>
            <a:ext cx="5762458" cy="239792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rgbClr val="002E6D"/>
                </a:solidFill>
                <a:latin typeface="+mn-lt"/>
              </a:rPr>
              <a:t>Transparency in Coverage and Payer Contracting Strategy Survey Analysis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4C95C62-83EE-D22A-26B5-3078B5B257B5}"/>
              </a:ext>
            </a:extLst>
          </p:cNvPr>
          <p:cNvSpPr txBox="1">
            <a:spLocks/>
          </p:cNvSpPr>
          <p:nvPr/>
        </p:nvSpPr>
        <p:spPr>
          <a:xfrm>
            <a:off x="333543" y="4480440"/>
            <a:ext cx="5762458" cy="7434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A7E1"/>
                </a:solidFill>
                <a:latin typeface="Aptos"/>
              </a:rPr>
              <a:t>Survey sponsored by Trek Health</a:t>
            </a:r>
          </a:p>
          <a:p>
            <a:r>
              <a:rPr lang="en-US" sz="2400" i="1" dirty="0">
                <a:solidFill>
                  <a:srgbClr val="00A7E1"/>
                </a:solidFill>
                <a:latin typeface="Aptos"/>
              </a:rPr>
              <a:t>Conducted May 2026</a:t>
            </a:r>
          </a:p>
        </p:txBody>
      </p:sp>
    </p:spTree>
    <p:extLst>
      <p:ext uri="{BB962C8B-B14F-4D97-AF65-F5344CB8AC3E}">
        <p14:creationId xmlns:p14="http://schemas.microsoft.com/office/powerpoint/2010/main" val="20271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B2F4-35A0-375B-4224-0775D67C3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1CE6830-3307-E9BA-D74B-475986D1B342}"/>
              </a:ext>
            </a:extLst>
          </p:cNvPr>
          <p:cNvSpPr txBox="1">
            <a:spLocks/>
          </p:cNvSpPr>
          <p:nvPr/>
        </p:nvSpPr>
        <p:spPr>
          <a:xfrm>
            <a:off x="401165" y="2527745"/>
            <a:ext cx="6330462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Transparency in Coverage (</a:t>
            </a:r>
            <a:r>
              <a:rPr lang="en-US" sz="4800" b="1" i="1" spc="-100" dirty="0" err="1">
                <a:solidFill>
                  <a:schemeClr val="bg1"/>
                </a:solidFill>
                <a:latin typeface="+mn-lt"/>
              </a:rPr>
              <a:t>TiC</a:t>
            </a: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) Data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09789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57BD9-89AE-085C-460C-97E178921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DD29223-6F76-74F2-6E33-D5F19A91C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225" y="309816"/>
            <a:ext cx="10647760" cy="841248"/>
          </a:xfrm>
        </p:spPr>
        <p:txBody>
          <a:bodyPr/>
          <a:lstStyle/>
          <a:p>
            <a:r>
              <a:rPr lang="en-US" b="1" i="1" dirty="0" err="1"/>
              <a:t>TiC</a:t>
            </a:r>
            <a:r>
              <a:rPr lang="en-US" b="1" i="1" dirty="0"/>
              <a:t> Data +  Payer Negotiations</a:t>
            </a:r>
            <a:endParaRPr lang="en-US" b="1" i="1" dirty="0">
              <a:solidFill>
                <a:srgbClr val="002E6D"/>
              </a:solidFill>
            </a:endParaRPr>
          </a:p>
          <a:p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D8BD83-522B-6B45-52FE-8CE0D66B8F5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80B7E7B-D32C-586A-B459-E5E2B6BDC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417B4AE-689A-04FA-9E05-556E49CE5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944C5BB-35BE-FC67-B900-6995C3560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538" y="22754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2A25BC-C3BE-81D6-614A-E9111C1DBE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9067" y="1420047"/>
            <a:ext cx="11385549" cy="684213"/>
          </a:xfrm>
        </p:spPr>
        <p:txBody>
          <a:bodyPr/>
          <a:lstStyle/>
          <a:p>
            <a:r>
              <a:rPr lang="en-US" i="1" dirty="0"/>
              <a:t>Q: How does your organization use Transparency in Coverage (</a:t>
            </a:r>
            <a:r>
              <a:rPr lang="en-US" i="1" dirty="0" err="1"/>
              <a:t>TiC</a:t>
            </a:r>
            <a:r>
              <a:rPr lang="en-US" i="1" dirty="0"/>
              <a:t>) data to prepare for payer negotiations?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B5A03BD-D3E5-F3E1-C6F2-EC3C88AD3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626044"/>
              </p:ext>
            </p:extLst>
          </p:nvPr>
        </p:nvGraphicFramePr>
        <p:xfrm>
          <a:off x="881197" y="2638851"/>
          <a:ext cx="10429605" cy="2873124"/>
        </p:xfrm>
        <a:graphic>
          <a:graphicData uri="http://schemas.openxmlformats.org/drawingml/2006/table">
            <a:tbl>
              <a:tblPr/>
              <a:tblGrid>
                <a:gridCol w="8725122">
                  <a:extLst>
                    <a:ext uri="{9D8B030D-6E8A-4147-A177-3AD203B41FA5}">
                      <a16:colId xmlns:a16="http://schemas.microsoft.com/office/drawing/2014/main" val="2457741336"/>
                    </a:ext>
                  </a:extLst>
                </a:gridCol>
                <a:gridCol w="1704483">
                  <a:extLst>
                    <a:ext uri="{9D8B030D-6E8A-4147-A177-3AD203B41FA5}">
                      <a16:colId xmlns:a16="http://schemas.microsoft.com/office/drawing/2014/main" val="4106153390"/>
                    </a:ext>
                  </a:extLst>
                </a:gridCol>
              </a:tblGrid>
              <a:tr h="323862">
                <a:tc>
                  <a:txBody>
                    <a:bodyPr/>
                    <a:lstStyle/>
                    <a:p>
                      <a:pPr algn="l" fontAlgn="auto">
                        <a:lnSpc>
                          <a:spcPts val="2400"/>
                        </a:lnSpc>
                        <a:buNone/>
                      </a:pP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(Body)"/>
                        </a:rPr>
                        <a:t>(base=101)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ptos (Body)"/>
                        </a:rPr>
                        <a:t>%</a:t>
                      </a:r>
                      <a:endParaRPr sz="1800" b="1" dirty="0">
                        <a:solidFill>
                          <a:schemeClr val="bg1"/>
                        </a:solidFill>
                        <a:latin typeface="Aptos (Body)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91041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 Review </a:t>
                      </a:r>
                      <a:r>
                        <a:rPr lang="en-US" sz="1800" dirty="0" err="1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TiC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 data for general awareness, but it rarely informs preparation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4030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To benchmark rates during pre-negotiation analysis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23%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9728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Incorporate into financial modeling and negotiation planning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75974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Defines rate targets, prioritization, and negotiation strategy before discussions begin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46506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Do not use in negotiation preparation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71460"/>
                  </a:ext>
                </a:extLst>
              </a:tr>
              <a:tr h="42487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Not sure/Don't know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23%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77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90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D7FF2-3814-3CC6-D88D-247B0C4F0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126A42C-27CA-DCC3-A3BF-26AB7685C0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8296" y="78002"/>
            <a:ext cx="10647760" cy="841248"/>
          </a:xfrm>
        </p:spPr>
        <p:txBody>
          <a:bodyPr/>
          <a:lstStyle/>
          <a:p>
            <a:r>
              <a:rPr lang="en-US" b="1" i="1" dirty="0" err="1"/>
              <a:t>TiC</a:t>
            </a:r>
            <a:r>
              <a:rPr lang="en-US" b="1" i="1" dirty="0"/>
              <a:t> Data Usage</a:t>
            </a:r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A28455C-8D0E-FAEC-CB16-C6D8D44975A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3F45975-71E4-3C84-2A5C-F517B7C7F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C493A27-3BDB-B1AB-C8E0-77611E594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A6E4AE-BEB1-440F-A56C-7ECBA9EAAD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3418" y="1077912"/>
            <a:ext cx="11612216" cy="684213"/>
          </a:xfrm>
          <a:solidFill>
            <a:schemeClr val="bg1"/>
          </a:solidFill>
        </p:spPr>
        <p:txBody>
          <a:bodyPr/>
          <a:lstStyle/>
          <a:p>
            <a:r>
              <a:rPr lang="en-US" i="1" dirty="0"/>
              <a:t>Q: Which of the following activities does your organization currently use Transparency in Coverage (</a:t>
            </a:r>
            <a:r>
              <a:rPr lang="en-US" i="1" dirty="0" err="1"/>
              <a:t>TiC</a:t>
            </a:r>
            <a:r>
              <a:rPr lang="en-US" i="1" dirty="0"/>
              <a:t>) data, outside of active payer negotiations?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3A8AB2-1D2C-C40A-A896-910DAFCB3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42829"/>
              </p:ext>
            </p:extLst>
          </p:nvPr>
        </p:nvGraphicFramePr>
        <p:xfrm>
          <a:off x="2089150" y="2035496"/>
          <a:ext cx="8128000" cy="4079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483351">
                  <a:extLst>
                    <a:ext uri="{9D8B030D-6E8A-4147-A177-3AD203B41FA5}">
                      <a16:colId xmlns:a16="http://schemas.microsoft.com/office/drawing/2014/main" val="3532043838"/>
                    </a:ext>
                  </a:extLst>
                </a:gridCol>
                <a:gridCol w="1644649">
                  <a:extLst>
                    <a:ext uri="{9D8B030D-6E8A-4147-A177-3AD203B41FA5}">
                      <a16:colId xmlns:a16="http://schemas.microsoft.com/office/drawing/2014/main" val="1932064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(base=96)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59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We do not currently use </a:t>
                      </a:r>
                      <a:r>
                        <a:rPr lang="en-US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TiC</a:t>
                      </a: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data outside of payer negotiations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490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Market expansion or new market entry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089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Monitoring payer rate changes over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85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Service line performance analysis and optimization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9218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Financial forecasting and budget planning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6082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Identifying underpayments or reimbursement leakage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6534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Contract compliance and validation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9617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Physician recruitment and retention planning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4265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Supporting executive reporting or board-level insights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876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Regulatory, audit, or compliance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(Body)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4963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017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074B2-FC5B-2D47-26B2-42647BE96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21B7DCB-B8A7-D294-090F-9314BDDF7F0D}"/>
              </a:ext>
            </a:extLst>
          </p:cNvPr>
          <p:cNvSpPr txBox="1">
            <a:spLocks/>
          </p:cNvSpPr>
          <p:nvPr/>
        </p:nvSpPr>
        <p:spPr>
          <a:xfrm>
            <a:off x="401165" y="2527745"/>
            <a:ext cx="6330462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ORGANIZATION EFFECTIVENESS + CONFIDENCE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2660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1D789-CE99-AAB7-A970-9F8394E12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07C34E8-8B3C-700C-E677-CEA3FC4EEC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746" y="208496"/>
            <a:ext cx="12148299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  <a:latin typeface="Aptos" panose="020B0004020202020204" pitchFamily="34" charset="0"/>
              </a:rPr>
              <a:t>Effectiveness &amp; Confidence 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81B68EE-C7BE-CEE1-1DFC-AAA4A82D467F}"/>
              </a:ext>
            </a:extLst>
          </p:cNvPr>
          <p:cNvSpPr txBox="1"/>
          <p:nvPr/>
        </p:nvSpPr>
        <p:spPr>
          <a:xfrm>
            <a:off x="449694" y="1484504"/>
            <a:ext cx="5412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 dirty="0">
                <a:solidFill>
                  <a:srgbClr val="00A7E1"/>
                </a:solidFill>
              </a:rPr>
              <a:t>Q: How effective is your organization when using market, contract, and payer behavior data during active payer negotiations to defend and justify rate targets?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BCA4610-4ADC-0326-1C51-D56002EB0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881850"/>
              </p:ext>
            </p:extLst>
          </p:nvPr>
        </p:nvGraphicFramePr>
        <p:xfrm>
          <a:off x="768423" y="3021612"/>
          <a:ext cx="4774609" cy="2116104"/>
        </p:xfrm>
        <a:graphic>
          <a:graphicData uri="http://schemas.openxmlformats.org/drawingml/2006/table">
            <a:tbl>
              <a:tblPr/>
              <a:tblGrid>
                <a:gridCol w="306010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(base=97)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Never effective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Rarely effective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Occasionally effective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Often effective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Very effective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60BE7563-B8F5-73C0-39B0-EAAC03C9C0A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F64D3B83-C5CC-061C-3C42-2D3E9361AB23}"/>
              </a:ext>
            </a:extLst>
          </p:cNvPr>
          <p:cNvSpPr txBox="1"/>
          <p:nvPr/>
        </p:nvSpPr>
        <p:spPr>
          <a:xfrm>
            <a:off x="6071842" y="1544284"/>
            <a:ext cx="6049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 dirty="0">
                <a:solidFill>
                  <a:srgbClr val="00A7E1"/>
                </a:solidFill>
              </a:rPr>
              <a:t>Q: How confident are you that your payer negotiation strategy reflects current market realities across rates, competitors, and payer behavior?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BE1E3A2-245F-EC84-683B-7CDB642DC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760294"/>
              </p:ext>
            </p:extLst>
          </p:nvPr>
        </p:nvGraphicFramePr>
        <p:xfrm>
          <a:off x="6709302" y="3021612"/>
          <a:ext cx="4774609" cy="2116104"/>
        </p:xfrm>
        <a:graphic>
          <a:graphicData uri="http://schemas.openxmlformats.org/drawingml/2006/table">
            <a:tbl>
              <a:tblPr/>
              <a:tblGrid>
                <a:gridCol w="306010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(base=97)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Never confident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Rarely confident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Occasionally confident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Often confident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Always confident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24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DD10D-3F8E-9D90-A3CA-69DEB4C0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6F7CD49-00A9-B2BB-9F5C-2A1830051D8E}"/>
              </a:ext>
            </a:extLst>
          </p:cNvPr>
          <p:cNvSpPr txBox="1">
            <a:spLocks/>
          </p:cNvSpPr>
          <p:nvPr/>
        </p:nvSpPr>
        <p:spPr>
          <a:xfrm>
            <a:off x="401165" y="2527745"/>
            <a:ext cx="6330462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PAYER NEGOTIATIONS &amp; FORECAST REIMBURSEMENTS </a:t>
            </a:r>
          </a:p>
        </p:txBody>
      </p:sp>
    </p:spTree>
    <p:extLst>
      <p:ext uri="{BB962C8B-B14F-4D97-AF65-F5344CB8AC3E}">
        <p14:creationId xmlns:p14="http://schemas.microsoft.com/office/powerpoint/2010/main" val="2649003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822AD-9085-B84C-7160-844CEBB6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A59213B-DAF9-CB88-BDB0-20DE93378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525" y="5016"/>
            <a:ext cx="10647760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</a:rPr>
              <a:t>Financial Impact of Payer Policy Updates + Reimbursement Affects</a:t>
            </a:r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C931EB4-297E-40B4-622E-43BF53AF687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4C0DA52-BF22-32F6-5373-5CF3A6CBD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FE34008-C794-F25D-2654-82A05CC7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457521-D641-BC54-7227-C1321B057A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008" y="1536612"/>
            <a:ext cx="11668664" cy="684213"/>
          </a:xfrm>
        </p:spPr>
        <p:txBody>
          <a:bodyPr/>
          <a:lstStyle/>
          <a:p>
            <a:r>
              <a:rPr lang="en-US" i="1" dirty="0"/>
              <a:t>Q: How does your organization anticipate the financial impact of payer policy updates before they affect reimbursement?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2B4DD4B-B17D-C67C-C4F4-9EFC46DF2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17449"/>
              </p:ext>
            </p:extLst>
          </p:nvPr>
        </p:nvGraphicFramePr>
        <p:xfrm>
          <a:off x="1846054" y="2499440"/>
          <a:ext cx="8813814" cy="3400870"/>
        </p:xfrm>
        <a:graphic>
          <a:graphicData uri="http://schemas.openxmlformats.org/drawingml/2006/table">
            <a:tbl>
              <a:tblPr/>
              <a:tblGrid>
                <a:gridCol w="7033031">
                  <a:extLst>
                    <a:ext uri="{9D8B030D-6E8A-4147-A177-3AD203B41FA5}">
                      <a16:colId xmlns:a16="http://schemas.microsoft.com/office/drawing/2014/main" val="2457741336"/>
                    </a:ext>
                  </a:extLst>
                </a:gridCol>
                <a:gridCol w="1780783">
                  <a:extLst>
                    <a:ext uri="{9D8B030D-6E8A-4147-A177-3AD203B41FA5}">
                      <a16:colId xmlns:a16="http://schemas.microsoft.com/office/drawing/2014/main" val="4106153390"/>
                    </a:ext>
                  </a:extLst>
                </a:gridCol>
              </a:tblGrid>
              <a:tr h="306385">
                <a:tc>
                  <a:txBody>
                    <a:bodyPr/>
                    <a:lstStyle/>
                    <a:p>
                      <a:pPr algn="l" fontAlgn="auto">
                        <a:lnSpc>
                          <a:spcPts val="2400"/>
                        </a:lnSpc>
                        <a:buNone/>
                      </a:pP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(Body)"/>
                        </a:rPr>
                        <a:t>(base=100)</a:t>
                      </a: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ptos (Body)"/>
                        </a:rPr>
                        <a:t>%</a:t>
                      </a:r>
                      <a:endParaRPr sz="1800" b="1" dirty="0">
                        <a:solidFill>
                          <a:schemeClr val="bg1"/>
                        </a:solidFill>
                        <a:latin typeface="Aptos (Body)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9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Model impact for select payers or service lines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32%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099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Proactively track and model policy changes across major payers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26%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403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Identify risk reactively but struggle to quantify financial exposure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19%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75974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Typically identifies impact after revenue is affected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14%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46506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Not sure/Don't know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7%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7146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Other (please specify):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2%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77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65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81AE3-B08E-BE48-A006-8E7172ECB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3EB092-02B3-7C5E-ACAE-BC5C90C22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525" y="5016"/>
            <a:ext cx="10647760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  <a:latin typeface="Aptos" panose="020B0004020202020204" pitchFamily="34" charset="0"/>
              </a:rPr>
              <a:t>Limitations – Translating Transparency Data into Negotiation Leverage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5C21D62-A130-79C4-8746-361EFF5FDF5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3BA3019-2C44-50B2-52C6-C03E5CF6B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9015231-F01B-C75B-4C2A-D48DA8C83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CCDE32-EF57-375B-1309-0F225456B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008" y="1349893"/>
            <a:ext cx="11668664" cy="684213"/>
          </a:xfrm>
        </p:spPr>
        <p:txBody>
          <a:bodyPr/>
          <a:lstStyle/>
          <a:p>
            <a:r>
              <a:rPr lang="en-US" i="1" dirty="0"/>
              <a:t>Q: What limits your organization’s ability to translate transparency data into negotiation leverage today? (Please select all that apply)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287563B-9868-2465-8B98-9AA47A326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782099"/>
              </p:ext>
            </p:extLst>
          </p:nvPr>
        </p:nvGraphicFramePr>
        <p:xfrm>
          <a:off x="2111823" y="2233516"/>
          <a:ext cx="7920037" cy="3903790"/>
        </p:xfrm>
        <a:graphic>
          <a:graphicData uri="http://schemas.openxmlformats.org/drawingml/2006/table">
            <a:tbl>
              <a:tblPr/>
              <a:tblGrid>
                <a:gridCol w="6319837">
                  <a:extLst>
                    <a:ext uri="{9D8B030D-6E8A-4147-A177-3AD203B41FA5}">
                      <a16:colId xmlns:a16="http://schemas.microsoft.com/office/drawing/2014/main" val="2457741336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106153390"/>
                    </a:ext>
                  </a:extLst>
                </a:gridCol>
              </a:tblGrid>
              <a:tr h="306385">
                <a:tc>
                  <a:txBody>
                    <a:bodyPr/>
                    <a:lstStyle/>
                    <a:p>
                      <a:pPr algn="l" fontAlgn="auto">
                        <a:lnSpc>
                          <a:spcPts val="2400"/>
                        </a:lnSpc>
                        <a:buNone/>
                      </a:pP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(Body)"/>
                        </a:rPr>
                        <a:t>(base=100)</a:t>
                      </a: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ptos (Body)"/>
                        </a:rPr>
                        <a:t>%</a:t>
                      </a:r>
                      <a:endParaRPr sz="1800" b="1" dirty="0">
                        <a:solidFill>
                          <a:schemeClr val="bg1"/>
                        </a:solidFill>
                        <a:latin typeface="Aptos (Body)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9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Limited time or analytic resources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44%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403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Data exists but is difficult to normalize and/or trust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39%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9728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Insights are not tied to contracts and/or financial modeling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17%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75974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Teams operate in silos with disconnected tools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18%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46506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Don’t know/Not sure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11%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536441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Other (please specify):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9%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7146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No significant limitations 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8%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77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5566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8169-0099-E5AC-DBF0-8B15EDEE5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51B3E74-5F2E-7017-E7F3-3B874E4C81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869" y="17889"/>
            <a:ext cx="10842835" cy="841248"/>
          </a:xfrm>
        </p:spPr>
        <p:txBody>
          <a:bodyPr/>
          <a:lstStyle/>
          <a:p>
            <a:r>
              <a:rPr lang="en-US" sz="4300" b="1" i="1" dirty="0">
                <a:solidFill>
                  <a:srgbClr val="002E6D"/>
                </a:solidFill>
              </a:rPr>
              <a:t>Forecast Reimbursement Shifts – challenging?</a:t>
            </a:r>
            <a:endParaRPr lang="en-US" sz="4300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F438842-B202-A064-0D99-9B44E0824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447776"/>
              </p:ext>
            </p:extLst>
          </p:nvPr>
        </p:nvGraphicFramePr>
        <p:xfrm>
          <a:off x="3684537" y="2881363"/>
          <a:ext cx="4774609" cy="2116104"/>
        </p:xfrm>
        <a:graphic>
          <a:graphicData uri="http://schemas.openxmlformats.org/drawingml/2006/table">
            <a:tbl>
              <a:tblPr/>
              <a:tblGrid>
                <a:gridCol w="306010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(base=96)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Never challenging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Rarely challenging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Occasionally challenging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Often challenging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Always challenging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C2C8056-1FEF-9F93-79DD-E7B7D97EB1D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C6658B-25F7-CA78-5BC9-36A9C043E7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8869" y="1407534"/>
            <a:ext cx="11794257" cy="684213"/>
          </a:xfrm>
        </p:spPr>
        <p:txBody>
          <a:bodyPr/>
          <a:lstStyle/>
          <a:p>
            <a:r>
              <a:rPr lang="en-US" i="1" dirty="0"/>
              <a:t>Q: How challenging is it for your organization to forecast reimbursement shifts driven by payer rate changes, policy updates, or methodology changes?</a:t>
            </a:r>
          </a:p>
        </p:txBody>
      </p:sp>
    </p:spTree>
    <p:extLst>
      <p:ext uri="{BB962C8B-B14F-4D97-AF65-F5344CB8AC3E}">
        <p14:creationId xmlns:p14="http://schemas.microsoft.com/office/powerpoint/2010/main" val="406996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84B13-46EF-7C1C-95B6-9740BB592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448660-481E-4919-761A-10D120B377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4548" y="130199"/>
            <a:ext cx="10647760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  <a:latin typeface="Aptos" panose="020B0004020202020204" pitchFamily="34" charset="0"/>
              </a:rPr>
              <a:t>Risks of Revenue Leakage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4578A92-34D2-6155-CF4F-CEAC0553F38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F412239-CCB1-41B0-6DC7-47D1948FE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2072401-C33D-A620-F410-F2E33806A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9B00CF-2115-D8CA-5F4C-078BC5C35E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7509" y="898981"/>
            <a:ext cx="11668664" cy="684213"/>
          </a:xfrm>
          <a:solidFill>
            <a:schemeClr val="bg1"/>
          </a:solidFill>
        </p:spPr>
        <p:txBody>
          <a:bodyPr/>
          <a:lstStyle/>
          <a:p>
            <a:r>
              <a:rPr lang="en-US" i="1" dirty="0"/>
              <a:t>Q: Which areas pose the greatest risk of revenue leakage for your organization today? (Please select all that apply)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30339FA-5438-AE99-5059-39B33C1C5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758983"/>
              </p:ext>
            </p:extLst>
          </p:nvPr>
        </p:nvGraphicFramePr>
        <p:xfrm>
          <a:off x="2111823" y="2120220"/>
          <a:ext cx="7920037" cy="3903790"/>
        </p:xfrm>
        <a:graphic>
          <a:graphicData uri="http://schemas.openxmlformats.org/drawingml/2006/table">
            <a:tbl>
              <a:tblPr/>
              <a:tblGrid>
                <a:gridCol w="6319837">
                  <a:extLst>
                    <a:ext uri="{9D8B030D-6E8A-4147-A177-3AD203B41FA5}">
                      <a16:colId xmlns:a16="http://schemas.microsoft.com/office/drawing/2014/main" val="2457741336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106153390"/>
                    </a:ext>
                  </a:extLst>
                </a:gridCol>
              </a:tblGrid>
              <a:tr h="306385">
                <a:tc>
                  <a:txBody>
                    <a:bodyPr/>
                    <a:lstStyle/>
                    <a:p>
                      <a:pPr algn="l" fontAlgn="auto">
                        <a:lnSpc>
                          <a:spcPts val="2400"/>
                        </a:lnSpc>
                        <a:buNone/>
                      </a:pP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(Body)"/>
                        </a:rPr>
                        <a:t>(base=100)</a:t>
                      </a: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ptos (Body)"/>
                        </a:rPr>
                        <a:t>%</a:t>
                      </a:r>
                      <a:endParaRPr sz="1800" b="1" dirty="0">
                        <a:solidFill>
                          <a:schemeClr val="bg1"/>
                        </a:solidFill>
                        <a:latin typeface="Aptos (Body)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9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Payer policy changes not reflected in contracts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68%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403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Inconsistent payment practices across payers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64%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9728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Methodology or payment logic changes by payers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42%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75974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Below-market contracted rates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30%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46506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Limited competitive rate visibility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25%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71460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Not sure/Don't know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9%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55174"/>
                  </a:ext>
                </a:extLst>
              </a:tr>
              <a:tr h="4019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Other (please specify):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7%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77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CE777-980C-3783-12B0-D1E324DEC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700495-779F-0DFA-492C-AF796370948D}"/>
              </a:ext>
            </a:extLst>
          </p:cNvPr>
          <p:cNvSpPr txBox="1"/>
          <p:nvPr/>
        </p:nvSpPr>
        <p:spPr>
          <a:xfrm>
            <a:off x="581034" y="2694260"/>
            <a:ext cx="5784980" cy="255454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base"/>
            <a:r>
              <a:rPr lang="en-US" sz="2000" dirty="0">
                <a:solidFill>
                  <a:schemeClr val="bg1"/>
                </a:solidFill>
              </a:rPr>
              <a:t>Assess and learn:</a:t>
            </a:r>
          </a:p>
          <a:p>
            <a:pPr fontAlgn="base"/>
            <a:endParaRPr lang="en-US" sz="2000" dirty="0">
              <a:solidFill>
                <a:schemeClr val="bg1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State of payer negotiations and Price Transparency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Usage with Transparency in Coverage (</a:t>
            </a:r>
            <a:r>
              <a:rPr lang="en-US" sz="2000" dirty="0" err="1">
                <a:solidFill>
                  <a:schemeClr val="bg1"/>
                </a:solidFill>
              </a:rPr>
              <a:t>TiC</a:t>
            </a:r>
            <a:r>
              <a:rPr lang="en-US" sz="2000" dirty="0">
                <a:solidFill>
                  <a:schemeClr val="bg1"/>
                </a:solidFill>
              </a:rPr>
              <a:t>)        data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Negotiation readiness </a:t>
            </a:r>
          </a:p>
          <a:p>
            <a:pPr fontAlgn="base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43AD2-F55E-33AF-757B-A89373199B03}"/>
              </a:ext>
            </a:extLst>
          </p:cNvPr>
          <p:cNvSpPr txBox="1"/>
          <p:nvPr/>
        </p:nvSpPr>
        <p:spPr>
          <a:xfrm>
            <a:off x="1493209" y="1795780"/>
            <a:ext cx="2975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00A7E1"/>
                </a:solidFill>
                <a:latin typeface="Aptos" panose="020B0004020202020204" pitchFamily="34" charset="0"/>
              </a:rPr>
              <a:t>Objective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598E6-B126-15A1-2E94-1A194FC4DCB8}"/>
              </a:ext>
            </a:extLst>
          </p:cNvPr>
          <p:cNvSpPr txBox="1"/>
          <p:nvPr/>
        </p:nvSpPr>
        <p:spPr>
          <a:xfrm>
            <a:off x="6706007" y="2701222"/>
            <a:ext cx="5174973" cy="2006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342900" indent="-342900">
              <a:lnSpc>
                <a:spcPts val="246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</a:rPr>
              <a:t>Successfully sent to 5,571 individuals via Qualtrics</a:t>
            </a:r>
          </a:p>
          <a:p>
            <a:pPr>
              <a:lnSpc>
                <a:spcPts val="2460"/>
              </a:lnSpc>
            </a:pPr>
            <a:endParaRPr lang="en-US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indent="-342900">
              <a:lnSpc>
                <a:spcPts val="246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</a:rPr>
              <a:t>161 total responses (3% response rate)</a:t>
            </a:r>
          </a:p>
          <a:p>
            <a:pPr>
              <a:lnSpc>
                <a:spcPts val="2460"/>
              </a:lnSpc>
            </a:pP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</a:rPr>
              <a:t>                </a:t>
            </a:r>
          </a:p>
          <a:p>
            <a:pPr>
              <a:lnSpc>
                <a:spcPts val="2460"/>
              </a:lnSpc>
            </a:pPr>
            <a:endParaRPr lang="en-US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94A340-565E-E869-E4CF-48CB418907CB}"/>
              </a:ext>
            </a:extLst>
          </p:cNvPr>
          <p:cNvSpPr txBox="1"/>
          <p:nvPr/>
        </p:nvSpPr>
        <p:spPr>
          <a:xfrm>
            <a:off x="7094730" y="1842698"/>
            <a:ext cx="4002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00A7E1"/>
                </a:solidFill>
                <a:latin typeface="Aptos" panose="020B0004020202020204" pitchFamily="34" charset="0"/>
              </a:rPr>
              <a:t> Methodology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CDBF3B-FDB8-26A9-6A34-CA8CBE098F26}"/>
              </a:ext>
            </a:extLst>
          </p:cNvPr>
          <p:cNvSpPr txBox="1">
            <a:spLocks/>
          </p:cNvSpPr>
          <p:nvPr/>
        </p:nvSpPr>
        <p:spPr>
          <a:xfrm>
            <a:off x="381000" y="1033642"/>
            <a:ext cx="11430000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Aptos" panose="020B0004020202020204" pitchFamily="34" charset="0"/>
              </a:rPr>
              <a:t>Objective and Methodology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02E109-1B9C-5CBB-9C32-78803847551A}"/>
              </a:ext>
            </a:extLst>
          </p:cNvPr>
          <p:cNvCxnSpPr/>
          <p:nvPr/>
        </p:nvCxnSpPr>
        <p:spPr>
          <a:xfrm>
            <a:off x="6096000" y="2132177"/>
            <a:ext cx="0" cy="3448595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805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F0504-161F-B591-CCE2-4334DB64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1EF56F8-9CB2-42E9-CC0D-DAA967362D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869" y="246222"/>
            <a:ext cx="12148299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</a:rPr>
              <a:t>Risks with Payer Negotiation Entry</a:t>
            </a:r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D936EB-41AB-F207-6A01-9C852E103BB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D8ADCF-C883-FB71-2BBF-4EAB1717EF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7743" y="1356123"/>
            <a:ext cx="10689357" cy="684213"/>
          </a:xfrm>
          <a:solidFill>
            <a:schemeClr val="bg1"/>
          </a:solidFill>
        </p:spPr>
        <p:txBody>
          <a:bodyPr/>
          <a:lstStyle/>
          <a:p>
            <a:r>
              <a:rPr lang="en-US" i="1" dirty="0"/>
              <a:t>Q: What is the most significant financial or strategic risk your organization accepts today when entering payer negotiations?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B2E2BC-5098-9B9C-0D25-14CD3F035AA7}"/>
              </a:ext>
            </a:extLst>
          </p:cNvPr>
          <p:cNvSpPr txBox="1"/>
          <p:nvPr/>
        </p:nvSpPr>
        <p:spPr>
          <a:xfrm>
            <a:off x="485775" y="2040336"/>
            <a:ext cx="1122045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Payer Non‑Compliance, Denials, Underpayments, and Non‑Payment – 19%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Payer Policy Changes &amp; Independent Rulemaking – 19%</a:t>
            </a:r>
          </a:p>
          <a:p>
            <a:endParaRPr lang="en-US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Administrative Burden &amp; Access Barriers – 13% </a:t>
            </a:r>
          </a:p>
          <a:p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Medicaid/Medicare Dependence &amp; Rate Pressure – 12% </a:t>
            </a:r>
          </a:p>
          <a:p>
            <a:endParaRPr lang="en-US" sz="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Market Dynamics, Service Mix &amp; Redirection Risk – 10%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Cost Structure/Modeling – 8%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Internal Knowledge Gaps – 6% </a:t>
            </a:r>
          </a:p>
        </p:txBody>
      </p:sp>
    </p:spTree>
    <p:extLst>
      <p:ext uri="{BB962C8B-B14F-4D97-AF65-F5344CB8AC3E}">
        <p14:creationId xmlns:p14="http://schemas.microsoft.com/office/powerpoint/2010/main" val="2770728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3047F-FA86-319C-F787-4CF1860CA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28322FE-819C-A545-3D97-FB7322FABE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525" y="160293"/>
            <a:ext cx="10647760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  <a:latin typeface="Aptos" panose="020B0004020202020204" pitchFamily="34" charset="0"/>
              </a:rPr>
              <a:t>Competitive Position in Market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952F3CE-FACB-6ED0-1514-35010707326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DD742D6-8313-9D52-4885-4C4283764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E02B5F8-E018-966F-C3D5-CD04500A6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AF68C53-61DA-672A-E7FA-7E130449A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538" y="22754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0CBAF1-B583-321B-7326-AFDEDDBE5C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525" y="792239"/>
            <a:ext cx="11682473" cy="777287"/>
          </a:xfrm>
          <a:solidFill>
            <a:schemeClr val="bg1"/>
          </a:solidFill>
        </p:spPr>
        <p:txBody>
          <a:bodyPr/>
          <a:lstStyle/>
          <a:p>
            <a:r>
              <a:rPr lang="en-US" i="1" dirty="0"/>
              <a:t>Q: How does your organization currently assess its competitive position relative to other providers in your markets? (Please select all that apply)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37325E-7E23-5828-0BAA-E90255A54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53887"/>
              </p:ext>
            </p:extLst>
          </p:nvPr>
        </p:nvGraphicFramePr>
        <p:xfrm>
          <a:off x="1161690" y="1541117"/>
          <a:ext cx="9868619" cy="4679438"/>
        </p:xfrm>
        <a:graphic>
          <a:graphicData uri="http://schemas.openxmlformats.org/drawingml/2006/table">
            <a:tbl>
              <a:tblPr/>
              <a:tblGrid>
                <a:gridCol w="8022405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846214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338261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Aptos (Body)"/>
                        </a:rPr>
                        <a:t>(base=98)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Aptos (Body)"/>
                        </a:rPr>
                        <a:t>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Consultant-led market or benchmarking studies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44%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Publicly available market benchmarks or industry reports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43%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i="1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Transparency in Coverage (</a:t>
                      </a:r>
                      <a:r>
                        <a:rPr lang="en-US" i="1" dirty="0" err="1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TiC</a:t>
                      </a:r>
                      <a:r>
                        <a:rPr lang="en-US" i="1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) data analysis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i="1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34%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Side-by-side comparisons of competitor reimbursement for similar services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31%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Historical rate change or trend analysis across payers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23%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Informal payer feedback or anecdotal market intelligence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27%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965299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Service line or specialty-level competitive analysis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21%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878476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We do not have a consistent or repeatable approach today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16%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951321"/>
                  </a:ext>
                </a:extLst>
              </a:tr>
              <a:tr h="4823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Aptos (Body)"/>
                        </a:rPr>
                        <a:t>Internal contract and reimbursement data only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solidFill>
                            <a:srgbClr val="000A22"/>
                          </a:solidFill>
                          <a:effectLst/>
                          <a:latin typeface="Aptos (Body)"/>
                        </a:rPr>
                        <a:t>11%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555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97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BE97FD-54A7-5133-4284-76F06782EA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229077"/>
            <a:ext cx="12192000" cy="5322497"/>
          </a:xfrm>
          <a:noFill/>
        </p:spPr>
        <p:txBody>
          <a:bodyPr/>
          <a:lstStyle/>
          <a:p>
            <a:pPr marL="342900" indent="-342900"/>
            <a:r>
              <a:rPr lang="en-US" sz="2400" dirty="0"/>
              <a:t>Almost 70% of respondents are involved in commercial payer contract strategy, financial modeling, and/or reimbursement performance oversight - with roughly 30% being the primary decision maker and about 40% contributing</a:t>
            </a:r>
          </a:p>
          <a:p>
            <a:pPr marL="800100" lvl="1" indent="-342900"/>
            <a:r>
              <a:rPr lang="en-US" sz="2000" i="1" dirty="0"/>
              <a:t>Over 30% of respondents have little or no involvement</a:t>
            </a:r>
          </a:p>
          <a:p>
            <a:r>
              <a:rPr lang="en-US" sz="2300" dirty="0" err="1"/>
              <a:t>TiC</a:t>
            </a:r>
            <a:r>
              <a:rPr lang="en-US" sz="2300" dirty="0"/>
              <a:t> data is mostly used to benchmark rates during pre-negotiation analysis – however an overwhelming 23% is not sure how it’s used within their organization.</a:t>
            </a:r>
          </a:p>
          <a:p>
            <a:r>
              <a:rPr lang="en-US" sz="2300" dirty="0"/>
              <a:t>Over 30% </a:t>
            </a:r>
            <a:r>
              <a:rPr lang="en-US" sz="2300" u="sng" dirty="0"/>
              <a:t>do not </a:t>
            </a:r>
            <a:r>
              <a:rPr lang="en-US" sz="2300" dirty="0"/>
              <a:t>use </a:t>
            </a:r>
            <a:r>
              <a:rPr lang="en-US" sz="2300" dirty="0" err="1"/>
              <a:t>TiC</a:t>
            </a:r>
            <a:r>
              <a:rPr lang="en-US" sz="2300" dirty="0"/>
              <a:t> data outside of payer negotiations.</a:t>
            </a:r>
          </a:p>
          <a:p>
            <a:r>
              <a:rPr lang="en-US" sz="2300" dirty="0"/>
              <a:t>~50% of respondents state their organization is effective when using market, contract, and buyer behavior data during active payer negotiations for rate targets and are confident as well.</a:t>
            </a:r>
          </a:p>
          <a:p>
            <a:r>
              <a:rPr lang="en-US" sz="2300" dirty="0"/>
              <a:t>Over 30% model impact for select payers or service lines, followed by proactively track and model policy changes across major payers.</a:t>
            </a:r>
          </a:p>
          <a:p>
            <a:r>
              <a:rPr lang="en-US" sz="2300" dirty="0"/>
              <a:t>Time constraints/resources and data quality/accuracy are the top limitations organizations have when translating transparency data into negotiation leverage.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B171C-3233-7767-3FC2-30E75508A8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792" y="129037"/>
            <a:ext cx="10647760" cy="841248"/>
          </a:xfrm>
        </p:spPr>
        <p:txBody>
          <a:bodyPr/>
          <a:lstStyle/>
          <a:p>
            <a:r>
              <a:rPr lang="en-US" b="1" i="1" dirty="0"/>
              <a:t>Summary of Findings </a:t>
            </a:r>
          </a:p>
        </p:txBody>
      </p:sp>
    </p:spTree>
    <p:extLst>
      <p:ext uri="{BB962C8B-B14F-4D97-AF65-F5344CB8AC3E}">
        <p14:creationId xmlns:p14="http://schemas.microsoft.com/office/powerpoint/2010/main" val="2526574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44A0-9421-5499-BCA2-8E14FA03B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7FE0A6-1412-4658-0E7F-79C44D664E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793" y="1431985"/>
            <a:ext cx="11729408" cy="5426014"/>
          </a:xfrm>
          <a:noFill/>
        </p:spPr>
        <p:txBody>
          <a:bodyPr/>
          <a:lstStyle/>
          <a:p>
            <a:r>
              <a:rPr lang="en-US" sz="2300" dirty="0"/>
              <a:t>Over 60% of respondents say it is </a:t>
            </a:r>
            <a:r>
              <a:rPr lang="en-US" sz="2300" i="1" dirty="0"/>
              <a:t>often or very challenging </a:t>
            </a:r>
            <a:r>
              <a:rPr lang="en-US" sz="2300" dirty="0"/>
              <a:t>for their organization to forecast reimbursement shifts driven by payer rate changes, policy updates, or methodology changes.</a:t>
            </a:r>
          </a:p>
          <a:p>
            <a:r>
              <a:rPr lang="en-US" sz="2300" dirty="0"/>
              <a:t>Payer policy changes not being reflected in contracts is the greatest risk of revenue leakage for nearly 70% of organizations, followed by payment practices across payers being inconsistent.</a:t>
            </a:r>
          </a:p>
          <a:p>
            <a:r>
              <a:rPr lang="en-US" sz="2300" dirty="0"/>
              <a:t>Various risks for entering payer negotiations – however payer non-compliance/denial and payer policy changes are top reasons.</a:t>
            </a:r>
          </a:p>
          <a:p>
            <a:r>
              <a:rPr lang="en-US" sz="2300" dirty="0"/>
              <a:t>Consultant led market or benchmarking  studies, and industry reports are the top ways to access competitive position to other providers in the market.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6A5-82B1-92C4-AE26-491D5B02B8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793" y="198048"/>
            <a:ext cx="10647760" cy="841248"/>
          </a:xfrm>
        </p:spPr>
        <p:txBody>
          <a:bodyPr/>
          <a:lstStyle/>
          <a:p>
            <a:r>
              <a:rPr lang="en-US" b="1" i="1" dirty="0"/>
              <a:t>Summary of Findings (cont.) </a:t>
            </a:r>
          </a:p>
        </p:txBody>
      </p:sp>
    </p:spTree>
    <p:extLst>
      <p:ext uri="{BB962C8B-B14F-4D97-AF65-F5344CB8AC3E}">
        <p14:creationId xmlns:p14="http://schemas.microsoft.com/office/powerpoint/2010/main" val="728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1D011-13A7-695D-8F9C-7159F7B38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92901FE-7376-68A3-7F71-D0F313C2F058}"/>
              </a:ext>
            </a:extLst>
          </p:cNvPr>
          <p:cNvSpPr txBox="1">
            <a:spLocks/>
          </p:cNvSpPr>
          <p:nvPr/>
        </p:nvSpPr>
        <p:spPr>
          <a:xfrm>
            <a:off x="401165" y="2527745"/>
            <a:ext cx="6330462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DEMOGRAPHICS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8577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E0EE3-2C69-9B6E-E7E3-0873EAC3E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609727D-6E88-B8B1-C4AC-414896F697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9143" y="315367"/>
            <a:ext cx="11029134" cy="841248"/>
          </a:xfrm>
        </p:spPr>
        <p:txBody>
          <a:bodyPr/>
          <a:lstStyle/>
          <a:p>
            <a:r>
              <a:rPr lang="en-US" b="1" i="1" dirty="0"/>
              <a:t>Organization’s Annual Net Patient Revenue</a:t>
            </a:r>
            <a:endParaRPr lang="en-US" b="1" i="1" dirty="0">
              <a:solidFill>
                <a:srgbClr val="002E6D"/>
              </a:solidFill>
            </a:endParaRPr>
          </a:p>
          <a:p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754198D-AB1E-730C-2EA9-99F5B3C92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638656"/>
              </p:ext>
            </p:extLst>
          </p:nvPr>
        </p:nvGraphicFramePr>
        <p:xfrm>
          <a:off x="3313088" y="2211342"/>
          <a:ext cx="4741243" cy="2821472"/>
        </p:xfrm>
        <a:graphic>
          <a:graphicData uri="http://schemas.openxmlformats.org/drawingml/2006/table">
            <a:tbl>
              <a:tblPr/>
              <a:tblGrid>
                <a:gridCol w="306010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681134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(base=142)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Less than $25M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$25M - $100M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$100M - $500M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$500M - $1B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$1B - $5B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More than $5B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32%​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8192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 sure/Don’t know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50862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829CED0A-6436-E3BF-60FD-8FF2C9614FA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E547AB-098D-98D8-9F9A-37B38A9A89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01971"/>
            <a:ext cx="11385549" cy="684213"/>
          </a:xfrm>
        </p:spPr>
        <p:txBody>
          <a:bodyPr/>
          <a:lstStyle/>
          <a:p>
            <a:r>
              <a:rPr lang="en-US" i="1" dirty="0"/>
              <a:t>Q: What is your organization’s Annual Net Patient Revenue?</a:t>
            </a:r>
          </a:p>
        </p:txBody>
      </p:sp>
    </p:spTree>
    <p:extLst>
      <p:ext uri="{BB962C8B-B14F-4D97-AF65-F5344CB8AC3E}">
        <p14:creationId xmlns:p14="http://schemas.microsoft.com/office/powerpoint/2010/main" val="78891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03FA8-A6DA-9BF3-D822-6CF70098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EF3ED29-DE46-990F-C11E-5A5A0076A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9067" y="348809"/>
            <a:ext cx="10647760" cy="841248"/>
          </a:xfrm>
        </p:spPr>
        <p:txBody>
          <a:bodyPr/>
          <a:lstStyle/>
          <a:p>
            <a:r>
              <a:rPr lang="en-US" b="1" i="1" dirty="0"/>
              <a:t>Organization Type + Primary Role</a:t>
            </a:r>
            <a:endParaRPr lang="en-US" b="1" i="1" dirty="0">
              <a:solidFill>
                <a:srgbClr val="002E6D"/>
              </a:solidFill>
            </a:endParaRPr>
          </a:p>
          <a:p>
            <a:endParaRPr lang="en-US" b="1" i="1" dirty="0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CEBCB65-AED9-B511-5E56-9AA86E64F3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9574" y="1308717"/>
            <a:ext cx="11024535" cy="684213"/>
          </a:xfrm>
        </p:spPr>
        <p:txBody>
          <a:bodyPr/>
          <a:lstStyle/>
          <a:p>
            <a:pPr marL="0" indent="0"/>
            <a:r>
              <a:rPr lang="en-US" dirty="0"/>
              <a:t>Over 70% are part of an integrated health system organization and over 35% state their primary role/responsibility is in revenue cycle management </a:t>
            </a:r>
            <a:endParaRPr lang="en-US" sz="2200" u="sng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5EAFE1F-F1E9-407F-F401-8705BC1B85A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DD9B372-B7F6-F582-0EC3-6119A773D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D95838F-749B-62B8-9B2D-B75FB7451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039326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14ECB0-8689-249E-C914-2B56F737A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062909"/>
              </p:ext>
            </p:extLst>
          </p:nvPr>
        </p:nvGraphicFramePr>
        <p:xfrm>
          <a:off x="823564" y="2849638"/>
          <a:ext cx="4774609" cy="2315235"/>
        </p:xfrm>
        <a:graphic>
          <a:graphicData uri="http://schemas.openxmlformats.org/drawingml/2006/table">
            <a:tbl>
              <a:tblPr/>
              <a:tblGrid>
                <a:gridCol w="3719862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054747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(base=134)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Integrated Health System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Independent Acute Care Hospital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Specialty Physician Group </a:t>
                      </a:r>
                    </a:p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600" b="0" i="0" kern="1200" dirty="0">
                          <a:solidFill>
                            <a:srgbClr val="000A2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(e.g., cardiology, orthopedics, oncology, radiology)</a:t>
                      </a:r>
                      <a:endParaRPr lang="en-US" sz="1600" b="0" i="0" dirty="0">
                        <a:solidFill>
                          <a:srgbClr val="000A22"/>
                        </a:solidFill>
                        <a:effectLst/>
                        <a:latin typeface="+mn-lt"/>
                      </a:endParaRP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18392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A22"/>
                          </a:solidFill>
                          <a:effectLst/>
                          <a:latin typeface="+mn-lt"/>
                        </a:rPr>
                        <a:t>Other provider organization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64673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3C9454-AE32-48C6-935F-5EEECB417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505918"/>
              </p:ext>
            </p:extLst>
          </p:nvPr>
        </p:nvGraphicFramePr>
        <p:xfrm>
          <a:off x="6593829" y="2816316"/>
          <a:ext cx="4774609" cy="2748188"/>
        </p:xfrm>
        <a:graphic>
          <a:graphicData uri="http://schemas.openxmlformats.org/drawingml/2006/table">
            <a:tbl>
              <a:tblPr/>
              <a:tblGrid>
                <a:gridCol w="306010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(base=134)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Revenue Cycle Management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Finance/Financial Planning </a:t>
                      </a:r>
                    </a:p>
                  </a:txBody>
                  <a:tcPr marL="79825" marR="79825" marT="39912" marB="39912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</a:t>
                      </a:r>
                    </a:p>
                  </a:txBody>
                  <a:tcPr marL="79825" marR="79825" marT="39912" marB="39912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Managed Care/Contracting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Other: CFO, CEO, Rev Cycle Compliance Director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416830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Payer Relations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9623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Strategy/Growth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532349"/>
                  </a:ext>
                </a:extLst>
              </a:tr>
            </a:tbl>
          </a:graphicData>
        </a:graphic>
      </p:graphicFrame>
      <p:sp>
        <p:nvSpPr>
          <p:cNvPr id="12" name="TextBox 3">
            <a:extLst>
              <a:ext uri="{FF2B5EF4-FFF2-40B4-BE49-F238E27FC236}">
                <a16:creationId xmlns:a16="http://schemas.microsoft.com/office/drawing/2014/main" id="{89779AD4-38AE-D727-D9D7-354F2AFF721D}"/>
              </a:ext>
            </a:extLst>
          </p:cNvPr>
          <p:cNvSpPr txBox="1"/>
          <p:nvPr/>
        </p:nvSpPr>
        <p:spPr>
          <a:xfrm>
            <a:off x="776896" y="2399739"/>
            <a:ext cx="6107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/>
              <a:t>Q: What best describes your organization?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D87BB2B-E7EA-6F64-2D3D-9FF012D74399}"/>
              </a:ext>
            </a:extLst>
          </p:cNvPr>
          <p:cNvSpPr txBox="1"/>
          <p:nvPr/>
        </p:nvSpPr>
        <p:spPr>
          <a:xfrm>
            <a:off x="6215630" y="2423244"/>
            <a:ext cx="6107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/>
              <a:t>Q: Which area best describes your primary role/responsibility?</a:t>
            </a:r>
          </a:p>
        </p:txBody>
      </p:sp>
    </p:spTree>
    <p:extLst>
      <p:ext uri="{BB962C8B-B14F-4D97-AF65-F5344CB8AC3E}">
        <p14:creationId xmlns:p14="http://schemas.microsoft.com/office/powerpoint/2010/main" val="3440746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F5066-09FB-B097-E1E7-437878D3C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77B0EC4-1132-1055-A402-1DA4C195D072}"/>
              </a:ext>
            </a:extLst>
          </p:cNvPr>
          <p:cNvSpPr txBox="1">
            <a:spLocks/>
          </p:cNvSpPr>
          <p:nvPr/>
        </p:nvSpPr>
        <p:spPr>
          <a:xfrm>
            <a:off x="401165" y="2527745"/>
            <a:ext cx="6330462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 spc="-100" dirty="0">
                <a:solidFill>
                  <a:schemeClr val="bg1"/>
                </a:solidFill>
                <a:latin typeface="+mn-lt"/>
              </a:rPr>
              <a:t>PAYER CONTRACT STRATEGY / FINANCIAL MODELING /  REIMBURSEMENT  INVOLVEMENT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53310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FA2AA-FAB9-8913-68B9-42C8F2E29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F32930-8067-256A-CF81-E5F9C4171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9067" y="348809"/>
            <a:ext cx="10647760" cy="841248"/>
          </a:xfrm>
        </p:spPr>
        <p:txBody>
          <a:bodyPr/>
          <a:lstStyle/>
          <a:p>
            <a:r>
              <a:rPr lang="en-US" b="1" i="1" dirty="0">
                <a:solidFill>
                  <a:srgbClr val="002E6D"/>
                </a:solidFill>
                <a:latin typeface="Aptos" panose="020B0004020202020204" pitchFamily="34" charset="0"/>
              </a:rPr>
              <a:t>Level of Involvement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850E7EC-31B7-F539-C6B9-8C390999A7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9572" y="1306741"/>
            <a:ext cx="11024535" cy="684213"/>
          </a:xfrm>
        </p:spPr>
        <p:txBody>
          <a:bodyPr/>
          <a:lstStyle/>
          <a:p>
            <a:r>
              <a:rPr lang="en-US" i="1" dirty="0"/>
              <a:t>Q: Are you directly involved in commercial payer contract strategy, financial modeling, and/or reimbursement performance oversight?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BC6CB9-0EE8-0CD6-23AF-17FFDBBF34C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2307" y="1821283"/>
            <a:ext cx="12148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9A4B4AF-F4AB-0CD2-30BF-E305EAF4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43FC490-3E82-1783-A0DE-E1CE7196B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99" y="1362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137D6E6-3ADD-AA4B-7795-BB4F0361B8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052983"/>
              </p:ext>
            </p:extLst>
          </p:nvPr>
        </p:nvGraphicFramePr>
        <p:xfrm>
          <a:off x="2899804" y="2708120"/>
          <a:ext cx="6344069" cy="1763420"/>
        </p:xfrm>
        <a:graphic>
          <a:graphicData uri="http://schemas.openxmlformats.org/drawingml/2006/table">
            <a:tbl>
              <a:tblPr/>
              <a:tblGrid>
                <a:gridCol w="4534319">
                  <a:extLst>
                    <a:ext uri="{9D8B030D-6E8A-4147-A177-3AD203B41FA5}">
                      <a16:colId xmlns:a16="http://schemas.microsoft.com/office/drawing/2014/main" val="1326438389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4200599245"/>
                    </a:ext>
                  </a:extLst>
                </a:gridCol>
              </a:tblGrid>
              <a:tr h="146223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(base=154)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9825" marR="79825" marT="39912" marB="39912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42185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Yes, primary decisions maker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717508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Yes, contributor to strategy and analysis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034482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Limited involvement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2927"/>
                  </a:ext>
                </a:extLst>
              </a:tr>
              <a:tr h="341502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 involved 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12%</a:t>
                      </a:r>
                    </a:p>
                  </a:txBody>
                  <a:tcPr marL="79825" marR="79825" marT="39912" marB="39912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77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578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FMA 2026">
      <a:dk1>
        <a:srgbClr val="002E6D"/>
      </a:dk1>
      <a:lt1>
        <a:srgbClr val="FFFFFF"/>
      </a:lt1>
      <a:dk2>
        <a:srgbClr val="00A7E1"/>
      </a:dk2>
      <a:lt2>
        <a:srgbClr val="E2E8EC"/>
      </a:lt2>
      <a:accent1>
        <a:srgbClr val="F7EC13"/>
      </a:accent1>
      <a:accent2>
        <a:srgbClr val="69BD45"/>
      </a:accent2>
      <a:accent3>
        <a:srgbClr val="D333D1"/>
      </a:accent3>
      <a:accent4>
        <a:srgbClr val="7030A0"/>
      </a:accent4>
      <a:accent5>
        <a:srgbClr val="0083AD"/>
      </a:accent5>
      <a:accent6>
        <a:srgbClr val="1A877E"/>
      </a:accent6>
      <a:hlink>
        <a:srgbClr val="F7EC13"/>
      </a:hlink>
      <a:folHlink>
        <a:srgbClr val="69BD45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2F4B2000D6F94A8B573DE31E29ADC0" ma:contentTypeVersion="22" ma:contentTypeDescription="Create a new document." ma:contentTypeScope="" ma:versionID="bfce12a683d9b977399d6d5792a83ed3">
  <xsd:schema xmlns:xsd="http://www.w3.org/2001/XMLSchema" xmlns:xs="http://www.w3.org/2001/XMLSchema" xmlns:p="http://schemas.microsoft.com/office/2006/metadata/properties" xmlns:ns1="http://schemas.microsoft.com/sharepoint/v3" xmlns:ns2="c714058f-4a6e-4e5a-8e7b-04766cc098e5" xmlns:ns3="5b4b86c5-475f-485b-ac30-381e64ef08ac" targetNamespace="http://schemas.microsoft.com/office/2006/metadata/properties" ma:root="true" ma:fieldsID="9669cc8039583970ca33a75754e725b2" ns1:_="" ns2:_="" ns3:_="">
    <xsd:import namespace="http://schemas.microsoft.com/sharepoint/v3"/>
    <xsd:import namespace="c714058f-4a6e-4e5a-8e7b-04766cc098e5"/>
    <xsd:import namespace="5b4b86c5-475f-485b-ac30-381e64ef08a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Date_Tim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4058f-4a6e-4e5a-8e7b-04766cc098e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df46ed7-c19f-4f2a-9636-9d7efa169245}" ma:internalName="TaxCatchAll" ma:showField="CatchAllData" ma:web="c714058f-4a6e-4e5a-8e7b-04766cc098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86c5-475f-485b-ac30-381e64ef08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_Time" ma:index="20" nillable="true" ma:displayName="Date_Time" ma:format="DateTime" ma:internalName="Date_Tim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fed6b48-46cb-4a04-bc25-af8b5d15dd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4b86c5-475f-485b-ac30-381e64ef08ac">
      <Terms xmlns="http://schemas.microsoft.com/office/infopath/2007/PartnerControls"/>
    </lcf76f155ced4ddcb4097134ff3c332f>
    <_ip_UnifiedCompliancePolicyUIAction xmlns="http://schemas.microsoft.com/sharepoint/v3" xsi:nil="true"/>
    <Date_Time xmlns="5b4b86c5-475f-485b-ac30-381e64ef08ac" xsi:nil="true"/>
    <_ip_UnifiedCompliancePolicyProperties xmlns="http://schemas.microsoft.com/sharepoint/v3" xsi:nil="true"/>
    <TaxCatchAll xmlns="c714058f-4a6e-4e5a-8e7b-04766cc098e5" xsi:nil="true"/>
  </documentManagement>
</p:properties>
</file>

<file path=customXml/itemProps1.xml><?xml version="1.0" encoding="utf-8"?>
<ds:datastoreItem xmlns:ds="http://schemas.openxmlformats.org/officeDocument/2006/customXml" ds:itemID="{E4F02AA6-3C25-438B-BF57-D2E29DBA22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C4621C-408E-426B-82CA-B3C696C5DCF2}">
  <ds:schemaRefs>
    <ds:schemaRef ds:uri="5b4b86c5-475f-485b-ac30-381e64ef08ac"/>
    <ds:schemaRef ds:uri="c714058f-4a6e-4e5a-8e7b-04766cc098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B3C84BF-D6A6-41D4-9565-2E2CDF2A6458}">
  <ds:schemaRefs>
    <ds:schemaRef ds:uri="5b4b86c5-475f-485b-ac30-381e64ef08ac"/>
    <ds:schemaRef ds:uri="c714058f-4a6e-4e5a-8e7b-04766cc098e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22687</TotalTime>
  <Words>1553</Words>
  <Application>Microsoft Office PowerPoint</Application>
  <PresentationFormat>Widescreen</PresentationFormat>
  <Paragraphs>309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Aptos (Body)</vt:lpstr>
      <vt:lpstr>Aptos ExtraBold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Chorvat</dc:creator>
  <cp:lastModifiedBy>Ashley Becker</cp:lastModifiedBy>
  <cp:revision>6</cp:revision>
  <dcterms:created xsi:type="dcterms:W3CDTF">2025-12-08T20:53:13Z</dcterms:created>
  <dcterms:modified xsi:type="dcterms:W3CDTF">2026-08-06T17:37:11Z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0x010100E42F4B2000D6F94A8B573DE31E29ADC0</vt:lpwstr>
  </property>
  <property fmtid="{D5CDD505-2E9C-101B-9397-08002B2CF9AE}" pid="3" name="MediaServiceImageTags">
    <vt:lpwstr/>
  </property>
</Properties>
</file>